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0028-EF9E-44A4-8709-0350401C31AE}" type="datetimeFigureOut">
              <a:rPr lang="it-IT" smtClean="0"/>
              <a:t>29/10/2012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4B9A-5852-427D-9ABA-C7D8079DA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46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0028-EF9E-44A4-8709-0350401C31AE}" type="datetimeFigureOut">
              <a:rPr lang="it-IT" smtClean="0"/>
              <a:t>29/10/2012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4B9A-5852-427D-9ABA-C7D8079DA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98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0028-EF9E-44A4-8709-0350401C31AE}" type="datetimeFigureOut">
              <a:rPr lang="it-IT" smtClean="0"/>
              <a:t>29/10/2012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4B9A-5852-427D-9ABA-C7D8079DA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65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0028-EF9E-44A4-8709-0350401C31AE}" type="datetimeFigureOut">
              <a:rPr lang="it-IT" smtClean="0"/>
              <a:t>29/10/2012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4B9A-5852-427D-9ABA-C7D8079DA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6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0028-EF9E-44A4-8709-0350401C31AE}" type="datetimeFigureOut">
              <a:rPr lang="it-IT" smtClean="0"/>
              <a:t>29/10/2012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4B9A-5852-427D-9ABA-C7D8079DA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18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0028-EF9E-44A4-8709-0350401C31AE}" type="datetimeFigureOut">
              <a:rPr lang="it-IT" smtClean="0"/>
              <a:t>29/10/2012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4B9A-5852-427D-9ABA-C7D8079DA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08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0028-EF9E-44A4-8709-0350401C31AE}" type="datetimeFigureOut">
              <a:rPr lang="it-IT" smtClean="0"/>
              <a:t>29/10/2012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4B9A-5852-427D-9ABA-C7D8079DA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02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0028-EF9E-44A4-8709-0350401C31AE}" type="datetimeFigureOut">
              <a:rPr lang="it-IT" smtClean="0"/>
              <a:t>29/10/2012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4B9A-5852-427D-9ABA-C7D8079DA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2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0028-EF9E-44A4-8709-0350401C31AE}" type="datetimeFigureOut">
              <a:rPr lang="it-IT" smtClean="0"/>
              <a:t>29/10/2012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4B9A-5852-427D-9ABA-C7D8079DA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76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0028-EF9E-44A4-8709-0350401C31AE}" type="datetimeFigureOut">
              <a:rPr lang="it-IT" smtClean="0"/>
              <a:t>29/10/2012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4B9A-5852-427D-9ABA-C7D8079DA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64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0028-EF9E-44A4-8709-0350401C31AE}" type="datetimeFigureOut">
              <a:rPr lang="it-IT" smtClean="0"/>
              <a:t>29/10/2012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4B9A-5852-427D-9ABA-C7D8079DA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93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D0028-EF9E-44A4-8709-0350401C31AE}" type="datetimeFigureOut">
              <a:rPr lang="it-IT" smtClean="0"/>
              <a:t>29/10/2012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04B9A-5852-427D-9ABA-C7D8079DA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50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NNA\Desktop\SINTESI FINALE-TESI\presentazione 30 ott\Senza titol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171400"/>
            <a:ext cx="10639426" cy="72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5576" y="6197823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it-IT" sz="1400" dirty="0"/>
              <a:t> </a:t>
            </a:r>
            <a:r>
              <a:rPr lang="it-IT" sz="1400" dirty="0" smtClean="0"/>
              <a:t> ‘’</a:t>
            </a:r>
            <a:r>
              <a:rPr lang="it-IT" sz="16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sz="1600" i="1" dirty="0" err="1" smtClean="0">
                <a:latin typeface="Times New Roman" pitchFamily="18" charset="0"/>
                <a:cs typeface="Times New Roman" pitchFamily="18" charset="0"/>
              </a:rPr>
              <a:t>ivis</a:t>
            </a:r>
            <a:r>
              <a:rPr lang="it-IT" sz="1600" i="1" dirty="0">
                <a:latin typeface="Times New Roman" pitchFamily="18" charset="0"/>
                <a:cs typeface="Times New Roman" pitchFamily="18" charset="0"/>
              </a:rPr>
              <a:t>. La cittadinanza tra antico e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moderno" </a:t>
            </a:r>
            <a:r>
              <a:rPr lang="it-IT" sz="1600" i="1" dirty="0">
                <a:latin typeface="Times New Roman" pitchFamily="18" charset="0"/>
                <a:cs typeface="Times New Roman" pitchFamily="18" charset="0"/>
              </a:rPr>
              <a:t>di Giuliano </a:t>
            </a:r>
            <a:r>
              <a:rPr lang="it-IT" sz="1600" i="1" dirty="0" err="1">
                <a:latin typeface="Times New Roman" pitchFamily="18" charset="0"/>
                <a:cs typeface="Times New Roman" pitchFamily="18" charset="0"/>
              </a:rPr>
              <a:t>Crifò</a:t>
            </a:r>
            <a:endParaRPr lang="it-IT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1"/>
          <p:cNvSpPr txBox="1"/>
          <p:nvPr/>
        </p:nvSpPr>
        <p:spPr>
          <a:xfrm>
            <a:off x="-508" y="51583"/>
            <a:ext cx="914501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Ilaria </a:t>
            </a:r>
            <a:r>
              <a:rPr lang="it-IT" sz="1600" i="1" dirty="0" err="1">
                <a:latin typeface="Times New Roman" pitchFamily="18" charset="0"/>
                <a:cs typeface="Times New Roman" pitchFamily="18" charset="0"/>
              </a:rPr>
              <a:t>Ciatto</a:t>
            </a:r>
            <a:r>
              <a:rPr lang="it-IT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, Elisabetta </a:t>
            </a:r>
            <a:r>
              <a:rPr lang="it-IT" sz="1600" i="1" dirty="0">
                <a:latin typeface="Times New Roman" pitchFamily="18" charset="0"/>
                <a:cs typeface="Times New Roman" pitchFamily="18" charset="0"/>
              </a:rPr>
              <a:t>Corinaldesi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, Anna Fracasso</a:t>
            </a:r>
          </a:p>
          <a:p>
            <a:pPr algn="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Parola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chiave: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CITTADINANZA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L’esistenza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di uno stato dipende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dall’esistenza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di individui che sono soggetti al suo ordinamento giuridico ma non dall’esistenza di “cittadini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”(…) Quindi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cittadinanza è un istituto privo di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importanza</a:t>
            </a: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algn="r"/>
            <a:r>
              <a:rPr lang="it-IT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‘‘</a:t>
            </a:r>
            <a:r>
              <a:rPr lang="it-IT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it-IT" sz="1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  <a:r>
              <a:rPr lang="it-IT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Law and State” 1944_Hans </a:t>
            </a:r>
            <a:r>
              <a:rPr lang="it-IT" sz="1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Kelsen</a:t>
            </a:r>
            <a:endParaRPr lang="it-IT" sz="1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Cittadino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è tale non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perchè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abita in un certo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luogo, è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definito dalla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partecipazione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alle cariche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olis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greca 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Roma repubblicana: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stretto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legame tra vita privata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 pubblica.</a:t>
            </a:r>
          </a:p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>Dimensione del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privato: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IDIOTES (Grecia)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PRIVATUS (Roma)</a:t>
            </a:r>
          </a:p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>=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menomazione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incapacità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esclusione.</a:t>
            </a:r>
          </a:p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Individuo come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animale sociale e politico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(nel mondo antico) presuppone rapporti sociali e relazioni</a:t>
            </a: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algn="r"/>
            <a:r>
              <a:rPr lang="it-IT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“Tra persona e individuo” 1996_Alfonso Maurizio </a:t>
            </a:r>
            <a:r>
              <a:rPr lang="it-IT" sz="1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Iacono</a:t>
            </a:r>
            <a:endParaRPr lang="it-IT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NA\Desktop\SINTESI FINALE-TESI\presentazione 30 ott\magritte20-20golconda (1)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9246" y="-27384"/>
            <a:ext cx="5843074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Oggi</a:t>
            </a: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DIVARIO</a:t>
            </a:r>
          </a:p>
          <a:p>
            <a:pPr algn="ctr"/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Vita privata / pubblica</a:t>
            </a: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Limiti individuali / collettivi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Mercati globali</a:t>
            </a:r>
          </a:p>
          <a:p>
            <a:pPr algn="ctr"/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Non c’è + il bene comune</a:t>
            </a:r>
          </a:p>
          <a:p>
            <a:pPr algn="ctr"/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Potere</a:t>
            </a: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Locale / Extraterritoriale</a:t>
            </a: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Luogo fisico /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Cyberspazio</a:t>
            </a:r>
          </a:p>
          <a:p>
            <a:pPr algn="ctr"/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Manca l’</a:t>
            </a:r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agorà</a:t>
            </a:r>
          </a:p>
          <a:p>
            <a:pPr algn="ctr"/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Panopticon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Synopticon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600" i="1" dirty="0">
                <a:latin typeface="Times New Roman" pitchFamily="18" charset="0"/>
                <a:cs typeface="Times New Roman" pitchFamily="18" charset="0"/>
              </a:rPr>
              <a:t>Thomas </a:t>
            </a:r>
            <a:r>
              <a:rPr lang="it-IT" sz="1600" i="1" dirty="0" err="1">
                <a:latin typeface="Times New Roman" pitchFamily="18" charset="0"/>
                <a:cs typeface="Times New Roman" pitchFamily="18" charset="0"/>
              </a:rPr>
              <a:t>Mathiesen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'Non esiste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una cosa </a:t>
            </a: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come la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società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' (</a:t>
            </a:r>
            <a:r>
              <a:rPr lang="it-IT" sz="1600" i="1" dirty="0">
                <a:latin typeface="Times New Roman" pitchFamily="18" charset="0"/>
                <a:cs typeface="Times New Roman" pitchFamily="18" charset="0"/>
              </a:rPr>
              <a:t>Margaret Thatcher</a:t>
            </a:r>
            <a:r>
              <a:rPr lang="it-IT" sz="2000" dirty="0"/>
              <a:t>)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Falsa cittadinanza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globale</a:t>
            </a:r>
          </a:p>
          <a:p>
            <a:pPr algn="ctr"/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PARADOSSO DELLE LIBERTA’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0667" y="6474822"/>
            <a:ext cx="6033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 smtClean="0">
                <a:latin typeface="Times New Roman" pitchFamily="18" charset="0"/>
                <a:cs typeface="Times New Roman" pitchFamily="18" charset="0"/>
              </a:rPr>
              <a:t>Zygmunt</a:t>
            </a:r>
            <a:r>
              <a:rPr lang="it-IT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i="1" dirty="0" err="1" smtClean="0">
                <a:latin typeface="Times New Roman" pitchFamily="18" charset="0"/>
                <a:cs typeface="Times New Roman" pitchFamily="18" charset="0"/>
              </a:rPr>
              <a:t>Bauman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‘‘La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solitudine del cittadino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globale’’</a:t>
            </a:r>
            <a:endParaRPr lang="it-IT" sz="1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372200" y="973177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Cittadini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off-limits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180528" y="147723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Potere politico limitato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660232" y="1333217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Individualismo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neoliberale</a:t>
            </a:r>
          </a:p>
          <a:p>
            <a:pPr algn="ctr"/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612576" y="852389"/>
            <a:ext cx="32403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Pubblico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somma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di privati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07504" y="836712"/>
            <a:ext cx="8928992" cy="135878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38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A\Desktop\SINTESI FINALE-TESI\presentazione 30 ott\digitalmedia_generazionealtrove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" y="908720"/>
            <a:ext cx="9110956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404664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Epoca di crisi necessaria</a:t>
            </a:r>
          </a:p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Unsicherheit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 insicurezza + incertezza esistenziale + precarietà )</a:t>
            </a:r>
          </a:p>
          <a:p>
            <a:pPr algn="ctr"/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Uomo modulare</a:t>
            </a:r>
          </a:p>
          <a:p>
            <a:pPr algn="ctr"/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Società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multirete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(Manuel </a:t>
            </a:r>
            <a:r>
              <a:rPr lang="it-IT" i="1" dirty="0" err="1">
                <a:latin typeface="Times New Roman" pitchFamily="18" charset="0"/>
                <a:cs typeface="Times New Roman" pitchFamily="18" charset="0"/>
              </a:rPr>
              <a:t>Castells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Cosa manca?</a:t>
            </a:r>
          </a:p>
          <a:p>
            <a:pPr algn="ctr"/>
            <a:endParaRPr lang="it-IT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Universalità = sapere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come procedere in presenza di altri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che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possono procedere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modo diverso</a:t>
            </a:r>
          </a:p>
          <a:p>
            <a:pPr algn="ctr"/>
            <a:endParaRPr lang="it-IT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>Società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autonoma = cosciente</a:t>
            </a:r>
          </a:p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gorà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istituzione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repubblicana internazionale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370667" y="6474822"/>
            <a:ext cx="6033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 smtClean="0">
                <a:latin typeface="Times New Roman" pitchFamily="18" charset="0"/>
                <a:cs typeface="Times New Roman" pitchFamily="18" charset="0"/>
              </a:rPr>
              <a:t>Zygmunt</a:t>
            </a:r>
            <a:r>
              <a:rPr lang="it-IT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i="1" dirty="0" err="1" smtClean="0">
                <a:latin typeface="Times New Roman" pitchFamily="18" charset="0"/>
                <a:cs typeface="Times New Roman" pitchFamily="18" charset="0"/>
              </a:rPr>
              <a:t>Bauman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‘‘La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solitudine del cittadino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globale’’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6322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268</Words>
  <Application>Microsoft Office PowerPoint</Application>
  <PresentationFormat>Presentazione su schermo (4:3)</PresentationFormat>
  <Paragraphs>68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</dc:creator>
  <cp:lastModifiedBy>ANNA</cp:lastModifiedBy>
  <cp:revision>43</cp:revision>
  <dcterms:created xsi:type="dcterms:W3CDTF">2012-10-08T09:04:27Z</dcterms:created>
  <dcterms:modified xsi:type="dcterms:W3CDTF">2012-10-29T16:55:40Z</dcterms:modified>
</cp:coreProperties>
</file>