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05/11/2012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046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05/11/2012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298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05/11/2012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265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05/11/2012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76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05/11/2012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818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05/11/2012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708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05/11/2012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102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05/11/2012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02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05/11/2012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976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05/11/2012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864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05/11/2012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093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D0028-EF9E-44A4-8709-0350401C31AE}" type="datetimeFigureOut">
              <a:rPr lang="it-IT" smtClean="0"/>
              <a:t>05/11/2012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04B9A-5852-427D-9ABA-C7D8079DA09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150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11960" y="-27384"/>
            <a:ext cx="9937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LAVORO: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‘‘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La scomparsa dell’italia industriale (L.Gallino)’’</a:t>
            </a:r>
            <a:endParaRPr lang="it-IT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314883" y="6597352"/>
            <a:ext cx="6033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SintesiA:Ciatto:Corinaldesi:Fracasso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32415" y="993502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Senza una grande industria nel XXI secolo un paese è destinato a diventare una sorta di «colonia», subordinata alle esigenze economiche, sociali, politiche di altri paesi che tale industria posseggono.</a:t>
            </a:r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971600" y="2276872"/>
            <a:ext cx="698477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Dal 1960 all’incirca, l’italia ha perso drasticamente la capacità produttiva in settori industriali nei quali aveva occupato per lungo tempo posti di primo piano a livello mondiale:</a:t>
            </a:r>
          </a:p>
          <a:p>
            <a:r>
              <a:rPr lang="it-IT" sz="1400" dirty="0"/>
              <a:t>informatica</a:t>
            </a:r>
          </a:p>
          <a:p>
            <a:r>
              <a:rPr lang="it-IT" sz="1400" dirty="0"/>
              <a:t>chimica</a:t>
            </a:r>
          </a:p>
          <a:p>
            <a:r>
              <a:rPr lang="it-IT" sz="1400" dirty="0" smtClean="0"/>
              <a:t>industria farmaceutica</a:t>
            </a:r>
          </a:p>
          <a:p>
            <a:r>
              <a:rPr lang="it-IT" sz="1400" dirty="0" smtClean="0"/>
              <a:t>elettronica di consumo</a:t>
            </a:r>
          </a:p>
          <a:p>
            <a:r>
              <a:rPr lang="it-IT" sz="1400" dirty="0" smtClean="0"/>
              <a:t>areonautica civile</a:t>
            </a:r>
          </a:p>
          <a:p>
            <a:r>
              <a:rPr lang="it-IT" sz="1400" dirty="0" smtClean="0"/>
              <a:t>elettronica hight tech</a:t>
            </a:r>
          </a:p>
          <a:p>
            <a:r>
              <a:rPr lang="it-IT" sz="1400" dirty="0" smtClean="0"/>
              <a:t>automobili</a:t>
            </a:r>
          </a:p>
          <a:p>
            <a:r>
              <a:rPr lang="it-IT" u="sng" dirty="0" smtClean="0"/>
              <a:t>a causa di opportunità non colte e principi guida errati</a:t>
            </a:r>
          </a:p>
          <a:p>
            <a:endParaRPr lang="it-IT" u="sng" dirty="0" smtClean="0"/>
          </a:p>
          <a:p>
            <a:r>
              <a:rPr lang="it-IT" sz="1400" dirty="0" smtClean="0"/>
              <a:t>«I criteri guida che hanno condotto a scelte sbagliate e alle crisi dei settori sono tutt’ora operanti, per evitare la sterilità essi devono essere abbandonati oppure i soggetti che li han fatti propri dovrebbero dedicarsi ad altro»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36384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314883" y="6597352"/>
            <a:ext cx="6033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SintesiA:Ciatto:Corinaldesi:Fracasso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3528" y="99350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AREONAUTICA CIVILE</a:t>
            </a:r>
            <a:endParaRPr lang="it-IT" dirty="0"/>
          </a:p>
        </p:txBody>
      </p:sp>
      <p:sp>
        <p:nvSpPr>
          <p:cNvPr id="19" name="TextBox 18"/>
          <p:cNvSpPr txBox="1"/>
          <p:nvPr/>
        </p:nvSpPr>
        <p:spPr>
          <a:xfrm>
            <a:off x="4211960" y="-27384"/>
            <a:ext cx="9937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LAVORO: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‘‘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La scomparsa dell’italia industriale (L.Gallino)’’</a:t>
            </a:r>
            <a:endParaRPr lang="it-IT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980179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FIAT</a:t>
            </a:r>
            <a:endParaRPr lang="it-IT" dirty="0"/>
          </a:p>
        </p:txBody>
      </p:sp>
      <p:sp>
        <p:nvSpPr>
          <p:cNvPr id="21" name="TextBox 20"/>
          <p:cNvSpPr txBox="1"/>
          <p:nvPr/>
        </p:nvSpPr>
        <p:spPr>
          <a:xfrm>
            <a:off x="248124" y="1340768"/>
            <a:ext cx="396383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/>
              <a:t>La prima scelta errata:</a:t>
            </a:r>
          </a:p>
          <a:p>
            <a:r>
              <a:rPr lang="it-IT" sz="1400" dirty="0" smtClean="0"/>
              <a:t>il governo fascista non seppe/volle attuare una politica di concentrazione e sviluppo delle industrie, per accrescere la capacità competitiva sui mercati internazionali nascenti.</a:t>
            </a:r>
          </a:p>
          <a:p>
            <a:r>
              <a:rPr lang="it-IT" u="sng" dirty="0" smtClean="0"/>
              <a:t>crisi industrie sviluppatesi durante la guerra per la logica errata</a:t>
            </a:r>
            <a:r>
              <a:rPr lang="it-IT" dirty="0" smtClean="0"/>
              <a:t>: </a:t>
            </a:r>
          </a:p>
          <a:p>
            <a:r>
              <a:rPr lang="it-IT" sz="1400" dirty="0" smtClean="0"/>
              <a:t>no alla produzione in partnership di numerose unità, si alla produzione autonoma di poche quantità come fornitore di grandi internazionali.</a:t>
            </a:r>
          </a:p>
          <a:p>
            <a:r>
              <a:rPr lang="it-IT" u="sng" dirty="0"/>
              <a:t>altre scelte sbagliate, anni ‘60/’70 e ‘90</a:t>
            </a:r>
            <a:r>
              <a:rPr lang="it-IT" u="sng" dirty="0" smtClean="0"/>
              <a:t>:</a:t>
            </a:r>
          </a:p>
          <a:p>
            <a:r>
              <a:rPr lang="it-IT" sz="1400" dirty="0"/>
              <a:t>riufiuto dell’opportunità di partecipare al consorzio, poi azienda, Airbus, ritenendolo un futuro insuccesso, troppo costoso e che non avrebbe portato profitto alla nazione.</a:t>
            </a:r>
          </a:p>
          <a:p>
            <a:r>
              <a:rPr lang="it-IT" sz="1400" dirty="0"/>
              <a:t>In realtà si è detto no a grandi profitti, quasi 30.000 posti lavoro altamente qualificati e allo sviluppo di altre branche industriali ad essa collegata.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99992" y="1345673"/>
            <a:ext cx="396383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«Se Fiat Auto dovesse mai chiudere, o passare per intero in mani straniere, scomparirebbe con essa, dopo un secolo di successi, l’industria automobilistica italiana.»</a:t>
            </a:r>
            <a:endParaRPr lang="it-IT" u="sng" dirty="0"/>
          </a:p>
          <a:p>
            <a:endParaRPr lang="it-IT" sz="1400" u="sng" dirty="0" smtClean="0"/>
          </a:p>
          <a:p>
            <a:r>
              <a:rPr lang="it-IT" sz="1400" u="sng" dirty="0" smtClean="0"/>
              <a:t>diversificazione,acquisizioni:</a:t>
            </a:r>
          </a:p>
          <a:p>
            <a:r>
              <a:rPr lang="it-IT" sz="1400" u="sng" dirty="0" smtClean="0">
                <a:sym typeface="Wingdings" pitchFamily="2" charset="2"/>
              </a:rPr>
              <a:t></a:t>
            </a:r>
            <a:r>
              <a:rPr lang="it-IT" sz="1400" dirty="0" smtClean="0">
                <a:sym typeface="Wingdings" pitchFamily="2" charset="2"/>
              </a:rPr>
              <a:t>’900: ottimi risultati, grande potenza nazionale e internazionale</a:t>
            </a:r>
          </a:p>
          <a:p>
            <a:r>
              <a:rPr lang="it-IT" sz="1400" dirty="0" smtClean="0">
                <a:sym typeface="Wingdings" pitchFamily="2" charset="2"/>
              </a:rPr>
              <a:t>’80/’90: inizio declino società (cause: diversificazioni extra industriali e espansioni eterne errate)</a:t>
            </a:r>
          </a:p>
          <a:p>
            <a:endParaRPr lang="it-IT" sz="1400" dirty="0">
              <a:sym typeface="Wingdings" pitchFamily="2" charset="2"/>
            </a:endParaRPr>
          </a:p>
          <a:p>
            <a:r>
              <a:rPr lang="it-IT" sz="1400" u="sng" dirty="0" smtClean="0">
                <a:sym typeface="Wingdings" pitchFamily="2" charset="2"/>
              </a:rPr>
              <a:t>futuro:</a:t>
            </a:r>
          </a:p>
          <a:p>
            <a:r>
              <a:rPr lang="it-IT" sz="1400" dirty="0" smtClean="0">
                <a:sym typeface="Wingdings" pitchFamily="2" charset="2"/>
              </a:rPr>
              <a:t>mentre le grandi potenze si sono rafforzate e ingrandite con acquisizioni, alleanze e fusioni, Fiat non è stata capace;</a:t>
            </a:r>
          </a:p>
          <a:p>
            <a:r>
              <a:rPr lang="it-IT" sz="1400" dirty="0" smtClean="0">
                <a:sym typeface="Wingdings" pitchFamily="2" charset="2"/>
              </a:rPr>
              <a:t>la produzione in autonomia di interi prodotti non è più possibile, l’unico futuro per la sopravvivenza della realtà Fiat sembra essere l’acquisizione di essa da parte di  grandi società (GM).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8608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14883" y="6597352"/>
            <a:ext cx="6033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SintesiA:Ciatto:Corinaldesi:Fracasso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11960" y="-27384"/>
            <a:ext cx="9937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LAVORO: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‘‘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La scomparsa dell’italia industriale (L.Gallino)’’</a:t>
            </a:r>
            <a:endParaRPr lang="it-IT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69252" y="404664"/>
            <a:ext cx="770825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NUOVA POLITICA INDUSTRIALE </a:t>
            </a:r>
            <a:r>
              <a:rPr lang="it-IT" sz="1400" dirty="0" smtClean="0"/>
              <a:t>per tutti i settori</a:t>
            </a:r>
            <a:r>
              <a:rPr lang="it-IT" dirty="0" smtClean="0"/>
              <a:t>:</a:t>
            </a:r>
          </a:p>
          <a:p>
            <a:r>
              <a:rPr lang="it-IT" sz="1400" dirty="0" smtClean="0"/>
              <a:t>-riforme</a:t>
            </a:r>
          </a:p>
          <a:p>
            <a:r>
              <a:rPr lang="it-IT" sz="1400" dirty="0" smtClean="0"/>
              <a:t>-nuove leggi quadro efficaci (non sulla scia della legge 675/1977)</a:t>
            </a:r>
          </a:p>
          <a:p>
            <a:r>
              <a:rPr lang="it-IT" sz="1400" dirty="0" smtClean="0"/>
              <a:t>-nuovi criteri guida</a:t>
            </a:r>
          </a:p>
          <a:p>
            <a:r>
              <a:rPr lang="it-IT" sz="1400" dirty="0" smtClean="0"/>
              <a:t>-nuova ideologia industriale </a:t>
            </a:r>
          </a:p>
          <a:p>
            <a:r>
              <a:rPr lang="it-IT" sz="1400" dirty="0" smtClean="0"/>
              <a:t>(contrariamente alla logica di molti, l’industria non è il passato, ma è il futuro; l’era dello sviluppo dei servizi post-industiali no è ancora arrivata e concentrarsi su medie-piccole aziende non è quindi segno di modernità.)</a:t>
            </a:r>
          </a:p>
          <a:p>
            <a:r>
              <a:rPr lang="it-IT" sz="1400" dirty="0" smtClean="0"/>
              <a:t>-competitività e sviluppo tecnologico</a:t>
            </a:r>
          </a:p>
          <a:p>
            <a:r>
              <a:rPr lang="it-IT" sz="1400" dirty="0" smtClean="0"/>
              <a:t>(un paese che conti sulle piccole medie imprese per la produzione industriale è condannato a impoortare tecnologia più di quanta non riesca ad esportarne. L’indice di creatività tecnologica è data dall’EPO (EuropeanPatentOffice) e noi da dati del 2001 risultiamo alla fine della classifica con domande per niente attinenti ad apparati o prodotti hight tech.</a:t>
            </a:r>
            <a:endParaRPr lang="it-IT" sz="1400" dirty="0"/>
          </a:p>
        </p:txBody>
      </p:sp>
      <p:sp>
        <p:nvSpPr>
          <p:cNvPr id="2" name="Curved Left Arrow 1"/>
          <p:cNvSpPr/>
          <p:nvPr/>
        </p:nvSpPr>
        <p:spPr>
          <a:xfrm rot="14035783">
            <a:off x="3240584" y="3500420"/>
            <a:ext cx="360040" cy="792088"/>
          </a:xfrm>
          <a:prstGeom prst="curvedLef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90837" y="371179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riforme</a:t>
            </a:r>
            <a:endParaRPr lang="it-IT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040052" y="432510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criteri</a:t>
            </a:r>
            <a:endParaRPr lang="it-IT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846716" y="50394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ideologia</a:t>
            </a:r>
            <a:endParaRPr lang="it-IT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060104" y="4196378"/>
            <a:ext cx="171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finanziamenti alla ricerca</a:t>
            </a:r>
            <a:endParaRPr lang="it-IT" sz="1400" dirty="0"/>
          </a:p>
        </p:txBody>
      </p:sp>
      <p:sp>
        <p:nvSpPr>
          <p:cNvPr id="15" name="Curved Left Arrow 14"/>
          <p:cNvSpPr/>
          <p:nvPr/>
        </p:nvSpPr>
        <p:spPr>
          <a:xfrm rot="18687854">
            <a:off x="5315199" y="3652820"/>
            <a:ext cx="360040" cy="792088"/>
          </a:xfrm>
          <a:prstGeom prst="curvedLef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 rot="3122519">
            <a:off x="5366330" y="4866947"/>
            <a:ext cx="360040" cy="792088"/>
          </a:xfrm>
          <a:prstGeom prst="curvedLef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 rot="7432755">
            <a:off x="3329299" y="4914765"/>
            <a:ext cx="360040" cy="792088"/>
          </a:xfrm>
          <a:prstGeom prst="curvedLef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8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270892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«Non </a:t>
            </a:r>
            <a:r>
              <a:rPr lang="it-IT" dirty="0"/>
              <a:t>è il più forte della specie che sopravvive, </a:t>
            </a:r>
            <a:r>
              <a:rPr lang="it-IT" dirty="0" smtClean="0"/>
              <a:t>né </a:t>
            </a:r>
            <a:r>
              <a:rPr lang="it-IT" dirty="0"/>
              <a:t>il </a:t>
            </a:r>
            <a:r>
              <a:rPr lang="it-IT" dirty="0" smtClean="0"/>
              <a:t>più </a:t>
            </a:r>
            <a:r>
              <a:rPr lang="it-IT" dirty="0"/>
              <a:t>intelligente, ma quello più pronto a cambiare</a:t>
            </a:r>
            <a:r>
              <a:rPr lang="it-IT" dirty="0" smtClean="0"/>
              <a:t>.»</a:t>
            </a:r>
            <a:endParaRPr lang="it-IT" dirty="0"/>
          </a:p>
          <a:p>
            <a:pPr algn="r"/>
            <a:r>
              <a:rPr lang="it-IT" i="1" dirty="0"/>
              <a:t>C</a:t>
            </a:r>
            <a:r>
              <a:rPr lang="it-IT" i="1" dirty="0" smtClean="0"/>
              <a:t>harles </a:t>
            </a:r>
            <a:r>
              <a:rPr lang="it-IT" i="1" dirty="0"/>
              <a:t>D</a:t>
            </a:r>
            <a:r>
              <a:rPr lang="it-IT" i="1" dirty="0" smtClean="0"/>
              <a:t>arwin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63207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579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</dc:creator>
  <cp:lastModifiedBy>Ilaria Ciatto</cp:lastModifiedBy>
  <cp:revision>45</cp:revision>
  <dcterms:created xsi:type="dcterms:W3CDTF">2012-10-08T09:04:27Z</dcterms:created>
  <dcterms:modified xsi:type="dcterms:W3CDTF">2012-11-05T14:59:46Z</dcterms:modified>
</cp:coreProperties>
</file>