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83" autoAdjust="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0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76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1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1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6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6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14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6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57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149B-6E0E-40C3-8F19-83C5405768B4}" type="datetimeFigureOut">
              <a:rPr lang="it-IT" smtClean="0"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5260-AE3B-4C96-AA85-CDC55ED79B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66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3759963" y="2420888"/>
            <a:ext cx="5204524" cy="1944216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 descr="C:\Users\Vale\Desktop\315d+5GsfVL._SL500_SS500_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88" t="18503" r="28883" b="18782"/>
          <a:stretch/>
        </p:blipFill>
        <p:spPr bwMode="auto">
          <a:xfrm>
            <a:off x="205740" y="251460"/>
            <a:ext cx="3108960" cy="460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759962" y="231789"/>
            <a:ext cx="520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Riflessione sul rapporto fra immigrazione e cittadinanza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59962" y="1484784"/>
            <a:ext cx="5204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Irrinunciabile riflettere sulle forme di appartenenza e sul diritto di cittadinanza in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società di immigrazione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542112" y="0"/>
            <a:ext cx="0" cy="695739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27585" y="4898636"/>
            <a:ext cx="201622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Laura </a:t>
            </a:r>
            <a:r>
              <a:rPr lang="it-IT" sz="1600" b="1" dirty="0" err="1" smtClean="0"/>
              <a:t>Zanfrini</a:t>
            </a:r>
            <a:endParaRPr lang="it-IT" sz="1600" b="1" dirty="0" smtClean="0"/>
          </a:p>
          <a:p>
            <a:endParaRPr lang="it-IT" dirty="0"/>
          </a:p>
          <a:p>
            <a:pPr algn="ctr"/>
            <a:r>
              <a:rPr lang="it-IT" b="1" dirty="0" smtClean="0">
                <a:solidFill>
                  <a:srgbClr val="C00000"/>
                </a:solidFill>
              </a:rPr>
              <a:t>Cittadinanze</a:t>
            </a:r>
          </a:p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Appartenenza e diritti nella società dell’immigrazione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249225" y="980728"/>
            <a:ext cx="226000" cy="4320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736510" y="2492896"/>
            <a:ext cx="52279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Cittadinanza</a:t>
            </a:r>
          </a:p>
          <a:p>
            <a:pPr algn="ctr"/>
            <a:r>
              <a:rPr lang="it-IT" dirty="0" smtClean="0"/>
              <a:t>Universalismo di contenuti e garanzia dei diritti soggettivi</a:t>
            </a:r>
          </a:p>
          <a:p>
            <a:pPr algn="ctr"/>
            <a:r>
              <a:rPr lang="it-IT" dirty="0" smtClean="0"/>
              <a:t>+</a:t>
            </a:r>
          </a:p>
          <a:p>
            <a:pPr algn="ctr"/>
            <a:r>
              <a:rPr lang="it-IT" dirty="0" smtClean="0"/>
              <a:t>Appartenenza ad uno specifico gruppo (sociale, politico)</a:t>
            </a:r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dirty="0" smtClean="0"/>
              <a:t>Compresenza fra principio di inclusione e principio di esclusione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634636" y="6093296"/>
            <a:ext cx="3455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AMBIVALENZA DELLA MODERNITÀ </a:t>
            </a:r>
          </a:p>
          <a:p>
            <a:pPr algn="ctr"/>
            <a:r>
              <a:rPr lang="it-IT" dirty="0" err="1" smtClean="0"/>
              <a:t>Z.Bauman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3" name="Freccia in giù 22"/>
          <p:cNvSpPr/>
          <p:nvPr/>
        </p:nvSpPr>
        <p:spPr>
          <a:xfrm>
            <a:off x="6249225" y="5452053"/>
            <a:ext cx="226000" cy="4320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6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40978" y="3231560"/>
            <a:ext cx="8094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Membership</a:t>
            </a:r>
            <a:r>
              <a:rPr lang="it-IT" dirty="0" smtClean="0"/>
              <a:t> sociale &gt; compromesso per evitare una underclass di membri marginali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0978" y="2862228"/>
            <a:ext cx="8666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DENIZENSHIP</a:t>
            </a:r>
            <a:r>
              <a:rPr lang="it-IT" dirty="0" smtClean="0"/>
              <a:t> &gt; stadio intermedio che prevede un ampliamento dei diritti dei new </a:t>
            </a:r>
            <a:r>
              <a:rPr lang="it-IT" dirty="0" err="1" smtClean="0"/>
              <a:t>comers</a:t>
            </a:r>
            <a:endParaRPr lang="it-IT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140979" y="188640"/>
            <a:ext cx="52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1.Cittadini si nasce o si diventa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40978" y="548680"/>
            <a:ext cx="8751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</a:t>
            </a:r>
            <a:r>
              <a:rPr lang="it-IT" dirty="0" smtClean="0"/>
              <a:t> &gt; prerogativa dei cittadini di una nazione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876017" y="1593971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m</a:t>
            </a:r>
            <a:r>
              <a:rPr lang="it-IT" sz="1400" dirty="0" smtClean="0"/>
              <a:t>embro di una nazione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824028" y="1593971"/>
            <a:ext cx="1764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ospite a condizioni stabilite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0979" y="945899"/>
            <a:ext cx="87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CITTADINO           ≠           STRANIERO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3345348" y="1311055"/>
            <a:ext cx="0" cy="27972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706126" y="1311054"/>
            <a:ext cx="0" cy="27972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40979" y="2492896"/>
            <a:ext cx="52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2</a:t>
            </a:r>
            <a:r>
              <a:rPr lang="it-IT" dirty="0" smtClean="0">
                <a:solidFill>
                  <a:srgbClr val="C00000"/>
                </a:solidFill>
              </a:rPr>
              <a:t>. Semi-cittadini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40979" y="3750899"/>
            <a:ext cx="52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3. Cittadini di più patrie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40980" y="4111912"/>
            <a:ext cx="875149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Poligamia di luogo &gt; più territori, diversi mondi e culture</a:t>
            </a:r>
          </a:p>
          <a:p>
            <a:pPr algn="ctr"/>
            <a:endParaRPr lang="it-IT" dirty="0" smtClean="0"/>
          </a:p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 TRANSNAZIONALE </a:t>
            </a:r>
            <a:r>
              <a:rPr lang="it-IT" dirty="0" smtClean="0"/>
              <a:t>&gt; </a:t>
            </a:r>
            <a:r>
              <a:rPr lang="it-IT" sz="1600" dirty="0" smtClean="0"/>
              <a:t>cittadinanze molteplici</a:t>
            </a:r>
            <a:r>
              <a:rPr lang="it-IT" dirty="0" smtClean="0"/>
              <a:t> &gt; </a:t>
            </a:r>
            <a:r>
              <a:rPr lang="it-IT" sz="1600" dirty="0" smtClean="0"/>
              <a:t>crisi del dogma dell’unicità della cittadinanza</a:t>
            </a:r>
            <a:endParaRPr lang="it-IT" dirty="0" smtClean="0"/>
          </a:p>
          <a:p>
            <a:pPr algn="ctr"/>
            <a:r>
              <a:rPr lang="it-IT" i="1" dirty="0"/>
              <a:t>c</a:t>
            </a:r>
            <a:r>
              <a:rPr lang="it-IT" i="1" dirty="0" smtClean="0"/>
              <a:t>osmopolitismo impresso dalle connessioni mondiali</a:t>
            </a:r>
          </a:p>
          <a:p>
            <a:pPr algn="ctr"/>
            <a:endParaRPr lang="it-IT" dirty="0" smtClean="0"/>
          </a:p>
          <a:p>
            <a:r>
              <a:rPr lang="it-IT" dirty="0" smtClean="0"/>
              <a:t>Doppia cittadinanza  &gt; non superamento degli stati ma assunzione di essi come unità interconnesse da confini permeabili</a:t>
            </a:r>
          </a:p>
        </p:txBody>
      </p:sp>
    </p:spTree>
    <p:extLst>
      <p:ext uri="{BB962C8B-B14F-4D97-AF65-F5344CB8AC3E}">
        <p14:creationId xmlns:p14="http://schemas.microsoft.com/office/powerpoint/2010/main" val="41160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5062606"/>
            <a:ext cx="864095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Sistema di valori e simboli condivisi per progettare un modello di società coerente con la sua composizione pluralistica.</a:t>
            </a:r>
          </a:p>
          <a:p>
            <a:endParaRPr lang="it-IT" dirty="0" smtClean="0"/>
          </a:p>
          <a:p>
            <a:pPr algn="ctr"/>
            <a:r>
              <a:rPr lang="it-IT" sz="1600" i="1" dirty="0" smtClean="0"/>
              <a:t>Ripensare al significato di cittadinanza aprendosi anche alla scoperta di «forme di vita sociali meravigliose»</a:t>
            </a:r>
          </a:p>
          <a:p>
            <a:pPr algn="ctr"/>
            <a:r>
              <a:rPr lang="it-IT" sz="1600" i="1" dirty="0" smtClean="0"/>
              <a:t> </a:t>
            </a:r>
            <a:r>
              <a:rPr lang="it-IT" sz="1600" i="1" dirty="0" err="1" smtClean="0"/>
              <a:t>A.Sen</a:t>
            </a:r>
            <a:endParaRPr lang="it-IT" sz="1600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8381" y="188640"/>
            <a:ext cx="52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4. Cittadinanza post-nazionale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6041" y="573763"/>
            <a:ext cx="8776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MEMEBERSHIP POST-NAZIONALE </a:t>
            </a:r>
            <a:r>
              <a:rPr lang="it-IT" dirty="0" smtClean="0"/>
              <a:t>&gt; cittadinanza cosmopolitica &gt; superamento dell’ancoraggio ad un territorio </a:t>
            </a:r>
          </a:p>
          <a:p>
            <a:pPr algn="ctr"/>
            <a:r>
              <a:rPr lang="it-IT" sz="1600" i="1" dirty="0" err="1" smtClean="0"/>
              <a:t>Yasemine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Soysal</a:t>
            </a:r>
            <a:r>
              <a:rPr lang="it-IT" sz="1600" i="1" dirty="0" smtClean="0"/>
              <a:t>  &gt; l’appartenenza nazionale è caduca</a:t>
            </a:r>
          </a:p>
          <a:p>
            <a:endParaRPr lang="it-IT" dirty="0" smtClean="0"/>
          </a:p>
        </p:txBody>
      </p:sp>
      <p:sp>
        <p:nvSpPr>
          <p:cNvPr id="7" name="Rettangolo 6"/>
          <p:cNvSpPr/>
          <p:nvPr/>
        </p:nvSpPr>
        <p:spPr>
          <a:xfrm>
            <a:off x="251520" y="1785590"/>
            <a:ext cx="8640960" cy="615553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NAZIONALITA’     Vs.     PERSONHOOD</a:t>
            </a:r>
          </a:p>
          <a:p>
            <a:pPr algn="ctr"/>
            <a:r>
              <a:rPr lang="it-IT" sz="1600" dirty="0" smtClean="0"/>
              <a:t>vera libertà di movimento o cittadinanza come fattore di esclusione?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2625623"/>
            <a:ext cx="520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5. Cittadini di paesi terzi o cittadini di «terza classe»?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419872" y="3563468"/>
            <a:ext cx="5198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esclusione dall’interno: stranieri come </a:t>
            </a:r>
            <a:r>
              <a:rPr lang="it-IT" i="1" dirty="0" err="1" smtClean="0"/>
              <a:t>second</a:t>
            </a:r>
            <a:r>
              <a:rPr lang="it-IT" i="1" dirty="0" smtClean="0"/>
              <a:t> </a:t>
            </a:r>
            <a:r>
              <a:rPr lang="it-IT" i="1" dirty="0" err="1" smtClean="0"/>
              <a:t>class</a:t>
            </a:r>
            <a:r>
              <a:rPr lang="it-IT" i="1" dirty="0" smtClean="0"/>
              <a:t> </a:t>
            </a:r>
            <a:r>
              <a:rPr lang="it-IT" i="1" dirty="0" err="1" smtClean="0"/>
              <a:t>citizens</a:t>
            </a:r>
            <a:endParaRPr lang="it-IT" i="1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251520" y="2985663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 SOVRANAZIONALE </a:t>
            </a:r>
            <a:r>
              <a:rPr lang="it-IT" dirty="0" smtClean="0"/>
              <a:t>&gt; cittadinanza europea – </a:t>
            </a:r>
            <a:r>
              <a:rPr lang="it-IT" dirty="0" err="1" smtClean="0"/>
              <a:t>etno</a:t>
            </a:r>
            <a:r>
              <a:rPr lang="it-IT" dirty="0" smtClean="0"/>
              <a:t>(euro)centrismo</a:t>
            </a:r>
          </a:p>
        </p:txBody>
      </p:sp>
      <p:cxnSp>
        <p:nvCxnSpPr>
          <p:cNvPr id="11" name="Connettore 2 10"/>
          <p:cNvCxnSpPr/>
          <p:nvPr/>
        </p:nvCxnSpPr>
        <p:spPr>
          <a:xfrm>
            <a:off x="6235157" y="3366284"/>
            <a:ext cx="0" cy="27972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237924" y="4281807"/>
            <a:ext cx="8654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Il modello tradizionale definito dallo stato nazione risulta incoerente con le forme effettive di convivenza &gt;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cittadinanza multiculturale</a:t>
            </a:r>
            <a:r>
              <a:rPr lang="it-IT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45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lCage81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592288" cy="3895512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467544" y="4725144"/>
            <a:ext cx="26642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Zygmunt</a:t>
            </a:r>
            <a:r>
              <a:rPr lang="it-IT" b="1" dirty="0" smtClean="0"/>
              <a:t> </a:t>
            </a:r>
            <a:r>
              <a:rPr lang="it-IT" b="1" dirty="0" err="1" smtClean="0"/>
              <a:t>Bauman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sz="1600" dirty="0" smtClean="0">
                <a:solidFill>
                  <a:srgbClr val="C00000"/>
                </a:solidFill>
              </a:rPr>
              <a:t>La società sotto assedio</a:t>
            </a:r>
            <a:endParaRPr lang="it-IT" sz="1600" dirty="0">
              <a:solidFill>
                <a:srgbClr val="C0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419872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563888" y="83671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Troviamo la soluzione al dramma della mortalità non nelle cose che ci guadagniamo e negli stati che raggiungiamo , ma nel </a:t>
            </a:r>
            <a:r>
              <a:rPr lang="it-IT" sz="1600" i="1" dirty="0" smtClean="0">
                <a:solidFill>
                  <a:srgbClr val="C00000"/>
                </a:solidFill>
              </a:rPr>
              <a:t>desiderarli</a:t>
            </a:r>
            <a:r>
              <a:rPr lang="it-IT" sz="1600" dirty="0" smtClean="0"/>
              <a:t> e </a:t>
            </a:r>
            <a:r>
              <a:rPr lang="it-IT" sz="1600" i="1" dirty="0" smtClean="0">
                <a:solidFill>
                  <a:srgbClr val="C00000"/>
                </a:solidFill>
              </a:rPr>
              <a:t>inseguirli.</a:t>
            </a:r>
            <a:r>
              <a:rPr lang="it-IT" sz="1600" dirty="0" smtClean="0"/>
              <a:t> (es. Don Giovanni di Mozart)</a:t>
            </a:r>
            <a:endParaRPr lang="it-IT" sz="1600" i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07904" y="18864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LA VITA CHE CONSUMA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63888" y="220486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SOCIETA’ DEI CONSUMI</a:t>
            </a:r>
            <a:endParaRPr lang="it-IT" sz="1400" dirty="0"/>
          </a:p>
        </p:txBody>
      </p:sp>
      <p:sp>
        <p:nvSpPr>
          <p:cNvPr id="9" name="Freccia a destra 8"/>
          <p:cNvSpPr/>
          <p:nvPr/>
        </p:nvSpPr>
        <p:spPr>
          <a:xfrm>
            <a:off x="5364088" y="2276872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940152" y="20608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“Costante finire e ricominciare da capo”. Stile accessibile a tutti.</a:t>
            </a:r>
            <a:endParaRPr 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11960" y="306896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Consumante desiderio di consumare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563888" y="378904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Il </a:t>
            </a:r>
            <a:r>
              <a:rPr lang="it-IT" sz="1400" i="1" dirty="0" smtClean="0">
                <a:solidFill>
                  <a:srgbClr val="C00000"/>
                </a:solidFill>
              </a:rPr>
              <a:t>desiderio</a:t>
            </a:r>
            <a:r>
              <a:rPr lang="it-IT" sz="1400" dirty="0" smtClean="0"/>
              <a:t> ha esaurito tutta la sua utilità: occorre uno stimolo più potente, </a:t>
            </a:r>
            <a:r>
              <a:rPr lang="it-IT" sz="1400" b="1" dirty="0" smtClean="0">
                <a:solidFill>
                  <a:srgbClr val="C00000"/>
                </a:solidFill>
              </a:rPr>
              <a:t>il capriccio</a:t>
            </a:r>
            <a:endParaRPr lang="it-IT" sz="1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1920" y="479715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Società dei produttori</a:t>
            </a:r>
            <a:endParaRPr lang="it-IT" sz="1600" dirty="0"/>
          </a:p>
        </p:txBody>
      </p:sp>
      <p:sp>
        <p:nvSpPr>
          <p:cNvPr id="14" name="Freccia a destra 13"/>
          <p:cNvSpPr/>
          <p:nvPr/>
        </p:nvSpPr>
        <p:spPr>
          <a:xfrm>
            <a:off x="5868144" y="4869160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444208" y="4797152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Società dei consumi</a:t>
            </a:r>
            <a:endParaRPr lang="it-IT" sz="1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79912" y="544522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Bisogno di consumare per vivere o vivere per poter consumare?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889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3419872" y="0"/>
            <a:ext cx="0" cy="685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SilCage81\Desktop\97888420625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533650" cy="381000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23528" y="4581128"/>
            <a:ext cx="26642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Zygmunt</a:t>
            </a:r>
            <a:r>
              <a:rPr lang="it-IT" b="1" dirty="0" smtClean="0"/>
              <a:t> </a:t>
            </a:r>
            <a:r>
              <a:rPr lang="it-IT" b="1" dirty="0" err="1" smtClean="0"/>
              <a:t>Bauman</a:t>
            </a:r>
            <a:endParaRPr lang="it-IT" b="1" dirty="0" smtClean="0"/>
          </a:p>
          <a:p>
            <a:endParaRPr lang="it-IT" b="1" dirty="0"/>
          </a:p>
          <a:p>
            <a:r>
              <a:rPr lang="it-IT" sz="1600" dirty="0" smtClean="0">
                <a:solidFill>
                  <a:srgbClr val="C00000"/>
                </a:solidFill>
              </a:rPr>
              <a:t>Dentro la globalizzazione</a:t>
            </a:r>
          </a:p>
          <a:p>
            <a:r>
              <a:rPr lang="it-IT" sz="1200" dirty="0" smtClean="0">
                <a:solidFill>
                  <a:srgbClr val="C00000"/>
                </a:solidFill>
              </a:rPr>
              <a:t>Le conseguenze sulle persone</a:t>
            </a:r>
          </a:p>
          <a:p>
            <a:endParaRPr lang="it-IT" sz="1200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67944" y="26064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TURISTI E VAGABONDI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635896" y="98072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La civiltà dei consumi divide la popolazione in</a:t>
            </a:r>
            <a:endParaRPr lang="it-IT" sz="1600" dirty="0"/>
          </a:p>
        </p:txBody>
      </p:sp>
      <p:sp>
        <p:nvSpPr>
          <p:cNvPr id="10" name="Freccia a destra 9"/>
          <p:cNvSpPr/>
          <p:nvPr/>
        </p:nvSpPr>
        <p:spPr>
          <a:xfrm>
            <a:off x="5796136" y="1052736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5796136" y="1340768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6300192" y="93020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Primo Mondo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300192" y="12687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Secondo Mondo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635896" y="1772816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C00000"/>
                </a:solidFill>
              </a:rPr>
              <a:t>Primo mondo </a:t>
            </a:r>
            <a:r>
              <a:rPr lang="it-IT" sz="1600" dirty="0" smtClean="0"/>
              <a:t>sono i </a:t>
            </a:r>
            <a:r>
              <a:rPr lang="it-IT" sz="1600" b="1" dirty="0" smtClean="0">
                <a:solidFill>
                  <a:srgbClr val="C00000"/>
                </a:solidFill>
              </a:rPr>
              <a:t>TURISTI</a:t>
            </a:r>
            <a:r>
              <a:rPr lang="it-IT" sz="1600" dirty="0" smtClean="0"/>
              <a:t> </a:t>
            </a:r>
            <a:r>
              <a:rPr lang="it-IT" sz="1600" i="1" dirty="0" smtClean="0">
                <a:solidFill>
                  <a:srgbClr val="C00000"/>
                </a:solidFill>
              </a:rPr>
              <a:t> </a:t>
            </a:r>
            <a:endParaRPr lang="it-IT" sz="1600" i="1" dirty="0">
              <a:solidFill>
                <a:srgbClr val="C0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635896" y="2082334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C00000"/>
                </a:solidFill>
              </a:rPr>
              <a:t>Secondo mondo </a:t>
            </a:r>
            <a:r>
              <a:rPr lang="it-IT" sz="1600" dirty="0" smtClean="0"/>
              <a:t>sono i </a:t>
            </a:r>
            <a:r>
              <a:rPr lang="it-IT" sz="1600" b="1" dirty="0" smtClean="0">
                <a:solidFill>
                  <a:srgbClr val="C00000"/>
                </a:solidFill>
              </a:rPr>
              <a:t>VAGABONDI</a:t>
            </a:r>
            <a:r>
              <a:rPr lang="it-IT" sz="1600" dirty="0" smtClean="0"/>
              <a:t> </a:t>
            </a:r>
            <a:r>
              <a:rPr lang="it-IT" sz="1600" i="1" dirty="0" smtClean="0">
                <a:solidFill>
                  <a:srgbClr val="C00000"/>
                </a:solidFill>
              </a:rPr>
              <a:t> </a:t>
            </a:r>
            <a:endParaRPr lang="it-IT" sz="1600" i="1" dirty="0">
              <a:solidFill>
                <a:srgbClr val="C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635896" y="263691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Passaporti</a:t>
            </a:r>
            <a:r>
              <a:rPr lang="it-IT" sz="1400" dirty="0" smtClean="0"/>
              <a:t> separano coloro che viaggiano da quelli che dovrebbero stare fermi.</a:t>
            </a:r>
            <a:endParaRPr lang="it-IT" sz="14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63888" y="357301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TURISTA</a:t>
            </a:r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4499992" y="3645024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5004048" y="357301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Mondo Globale</a:t>
            </a:r>
            <a:endParaRPr lang="it-IT" sz="1600" dirty="0"/>
          </a:p>
        </p:txBody>
      </p:sp>
      <p:sp>
        <p:nvSpPr>
          <p:cNvPr id="20" name="Freccia a destra 19"/>
          <p:cNvSpPr/>
          <p:nvPr/>
        </p:nvSpPr>
        <p:spPr>
          <a:xfrm>
            <a:off x="6444208" y="3645024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6948264" y="35730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Attraente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7956376" y="3501008"/>
            <a:ext cx="13316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(viaggia per volontà)</a:t>
            </a:r>
          </a:p>
          <a:p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563888" y="450912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VAGABONDO</a:t>
            </a:r>
          </a:p>
          <a:p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4932040" y="4589839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5436096" y="4517831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Mondo Locale</a:t>
            </a:r>
            <a:endParaRPr lang="it-IT" sz="1600" dirty="0"/>
          </a:p>
        </p:txBody>
      </p:sp>
      <p:sp>
        <p:nvSpPr>
          <p:cNvPr id="26" name="Freccia a destra 25"/>
          <p:cNvSpPr/>
          <p:nvPr/>
        </p:nvSpPr>
        <p:spPr>
          <a:xfrm>
            <a:off x="6804248" y="4589839"/>
            <a:ext cx="504056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7308304" y="451783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Inospitale</a:t>
            </a:r>
            <a:endParaRPr lang="it-IT" sz="16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8244408" y="4274512"/>
            <a:ext cx="1187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(viaggia perché non ha scelta)</a:t>
            </a:r>
            <a:endParaRPr lang="it-IT" sz="1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79912" y="530120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Vagabondo è l’</a:t>
            </a:r>
            <a:r>
              <a:rPr lang="it-IT" i="1" dirty="0" smtClean="0">
                <a:solidFill>
                  <a:srgbClr val="C00000"/>
                </a:solidFill>
              </a:rPr>
              <a:t>alter ego </a:t>
            </a:r>
            <a:r>
              <a:rPr lang="it-IT" dirty="0" smtClean="0"/>
              <a:t>del Turista.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635896" y="594928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Tanto più diventano brutte le condizioni del </a:t>
            </a:r>
            <a:r>
              <a:rPr lang="it-IT" sz="1400" i="1" dirty="0" smtClean="0">
                <a:solidFill>
                  <a:srgbClr val="C00000"/>
                </a:solidFill>
              </a:rPr>
              <a:t>Vagabondo</a:t>
            </a:r>
            <a:r>
              <a:rPr lang="it-IT" sz="1400" dirty="0" smtClean="0"/>
              <a:t>, tanto più diventano gustose le peregrinazioni del </a:t>
            </a:r>
            <a:r>
              <a:rPr lang="it-IT" sz="1400" i="1" dirty="0" smtClean="0">
                <a:solidFill>
                  <a:srgbClr val="C00000"/>
                </a:solidFill>
              </a:rPr>
              <a:t>Turista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954025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478</Words>
  <Application>Microsoft Office PowerPoint</Application>
  <PresentationFormat>Presentazione su schermo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</dc:creator>
  <cp:lastModifiedBy>Vale</cp:lastModifiedBy>
  <cp:revision>11</cp:revision>
  <dcterms:created xsi:type="dcterms:W3CDTF">2012-10-29T08:49:41Z</dcterms:created>
  <dcterms:modified xsi:type="dcterms:W3CDTF">2012-10-29T09:49:39Z</dcterms:modified>
</cp:coreProperties>
</file>