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0C07-386B-40BF-BE55-4ACA5EBCD653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7D13-6479-45BC-A474-1E9B2965826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lCage81\Desktop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332657"/>
            <a:ext cx="1224136" cy="1989223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1835696" y="332656"/>
            <a:ext cx="53285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Serena Uccello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L’euro e il mondo del lavoro</a:t>
            </a:r>
          </a:p>
          <a:p>
            <a:r>
              <a:rPr lang="it-IT" sz="1400" dirty="0" smtClean="0"/>
              <a:t>Il sole 24 ore</a:t>
            </a:r>
          </a:p>
          <a:p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07704" y="141277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“Invece di avere una moltitudine di paesi con </a:t>
            </a:r>
            <a:r>
              <a:rPr lang="it-IT" sz="1600" i="1" dirty="0" smtClean="0"/>
              <a:t>tassi di disoccupazione  </a:t>
            </a:r>
            <a:r>
              <a:rPr lang="it-IT" sz="1600" dirty="0" smtClean="0"/>
              <a:t>intorno all’11-12%, si potrebbe assistere a uno sforzo comune per far scendere la disoccupazione prima all’8, poi al 7 e al 6%” (</a:t>
            </a:r>
            <a:r>
              <a:rPr lang="it-IT" sz="1600" i="1" dirty="0" smtClean="0"/>
              <a:t>Paul </a:t>
            </a:r>
            <a:r>
              <a:rPr lang="it-IT" sz="1600" i="1" dirty="0" err="1" smtClean="0"/>
              <a:t>Samuelson</a:t>
            </a:r>
            <a:r>
              <a:rPr lang="it-IT" sz="1600" dirty="0" smtClean="0"/>
              <a:t>) </a:t>
            </a:r>
            <a:endParaRPr lang="it-IT" sz="1600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323528" y="2708921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Obbiettivo </a:t>
            </a:r>
            <a:r>
              <a:rPr lang="it-IT" sz="1600" dirty="0" smtClean="0">
                <a:solidFill>
                  <a:srgbClr val="C00000"/>
                </a:solidFill>
              </a:rPr>
              <a:t>UE</a:t>
            </a:r>
          </a:p>
        </p:txBody>
      </p:sp>
      <p:sp>
        <p:nvSpPr>
          <p:cNvPr id="10" name="Freccia a destra 9"/>
          <p:cNvSpPr/>
          <p:nvPr/>
        </p:nvSpPr>
        <p:spPr>
          <a:xfrm>
            <a:off x="1691680" y="2852936"/>
            <a:ext cx="576064" cy="45719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411760" y="2708920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Creare stabilità economica attraverso l’unità monetaria e la crescita a lungo termine</a:t>
            </a:r>
            <a:endParaRPr lang="it-IT" sz="1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342900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Trattato di </a:t>
            </a:r>
            <a:r>
              <a:rPr lang="it-IT" dirty="0" smtClean="0">
                <a:solidFill>
                  <a:srgbClr val="C00000"/>
                </a:solidFill>
              </a:rPr>
              <a:t>AMSTERDAM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60040" y="3861048"/>
            <a:ext cx="8964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</a:t>
            </a:r>
            <a:r>
              <a:rPr lang="it-IT" sz="1600" dirty="0" smtClean="0"/>
              <a:t>Accrescere la propria occupazione senza indebolire la propria competitività</a:t>
            </a:r>
          </a:p>
          <a:p>
            <a:r>
              <a:rPr lang="it-IT" sz="1600" dirty="0" smtClean="0"/>
              <a:t>-Promozione di una forma di lavoro competente</a:t>
            </a:r>
          </a:p>
          <a:p>
            <a:r>
              <a:rPr lang="it-IT" sz="1600" dirty="0" smtClean="0"/>
              <a:t>-Elevato livello occupazionale attraverso la cooperazione tra Stati</a:t>
            </a:r>
            <a:endParaRPr lang="it-IT" dirty="0"/>
          </a:p>
        </p:txBody>
      </p:sp>
      <p:cxnSp>
        <p:nvCxnSpPr>
          <p:cNvPr id="18" name="Connettore 1 17"/>
          <p:cNvCxnSpPr/>
          <p:nvPr/>
        </p:nvCxnSpPr>
        <p:spPr>
          <a:xfrm>
            <a:off x="0" y="4941168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395536" y="515719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Programma </a:t>
            </a:r>
            <a:r>
              <a:rPr lang="it-IT" sz="1400" dirty="0" smtClean="0">
                <a:solidFill>
                  <a:srgbClr val="C00000"/>
                </a:solidFill>
              </a:rPr>
              <a:t>LEONARDO DA VINCI</a:t>
            </a:r>
            <a:r>
              <a:rPr lang="it-IT" sz="1400" dirty="0" smtClean="0"/>
              <a:t> prevede di migliorare la formazione professionale aiutando la qualità e la mobilità</a:t>
            </a:r>
            <a:endParaRPr lang="it-IT" sz="14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67544" y="5929535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Diversi obbiettivi occupazionali</a:t>
            </a:r>
            <a:endParaRPr lang="it-IT" sz="1400" dirty="0"/>
          </a:p>
        </p:txBody>
      </p:sp>
      <p:sp>
        <p:nvSpPr>
          <p:cNvPr id="22" name="Freccia a destra 21"/>
          <p:cNvSpPr/>
          <p:nvPr/>
        </p:nvSpPr>
        <p:spPr>
          <a:xfrm>
            <a:off x="2987824" y="5805264"/>
            <a:ext cx="576064" cy="45719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a destra 23"/>
          <p:cNvSpPr/>
          <p:nvPr/>
        </p:nvSpPr>
        <p:spPr>
          <a:xfrm>
            <a:off x="2987824" y="6309320"/>
            <a:ext cx="576064" cy="45719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a destra 24"/>
          <p:cNvSpPr/>
          <p:nvPr/>
        </p:nvSpPr>
        <p:spPr>
          <a:xfrm>
            <a:off x="2987824" y="6047577"/>
            <a:ext cx="576064" cy="45719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3563888" y="5661248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HORIZON</a:t>
            </a:r>
            <a:endParaRPr lang="it-IT" sz="14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563888" y="592953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NOW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3563888" y="621814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YOUTHSTART</a:t>
            </a:r>
          </a:p>
          <a:p>
            <a:endParaRPr lang="it-IT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Assistenza per chi fatica a rimanere nel mercato del lavoro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692696"/>
            <a:ext cx="84969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C00000"/>
                </a:solidFill>
              </a:rPr>
              <a:t>Italia</a:t>
            </a:r>
            <a:r>
              <a:rPr lang="it-IT" sz="1600" dirty="0" smtClean="0"/>
              <a:t>: </a:t>
            </a:r>
            <a:r>
              <a:rPr lang="it-IT" sz="1400" dirty="0" smtClean="0"/>
              <a:t>esistono i sussidi di disoccupazione, cassa integrazione o mobilità e il collocamento obbligato per i portatori di handicap.</a:t>
            </a:r>
          </a:p>
          <a:p>
            <a:r>
              <a:rPr lang="it-IT" sz="1600" dirty="0" smtClean="0">
                <a:solidFill>
                  <a:srgbClr val="C00000"/>
                </a:solidFill>
              </a:rPr>
              <a:t>Gran Bretagna</a:t>
            </a:r>
            <a:r>
              <a:rPr lang="it-IT" sz="1600" dirty="0" smtClean="0"/>
              <a:t>: </a:t>
            </a:r>
            <a:r>
              <a:rPr lang="it-IT" sz="1400" dirty="0" smtClean="0"/>
              <a:t>sussidio per tornare al lavoro (</a:t>
            </a:r>
            <a:r>
              <a:rPr lang="it-IT" sz="1400" i="1" dirty="0" err="1" smtClean="0"/>
              <a:t>Jobseeker</a:t>
            </a:r>
            <a:r>
              <a:rPr lang="it-IT" sz="1400" i="1" dirty="0" smtClean="0"/>
              <a:t>’s </a:t>
            </a:r>
            <a:r>
              <a:rPr lang="it-IT" sz="1400" i="1" dirty="0" err="1" smtClean="0"/>
              <a:t>Allowance</a:t>
            </a:r>
            <a:r>
              <a:rPr lang="it-IT" sz="1400" dirty="0" smtClean="0"/>
              <a:t>). Lo si percepisce solo per sei mesi e se si collabora con le agenzie di collocamento.</a:t>
            </a:r>
          </a:p>
          <a:p>
            <a:endParaRPr lang="it-IT" sz="1600" dirty="0">
              <a:solidFill>
                <a:srgbClr val="C00000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0" y="1916832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395536" y="220486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Libertà assoluta di </a:t>
            </a:r>
            <a:r>
              <a:rPr lang="it-IT" sz="1600" dirty="0" smtClean="0">
                <a:solidFill>
                  <a:srgbClr val="C00000"/>
                </a:solidFill>
              </a:rPr>
              <a:t>LAVORO </a:t>
            </a:r>
            <a:r>
              <a:rPr lang="it-IT" sz="1600" dirty="0" smtClean="0"/>
              <a:t>in tutta la UE senza distinzioni e discriminazioni tra ospiti e residenti.</a:t>
            </a:r>
          </a:p>
          <a:p>
            <a:endParaRPr lang="it-IT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9552" y="2708920"/>
            <a:ext cx="8064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Per i lavoratori in UE ci deve essere lo stesso diretto di precedenza dei lavoratori locali.</a:t>
            </a:r>
            <a:endParaRPr lang="it-IT" sz="1400" dirty="0"/>
          </a:p>
        </p:txBody>
      </p:sp>
      <p:sp>
        <p:nvSpPr>
          <p:cNvPr id="8" name="Freccia in giù 7"/>
          <p:cNvSpPr/>
          <p:nvPr/>
        </p:nvSpPr>
        <p:spPr>
          <a:xfrm>
            <a:off x="4355976" y="3068960"/>
            <a:ext cx="72008" cy="360040"/>
          </a:xfrm>
          <a:prstGeom prst="down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91680" y="342900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Riconoscimento dei </a:t>
            </a:r>
            <a:r>
              <a:rPr lang="it-IT" sz="1400" dirty="0" smtClean="0">
                <a:solidFill>
                  <a:srgbClr val="C00000"/>
                </a:solidFill>
              </a:rPr>
              <a:t>diplomi</a:t>
            </a:r>
          </a:p>
          <a:p>
            <a:pPr algn="ctr"/>
            <a:endParaRPr lang="it-IT" sz="1400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0" y="4005064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95536" y="429309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Trovare </a:t>
            </a:r>
            <a:r>
              <a:rPr lang="it-IT" dirty="0" smtClean="0">
                <a:solidFill>
                  <a:srgbClr val="C00000"/>
                </a:solidFill>
              </a:rPr>
              <a:t>LAVORO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67544" y="494116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Italia</a:t>
            </a:r>
          </a:p>
          <a:p>
            <a:endParaRPr lang="it-IT" sz="1600" dirty="0"/>
          </a:p>
        </p:txBody>
      </p:sp>
      <p:sp>
        <p:nvSpPr>
          <p:cNvPr id="14" name="Freccia a destra 13"/>
          <p:cNvSpPr/>
          <p:nvPr/>
        </p:nvSpPr>
        <p:spPr>
          <a:xfrm>
            <a:off x="1403648" y="5085184"/>
            <a:ext cx="576064" cy="45719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2339752" y="4941168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Uffici di collocamento</a:t>
            </a:r>
            <a:endParaRPr lang="it-IT" sz="1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67544" y="558924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Europa</a:t>
            </a:r>
            <a:endParaRPr lang="it-IT" sz="1600" dirty="0"/>
          </a:p>
        </p:txBody>
      </p:sp>
      <p:sp>
        <p:nvSpPr>
          <p:cNvPr id="17" name="Freccia a destra 16"/>
          <p:cNvSpPr/>
          <p:nvPr/>
        </p:nvSpPr>
        <p:spPr>
          <a:xfrm>
            <a:off x="1403648" y="5733256"/>
            <a:ext cx="576064" cy="45719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2339752" y="5589240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Eures</a:t>
            </a:r>
            <a:r>
              <a:rPr lang="it-IT" sz="1400" dirty="0" smtClean="0"/>
              <a:t> (</a:t>
            </a:r>
            <a:r>
              <a:rPr lang="it-IT" sz="1400" i="1" dirty="0" err="1" smtClean="0"/>
              <a:t>European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Employment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Services</a:t>
            </a:r>
            <a:r>
              <a:rPr lang="it-IT" sz="1400" dirty="0" smtClean="0"/>
              <a:t>)</a:t>
            </a:r>
            <a:endParaRPr lang="it-IT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26064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formazione dei </a:t>
            </a:r>
            <a:r>
              <a:rPr lang="it-IT" dirty="0" smtClean="0">
                <a:solidFill>
                  <a:srgbClr val="C00000"/>
                </a:solidFill>
              </a:rPr>
              <a:t>LAVORATORI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764704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4 modelli riconosciuti nella UE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196752"/>
            <a:ext cx="8280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-</a:t>
            </a:r>
            <a:r>
              <a:rPr lang="it-IT" sz="1600" dirty="0" smtClean="0">
                <a:solidFill>
                  <a:srgbClr val="C00000"/>
                </a:solidFill>
              </a:rPr>
              <a:t>Voucher da spendere</a:t>
            </a:r>
            <a:r>
              <a:rPr lang="it-IT" sz="1600" dirty="0" smtClean="0"/>
              <a:t>: </a:t>
            </a:r>
            <a:r>
              <a:rPr lang="it-IT" sz="1400" dirty="0" smtClean="0"/>
              <a:t>formazione work </a:t>
            </a:r>
            <a:r>
              <a:rPr lang="it-IT" sz="1400" dirty="0" err="1" smtClean="0"/>
              <a:t>based</a:t>
            </a:r>
            <a:r>
              <a:rPr lang="it-IT" sz="1400" dirty="0" smtClean="0"/>
              <a:t> finanziata sia dalle imprese che dallo stato. Le risorse vengono impiegate sia per la formazione dei nuovi lavoratori sia per chi ha già esperienza (</a:t>
            </a:r>
            <a:r>
              <a:rPr lang="it-IT" sz="1400" i="1" dirty="0" smtClean="0"/>
              <a:t>Francia</a:t>
            </a:r>
            <a:r>
              <a:rPr lang="it-IT" sz="1400" dirty="0" smtClean="0"/>
              <a:t>)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2132856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C00000"/>
                </a:solidFill>
              </a:rPr>
              <a:t>-Prestiti alla carriera</a:t>
            </a:r>
            <a:r>
              <a:rPr lang="it-IT" sz="1600" dirty="0" smtClean="0"/>
              <a:t>: </a:t>
            </a:r>
            <a:r>
              <a:rPr lang="it-IT" sz="1400" dirty="0" smtClean="0"/>
              <a:t>sono prestiti bancari finalizzati all’istruzione e alla carriera (career </a:t>
            </a:r>
            <a:r>
              <a:rPr lang="it-IT" sz="1400" dirty="0" err="1" smtClean="0"/>
              <a:t>development</a:t>
            </a:r>
            <a:r>
              <a:rPr lang="it-IT" sz="1400" dirty="0" smtClean="0"/>
              <a:t> </a:t>
            </a:r>
            <a:r>
              <a:rPr lang="it-IT" sz="1400" dirty="0" err="1" smtClean="0"/>
              <a:t>loan</a:t>
            </a:r>
            <a:r>
              <a:rPr lang="it-IT" sz="1400" dirty="0" smtClean="0"/>
              <a:t>). Gli interessi vengono in parte coperti dallo stato. (</a:t>
            </a:r>
            <a:r>
              <a:rPr lang="it-IT" sz="1400" i="1" dirty="0" smtClean="0"/>
              <a:t>Gran Bretagna</a:t>
            </a:r>
            <a:r>
              <a:rPr lang="it-IT" sz="1400" dirty="0" smtClean="0"/>
              <a:t>) 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924944"/>
            <a:ext cx="7848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solidFill>
                  <a:srgbClr val="C00000"/>
                </a:solidFill>
              </a:rPr>
              <a:t>-Dual</a:t>
            </a:r>
            <a:r>
              <a:rPr lang="it-IT" sz="1600" dirty="0" smtClean="0">
                <a:solidFill>
                  <a:srgbClr val="C00000"/>
                </a:solidFill>
              </a:rPr>
              <a:t> training</a:t>
            </a:r>
            <a:r>
              <a:rPr lang="it-IT" sz="1600" dirty="0" smtClean="0"/>
              <a:t>:</a:t>
            </a:r>
            <a:r>
              <a:rPr lang="it-IT" sz="1400" dirty="0" smtClean="0"/>
              <a:t> lo stato paga le istituzioni che erogano prestazioni formative, le imprese invece i costi relativi all’apprendistato. (</a:t>
            </a:r>
            <a:r>
              <a:rPr lang="it-IT" sz="1400" i="1" dirty="0" smtClean="0"/>
              <a:t>Germania</a:t>
            </a:r>
            <a:r>
              <a:rPr lang="it-IT" sz="1400" dirty="0" smtClean="0"/>
              <a:t>)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378904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C00000"/>
                </a:solidFill>
              </a:rPr>
              <a:t>-Via libera al decentramento</a:t>
            </a:r>
            <a:r>
              <a:rPr lang="it-IT" sz="1600" dirty="0" smtClean="0"/>
              <a:t>: </a:t>
            </a:r>
            <a:r>
              <a:rPr lang="it-IT" sz="1400" dirty="0" smtClean="0"/>
              <a:t>al finanziamento della formazione partecipano sia i lavoratori dipendenti che le imprese. I soldi vengono convogliati in un fondo integrato da fondi UE. (</a:t>
            </a:r>
            <a:r>
              <a:rPr lang="it-IT" sz="1400" i="1" dirty="0" smtClean="0"/>
              <a:t>Spagna</a:t>
            </a:r>
            <a:r>
              <a:rPr lang="it-IT" sz="1400" dirty="0" smtClean="0"/>
              <a:t>)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4653136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C00000"/>
                </a:solidFill>
              </a:rPr>
              <a:t>Italia</a:t>
            </a:r>
            <a:r>
              <a:rPr lang="it-IT" sz="1600" dirty="0" smtClean="0"/>
              <a:t>:</a:t>
            </a:r>
            <a:r>
              <a:rPr lang="it-IT" sz="1400" dirty="0" smtClean="0"/>
              <a:t> finanziata da fondi strutturali dell’UE, i corsi solitamente sono gratuiti, ma esistono anche corsi di formazione </a:t>
            </a:r>
            <a:r>
              <a:rPr lang="it-IT" sz="1400" dirty="0" err="1" smtClean="0"/>
              <a:t>privataa</a:t>
            </a:r>
            <a:r>
              <a:rPr lang="it-IT" sz="1400" dirty="0" smtClean="0"/>
              <a:t> pagamento che devono essere </a:t>
            </a:r>
            <a:r>
              <a:rPr lang="it-IT" sz="1400" dirty="0" smtClean="0">
                <a:solidFill>
                  <a:srgbClr val="C00000"/>
                </a:solidFill>
              </a:rPr>
              <a:t>RICONOSCIUTI.</a:t>
            </a:r>
            <a:endParaRPr lang="it-IT" sz="1600" dirty="0">
              <a:solidFill>
                <a:srgbClr val="C00000"/>
              </a:solidFill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51520" y="5733256"/>
            <a:ext cx="8568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Per aumentare il </a:t>
            </a:r>
            <a:r>
              <a:rPr lang="it-IT" sz="1600" dirty="0" smtClean="0">
                <a:solidFill>
                  <a:srgbClr val="C00000"/>
                </a:solidFill>
              </a:rPr>
              <a:t>tasso di occupazione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3707904" y="5733256"/>
            <a:ext cx="576064" cy="45719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3707904" y="6093296"/>
            <a:ext cx="576064" cy="45719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4427984" y="5589240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Lavoratori in affitto </a:t>
            </a:r>
            <a:endParaRPr lang="it-IT" sz="1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427984" y="5949280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Contratti a tempo determinato</a:t>
            </a:r>
            <a:endParaRPr lang="it-IT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ale\Desktop\9788807723414_quarta.jpg.312x468_q85_upsc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222" y="165780"/>
            <a:ext cx="2546071" cy="397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843808" y="78677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 FABER</a:t>
            </a:r>
            <a:r>
              <a:rPr lang="it-IT" dirty="0" smtClean="0"/>
              <a:t>	vs.	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 LABORANS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874661" y="116632"/>
            <a:ext cx="608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L’uomo artigiano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520898" y="1105580"/>
            <a:ext cx="150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/>
              <a:t>Persona che fatica</a:t>
            </a:r>
            <a:endParaRPr lang="it-IT" sz="1400" dirty="0"/>
          </a:p>
        </p:txBody>
      </p:sp>
      <p:sp>
        <p:nvSpPr>
          <p:cNvPr id="7" name="CasellaDiTesto 6"/>
          <p:cNvSpPr txBox="1"/>
          <p:nvPr/>
        </p:nvSpPr>
        <p:spPr>
          <a:xfrm flipH="1">
            <a:off x="3551312" y="1105580"/>
            <a:ext cx="1448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Uomo in quanto artefice</a:t>
            </a:r>
            <a:endParaRPr lang="it-IT" sz="1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843809" y="1770782"/>
            <a:ext cx="604867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dirty="0" smtClean="0"/>
              <a:t>Gli esseri umani vivono in due dimensioni: in una fabbricano cose, nell’altra cessano di produrre e cominciano a discutere e a giudicare.</a:t>
            </a:r>
          </a:p>
          <a:p>
            <a:pPr algn="r"/>
            <a:r>
              <a:rPr lang="it-IT" i="1" dirty="0" err="1" smtClean="0"/>
              <a:t>Hannah</a:t>
            </a:r>
            <a:r>
              <a:rPr lang="it-IT" i="1" dirty="0" smtClean="0"/>
              <a:t> </a:t>
            </a:r>
            <a:r>
              <a:rPr lang="it-IT" i="1" dirty="0" err="1" smtClean="0"/>
              <a:t>Arendt</a:t>
            </a:r>
            <a:endParaRPr lang="it-IT" i="1" dirty="0" smtClean="0"/>
          </a:p>
        </p:txBody>
      </p:sp>
      <p:pic>
        <p:nvPicPr>
          <p:cNvPr id="16" name="Picture 3" descr="C:\Users\Vale\Desktop\falegname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677358"/>
            <a:ext cx="1867715" cy="148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Connettore 1 17"/>
          <p:cNvCxnSpPr/>
          <p:nvPr/>
        </p:nvCxnSpPr>
        <p:spPr>
          <a:xfrm>
            <a:off x="2843807" y="3933056"/>
            <a:ext cx="604867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154350" y="4487634"/>
            <a:ext cx="2058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HANDWERK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ARTISANAL</a:t>
            </a:r>
          </a:p>
          <a:p>
            <a:pPr algn="ctr"/>
            <a:r>
              <a:rPr lang="it-IT" dirty="0" smtClean="0"/>
              <a:t> </a:t>
            </a:r>
          </a:p>
          <a:p>
            <a:pPr algn="ctr"/>
            <a:r>
              <a:rPr lang="it-IT" dirty="0" smtClean="0"/>
              <a:t>CRAFT</a:t>
            </a:r>
          </a:p>
          <a:p>
            <a:pPr algn="ctr"/>
            <a:r>
              <a:rPr lang="it-IT" sz="1500" i="1" dirty="0" smtClean="0"/>
              <a:t>arte, mestiere</a:t>
            </a:r>
            <a:endParaRPr lang="it-IT" sz="1500" i="1" dirty="0"/>
          </a:p>
        </p:txBody>
      </p:sp>
      <p:cxnSp>
        <p:nvCxnSpPr>
          <p:cNvPr id="24" name="Connettore 1 23"/>
          <p:cNvCxnSpPr/>
          <p:nvPr/>
        </p:nvCxnSpPr>
        <p:spPr>
          <a:xfrm>
            <a:off x="2874659" y="2996952"/>
            <a:ext cx="6048671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2874661" y="1700808"/>
            <a:ext cx="6048671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2843808" y="476672"/>
            <a:ext cx="604867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45222" y="4149080"/>
            <a:ext cx="88959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L’artigiano</a:t>
            </a:r>
          </a:p>
          <a:p>
            <a:pPr algn="ctr"/>
            <a:r>
              <a:rPr lang="it-IT" sz="1400" i="1" dirty="0" smtClean="0"/>
              <a:t>tecnica e maestria </a:t>
            </a:r>
          </a:p>
          <a:p>
            <a:pPr algn="ctr"/>
            <a:r>
              <a:rPr lang="it-IT" sz="1600" dirty="0" smtClean="0">
                <a:solidFill>
                  <a:srgbClr val="C00000"/>
                </a:solidFill>
              </a:rPr>
              <a:t>non c’è arte senza tecnica</a:t>
            </a:r>
          </a:p>
          <a:p>
            <a:pPr algn="ctr"/>
            <a:endParaRPr lang="it-IT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843808" y="476672"/>
            <a:ext cx="6048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i="1" dirty="0"/>
              <a:t>d</a:t>
            </a:r>
            <a:r>
              <a:rPr lang="it-IT" sz="1400" i="1" dirty="0" smtClean="0"/>
              <a:t>ue figure dell’essere umano al lavoro</a:t>
            </a:r>
            <a:endParaRPr lang="it-IT" sz="1400" i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843809" y="2996952"/>
            <a:ext cx="60486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dirty="0" smtClean="0"/>
              <a:t>Per l’artigiano, l’autorità risiede in pari misura nella qualità delle sue abilità tecniche.</a:t>
            </a:r>
          </a:p>
          <a:p>
            <a:pPr algn="r"/>
            <a:r>
              <a:rPr lang="it-IT" i="1" dirty="0" smtClean="0"/>
              <a:t>Richard </a:t>
            </a:r>
            <a:r>
              <a:rPr lang="it-IT" i="1" dirty="0" err="1" smtClean="0"/>
              <a:t>Sennet</a:t>
            </a:r>
            <a:endParaRPr lang="it-IT" i="1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145222" y="6408745"/>
            <a:ext cx="8886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Artigiano come emblema dell’umana individualità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212663" y="5085184"/>
            <a:ext cx="4761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/>
              <a:t>Svolge un’attività pratica mettendo impegno nelle cose che fa</a:t>
            </a:r>
            <a:r>
              <a:rPr lang="it-IT" sz="1600" dirty="0" smtClean="0"/>
              <a:t>.</a:t>
            </a:r>
          </a:p>
          <a:p>
            <a:pPr algn="ctr"/>
            <a:r>
              <a:rPr lang="it-IT" sz="1600" dirty="0" smtClean="0"/>
              <a:t>Crede </a:t>
            </a:r>
            <a:r>
              <a:rPr lang="it-IT" sz="1600" dirty="0"/>
              <a:t>nel proprio lavoro ed ha uno speciale rapporto diretto con i suoi materiali</a:t>
            </a:r>
          </a:p>
        </p:txBody>
      </p:sp>
    </p:spTree>
    <p:extLst>
      <p:ext uri="{BB962C8B-B14F-4D97-AF65-F5344CB8AC3E}">
        <p14:creationId xmlns:p14="http://schemas.microsoft.com/office/powerpoint/2010/main" xmlns="" val="10108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/>
          <p:cNvSpPr/>
          <p:nvPr/>
        </p:nvSpPr>
        <p:spPr>
          <a:xfrm>
            <a:off x="1907704" y="6300028"/>
            <a:ext cx="5328592" cy="36933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15634" y="107340"/>
            <a:ext cx="892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Il divorzio fra mano e testa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73696" y="640576"/>
            <a:ext cx="345748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Abilità </a:t>
            </a:r>
          </a:p>
          <a:p>
            <a:pPr algn="ctr"/>
            <a:r>
              <a:rPr lang="it-IT" sz="1600" dirty="0" smtClean="0"/>
              <a:t>capacità pratica ottenuta con l’esercizio</a:t>
            </a:r>
            <a:endParaRPr lang="it-IT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004048" y="640576"/>
            <a:ext cx="39018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Ispirazione</a:t>
            </a:r>
          </a:p>
          <a:p>
            <a:pPr algn="ctr"/>
            <a:r>
              <a:rPr lang="it-IT" sz="1600" dirty="0" smtClean="0"/>
              <a:t>Il talento può prendere il posto del tirocinio</a:t>
            </a:r>
            <a:endParaRPr lang="it-IT" sz="16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40752" y="1630541"/>
            <a:ext cx="8654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La relazione aperta fra soluzione dei problemi e loro individuazione costituisce ed espande le abilità.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51519" y="6300028"/>
            <a:ext cx="865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Quando testa e mano divorziano è la prima a soffrirne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4452489" y="863714"/>
            <a:ext cx="34496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500" dirty="0" smtClean="0"/>
              <a:t>≠</a:t>
            </a:r>
            <a:endParaRPr lang="it-IT" sz="2500" dirty="0"/>
          </a:p>
        </p:txBody>
      </p:sp>
      <p:sp>
        <p:nvSpPr>
          <p:cNvPr id="13" name="Rettangolo 12"/>
          <p:cNvSpPr/>
          <p:nvPr/>
        </p:nvSpPr>
        <p:spPr>
          <a:xfrm>
            <a:off x="297789" y="2420888"/>
            <a:ext cx="86543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Si fa un cattivo uso delle macchine quando si privano gli esseri umani dell’esperienza di imparare dalla ripetizione.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281934" y="50131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 smtClean="0"/>
              <a:t>Simulazione come surrogato scadente dell’esperienza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Testimoni passivi di abilità tecniche</a:t>
            </a:r>
            <a:endParaRPr lang="it-IT" dirty="0"/>
          </a:p>
        </p:txBody>
      </p:sp>
      <p:sp>
        <p:nvSpPr>
          <p:cNvPr id="23" name="Freccia in giù 22"/>
          <p:cNvSpPr/>
          <p:nvPr/>
        </p:nvSpPr>
        <p:spPr>
          <a:xfrm>
            <a:off x="4515595" y="5661248"/>
            <a:ext cx="218753" cy="252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C:\Users\Vale\Desktop\A9CAD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421"/>
          <a:stretch/>
        </p:blipFill>
        <p:spPr bwMode="auto">
          <a:xfrm>
            <a:off x="2882766" y="2830076"/>
            <a:ext cx="3322558" cy="218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nettore 1 13"/>
          <p:cNvCxnSpPr/>
          <p:nvPr/>
        </p:nvCxnSpPr>
        <p:spPr>
          <a:xfrm>
            <a:off x="115634" y="476672"/>
            <a:ext cx="892086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107504" y="1484784"/>
            <a:ext cx="892086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73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792" y="570166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Progresso non lineare     &gt;     le abilità si costruiscono muovendosi in maniera irregolare.</a:t>
            </a:r>
            <a:endParaRPr lang="it-IT" sz="1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9512" y="1055455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L’animale umano che lavora può trovare arricchimento nelle abilità tecniche dell’artigiano e dignità nello spirito del suo mestiere.</a:t>
            </a:r>
            <a:endParaRPr lang="it-IT" sz="1600" i="1" dirty="0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4887173"/>
              </p:ext>
            </p:extLst>
          </p:nvPr>
        </p:nvGraphicFramePr>
        <p:xfrm>
          <a:off x="1716360" y="1877582"/>
          <a:ext cx="6096000" cy="1320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ERLEBNIS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ERFAHRUNG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Evento, azione o relazione che provoca impressioni interiori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Evento o relazione che richiede abilità tecniche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Il lavoro artigiano pone l’accento sulla </a:t>
                      </a:r>
                      <a:r>
                        <a:rPr lang="it-IT" i="1" dirty="0" err="1" smtClean="0"/>
                        <a:t>erfahrung</a:t>
                      </a:r>
                      <a:endParaRPr lang="it-IT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179512" y="3270126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Esperienza come mestiere    </a:t>
            </a:r>
            <a:r>
              <a:rPr lang="it-IT" sz="2000" dirty="0" smtClean="0">
                <a:solidFill>
                  <a:srgbClr val="C00000"/>
                </a:solidFill>
              </a:rPr>
              <a:t>&gt;</a:t>
            </a:r>
            <a:r>
              <a:rPr lang="it-IT" dirty="0" smtClean="0"/>
              <a:t>    focalizzare l’attenzione sulle tecniche dell’esperienza.</a:t>
            </a:r>
          </a:p>
        </p:txBody>
      </p:sp>
      <p:pic>
        <p:nvPicPr>
          <p:cNvPr id="13" name="Picture 2" descr="C:\Users\Vale\Desktop\Stefano-Tulipani__Il-vaso-di-Pandora_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262"/>
          <a:stretch/>
        </p:blipFill>
        <p:spPr bwMode="auto">
          <a:xfrm>
            <a:off x="7509466" y="4781422"/>
            <a:ext cx="1515600" cy="195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Vale\Desktop\Efesto Vulcano forgia le folgor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682" y="4581368"/>
            <a:ext cx="1168942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107682" y="3789040"/>
            <a:ext cx="8937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Il valore dell’artigiano nella cultura: </a:t>
            </a:r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EFESTO e PANDORA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107682" y="3774182"/>
            <a:ext cx="8937198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1276623" y="4308772"/>
            <a:ext cx="623284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Ambivalenza nella cultura materiale</a:t>
            </a:r>
          </a:p>
          <a:p>
            <a:pPr algn="ctr"/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dirty="0" smtClean="0"/>
              <a:t> entrambi artefici, ognuno contenente il suo contrario</a:t>
            </a:r>
          </a:p>
          <a:p>
            <a:endParaRPr lang="it-IT" dirty="0"/>
          </a:p>
          <a:p>
            <a:pPr algn="ctr"/>
            <a:r>
              <a:rPr lang="it-IT" dirty="0" smtClean="0"/>
              <a:t>L’oggetto materiale fatto dall’uomo non è un dato neutro ma è fonte di disagio proprio in quanto tale.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107682" y="3888871"/>
            <a:ext cx="116894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 err="1" smtClean="0"/>
              <a:t>Efesto</a:t>
            </a:r>
            <a:endParaRPr lang="it-IT" sz="1500" b="1" dirty="0" smtClean="0"/>
          </a:p>
          <a:p>
            <a:pPr algn="ctr"/>
            <a:r>
              <a:rPr lang="it-IT" sz="1300" dirty="0" smtClean="0"/>
              <a:t> l’artigiano nella società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7509466" y="3866011"/>
            <a:ext cx="151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Pandora</a:t>
            </a:r>
          </a:p>
          <a:p>
            <a:pPr algn="ctr"/>
            <a:r>
              <a:rPr lang="it-IT" sz="1300" dirty="0" smtClean="0"/>
              <a:t> i beni materiali come male bellissimo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115634" y="476672"/>
            <a:ext cx="892086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115634" y="107340"/>
            <a:ext cx="892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L’acquisizione delle abilità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69376" y="1772816"/>
            <a:ext cx="1594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Concetto di esperienza</a:t>
            </a:r>
          </a:p>
        </p:txBody>
      </p:sp>
      <p:sp>
        <p:nvSpPr>
          <p:cNvPr id="23" name="Freccia in giù 22"/>
          <p:cNvSpPr/>
          <p:nvPr/>
        </p:nvSpPr>
        <p:spPr>
          <a:xfrm>
            <a:off x="4283667" y="4748004"/>
            <a:ext cx="218753" cy="360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276623" y="6429633"/>
            <a:ext cx="6232843" cy="307777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i="1" dirty="0"/>
              <a:t>una cultura fondata sugli artefatti umani rischia di continuo l'autodistruzione</a:t>
            </a:r>
          </a:p>
        </p:txBody>
      </p:sp>
    </p:spTree>
    <p:extLst>
      <p:ext uri="{BB962C8B-B14F-4D97-AF65-F5344CB8AC3E}">
        <p14:creationId xmlns:p14="http://schemas.microsoft.com/office/powerpoint/2010/main" xmlns="" val="26087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725</Words>
  <Application>Microsoft Office PowerPoint</Application>
  <PresentationFormat>Presentazione su schermo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SilCage81</dc:creator>
  <cp:lastModifiedBy>SilCage81</cp:lastModifiedBy>
  <cp:revision>7</cp:revision>
  <dcterms:created xsi:type="dcterms:W3CDTF">2012-11-05T09:44:19Z</dcterms:created>
  <dcterms:modified xsi:type="dcterms:W3CDTF">2012-11-05T10:36:42Z</dcterms:modified>
</cp:coreProperties>
</file>