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51" r:id="rId2"/>
    <p:sldId id="652" r:id="rId3"/>
    <p:sldId id="653" r:id="rId4"/>
    <p:sldId id="654" r:id="rId5"/>
    <p:sldId id="655" r:id="rId6"/>
    <p:sldId id="656" r:id="rId7"/>
    <p:sldId id="660" r:id="rId8"/>
    <p:sldId id="661" r:id="rId9"/>
    <p:sldId id="662" r:id="rId10"/>
    <p:sldId id="663" r:id="rId11"/>
    <p:sldId id="345" r:id="rId12"/>
    <p:sldId id="346" r:id="rId13"/>
    <p:sldId id="419" r:id="rId14"/>
    <p:sldId id="350" r:id="rId15"/>
    <p:sldId id="351" r:id="rId16"/>
    <p:sldId id="352" r:id="rId17"/>
    <p:sldId id="353" r:id="rId18"/>
    <p:sldId id="364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666" r:id="rId28"/>
    <p:sldId id="380" r:id="rId29"/>
    <p:sldId id="381" r:id="rId30"/>
    <p:sldId id="382" r:id="rId31"/>
    <p:sldId id="399" r:id="rId32"/>
    <p:sldId id="604" r:id="rId33"/>
    <p:sldId id="605" r:id="rId34"/>
    <p:sldId id="606" r:id="rId35"/>
    <p:sldId id="607" r:id="rId36"/>
    <p:sldId id="664" r:id="rId37"/>
    <p:sldId id="665" r:id="rId38"/>
    <p:sldId id="515" r:id="rId39"/>
    <p:sldId id="638" r:id="rId40"/>
    <p:sldId id="520" r:id="rId41"/>
    <p:sldId id="667" r:id="rId42"/>
    <p:sldId id="668" r:id="rId43"/>
  </p:sldIdLst>
  <p:sldSz cx="9144000" cy="6858000" type="screen4x3"/>
  <p:notesSz cx="7102475" cy="10233025"/>
  <p:defaultTextStyle>
    <a:defPPr>
      <a:defRPr lang="it-IT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2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3" d="100"/>
          <a:sy n="103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332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228" y="0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879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228" y="9720879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/>
            </a:lvl1pPr>
          </a:lstStyle>
          <a:p>
            <a:pPr>
              <a:defRPr/>
            </a:pPr>
            <a:fld id="{830415A7-3864-417E-A0DC-6EFCD7CA4C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27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28" y="0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674" y="4860440"/>
            <a:ext cx="5207128" cy="4604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879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28" y="9720879"/>
            <a:ext cx="3078247" cy="51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094" tIns="48047" rIns="96094" bIns="4804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B4D7513-EC39-493E-8CAB-2A498DED2F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59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F691-F26C-40E6-88C2-BDF3658626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7A67-D09A-473A-8A50-71EE21FF5D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05913-DA7D-4802-B9D2-AAECCE987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4768F-5621-4BF5-88AF-7A5C18A30D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440C2-A162-40E0-BC85-F1A1CB6C5B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829E-36B7-405B-A92B-88B124B60A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5DE9-D195-43BE-8852-982986D1BA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B6E99-7C5F-4E3C-A4FD-21F7BAE1EE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18BCC-3BF9-45FB-8D3B-07C33722FC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675A-C4AD-432E-B9CF-3C8140B453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7C6F7-ED7D-44B4-BA4D-001B385E6E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FACE8-F139-4256-8407-C6ABA80F91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D291-50CB-4659-AB45-0A7928172E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6D436F-7CC1-41B7-A456-F93463F3E6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077200" cy="6229350"/>
          </a:xfrm>
        </p:spPr>
        <p:txBody>
          <a:bodyPr/>
          <a:lstStyle/>
          <a:p>
            <a:pPr eaLnBrk="1" hangingPunct="1">
              <a:defRPr/>
            </a:pPr>
            <a:br>
              <a:rPr lang="it-IT" sz="5400">
                <a:cs typeface="+mj-cs"/>
              </a:rPr>
            </a:br>
            <a:r>
              <a:rPr lang="en-GB" sz="5400" b="1">
                <a:cs typeface="+mj-cs"/>
              </a:rPr>
              <a:t>Politiche</a:t>
            </a:r>
            <a:r>
              <a:rPr lang="en-GB" sz="5400" b="1" dirty="0">
                <a:cs typeface="+mj-cs"/>
              </a:rPr>
              <a:t> </a:t>
            </a:r>
            <a:r>
              <a:rPr lang="en-GB" sz="5400" b="1" dirty="0" err="1">
                <a:cs typeface="+mj-cs"/>
              </a:rPr>
              <a:t>industriali</a:t>
            </a:r>
            <a:r>
              <a:rPr lang="en-GB" sz="5400" b="1" dirty="0">
                <a:cs typeface="+mj-cs"/>
              </a:rPr>
              <a:t> per </a:t>
            </a:r>
            <a:r>
              <a:rPr lang="en-GB" sz="5400" b="1" dirty="0" err="1">
                <a:cs typeface="+mj-cs"/>
              </a:rPr>
              <a:t>favorire</a:t>
            </a:r>
            <a:r>
              <a:rPr lang="en-GB" sz="5400" b="1" dirty="0">
                <a:cs typeface="+mj-cs"/>
              </a:rPr>
              <a:t> </a:t>
            </a:r>
            <a:r>
              <a:rPr lang="en-GB" sz="5400" b="1" dirty="0" err="1">
                <a:cs typeface="+mj-cs"/>
              </a:rPr>
              <a:t>il</a:t>
            </a:r>
            <a:r>
              <a:rPr lang="en-GB" sz="5400" b="1" dirty="0">
                <a:cs typeface="+mj-cs"/>
              </a:rPr>
              <a:t> </a:t>
            </a:r>
            <a:r>
              <a:rPr lang="en-GB" sz="5400" b="1" dirty="0" err="1">
                <a:cs typeface="+mj-cs"/>
              </a:rPr>
              <a:t>cambiamento</a:t>
            </a:r>
            <a:r>
              <a:rPr lang="en-GB" sz="5400" b="1" dirty="0">
                <a:cs typeface="+mj-cs"/>
              </a:rPr>
              <a:t> </a:t>
            </a:r>
            <a:r>
              <a:rPr lang="en-GB" sz="5400" b="1" dirty="0" err="1">
                <a:cs typeface="+mj-cs"/>
              </a:rPr>
              <a:t>strutturale</a:t>
            </a:r>
            <a:br>
              <a:rPr lang="en-GB" sz="5400" b="1" dirty="0">
                <a:cs typeface="+mj-cs"/>
              </a:rPr>
            </a:br>
            <a:br>
              <a:rPr lang="en-GB" sz="5400" b="1" dirty="0">
                <a:cs typeface="+mj-cs"/>
              </a:rPr>
            </a:br>
            <a:r>
              <a:rPr lang="en-GB" sz="5400" b="1" dirty="0">
                <a:cs typeface="+mj-cs"/>
              </a:rPr>
              <a:t>ASP</a:t>
            </a:r>
            <a:br>
              <a:rPr lang="en-GB" sz="4000" dirty="0">
                <a:cs typeface="+mj-cs"/>
              </a:rPr>
            </a:br>
            <a:r>
              <a:rPr lang="en-GB" sz="4000" dirty="0" err="1">
                <a:cs typeface="+mj-cs"/>
              </a:rPr>
              <a:t>Prof.ssa</a:t>
            </a:r>
            <a:r>
              <a:rPr lang="en-GB" sz="4000" dirty="0">
                <a:cs typeface="+mj-cs"/>
              </a:rPr>
              <a:t> Sandrine Labory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8120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  <a:p>
            <a:pPr eaLnBrk="1" hangingPunct="1">
              <a:defRPr/>
            </a:pPr>
            <a:endParaRPr lang="it-IT" sz="2400">
              <a:latin typeface="Courier New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87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TUTTAVIA, LA POLITICA INDUSTRIALE DEVE ESSERE DEFINITA ANCHE ALDILA’ DEI FALLIMENTI DI MERCATO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LE SPECIALIZZAZIONI INDUSTRIALI POSSONO ESSERE INFLUENZATE DALLA POLITICA; SE UN TERRITORIO E’ FOCALIZZATO SU INDUSTRIE IN DECLINO BISOGNA FARE POLITICHE PER RI-ORIENTARE LO SVILUPPO INDUSTRIALE VERSO NUOVI SETTORI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Wingdings" pitchFamily="2" charset="2"/>
              </a:rPr>
              <a:t></a:t>
            </a:r>
            <a:r>
              <a:rPr lang="en-GB" dirty="0">
                <a:cs typeface="+mn-cs"/>
                <a:sym typeface="Symbol" charset="0"/>
              </a:rPr>
              <a:t> NUOVE POLITICHE INDUSTRIALI</a:t>
            </a:r>
          </a:p>
        </p:txBody>
      </p:sp>
    </p:spTree>
    <p:extLst>
      <p:ext uri="{BB962C8B-B14F-4D97-AF65-F5344CB8AC3E}">
        <p14:creationId xmlns:p14="http://schemas.microsoft.com/office/powerpoint/2010/main" val="6710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8680"/>
            <a:ext cx="8432800" cy="597594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 dirty="0"/>
              <a:t>Anni ‘80 e ’90: non si parla più di politica industriale; è un termine da evitare, sia nei circoli politici che in quelli accademici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 dirty="0"/>
              <a:t>Perché?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‘Onda’ liberale (Reagan, Thatcher, …)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Teoria neoclassica: politica industriale inutile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 dirty="0"/>
              <a:t>Ora: ritorno della politica industriale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Dichiarazione </a:t>
            </a:r>
            <a:r>
              <a:rPr lang="it-IT" sz="2800" dirty="0" err="1"/>
              <a:t>Schroeder</a:t>
            </a:r>
            <a:r>
              <a:rPr lang="it-IT" sz="2800" dirty="0"/>
              <a:t> e Chirac negli anni 2002 e 2003 su necessità di politica industriale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Comunicazioni della Commissione Europea sulla politica industriale nell’Europa allargata (2002-2005)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Strategia di Lisbona e Strategia 2020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sz="2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800" dirty="0" err="1"/>
              <a:t>Autumno</a:t>
            </a:r>
            <a:r>
              <a:rPr lang="it-IT" sz="2800" dirty="0"/>
              <a:t> 2018: dichiarazione congiunta Germania – Francia che chiama a strategia industriale europea </a:t>
            </a:r>
          </a:p>
        </p:txBody>
      </p:sp>
    </p:spTree>
    <p:extLst>
      <p:ext uri="{BB962C8B-B14F-4D97-AF65-F5344CB8AC3E}">
        <p14:creationId xmlns:p14="http://schemas.microsoft.com/office/powerpoint/2010/main" val="211863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it-IT"/>
              <a:t>Perché questo ‘ritorno’ ?</a:t>
            </a:r>
          </a:p>
          <a:p>
            <a:pPr marL="812800" indent="-812800" eaLnBrk="1" hangingPunct="1">
              <a:buFontTx/>
              <a:buNone/>
            </a:pPr>
            <a:r>
              <a:rPr lang="it-IT"/>
              <a:t>Cosa significa?</a:t>
            </a:r>
          </a:p>
          <a:p>
            <a:pPr marL="812800" indent="-812800" eaLnBrk="1" hangingPunct="1">
              <a:buFontTx/>
              <a:buNone/>
            </a:pPr>
            <a:r>
              <a:rPr lang="it-IT"/>
              <a:t>Che forma prende la politica industriale oggi?</a:t>
            </a:r>
          </a:p>
        </p:txBody>
      </p:sp>
    </p:spTree>
    <p:extLst>
      <p:ext uri="{BB962C8B-B14F-4D97-AF65-F5344CB8AC3E}">
        <p14:creationId xmlns:p14="http://schemas.microsoft.com/office/powerpoint/2010/main" val="248177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8938" y="476250"/>
            <a:ext cx="8359775" cy="61737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z="2800" dirty="0"/>
              <a:t>Definizione Bianchi &amp; Labory (2009, 2011):</a:t>
            </a:r>
          </a:p>
          <a:p>
            <a:pPr marL="0" indent="0" eaLnBrk="1" hangingPunct="1">
              <a:buFontTx/>
              <a:buNone/>
            </a:pPr>
            <a:endParaRPr lang="it-IT" sz="2800" dirty="0"/>
          </a:p>
          <a:p>
            <a:pPr marL="0" indent="0" eaLnBrk="1" hangingPunct="1">
              <a:buFontTx/>
              <a:buNone/>
            </a:pPr>
            <a:r>
              <a:rPr lang="it-IT" sz="2800" dirty="0"/>
              <a:t>Politica industriale = insieme di misure mirate ad accompagnare il cambiamento strutturale, orientando lo sviluppo industriale verso sentieri specifici</a:t>
            </a:r>
          </a:p>
        </p:txBody>
      </p:sp>
    </p:spTree>
    <p:extLst>
      <p:ext uri="{BB962C8B-B14F-4D97-AF65-F5344CB8AC3E}">
        <p14:creationId xmlns:p14="http://schemas.microsoft.com/office/powerpoint/2010/main" val="8541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Vari approcci: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it-IT" sz="280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Approccio ‘interventista’: convinto che si può influenzare il cambiamento strutturale, l’orientamento della struttura delle specializzazioni industriali del paese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it-IT" sz="280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- Approccio ‘liberista’: riguardo al cambiamento strutturale, meglio lasciare le forze di mercato agire da sole ; tuttavia il governo ha un ruolo da giocare nel ‘garantire le condizioni della concorrenza’, i.e. definire e garantire le regole del gioco.</a:t>
            </a:r>
          </a:p>
        </p:txBody>
      </p:sp>
    </p:spTree>
    <p:extLst>
      <p:ext uri="{BB962C8B-B14F-4D97-AF65-F5344CB8AC3E}">
        <p14:creationId xmlns:p14="http://schemas.microsoft.com/office/powerpoint/2010/main" val="379356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800" b="1" dirty="0"/>
              <a:t>1. Dibattito sul ruolo delle politiche industriali nello sviluppo dei paesi asiatici come Korea, Taiwan, Singapore (Tigri asiatiche)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800" b="1" dirty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it-IT" sz="2800" dirty="0"/>
              <a:t>Neoclassici dicono che politica industriale non ha avuto effetto (opinione confluita in rapporto Banca Mondiale nel 1993)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it-IT" sz="2800" dirty="0"/>
              <a:t>‘Eterodossi’ (</a:t>
            </a:r>
            <a:r>
              <a:rPr lang="it-IT" sz="2800" dirty="0" err="1"/>
              <a:t>Wade</a:t>
            </a:r>
            <a:r>
              <a:rPr lang="it-IT" sz="2800" dirty="0"/>
              <a:t>, </a:t>
            </a:r>
            <a:r>
              <a:rPr lang="it-IT" sz="2800" dirty="0" err="1"/>
              <a:t>Amsden</a:t>
            </a:r>
            <a:r>
              <a:rPr lang="it-IT" sz="2800" dirty="0"/>
              <a:t>, </a:t>
            </a:r>
            <a:r>
              <a:rPr lang="it-IT" sz="2800" dirty="0" err="1"/>
              <a:t>Lall</a:t>
            </a:r>
            <a:r>
              <a:rPr lang="it-IT" sz="2800" dirty="0"/>
              <a:t>) dicono di sì</a:t>
            </a:r>
          </a:p>
        </p:txBody>
      </p:sp>
    </p:spTree>
    <p:extLst>
      <p:ext uri="{BB962C8B-B14F-4D97-AF65-F5344CB8AC3E}">
        <p14:creationId xmlns:p14="http://schemas.microsoft.com/office/powerpoint/2010/main" val="303288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800" b="1"/>
              <a:t>Dibattito inutile: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800"/>
              <a:t>- Si concentra su questioni di metodologia di stima degli effetti: infatti misurare l’effetto delle politiche industriali è molto difficile perché le politiche sono composte da molteplici misure (sussidi alla R&amp;S, costruzione d’infrastrutture, istruzione, ecc.) e lo sviluppo industriale ha molteplici determinanti difficili da isolare (anche pol. Macro influisce)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it-IT" sz="2800"/>
              <a:t>Politica industriale presa in definizione restrittiva: solo misure specifiche alle imprese o industrie, non le altre misure come i programmi trasversali di R&amp;S, la formazione, la promozione dei rapporti tra università e imprese, ecc.</a:t>
            </a:r>
          </a:p>
        </p:txBody>
      </p:sp>
    </p:spTree>
    <p:extLst>
      <p:ext uri="{BB962C8B-B14F-4D97-AF65-F5344CB8AC3E}">
        <p14:creationId xmlns:p14="http://schemas.microsoft.com/office/powerpoint/2010/main" val="3167536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it-IT" sz="2400"/>
              <a:t> </a:t>
            </a:r>
            <a:r>
              <a:rPr lang="it-IT" sz="2800"/>
              <a:t>La politica industriale implementata dal dopo guerra non è sempre stata la stessa, anche nei paesi asiatici; ci sono state varie fasi in cui gli interventi sono cambiati. Delle misure liberali sono anche state introdotte negli anni ’80 o ’90.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it-IT" sz="2800"/>
              <a:t> gli approcci dei vari paesi sono stati diversi: dalla Korea particolarmente ‘interventista’ a Singapore maggiormente ‘liberista’nel senso di più fiducioso nelle forze di mercato, anche se interventista.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8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800"/>
              <a:t>=&gt; La questione non è se la politica industriale è stata efficace o meno; piuttosto la questione è qual è il mix di misure che è stato adottato? Com’è cambiato nel tempo? Ci sono similarità con le politiche adottate in altri paesi del mondo? Qual è il mix prevalentemente adottato oggi?</a:t>
            </a: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87549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847013" cy="1079500"/>
          </a:xfrm>
        </p:spPr>
        <p:txBody>
          <a:bodyPr/>
          <a:lstStyle/>
          <a:p>
            <a:pPr eaLnBrk="1" hangingPunct="1"/>
            <a:r>
              <a:rPr lang="it-IT" sz="3600" b="1" dirty="0">
                <a:solidFill>
                  <a:schemeClr val="tx1"/>
                </a:solidFill>
              </a:rPr>
              <a:t>2. Storia: evoluzione della politica industriale dal 1945 ad oggi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060847"/>
            <a:ext cx="8720138" cy="468126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dirty="0"/>
              <a:t>Le 3 fasi della politica industriale identificate per l’Unione europea si ritrovano nei vari paesi: Giappone, Corea, Stati Uniti, America Latina…</a:t>
            </a:r>
          </a:p>
        </p:txBody>
      </p:sp>
    </p:spTree>
    <p:extLst>
      <p:ext uri="{BB962C8B-B14F-4D97-AF65-F5344CB8AC3E}">
        <p14:creationId xmlns:p14="http://schemas.microsoft.com/office/powerpoint/2010/main" val="53613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88338" cy="63357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Grosso modo 2 tipi di misure di politica industriale: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/>
              <a:t>regole: misure mirate a definire le regole del gioco concorrenziale (misure che riguardano le condizioni della concorrenza nella tassonomia precedente)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	Esempi: legislazione antitrust, regolamentazione prodotti e settori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- </a:t>
            </a:r>
            <a:r>
              <a:rPr lang="it-IT" i="1"/>
              <a:t>capabilities</a:t>
            </a:r>
            <a:r>
              <a:rPr lang="it-IT"/>
              <a:t>: misure mirate a promuovere la partecipazione degli agenti al gioco concorrenziale (misure verticali ed orizzontali della tassonomia)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	esempi: politica di R&amp;S, PMI, ecc.</a:t>
            </a:r>
          </a:p>
        </p:txBody>
      </p:sp>
    </p:spTree>
    <p:extLst>
      <p:ext uri="{BB962C8B-B14F-4D97-AF65-F5344CB8AC3E}">
        <p14:creationId xmlns:p14="http://schemas.microsoft.com/office/powerpoint/2010/main" val="94073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126841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err="1">
                <a:cs typeface="+mj-cs"/>
              </a:rPr>
              <a:t>Premessa</a:t>
            </a:r>
            <a:r>
              <a:rPr lang="en-GB" sz="4000" dirty="0">
                <a:cs typeface="+mj-cs"/>
              </a:rPr>
              <a:t>: </a:t>
            </a:r>
            <a:r>
              <a:rPr lang="en-GB" sz="4000" dirty="0" err="1">
                <a:cs typeface="+mj-cs"/>
              </a:rPr>
              <a:t>ragioni</a:t>
            </a:r>
            <a:r>
              <a:rPr lang="en-GB" sz="4000" dirty="0">
                <a:cs typeface="+mj-cs"/>
              </a:rPr>
              <a:t> </a:t>
            </a:r>
            <a:r>
              <a:rPr lang="en-GB" sz="4000" dirty="0" err="1">
                <a:cs typeface="+mj-cs"/>
              </a:rPr>
              <a:t>dell’intervento</a:t>
            </a:r>
            <a:r>
              <a:rPr lang="en-GB" sz="4000" dirty="0">
                <a:cs typeface="+mj-cs"/>
              </a:rPr>
              <a:t> </a:t>
            </a:r>
            <a:r>
              <a:rPr lang="en-GB" sz="4000" dirty="0" err="1">
                <a:cs typeface="+mj-cs"/>
              </a:rPr>
              <a:t>dei</a:t>
            </a:r>
            <a:r>
              <a:rPr lang="en-GB" sz="4000" dirty="0">
                <a:cs typeface="+mj-cs"/>
              </a:rPr>
              <a:t> </a:t>
            </a:r>
            <a:r>
              <a:rPr lang="en-GB" sz="4000" dirty="0" err="1">
                <a:cs typeface="+mj-cs"/>
              </a:rPr>
              <a:t>governi</a:t>
            </a:r>
            <a:r>
              <a:rPr lang="en-GB" sz="4000" dirty="0">
                <a:cs typeface="+mj-cs"/>
              </a:rPr>
              <a:t> </a:t>
            </a:r>
            <a:r>
              <a:rPr lang="en-GB" sz="4000" dirty="0" err="1">
                <a:cs typeface="+mj-cs"/>
              </a:rPr>
              <a:t>nei</a:t>
            </a:r>
            <a:r>
              <a:rPr lang="en-GB" sz="4000" dirty="0">
                <a:cs typeface="+mj-cs"/>
              </a:rPr>
              <a:t> </a:t>
            </a:r>
            <a:r>
              <a:rPr lang="en-GB" sz="4000" dirty="0" err="1">
                <a:cs typeface="+mj-cs"/>
              </a:rPr>
              <a:t>mercati</a:t>
            </a:r>
            <a:endParaRPr lang="en-GB" sz="4000" dirty="0">
              <a:cs typeface="+mj-cs"/>
            </a:endParaRP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351838" cy="460851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cs typeface="+mn-cs"/>
              </a:rPr>
              <a:t>Le </a:t>
            </a:r>
            <a:r>
              <a:rPr lang="en-GB" dirty="0" err="1">
                <a:cs typeface="+mn-cs"/>
              </a:rPr>
              <a:t>decisioni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strategiche</a:t>
            </a:r>
            <a:r>
              <a:rPr lang="en-GB" dirty="0">
                <a:cs typeface="+mn-cs"/>
              </a:rPr>
              <a:t> e la </a:t>
            </a:r>
            <a:r>
              <a:rPr lang="en-GB" dirty="0" err="1">
                <a:cs typeface="+mn-cs"/>
              </a:rPr>
              <a:t>competitività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delle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imprese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sono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influenzate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dall’intervento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pubblico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nei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mercati</a:t>
            </a:r>
            <a:r>
              <a:rPr lang="en-GB" dirty="0">
                <a:cs typeface="+mn-cs"/>
              </a:rPr>
              <a:t>: </a:t>
            </a:r>
            <a:r>
              <a:rPr lang="en-GB" dirty="0" err="1">
                <a:cs typeface="+mn-cs"/>
              </a:rPr>
              <a:t>politica</a:t>
            </a:r>
            <a:r>
              <a:rPr lang="en-GB" dirty="0">
                <a:cs typeface="+mn-cs"/>
              </a:rPr>
              <a:t> fiscal, </a:t>
            </a:r>
            <a:r>
              <a:rPr lang="en-GB" dirty="0" err="1">
                <a:cs typeface="+mn-cs"/>
              </a:rPr>
              <a:t>politica</a:t>
            </a:r>
            <a:r>
              <a:rPr lang="en-GB" dirty="0">
                <a:cs typeface="+mn-cs"/>
              </a:rPr>
              <a:t> industrial, </a:t>
            </a:r>
            <a:r>
              <a:rPr lang="en-GB" dirty="0" err="1">
                <a:cs typeface="+mn-cs"/>
              </a:rPr>
              <a:t>regolamentazione</a:t>
            </a:r>
            <a:r>
              <a:rPr lang="en-GB" dirty="0">
                <a:cs typeface="+mn-cs"/>
              </a:rPr>
              <a:t> e antitrust, </a:t>
            </a:r>
            <a:r>
              <a:rPr lang="en-GB" dirty="0" err="1">
                <a:cs typeface="+mn-cs"/>
              </a:rPr>
              <a:t>ecc</a:t>
            </a:r>
            <a:r>
              <a:rPr lang="en-GB" dirty="0">
                <a:cs typeface="+mn-cs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dirty="0" err="1">
                <a:cs typeface="+mn-cs"/>
              </a:rPr>
              <a:t>Quali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sono</a:t>
            </a:r>
            <a:r>
              <a:rPr lang="en-GB" dirty="0">
                <a:cs typeface="+mn-cs"/>
              </a:rPr>
              <a:t> le </a:t>
            </a:r>
            <a:r>
              <a:rPr lang="en-GB" dirty="0" err="1">
                <a:cs typeface="+mn-cs"/>
              </a:rPr>
              <a:t>ragioni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dell’intervento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pubblico</a:t>
            </a:r>
            <a:r>
              <a:rPr lang="en-GB" dirty="0">
                <a:cs typeface="+mn-cs"/>
              </a:rPr>
              <a:t>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cs typeface="+mn-cs"/>
              </a:rPr>
              <a:t>La </a:t>
            </a:r>
            <a:r>
              <a:rPr lang="en-GB" dirty="0" err="1">
                <a:cs typeface="+mn-cs"/>
              </a:rPr>
              <a:t>teoria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economica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fornisce</a:t>
            </a:r>
            <a:r>
              <a:rPr lang="en-GB" dirty="0">
                <a:cs typeface="+mn-cs"/>
              </a:rPr>
              <a:t> come </a:t>
            </a:r>
            <a:r>
              <a:rPr lang="en-GB" dirty="0" err="1">
                <a:cs typeface="+mn-cs"/>
              </a:rPr>
              <a:t>giustificazione</a:t>
            </a:r>
            <a:r>
              <a:rPr lang="en-GB" dirty="0">
                <a:cs typeface="+mn-cs"/>
              </a:rPr>
              <a:t> </a:t>
            </a:r>
            <a:r>
              <a:rPr lang="en-GB" dirty="0" err="1">
                <a:cs typeface="+mn-cs"/>
              </a:rPr>
              <a:t>principale</a:t>
            </a:r>
            <a:r>
              <a:rPr lang="en-GB" dirty="0">
                <a:cs typeface="+mn-cs"/>
              </a:rPr>
              <a:t> di tale </a:t>
            </a:r>
            <a:r>
              <a:rPr lang="en-GB" dirty="0" err="1">
                <a:cs typeface="+mn-cs"/>
              </a:rPr>
              <a:t>intervento</a:t>
            </a:r>
            <a:r>
              <a:rPr lang="en-GB" dirty="0">
                <a:cs typeface="+mn-cs"/>
              </a:rPr>
              <a:t> la </a:t>
            </a:r>
            <a:r>
              <a:rPr lang="en-GB" dirty="0" err="1">
                <a:cs typeface="+mn-cs"/>
              </a:rPr>
              <a:t>presenza</a:t>
            </a:r>
            <a:r>
              <a:rPr lang="en-GB" dirty="0">
                <a:cs typeface="+mn-cs"/>
              </a:rPr>
              <a:t> di </a:t>
            </a:r>
            <a:r>
              <a:rPr lang="en-GB" b="1" dirty="0" err="1">
                <a:cs typeface="+mn-cs"/>
              </a:rPr>
              <a:t>fallimenti</a:t>
            </a:r>
            <a:r>
              <a:rPr lang="en-GB" b="1" dirty="0">
                <a:cs typeface="+mn-cs"/>
              </a:rPr>
              <a:t> del </a:t>
            </a:r>
            <a:r>
              <a:rPr lang="en-GB" b="1" dirty="0" err="1">
                <a:cs typeface="+mn-cs"/>
              </a:rPr>
              <a:t>mercato</a:t>
            </a:r>
            <a:endParaRPr lang="en-GB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747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0350"/>
            <a:ext cx="7847013" cy="1152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Misure adottate variano anche a seconda del periodo: grosso modo si possono identificare tre fasi della politica industriale:</a:t>
            </a:r>
            <a:endParaRPr lang="it-IT" sz="2000"/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773238"/>
          <a:ext cx="7773987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o" r:id="rId3" imgW="6288121" imgH="1782525" progId="Word.Document.8">
                  <p:embed/>
                </p:oleObj>
              </mc:Choice>
              <mc:Fallback>
                <p:oleObj name="Documento" r:id="rId3" imgW="6288121" imgH="1782525" progId="Word.Document.8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73238"/>
                        <a:ext cx="7773987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044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b="1" u="sng"/>
              <a:t>Fase Interventista: 1945 – fine 1970s</a:t>
            </a:r>
          </a:p>
          <a:p>
            <a:pPr marL="609600" indent="-609600" eaLnBrk="1" hangingPunct="1">
              <a:buFont typeface="Wingdings" pitchFamily="2" charset="2"/>
              <a:buChar char="ó"/>
            </a:pPr>
            <a:r>
              <a:rPr lang="it-IT" sz="2800">
                <a:sym typeface="Wingdings" pitchFamily="2" charset="2"/>
              </a:rPr>
              <a:t>Ricostruzione per paesi europei e Giappone</a:t>
            </a:r>
          </a:p>
          <a:p>
            <a:pPr marL="609600" indent="-609600" eaLnBrk="1" hangingPunct="1">
              <a:buFont typeface="Wingdings" pitchFamily="2" charset="2"/>
              <a:buChar char="ó"/>
            </a:pPr>
            <a:r>
              <a:rPr lang="it-IT" sz="2800"/>
              <a:t>Industrializzazione per altri asiatici considerati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it-IT" sz="2800"/>
              <a:t>Governo interviene fortemente e direttamente nel mercato; sostiene specifiche industrie (settori strategici: energia, trasporto e infrastrutture, industria pesante, ecc.); regolamentazione ‘commando e controllo’ (si impone il comportamento giusto all’agente piuttosto che indurlo ad adottare il comportamento giusto come nel caso dell’approccio ‘basato sugli incentivi’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it-IT" sz="2800"/>
              <a:t>Politica per la concorrenza molto debole</a:t>
            </a:r>
          </a:p>
        </p:txBody>
      </p:sp>
    </p:spTree>
    <p:extLst>
      <p:ext uri="{BB962C8B-B14F-4D97-AF65-F5344CB8AC3E}">
        <p14:creationId xmlns:p14="http://schemas.microsoft.com/office/powerpoint/2010/main" val="178728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b="1" u="sng"/>
              <a:t>Fase liberista 1980s e 1990s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Politica industriale inutile; importante è ambiente macro sano 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Liberalizzazione mercati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Riforma regolamentazione industrie di rete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Regolamentazione ‘</a:t>
            </a:r>
            <a:r>
              <a:rPr lang="it-IT" i="1"/>
              <a:t>incentive-based</a:t>
            </a:r>
            <a:r>
              <a:rPr lang="it-IT"/>
              <a:t>’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Antitrust applicato con vigore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Soprattutto: USA, UK</a:t>
            </a:r>
          </a:p>
          <a:p>
            <a:pPr marL="609600" indent="-609600" eaLnBrk="1" hangingPunct="1">
              <a:buFontTx/>
              <a:buNone/>
            </a:pPr>
            <a:r>
              <a:rPr lang="it-IT"/>
              <a:t>Ma tutti gli altri paesi adottano alcune misure liberiste, in maniera più o meno forte</a:t>
            </a:r>
          </a:p>
        </p:txBody>
      </p:sp>
    </p:spTree>
    <p:extLst>
      <p:ext uri="{BB962C8B-B14F-4D97-AF65-F5344CB8AC3E}">
        <p14:creationId xmlns:p14="http://schemas.microsoft.com/office/powerpoint/2010/main" val="896805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6690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 b="1" u="sng"/>
              <a:t>Fase pragmatica dal 2000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Politica industriale nel senso di orientamento industriale del paese: preoccupazione per lo sviluppo dei settori high tech nel paese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Pur mantenendo accento su concorrenzialità dei mercati (antitrust, politica commerciale aperta, regolamentazione basata sugli incentivi)</a:t>
            </a:r>
          </a:p>
          <a:p>
            <a:pPr marL="609600" indent="-609600"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it-IT" sz="2800"/>
              <a:t>Definizione dominante della politica industriale negli anni 1990 (in Europa, organizzazioni internazionali come Banca Mondiale…): la politica industriale (che si chiama politica per la competitività) mira a creare un ambiente favorevole allo sviluppo industriale (oppure alla competitività delle imprese)</a:t>
            </a:r>
          </a:p>
          <a:p>
            <a:pPr marL="609600" indent="-609600" eaLnBrk="1" hangingPunct="1">
              <a:lnSpc>
                <a:spcPct val="80000"/>
              </a:lnSpc>
              <a:buFont typeface="Symbol" pitchFamily="18" charset="2"/>
              <a:buChar char="Þ"/>
            </a:pPr>
            <a:r>
              <a:rPr lang="it-IT" sz="2800"/>
              <a:t>Negli anni 2000 la definizione è la stessa ma creare un contesto favorevole allo sviluppo industriale significa anche prendere delle misure di sostegno ad alcuni settori (specialmente quelli high tech in cui è importante che il paese si specializzi)</a:t>
            </a:r>
          </a:p>
        </p:txBody>
      </p:sp>
    </p:spTree>
    <p:extLst>
      <p:ext uri="{BB962C8B-B14F-4D97-AF65-F5344CB8AC3E}">
        <p14:creationId xmlns:p14="http://schemas.microsoft.com/office/powerpoint/2010/main" val="1413584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727200"/>
          </a:xfrm>
        </p:spPr>
        <p:txBody>
          <a:bodyPr/>
          <a:lstStyle/>
          <a:p>
            <a:pPr algn="l" eaLnBrk="1" hangingPunct="1"/>
            <a:r>
              <a:rPr lang="it-IT" sz="3600" b="1" dirty="0">
                <a:solidFill>
                  <a:schemeClr val="tx1"/>
                </a:solidFill>
              </a:rPr>
              <a:t>3. Aspetto ‘normativo’: caratteristiche della ‘nuova’ politica industriale?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359775" cy="43910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dirty="0"/>
              <a:t>Abbiamo identificato tre fasi della politica industriale: ora analizziamo la terza fase più in dettaglio per tentare di rispondere alle seguenti domande:</a:t>
            </a:r>
          </a:p>
          <a:p>
            <a:pPr marL="609600" indent="-609600" eaLnBrk="1" hangingPunct="1">
              <a:buFontTx/>
              <a:buChar char="-"/>
            </a:pPr>
            <a:r>
              <a:rPr lang="it-IT" dirty="0"/>
              <a:t>Se esiste ora una nuova politica industriale, quali sono i suoi elementi principali?</a:t>
            </a:r>
          </a:p>
          <a:p>
            <a:pPr marL="609600" indent="-609600" eaLnBrk="1" hangingPunct="1">
              <a:buFontTx/>
              <a:buChar char="-"/>
            </a:pPr>
            <a:r>
              <a:rPr lang="it-IT" dirty="0"/>
              <a:t>Perché una nuova politica industriale?</a:t>
            </a:r>
          </a:p>
        </p:txBody>
      </p:sp>
    </p:spTree>
    <p:extLst>
      <p:ext uri="{BB962C8B-B14F-4D97-AF65-F5344CB8AC3E}">
        <p14:creationId xmlns:p14="http://schemas.microsoft.com/office/powerpoint/2010/main" val="1464845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648700" cy="63357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sz="2800" b="1"/>
              <a:t>1. Caratteristiche della nuova politica industriale?</a:t>
            </a:r>
          </a:p>
          <a:p>
            <a:pPr marL="609600" indent="-609600" eaLnBrk="1" hangingPunct="1">
              <a:buFontTx/>
              <a:buNone/>
            </a:pPr>
            <a:r>
              <a:rPr lang="it-IT" sz="2800"/>
              <a:t>Analisi paesi europei, asiatici e Stati Uniti mostra che: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/>
              <a:t>Lo sviluppo di nuovi settori nell’economia garantisce un certo livello di competitività al paese: i Tigers asiatici stanno sviluppando specializzazioni in questi settori; Giappone e USA realizzano politiche forti per lo sviluppo tecnologico e hanno vantaggio rispetto a Europa</a:t>
            </a:r>
          </a:p>
          <a:p>
            <a:pPr marL="609600" indent="-609600" eaLnBrk="1" hangingPunct="1">
              <a:buFontTx/>
              <a:buChar char="-"/>
            </a:pPr>
            <a:r>
              <a:rPr lang="it-IT" sz="2800"/>
              <a:t>Europa: ritardo di competitività da 20-30 anni; non riesce a sviluppare specializzazioni nei nuovi settori (</a:t>
            </a:r>
            <a:r>
              <a:rPr lang="it-IT" sz="2800" i="1"/>
              <a:t>high tech</a:t>
            </a:r>
            <a:r>
              <a:rPr lang="it-IT" sz="2800"/>
              <a:t>), è sempre fortemente presente nei settori tradizionali (</a:t>
            </a:r>
            <a:r>
              <a:rPr lang="it-IT" sz="2800" i="1"/>
              <a:t>low tech</a:t>
            </a:r>
            <a:r>
              <a:rPr lang="it-IT" sz="2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550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88338" cy="6553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Politiche dei paesi più competitivi?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Giappone e USA: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Accento su sviluppo nuovi settori con: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Programmi di R&amp;S;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Formazione scienziati;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Enfasi su R&amp;S applicata (spesso concentrati in poli territoriali);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Protezione proprietà intellettuale (nuovi modelli come </a:t>
            </a:r>
            <a:r>
              <a:rPr lang="it-IT" sz="2800" i="1"/>
              <a:t>open source</a:t>
            </a:r>
            <a:r>
              <a:rPr lang="it-IT" sz="2800"/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sz="2800"/>
              <a:t>Legami università, imprese (esempio: Bayh-Dole Act, 1980, USA) e governo (Giappone: Piano Scientifico e Tecnologico di Base II del 2000)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/>
              <a:t>Politica per la concorrenza forte (nuovi problemi della politica per la concorrenza con emergenza nuovi settori); regolamentazione </a:t>
            </a:r>
            <a:r>
              <a:rPr lang="it-IT" sz="2800" i="1"/>
              <a:t>incentive-based</a:t>
            </a:r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2149754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88338" cy="6553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sz="2800" dirty="0"/>
              <a:t>CINA: politica industriale forte da decenni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sz="28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Attrazione degli investimenti esteri condizionata a trasferimento conoscenze e know-how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sz="2800" dirty="0"/>
              <a:t>Capacità autonoma di sviluppo industriale: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sz="2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800" dirty="0"/>
              <a:t>Formazione: istruzione, particolarmente scienze e ingegneria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sz="2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800" dirty="0"/>
              <a:t>Investimenti pubblici e privati in R&amp;S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sz="2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800" dirty="0"/>
              <a:t>La Cina è ora all’avanguardia in biotecnologie, intelligenza artificiale, tecnologie energetiche, … </a:t>
            </a:r>
          </a:p>
        </p:txBody>
      </p:sp>
    </p:spTree>
    <p:extLst>
      <p:ext uri="{BB962C8B-B14F-4D97-AF65-F5344CB8AC3E}">
        <p14:creationId xmlns:p14="http://schemas.microsoft.com/office/powerpoint/2010/main" val="14371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 dirty="0"/>
              <a:t>Europa?</a:t>
            </a:r>
          </a:p>
          <a:p>
            <a:pPr marL="609600" indent="-609600" eaLnBrk="1" hangingPunct="1">
              <a:buFontTx/>
              <a:buNone/>
            </a:pPr>
            <a:r>
              <a:rPr lang="it-IT" dirty="0"/>
              <a:t>- Sostegno a settori tradizionali in crisi assorbe buona parte degli aiuti</a:t>
            </a:r>
          </a:p>
          <a:p>
            <a:pPr marL="609600" indent="-609600" eaLnBrk="1" hangingPunct="1">
              <a:buFontTx/>
              <a:buChar char="-"/>
            </a:pPr>
            <a:r>
              <a:rPr lang="it-IT" dirty="0"/>
              <a:t>c’è innovazione ma non si riesce a sviluppare nuovi settori competitivi</a:t>
            </a:r>
          </a:p>
          <a:p>
            <a:pPr marL="609600" indent="-609600" eaLnBrk="1" hangingPunct="1">
              <a:buFontTx/>
              <a:buChar char="-"/>
            </a:pPr>
            <a:r>
              <a:rPr lang="it-IT" dirty="0"/>
              <a:t>Situazione nell’UE è variegata: da Germania competitiva a nuovi membri in transizione, con paesi come l’Italia che non riescono a sviluppare nuovi settori.</a:t>
            </a:r>
          </a:p>
          <a:p>
            <a:pPr marL="609600" indent="-609600" eaLnBrk="1" hangingPunct="1">
              <a:buFontTx/>
              <a:buChar char="-"/>
            </a:pPr>
            <a:r>
              <a:rPr lang="it-IT" dirty="0"/>
              <a:t>Esempio: nuova politica industriale francese, definita dal 2005</a:t>
            </a:r>
          </a:p>
        </p:txBody>
      </p:sp>
    </p:spTree>
    <p:extLst>
      <p:ext uri="{BB962C8B-B14F-4D97-AF65-F5344CB8AC3E}">
        <p14:creationId xmlns:p14="http://schemas.microsoft.com/office/powerpoint/2010/main" val="565933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88338" cy="63357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t-IT"/>
              <a:t>Esempio: La nuova politica industriale francese è caratterizzata dai seguenti elementi:</a:t>
            </a:r>
          </a:p>
          <a:p>
            <a:pPr marL="609600" indent="-609600" eaLnBrk="1" hangingPunct="1"/>
            <a:r>
              <a:rPr lang="it-IT"/>
              <a:t>enfasi sulla ricerca applicata (“innovazione industriale”) rispetto alla ricerca di base;</a:t>
            </a:r>
          </a:p>
          <a:p>
            <a:pPr marL="609600" indent="-609600" eaLnBrk="1" hangingPunct="1"/>
            <a:r>
              <a:rPr lang="it-IT"/>
              <a:t>sforzi concentrati su territori specifici (</a:t>
            </a:r>
            <a:r>
              <a:rPr lang="it-IT" i="1"/>
              <a:t>bottom-up</a:t>
            </a:r>
            <a:r>
              <a:rPr lang="it-IT"/>
              <a:t>);</a:t>
            </a:r>
          </a:p>
          <a:p>
            <a:pPr marL="609600" indent="-609600" eaLnBrk="1" hangingPunct="1"/>
            <a:r>
              <a:rPr lang="it-IT"/>
              <a:t>collaborazione e concertazione tra imprese, università e governo;</a:t>
            </a:r>
          </a:p>
          <a:p>
            <a:pPr marL="609600" indent="-609600" eaLnBrk="1" hangingPunct="1"/>
            <a:r>
              <a:rPr lang="it-IT"/>
              <a:t>coordinamento centrale dei vari livelli di governo per evitare le sovrapposizioni.</a:t>
            </a:r>
          </a:p>
          <a:p>
            <a:pPr marL="609600" indent="-609600" eaLnBrk="1" hangingPunct="1">
              <a:buFontTx/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it-IT" dirty="0">
                <a:cs typeface="+mn-cs"/>
                <a:sym typeface="Wingdings" charset="0"/>
              </a:rPr>
              <a:t>1</a:t>
            </a:r>
            <a:r>
              <a:rPr lang="en-GB" b="1" dirty="0">
                <a:cs typeface="+mn-cs"/>
                <a:sym typeface="Wingdings" charset="0"/>
              </a:rPr>
              <a:t>. </a:t>
            </a:r>
            <a:r>
              <a:rPr lang="en-GB" b="1" dirty="0" err="1">
                <a:cs typeface="+mn-cs"/>
                <a:sym typeface="Wingdings" charset="0"/>
              </a:rPr>
              <a:t>Internalità</a:t>
            </a:r>
            <a:endParaRPr lang="en-GB" b="1" dirty="0">
              <a:cs typeface="+mn-cs"/>
              <a:sym typeface="Wingdings" charset="0"/>
            </a:endParaRPr>
          </a:p>
          <a:p>
            <a:pPr marL="812800" indent="-812800" eaLnBrk="1" hangingPunct="1">
              <a:buFont typeface="Symbol" charset="0"/>
              <a:buChar char="Û"/>
              <a:defRPr/>
            </a:pPr>
            <a:r>
              <a:rPr lang="en-GB" dirty="0" err="1">
                <a:cs typeface="+mn-cs"/>
                <a:sym typeface="Symbol" charset="0"/>
              </a:rPr>
              <a:t>Asimmetria</a:t>
            </a:r>
            <a:r>
              <a:rPr lang="en-GB" dirty="0">
                <a:cs typeface="+mn-cs"/>
                <a:sym typeface="Symbol" charset="0"/>
              </a:rPr>
              <a:t> informative </a:t>
            </a:r>
            <a:r>
              <a:rPr lang="en-GB" dirty="0" err="1">
                <a:cs typeface="+mn-cs"/>
                <a:sym typeface="Symbol" charset="0"/>
              </a:rPr>
              <a:t>tra</a:t>
            </a:r>
            <a:r>
              <a:rPr lang="en-GB" dirty="0">
                <a:cs typeface="+mn-cs"/>
                <a:sym typeface="Symbol" charset="0"/>
              </a:rPr>
              <a:t> le </a:t>
            </a:r>
            <a:r>
              <a:rPr lang="en-GB" dirty="0" err="1">
                <a:cs typeface="+mn-cs"/>
                <a:sym typeface="Symbol" charset="0"/>
              </a:rPr>
              <a:t>parti</a:t>
            </a:r>
            <a:r>
              <a:rPr lang="en-GB" dirty="0">
                <a:cs typeface="+mn-cs"/>
                <a:sym typeface="Symbol" charset="0"/>
              </a:rPr>
              <a:t> di un a </a:t>
            </a:r>
            <a:r>
              <a:rPr lang="en-GB" dirty="0" err="1">
                <a:cs typeface="+mn-cs"/>
                <a:sym typeface="Symbol" charset="0"/>
              </a:rPr>
              <a:t>transazione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 typeface="Symbol" charset="0"/>
              <a:buNone/>
              <a:defRPr/>
            </a:pPr>
            <a:r>
              <a:rPr lang="en-GB" dirty="0" err="1">
                <a:cs typeface="+mn-cs"/>
                <a:sym typeface="Symbol" charset="0"/>
              </a:rPr>
              <a:t>Esempi</a:t>
            </a:r>
            <a:r>
              <a:rPr lang="en-GB" dirty="0">
                <a:cs typeface="+mn-cs"/>
                <a:sym typeface="Symbol" charset="0"/>
              </a:rPr>
              <a:t>: </a:t>
            </a:r>
          </a:p>
          <a:p>
            <a:pPr marL="812800" indent="-812800" eaLnBrk="1" hangingPunct="1">
              <a:buFont typeface="Symbol" charset="0"/>
              <a:buNone/>
              <a:defRPr/>
            </a:pPr>
            <a:r>
              <a:rPr lang="en-GB" dirty="0">
                <a:cs typeface="+mn-cs"/>
                <a:sym typeface="Symbol" charset="0"/>
              </a:rPr>
              <a:t>- Un </a:t>
            </a:r>
            <a:r>
              <a:rPr lang="en-GB" dirty="0" err="1">
                <a:cs typeface="+mn-cs"/>
                <a:sym typeface="Symbol" charset="0"/>
              </a:rPr>
              <a:t>paziente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che</a:t>
            </a:r>
            <a:r>
              <a:rPr lang="en-GB" dirty="0">
                <a:cs typeface="+mn-cs"/>
                <a:sym typeface="Symbol" charset="0"/>
              </a:rPr>
              <a:t> non </a:t>
            </a:r>
            <a:r>
              <a:rPr lang="en-GB" dirty="0" err="1">
                <a:cs typeface="+mn-cs"/>
                <a:sym typeface="Symbol" charset="0"/>
              </a:rPr>
              <a:t>può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verificare</a:t>
            </a:r>
            <a:r>
              <a:rPr lang="en-GB" dirty="0">
                <a:cs typeface="+mn-cs"/>
                <a:sym typeface="Symbol" charset="0"/>
              </a:rPr>
              <a:t> la </a:t>
            </a:r>
            <a:r>
              <a:rPr lang="en-GB" dirty="0" err="1">
                <a:cs typeface="+mn-cs"/>
                <a:sym typeface="Symbol" charset="0"/>
              </a:rPr>
              <a:t>qualità</a:t>
            </a:r>
            <a:r>
              <a:rPr lang="en-GB" dirty="0">
                <a:cs typeface="+mn-cs"/>
                <a:sym typeface="Symbol" charset="0"/>
              </a:rPr>
              <a:t> di un </a:t>
            </a:r>
            <a:r>
              <a:rPr lang="en-GB" dirty="0" err="1">
                <a:cs typeface="+mn-cs"/>
                <a:sym typeface="Symbol" charset="0"/>
              </a:rPr>
              <a:t>dottore</a:t>
            </a:r>
            <a:r>
              <a:rPr lang="en-GB" dirty="0">
                <a:cs typeface="+mn-cs"/>
                <a:sym typeface="Symbol" charset="0"/>
              </a:rPr>
              <a:t> prima di </a:t>
            </a:r>
            <a:r>
              <a:rPr lang="en-GB" dirty="0" err="1">
                <a:cs typeface="+mn-cs"/>
                <a:sym typeface="Symbol" charset="0"/>
              </a:rPr>
              <a:t>essere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curato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- Un </a:t>
            </a:r>
            <a:r>
              <a:rPr lang="en-GB" dirty="0" err="1">
                <a:cs typeface="+mn-cs"/>
                <a:sym typeface="Symbol" charset="0"/>
              </a:rPr>
              <a:t>lavoratore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che</a:t>
            </a:r>
            <a:r>
              <a:rPr lang="en-GB" dirty="0">
                <a:cs typeface="+mn-cs"/>
                <a:sym typeface="Symbol" charset="0"/>
              </a:rPr>
              <a:t> firma un </a:t>
            </a:r>
            <a:r>
              <a:rPr lang="en-GB" dirty="0" err="1">
                <a:cs typeface="+mn-cs"/>
                <a:sym typeface="Symbol" charset="0"/>
              </a:rPr>
              <a:t>contratto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lavoro</a:t>
            </a:r>
            <a:r>
              <a:rPr lang="en-GB" dirty="0">
                <a:cs typeface="+mn-cs"/>
                <a:sym typeface="Symbol" charset="0"/>
              </a:rPr>
              <a:t> e poi </a:t>
            </a:r>
            <a:r>
              <a:rPr lang="en-GB" dirty="0" err="1">
                <a:cs typeface="+mn-cs"/>
                <a:sym typeface="Symbol" charset="0"/>
              </a:rPr>
              <a:t>trova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condizioni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lavoro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disastrose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 </a:t>
            </a:r>
            <a:r>
              <a:rPr lang="en-GB" dirty="0" err="1">
                <a:cs typeface="+mn-cs"/>
                <a:sym typeface="Symbol" charset="0"/>
              </a:rPr>
              <a:t>Intervento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pubblico</a:t>
            </a:r>
            <a:r>
              <a:rPr lang="en-GB" dirty="0">
                <a:cs typeface="+mn-cs"/>
                <a:sym typeface="Symbol" charset="0"/>
              </a:rPr>
              <a:t>: </a:t>
            </a:r>
            <a:r>
              <a:rPr lang="en-GB" dirty="0" err="1">
                <a:cs typeface="+mn-cs"/>
                <a:sym typeface="Symbol" charset="0"/>
              </a:rPr>
              <a:t>regolamentazione</a:t>
            </a:r>
            <a:r>
              <a:rPr lang="en-GB" dirty="0">
                <a:cs typeface="+mn-cs"/>
                <a:sym typeface="Symbol" charset="0"/>
              </a:rPr>
              <a:t> (</a:t>
            </a:r>
            <a:r>
              <a:rPr lang="en-GB" dirty="0" err="1">
                <a:cs typeface="+mn-cs"/>
                <a:sym typeface="Symbol" charset="0"/>
              </a:rPr>
              <a:t>dei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prodotti</a:t>
            </a:r>
            <a:r>
              <a:rPr lang="en-GB" dirty="0">
                <a:cs typeface="+mn-cs"/>
                <a:sym typeface="Symbol" charset="0"/>
              </a:rPr>
              <a:t>, del </a:t>
            </a:r>
            <a:r>
              <a:rPr lang="en-GB" dirty="0" err="1">
                <a:cs typeface="+mn-cs"/>
                <a:sym typeface="Symbol" charset="0"/>
              </a:rPr>
              <a:t>lavoro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della</a:t>
            </a:r>
            <a:r>
              <a:rPr lang="en-GB" dirty="0">
                <a:cs typeface="+mn-cs"/>
                <a:sym typeface="Symbol" charset="0"/>
              </a:rPr>
              <a:t> salute)</a:t>
            </a:r>
          </a:p>
        </p:txBody>
      </p:sp>
    </p:spTree>
    <p:extLst>
      <p:ext uri="{BB962C8B-B14F-4D97-AF65-F5344CB8AC3E}">
        <p14:creationId xmlns:p14="http://schemas.microsoft.com/office/powerpoint/2010/main" val="2651946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88338" cy="63357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Conclusione sulle caratteristiche principali della nuova politica industriale: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/>
              <a:t>Enfasi rinnovata dei nuovi settori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/>
              <a:t>Accento su R&amp;S applicata più che di base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/>
              <a:t>Legame governo (ai vari livelli) – imprese – università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it-IT"/>
              <a:t>Concentrazione sforzi su territori specifici ma attenzione a relazioni con resto paese e resto mondo (e coordinamento centrale per sfruttare sinergie tra esperienze territoriali)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/>
              <a:t>=&gt; Perché sarebbe necessaria una tale nuova politica industriale?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977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77263" cy="6524625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sz="2800" b="1" dirty="0">
                <a:ea typeface="+mn-ea"/>
                <a:cs typeface="+mn-cs"/>
              </a:rPr>
              <a:t>3. </a:t>
            </a:r>
            <a:r>
              <a:rPr lang="en-GB" sz="2800" b="1" dirty="0" err="1">
                <a:ea typeface="+mn-ea"/>
                <a:cs typeface="+mn-cs"/>
              </a:rPr>
              <a:t>Tassonomia</a:t>
            </a:r>
            <a:r>
              <a:rPr lang="en-GB" sz="2800" b="1" dirty="0">
                <a:ea typeface="+mn-ea"/>
                <a:cs typeface="+mn-cs"/>
              </a:rPr>
              <a:t> </a:t>
            </a:r>
            <a:r>
              <a:rPr lang="en-GB" sz="2800" b="1" dirty="0" err="1">
                <a:ea typeface="+mn-ea"/>
                <a:cs typeface="+mn-cs"/>
              </a:rPr>
              <a:t>delle</a:t>
            </a:r>
            <a:r>
              <a:rPr lang="en-GB" sz="2800" b="1" dirty="0">
                <a:ea typeface="+mn-ea"/>
                <a:cs typeface="+mn-cs"/>
              </a:rPr>
              <a:t> </a:t>
            </a:r>
            <a:r>
              <a:rPr lang="en-GB" sz="2800" b="1" dirty="0" err="1">
                <a:ea typeface="+mn-ea"/>
                <a:cs typeface="+mn-cs"/>
              </a:rPr>
              <a:t>politiche</a:t>
            </a:r>
            <a:r>
              <a:rPr lang="en-GB" sz="2800" b="1" dirty="0">
                <a:ea typeface="+mn-ea"/>
                <a:cs typeface="+mn-cs"/>
              </a:rPr>
              <a:t> </a:t>
            </a:r>
            <a:r>
              <a:rPr lang="en-GB" sz="2800" b="1" dirty="0" err="1">
                <a:ea typeface="+mn-ea"/>
                <a:cs typeface="+mn-cs"/>
              </a:rPr>
              <a:t>industriali</a:t>
            </a:r>
            <a:endParaRPr lang="en-GB" sz="2800" b="1" dirty="0"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GB" sz="2800" dirty="0">
                <a:ea typeface="+mn-ea"/>
                <a:cs typeface="+mn-cs"/>
              </a:rPr>
              <a:t>Le </a:t>
            </a:r>
            <a:r>
              <a:rPr lang="en-GB" sz="2800" dirty="0" err="1">
                <a:ea typeface="+mn-ea"/>
                <a:cs typeface="+mn-cs"/>
              </a:rPr>
              <a:t>politiche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industriali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sono</a:t>
            </a:r>
            <a:r>
              <a:rPr lang="en-GB" sz="2800" dirty="0">
                <a:ea typeface="+mn-ea"/>
                <a:cs typeface="+mn-cs"/>
              </a:rPr>
              <a:t> definite come </a:t>
            </a:r>
            <a:r>
              <a:rPr lang="en-GB" sz="2800" dirty="0" err="1">
                <a:ea typeface="+mn-ea"/>
                <a:cs typeface="+mn-cs"/>
              </a:rPr>
              <a:t>insieme</a:t>
            </a:r>
            <a:r>
              <a:rPr lang="en-GB" sz="2800" dirty="0">
                <a:ea typeface="+mn-ea"/>
                <a:cs typeface="+mn-cs"/>
              </a:rPr>
              <a:t> di </a:t>
            </a:r>
            <a:r>
              <a:rPr lang="en-GB" sz="2800" dirty="0" err="1">
                <a:ea typeface="+mn-ea"/>
                <a:cs typeface="+mn-cs"/>
              </a:rPr>
              <a:t>misure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mirate</a:t>
            </a:r>
            <a:r>
              <a:rPr lang="en-GB" sz="2800" dirty="0">
                <a:ea typeface="+mn-ea"/>
                <a:cs typeface="+mn-cs"/>
              </a:rPr>
              <a:t> a </a:t>
            </a:r>
            <a:r>
              <a:rPr lang="en-GB" sz="2800" dirty="0" err="1">
                <a:ea typeface="+mn-ea"/>
                <a:cs typeface="+mn-cs"/>
              </a:rPr>
              <a:t>favorire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il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cambiamento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strutturale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dell’industria</a:t>
            </a:r>
            <a:endParaRPr lang="en-GB" sz="2800" dirty="0"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GB" sz="2800" dirty="0" err="1">
                <a:ea typeface="+mn-ea"/>
                <a:cs typeface="+mn-cs"/>
              </a:rPr>
              <a:t>Molte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misure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hanno</a:t>
            </a:r>
            <a:r>
              <a:rPr lang="en-GB" sz="2800" dirty="0">
                <a:ea typeface="+mn-ea"/>
                <a:cs typeface="+mn-cs"/>
              </a:rPr>
              <a:t> un </a:t>
            </a:r>
            <a:r>
              <a:rPr lang="en-GB" sz="2800" dirty="0" err="1">
                <a:ea typeface="+mn-ea"/>
                <a:cs typeface="+mn-cs"/>
              </a:rPr>
              <a:t>impatto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sull’industriua</a:t>
            </a:r>
            <a:r>
              <a:rPr lang="en-GB" sz="2800" dirty="0">
                <a:ea typeface="+mn-ea"/>
                <a:cs typeface="+mn-cs"/>
              </a:rPr>
              <a:t>: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err="1">
                <a:ea typeface="+mn-ea"/>
                <a:cs typeface="+mn-cs"/>
              </a:rPr>
              <a:t>Politiche</a:t>
            </a:r>
            <a:r>
              <a:rPr lang="en-GB" sz="2800" dirty="0">
                <a:ea typeface="+mn-ea"/>
                <a:cs typeface="+mn-cs"/>
              </a:rPr>
              <a:t> NON </a:t>
            </a:r>
            <a:r>
              <a:rPr lang="en-GB" sz="2800" dirty="0" err="1">
                <a:ea typeface="+mn-ea"/>
                <a:cs typeface="+mn-cs"/>
              </a:rPr>
              <a:t>mirate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all’industria</a:t>
            </a:r>
            <a:r>
              <a:rPr lang="en-GB" sz="2800" dirty="0">
                <a:ea typeface="+mn-ea"/>
                <a:cs typeface="+mn-cs"/>
              </a:rPr>
              <a:t> ma </a:t>
            </a:r>
            <a:r>
              <a:rPr lang="en-GB" sz="2800" dirty="0" err="1">
                <a:ea typeface="+mn-ea"/>
                <a:cs typeface="+mn-cs"/>
              </a:rPr>
              <a:t>che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hanno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impatto</a:t>
            </a:r>
            <a:r>
              <a:rPr lang="en-GB" sz="2800" dirty="0">
                <a:ea typeface="+mn-ea"/>
                <a:cs typeface="+mn-cs"/>
              </a:rPr>
              <a:t>: </a:t>
            </a:r>
            <a:r>
              <a:rPr lang="en-GB" sz="2800" dirty="0" err="1">
                <a:ea typeface="+mn-ea"/>
                <a:cs typeface="+mn-cs"/>
              </a:rPr>
              <a:t>stabilità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macroeconomica</a:t>
            </a:r>
            <a:r>
              <a:rPr lang="en-GB" sz="2800" dirty="0">
                <a:ea typeface="+mn-ea"/>
                <a:cs typeface="+mn-cs"/>
              </a:rPr>
              <a:t>, </a:t>
            </a:r>
            <a:r>
              <a:rPr lang="en-GB" sz="2800" dirty="0" err="1">
                <a:ea typeface="+mn-ea"/>
                <a:cs typeface="+mn-cs"/>
              </a:rPr>
              <a:t>politica</a:t>
            </a:r>
            <a:r>
              <a:rPr lang="en-GB" sz="2800" dirty="0">
                <a:ea typeface="+mn-ea"/>
                <a:cs typeface="+mn-cs"/>
              </a:rPr>
              <a:t> fiscal, </a:t>
            </a:r>
            <a:r>
              <a:rPr lang="en-GB" sz="2800" dirty="0" err="1">
                <a:ea typeface="+mn-ea"/>
                <a:cs typeface="+mn-cs"/>
              </a:rPr>
              <a:t>ecc</a:t>
            </a:r>
            <a:r>
              <a:rPr lang="en-GB" sz="2800" dirty="0">
                <a:ea typeface="+mn-ea"/>
                <a:cs typeface="+mn-cs"/>
              </a:rPr>
              <a:t>.;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 err="1">
                <a:ea typeface="+mn-ea"/>
                <a:cs typeface="+mn-cs"/>
              </a:rPr>
              <a:t>Politiche</a:t>
            </a:r>
            <a:r>
              <a:rPr lang="en-GB" sz="2800" dirty="0">
                <a:ea typeface="+mn-ea"/>
                <a:cs typeface="+mn-cs"/>
              </a:rPr>
              <a:t> PER </a:t>
            </a:r>
            <a:r>
              <a:rPr lang="en-GB" sz="2800" dirty="0" err="1">
                <a:ea typeface="+mn-ea"/>
                <a:cs typeface="+mn-cs"/>
              </a:rPr>
              <a:t>l’industria</a:t>
            </a:r>
            <a:r>
              <a:rPr lang="en-GB" sz="2800" dirty="0">
                <a:ea typeface="+mn-ea"/>
                <a:cs typeface="+mn-cs"/>
              </a:rPr>
              <a:t> (= </a:t>
            </a:r>
            <a:r>
              <a:rPr lang="en-GB" sz="2800" dirty="0" err="1">
                <a:ea typeface="+mn-ea"/>
                <a:cs typeface="+mn-cs"/>
              </a:rPr>
              <a:t>politica</a:t>
            </a:r>
            <a:r>
              <a:rPr lang="en-GB" sz="2800" dirty="0">
                <a:ea typeface="+mn-ea"/>
                <a:cs typeface="+mn-cs"/>
              </a:rPr>
              <a:t> </a:t>
            </a:r>
            <a:r>
              <a:rPr lang="en-GB" sz="2800" dirty="0" err="1">
                <a:ea typeface="+mn-ea"/>
                <a:cs typeface="+mn-cs"/>
              </a:rPr>
              <a:t>industriale</a:t>
            </a:r>
            <a:r>
              <a:rPr lang="en-GB" sz="2800" dirty="0">
                <a:ea typeface="+mn-ea"/>
                <a:cs typeface="+mn-cs"/>
              </a:rPr>
              <a:t>)</a:t>
            </a:r>
            <a:endParaRPr lang="en-GB" dirty="0">
              <a:ea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620713"/>
            <a:ext cx="8001000" cy="590391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it-IT" dirty="0">
                <a:ea typeface="+mn-ea"/>
              </a:rPr>
              <a:t>2. </a:t>
            </a:r>
            <a:r>
              <a:rPr lang="en-GB" b="1" dirty="0">
                <a:ea typeface="+mn-ea"/>
              </a:rPr>
              <a:t>POLITICHE INDUSTRIALI:</a:t>
            </a:r>
          </a:p>
          <a:p>
            <a:pPr marL="0" indent="0" eaLnBrk="1" hangingPunct="1">
              <a:buNone/>
              <a:defRPr/>
            </a:pPr>
            <a:endParaRPr lang="en-GB" b="1" dirty="0">
              <a:ea typeface="+mn-ea"/>
            </a:endParaRPr>
          </a:p>
          <a:p>
            <a:pPr marL="0" indent="0" eaLnBrk="1" hangingPunct="1">
              <a:buNone/>
              <a:defRPr/>
            </a:pPr>
            <a:r>
              <a:rPr lang="en-GB" b="1" dirty="0">
                <a:ea typeface="+mn-ea"/>
              </a:rPr>
              <a:t>GENERALI: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Campagne</a:t>
            </a:r>
            <a:r>
              <a:rPr lang="en-GB" dirty="0">
                <a:ea typeface="+mn-ea"/>
              </a:rPr>
              <a:t> di </a:t>
            </a:r>
            <a:r>
              <a:rPr lang="en-GB" dirty="0" err="1">
                <a:ea typeface="+mn-ea"/>
              </a:rPr>
              <a:t>promozione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dei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prodotti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nazionali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Controllo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dei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prezzi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Promozione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dell’esportazione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Aiuto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allo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sviluppo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Politiche</a:t>
            </a:r>
            <a:r>
              <a:rPr lang="en-GB" dirty="0">
                <a:ea typeface="+mn-ea"/>
              </a:rPr>
              <a:t> per </a:t>
            </a:r>
            <a:r>
              <a:rPr lang="en-GB" dirty="0" err="1">
                <a:ea typeface="+mn-ea"/>
              </a:rPr>
              <a:t>l’ambiente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Settore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finanziario</a:t>
            </a:r>
            <a:endParaRPr lang="en-GB" dirty="0">
              <a:ea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620713"/>
            <a:ext cx="8001000" cy="590391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it-IT" b="1" dirty="0">
                <a:ea typeface="+mn-ea"/>
              </a:rPr>
              <a:t>a) Misure per definire le regole del «gioco» competitivo: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Mercato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unico</a:t>
            </a:r>
            <a:r>
              <a:rPr lang="en-GB" dirty="0">
                <a:ea typeface="+mn-ea"/>
              </a:rPr>
              <a:t> (UE)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Politica</a:t>
            </a:r>
            <a:r>
              <a:rPr lang="en-GB" dirty="0">
                <a:ea typeface="+mn-ea"/>
              </a:rPr>
              <a:t> per la </a:t>
            </a:r>
            <a:r>
              <a:rPr lang="en-GB" dirty="0" err="1">
                <a:ea typeface="+mn-ea"/>
              </a:rPr>
              <a:t>concorrenza</a:t>
            </a:r>
            <a:r>
              <a:rPr lang="en-GB" dirty="0">
                <a:ea typeface="+mn-ea"/>
              </a:rPr>
              <a:t>: </a:t>
            </a:r>
            <a:r>
              <a:rPr lang="en-GB" dirty="0" err="1">
                <a:ea typeface="+mn-ea"/>
              </a:rPr>
              <a:t>aiuti</a:t>
            </a:r>
            <a:r>
              <a:rPr lang="en-GB" dirty="0">
                <a:ea typeface="+mn-ea"/>
              </a:rPr>
              <a:t> di </a:t>
            </a:r>
            <a:r>
              <a:rPr lang="en-GB" dirty="0" err="1">
                <a:ea typeface="+mn-ea"/>
              </a:rPr>
              <a:t>stato</a:t>
            </a:r>
            <a:r>
              <a:rPr lang="en-GB" dirty="0">
                <a:ea typeface="+mn-ea"/>
              </a:rPr>
              <a:t>, antitrust, </a:t>
            </a:r>
            <a:r>
              <a:rPr lang="en-GB" dirty="0" err="1">
                <a:ea typeface="+mn-ea"/>
              </a:rPr>
              <a:t>industrie</a:t>
            </a:r>
            <a:r>
              <a:rPr lang="en-GB" dirty="0">
                <a:ea typeface="+mn-ea"/>
              </a:rPr>
              <a:t> a rete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Brevetti</a:t>
            </a:r>
            <a:r>
              <a:rPr lang="en-GB" dirty="0">
                <a:ea typeface="+mn-ea"/>
              </a:rPr>
              <a:t> / </a:t>
            </a:r>
            <a:r>
              <a:rPr lang="en-GB" dirty="0" err="1">
                <a:ea typeface="+mn-ea"/>
              </a:rPr>
              <a:t>protezione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dei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diritti</a:t>
            </a:r>
            <a:r>
              <a:rPr lang="en-GB" dirty="0">
                <a:ea typeface="+mn-ea"/>
              </a:rPr>
              <a:t> di </a:t>
            </a:r>
            <a:r>
              <a:rPr lang="en-GB" dirty="0" err="1">
                <a:ea typeface="+mn-ea"/>
              </a:rPr>
              <a:t>proprietà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Regolamentazione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Proprietà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pubblica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delle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imprese</a:t>
            </a:r>
            <a:endParaRPr lang="en-GB" dirty="0">
              <a:ea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620713"/>
            <a:ext cx="8001000" cy="590391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b="1" u="sng" dirty="0">
                <a:ea typeface="+mn-ea"/>
              </a:rPr>
              <a:t>b) </a:t>
            </a:r>
            <a:r>
              <a:rPr lang="en-GB" b="1" u="sng" dirty="0" err="1">
                <a:ea typeface="+mn-ea"/>
              </a:rPr>
              <a:t>Misure</a:t>
            </a:r>
            <a:r>
              <a:rPr lang="en-GB" b="1" u="sng" dirty="0">
                <a:ea typeface="+mn-ea"/>
              </a:rPr>
              <a:t> </a:t>
            </a:r>
            <a:r>
              <a:rPr lang="en-GB" b="1" u="sng" dirty="0" err="1">
                <a:ea typeface="+mn-ea"/>
              </a:rPr>
              <a:t>mirate</a:t>
            </a:r>
            <a:r>
              <a:rPr lang="en-GB" b="1" u="sng" dirty="0">
                <a:ea typeface="+mn-ea"/>
              </a:rPr>
              <a:t> </a:t>
            </a:r>
            <a:r>
              <a:rPr lang="en-GB" b="1" u="sng" dirty="0" err="1">
                <a:ea typeface="+mn-ea"/>
              </a:rPr>
              <a:t>alle</a:t>
            </a:r>
            <a:r>
              <a:rPr lang="en-GB" b="1" u="sng" dirty="0">
                <a:ea typeface="+mn-ea"/>
              </a:rPr>
              <a:t> capabilities (</a:t>
            </a:r>
            <a:r>
              <a:rPr lang="en-GB" b="1" u="sng" dirty="0" err="1">
                <a:ea typeface="+mn-ea"/>
              </a:rPr>
              <a:t>favorire</a:t>
            </a:r>
            <a:r>
              <a:rPr lang="en-GB" b="1" u="sng" dirty="0">
                <a:ea typeface="+mn-ea"/>
              </a:rPr>
              <a:t> la </a:t>
            </a:r>
            <a:r>
              <a:rPr lang="en-GB" b="1" u="sng" dirty="0" err="1">
                <a:ea typeface="+mn-ea"/>
              </a:rPr>
              <a:t>partecipazione</a:t>
            </a:r>
            <a:r>
              <a:rPr lang="en-GB" b="1" u="sng" dirty="0">
                <a:ea typeface="+mn-ea"/>
              </a:rPr>
              <a:t> al </a:t>
            </a:r>
            <a:r>
              <a:rPr lang="en-GB" b="1" u="sng" dirty="0" err="1">
                <a:ea typeface="+mn-ea"/>
              </a:rPr>
              <a:t>gioco</a:t>
            </a:r>
            <a:r>
              <a:rPr lang="en-GB" b="1" u="sng" dirty="0">
                <a:ea typeface="+mn-ea"/>
              </a:rPr>
              <a:t> </a:t>
            </a:r>
            <a:r>
              <a:rPr lang="en-GB" b="1" u="sng" dirty="0" err="1">
                <a:ea typeface="+mn-ea"/>
              </a:rPr>
              <a:t>concorrenziale</a:t>
            </a:r>
            <a:r>
              <a:rPr lang="en-GB" b="1" u="sng" dirty="0">
                <a:ea typeface="+mn-ea"/>
              </a:rPr>
              <a:t>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b="1" u="sng" dirty="0">
                <a:ea typeface="+mn-ea"/>
              </a:rPr>
              <a:t>B1. </a:t>
            </a:r>
            <a:r>
              <a:rPr lang="en-GB" b="1" u="sng" dirty="0" err="1">
                <a:ea typeface="+mn-ea"/>
              </a:rPr>
              <a:t>Politiche</a:t>
            </a:r>
            <a:r>
              <a:rPr lang="en-GB" b="1" u="sng" dirty="0">
                <a:ea typeface="+mn-ea"/>
              </a:rPr>
              <a:t> </a:t>
            </a:r>
            <a:r>
              <a:rPr lang="en-GB" b="1" u="sng" dirty="0" err="1">
                <a:ea typeface="+mn-ea"/>
              </a:rPr>
              <a:t>orizzontali</a:t>
            </a:r>
            <a:r>
              <a:rPr lang="en-GB" b="1" u="sng" dirty="0">
                <a:ea typeface="+mn-ea"/>
              </a:rPr>
              <a:t> (per </a:t>
            </a:r>
            <a:r>
              <a:rPr lang="en-GB" b="1" u="sng" dirty="0" err="1">
                <a:ea typeface="+mn-ea"/>
              </a:rPr>
              <a:t>tutti</a:t>
            </a:r>
            <a:r>
              <a:rPr lang="en-GB" b="1" u="sng" dirty="0">
                <a:ea typeface="+mn-ea"/>
              </a:rPr>
              <a:t> I </a:t>
            </a:r>
            <a:r>
              <a:rPr lang="en-GB" b="1" u="sng" dirty="0" err="1">
                <a:ea typeface="+mn-ea"/>
              </a:rPr>
              <a:t>settori</a:t>
            </a:r>
            <a:r>
              <a:rPr lang="en-GB" b="1" u="sng" dirty="0">
                <a:ea typeface="+mn-ea"/>
              </a:rPr>
              <a:t> e </a:t>
            </a:r>
            <a:r>
              <a:rPr lang="en-GB" b="1" u="sng" dirty="0" err="1">
                <a:ea typeface="+mn-ea"/>
              </a:rPr>
              <a:t>imprese</a:t>
            </a:r>
            <a:r>
              <a:rPr lang="en-GB" b="1" u="sng" dirty="0">
                <a:ea typeface="+mn-ea"/>
              </a:rPr>
              <a:t>) :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Ricerca</a:t>
            </a:r>
            <a:r>
              <a:rPr lang="en-GB" dirty="0">
                <a:ea typeface="+mn-ea"/>
              </a:rPr>
              <a:t> e </a:t>
            </a:r>
            <a:r>
              <a:rPr lang="en-GB" dirty="0" err="1">
                <a:ea typeface="+mn-ea"/>
              </a:rPr>
              <a:t>sviluppo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Imprenditorialità</a:t>
            </a:r>
            <a:r>
              <a:rPr lang="en-GB" dirty="0">
                <a:ea typeface="+mn-ea"/>
              </a:rPr>
              <a:t> e venture capital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Politiche</a:t>
            </a:r>
            <a:r>
              <a:rPr lang="en-GB" dirty="0">
                <a:ea typeface="+mn-ea"/>
              </a:rPr>
              <a:t> per le PMI / clusters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Capitale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umano</a:t>
            </a:r>
            <a:r>
              <a:rPr lang="en-GB" dirty="0">
                <a:ea typeface="+mn-ea"/>
              </a:rPr>
              <a:t> e </a:t>
            </a:r>
            <a:r>
              <a:rPr lang="en-GB" dirty="0" err="1">
                <a:ea typeface="+mn-ea"/>
              </a:rPr>
              <a:t>competenze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>
                <a:ea typeface="+mn-ea"/>
              </a:rPr>
              <a:t>…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620713"/>
            <a:ext cx="8001000" cy="590391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b="1" u="sng" dirty="0" err="1">
                <a:ea typeface="+mn-ea"/>
              </a:rPr>
              <a:t>Misure</a:t>
            </a:r>
            <a:r>
              <a:rPr lang="en-GB" b="1" u="sng" dirty="0">
                <a:ea typeface="+mn-ea"/>
              </a:rPr>
              <a:t> </a:t>
            </a:r>
            <a:r>
              <a:rPr lang="en-GB" b="1" u="sng" dirty="0" err="1">
                <a:ea typeface="+mn-ea"/>
              </a:rPr>
              <a:t>verticali</a:t>
            </a:r>
            <a:r>
              <a:rPr lang="en-GB" b="1" u="sng" dirty="0">
                <a:ea typeface="+mn-ea"/>
              </a:rPr>
              <a:t> (</a:t>
            </a:r>
            <a:r>
              <a:rPr lang="en-GB" b="1" u="sng" dirty="0" err="1">
                <a:ea typeface="+mn-ea"/>
              </a:rPr>
              <a:t>specifiche</a:t>
            </a:r>
            <a:r>
              <a:rPr lang="en-GB" b="1" u="sng" dirty="0">
                <a:ea typeface="+mn-ea"/>
              </a:rPr>
              <a:t> a </a:t>
            </a:r>
            <a:r>
              <a:rPr lang="en-GB" b="1" u="sng" dirty="0" err="1">
                <a:ea typeface="+mn-ea"/>
              </a:rPr>
              <a:t>settori</a:t>
            </a:r>
            <a:r>
              <a:rPr lang="en-GB" b="1" u="sng" dirty="0">
                <a:ea typeface="+mn-ea"/>
              </a:rPr>
              <a:t> o </a:t>
            </a:r>
            <a:r>
              <a:rPr lang="en-GB" b="1" u="sng" dirty="0" err="1">
                <a:ea typeface="+mn-ea"/>
              </a:rPr>
              <a:t>imprese</a:t>
            </a:r>
            <a:r>
              <a:rPr lang="en-GB" b="1" u="sng" dirty="0">
                <a:ea typeface="+mn-ea"/>
              </a:rPr>
              <a:t>) :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Politiche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settoriali</a:t>
            </a:r>
            <a:r>
              <a:rPr lang="en-GB" dirty="0">
                <a:ea typeface="+mn-ea"/>
              </a:rPr>
              <a:t>: Airbus, </a:t>
            </a:r>
            <a:r>
              <a:rPr lang="en-GB" dirty="0" err="1">
                <a:ea typeface="+mn-ea"/>
              </a:rPr>
              <a:t>tessile</a:t>
            </a:r>
            <a:r>
              <a:rPr lang="en-GB" dirty="0">
                <a:ea typeface="+mn-ea"/>
              </a:rPr>
              <a:t>, </a:t>
            </a:r>
            <a:r>
              <a:rPr lang="en-GB" dirty="0" err="1">
                <a:ea typeface="+mn-ea"/>
              </a:rPr>
              <a:t>ecc</a:t>
            </a:r>
            <a:r>
              <a:rPr lang="en-GB" dirty="0">
                <a:ea typeface="+mn-ea"/>
              </a:rPr>
              <a:t>.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Politica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commerciale</a:t>
            </a:r>
            <a:r>
              <a:rPr lang="en-GB" dirty="0">
                <a:ea typeface="+mn-ea"/>
              </a:rPr>
              <a:t> (VERs in </a:t>
            </a:r>
            <a:r>
              <a:rPr lang="en-GB" dirty="0" err="1">
                <a:ea typeface="+mn-ea"/>
              </a:rPr>
              <a:t>settori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specifici</a:t>
            </a:r>
            <a:r>
              <a:rPr lang="en-GB" dirty="0">
                <a:ea typeface="+mn-ea"/>
              </a:rPr>
              <a:t>)</a:t>
            </a: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Acquisto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pubblico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nel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settore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della</a:t>
            </a:r>
            <a:r>
              <a:rPr lang="en-GB" dirty="0">
                <a:ea typeface="+mn-ea"/>
              </a:rPr>
              <a:t> </a:t>
            </a:r>
            <a:r>
              <a:rPr lang="en-GB" dirty="0" err="1">
                <a:ea typeface="+mn-ea"/>
              </a:rPr>
              <a:t>difesa</a:t>
            </a: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Char char="-"/>
              <a:defRPr/>
            </a:pPr>
            <a:r>
              <a:rPr lang="en-GB" dirty="0" err="1">
                <a:ea typeface="+mn-ea"/>
              </a:rPr>
              <a:t>Ecc</a:t>
            </a:r>
            <a:r>
              <a:rPr lang="en-GB" dirty="0"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360544" cy="5975945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ea typeface="+mn-ea"/>
              </a:rPr>
              <a:t>DEFINIZIONE DELLA POLITICA INDUSTRIALE?</a:t>
            </a:r>
          </a:p>
          <a:p>
            <a:pPr marL="609600" indent="-609600" eaLnBrk="1" hangingPunct="1">
              <a:buFontTx/>
              <a:buNone/>
              <a:defRPr/>
            </a:pP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ea typeface="+mn-ea"/>
              </a:rPr>
              <a:t>= INSIEME DI MISURE MIRATE A PROMUOVERE IL CAMBIAMENTO STRUTTURALE</a:t>
            </a:r>
          </a:p>
          <a:p>
            <a:pPr marL="609600" indent="-609600" eaLnBrk="1" hangingPunct="1">
              <a:buFontTx/>
              <a:buNone/>
              <a:defRPr/>
            </a:pP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ea typeface="+mn-ea"/>
              </a:rPr>
              <a:t>= CI SONO MOLTE MISURE POSSIBILI: COMPLESSITA’</a:t>
            </a:r>
          </a:p>
        </p:txBody>
      </p:sp>
    </p:spTree>
    <p:extLst>
      <p:ext uri="{BB962C8B-B14F-4D97-AF65-F5344CB8AC3E}">
        <p14:creationId xmlns:p14="http://schemas.microsoft.com/office/powerpoint/2010/main" val="993151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360544" cy="5975945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dirty="0">
                <a:ea typeface="+mn-ea"/>
              </a:rPr>
              <a:t>ELEMENTI PRINCIPALI DELLA POLITICA INDUSTRIALE?</a:t>
            </a:r>
          </a:p>
          <a:p>
            <a:pPr marL="609600" indent="-609600" eaLnBrk="1" hangingPunct="1">
              <a:buFontTx/>
              <a:buNone/>
              <a:defRPr/>
            </a:pPr>
            <a:endParaRPr lang="en-GB" dirty="0">
              <a:ea typeface="+mn-ea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>
                <a:ea typeface="+mn-ea"/>
              </a:rPr>
              <a:t>POLITICA PER LA CONCORRENZA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>
                <a:ea typeface="+mn-ea"/>
              </a:rPr>
              <a:t>POLITICA PER L’INNOVAZIONE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>
                <a:ea typeface="+mn-ea"/>
              </a:rPr>
              <a:t>POLITICA COMMERCIALE (INTERNAZIONALE)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>
                <a:ea typeface="+mn-ea"/>
              </a:rPr>
              <a:t>REGOLAMENTAZIONE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>
                <a:ea typeface="+mn-ea"/>
              </a:rPr>
              <a:t>POLITICHE PER LE PMI</a:t>
            </a:r>
          </a:p>
        </p:txBody>
      </p:sp>
    </p:spTree>
    <p:extLst>
      <p:ext uri="{BB962C8B-B14F-4D97-AF65-F5344CB8AC3E}">
        <p14:creationId xmlns:p14="http://schemas.microsoft.com/office/powerpoint/2010/main" val="2504353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4"/>
            <a:ext cx="8288338" cy="6192093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GB" b="1" dirty="0">
                <a:ea typeface="+mn-ea"/>
                <a:cs typeface="+mn-cs"/>
              </a:rPr>
              <a:t>2. PERCHE’ LA POLITICA INDUSTRIALE E’ NECESSARIA OGGI?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dirty="0" err="1">
                <a:ea typeface="+mn-ea"/>
                <a:cs typeface="+mn-cs"/>
              </a:rPr>
              <a:t>Perché</a:t>
            </a:r>
            <a:r>
              <a:rPr lang="en-GB" dirty="0">
                <a:ea typeface="+mn-ea"/>
                <a:cs typeface="+mn-cs"/>
              </a:rPr>
              <a:t> ci </a:t>
            </a:r>
            <a:r>
              <a:rPr lang="en-GB" dirty="0" err="1">
                <a:ea typeface="+mn-ea"/>
                <a:cs typeface="+mn-cs"/>
              </a:rPr>
              <a:t>sono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tanti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cambiamenti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nel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contesto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competitivo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che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inducono</a:t>
            </a:r>
            <a:r>
              <a:rPr lang="en-GB" dirty="0">
                <a:ea typeface="+mn-ea"/>
                <a:cs typeface="+mn-cs"/>
              </a:rPr>
              <a:t> le </a:t>
            </a:r>
            <a:r>
              <a:rPr lang="en-GB" dirty="0" err="1">
                <a:ea typeface="+mn-ea"/>
                <a:cs typeface="+mn-cs"/>
              </a:rPr>
              <a:t>imprese</a:t>
            </a:r>
            <a:r>
              <a:rPr lang="en-GB" dirty="0">
                <a:ea typeface="+mn-ea"/>
                <a:cs typeface="+mn-cs"/>
              </a:rPr>
              <a:t> a dover </a:t>
            </a:r>
            <a:r>
              <a:rPr lang="en-GB" dirty="0" err="1">
                <a:ea typeface="+mn-ea"/>
                <a:cs typeface="+mn-cs"/>
              </a:rPr>
              <a:t>ristrutturarsi</a:t>
            </a:r>
            <a:r>
              <a:rPr lang="en-GB" dirty="0">
                <a:ea typeface="+mn-ea"/>
                <a:cs typeface="+mn-cs"/>
              </a:rPr>
              <a:t> e </a:t>
            </a:r>
            <a:r>
              <a:rPr lang="en-GB" dirty="0" err="1">
                <a:ea typeface="+mn-ea"/>
                <a:cs typeface="+mn-cs"/>
              </a:rPr>
              <a:t>aggiustarsi</a:t>
            </a:r>
            <a:r>
              <a:rPr lang="en-GB" dirty="0">
                <a:ea typeface="+mn-ea"/>
                <a:cs typeface="+mn-cs"/>
              </a:rPr>
              <a:t> (</a:t>
            </a:r>
            <a:r>
              <a:rPr lang="en-GB" dirty="0" err="1">
                <a:ea typeface="+mn-ea"/>
                <a:cs typeface="+mn-cs"/>
              </a:rPr>
              <a:t>cambiamento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strutturale</a:t>
            </a:r>
            <a:r>
              <a:rPr lang="en-GB" dirty="0">
                <a:ea typeface="+mn-ea"/>
                <a:cs typeface="+mn-cs"/>
              </a:rPr>
              <a:t>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GB" b="1" dirty="0">
                <a:ea typeface="+mn-ea"/>
                <a:cs typeface="+mn-cs"/>
              </a:rPr>
              <a:t>Megatrends</a:t>
            </a:r>
            <a:r>
              <a:rPr lang="en-GB" dirty="0">
                <a:ea typeface="+mn-ea"/>
                <a:cs typeface="+mn-cs"/>
              </a:rPr>
              <a:t>: </a:t>
            </a:r>
            <a:r>
              <a:rPr lang="en-GB" b="1" dirty="0" err="1">
                <a:ea typeface="+mn-ea"/>
                <a:cs typeface="+mn-cs"/>
              </a:rPr>
              <a:t>globalizzazione</a:t>
            </a:r>
            <a:r>
              <a:rPr lang="en-GB" b="1" dirty="0">
                <a:ea typeface="+mn-ea"/>
                <a:cs typeface="+mn-cs"/>
              </a:rPr>
              <a:t> e </a:t>
            </a:r>
            <a:r>
              <a:rPr lang="en-GB" b="1" dirty="0" err="1">
                <a:ea typeface="+mn-ea"/>
                <a:cs typeface="+mn-cs"/>
              </a:rPr>
              <a:t>digitalizzazione</a:t>
            </a:r>
            <a:r>
              <a:rPr lang="en-GB" b="1" dirty="0">
                <a:ea typeface="+mn-ea"/>
                <a:cs typeface="+mn-cs"/>
              </a:rPr>
              <a:t> (4</a:t>
            </a:r>
            <a:r>
              <a:rPr lang="en-GB" b="1" baseline="30000" dirty="0">
                <a:ea typeface="+mn-ea"/>
                <a:cs typeface="+mn-cs"/>
              </a:rPr>
              <a:t>th</a:t>
            </a:r>
            <a:r>
              <a:rPr lang="en-GB" b="1" dirty="0">
                <a:ea typeface="+mn-ea"/>
                <a:cs typeface="+mn-cs"/>
              </a:rPr>
              <a:t> industrial revolution) </a:t>
            </a:r>
            <a:r>
              <a:rPr lang="en-GB" dirty="0">
                <a:ea typeface="+mn-ea"/>
                <a:cs typeface="+mn-cs"/>
              </a:rPr>
              <a:t>+ </a:t>
            </a:r>
            <a:r>
              <a:rPr lang="en-GB" dirty="0" err="1">
                <a:ea typeface="+mn-ea"/>
                <a:cs typeface="+mn-cs"/>
              </a:rPr>
              <a:t>sfide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societali</a:t>
            </a:r>
            <a:r>
              <a:rPr lang="en-GB" dirty="0">
                <a:ea typeface="+mn-ea"/>
                <a:cs typeface="+mn-cs"/>
              </a:rPr>
              <a:t> come la </a:t>
            </a:r>
            <a:r>
              <a:rPr lang="en-GB" b="1" dirty="0" err="1">
                <a:ea typeface="+mn-ea"/>
                <a:cs typeface="+mn-cs"/>
              </a:rPr>
              <a:t>sostenibilità</a:t>
            </a:r>
            <a:endParaRPr lang="en-GB" b="1" dirty="0"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GB" dirty="0" err="1">
                <a:ea typeface="+mn-ea"/>
                <a:cs typeface="+mn-cs"/>
              </a:rPr>
              <a:t>Implicano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concorrenza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crescente</a:t>
            </a:r>
            <a:r>
              <a:rPr lang="en-GB" dirty="0">
                <a:ea typeface="+mn-ea"/>
                <a:cs typeface="+mn-cs"/>
              </a:rPr>
              <a:t> a </a:t>
            </a:r>
            <a:r>
              <a:rPr lang="en-GB" dirty="0" err="1">
                <a:ea typeface="+mn-ea"/>
                <a:cs typeface="+mn-cs"/>
              </a:rPr>
              <a:t>livello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mondiale</a:t>
            </a:r>
            <a:r>
              <a:rPr lang="en-GB" dirty="0">
                <a:ea typeface="+mn-ea"/>
                <a:cs typeface="+mn-cs"/>
              </a:rPr>
              <a:t>, </a:t>
            </a:r>
            <a:r>
              <a:rPr lang="en-GB" dirty="0" err="1">
                <a:ea typeface="+mn-ea"/>
                <a:cs typeface="+mn-cs"/>
              </a:rPr>
              <a:t>quindi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necessità</a:t>
            </a:r>
            <a:r>
              <a:rPr lang="en-GB" dirty="0">
                <a:ea typeface="+mn-ea"/>
                <a:cs typeface="+mn-cs"/>
              </a:rPr>
              <a:t> di </a:t>
            </a:r>
            <a:r>
              <a:rPr lang="en-GB" dirty="0" err="1">
                <a:ea typeface="+mn-ea"/>
                <a:cs typeface="+mn-cs"/>
              </a:rPr>
              <a:t>innovare</a:t>
            </a:r>
            <a:r>
              <a:rPr lang="en-GB" dirty="0">
                <a:ea typeface="+mn-ea"/>
                <a:cs typeface="+mn-cs"/>
              </a:rPr>
              <a:t> </a:t>
            </a:r>
            <a:r>
              <a:rPr lang="en-GB" dirty="0" err="1">
                <a:ea typeface="+mn-ea"/>
                <a:cs typeface="+mn-cs"/>
              </a:rPr>
              <a:t>prodotti</a:t>
            </a:r>
            <a:r>
              <a:rPr lang="en-GB" dirty="0">
                <a:ea typeface="+mn-ea"/>
                <a:cs typeface="+mn-cs"/>
              </a:rPr>
              <a:t> e </a:t>
            </a:r>
            <a:r>
              <a:rPr lang="en-GB" dirty="0" err="1">
                <a:ea typeface="+mn-ea"/>
                <a:cs typeface="+mn-cs"/>
              </a:rPr>
              <a:t>processi</a:t>
            </a:r>
            <a:endParaRPr lang="en-GB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4087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it-IT">
              <a:ea typeface="+mn-ea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8964613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098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it-IT" sz="2800" dirty="0">
                <a:cs typeface="+mn-cs"/>
                <a:sym typeface="Wingdings" charset="0"/>
              </a:rPr>
              <a:t>2. </a:t>
            </a:r>
            <a:r>
              <a:rPr lang="en-GB" sz="2800" b="1" dirty="0" err="1">
                <a:cs typeface="+mn-cs"/>
                <a:sym typeface="Wingdings" charset="0"/>
              </a:rPr>
              <a:t>Esternalità</a:t>
            </a:r>
            <a:endParaRPr lang="en-GB" sz="2800" b="1" dirty="0">
              <a:cs typeface="+mn-cs"/>
              <a:sym typeface="Wingdings" charset="0"/>
            </a:endParaRPr>
          </a:p>
          <a:p>
            <a:pPr marL="812800" indent="-812800" eaLnBrk="1" hangingPunct="1">
              <a:buFont typeface="Symbol" charset="0"/>
              <a:buChar char="Û"/>
              <a:defRPr/>
            </a:pPr>
            <a:r>
              <a:rPr lang="en-GB" sz="2800" dirty="0" err="1">
                <a:cs typeface="+mn-cs"/>
                <a:sym typeface="Symbol" charset="0"/>
              </a:rPr>
              <a:t>Asimmetrie</a:t>
            </a:r>
            <a:r>
              <a:rPr lang="en-GB" sz="2800" dirty="0">
                <a:cs typeface="+mn-cs"/>
                <a:sym typeface="Symbol" charset="0"/>
              </a:rPr>
              <a:t> informative legate ad </a:t>
            </a:r>
            <a:r>
              <a:rPr lang="en-GB" sz="2800" dirty="0" err="1">
                <a:cs typeface="+mn-cs"/>
                <a:sym typeface="Symbol" charset="0"/>
              </a:rPr>
              <a:t>una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transazione</a:t>
            </a:r>
            <a:r>
              <a:rPr lang="en-GB" sz="2800" dirty="0">
                <a:cs typeface="+mn-cs"/>
                <a:sym typeface="Symbol" charset="0"/>
              </a:rPr>
              <a:t> ma </a:t>
            </a:r>
            <a:r>
              <a:rPr lang="en-GB" sz="2800" dirty="0" err="1">
                <a:cs typeface="+mn-cs"/>
                <a:sym typeface="Symbol" charset="0"/>
              </a:rPr>
              <a:t>che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ricadono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su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una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terza</a:t>
            </a:r>
            <a:r>
              <a:rPr lang="en-GB" sz="2800" dirty="0">
                <a:cs typeface="+mn-cs"/>
                <a:sym typeface="Symbol" charset="0"/>
              </a:rPr>
              <a:t> parte </a:t>
            </a:r>
            <a:r>
              <a:rPr lang="en-GB" sz="2800" dirty="0" err="1">
                <a:cs typeface="+mn-cs"/>
                <a:sym typeface="Symbol" charset="0"/>
              </a:rPr>
              <a:t>esterna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alla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transazione</a:t>
            </a:r>
            <a:endParaRPr lang="en-GB" sz="2800" dirty="0">
              <a:cs typeface="+mn-cs"/>
              <a:sym typeface="Symbol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sz="2800" dirty="0" err="1">
                <a:cs typeface="+mn-cs"/>
                <a:sym typeface="Symbol" charset="0"/>
              </a:rPr>
              <a:t>Esempi</a:t>
            </a:r>
            <a:r>
              <a:rPr lang="en-GB" sz="2800" dirty="0">
                <a:cs typeface="+mn-cs"/>
                <a:sym typeface="Symbol" charset="0"/>
              </a:rPr>
              <a:t>: </a:t>
            </a:r>
          </a:p>
          <a:p>
            <a:pPr marL="812800" indent="-812800" eaLnBrk="1" hangingPunct="1">
              <a:buFont typeface="Symbol" charset="0"/>
              <a:buNone/>
              <a:defRPr/>
            </a:pPr>
            <a:r>
              <a:rPr lang="en-GB" sz="2800" dirty="0">
                <a:cs typeface="+mn-cs"/>
                <a:sym typeface="Symbol" charset="0"/>
              </a:rPr>
              <a:t>- </a:t>
            </a:r>
            <a:r>
              <a:rPr lang="en-GB" sz="2800" dirty="0" err="1">
                <a:cs typeface="+mn-cs"/>
                <a:sym typeface="Symbol" charset="0"/>
              </a:rPr>
              <a:t>Produttore</a:t>
            </a:r>
            <a:r>
              <a:rPr lang="en-GB" sz="2800" dirty="0">
                <a:cs typeface="+mn-cs"/>
                <a:sym typeface="Symbol" charset="0"/>
              </a:rPr>
              <a:t> di </a:t>
            </a:r>
            <a:r>
              <a:rPr lang="en-GB" sz="2800" dirty="0" err="1">
                <a:cs typeface="+mn-cs"/>
                <a:sym typeface="Symbol" charset="0"/>
              </a:rPr>
              <a:t>miele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vicino</a:t>
            </a:r>
            <a:r>
              <a:rPr lang="en-GB" sz="2800" dirty="0">
                <a:cs typeface="+mn-cs"/>
                <a:sym typeface="Symbol" charset="0"/>
              </a:rPr>
              <a:t> ad un </a:t>
            </a:r>
            <a:r>
              <a:rPr lang="en-GB" sz="2800" dirty="0" err="1">
                <a:cs typeface="+mn-cs"/>
                <a:sym typeface="Symbol" charset="0"/>
              </a:rPr>
              <a:t>produttore</a:t>
            </a:r>
            <a:r>
              <a:rPr lang="en-GB" sz="2800" dirty="0">
                <a:cs typeface="+mn-cs"/>
                <a:sym typeface="Symbol" charset="0"/>
              </a:rPr>
              <a:t> di </a:t>
            </a:r>
            <a:r>
              <a:rPr lang="en-GB" sz="2800" dirty="0" err="1">
                <a:cs typeface="+mn-cs"/>
                <a:sym typeface="Symbol" charset="0"/>
              </a:rPr>
              <a:t>fiori</a:t>
            </a:r>
            <a:r>
              <a:rPr lang="en-GB" sz="2800" dirty="0">
                <a:cs typeface="+mn-cs"/>
                <a:sym typeface="Symbol" charset="0"/>
              </a:rPr>
              <a:t> (+)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GB" sz="2800" dirty="0">
                <a:cs typeface="+mn-cs"/>
                <a:sym typeface="Symbol" charset="0"/>
              </a:rPr>
              <a:t>- </a:t>
            </a:r>
            <a:r>
              <a:rPr lang="en-GB" sz="2800" dirty="0" err="1">
                <a:cs typeface="+mn-cs"/>
                <a:sym typeface="Symbol" charset="0"/>
              </a:rPr>
              <a:t>Fabbrica</a:t>
            </a:r>
            <a:r>
              <a:rPr lang="en-GB" sz="2800" dirty="0">
                <a:cs typeface="+mn-cs"/>
                <a:sym typeface="Symbol" charset="0"/>
              </a:rPr>
              <a:t> a monte di un </a:t>
            </a:r>
            <a:r>
              <a:rPr lang="en-GB" sz="2800" dirty="0" err="1">
                <a:cs typeface="+mn-cs"/>
                <a:sym typeface="Symbol" charset="0"/>
              </a:rPr>
              <a:t>fiume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che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inquina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il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fiume</a:t>
            </a:r>
            <a:r>
              <a:rPr lang="en-GB" sz="2800" dirty="0">
                <a:cs typeface="+mn-cs"/>
                <a:sym typeface="Symbol" charset="0"/>
              </a:rPr>
              <a:t> e </a:t>
            </a:r>
            <a:r>
              <a:rPr lang="en-GB" sz="2800" dirty="0" err="1">
                <a:cs typeface="+mn-cs"/>
                <a:sym typeface="Symbol" charset="0"/>
              </a:rPr>
              <a:t>danneggia</a:t>
            </a:r>
            <a:r>
              <a:rPr lang="en-GB" sz="2800" dirty="0">
                <a:cs typeface="+mn-cs"/>
                <a:sym typeface="Symbol" charset="0"/>
              </a:rPr>
              <a:t> le </a:t>
            </a:r>
            <a:r>
              <a:rPr lang="en-GB" sz="2800" dirty="0" err="1">
                <a:cs typeface="+mn-cs"/>
                <a:sym typeface="Symbol" charset="0"/>
              </a:rPr>
              <a:t>attività</a:t>
            </a:r>
            <a:r>
              <a:rPr lang="en-GB" sz="2800" dirty="0">
                <a:cs typeface="+mn-cs"/>
                <a:sym typeface="Symbol" charset="0"/>
              </a:rPr>
              <a:t> di un </a:t>
            </a:r>
            <a:r>
              <a:rPr lang="en-GB" sz="2800" dirty="0" err="1">
                <a:cs typeface="+mn-cs"/>
                <a:sym typeface="Symbol" charset="0"/>
              </a:rPr>
              <a:t>allevatore</a:t>
            </a:r>
            <a:r>
              <a:rPr lang="en-GB" sz="2800" dirty="0">
                <a:cs typeface="+mn-cs"/>
                <a:sym typeface="Symbol" charset="0"/>
              </a:rPr>
              <a:t> di </a:t>
            </a:r>
            <a:r>
              <a:rPr lang="en-GB" sz="2800" dirty="0" err="1">
                <a:cs typeface="+mn-cs"/>
                <a:sym typeface="Symbol" charset="0"/>
              </a:rPr>
              <a:t>pesci</a:t>
            </a:r>
            <a:r>
              <a:rPr lang="en-GB" sz="2800" dirty="0">
                <a:cs typeface="+mn-cs"/>
                <a:sym typeface="Symbol" charset="0"/>
              </a:rPr>
              <a:t> (-)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GB" sz="2800" dirty="0">
                <a:cs typeface="+mn-cs"/>
                <a:sym typeface="Symbol" charset="0"/>
              </a:rPr>
              <a:t> </a:t>
            </a:r>
            <a:r>
              <a:rPr lang="en-GB" sz="2800" dirty="0" err="1">
                <a:cs typeface="+mn-cs"/>
                <a:sym typeface="Symbol" charset="0"/>
              </a:rPr>
              <a:t>Intervento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pubblico</a:t>
            </a:r>
            <a:r>
              <a:rPr lang="en-GB" sz="2800" dirty="0">
                <a:cs typeface="+mn-cs"/>
                <a:sym typeface="Symbol" charset="0"/>
              </a:rPr>
              <a:t>: </a:t>
            </a:r>
            <a:r>
              <a:rPr lang="en-GB" sz="2800" dirty="0" err="1">
                <a:cs typeface="+mn-cs"/>
                <a:sym typeface="Symbol" charset="0"/>
              </a:rPr>
              <a:t>internalizzazione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delle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esternalità</a:t>
            </a:r>
            <a:r>
              <a:rPr lang="en-GB" sz="2800" dirty="0">
                <a:cs typeface="+mn-cs"/>
                <a:sym typeface="Symbol" charset="0"/>
              </a:rPr>
              <a:t> (le </a:t>
            </a:r>
            <a:r>
              <a:rPr lang="en-GB" sz="2800" dirty="0" err="1">
                <a:cs typeface="+mn-cs"/>
                <a:sym typeface="Symbol" charset="0"/>
              </a:rPr>
              <a:t>parti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della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transazione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tengono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conto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dell’effetto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esterno</a:t>
            </a:r>
            <a:r>
              <a:rPr lang="en-GB" sz="2800" dirty="0">
                <a:cs typeface="+mn-cs"/>
                <a:sym typeface="Symbol" charset="0"/>
              </a:rPr>
              <a:t>), con </a:t>
            </a:r>
            <a:r>
              <a:rPr lang="en-GB" sz="2800" dirty="0" err="1">
                <a:cs typeface="+mn-cs"/>
                <a:sym typeface="Symbol" charset="0"/>
              </a:rPr>
              <a:t>varie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misure</a:t>
            </a:r>
            <a:r>
              <a:rPr lang="en-GB" sz="2800" dirty="0">
                <a:cs typeface="+mn-cs"/>
                <a:sym typeface="Symbol" charset="0"/>
              </a:rPr>
              <a:t> come </a:t>
            </a:r>
            <a:r>
              <a:rPr lang="en-GB" sz="2800" dirty="0" err="1">
                <a:cs typeface="+mn-cs"/>
                <a:sym typeface="Symbol" charset="0"/>
              </a:rPr>
              <a:t>tassa</a:t>
            </a:r>
            <a:r>
              <a:rPr lang="en-GB" sz="2800" dirty="0">
                <a:cs typeface="+mn-cs"/>
                <a:sym typeface="Symbol" charset="0"/>
              </a:rPr>
              <a:t>, </a:t>
            </a:r>
            <a:r>
              <a:rPr lang="en-GB" sz="2800" dirty="0" err="1">
                <a:cs typeface="+mn-cs"/>
                <a:sym typeface="Symbol" charset="0"/>
              </a:rPr>
              <a:t>regolamentazione</a:t>
            </a:r>
            <a:r>
              <a:rPr lang="en-GB" sz="2800" dirty="0">
                <a:cs typeface="+mn-cs"/>
                <a:sym typeface="Symbol" charset="0"/>
              </a:rPr>
              <a:t>, </a:t>
            </a:r>
            <a:r>
              <a:rPr lang="en-GB" sz="2800" dirty="0" err="1">
                <a:cs typeface="+mn-cs"/>
                <a:sym typeface="Symbol" charset="0"/>
              </a:rPr>
              <a:t>accordi</a:t>
            </a:r>
            <a:r>
              <a:rPr lang="en-GB" sz="2800" dirty="0">
                <a:cs typeface="+mn-cs"/>
                <a:sym typeface="Symbol" charset="0"/>
              </a:rPr>
              <a:t> </a:t>
            </a:r>
            <a:r>
              <a:rPr lang="en-GB" sz="2800" dirty="0" err="1">
                <a:cs typeface="+mn-cs"/>
                <a:sym typeface="Symbol" charset="0"/>
              </a:rPr>
              <a:t>volontari</a:t>
            </a:r>
            <a:r>
              <a:rPr lang="en-GB" sz="2800" dirty="0">
                <a:cs typeface="+mn-cs"/>
                <a:sym typeface="Symbol" charset="0"/>
              </a:rPr>
              <a:t>, </a:t>
            </a:r>
            <a:r>
              <a:rPr lang="en-GB" sz="2800" dirty="0" err="1">
                <a:cs typeface="+mn-cs"/>
                <a:sym typeface="Symbol" charset="0"/>
              </a:rPr>
              <a:t>ecc</a:t>
            </a:r>
            <a:r>
              <a:rPr lang="en-GB" sz="2800" dirty="0">
                <a:cs typeface="+mn-cs"/>
                <a:sym typeface="Symbo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6122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3. Tutti i settori devono creare processi produttivi intensivi in </a:t>
            </a:r>
            <a:r>
              <a:rPr lang="it-IT" dirty="0" err="1">
                <a:ea typeface="+mn-ea"/>
                <a:cs typeface="+mn-cs"/>
              </a:rPr>
              <a:t>assets</a:t>
            </a:r>
            <a:r>
              <a:rPr lang="it-IT" dirty="0">
                <a:ea typeface="+mn-ea"/>
                <a:cs typeface="+mn-cs"/>
              </a:rPr>
              <a:t> intangibili; devono ristrutturarsi e chiedono politica industriale di supporto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marL="609600" indent="-609600" eaLnBrk="1" hangingPunct="1">
              <a:buFont typeface="Symbol" charset="0"/>
              <a:buChar char="Þ"/>
              <a:defRPr/>
            </a:pPr>
            <a:r>
              <a:rPr lang="it-IT" dirty="0">
                <a:ea typeface="+mn-ea"/>
                <a:cs typeface="+mn-cs"/>
              </a:rPr>
              <a:t>Politiche industriali specifiche per la 4a rivoluzione industriale (Industrie 4.0 della Germania)</a:t>
            </a:r>
          </a:p>
          <a:p>
            <a:pPr marL="609600" indent="-609600" eaLnBrk="1" hangingPunct="1">
              <a:buFont typeface="Symbol" charset="0"/>
              <a:buChar char="Þ"/>
              <a:defRPr/>
            </a:pPr>
            <a:r>
              <a:rPr lang="it-IT" dirty="0">
                <a:ea typeface="+mn-ea"/>
                <a:cs typeface="+mn-cs"/>
              </a:rPr>
              <a:t>Quindi ritorno della politica industriale</a:t>
            </a:r>
          </a:p>
          <a:p>
            <a:pPr marL="609600" indent="-609600" eaLnBrk="1" hangingPunct="1">
              <a:buFont typeface="Symbol" charset="0"/>
              <a:buChar char="Þ"/>
              <a:defRPr/>
            </a:pPr>
            <a:r>
              <a:rPr lang="it-IT" dirty="0">
                <a:ea typeface="+mn-ea"/>
                <a:cs typeface="+mn-cs"/>
              </a:rPr>
              <a:t>Problema particolare al riguardo è struttura delle specializzazioni dei paesi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Politiche industriale legate a Industria 4.0: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Germania pioniere (2010-11); anche USA (Manufacturing USA, 2014)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Focus su ricerca scientifica e applicazioni nell’industria, con sostegno alla R&amp;S, formazione scienziati ed ingegneri, programmi di collaborazione industria e altre istituzioni di ricerca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(</a:t>
            </a:r>
            <a:r>
              <a:rPr lang="it-IT" dirty="0" err="1">
                <a:ea typeface="+mn-ea"/>
                <a:cs typeface="+mn-cs"/>
              </a:rPr>
              <a:t>Fraunhofer</a:t>
            </a:r>
            <a:r>
              <a:rPr lang="it-IT" dirty="0">
                <a:ea typeface="+mn-ea"/>
                <a:cs typeface="+mn-cs"/>
              </a:rPr>
              <a:t> </a:t>
            </a:r>
            <a:r>
              <a:rPr lang="it-IT" dirty="0" err="1">
                <a:ea typeface="+mn-ea"/>
                <a:cs typeface="+mn-cs"/>
              </a:rPr>
              <a:t>institutes</a:t>
            </a:r>
            <a:r>
              <a:rPr lang="it-IT" dirty="0">
                <a:ea typeface="+mn-ea"/>
                <a:cs typeface="+mn-cs"/>
              </a:rPr>
              <a:t>, Manufacturing </a:t>
            </a:r>
            <a:r>
              <a:rPr lang="it-IT" dirty="0" err="1">
                <a:ea typeface="+mn-ea"/>
                <a:cs typeface="+mn-cs"/>
              </a:rPr>
              <a:t>institutes</a:t>
            </a:r>
            <a:r>
              <a:rPr lang="it-IT" dirty="0"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00916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60648"/>
            <a:ext cx="8288338" cy="6408711"/>
          </a:xfrm>
        </p:spPr>
        <p:txBody>
          <a:bodyPr/>
          <a:lstStyle/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Italia: Piano </a:t>
            </a:r>
            <a:r>
              <a:rPr lang="it-IT" dirty="0" err="1">
                <a:ea typeface="+mn-ea"/>
                <a:cs typeface="+mn-cs"/>
              </a:rPr>
              <a:t>Calenda</a:t>
            </a:r>
            <a:r>
              <a:rPr lang="it-IT" dirty="0">
                <a:ea typeface="+mn-ea"/>
                <a:cs typeface="+mn-cs"/>
              </a:rPr>
              <a:t> 2016 (tardi</a:t>
            </a:r>
            <a:r>
              <a:rPr lang="it-IT">
                <a:ea typeface="+mn-ea"/>
                <a:cs typeface="+mn-cs"/>
              </a:rPr>
              <a:t>), applicato dal 2017</a:t>
            </a:r>
            <a:endParaRPr lang="it-IT" dirty="0">
              <a:ea typeface="+mn-ea"/>
              <a:cs typeface="+mn-cs"/>
            </a:endParaRP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Sostegno all’adozione di nuove tecnologie 4.0 (agevolazioni fiscali a chi investe in nuova tecnologia + aiuto all’accesso al finanziamento)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Indagine Università di Padova su imprese del Made in </a:t>
            </a:r>
            <a:r>
              <a:rPr lang="it-IT" dirty="0" err="1">
                <a:ea typeface="+mn-ea"/>
                <a:cs typeface="+mn-cs"/>
              </a:rPr>
              <a:t>Italy</a:t>
            </a:r>
            <a:r>
              <a:rPr lang="it-IT" dirty="0">
                <a:ea typeface="+mn-ea"/>
                <a:cs typeface="+mn-cs"/>
              </a:rPr>
              <a:t> del Nord Italia: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Solo circa il 20% ha adottato nuove tecnologie legate a Industria 4.0</a:t>
            </a:r>
          </a:p>
          <a:p>
            <a:pPr marL="609600" indent="-609600" eaLnBrk="1" hangingPunct="1">
              <a:buFont typeface="Symbol" charset="0"/>
              <a:buNone/>
              <a:defRPr/>
            </a:pPr>
            <a:r>
              <a:rPr lang="it-IT" dirty="0">
                <a:ea typeface="+mn-ea"/>
                <a:cs typeface="+mn-cs"/>
              </a:rPr>
              <a:t>Le imprese che non adottano pensano che non serve per il loro business</a:t>
            </a:r>
          </a:p>
        </p:txBody>
      </p:sp>
    </p:spTree>
    <p:extLst>
      <p:ext uri="{BB962C8B-B14F-4D97-AF65-F5344CB8AC3E}">
        <p14:creationId xmlns:p14="http://schemas.microsoft.com/office/powerpoint/2010/main" val="9773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it-IT" dirty="0">
                <a:cs typeface="+mn-cs"/>
                <a:sym typeface="Symbol" charset="0"/>
              </a:rPr>
              <a:t>3. </a:t>
            </a:r>
            <a:r>
              <a:rPr lang="en-GB" b="1" dirty="0" err="1">
                <a:cs typeface="+mn-cs"/>
                <a:sym typeface="Symbol" charset="0"/>
              </a:rPr>
              <a:t>Potere</a:t>
            </a:r>
            <a:r>
              <a:rPr lang="en-GB" b="1" dirty="0">
                <a:cs typeface="+mn-cs"/>
                <a:sym typeface="Symbol" charset="0"/>
              </a:rPr>
              <a:t> di </a:t>
            </a:r>
            <a:r>
              <a:rPr lang="en-GB" b="1" dirty="0" err="1">
                <a:cs typeface="+mn-cs"/>
                <a:sym typeface="Symbol" charset="0"/>
              </a:rPr>
              <a:t>mercato</a:t>
            </a:r>
            <a:endParaRPr lang="en-GB" b="1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 err="1">
                <a:cs typeface="+mn-cs"/>
                <a:sym typeface="Symbol" charset="0"/>
              </a:rPr>
              <a:t>È</a:t>
            </a:r>
            <a:r>
              <a:rPr lang="en-GB" dirty="0">
                <a:cs typeface="+mn-cs"/>
                <a:sym typeface="Symbol" charset="0"/>
              </a:rPr>
              <a:t> un </a:t>
            </a:r>
            <a:r>
              <a:rPr lang="en-GB" dirty="0" err="1">
                <a:cs typeface="+mn-cs"/>
                <a:sym typeface="Symbol" charset="0"/>
              </a:rPr>
              <a:t>problema</a:t>
            </a:r>
            <a:r>
              <a:rPr lang="en-GB" dirty="0">
                <a:cs typeface="+mn-cs"/>
                <a:sym typeface="Symbol" charset="0"/>
              </a:rPr>
              <a:t> se </a:t>
            </a:r>
            <a:r>
              <a:rPr lang="en-GB" dirty="0" err="1">
                <a:cs typeface="+mn-cs"/>
                <a:sym typeface="Symbol" charset="0"/>
              </a:rPr>
              <a:t>risulta</a:t>
            </a:r>
            <a:r>
              <a:rPr lang="en-GB" dirty="0">
                <a:cs typeface="+mn-cs"/>
                <a:sym typeface="Symbol" charset="0"/>
              </a:rPr>
              <a:t> da </a:t>
            </a:r>
            <a:r>
              <a:rPr lang="en-GB" dirty="0" err="1">
                <a:cs typeface="+mn-cs"/>
                <a:sym typeface="Symbol" charset="0"/>
              </a:rPr>
              <a:t>strategie</a:t>
            </a:r>
            <a:r>
              <a:rPr lang="en-GB" dirty="0">
                <a:cs typeface="+mn-cs"/>
                <a:sym typeface="Symbol" charset="0"/>
              </a:rPr>
              <a:t> predatory o se induce </a:t>
            </a:r>
            <a:r>
              <a:rPr lang="en-GB" dirty="0" err="1">
                <a:cs typeface="+mn-cs"/>
                <a:sym typeface="Symbol" charset="0"/>
              </a:rPr>
              <a:t>abusi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posizione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dominante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 err="1">
                <a:cs typeface="+mn-cs"/>
                <a:sym typeface="Symbol" charset="0"/>
              </a:rPr>
              <a:t>Intervento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pubblico</a:t>
            </a:r>
            <a:r>
              <a:rPr lang="en-GB" dirty="0">
                <a:cs typeface="+mn-cs"/>
                <a:sym typeface="Symbol" charset="0"/>
              </a:rPr>
              <a:t>: </a:t>
            </a:r>
            <a:r>
              <a:rPr lang="en-GB" dirty="0" err="1">
                <a:cs typeface="+mn-cs"/>
                <a:sym typeface="Symbol" charset="0"/>
              </a:rPr>
              <a:t>politica</a:t>
            </a:r>
            <a:r>
              <a:rPr lang="en-GB" dirty="0">
                <a:cs typeface="+mn-cs"/>
                <a:sym typeface="Symbol" charset="0"/>
              </a:rPr>
              <a:t> per la </a:t>
            </a:r>
            <a:r>
              <a:rPr lang="en-GB" dirty="0" err="1">
                <a:cs typeface="+mn-cs"/>
                <a:sym typeface="Symbol" charset="0"/>
              </a:rPr>
              <a:t>concorrenza</a:t>
            </a:r>
            <a:r>
              <a:rPr lang="en-GB" dirty="0">
                <a:cs typeface="+mn-cs"/>
                <a:sym typeface="Symbol" charset="0"/>
              </a:rPr>
              <a:t> (antitrust)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Il </a:t>
            </a:r>
            <a:r>
              <a:rPr lang="en-GB" dirty="0" err="1">
                <a:cs typeface="+mn-cs"/>
                <a:sym typeface="Symbol" charset="0"/>
              </a:rPr>
              <a:t>monopolio</a:t>
            </a:r>
            <a:r>
              <a:rPr lang="en-GB" dirty="0">
                <a:cs typeface="+mn-cs"/>
                <a:sym typeface="Symbol" charset="0"/>
              </a:rPr>
              <a:t> natural </a:t>
            </a:r>
            <a:r>
              <a:rPr lang="en-GB" dirty="0" err="1">
                <a:cs typeface="+mn-cs"/>
                <a:sym typeface="Symbol" charset="0"/>
              </a:rPr>
              <a:t>è</a:t>
            </a:r>
            <a:r>
              <a:rPr lang="en-GB" dirty="0">
                <a:cs typeface="+mn-cs"/>
                <a:sym typeface="Symbol" charset="0"/>
              </a:rPr>
              <a:t> un </a:t>
            </a:r>
            <a:r>
              <a:rPr lang="en-GB" dirty="0" err="1">
                <a:cs typeface="+mn-cs"/>
                <a:sym typeface="Symbol" charset="0"/>
              </a:rPr>
              <a:t>caso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potere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mercato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che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risulta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dalla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struttura</a:t>
            </a:r>
            <a:r>
              <a:rPr lang="en-GB" dirty="0">
                <a:cs typeface="+mn-cs"/>
                <a:sym typeface="Symbol" charset="0"/>
              </a:rPr>
              <a:t> del </a:t>
            </a:r>
            <a:r>
              <a:rPr lang="en-GB" dirty="0" err="1">
                <a:cs typeface="+mn-cs"/>
                <a:sym typeface="Symbol" charset="0"/>
              </a:rPr>
              <a:t>mercato</a:t>
            </a:r>
            <a:r>
              <a:rPr lang="en-GB" dirty="0">
                <a:cs typeface="+mn-cs"/>
                <a:sym typeface="Symbol" charset="0"/>
              </a:rPr>
              <a:t> e </a:t>
            </a:r>
            <a:r>
              <a:rPr lang="en-GB" dirty="0" err="1">
                <a:cs typeface="+mn-cs"/>
                <a:sym typeface="Symbol" charset="0"/>
              </a:rPr>
              <a:t>richiede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sempre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intervento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pubblico</a:t>
            </a:r>
            <a:endParaRPr lang="en-GB" dirty="0">
              <a:cs typeface="+mn-cs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1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it-IT" dirty="0">
                <a:cs typeface="+mn-cs"/>
                <a:sym typeface="Symbol" charset="0"/>
              </a:rPr>
              <a:t>4. </a:t>
            </a:r>
            <a:r>
              <a:rPr lang="en-GB" b="1" dirty="0" err="1">
                <a:cs typeface="+mn-cs"/>
                <a:sym typeface="Symbol" charset="0"/>
              </a:rPr>
              <a:t>Beni</a:t>
            </a:r>
            <a:r>
              <a:rPr lang="en-GB" b="1" dirty="0">
                <a:cs typeface="+mn-cs"/>
                <a:sym typeface="Symbol" charset="0"/>
              </a:rPr>
              <a:t> </a:t>
            </a:r>
            <a:r>
              <a:rPr lang="en-GB" b="1" dirty="0" err="1">
                <a:cs typeface="+mn-cs"/>
                <a:sym typeface="Symbol" charset="0"/>
              </a:rPr>
              <a:t>pubblici</a:t>
            </a:r>
            <a:endParaRPr lang="en-GB" b="1" dirty="0">
              <a:cs typeface="+mn-cs"/>
              <a:sym typeface="Symbol" charset="0"/>
            </a:endParaRPr>
          </a:p>
          <a:p>
            <a:pPr marL="812800" indent="-812800" eaLnBrk="1" hangingPunct="1">
              <a:buFont typeface="Symbol" charset="0"/>
              <a:buChar char="Û"/>
              <a:defRPr/>
            </a:pPr>
            <a:r>
              <a:rPr lang="en-GB" dirty="0" err="1">
                <a:cs typeface="+mn-cs"/>
                <a:sym typeface="Symbol" charset="0"/>
              </a:rPr>
              <a:t>Beni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che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nessuno</a:t>
            </a:r>
            <a:r>
              <a:rPr lang="en-GB" dirty="0">
                <a:cs typeface="+mn-cs"/>
                <a:sym typeface="Symbol" charset="0"/>
              </a:rPr>
              <a:t> ha </a:t>
            </a:r>
            <a:r>
              <a:rPr lang="en-GB" dirty="0" err="1">
                <a:cs typeface="+mn-cs"/>
                <a:sym typeface="Symbol" charset="0"/>
              </a:rPr>
              <a:t>interesse</a:t>
            </a:r>
            <a:r>
              <a:rPr lang="en-GB" dirty="0">
                <a:cs typeface="+mn-cs"/>
                <a:sym typeface="Symbol" charset="0"/>
              </a:rPr>
              <a:t> a </a:t>
            </a:r>
            <a:r>
              <a:rPr lang="en-GB" dirty="0" err="1">
                <a:cs typeface="+mn-cs"/>
                <a:sym typeface="Symbol" charset="0"/>
              </a:rPr>
              <a:t>produrre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privatamente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perché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sono</a:t>
            </a:r>
            <a:r>
              <a:rPr lang="en-GB" dirty="0">
                <a:cs typeface="+mn-cs"/>
                <a:sym typeface="Symbol" charset="0"/>
              </a:rPr>
              <a:t> non </a:t>
            </a:r>
            <a:r>
              <a:rPr lang="en-GB" dirty="0" err="1">
                <a:cs typeface="+mn-cs"/>
                <a:sym typeface="Symbol" charset="0"/>
              </a:rPr>
              <a:t>rivali</a:t>
            </a:r>
            <a:r>
              <a:rPr lang="en-GB" dirty="0">
                <a:cs typeface="+mn-cs"/>
                <a:sym typeface="Symbol" charset="0"/>
              </a:rPr>
              <a:t> e non </a:t>
            </a:r>
            <a:r>
              <a:rPr lang="en-GB" dirty="0" err="1">
                <a:cs typeface="+mn-cs"/>
                <a:sym typeface="Symbol" charset="0"/>
              </a:rPr>
              <a:t>escludibili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 typeface="Symbol" charset="0"/>
              <a:buNone/>
              <a:defRPr/>
            </a:pPr>
            <a:r>
              <a:rPr lang="en-GB" dirty="0">
                <a:cs typeface="+mn-cs"/>
                <a:sym typeface="Symbol" charset="0"/>
              </a:rPr>
              <a:t> </a:t>
            </a:r>
            <a:r>
              <a:rPr lang="en-GB" dirty="0" err="1">
                <a:cs typeface="+mn-cs"/>
                <a:sym typeface="Symbol" charset="0"/>
              </a:rPr>
              <a:t>L’unica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soluzione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è</a:t>
            </a:r>
            <a:r>
              <a:rPr lang="en-GB" dirty="0">
                <a:cs typeface="+mn-cs"/>
                <a:sym typeface="Symbol" charset="0"/>
              </a:rPr>
              <a:t> la </a:t>
            </a:r>
            <a:r>
              <a:rPr lang="en-GB" dirty="0" err="1">
                <a:cs typeface="+mn-cs"/>
                <a:sym typeface="Symbol" charset="0"/>
              </a:rPr>
              <a:t>produzione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pubblica</a:t>
            </a:r>
            <a:r>
              <a:rPr lang="en-GB" dirty="0">
                <a:cs typeface="+mn-cs"/>
                <a:sym typeface="Symbol" charset="0"/>
              </a:rPr>
              <a:t> (</a:t>
            </a:r>
            <a:r>
              <a:rPr lang="en-GB" dirty="0" err="1">
                <a:cs typeface="+mn-cs"/>
                <a:sym typeface="Symbol" charset="0"/>
              </a:rPr>
              <a:t>difesa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istruzione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luce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delle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strade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ecc</a:t>
            </a:r>
            <a:r>
              <a:rPr lang="en-GB" dirty="0">
                <a:cs typeface="+mn-cs"/>
                <a:sym typeface="Symbol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01900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POLITICHE MIRATE A CORREGGERE I FALLIMENTI DEL MERCATO: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INTERNALITÀ: </a:t>
            </a:r>
            <a:r>
              <a:rPr lang="en-GB" b="1" dirty="0" err="1">
                <a:cs typeface="+mn-cs"/>
                <a:sym typeface="Symbol" charset="0"/>
              </a:rPr>
              <a:t>regolamentazione</a:t>
            </a:r>
            <a:r>
              <a:rPr lang="en-GB" dirty="0">
                <a:cs typeface="+mn-cs"/>
                <a:sym typeface="Symbol" charset="0"/>
              </a:rPr>
              <a:t> (</a:t>
            </a:r>
            <a:r>
              <a:rPr lang="en-GB" dirty="0" err="1">
                <a:cs typeface="+mn-cs"/>
                <a:sym typeface="Symbol" charset="0"/>
              </a:rPr>
              <a:t>dei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prodotti</a:t>
            </a:r>
            <a:r>
              <a:rPr lang="en-GB" dirty="0">
                <a:cs typeface="+mn-cs"/>
                <a:sym typeface="Symbol" charset="0"/>
              </a:rPr>
              <a:t>, del </a:t>
            </a:r>
            <a:r>
              <a:rPr lang="en-GB" dirty="0" err="1">
                <a:cs typeface="+mn-cs"/>
                <a:sym typeface="Symbol" charset="0"/>
              </a:rPr>
              <a:t>lavoro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ecc</a:t>
            </a:r>
            <a:r>
              <a:rPr lang="en-GB" dirty="0">
                <a:cs typeface="+mn-cs"/>
                <a:sym typeface="Symbol" charset="0"/>
              </a:rPr>
              <a:t>.)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ESTERNALITÀ: </a:t>
            </a:r>
            <a:r>
              <a:rPr lang="en-GB" dirty="0" err="1">
                <a:cs typeface="+mn-cs"/>
                <a:sym typeface="Symbol" charset="0"/>
              </a:rPr>
              <a:t>principalmente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politiche</a:t>
            </a:r>
            <a:r>
              <a:rPr lang="en-GB" dirty="0">
                <a:cs typeface="+mn-cs"/>
                <a:sym typeface="Symbol" charset="0"/>
              </a:rPr>
              <a:t> per </a:t>
            </a:r>
            <a:r>
              <a:rPr lang="en-GB" dirty="0" err="1">
                <a:cs typeface="+mn-cs"/>
                <a:sym typeface="Symbol" charset="0"/>
              </a:rPr>
              <a:t>l’ambiente</a:t>
            </a:r>
            <a:r>
              <a:rPr lang="en-GB" dirty="0">
                <a:cs typeface="+mn-cs"/>
                <a:sym typeface="Symbol" charset="0"/>
              </a:rPr>
              <a:t>, ma </a:t>
            </a:r>
            <a:r>
              <a:rPr lang="en-GB" dirty="0" err="1">
                <a:cs typeface="+mn-cs"/>
                <a:sym typeface="Symbol" charset="0"/>
              </a:rPr>
              <a:t>anche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politiche</a:t>
            </a:r>
            <a:r>
              <a:rPr lang="en-GB" dirty="0">
                <a:cs typeface="+mn-cs"/>
                <a:sym typeface="Symbol" charset="0"/>
              </a:rPr>
              <a:t> per </a:t>
            </a:r>
            <a:r>
              <a:rPr lang="en-GB" dirty="0" err="1">
                <a:cs typeface="+mn-cs"/>
                <a:sym typeface="Symbol" charset="0"/>
              </a:rPr>
              <a:t>l’innovazione</a:t>
            </a:r>
            <a:r>
              <a:rPr lang="en-GB" dirty="0">
                <a:cs typeface="+mn-cs"/>
                <a:sym typeface="Symbol" charset="0"/>
              </a:rPr>
              <a:t> (</a:t>
            </a:r>
            <a:r>
              <a:rPr lang="en-GB" dirty="0" err="1">
                <a:cs typeface="+mn-cs"/>
                <a:sym typeface="Symbol" charset="0"/>
              </a:rPr>
              <a:t>favorire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gli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spillovers</a:t>
            </a:r>
            <a:r>
              <a:rPr lang="en-GB" dirty="0">
                <a:cs typeface="+mn-cs"/>
                <a:sym typeface="Symbol" charset="0"/>
              </a:rPr>
              <a:t> di </a:t>
            </a:r>
            <a:r>
              <a:rPr lang="en-GB" dirty="0" err="1">
                <a:cs typeface="+mn-cs"/>
                <a:sym typeface="Symbol" charset="0"/>
              </a:rPr>
              <a:t>conoscenza</a:t>
            </a:r>
            <a:r>
              <a:rPr lang="en-GB" dirty="0">
                <a:cs typeface="+mn-cs"/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211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POTERE DI MERCATO: </a:t>
            </a:r>
            <a:r>
              <a:rPr lang="en-GB" b="1" dirty="0">
                <a:cs typeface="+mn-cs"/>
                <a:sym typeface="Symbol" charset="0"/>
              </a:rPr>
              <a:t>POLITICA PER LA CONCORRENZA</a:t>
            </a: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BENI PUBBLICI: </a:t>
            </a:r>
            <a:r>
              <a:rPr lang="en-GB" dirty="0" err="1">
                <a:cs typeface="+mn-cs"/>
                <a:sym typeface="Symbol" charset="0"/>
              </a:rPr>
              <a:t>fornitura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pubblica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dei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beni</a:t>
            </a:r>
            <a:r>
              <a:rPr lang="en-GB" dirty="0">
                <a:cs typeface="+mn-cs"/>
                <a:sym typeface="Symbol" charset="0"/>
              </a:rPr>
              <a:t>; </a:t>
            </a:r>
            <a:r>
              <a:rPr lang="en-GB" dirty="0" err="1">
                <a:cs typeface="+mn-cs"/>
                <a:sym typeface="Symbol" charset="0"/>
              </a:rPr>
              <a:t>importante</a:t>
            </a:r>
            <a:r>
              <a:rPr lang="en-GB" dirty="0">
                <a:cs typeface="+mn-cs"/>
                <a:sym typeface="Symbol" charset="0"/>
              </a:rPr>
              <a:t> in </a:t>
            </a:r>
            <a:r>
              <a:rPr lang="en-GB" dirty="0" err="1">
                <a:cs typeface="+mn-cs"/>
                <a:sym typeface="Symbol" charset="0"/>
              </a:rPr>
              <a:t>particolare</a:t>
            </a:r>
            <a:r>
              <a:rPr lang="en-GB" dirty="0">
                <a:cs typeface="+mn-cs"/>
                <a:sym typeface="Symbol" charset="0"/>
              </a:rPr>
              <a:t> per le </a:t>
            </a:r>
            <a:r>
              <a:rPr lang="en-GB" dirty="0" err="1">
                <a:cs typeface="+mn-cs"/>
                <a:sym typeface="Symbol" charset="0"/>
              </a:rPr>
              <a:t>industrie</a:t>
            </a:r>
            <a:r>
              <a:rPr lang="en-GB" dirty="0">
                <a:cs typeface="+mn-cs"/>
                <a:sym typeface="Symbol" charset="0"/>
              </a:rPr>
              <a:t> </a:t>
            </a:r>
            <a:r>
              <a:rPr lang="en-GB" dirty="0" err="1">
                <a:cs typeface="+mn-cs"/>
                <a:sym typeface="Symbol" charset="0"/>
              </a:rPr>
              <a:t>sono</a:t>
            </a:r>
            <a:r>
              <a:rPr lang="en-GB" dirty="0">
                <a:cs typeface="+mn-cs"/>
                <a:sym typeface="Symbol" charset="0"/>
              </a:rPr>
              <a:t> le </a:t>
            </a:r>
            <a:r>
              <a:rPr lang="en-GB" dirty="0" err="1">
                <a:cs typeface="+mn-cs"/>
                <a:sym typeface="Symbol" charset="0"/>
              </a:rPr>
              <a:t>infrastrutture</a:t>
            </a:r>
            <a:r>
              <a:rPr lang="en-GB" dirty="0">
                <a:cs typeface="+mn-cs"/>
                <a:sym typeface="Symbol" charset="0"/>
              </a:rPr>
              <a:t> (di </a:t>
            </a:r>
            <a:r>
              <a:rPr lang="en-GB" dirty="0" err="1">
                <a:cs typeface="+mn-cs"/>
                <a:sym typeface="Symbol" charset="0"/>
              </a:rPr>
              <a:t>trasporto</a:t>
            </a:r>
            <a:r>
              <a:rPr lang="en-GB" dirty="0">
                <a:cs typeface="+mn-cs"/>
                <a:sym typeface="Symbol" charset="0"/>
              </a:rPr>
              <a:t>, di </a:t>
            </a:r>
            <a:r>
              <a:rPr lang="en-GB" dirty="0" err="1">
                <a:cs typeface="+mn-cs"/>
                <a:sym typeface="Symbol" charset="0"/>
              </a:rPr>
              <a:t>comunicazione</a:t>
            </a:r>
            <a:r>
              <a:rPr lang="en-GB" dirty="0">
                <a:cs typeface="+mn-cs"/>
                <a:sym typeface="Symbol" charset="0"/>
              </a:rPr>
              <a:t>, </a:t>
            </a:r>
            <a:r>
              <a:rPr lang="en-GB" dirty="0" err="1">
                <a:cs typeface="+mn-cs"/>
                <a:sym typeface="Symbol" charset="0"/>
              </a:rPr>
              <a:t>ecc</a:t>
            </a:r>
            <a:r>
              <a:rPr lang="en-GB" dirty="0">
                <a:cs typeface="+mn-cs"/>
                <a:sym typeface="Symbol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76761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LE POLITICHE INDUSTRIALI RIGUARDANO I MERCATI: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LE IMPRESE PRODUCONO BENI VENDUTI SU MERCATI COMPETITIVI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SE CI SONO FALLIMENTI DI MERCATO IL BENESSERE SOCIALE NON SARA’ OTTIMALE</a:t>
            </a:r>
          </a:p>
          <a:p>
            <a:pPr marL="812800" indent="-812800" eaLnBrk="1" hangingPunct="1">
              <a:buFontTx/>
              <a:buNone/>
              <a:defRPr/>
            </a:pPr>
            <a:endParaRPr lang="en-GB" dirty="0">
              <a:cs typeface="+mn-cs"/>
              <a:sym typeface="Symbol" charset="0"/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en-GB" dirty="0">
                <a:cs typeface="+mn-cs"/>
                <a:sym typeface="Symbol" charset="0"/>
              </a:rPr>
              <a:t>QUINDI LE POLITICHE INDUSTRIALI</a:t>
            </a:r>
          </a:p>
        </p:txBody>
      </p:sp>
    </p:spTree>
    <p:extLst>
      <p:ext uri="{BB962C8B-B14F-4D97-AF65-F5344CB8AC3E}">
        <p14:creationId xmlns:p14="http://schemas.microsoft.com/office/powerpoint/2010/main" val="172058759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2291</Words>
  <Application>Microsoft Macintosh PowerPoint</Application>
  <PresentationFormat>Presentazione su schermo (4:3)</PresentationFormat>
  <Paragraphs>208</Paragraphs>
  <Slides>42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51" baseType="lpstr">
      <vt:lpstr>ＭＳ Ｐゴシック</vt:lpstr>
      <vt:lpstr>ＭＳ Ｐゴシック</vt:lpstr>
      <vt:lpstr>Courier New</vt:lpstr>
      <vt:lpstr>Symbol</vt:lpstr>
      <vt:lpstr>Tahoma</vt:lpstr>
      <vt:lpstr>Times New Roman</vt:lpstr>
      <vt:lpstr>Wingdings</vt:lpstr>
      <vt:lpstr>Struttura predefinita</vt:lpstr>
      <vt:lpstr>Documento</vt:lpstr>
      <vt:lpstr> Politiche industriali per favorire il cambiamento strutturale  ASP Prof.ssa Sandrine Labory</vt:lpstr>
      <vt:lpstr>Premessa: ragioni dell’intervento dei governi nei mercati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 Storia: evoluzione della politica industriale dal 1945 ad oggi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3. Aspetto ‘normativo’: caratteristiche della ‘nuova’ politica industriale?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Ferrara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competitività italiana</dc:title>
  <dc:creator>Labory</dc:creator>
  <cp:lastModifiedBy>Utente di Microsoft Office</cp:lastModifiedBy>
  <cp:revision>522</cp:revision>
  <dcterms:created xsi:type="dcterms:W3CDTF">2002-02-07T16:25:05Z</dcterms:created>
  <dcterms:modified xsi:type="dcterms:W3CDTF">2019-05-03T06:38:52Z</dcterms:modified>
</cp:coreProperties>
</file>