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0BD4F2-1914-4B81-BF1D-B443B106A605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BEA503-D005-47BB-B520-EE1B94CA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187220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Bookman Old Style" pitchFamily="18" charset="0"/>
              </a:rPr>
              <a:t>FONTI INTERNAZIONALI E COMUNITARIE DEL </a:t>
            </a:r>
            <a:br>
              <a:rPr lang="it-IT" b="1" dirty="0" smtClean="0">
                <a:latin typeface="Bookman Old Style" pitchFamily="18" charset="0"/>
              </a:rPr>
            </a:br>
            <a:r>
              <a:rPr lang="it-IT" b="1" dirty="0" smtClean="0">
                <a:latin typeface="Bookman Old Style" pitchFamily="18" charset="0"/>
              </a:rPr>
              <a:t>DIRITTO SINDACALE</a:t>
            </a:r>
            <a:endParaRPr lang="it-IT" b="1" dirty="0">
              <a:latin typeface="Bookman Old Styl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DOTT.SSA</a:t>
            </a:r>
            <a:r>
              <a:rPr lang="it-IT" dirty="0" smtClean="0"/>
              <a:t> SERENA BONDI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Artt. 151-156 TFUE;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Coinvolgimento delle parti sociali nella fase decisionale e nel progetto di attuazione della politica sociale europea;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Consultazione necessaria;</a:t>
            </a:r>
          </a:p>
          <a:p>
            <a:endParaRPr lang="it-IT" dirty="0" smtClean="0"/>
          </a:p>
          <a:p>
            <a:r>
              <a:rPr lang="it-IT" dirty="0" smtClean="0"/>
              <a:t>Attuazione accordi: DECISIONE </a:t>
            </a:r>
            <a:r>
              <a:rPr lang="it-IT" smtClean="0"/>
              <a:t>vs PROCEDURE NAZIONALI.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DIALOGO SOCIALE EUROPEO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6021288"/>
          </a:xfrm>
        </p:spPr>
        <p:txBody>
          <a:bodyPr>
            <a:normAutofit fontScale="92500" lnSpcReduction="10000"/>
          </a:bodyPr>
          <a:lstStyle/>
          <a:p>
            <a:r>
              <a:rPr lang="it-IT" u="sng" dirty="0" smtClean="0"/>
              <a:t>Art. 151 e ss. TFUE</a:t>
            </a:r>
            <a:r>
              <a:rPr lang="it-IT" dirty="0" smtClean="0"/>
              <a:t>: possibilità di attuazione delle politiche sociali tramite contrattazione collettiva.</a:t>
            </a:r>
          </a:p>
          <a:p>
            <a:endParaRPr lang="it-IT" dirty="0" smtClean="0"/>
          </a:p>
          <a:p>
            <a:r>
              <a:rPr lang="it-IT" dirty="0" smtClean="0"/>
              <a:t>La Commissione Europea promuove la consultazione delle parti sociali (concertazione trilaterale)</a:t>
            </a:r>
          </a:p>
          <a:p>
            <a:endParaRPr lang="it-IT" dirty="0" smtClean="0"/>
          </a:p>
          <a:p>
            <a:r>
              <a:rPr lang="it-IT" u="sng" dirty="0" smtClean="0"/>
              <a:t>Accordo quadro </a:t>
            </a:r>
            <a:r>
              <a:rPr lang="it-IT" dirty="0" smtClean="0"/>
              <a:t>: coinvolgimento sindacale nel processo legislativo europeo per materie di competenza comunitaria.</a:t>
            </a:r>
          </a:p>
          <a:p>
            <a:endParaRPr lang="it-IT" u="sng" dirty="0" smtClean="0"/>
          </a:p>
          <a:p>
            <a:r>
              <a:rPr lang="it-IT" u="sng" dirty="0" smtClean="0"/>
              <a:t>Accordo libero </a:t>
            </a:r>
            <a:r>
              <a:rPr lang="it-IT" dirty="0" smtClean="0"/>
              <a:t>: </a:t>
            </a:r>
            <a:r>
              <a:rPr lang="it-IT" i="1" dirty="0" smtClean="0"/>
              <a:t>gentlemen’s agreement</a:t>
            </a:r>
          </a:p>
          <a:p>
            <a:endParaRPr lang="it-IT" i="1" dirty="0" smtClean="0"/>
          </a:p>
          <a:p>
            <a:r>
              <a:rPr lang="it-IT" b="1" u="sng" dirty="0" smtClean="0"/>
              <a:t>ITALIA</a:t>
            </a:r>
            <a:r>
              <a:rPr lang="it-IT" u="sng" dirty="0" smtClean="0"/>
              <a:t>: PROBLEMA RICEZIONE DIRETTIVE UE TRAMITE CONTRATTAZIONE COLLETTIVA</a:t>
            </a:r>
          </a:p>
          <a:p>
            <a:pPr>
              <a:buNone/>
            </a:pPr>
            <a:endParaRPr lang="it-IT" i="1" u="sng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Costituita nel 1919 nel contesto della Conferenza di Pace</a:t>
            </a:r>
          </a:p>
          <a:p>
            <a:r>
              <a:rPr lang="it-IT" dirty="0" smtClean="0"/>
              <a:t>Agenzia specializzata delle Nazioni Unite dal 1946</a:t>
            </a:r>
          </a:p>
          <a:p>
            <a:r>
              <a:rPr lang="it-IT" dirty="0" smtClean="0"/>
              <a:t>3 organi costitutivi</a:t>
            </a:r>
          </a:p>
          <a:p>
            <a:r>
              <a:rPr lang="it-IT" dirty="0" smtClean="0"/>
              <a:t>Struttura tripartita</a:t>
            </a:r>
          </a:p>
          <a:p>
            <a:r>
              <a:rPr lang="it-IT" dirty="0" smtClean="0"/>
              <a:t>Indirizzo ed assistenza tecnica in materia di lavoro</a:t>
            </a:r>
          </a:p>
          <a:p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OIL </a:t>
            </a:r>
            <a:endParaRPr lang="it-IT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Garanzia e promozione di condizioni di lavoro dignitoso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ffermazione dei diritti di libertà, uguaglianza e dignità sul lavoro</a:t>
            </a:r>
          </a:p>
          <a:p>
            <a:pPr>
              <a:buNone/>
            </a:pPr>
            <a:endParaRPr lang="it-IT" u="sng" dirty="0" smtClean="0"/>
          </a:p>
          <a:p>
            <a:r>
              <a:rPr lang="it-IT" u="sng" dirty="0" smtClean="0"/>
              <a:t>DICHIARAZIONE </a:t>
            </a:r>
            <a:r>
              <a:rPr lang="it-IT" u="sng" dirty="0" err="1" smtClean="0"/>
              <a:t>DI</a:t>
            </a:r>
            <a:r>
              <a:rPr lang="it-IT" u="sng" dirty="0" smtClean="0"/>
              <a:t> FILADELFIA (1944)</a:t>
            </a:r>
          </a:p>
          <a:p>
            <a:r>
              <a:rPr lang="it-IT" u="sng" dirty="0" smtClean="0"/>
              <a:t>CONVENZIONE n. 111/1958</a:t>
            </a:r>
            <a:endParaRPr lang="it-IT" u="sng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e finalità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Trattato</a:t>
            </a:r>
          </a:p>
          <a:p>
            <a:r>
              <a:rPr lang="it-IT" dirty="0" smtClean="0"/>
              <a:t>Vincola gli Stati che la stipulano</a:t>
            </a:r>
          </a:p>
          <a:p>
            <a:r>
              <a:rPr lang="it-IT" dirty="0" smtClean="0"/>
              <a:t>Necessità di ratifica </a:t>
            </a:r>
          </a:p>
          <a:p>
            <a:r>
              <a:rPr lang="it-IT" u="sng" dirty="0" smtClean="0"/>
              <a:t>Convenzione OIL n. 87 </a:t>
            </a:r>
            <a:r>
              <a:rPr lang="it-IT" dirty="0" smtClean="0"/>
              <a:t>sulla libertà di associazione sindacale e la protezione del diritto sindacale (1948)</a:t>
            </a:r>
          </a:p>
          <a:p>
            <a:r>
              <a:rPr lang="it-IT" u="sng" dirty="0" smtClean="0"/>
              <a:t>Convenzione OIL n. 98 </a:t>
            </a:r>
            <a:r>
              <a:rPr lang="it-IT" dirty="0" smtClean="0"/>
              <a:t>sul diritto di organizzazione e di negoziazione collettiva (1949)</a:t>
            </a:r>
          </a:p>
          <a:p>
            <a:r>
              <a:rPr lang="it-IT" u="sng" dirty="0" smtClean="0"/>
              <a:t>Convenzione OIL n. 135 </a:t>
            </a:r>
            <a:r>
              <a:rPr lang="it-IT" dirty="0" smtClean="0"/>
              <a:t>sulla  protezione dei rappresentanti dei lavoratori in azienda (1971)</a:t>
            </a:r>
          </a:p>
          <a:p>
            <a:endParaRPr lang="it-IT" dirty="0" smtClean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Convenzione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Non è un atto normativo</a:t>
            </a:r>
          </a:p>
          <a:p>
            <a:r>
              <a:rPr lang="it-IT" sz="2800" dirty="0" smtClean="0"/>
              <a:t>Funzione di indirizzo</a:t>
            </a:r>
          </a:p>
          <a:p>
            <a:r>
              <a:rPr lang="it-IT" sz="2800" dirty="0" smtClean="0"/>
              <a:t>Direttiva per l’elaborazione e la gestione delle politiche del lavoro</a:t>
            </a:r>
          </a:p>
          <a:p>
            <a:r>
              <a:rPr lang="it-IT" sz="2800" dirty="0" smtClean="0"/>
              <a:t>(Dichiarazione di Ginevra sui </a:t>
            </a:r>
            <a:r>
              <a:rPr lang="it-IT" sz="2800" i="1" dirty="0" err="1" smtClean="0"/>
              <a:t>core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labour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standards</a:t>
            </a:r>
            <a:r>
              <a:rPr lang="it-IT" sz="2800" dirty="0" smtClean="0"/>
              <a:t>, 1998)</a:t>
            </a:r>
          </a:p>
          <a:p>
            <a:pPr>
              <a:buNone/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Raccomandazione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Trattato istitutivo della Comunità Economica Europea (CEE), Roma 1957;</a:t>
            </a:r>
          </a:p>
          <a:p>
            <a:r>
              <a:rPr lang="it-IT" dirty="0" smtClean="0"/>
              <a:t>Carta dei diritti sociali fondamentali, 1989;</a:t>
            </a:r>
          </a:p>
          <a:p>
            <a:r>
              <a:rPr lang="it-IT" dirty="0" smtClean="0"/>
              <a:t>Trattato di Maastricht sull’Unione Europea (TUE), 1991;</a:t>
            </a:r>
          </a:p>
          <a:p>
            <a:r>
              <a:rPr lang="it-IT" dirty="0" smtClean="0"/>
              <a:t>Trattato di Amsterdam, 1997;</a:t>
            </a:r>
          </a:p>
          <a:p>
            <a:r>
              <a:rPr lang="it-IT" dirty="0" smtClean="0"/>
              <a:t>Carta di Nizza, 2000;</a:t>
            </a:r>
          </a:p>
          <a:p>
            <a:r>
              <a:rPr lang="it-IT" dirty="0" smtClean="0"/>
              <a:t>Trattato di Lisbona, 2007.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FONTI COMUNITARIE</a:t>
            </a:r>
            <a:endParaRPr lang="it-IT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it-IT" u="sng" dirty="0" smtClean="0"/>
              <a:t>TRATTATI</a:t>
            </a:r>
          </a:p>
          <a:p>
            <a:pPr>
              <a:buNone/>
            </a:pPr>
            <a:endParaRPr lang="it-IT" u="sng" dirty="0" smtClean="0"/>
          </a:p>
          <a:p>
            <a:r>
              <a:rPr lang="it-IT" u="sng" dirty="0" smtClean="0"/>
              <a:t>REGOLAMENTI</a:t>
            </a:r>
            <a:r>
              <a:rPr lang="it-IT" dirty="0" smtClean="0"/>
              <a:t>: atti normativi di portata generale, obbligatori in tutti i loro elementi, direttamente applicabili.</a:t>
            </a:r>
          </a:p>
          <a:p>
            <a:pPr>
              <a:buNone/>
            </a:pPr>
            <a:endParaRPr lang="it-IT" dirty="0" smtClean="0"/>
          </a:p>
          <a:p>
            <a:r>
              <a:rPr lang="it-IT" u="sng" dirty="0" smtClean="0"/>
              <a:t>DIRETTIVE:</a:t>
            </a:r>
            <a:r>
              <a:rPr lang="it-IT" dirty="0" smtClean="0"/>
              <a:t> non immediatamente applicabili, obbligo di risultato, limite temporale.</a:t>
            </a:r>
          </a:p>
          <a:p>
            <a:pPr>
              <a:buNone/>
            </a:pPr>
            <a:endParaRPr lang="it-IT" dirty="0" smtClean="0"/>
          </a:p>
          <a:p>
            <a:r>
              <a:rPr lang="it-IT" u="sng" dirty="0" smtClean="0"/>
              <a:t>DECISIONI: </a:t>
            </a:r>
            <a:r>
              <a:rPr lang="it-IT" dirty="0" smtClean="0"/>
              <a:t>incidono direttamente ed individualmente su precisi destinatari, non hanno valenza normativa, impugnabili.</a:t>
            </a:r>
          </a:p>
          <a:p>
            <a:pPr>
              <a:buNone/>
            </a:pPr>
            <a:endParaRPr lang="it-IT" dirty="0" smtClean="0"/>
          </a:p>
          <a:p>
            <a:r>
              <a:rPr lang="it-IT" u="sng" dirty="0" smtClean="0"/>
              <a:t>PARERI E RACCOMANDAZIONI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STRUMENTI NORMATIVI</a:t>
            </a:r>
            <a:br>
              <a:rPr lang="it-IT" b="1" dirty="0" smtClean="0"/>
            </a:br>
            <a:r>
              <a:rPr lang="it-IT" b="1" dirty="0" smtClean="0"/>
              <a:t> (art. 288 TFUE)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 smtClean="0"/>
              <a:t>Art. 11 e 117 Cost.</a:t>
            </a:r>
          </a:p>
          <a:p>
            <a:r>
              <a:rPr lang="it-IT" dirty="0" smtClean="0"/>
              <a:t>UE come organizzazione internazionale (diritto comunitario e diritto dei Paesi membri)</a:t>
            </a:r>
          </a:p>
          <a:p>
            <a:r>
              <a:rPr lang="it-IT" u="sng" dirty="0" smtClean="0"/>
              <a:t>Artt. 3 e 4 TFUE</a:t>
            </a:r>
            <a:r>
              <a:rPr lang="it-IT" dirty="0" smtClean="0"/>
              <a:t>.</a:t>
            </a:r>
          </a:p>
          <a:p>
            <a:r>
              <a:rPr lang="it-IT" u="sng" dirty="0" smtClean="0"/>
              <a:t>Art. 5 TUE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</a:t>
            </a:r>
            <a:r>
              <a:rPr lang="it-IT" dirty="0" smtClean="0"/>
              <a:t>rincipio di attribuzione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Principio di sussidiarietà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Principio di proporzionalità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PRINCIPI REGOLATORI DELLE COMPETENZE UE/STATI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Carattere strettamente nazionale del diritto sindacale;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Escluse dalle competenze UE questioni relative al fenomeno collettivo (associazione sindacale, sciopero, serrata) nonostante i principi della Carta di Nizza;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Fonti comunitarie e rapporti collettivi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444</Words>
  <Application>Microsoft Office PowerPoint</Application>
  <PresentationFormat>Presentazione su schermo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Viale</vt:lpstr>
      <vt:lpstr>FONTI INTERNAZIONALI E COMUNITARIE DEL  DIRITTO SINDACALE</vt:lpstr>
      <vt:lpstr>OIL </vt:lpstr>
      <vt:lpstr>Obiettivi e finalità</vt:lpstr>
      <vt:lpstr>Convenzione</vt:lpstr>
      <vt:lpstr>Raccomandazione</vt:lpstr>
      <vt:lpstr>FONTI COMUNITARIE</vt:lpstr>
      <vt:lpstr>STRUMENTI NORMATIVI  (art. 288 TFUE)</vt:lpstr>
      <vt:lpstr>PRINCIPI REGOLATORI DELLE COMPETENZE UE/STATI</vt:lpstr>
      <vt:lpstr>Fonti comunitarie e rapporti collettivi</vt:lpstr>
      <vt:lpstr>DIALOGO SOCIALE EUROPEO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FONTI INTERNAZIONALI E COMUNITARIE DEL DIRITTO DEL LAVORO</dc:title>
  <dc:creator>SERENA</dc:creator>
  <cp:lastModifiedBy>SERENA</cp:lastModifiedBy>
  <cp:revision>24</cp:revision>
  <dcterms:created xsi:type="dcterms:W3CDTF">2017-03-20T11:42:56Z</dcterms:created>
  <dcterms:modified xsi:type="dcterms:W3CDTF">2017-10-12T20:59:34Z</dcterms:modified>
</cp:coreProperties>
</file>