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8"/>
  </p:notesMasterIdLst>
  <p:sldIdLst>
    <p:sldId id="281" r:id="rId2"/>
    <p:sldId id="338" r:id="rId3"/>
    <p:sldId id="280" r:id="rId4"/>
    <p:sldId id="274" r:id="rId5"/>
    <p:sldId id="320" r:id="rId6"/>
    <p:sldId id="345" r:id="rId7"/>
    <p:sldId id="346" r:id="rId8"/>
    <p:sldId id="283" r:id="rId9"/>
    <p:sldId id="267" r:id="rId10"/>
    <p:sldId id="324" r:id="rId11"/>
    <p:sldId id="326" r:id="rId12"/>
    <p:sldId id="327" r:id="rId13"/>
    <p:sldId id="266" r:id="rId14"/>
    <p:sldId id="302" r:id="rId15"/>
    <p:sldId id="269" r:id="rId16"/>
    <p:sldId id="331" r:id="rId17"/>
    <p:sldId id="332" r:id="rId18"/>
    <p:sldId id="333" r:id="rId19"/>
    <p:sldId id="334" r:id="rId20"/>
    <p:sldId id="292" r:id="rId21"/>
    <p:sldId id="335" r:id="rId22"/>
    <p:sldId id="336" r:id="rId23"/>
    <p:sldId id="339" r:id="rId24"/>
    <p:sldId id="340" r:id="rId25"/>
    <p:sldId id="344" r:id="rId26"/>
    <p:sldId id="348" r:id="rId2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45" d="100"/>
          <a:sy n="45" d="100"/>
        </p:scale>
        <p:origin x="-12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80B44B-7167-4750-BE81-7CF3D7CD035A}" type="datetimeFigureOut">
              <a:rPr lang="it-IT" smtClean="0"/>
              <a:pPr/>
              <a:t>09/11/2013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70CF87-A89E-4EC4-BEB1-6CBC383CCFD8}" type="slidenum">
              <a:rPr lang="it-IT" smtClean="0"/>
              <a:pPr/>
              <a:t>‹N›</a:t>
            </a:fld>
            <a:endParaRPr lang="it-IT"/>
          </a:p>
        </p:txBody>
      </p:sp>
    </p:spTree>
    <p:extLst>
      <p:ext uri="{BB962C8B-B14F-4D97-AF65-F5344CB8AC3E}">
        <p14:creationId xmlns:p14="http://schemas.microsoft.com/office/powerpoint/2010/main" val="132161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it-IT"/>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it-IT"/>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it-IT"/>
            </a:p>
          </p:txBody>
        </p:sp>
      </p:grpSp>
      <p:sp>
        <p:nvSpPr>
          <p:cNvPr id="81922" name="Rectangle 2"/>
          <p:cNvSpPr>
            <a:spLocks noGrp="1" noChangeArrowheads="1"/>
          </p:cNvSpPr>
          <p:nvPr>
            <p:ph type="ctrTitle"/>
          </p:nvPr>
        </p:nvSpPr>
        <p:spPr>
          <a:xfrm>
            <a:off x="685800" y="685800"/>
            <a:ext cx="7772400" cy="2127250"/>
          </a:xfrm>
        </p:spPr>
        <p:txBody>
          <a:bodyPr/>
          <a:lstStyle>
            <a:lvl1pPr algn="ctr">
              <a:defRPr sz="5800"/>
            </a:lvl1pPr>
          </a:lstStyle>
          <a:p>
            <a:r>
              <a:rPr lang="it-IT"/>
              <a:t>Fare clic per modificare lo stile del titolo</a:t>
            </a:r>
          </a:p>
        </p:txBody>
      </p:sp>
      <p:sp>
        <p:nvSpPr>
          <p:cNvPr id="819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it-IT"/>
              <a:t>Fare clic per modificare lo stile del sottotitolo dello schema</a:t>
            </a:r>
          </a:p>
        </p:txBody>
      </p:sp>
      <p:sp>
        <p:nvSpPr>
          <p:cNvPr id="8" name="Rectangle 4"/>
          <p:cNvSpPr>
            <a:spLocks noGrp="1" noChangeArrowheads="1"/>
          </p:cNvSpPr>
          <p:nvPr>
            <p:ph type="dt" sz="half" idx="10"/>
          </p:nvPr>
        </p:nvSpPr>
        <p:spPr/>
        <p:txBody>
          <a:bodyPr/>
          <a:lstStyle>
            <a:lvl1pPr>
              <a:defRPr smtClean="0"/>
            </a:lvl1pPr>
          </a:lstStyle>
          <a:p>
            <a:pPr>
              <a:defRPr/>
            </a:pPr>
            <a:fld id="{B56410E5-8094-48AC-AC90-72FA6D2D8916}" type="datetimeFigureOut">
              <a:rPr lang="it-IT"/>
              <a:pPr>
                <a:defRPr/>
              </a:pPr>
              <a:t>09/11/2013</a:t>
            </a:fld>
            <a:endParaRPr lang="it-IT"/>
          </a:p>
        </p:txBody>
      </p:sp>
      <p:sp>
        <p:nvSpPr>
          <p:cNvPr id="9" name="Rectangle 5"/>
          <p:cNvSpPr>
            <a:spLocks noGrp="1" noChangeArrowheads="1"/>
          </p:cNvSpPr>
          <p:nvPr>
            <p:ph type="ftr" sz="quarter" idx="11"/>
          </p:nvPr>
        </p:nvSpPr>
        <p:spPr/>
        <p:txBody>
          <a:bodyPr/>
          <a:lstStyle>
            <a:lvl1pPr>
              <a:defRPr smtClean="0"/>
            </a:lvl1pPr>
          </a:lstStyle>
          <a:p>
            <a:pPr>
              <a:defRPr/>
            </a:pPr>
            <a:endParaRPr lang="it-IT"/>
          </a:p>
        </p:txBody>
      </p:sp>
      <p:sp>
        <p:nvSpPr>
          <p:cNvPr id="10" name="Rectangle 6"/>
          <p:cNvSpPr>
            <a:spLocks noGrp="1" noChangeArrowheads="1"/>
          </p:cNvSpPr>
          <p:nvPr>
            <p:ph type="sldNum" sz="quarter" idx="12"/>
          </p:nvPr>
        </p:nvSpPr>
        <p:spPr/>
        <p:txBody>
          <a:bodyPr/>
          <a:lstStyle>
            <a:lvl1pPr>
              <a:defRPr smtClean="0"/>
            </a:lvl1pPr>
          </a:lstStyle>
          <a:p>
            <a:pPr>
              <a:defRPr/>
            </a:pPr>
            <a:fld id="{1441D2D9-8CDE-4994-9937-A6A1CA938D7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63287954-73A6-4F7A-92D6-CB04FF7760F7}" type="datetimeFigureOut">
              <a:rPr lang="it-IT"/>
              <a:pPr>
                <a:defRPr/>
              </a:pPr>
              <a:t>09/11/2013</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BB48DEE-9B31-4F5F-BB7A-744EACEEECD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9355B8B2-278C-4E41-8C62-4F45E4DDE39D}" type="datetimeFigureOut">
              <a:rPr lang="it-IT"/>
              <a:pPr>
                <a:defRPr/>
              </a:pPr>
              <a:t>09/11/2013</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5C14B1B-8F10-4696-8173-AE617EFAFE4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C1B36CE6-62B3-48F8-B9DA-3C11E32F55CA}" type="datetimeFigureOut">
              <a:rPr lang="it-IT"/>
              <a:pPr>
                <a:defRPr/>
              </a:pPr>
              <a:t>09/11/2013</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AE48B8-47B4-4AB5-93AC-32E93FCEA9B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764A4D08-AB26-4527-A3C2-D8E6A8A68480}" type="datetimeFigureOut">
              <a:rPr lang="it-IT"/>
              <a:pPr>
                <a:defRPr/>
              </a:pPr>
              <a:t>09/11/2013</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B764715-66FF-4725-A78F-1A9A8F6C2A5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B10FD37E-453E-4B01-8606-53CC994D4CEA}" type="datetimeFigureOut">
              <a:rPr lang="it-IT"/>
              <a:pPr>
                <a:defRPr/>
              </a:pPr>
              <a:t>09/11/2013</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C18F6EF-3F1C-42D2-840C-085DCC3C0431}"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90684870-DE99-435B-99D5-B8840B2D85D2}" type="datetimeFigureOut">
              <a:rPr lang="it-IT"/>
              <a:pPr>
                <a:defRPr/>
              </a:pPr>
              <a:t>09/11/2013</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9E106754-F198-4AEA-9F8B-26B07B6BDC1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40087CA4-FEB5-4CCA-BD55-A513F8BAC4BD}" type="datetimeFigureOut">
              <a:rPr lang="it-IT"/>
              <a:pPr>
                <a:defRPr/>
              </a:pPr>
              <a:t>09/11/2013</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DCB48E0-573F-4773-BBD6-CFD70C4A0B0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483DD5E-20F1-4317-8C25-820887C8AC71}" type="datetimeFigureOut">
              <a:rPr lang="it-IT"/>
              <a:pPr>
                <a:defRPr/>
              </a:pPr>
              <a:t>09/11/2013</a:t>
            </a:fld>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EAD8DFCE-873B-48BD-91D2-E2FDBFA1DB6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95ACF9D5-0732-492F-9CC1-A5553C57609F}" type="datetimeFigureOut">
              <a:rPr lang="it-IT"/>
              <a:pPr>
                <a:defRPr/>
              </a:pPr>
              <a:t>09/11/2013</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7AC1EC9-7BB7-4B41-9F70-FE2F75263EC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0D11C507-1421-4416-891B-9DCD69901590}" type="datetimeFigureOut">
              <a:rPr lang="it-IT"/>
              <a:pPr>
                <a:defRPr/>
              </a:pPr>
              <a:t>09/11/2013</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177BE6C-5B1F-4246-88F7-7BF146DFEA9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8090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fld id="{19DF6B58-C395-49AF-A900-5E2FB6488AF3}" type="datetimeFigureOut">
              <a:rPr lang="it-IT"/>
              <a:pPr>
                <a:defRPr/>
              </a:pPr>
              <a:t>09/11/2013</a:t>
            </a:fld>
            <a:endParaRPr lang="it-IT"/>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it-IT"/>
          </a:p>
        </p:txBody>
      </p:sp>
      <p:sp>
        <p:nvSpPr>
          <p:cNvPr id="8090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534D2202-B177-4F36-95E3-111B3111F714}" type="slidenum">
              <a:rPr lang="it-IT"/>
              <a:pPr>
                <a:defRPr/>
              </a:pPr>
              <a:t>‹N›</a:t>
            </a:fld>
            <a:endParaRPr lang="it-IT"/>
          </a:p>
        </p:txBody>
      </p:sp>
      <p:sp>
        <p:nvSpPr>
          <p:cNvPr id="8090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it-IT" sz="2400">
              <a:latin typeface="Times New Roman" pitchFamily="18" charset="0"/>
            </a:endParaRPr>
          </a:p>
        </p:txBody>
      </p:sp>
      <p:sp>
        <p:nvSpPr>
          <p:cNvPr id="8090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it-IT"/>
          </a:p>
        </p:txBody>
      </p:sp>
      <p:sp>
        <p:nvSpPr>
          <p:cNvPr id="8090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it-IT" sz="2400">
              <a:latin typeface="Times New Roman" pitchFamily="18" charset="0"/>
            </a:endParaRPr>
          </a:p>
        </p:txBody>
      </p:sp>
      <p:sp>
        <p:nvSpPr>
          <p:cNvPr id="8090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it-IT"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pompei@unipg.it" TargetMode="External"/><Relationship Id="rId2" Type="http://schemas.openxmlformats.org/officeDocument/2006/relationships/hyperlink" Target="mailto:mirelladamiani@libero.it" TargetMode="Externa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mailto:andr.ricci@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package" Target="../embeddings/Microsoft_Word_Document1.docx"/><Relationship Id="rId7"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package" Target="../embeddings/Microsoft_Word_Document2.docx"/><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Word_Document5.docx"/><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package" Target="../embeddings/Microsoft_Word_Document11.docx"/><Relationship Id="rId7" Type="http://schemas.openxmlformats.org/officeDocument/2006/relationships/package" Target="../embeddings/Microsoft_Word_Document13.docx"/><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package" Target="../embeddings/Microsoft_Word_Document12.docx"/><Relationship Id="rId10" Type="http://schemas.openxmlformats.org/officeDocument/2006/relationships/image" Target="../media/image22.emf"/><Relationship Id="rId4" Type="http://schemas.openxmlformats.org/officeDocument/2006/relationships/image" Target="../media/image19.png"/><Relationship Id="rId9" Type="http://schemas.openxmlformats.org/officeDocument/2006/relationships/package" Target="../embeddings/Microsoft_Word_Document14.docx"/></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07950" y="2203644"/>
            <a:ext cx="8856663" cy="3785652"/>
          </a:xfrm>
          <a:prstGeom prst="rect">
            <a:avLst/>
          </a:prstGeom>
          <a:noFill/>
          <a:ln w="9525">
            <a:noFill/>
            <a:miter lim="800000"/>
            <a:headEnd/>
            <a:tailEnd/>
          </a:ln>
        </p:spPr>
        <p:txBody>
          <a:bodyPr wrap="square" anchor="ctr">
            <a:spAutoFit/>
          </a:bodyPr>
          <a:lstStyle/>
          <a:p>
            <a:pPr algn="ctr"/>
            <a:r>
              <a:rPr lang="it-IT" sz="2400" b="1" dirty="0" smtClean="0">
                <a:latin typeface="Times New Roman"/>
                <a:cs typeface="Times New Roman"/>
              </a:rPr>
              <a:t>LABOUR SHARE AND EMPLOYMENT PROTECTION IN THE EUROPEAN ECONOMIES</a:t>
            </a:r>
            <a:r>
              <a:rPr lang="it-IT" sz="2400" dirty="0" smtClean="0">
                <a:latin typeface="Times New Roman"/>
                <a:cs typeface="Times New Roman"/>
              </a:rPr>
              <a:t/>
            </a:r>
            <a:br>
              <a:rPr lang="it-IT" sz="2400" dirty="0" smtClean="0">
                <a:latin typeface="Times New Roman"/>
                <a:cs typeface="Times New Roman"/>
              </a:rPr>
            </a:br>
            <a:r>
              <a:rPr lang="it-IT" sz="2400" dirty="0" smtClean="0">
                <a:latin typeface="Times New Roman"/>
                <a:cs typeface="Times New Roman"/>
              </a:rPr>
              <a:t/>
            </a:r>
            <a:br>
              <a:rPr lang="it-IT" sz="2400" dirty="0" smtClean="0">
                <a:latin typeface="Times New Roman"/>
                <a:cs typeface="Times New Roman"/>
              </a:rPr>
            </a:br>
            <a:r>
              <a:rPr lang="en-US" sz="2000" dirty="0">
                <a:latin typeface="Times New Roman"/>
                <a:cs typeface="Times New Roman"/>
              </a:rPr>
              <a:t> </a:t>
            </a:r>
            <a:r>
              <a:rPr lang="en-US" sz="2000" b="1" dirty="0">
                <a:latin typeface="Times New Roman"/>
                <a:cs typeface="Times New Roman"/>
              </a:rPr>
              <a:t>SATURDAY, OCTOBER </a:t>
            </a:r>
            <a:r>
              <a:rPr lang="en-US" sz="2000" b="1" dirty="0" smtClean="0">
                <a:latin typeface="Times New Roman"/>
                <a:cs typeface="Times New Roman"/>
              </a:rPr>
              <a:t>26</a:t>
            </a:r>
            <a:endParaRPr lang="it-IT" sz="2000" dirty="0">
              <a:latin typeface="Times New Roman"/>
              <a:cs typeface="Times New Roman"/>
            </a:endParaRPr>
          </a:p>
          <a:p>
            <a:pPr algn="ctr"/>
            <a:r>
              <a:rPr lang="it-IT" sz="1600" dirty="0">
                <a:latin typeface="Times New Roman"/>
                <a:cs typeface="Times New Roman"/>
              </a:rPr>
              <a:t>Mirella </a:t>
            </a:r>
            <a:r>
              <a:rPr lang="it-IT" sz="1600" dirty="0" err="1" smtClean="0">
                <a:latin typeface="Times New Roman"/>
                <a:cs typeface="Times New Roman"/>
              </a:rPr>
              <a:t>Damiani*</a:t>
            </a:r>
            <a:r>
              <a:rPr lang="it-IT" sz="1600" dirty="0" smtClean="0">
                <a:latin typeface="Times New Roman"/>
                <a:cs typeface="Times New Roman"/>
              </a:rPr>
              <a:t> </a:t>
            </a:r>
            <a:r>
              <a:rPr lang="it-IT" sz="1600" dirty="0">
                <a:latin typeface="Times New Roman"/>
                <a:cs typeface="Times New Roman"/>
              </a:rPr>
              <a:t>– Fabrizio </a:t>
            </a:r>
            <a:r>
              <a:rPr lang="it-IT" sz="1600" dirty="0" err="1" smtClean="0">
                <a:latin typeface="Times New Roman"/>
                <a:cs typeface="Times New Roman"/>
              </a:rPr>
              <a:t>Pompei*</a:t>
            </a:r>
            <a:r>
              <a:rPr lang="it-IT" sz="1600" dirty="0" smtClean="0">
                <a:latin typeface="Times New Roman"/>
                <a:cs typeface="Times New Roman"/>
              </a:rPr>
              <a:t> –Andrea Ricci**</a:t>
            </a:r>
            <a:endParaRPr lang="it-IT" sz="1600" dirty="0">
              <a:latin typeface="Times New Roman"/>
              <a:cs typeface="Times New Roman"/>
            </a:endParaRPr>
          </a:p>
          <a:p>
            <a:pPr algn="ctr"/>
            <a:r>
              <a:rPr lang="it-IT" sz="1600" dirty="0">
                <a:solidFill>
                  <a:srgbClr val="3366FF"/>
                </a:solidFill>
                <a:latin typeface="Times New Roman"/>
                <a:cs typeface="Times New Roman"/>
              </a:rPr>
              <a:t>   (</a:t>
            </a:r>
            <a:r>
              <a:rPr lang="it-IT" sz="1600" dirty="0">
                <a:solidFill>
                  <a:srgbClr val="3366FF"/>
                </a:solidFill>
                <a:latin typeface="Times New Roman"/>
                <a:cs typeface="Times New Roman"/>
                <a:hlinkClick r:id="rId2"/>
              </a:rPr>
              <a:t>mirelladamiani@libero.it</a:t>
            </a:r>
            <a:r>
              <a:rPr lang="it-IT" sz="1600" dirty="0">
                <a:solidFill>
                  <a:srgbClr val="3366FF"/>
                </a:solidFill>
                <a:latin typeface="Times New Roman"/>
                <a:cs typeface="Times New Roman"/>
              </a:rPr>
              <a:t>)     (</a:t>
            </a:r>
            <a:r>
              <a:rPr lang="it-IT" sz="1600" dirty="0">
                <a:solidFill>
                  <a:srgbClr val="3366FF"/>
                </a:solidFill>
                <a:latin typeface="Times New Roman"/>
                <a:cs typeface="Times New Roman"/>
                <a:hlinkClick r:id="rId3"/>
              </a:rPr>
              <a:t>fpompei@unipg.it</a:t>
            </a:r>
            <a:r>
              <a:rPr lang="it-IT" sz="1600" dirty="0">
                <a:solidFill>
                  <a:srgbClr val="3366FF"/>
                </a:solidFill>
                <a:latin typeface="Times New Roman"/>
                <a:cs typeface="Times New Roman"/>
              </a:rPr>
              <a:t>) </a:t>
            </a:r>
            <a:r>
              <a:rPr lang="it-IT" sz="1600" dirty="0" smtClean="0">
                <a:solidFill>
                  <a:srgbClr val="3366FF"/>
                </a:solidFill>
                <a:latin typeface="Times New Roman"/>
                <a:cs typeface="Times New Roman"/>
              </a:rPr>
              <a:t> (</a:t>
            </a:r>
            <a:r>
              <a:rPr lang="it-IT" sz="1600" dirty="0" smtClean="0">
                <a:solidFill>
                  <a:srgbClr val="3366FF"/>
                </a:solidFill>
                <a:latin typeface="Times New Roman"/>
                <a:cs typeface="Times New Roman"/>
                <a:hlinkClick r:id="rId4"/>
              </a:rPr>
              <a:t>andr.ricci@gmail.com</a:t>
            </a:r>
            <a:r>
              <a:rPr lang="it-IT" sz="1600" dirty="0" smtClean="0">
                <a:solidFill>
                  <a:srgbClr val="3366FF"/>
                </a:solidFill>
                <a:latin typeface="Times New Roman"/>
                <a:cs typeface="Times New Roman"/>
              </a:rPr>
              <a:t>)</a:t>
            </a:r>
          </a:p>
          <a:p>
            <a:pPr algn="ctr"/>
            <a:endParaRPr lang="it-IT" sz="1600" dirty="0" smtClean="0">
              <a:latin typeface="Times New Roman"/>
              <a:cs typeface="Times New Roman"/>
            </a:endParaRPr>
          </a:p>
          <a:p>
            <a:pPr algn="ctr"/>
            <a:endParaRPr lang="it-IT" sz="1600" dirty="0" smtClean="0">
              <a:latin typeface="Times New Roman"/>
              <a:cs typeface="Times New Roman"/>
            </a:endParaRPr>
          </a:p>
          <a:p>
            <a:pPr algn="ctr"/>
            <a:endParaRPr lang="it-IT" sz="1600" dirty="0">
              <a:latin typeface="Times New Roman"/>
              <a:cs typeface="Times New Roman"/>
            </a:endParaRPr>
          </a:p>
          <a:p>
            <a:pPr algn="ctr"/>
            <a:endParaRPr lang="en-GB" sz="1600" i="1" dirty="0">
              <a:latin typeface="Times New Roman"/>
              <a:cs typeface="Times New Roman"/>
            </a:endParaRPr>
          </a:p>
          <a:p>
            <a:pPr algn="ctr"/>
            <a:r>
              <a:rPr lang="en-GB" sz="1600" i="1" dirty="0" smtClean="0">
                <a:latin typeface="Times New Roman"/>
                <a:cs typeface="Times New Roman"/>
              </a:rPr>
              <a:t>*</a:t>
            </a:r>
            <a:r>
              <a:rPr lang="en-GB" sz="1600" dirty="0" smtClean="0">
                <a:latin typeface="Times New Roman"/>
                <a:cs typeface="Times New Roman"/>
              </a:rPr>
              <a:t>Department </a:t>
            </a:r>
            <a:r>
              <a:rPr lang="en-GB" sz="1600" dirty="0">
                <a:latin typeface="Times New Roman"/>
                <a:cs typeface="Times New Roman"/>
              </a:rPr>
              <a:t>of Economics, Finance and Statistics</a:t>
            </a:r>
            <a:endParaRPr lang="it-IT" sz="1600" dirty="0">
              <a:latin typeface="Times New Roman"/>
              <a:cs typeface="Times New Roman"/>
            </a:endParaRPr>
          </a:p>
          <a:p>
            <a:pPr algn="ctr"/>
            <a:r>
              <a:rPr lang="en-GB" sz="1600" dirty="0">
                <a:latin typeface="Times New Roman"/>
                <a:cs typeface="Times New Roman"/>
              </a:rPr>
              <a:t>University of </a:t>
            </a:r>
            <a:r>
              <a:rPr lang="en-GB" sz="1600" dirty="0" smtClean="0">
                <a:latin typeface="Times New Roman"/>
                <a:cs typeface="Times New Roman"/>
              </a:rPr>
              <a:t>Perugia</a:t>
            </a:r>
            <a:endParaRPr lang="en-GB" sz="1600" dirty="0">
              <a:latin typeface="Times New Roman"/>
              <a:cs typeface="Times New Roman"/>
            </a:endParaRPr>
          </a:p>
          <a:p>
            <a:pPr algn="ctr"/>
            <a:r>
              <a:rPr lang="en-GB" sz="1600" dirty="0" smtClean="0">
                <a:latin typeface="Times New Roman"/>
                <a:cs typeface="Times New Roman"/>
              </a:rPr>
              <a:t>**ISFOL</a:t>
            </a:r>
            <a:endParaRPr lang="en-GB" sz="1600" dirty="0">
              <a:latin typeface="Times New Roman"/>
              <a:cs typeface="Times New Roman"/>
            </a:endParaRPr>
          </a:p>
        </p:txBody>
      </p:sp>
      <p:sp>
        <p:nvSpPr>
          <p:cNvPr id="6" name="TextBox 5"/>
          <p:cNvSpPr txBox="1"/>
          <p:nvPr/>
        </p:nvSpPr>
        <p:spPr>
          <a:xfrm>
            <a:off x="1331640" y="0"/>
            <a:ext cx="7056784" cy="1477328"/>
          </a:xfrm>
          <a:prstGeom prst="rect">
            <a:avLst/>
          </a:prstGeom>
          <a:noFill/>
        </p:spPr>
        <p:txBody>
          <a:bodyPr wrap="square" rtlCol="0">
            <a:spAutoFit/>
          </a:bodyPr>
          <a:lstStyle/>
          <a:p>
            <a:pPr algn="ctr"/>
            <a:r>
              <a:rPr lang="en-US" b="1" dirty="0" err="1" smtClean="0">
                <a:latin typeface="Times New Roman"/>
                <a:cs typeface="Times New Roman"/>
              </a:rPr>
              <a:t>Società</a:t>
            </a:r>
            <a:r>
              <a:rPr lang="en-US" b="1" dirty="0" smtClean="0">
                <a:latin typeface="Times New Roman"/>
                <a:cs typeface="Times New Roman"/>
              </a:rPr>
              <a:t> </a:t>
            </a:r>
            <a:r>
              <a:rPr lang="en-US" b="1" dirty="0" err="1" smtClean="0">
                <a:latin typeface="Times New Roman"/>
                <a:cs typeface="Times New Roman"/>
              </a:rPr>
              <a:t>Italiana</a:t>
            </a:r>
            <a:r>
              <a:rPr lang="en-US" b="1" dirty="0" smtClean="0">
                <a:latin typeface="Times New Roman"/>
                <a:cs typeface="Times New Roman"/>
              </a:rPr>
              <a:t> </a:t>
            </a:r>
            <a:r>
              <a:rPr lang="en-US" b="1" dirty="0" err="1" smtClean="0">
                <a:latin typeface="Times New Roman"/>
                <a:cs typeface="Times New Roman"/>
              </a:rPr>
              <a:t>Economisti</a:t>
            </a:r>
            <a:endParaRPr lang="en-US" b="1" dirty="0" smtClean="0">
              <a:latin typeface="Times New Roman"/>
              <a:cs typeface="Times New Roman"/>
            </a:endParaRPr>
          </a:p>
          <a:p>
            <a:pPr algn="ctr"/>
            <a:r>
              <a:rPr lang="en-US" b="1" dirty="0" smtClean="0">
                <a:latin typeface="Times New Roman"/>
                <a:cs typeface="Times New Roman"/>
              </a:rPr>
              <a:t>54th </a:t>
            </a:r>
            <a:r>
              <a:rPr lang="en-US" b="1" dirty="0">
                <a:latin typeface="Times New Roman"/>
                <a:cs typeface="Times New Roman"/>
              </a:rPr>
              <a:t>ANNUAL CONFERENCE Alma Mater </a:t>
            </a:r>
            <a:r>
              <a:rPr lang="en-US" b="1" dirty="0" err="1">
                <a:latin typeface="Times New Roman"/>
                <a:cs typeface="Times New Roman"/>
              </a:rPr>
              <a:t>Studiorum</a:t>
            </a:r>
            <a:r>
              <a:rPr lang="en-US" b="1" dirty="0">
                <a:latin typeface="Times New Roman"/>
                <a:cs typeface="Times New Roman"/>
              </a:rPr>
              <a:t> -University of Bologna Department of Economics </a:t>
            </a:r>
          </a:p>
          <a:p>
            <a:pPr algn="ctr"/>
            <a:r>
              <a:rPr lang="en-US" b="1" dirty="0" smtClean="0">
                <a:latin typeface="Times New Roman"/>
                <a:cs typeface="Times New Roman"/>
              </a:rPr>
              <a:t>24</a:t>
            </a:r>
            <a:r>
              <a:rPr lang="en-US" b="1" dirty="0">
                <a:latin typeface="Times New Roman"/>
                <a:cs typeface="Times New Roman"/>
              </a:rPr>
              <a:t>-26 October 2013</a:t>
            </a:r>
            <a:endParaRPr lang="en-US" dirty="0">
              <a:latin typeface="Times New Roman"/>
              <a:cs typeface="Times New Roman"/>
            </a:endParaRPr>
          </a:p>
        </p:txBody>
      </p:sp>
      <p:pic>
        <p:nvPicPr>
          <p:cNvPr id="7" name="Picture 6"/>
          <p:cNvPicPr/>
          <p:nvPr/>
        </p:nvPicPr>
        <p:blipFill rotWithShape="1">
          <a:blip r:embed="rId5">
            <a:extLst>
              <a:ext uri="{28A0092B-C50C-407E-A947-70E740481C1C}">
                <a14:useLocalDpi xmlns:a14="http://schemas.microsoft.com/office/drawing/2010/main" val="0"/>
              </a:ext>
            </a:extLst>
          </a:blip>
          <a:srcRect l="7110" t="1144" r="78067"/>
          <a:stretch/>
        </p:blipFill>
        <p:spPr bwMode="auto">
          <a:xfrm>
            <a:off x="395536" y="260648"/>
            <a:ext cx="781050" cy="1096645"/>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rotWithShape="1">
          <a:blip r:embed="rId5">
            <a:extLst>
              <a:ext uri="{28A0092B-C50C-407E-A947-70E740481C1C}">
                <a14:useLocalDpi xmlns:a14="http://schemas.microsoft.com/office/drawing/2010/main" val="0"/>
              </a:ext>
            </a:extLst>
          </a:blip>
          <a:srcRect l="7110" t="1144" r="78067"/>
          <a:stretch/>
        </p:blipFill>
        <p:spPr bwMode="auto">
          <a:xfrm>
            <a:off x="7956376" y="260648"/>
            <a:ext cx="781050" cy="1096645"/>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5"/>
          <p:cNvSpPr txBox="1">
            <a:spLocks noChangeArrowheads="1"/>
          </p:cNvSpPr>
          <p:nvPr/>
        </p:nvSpPr>
        <p:spPr bwMode="auto">
          <a:xfrm>
            <a:off x="107950" y="28305"/>
            <a:ext cx="9036050" cy="461665"/>
          </a:xfrm>
          <a:prstGeom prst="rect">
            <a:avLst/>
          </a:prstGeom>
          <a:noFill/>
          <a:ln w="9525">
            <a:noFill/>
            <a:miter lim="800000"/>
            <a:headEnd/>
            <a:tailEnd/>
          </a:ln>
        </p:spPr>
        <p:txBody>
          <a:bodyPr>
            <a:spAutoFit/>
          </a:bodyPr>
          <a:lstStyle/>
          <a:p>
            <a:pPr algn="ctr"/>
            <a:r>
              <a:rPr lang="en-GB" sz="2400" dirty="0" smtClean="0">
                <a:solidFill>
                  <a:srgbClr val="000000"/>
                </a:solidFill>
                <a:latin typeface="Times New Roman"/>
                <a:cs typeface="Times New Roman"/>
              </a:rPr>
              <a:t>Labour share (</a:t>
            </a:r>
            <a:r>
              <a:rPr lang="en-GB" sz="2400" dirty="0" err="1" smtClean="0">
                <a:solidFill>
                  <a:srgbClr val="000000"/>
                </a:solidFill>
                <a:latin typeface="Times New Roman"/>
                <a:cs typeface="Times New Roman"/>
              </a:rPr>
              <a:t>ls</a:t>
            </a:r>
            <a:r>
              <a:rPr lang="en-GB" sz="2400" dirty="0" smtClean="0">
                <a:solidFill>
                  <a:srgbClr val="000000"/>
                </a:solidFill>
                <a:latin typeface="Times New Roman"/>
                <a:cs typeface="Times New Roman"/>
              </a:rPr>
              <a:t>) at country level</a:t>
            </a:r>
          </a:p>
        </p:txBody>
      </p:sp>
      <p:sp>
        <p:nvSpPr>
          <p:cNvPr id="44790" name="Rectangle 7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 name="Immagine 2"/>
          <p:cNvPicPr>
            <a:picLocks noChangeAspect="1"/>
          </p:cNvPicPr>
          <p:nvPr/>
        </p:nvPicPr>
        <p:blipFill>
          <a:blip r:embed="rId2"/>
          <a:stretch>
            <a:fillRect/>
          </a:stretch>
        </p:blipFill>
        <p:spPr>
          <a:xfrm>
            <a:off x="2015208" y="620688"/>
            <a:ext cx="7128792" cy="5184576"/>
          </a:xfrm>
          <a:prstGeom prst="rect">
            <a:avLst/>
          </a:prstGeom>
        </p:spPr>
      </p:pic>
      <p:graphicFrame>
        <p:nvGraphicFramePr>
          <p:cNvPr id="5" name="Tabella 4"/>
          <p:cNvGraphicFramePr>
            <a:graphicFrameLocks noGrp="1"/>
          </p:cNvGraphicFramePr>
          <p:nvPr>
            <p:extLst>
              <p:ext uri="{D42A27DB-BD31-4B8C-83A1-F6EECF244321}">
                <p14:modId xmlns:p14="http://schemas.microsoft.com/office/powerpoint/2010/main" val="2349253806"/>
              </p:ext>
            </p:extLst>
          </p:nvPr>
        </p:nvGraphicFramePr>
        <p:xfrm>
          <a:off x="323528" y="620688"/>
          <a:ext cx="2438400" cy="782320"/>
        </p:xfrm>
        <a:graphic>
          <a:graphicData uri="http://schemas.openxmlformats.org/drawingml/2006/table">
            <a:tbl>
              <a:tblPr/>
              <a:tblGrid>
                <a:gridCol w="1016000"/>
                <a:gridCol w="546100"/>
                <a:gridCol w="444500"/>
                <a:gridCol w="431800"/>
              </a:tblGrid>
              <a:tr h="190500">
                <a:tc gridSpan="4">
                  <a:txBody>
                    <a:bodyPr/>
                    <a:lstStyle/>
                    <a:p>
                      <a:pPr algn="ctr" fontAlgn="b"/>
                      <a:r>
                        <a:rPr lang="it-IT" sz="1200" b="0" i="0" u="none" strike="noStrike">
                          <a:solidFill>
                            <a:srgbClr val="000000"/>
                          </a:solidFill>
                          <a:effectLst/>
                          <a:latin typeface="Calibri"/>
                        </a:rPr>
                        <a:t>All countries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r>
              <a:tr h="190500">
                <a:tc>
                  <a:txBody>
                    <a:bodyPr/>
                    <a:lstStyle/>
                    <a:p>
                      <a:pPr algn="l" fontAlgn="b"/>
                      <a:endParaRPr lang="it-IT" sz="12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it-IT" sz="1200" b="0" i="0" u="none" strike="noStrike">
                          <a:solidFill>
                            <a:srgbClr val="000000"/>
                          </a:solidFill>
                          <a:effectLst/>
                          <a:latin typeface="Calibri"/>
                        </a:rPr>
                        <a:t>1995</a:t>
                      </a:r>
                    </a:p>
                  </a:txBody>
                  <a:tcPr marL="12700" marR="12700" marT="12700" marB="0" anchor="b">
                    <a:lnL>
                      <a:noFill/>
                    </a:lnL>
                    <a:lnR>
                      <a:noFill/>
                    </a:lnR>
                    <a:lnT>
                      <a:noFill/>
                    </a:lnT>
                    <a:lnB>
                      <a:noFill/>
                    </a:lnB>
                  </a:tcPr>
                </a:tc>
                <a:tc>
                  <a:txBody>
                    <a:bodyPr/>
                    <a:lstStyle/>
                    <a:p>
                      <a:pPr algn="ctr" fontAlgn="b"/>
                      <a:r>
                        <a:rPr lang="it-IT" sz="1200" b="0" i="0" u="none" strike="noStrike">
                          <a:solidFill>
                            <a:srgbClr val="000000"/>
                          </a:solidFill>
                          <a:effectLst/>
                          <a:latin typeface="Calibri"/>
                        </a:rPr>
                        <a:t>2001</a:t>
                      </a:r>
                    </a:p>
                  </a:txBody>
                  <a:tcPr marL="12700" marR="12700" marT="12700" marB="0" anchor="b">
                    <a:lnL>
                      <a:noFill/>
                    </a:lnL>
                    <a:lnR>
                      <a:noFill/>
                    </a:lnR>
                    <a:lnT>
                      <a:noFill/>
                    </a:lnT>
                    <a:lnB>
                      <a:noFill/>
                    </a:lnB>
                  </a:tcPr>
                </a:tc>
                <a:tc>
                  <a:txBody>
                    <a:bodyPr/>
                    <a:lstStyle/>
                    <a:p>
                      <a:pPr algn="ctr" fontAlgn="b"/>
                      <a:r>
                        <a:rPr lang="it-IT" sz="1200" b="0" i="0" u="none" strike="noStrike">
                          <a:solidFill>
                            <a:srgbClr val="000000"/>
                          </a:solidFill>
                          <a:effectLst/>
                          <a:latin typeface="Calibri"/>
                        </a:rPr>
                        <a:t>2007</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190500">
                <a:tc>
                  <a:txBody>
                    <a:bodyPr/>
                    <a:lstStyle/>
                    <a:p>
                      <a:pPr algn="l" fontAlgn="b"/>
                      <a:r>
                        <a:rPr lang="it-IT" sz="1200" b="0" i="0" u="none" strike="noStrike">
                          <a:solidFill>
                            <a:srgbClr val="000000"/>
                          </a:solidFill>
                          <a:effectLst/>
                          <a:latin typeface="Calibri"/>
                        </a:rPr>
                        <a:t>Mean</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it-IT" sz="1200" b="0" i="0" u="none" strike="noStrike">
                          <a:solidFill>
                            <a:srgbClr val="000000"/>
                          </a:solidFill>
                          <a:effectLst/>
                          <a:latin typeface="Calibri"/>
                        </a:rPr>
                        <a:t>48.93</a:t>
                      </a:r>
                    </a:p>
                  </a:txBody>
                  <a:tcPr marL="12700" marR="12700" marT="12700" marB="0" anchor="b">
                    <a:lnL>
                      <a:noFill/>
                    </a:lnL>
                    <a:lnR>
                      <a:noFill/>
                    </a:lnR>
                    <a:lnT>
                      <a:noFill/>
                    </a:lnT>
                    <a:lnB>
                      <a:noFill/>
                    </a:lnB>
                  </a:tcPr>
                </a:tc>
                <a:tc>
                  <a:txBody>
                    <a:bodyPr/>
                    <a:lstStyle/>
                    <a:p>
                      <a:pPr algn="ctr" fontAlgn="b"/>
                      <a:r>
                        <a:rPr lang="it-IT" sz="1200" b="0" i="0" u="none" strike="noStrike">
                          <a:solidFill>
                            <a:srgbClr val="000000"/>
                          </a:solidFill>
                          <a:effectLst/>
                          <a:latin typeface="Calibri"/>
                        </a:rPr>
                        <a:t>49.27</a:t>
                      </a:r>
                    </a:p>
                  </a:txBody>
                  <a:tcPr marL="12700" marR="12700" marT="12700" marB="0" anchor="b">
                    <a:lnL>
                      <a:noFill/>
                    </a:lnL>
                    <a:lnR>
                      <a:noFill/>
                    </a:lnR>
                    <a:lnT>
                      <a:noFill/>
                    </a:lnT>
                    <a:lnB>
                      <a:noFill/>
                    </a:lnB>
                  </a:tcPr>
                </a:tc>
                <a:tc>
                  <a:txBody>
                    <a:bodyPr/>
                    <a:lstStyle/>
                    <a:p>
                      <a:pPr algn="ctr" fontAlgn="b"/>
                      <a:r>
                        <a:rPr lang="it-IT" sz="1200" b="0" i="0" u="none" strike="noStrike">
                          <a:solidFill>
                            <a:srgbClr val="000000"/>
                          </a:solidFill>
                          <a:effectLst/>
                          <a:latin typeface="Calibri"/>
                        </a:rPr>
                        <a:t>48.16</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190500">
                <a:tc>
                  <a:txBody>
                    <a:bodyPr/>
                    <a:lstStyle/>
                    <a:p>
                      <a:pPr algn="l" fontAlgn="b"/>
                      <a:r>
                        <a:rPr lang="it-IT" sz="1200" b="0" i="0" u="none" strike="noStrike">
                          <a:solidFill>
                            <a:srgbClr val="000000"/>
                          </a:solidFill>
                          <a:effectLst/>
                          <a:latin typeface="Calibri"/>
                        </a:rPr>
                        <a:t>Standard Dev.</a:t>
                      </a:r>
                    </a:p>
                  </a:txBody>
                  <a:tcPr marL="12700" marR="12700" marT="1270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it-IT" sz="1200" b="0" i="0" u="none" strike="noStrike">
                          <a:solidFill>
                            <a:srgbClr val="000000"/>
                          </a:solidFill>
                          <a:effectLst/>
                          <a:latin typeface="Calibri"/>
                        </a:rPr>
                        <a:t>4.99</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it-IT" sz="1200" b="0" i="0" u="none" strike="noStrike">
                          <a:solidFill>
                            <a:srgbClr val="000000"/>
                          </a:solidFill>
                          <a:effectLst/>
                          <a:latin typeface="Calibri"/>
                        </a:rPr>
                        <a:t>6.75</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it-IT" sz="1200" b="0" i="0" u="none" strike="noStrike" dirty="0">
                          <a:solidFill>
                            <a:srgbClr val="000000"/>
                          </a:solidFill>
                          <a:effectLst/>
                          <a:latin typeface="Calibri"/>
                        </a:rPr>
                        <a:t>5.81</a:t>
                      </a:r>
                    </a:p>
                  </a:txBody>
                  <a:tcPr marL="12700" marR="12700" marT="1270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r>
            </a:tbl>
          </a:graphicData>
        </a:graphic>
      </p:graphicFrame>
      <p:sp>
        <p:nvSpPr>
          <p:cNvPr id="6" name="CasellaDiTesto 5"/>
          <p:cNvSpPr txBox="1"/>
          <p:nvPr/>
        </p:nvSpPr>
        <p:spPr>
          <a:xfrm>
            <a:off x="318008" y="5661248"/>
            <a:ext cx="8820471" cy="369332"/>
          </a:xfrm>
          <a:prstGeom prst="rect">
            <a:avLst/>
          </a:prstGeom>
          <a:noFill/>
        </p:spPr>
        <p:txBody>
          <a:bodyPr wrap="square" rtlCol="0">
            <a:spAutoFit/>
          </a:bodyPr>
          <a:lstStyle/>
          <a:p>
            <a:r>
              <a:rPr lang="en-GB" dirty="0" smtClean="0">
                <a:latin typeface="Times New Roman"/>
                <a:cs typeface="Times New Roman"/>
              </a:rPr>
              <a:t>Average </a:t>
            </a:r>
            <a:r>
              <a:rPr lang="en-GB" dirty="0" err="1" smtClean="0">
                <a:latin typeface="Times New Roman"/>
                <a:cs typeface="Times New Roman"/>
              </a:rPr>
              <a:t>ls</a:t>
            </a:r>
            <a:r>
              <a:rPr lang="en-GB" dirty="0" smtClean="0">
                <a:latin typeface="Times New Roman"/>
                <a:cs typeface="Times New Roman"/>
              </a:rPr>
              <a:t> above 50% for UK, Sweden and Denmark, Italy shows the lowest </a:t>
            </a:r>
            <a:r>
              <a:rPr lang="en-GB" dirty="0" err="1" smtClean="0">
                <a:latin typeface="Times New Roman"/>
                <a:cs typeface="Times New Roman"/>
              </a:rPr>
              <a:t>ls</a:t>
            </a:r>
            <a:r>
              <a:rPr lang="en-GB" dirty="0" smtClean="0">
                <a:latin typeface="Times New Roman"/>
                <a:cs typeface="Times New Roman"/>
              </a:rPr>
              <a:t> (38%)</a:t>
            </a:r>
            <a:endParaRPr lang="en-GB" dirty="0">
              <a:latin typeface="Times New Roman"/>
              <a:cs typeface="Times New Roman"/>
            </a:endParaRPr>
          </a:p>
        </p:txBody>
      </p:sp>
      <p:sp>
        <p:nvSpPr>
          <p:cNvPr id="14" name="CasellaDiTesto 13"/>
          <p:cNvSpPr txBox="1"/>
          <p:nvPr/>
        </p:nvSpPr>
        <p:spPr>
          <a:xfrm>
            <a:off x="323529" y="6021288"/>
            <a:ext cx="8820471" cy="369332"/>
          </a:xfrm>
          <a:prstGeom prst="rect">
            <a:avLst/>
          </a:prstGeom>
          <a:noFill/>
        </p:spPr>
        <p:txBody>
          <a:bodyPr wrap="square" rtlCol="0">
            <a:spAutoFit/>
          </a:bodyPr>
          <a:lstStyle/>
          <a:p>
            <a:r>
              <a:rPr lang="en-GB" dirty="0" err="1" smtClean="0">
                <a:latin typeface="Times New Roman"/>
                <a:cs typeface="Times New Roman"/>
              </a:rPr>
              <a:t>ls</a:t>
            </a:r>
            <a:r>
              <a:rPr lang="en-GB" dirty="0" smtClean="0">
                <a:latin typeface="Times New Roman"/>
                <a:cs typeface="Times New Roman"/>
              </a:rPr>
              <a:t> adjustments are remarkable,  Italy is no longer placed last but still remains at the bottom  </a:t>
            </a:r>
            <a:endParaRPr lang="en-GB" dirty="0">
              <a:latin typeface="Times New Roman"/>
              <a:cs typeface="Times New Roman"/>
            </a:endParaRPr>
          </a:p>
        </p:txBody>
      </p:sp>
      <p:sp>
        <p:nvSpPr>
          <p:cNvPr id="15" name="CasellaDiTesto 14"/>
          <p:cNvSpPr txBox="1"/>
          <p:nvPr/>
        </p:nvSpPr>
        <p:spPr>
          <a:xfrm>
            <a:off x="329691" y="6467370"/>
            <a:ext cx="8820471" cy="369332"/>
          </a:xfrm>
          <a:prstGeom prst="rect">
            <a:avLst/>
          </a:prstGeom>
          <a:noFill/>
        </p:spPr>
        <p:txBody>
          <a:bodyPr wrap="square" rtlCol="0">
            <a:spAutoFit/>
          </a:bodyPr>
          <a:lstStyle/>
          <a:p>
            <a:r>
              <a:rPr lang="en-GB" dirty="0" smtClean="0">
                <a:latin typeface="Times New Roman"/>
                <a:cs typeface="Times New Roman"/>
              </a:rPr>
              <a:t>Sample mean is stable around 49%, but standard deviation increases over time</a:t>
            </a:r>
            <a:endParaRPr lang="en-GB" dirty="0">
              <a:latin typeface="Times New Roman"/>
              <a:cs typeface="Times New Roman"/>
            </a:endParaRPr>
          </a:p>
        </p:txBody>
      </p:sp>
    </p:spTree>
    <p:extLst>
      <p:ext uri="{BB962C8B-B14F-4D97-AF65-F5344CB8AC3E}">
        <p14:creationId xmlns:p14="http://schemas.microsoft.com/office/powerpoint/2010/main" val="2241205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5"/>
          <p:cNvSpPr txBox="1">
            <a:spLocks noChangeArrowheads="1"/>
          </p:cNvSpPr>
          <p:nvPr/>
        </p:nvSpPr>
        <p:spPr bwMode="auto">
          <a:xfrm>
            <a:off x="107950" y="28305"/>
            <a:ext cx="9036050" cy="461665"/>
          </a:xfrm>
          <a:prstGeom prst="rect">
            <a:avLst/>
          </a:prstGeom>
          <a:noFill/>
          <a:ln w="9525">
            <a:noFill/>
            <a:miter lim="800000"/>
            <a:headEnd/>
            <a:tailEnd/>
          </a:ln>
        </p:spPr>
        <p:txBody>
          <a:bodyPr>
            <a:spAutoFit/>
          </a:bodyPr>
          <a:lstStyle/>
          <a:p>
            <a:pPr algn="ctr"/>
            <a:r>
              <a:rPr lang="en-GB" sz="2400" dirty="0" smtClean="0">
                <a:solidFill>
                  <a:srgbClr val="000000"/>
                </a:solidFill>
                <a:latin typeface="Times New Roman"/>
                <a:cs typeface="Times New Roman"/>
              </a:rPr>
              <a:t>Labour share changes at country level</a:t>
            </a:r>
          </a:p>
        </p:txBody>
      </p:sp>
      <p:sp>
        <p:nvSpPr>
          <p:cNvPr id="44790" name="Rectangle 7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 name="CasellaDiTesto 5"/>
          <p:cNvSpPr txBox="1"/>
          <p:nvPr/>
        </p:nvSpPr>
        <p:spPr>
          <a:xfrm>
            <a:off x="0" y="5445224"/>
            <a:ext cx="9396535" cy="369332"/>
          </a:xfrm>
          <a:prstGeom prst="rect">
            <a:avLst/>
          </a:prstGeom>
          <a:noFill/>
        </p:spPr>
        <p:txBody>
          <a:bodyPr wrap="square" rtlCol="0">
            <a:spAutoFit/>
          </a:bodyPr>
          <a:lstStyle/>
          <a:p>
            <a:r>
              <a:rPr lang="en-GB" dirty="0" smtClean="0">
                <a:latin typeface="Times New Roman"/>
                <a:cs typeface="Times New Roman"/>
              </a:rPr>
              <a:t>Most countries (9 out of 14) are affected by a reduction in </a:t>
            </a:r>
            <a:r>
              <a:rPr lang="en-GB" dirty="0" err="1" smtClean="0">
                <a:latin typeface="Times New Roman"/>
                <a:cs typeface="Times New Roman"/>
              </a:rPr>
              <a:t>ls</a:t>
            </a:r>
            <a:r>
              <a:rPr lang="en-GB" dirty="0" smtClean="0">
                <a:latin typeface="Times New Roman"/>
                <a:cs typeface="Times New Roman"/>
              </a:rPr>
              <a:t> in the second sub-period (2002-2007)</a:t>
            </a:r>
            <a:endParaRPr lang="en-GB" dirty="0">
              <a:latin typeface="Times New Roman"/>
              <a:cs typeface="Times New Roman"/>
            </a:endParaRPr>
          </a:p>
        </p:txBody>
      </p:sp>
      <p:sp>
        <p:nvSpPr>
          <p:cNvPr id="14" name="CasellaDiTesto 13"/>
          <p:cNvSpPr txBox="1"/>
          <p:nvPr/>
        </p:nvSpPr>
        <p:spPr>
          <a:xfrm>
            <a:off x="293294" y="5805264"/>
            <a:ext cx="8820471" cy="369332"/>
          </a:xfrm>
          <a:prstGeom prst="rect">
            <a:avLst/>
          </a:prstGeom>
          <a:noFill/>
        </p:spPr>
        <p:txBody>
          <a:bodyPr wrap="square" rtlCol="0">
            <a:spAutoFit/>
          </a:bodyPr>
          <a:lstStyle/>
          <a:p>
            <a:r>
              <a:rPr lang="en-GB" dirty="0" smtClean="0">
                <a:latin typeface="Times New Roman"/>
                <a:cs typeface="Times New Roman"/>
              </a:rPr>
              <a:t>Ireland, Italy and the Czech Rep. are exceptions (downturn in </a:t>
            </a:r>
            <a:r>
              <a:rPr lang="en-GB" dirty="0" err="1" smtClean="0">
                <a:latin typeface="Times New Roman"/>
                <a:cs typeface="Times New Roman"/>
              </a:rPr>
              <a:t>ls</a:t>
            </a:r>
            <a:r>
              <a:rPr lang="en-GB" dirty="0" smtClean="0">
                <a:latin typeface="Times New Roman"/>
                <a:cs typeface="Times New Roman"/>
              </a:rPr>
              <a:t> only in the first sub-period)</a:t>
            </a:r>
            <a:endParaRPr lang="en-GB" dirty="0">
              <a:latin typeface="Times New Roman"/>
              <a:cs typeface="Times New Roman"/>
            </a:endParaRPr>
          </a:p>
        </p:txBody>
      </p:sp>
      <p:sp>
        <p:nvSpPr>
          <p:cNvPr id="15" name="CasellaDiTesto 14"/>
          <p:cNvSpPr txBox="1"/>
          <p:nvPr/>
        </p:nvSpPr>
        <p:spPr>
          <a:xfrm>
            <a:off x="323529" y="6237312"/>
            <a:ext cx="8820471" cy="646331"/>
          </a:xfrm>
          <a:prstGeom prst="rect">
            <a:avLst/>
          </a:prstGeom>
          <a:noFill/>
        </p:spPr>
        <p:txBody>
          <a:bodyPr wrap="square" rtlCol="0">
            <a:spAutoFit/>
          </a:bodyPr>
          <a:lstStyle/>
          <a:p>
            <a:r>
              <a:rPr lang="en-GB" dirty="0" smtClean="0">
                <a:latin typeface="Times New Roman"/>
                <a:cs typeface="Times New Roman"/>
              </a:rPr>
              <a:t>Germany, Belgium and the Netherlands show higher reduction: -4.3; -2.7 and -2.6</a:t>
            </a:r>
            <a:r>
              <a:rPr lang="en-GB" dirty="0">
                <a:latin typeface="Times New Roman"/>
                <a:cs typeface="Times New Roman"/>
              </a:rPr>
              <a:t> </a:t>
            </a:r>
            <a:r>
              <a:rPr lang="en-GB" dirty="0" smtClean="0">
                <a:latin typeface="Times New Roman"/>
                <a:cs typeface="Times New Roman"/>
              </a:rPr>
              <a:t>percentage points respectively</a:t>
            </a:r>
            <a:endParaRPr lang="en-GB" dirty="0">
              <a:latin typeface="Times New Roman"/>
              <a:cs typeface="Times New Roman"/>
            </a:endParaRPr>
          </a:p>
        </p:txBody>
      </p:sp>
      <p:pic>
        <p:nvPicPr>
          <p:cNvPr id="7" name="Immagine 6"/>
          <p:cNvPicPr>
            <a:picLocks noChangeAspect="1"/>
          </p:cNvPicPr>
          <p:nvPr/>
        </p:nvPicPr>
        <p:blipFill>
          <a:blip r:embed="rId2"/>
          <a:stretch>
            <a:fillRect/>
          </a:stretch>
        </p:blipFill>
        <p:spPr>
          <a:xfrm>
            <a:off x="683568" y="476672"/>
            <a:ext cx="7836188" cy="4752527"/>
          </a:xfrm>
          <a:prstGeom prst="rect">
            <a:avLst/>
          </a:prstGeom>
        </p:spPr>
      </p:pic>
    </p:spTree>
    <p:extLst>
      <p:ext uri="{BB962C8B-B14F-4D97-AF65-F5344CB8AC3E}">
        <p14:creationId xmlns:p14="http://schemas.microsoft.com/office/powerpoint/2010/main" val="2932106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5"/>
          <p:cNvSpPr txBox="1">
            <a:spLocks noChangeArrowheads="1"/>
          </p:cNvSpPr>
          <p:nvPr/>
        </p:nvSpPr>
        <p:spPr bwMode="auto">
          <a:xfrm>
            <a:off x="107950" y="28305"/>
            <a:ext cx="9036050" cy="461665"/>
          </a:xfrm>
          <a:prstGeom prst="rect">
            <a:avLst/>
          </a:prstGeom>
          <a:noFill/>
          <a:ln w="9525">
            <a:noFill/>
            <a:miter lim="800000"/>
            <a:headEnd/>
            <a:tailEnd/>
          </a:ln>
        </p:spPr>
        <p:txBody>
          <a:bodyPr>
            <a:spAutoFit/>
          </a:bodyPr>
          <a:lstStyle/>
          <a:p>
            <a:pPr algn="ctr"/>
            <a:r>
              <a:rPr lang="en-GB" sz="2400" dirty="0" smtClean="0">
                <a:latin typeface="Times New Roman"/>
                <a:cs typeface="Times New Roman"/>
              </a:rPr>
              <a:t>Employment protection legislation changes</a:t>
            </a:r>
          </a:p>
        </p:txBody>
      </p:sp>
      <p:sp>
        <p:nvSpPr>
          <p:cNvPr id="44790" name="Rectangle 7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 name="CasellaDiTesto 5"/>
          <p:cNvSpPr txBox="1"/>
          <p:nvPr/>
        </p:nvSpPr>
        <p:spPr>
          <a:xfrm>
            <a:off x="408928" y="4581128"/>
            <a:ext cx="8712967" cy="646331"/>
          </a:xfrm>
          <a:prstGeom prst="rect">
            <a:avLst/>
          </a:prstGeom>
          <a:noFill/>
        </p:spPr>
        <p:txBody>
          <a:bodyPr wrap="square" rtlCol="0">
            <a:spAutoFit/>
          </a:bodyPr>
          <a:lstStyle/>
          <a:p>
            <a:r>
              <a:rPr lang="en-GB" dirty="0" smtClean="0">
                <a:latin typeface="Times New Roman"/>
                <a:cs typeface="Times New Roman"/>
              </a:rPr>
              <a:t>Most changes concerned EPLT between 1995 and 2001, for this reason we used two sub-period in the descriptive analysis  </a:t>
            </a:r>
            <a:endParaRPr lang="en-GB" dirty="0">
              <a:latin typeface="Times New Roman"/>
              <a:cs typeface="Times New Roman"/>
            </a:endParaRPr>
          </a:p>
        </p:txBody>
      </p:sp>
      <p:sp>
        <p:nvSpPr>
          <p:cNvPr id="14" name="CasellaDiTesto 13"/>
          <p:cNvSpPr txBox="1"/>
          <p:nvPr/>
        </p:nvSpPr>
        <p:spPr>
          <a:xfrm>
            <a:off x="304696" y="5229200"/>
            <a:ext cx="8820471" cy="646331"/>
          </a:xfrm>
          <a:prstGeom prst="rect">
            <a:avLst/>
          </a:prstGeom>
          <a:noFill/>
        </p:spPr>
        <p:txBody>
          <a:bodyPr wrap="square" rtlCol="0">
            <a:spAutoFit/>
          </a:bodyPr>
          <a:lstStyle/>
          <a:p>
            <a:r>
              <a:rPr lang="en-GB" dirty="0" smtClean="0">
                <a:latin typeface="Times New Roman"/>
                <a:cs typeface="Times New Roman"/>
              </a:rPr>
              <a:t>Italy, Germany, Belgium, Sweden and the Netherlands show remarkable weakening of EPLT between 1995 and 2001 </a:t>
            </a:r>
            <a:endParaRPr lang="en-GB" dirty="0">
              <a:latin typeface="Times New Roman"/>
              <a:cs typeface="Times New Roman"/>
            </a:endParaRPr>
          </a:p>
        </p:txBody>
      </p:sp>
      <p:sp>
        <p:nvSpPr>
          <p:cNvPr id="15" name="CasellaDiTesto 14"/>
          <p:cNvSpPr txBox="1"/>
          <p:nvPr/>
        </p:nvSpPr>
        <p:spPr>
          <a:xfrm>
            <a:off x="323529" y="5805264"/>
            <a:ext cx="8820471" cy="369332"/>
          </a:xfrm>
          <a:prstGeom prst="rect">
            <a:avLst/>
          </a:prstGeom>
          <a:noFill/>
        </p:spPr>
        <p:txBody>
          <a:bodyPr wrap="square" rtlCol="0">
            <a:spAutoFit/>
          </a:bodyPr>
          <a:lstStyle/>
          <a:p>
            <a:r>
              <a:rPr lang="en-GB" dirty="0" smtClean="0">
                <a:latin typeface="Times New Roman"/>
                <a:cs typeface="Times New Roman"/>
              </a:rPr>
              <a:t>Minor changes affected EPLR, but heterogeneity in levels remains important</a:t>
            </a:r>
            <a:endParaRPr lang="en-GB" dirty="0">
              <a:latin typeface="Times New Roman"/>
              <a:cs typeface="Times New Roman"/>
            </a:endParaRPr>
          </a:p>
        </p:txBody>
      </p:sp>
      <p:pic>
        <p:nvPicPr>
          <p:cNvPr id="3" name="Immagine 2"/>
          <p:cNvPicPr>
            <a:picLocks noChangeAspect="1"/>
          </p:cNvPicPr>
          <p:nvPr/>
        </p:nvPicPr>
        <p:blipFill>
          <a:blip r:embed="rId2"/>
          <a:stretch>
            <a:fillRect/>
          </a:stretch>
        </p:blipFill>
        <p:spPr>
          <a:xfrm>
            <a:off x="395537" y="1124744"/>
            <a:ext cx="4320480" cy="3380990"/>
          </a:xfrm>
          <a:prstGeom prst="rect">
            <a:avLst/>
          </a:prstGeom>
        </p:spPr>
      </p:pic>
      <p:cxnSp>
        <p:nvCxnSpPr>
          <p:cNvPr id="5" name="Connettore 1 4"/>
          <p:cNvCxnSpPr/>
          <p:nvPr/>
        </p:nvCxnSpPr>
        <p:spPr>
          <a:xfrm flipV="1">
            <a:off x="2771800" y="1484784"/>
            <a:ext cx="0" cy="27363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Immagine 7"/>
          <p:cNvPicPr>
            <a:picLocks noChangeAspect="1"/>
          </p:cNvPicPr>
          <p:nvPr/>
        </p:nvPicPr>
        <p:blipFill>
          <a:blip r:embed="rId3"/>
          <a:stretch>
            <a:fillRect/>
          </a:stretch>
        </p:blipFill>
        <p:spPr>
          <a:xfrm>
            <a:off x="4788024" y="1124744"/>
            <a:ext cx="4355976" cy="3384376"/>
          </a:xfrm>
          <a:prstGeom prst="rect">
            <a:avLst/>
          </a:prstGeom>
        </p:spPr>
      </p:pic>
      <p:cxnSp>
        <p:nvCxnSpPr>
          <p:cNvPr id="13" name="Connettore 1 12"/>
          <p:cNvCxnSpPr/>
          <p:nvPr/>
        </p:nvCxnSpPr>
        <p:spPr>
          <a:xfrm flipV="1">
            <a:off x="7164288" y="1484784"/>
            <a:ext cx="0" cy="27363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899592" y="548680"/>
            <a:ext cx="4829116" cy="400110"/>
          </a:xfrm>
          <a:prstGeom prst="rect">
            <a:avLst/>
          </a:prstGeom>
          <a:noFill/>
        </p:spPr>
        <p:txBody>
          <a:bodyPr wrap="none" rtlCol="0">
            <a:spAutoFit/>
          </a:bodyPr>
          <a:lstStyle/>
          <a:p>
            <a:r>
              <a:rPr lang="it-IT" sz="2000" dirty="0" err="1" smtClean="0">
                <a:latin typeface="Times New Roman"/>
                <a:cs typeface="Times New Roman"/>
              </a:rPr>
              <a:t>Both</a:t>
            </a:r>
            <a:r>
              <a:rPr lang="it-IT" sz="2000" dirty="0" smtClean="0">
                <a:latin typeface="Times New Roman"/>
                <a:cs typeface="Times New Roman"/>
              </a:rPr>
              <a:t> EPLT and EPLR </a:t>
            </a:r>
            <a:r>
              <a:rPr lang="it-IT" sz="2000" dirty="0" err="1" smtClean="0">
                <a:latin typeface="Times New Roman"/>
                <a:cs typeface="Times New Roman"/>
              </a:rPr>
              <a:t>range</a:t>
            </a:r>
            <a:r>
              <a:rPr lang="it-IT" sz="2000" dirty="0" smtClean="0">
                <a:latin typeface="Times New Roman"/>
                <a:cs typeface="Times New Roman"/>
              </a:rPr>
              <a:t> </a:t>
            </a:r>
            <a:r>
              <a:rPr lang="it-IT" sz="2000" dirty="0" err="1" smtClean="0">
                <a:latin typeface="Times New Roman"/>
                <a:cs typeface="Times New Roman"/>
              </a:rPr>
              <a:t>between</a:t>
            </a:r>
            <a:r>
              <a:rPr lang="it-IT" sz="2000" dirty="0" smtClean="0">
                <a:latin typeface="Times New Roman"/>
                <a:cs typeface="Times New Roman"/>
              </a:rPr>
              <a:t> 0 and 6</a:t>
            </a:r>
            <a:endParaRPr lang="it-IT" sz="2000" dirty="0">
              <a:latin typeface="Times New Roman"/>
              <a:cs typeface="Times New Roman"/>
            </a:endParaRPr>
          </a:p>
        </p:txBody>
      </p:sp>
      <p:sp>
        <p:nvSpPr>
          <p:cNvPr id="16" name="CasellaDiTesto 15"/>
          <p:cNvSpPr txBox="1"/>
          <p:nvPr/>
        </p:nvSpPr>
        <p:spPr>
          <a:xfrm>
            <a:off x="348985" y="6237312"/>
            <a:ext cx="8820471" cy="646331"/>
          </a:xfrm>
          <a:prstGeom prst="rect">
            <a:avLst/>
          </a:prstGeom>
          <a:noFill/>
        </p:spPr>
        <p:txBody>
          <a:bodyPr wrap="square" rtlCol="0">
            <a:spAutoFit/>
          </a:bodyPr>
          <a:lstStyle/>
          <a:p>
            <a:r>
              <a:rPr lang="en-GB" dirty="0" smtClean="0">
                <a:latin typeface="Times New Roman"/>
                <a:cs typeface="Times New Roman"/>
              </a:rPr>
              <a:t>The UK shows the lowest levels of protection both for temporary and for regular workers: it has been used as benchmark country in the </a:t>
            </a:r>
            <a:r>
              <a:rPr lang="en-GB" dirty="0" err="1" smtClean="0">
                <a:latin typeface="Times New Roman"/>
                <a:cs typeface="Times New Roman"/>
              </a:rPr>
              <a:t>dif</a:t>
            </a:r>
            <a:r>
              <a:rPr lang="en-GB" dirty="0" smtClean="0">
                <a:latin typeface="Times New Roman"/>
                <a:cs typeface="Times New Roman"/>
              </a:rPr>
              <a:t>-in-</a:t>
            </a:r>
            <a:r>
              <a:rPr lang="en-GB" dirty="0" err="1" smtClean="0">
                <a:latin typeface="Times New Roman"/>
                <a:cs typeface="Times New Roman"/>
              </a:rPr>
              <a:t>dif</a:t>
            </a:r>
            <a:r>
              <a:rPr lang="en-GB" dirty="0" smtClean="0">
                <a:latin typeface="Times New Roman"/>
                <a:cs typeface="Times New Roman"/>
              </a:rPr>
              <a:t> approach </a:t>
            </a:r>
            <a:endParaRPr lang="en-GB" dirty="0">
              <a:latin typeface="Times New Roman"/>
              <a:cs typeface="Times New Roman"/>
            </a:endParaRPr>
          </a:p>
        </p:txBody>
      </p:sp>
    </p:spTree>
    <p:extLst>
      <p:ext uri="{BB962C8B-B14F-4D97-AF65-F5344CB8AC3E}">
        <p14:creationId xmlns:p14="http://schemas.microsoft.com/office/powerpoint/2010/main" val="665114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ggetto 11"/>
          <p:cNvGraphicFramePr>
            <a:graphicFrameLocks noChangeAspect="1"/>
          </p:cNvGraphicFramePr>
          <p:nvPr>
            <p:extLst>
              <p:ext uri="{D42A27DB-BD31-4B8C-83A1-F6EECF244321}">
                <p14:modId xmlns:p14="http://schemas.microsoft.com/office/powerpoint/2010/main" val="2999742495"/>
              </p:ext>
            </p:extLst>
          </p:nvPr>
        </p:nvGraphicFramePr>
        <p:xfrm>
          <a:off x="-1836712" y="4869160"/>
          <a:ext cx="5760640" cy="389632"/>
        </p:xfrm>
        <a:graphic>
          <a:graphicData uri="http://schemas.openxmlformats.org/presentationml/2006/ole">
            <mc:AlternateContent xmlns:mc="http://schemas.openxmlformats.org/markup-compatibility/2006">
              <mc:Choice xmlns:v="urn:schemas-microsoft-com:vml" Requires="v">
                <p:oleObj spid="_x0000_s2311" name="Documento" r:id="rId3" imgW="6121400" imgH="203200" progId="Word.Document.12">
                  <p:embed/>
                </p:oleObj>
              </mc:Choice>
              <mc:Fallback>
                <p:oleObj name="Documento" r:id="rId3" imgW="6121400" imgH="203200" progId="Word.Document.12">
                  <p:embed/>
                  <p:pic>
                    <p:nvPicPr>
                      <p:cNvPr id="0" name=""/>
                      <p:cNvPicPr/>
                      <p:nvPr/>
                    </p:nvPicPr>
                    <p:blipFill>
                      <a:blip r:embed="rId4"/>
                      <a:stretch>
                        <a:fillRect/>
                      </a:stretch>
                    </p:blipFill>
                    <p:spPr>
                      <a:xfrm>
                        <a:off x="-1836712" y="4869160"/>
                        <a:ext cx="5760640" cy="389632"/>
                      </a:xfrm>
                      <a:prstGeom prst="rect">
                        <a:avLst/>
                      </a:prstGeom>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2256843643"/>
              </p:ext>
            </p:extLst>
          </p:nvPr>
        </p:nvGraphicFramePr>
        <p:xfrm>
          <a:off x="-1692696" y="4293096"/>
          <a:ext cx="5328592" cy="389632"/>
        </p:xfrm>
        <a:graphic>
          <a:graphicData uri="http://schemas.openxmlformats.org/presentationml/2006/ole">
            <mc:AlternateContent xmlns:mc="http://schemas.openxmlformats.org/markup-compatibility/2006">
              <mc:Choice xmlns:v="urn:schemas-microsoft-com:vml" Requires="v">
                <p:oleObj spid="_x0000_s2312" name="Documento" r:id="rId5" imgW="6121400" imgH="203200" progId="Word.Document.12">
                  <p:embed/>
                </p:oleObj>
              </mc:Choice>
              <mc:Fallback>
                <p:oleObj name="Documento" r:id="rId5" imgW="6121400" imgH="203200" progId="Word.Document.12">
                  <p:embed/>
                  <p:pic>
                    <p:nvPicPr>
                      <p:cNvPr id="0" name=""/>
                      <p:cNvPicPr/>
                      <p:nvPr/>
                    </p:nvPicPr>
                    <p:blipFill>
                      <a:blip r:embed="rId6"/>
                      <a:stretch>
                        <a:fillRect/>
                      </a:stretch>
                    </p:blipFill>
                    <p:spPr>
                      <a:xfrm>
                        <a:off x="-1692696" y="4293096"/>
                        <a:ext cx="5328592" cy="389632"/>
                      </a:xfrm>
                      <a:prstGeom prst="rect">
                        <a:avLst/>
                      </a:prstGeom>
                    </p:spPr>
                  </p:pic>
                </p:oleObj>
              </mc:Fallback>
            </mc:AlternateContent>
          </a:graphicData>
        </a:graphic>
      </p:graphicFrame>
      <p:sp>
        <p:nvSpPr>
          <p:cNvPr id="2051" name="Rectangle 2"/>
          <p:cNvSpPr>
            <a:spLocks noGrp="1" noChangeArrowheads="1"/>
          </p:cNvSpPr>
          <p:nvPr>
            <p:ph type="title" idx="4294967295"/>
          </p:nvPr>
        </p:nvSpPr>
        <p:spPr>
          <a:xfrm>
            <a:off x="467544" y="-171400"/>
            <a:ext cx="8229600" cy="561975"/>
          </a:xfrm>
        </p:spPr>
        <p:txBody>
          <a:bodyPr anchor="ctr"/>
          <a:lstStyle/>
          <a:p>
            <a:pPr algn="ctr" eaLnBrk="1" hangingPunct="1"/>
            <a:r>
              <a:rPr lang="en-GB" sz="2800" dirty="0" smtClean="0">
                <a:solidFill>
                  <a:schemeClr val="tx1"/>
                </a:solidFill>
                <a:latin typeface="Times New Roman"/>
                <a:cs typeface="Times New Roman"/>
              </a:rPr>
              <a:t>Econometric strategy </a:t>
            </a:r>
            <a:r>
              <a:rPr lang="it-IT" sz="2800" dirty="0" smtClean="0">
                <a:solidFill>
                  <a:schemeClr val="tx1"/>
                </a:solidFill>
                <a:latin typeface="Times New Roman"/>
                <a:cs typeface="Times New Roman"/>
              </a:rPr>
              <a:t>(1)</a:t>
            </a:r>
          </a:p>
        </p:txBody>
      </p:sp>
      <p:sp>
        <p:nvSpPr>
          <p:cNvPr id="205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latin typeface="Arial" charset="0"/>
            </a:endParaRPr>
          </a:p>
        </p:txBody>
      </p:sp>
      <p:sp>
        <p:nvSpPr>
          <p:cNvPr id="2053" name="Rectangle 6"/>
          <p:cNvSpPr>
            <a:spLocks noChangeArrowheads="1"/>
          </p:cNvSpPr>
          <p:nvPr/>
        </p:nvSpPr>
        <p:spPr bwMode="auto">
          <a:xfrm>
            <a:off x="0" y="350838"/>
            <a:ext cx="9144000" cy="0"/>
          </a:xfrm>
          <a:prstGeom prst="rect">
            <a:avLst/>
          </a:prstGeom>
          <a:noFill/>
          <a:ln w="9525">
            <a:noFill/>
            <a:miter lim="800000"/>
            <a:headEnd/>
            <a:tailEnd/>
          </a:ln>
        </p:spPr>
        <p:txBody>
          <a:bodyPr wrap="none" anchor="ctr">
            <a:spAutoFit/>
          </a:bodyPr>
          <a:lstStyle/>
          <a:p>
            <a:endParaRPr lang="it-IT">
              <a:latin typeface="Arial" charset="0"/>
            </a:endParaRPr>
          </a:p>
        </p:txBody>
      </p:sp>
      <p:sp>
        <p:nvSpPr>
          <p:cNvPr id="2054" name="Text Box 7"/>
          <p:cNvSpPr txBox="1">
            <a:spLocks noChangeArrowheads="1"/>
          </p:cNvSpPr>
          <p:nvPr/>
        </p:nvSpPr>
        <p:spPr bwMode="auto">
          <a:xfrm>
            <a:off x="395536" y="1412776"/>
            <a:ext cx="8351838" cy="2031325"/>
          </a:xfrm>
          <a:prstGeom prst="rect">
            <a:avLst/>
          </a:prstGeom>
          <a:noFill/>
          <a:ln w="9525">
            <a:noFill/>
            <a:miter lim="800000"/>
            <a:headEnd/>
            <a:tailEnd/>
          </a:ln>
        </p:spPr>
        <p:txBody>
          <a:bodyPr wrap="square">
            <a:spAutoFit/>
          </a:bodyPr>
          <a:lstStyle/>
          <a:p>
            <a:pPr>
              <a:spcBef>
                <a:spcPct val="50000"/>
              </a:spcBef>
            </a:pPr>
            <a:r>
              <a:rPr lang="it-IT" dirty="0" smtClean="0">
                <a:latin typeface="Times New Roman" pitchFamily="18" charset="0"/>
              </a:rPr>
              <a:t>i=1</a:t>
            </a:r>
            <a:r>
              <a:rPr lang="it-IT" dirty="0">
                <a:latin typeface="Times New Roman" pitchFamily="18" charset="0"/>
              </a:rPr>
              <a:t>,</a:t>
            </a:r>
            <a:r>
              <a:rPr lang="it-IT" dirty="0" smtClean="0">
                <a:latin typeface="Times New Roman" pitchFamily="18" charset="0"/>
              </a:rPr>
              <a:t>…9 </a:t>
            </a:r>
            <a:r>
              <a:rPr lang="en-GB" dirty="0" smtClean="0">
                <a:latin typeface="Times New Roman" pitchFamily="18" charset="0"/>
              </a:rPr>
              <a:t>sectors</a:t>
            </a:r>
          </a:p>
          <a:p>
            <a:pPr>
              <a:spcBef>
                <a:spcPct val="50000"/>
              </a:spcBef>
            </a:pPr>
            <a:r>
              <a:rPr lang="en-GB" dirty="0" smtClean="0">
                <a:latin typeface="Times New Roman" pitchFamily="18" charset="0"/>
              </a:rPr>
              <a:t>j=1, …14 countries</a:t>
            </a:r>
          </a:p>
          <a:p>
            <a:pPr>
              <a:spcBef>
                <a:spcPct val="50000"/>
              </a:spcBef>
            </a:pPr>
            <a:r>
              <a:rPr lang="en-GB" dirty="0" smtClean="0">
                <a:latin typeface="Times New Roman" pitchFamily="18" charset="0"/>
              </a:rPr>
              <a:t>t= 1995, …2007 years</a:t>
            </a:r>
          </a:p>
          <a:p>
            <a:pPr>
              <a:spcBef>
                <a:spcPct val="50000"/>
              </a:spcBef>
            </a:pPr>
            <a:r>
              <a:rPr lang="en-GB" dirty="0" smtClean="0">
                <a:latin typeface="Times New Roman" pitchFamily="18" charset="0"/>
              </a:rPr>
              <a:t>s= 1,2 (EPLT, EPLR)</a:t>
            </a:r>
          </a:p>
          <a:p>
            <a:pPr>
              <a:spcBef>
                <a:spcPct val="50000"/>
              </a:spcBef>
            </a:pPr>
            <a:r>
              <a:rPr lang="en-GB" dirty="0" smtClean="0">
                <a:latin typeface="Times New Roman" pitchFamily="18" charset="0"/>
              </a:rPr>
              <a:t>r= 1,2 (propensity to employ temp. work. </a:t>
            </a:r>
            <a:r>
              <a:rPr lang="en-GB" dirty="0">
                <a:latin typeface="Times New Roman" pitchFamily="18" charset="0"/>
              </a:rPr>
              <a:t>a</a:t>
            </a:r>
            <a:r>
              <a:rPr lang="en-GB" dirty="0" smtClean="0">
                <a:latin typeface="Times New Roman" pitchFamily="18" charset="0"/>
              </a:rPr>
              <a:t>nd to lay-off)</a:t>
            </a:r>
            <a:endParaRPr lang="en-GB" dirty="0">
              <a:latin typeface="Times New Roman" pitchFamily="18" charset="0"/>
            </a:endParaRPr>
          </a:p>
        </p:txBody>
      </p:sp>
      <p:sp>
        <p:nvSpPr>
          <p:cNvPr id="8" name="CasellaDiTesto 7"/>
          <p:cNvSpPr txBox="1"/>
          <p:nvPr/>
        </p:nvSpPr>
        <p:spPr>
          <a:xfrm>
            <a:off x="1403648" y="476672"/>
            <a:ext cx="6192688" cy="369332"/>
          </a:xfrm>
          <a:prstGeom prst="rect">
            <a:avLst/>
          </a:prstGeom>
          <a:noFill/>
        </p:spPr>
        <p:txBody>
          <a:bodyPr wrap="square" rtlCol="0">
            <a:spAutoFit/>
          </a:bodyPr>
          <a:lstStyle/>
          <a:p>
            <a:pPr algn="ctr"/>
            <a:r>
              <a:rPr lang="en-GB" dirty="0" smtClean="0">
                <a:latin typeface="Times New Roman"/>
                <a:cs typeface="Times New Roman"/>
              </a:rPr>
              <a:t>Difference-in-difference approach</a:t>
            </a:r>
            <a:endParaRPr lang="en-GB" dirty="0">
              <a:latin typeface="Times New Roman"/>
              <a:cs typeface="Times New Roman"/>
            </a:endParaRPr>
          </a:p>
        </p:txBody>
      </p:sp>
      <p:sp>
        <p:nvSpPr>
          <p:cNvPr id="20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6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7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7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 name="CasellaDiTesto 32"/>
          <p:cNvSpPr txBox="1"/>
          <p:nvPr/>
        </p:nvSpPr>
        <p:spPr>
          <a:xfrm>
            <a:off x="1799184" y="4293096"/>
            <a:ext cx="7344816" cy="646331"/>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Interaction between EPLT and sectoral propensity to employ temporary workers</a:t>
            </a:r>
            <a:endParaRPr lang="en-GB" dirty="0">
              <a:latin typeface="Times New Roman" pitchFamily="18" charset="0"/>
              <a:cs typeface="Times New Roman" pitchFamily="18" charset="0"/>
            </a:endParaRPr>
          </a:p>
        </p:txBody>
      </p:sp>
      <p:sp>
        <p:nvSpPr>
          <p:cNvPr id="2075"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7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8" name="CasellaDiTesto 37"/>
          <p:cNvSpPr txBox="1"/>
          <p:nvPr/>
        </p:nvSpPr>
        <p:spPr>
          <a:xfrm>
            <a:off x="1828131" y="4941168"/>
            <a:ext cx="7344816" cy="369332"/>
          </a:xfrm>
          <a:prstGeom prst="rect">
            <a:avLst/>
          </a:prstGeom>
          <a:noFill/>
          <a:ln>
            <a:solidFill>
              <a:srgbClr val="FF0000"/>
            </a:solidFill>
          </a:ln>
        </p:spPr>
        <p:txBody>
          <a:bodyPr wrap="square" rtlCol="0">
            <a:spAutoFit/>
          </a:bodyPr>
          <a:lstStyle/>
          <a:p>
            <a:r>
              <a:rPr lang="en-GB" dirty="0" smtClean="0">
                <a:latin typeface="Times New Roman" pitchFamily="18" charset="0"/>
                <a:cs typeface="Times New Roman" pitchFamily="18" charset="0"/>
              </a:rPr>
              <a:t>Interaction between EPLR and sectoral propensity to lay-off workers</a:t>
            </a:r>
            <a:endParaRPr lang="en-GB" dirty="0">
              <a:latin typeface="Times New Roman" pitchFamily="18" charset="0"/>
              <a:cs typeface="Times New Roman" pitchFamily="18" charset="0"/>
            </a:endParaRPr>
          </a:p>
        </p:txBody>
      </p:sp>
      <p:sp>
        <p:nvSpPr>
          <p:cNvPr id="2079"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8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3" name="CasellaDiTesto 42"/>
          <p:cNvSpPr txBox="1"/>
          <p:nvPr/>
        </p:nvSpPr>
        <p:spPr>
          <a:xfrm>
            <a:off x="1691680" y="5733256"/>
            <a:ext cx="7344816" cy="369332"/>
          </a:xfrm>
          <a:prstGeom prst="rect">
            <a:avLst/>
          </a:prstGeom>
          <a:noFill/>
        </p:spPr>
        <p:txBody>
          <a:bodyPr wrap="square" rtlCol="0">
            <a:spAutoFit/>
          </a:bodyPr>
          <a:lstStyle/>
          <a:p>
            <a:r>
              <a:rPr lang="en-GB" dirty="0" smtClean="0">
                <a:latin typeface="Times New Roman" pitchFamily="18" charset="0"/>
                <a:cs typeface="Times New Roman" pitchFamily="18" charset="0"/>
              </a:rPr>
              <a:t>Product </a:t>
            </a:r>
            <a:r>
              <a:rPr lang="en-GB" smtClean="0">
                <a:latin typeface="Times New Roman" pitchFamily="18" charset="0"/>
                <a:cs typeface="Times New Roman" pitchFamily="18" charset="0"/>
              </a:rPr>
              <a:t>Market Regulation</a:t>
            </a:r>
            <a:endParaRPr lang="en-GB" dirty="0">
              <a:latin typeface="Times New Roman" pitchFamily="18" charset="0"/>
              <a:cs typeface="Times New Roman" pitchFamily="18" charset="0"/>
            </a:endParaRPr>
          </a:p>
        </p:txBody>
      </p:sp>
      <p:sp>
        <p:nvSpPr>
          <p:cNvPr id="2083"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6" name="CasellaDiTesto 45"/>
          <p:cNvSpPr txBox="1"/>
          <p:nvPr/>
        </p:nvSpPr>
        <p:spPr>
          <a:xfrm>
            <a:off x="1475656" y="6165304"/>
            <a:ext cx="7344816" cy="369332"/>
          </a:xfrm>
          <a:prstGeom prst="rect">
            <a:avLst/>
          </a:prstGeom>
          <a:noFill/>
        </p:spPr>
        <p:txBody>
          <a:bodyPr wrap="square" rtlCol="0">
            <a:spAutoFit/>
          </a:bodyPr>
          <a:lstStyle/>
          <a:p>
            <a:r>
              <a:rPr lang="en-GB" dirty="0" smtClean="0">
                <a:latin typeface="Times New Roman" pitchFamily="18" charset="0"/>
                <a:cs typeface="Times New Roman" pitchFamily="18" charset="0"/>
              </a:rPr>
              <a:t>Country- by-time dummies </a:t>
            </a:r>
            <a:endParaRPr lang="en-GB" dirty="0">
              <a:latin typeface="Times New Roman" pitchFamily="18" charset="0"/>
              <a:cs typeface="Times New Roman" pitchFamily="18" charset="0"/>
            </a:endParaRPr>
          </a:p>
        </p:txBody>
      </p:sp>
      <p:sp>
        <p:nvSpPr>
          <p:cNvPr id="2085"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9" name="CasellaDiTesto 48"/>
          <p:cNvSpPr txBox="1"/>
          <p:nvPr/>
        </p:nvSpPr>
        <p:spPr>
          <a:xfrm>
            <a:off x="1785918" y="6466145"/>
            <a:ext cx="7358082" cy="369332"/>
          </a:xfrm>
          <a:prstGeom prst="rect">
            <a:avLst/>
          </a:prstGeom>
          <a:noFill/>
        </p:spPr>
        <p:txBody>
          <a:bodyPr wrap="square" rtlCol="0">
            <a:spAutoFit/>
          </a:bodyPr>
          <a:lstStyle/>
          <a:p>
            <a:r>
              <a:rPr lang="en-GB" dirty="0" smtClean="0">
                <a:latin typeface="Times New Roman" pitchFamily="18" charset="0"/>
                <a:cs typeface="Times New Roman" pitchFamily="18" charset="0"/>
              </a:rPr>
              <a:t>Sector dummies</a:t>
            </a:r>
            <a:endParaRPr lang="en-GB" dirty="0">
              <a:latin typeface="Times New Roman" pitchFamily="18" charset="0"/>
              <a:cs typeface="Times New Roman" pitchFamily="18" charset="0"/>
            </a:endParaRPr>
          </a:p>
        </p:txBody>
      </p:sp>
      <p:sp>
        <p:nvSpPr>
          <p:cNvPr id="2087"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7" name="Callout 14 36"/>
          <p:cNvSpPr/>
          <p:nvPr/>
        </p:nvSpPr>
        <p:spPr>
          <a:xfrm>
            <a:off x="6156176" y="1484784"/>
            <a:ext cx="2304256" cy="2736304"/>
          </a:xfrm>
          <a:prstGeom prst="accentBorderCallout2">
            <a:avLst>
              <a:gd name="adj1" fmla="val 18750"/>
              <a:gd name="adj2" fmla="val -8333"/>
              <a:gd name="adj3" fmla="val 18750"/>
              <a:gd name="adj4" fmla="val -16667"/>
              <a:gd name="adj5" fmla="val 107332"/>
              <a:gd name="adj6" fmla="val -462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Times New Roman" pitchFamily="18" charset="0"/>
                <a:cs typeface="Times New Roman" pitchFamily="18" charset="0"/>
              </a:rPr>
              <a:t>The difference of the propensity to employ temporary workers between different industries </a:t>
            </a:r>
          </a:p>
          <a:p>
            <a:pPr algn="ctr"/>
            <a:r>
              <a:rPr lang="en-GB" sz="1600" dirty="0" smtClean="0">
                <a:latin typeface="Times New Roman" pitchFamily="18" charset="0"/>
                <a:cs typeface="Times New Roman" pitchFamily="18" charset="0"/>
              </a:rPr>
              <a:t>multiplied by the different stringency of EPL</a:t>
            </a:r>
          </a:p>
          <a:p>
            <a:pPr algn="ctr"/>
            <a:r>
              <a:rPr lang="en-GB" sz="1600" dirty="0" smtClean="0">
                <a:latin typeface="Times New Roman" pitchFamily="18" charset="0"/>
                <a:cs typeface="Times New Roman" pitchFamily="18" charset="0"/>
              </a:rPr>
              <a:t>explains differences in labour share at sector-country level</a:t>
            </a:r>
            <a:endParaRPr lang="en-GB" sz="1600" dirty="0">
              <a:latin typeface="Times New Roman" pitchFamily="18" charset="0"/>
              <a:cs typeface="Times New Roman" pitchFamily="18" charset="0"/>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3519270980"/>
              </p:ext>
            </p:extLst>
          </p:nvPr>
        </p:nvGraphicFramePr>
        <p:xfrm>
          <a:off x="323850" y="836613"/>
          <a:ext cx="8820150" cy="538162"/>
        </p:xfrm>
        <a:graphic>
          <a:graphicData uri="http://schemas.openxmlformats.org/presentationml/2006/ole">
            <mc:AlternateContent xmlns:mc="http://schemas.openxmlformats.org/markup-compatibility/2006">
              <mc:Choice xmlns:v="urn:schemas-microsoft-com:vml" Requires="v">
                <p:oleObj spid="_x0000_s2313" name="Documento" r:id="rId7" imgW="6121400" imgH="393700" progId="Word.Document.12">
                  <p:embed/>
                </p:oleObj>
              </mc:Choice>
              <mc:Fallback>
                <p:oleObj name="Documento" r:id="rId7" imgW="6121400" imgH="393700" progId="Word.Document.12">
                  <p:embed/>
                  <p:pic>
                    <p:nvPicPr>
                      <p:cNvPr id="0" name=""/>
                      <p:cNvPicPr/>
                      <p:nvPr/>
                    </p:nvPicPr>
                    <p:blipFill>
                      <a:blip r:embed="rId8"/>
                      <a:stretch>
                        <a:fillRect/>
                      </a:stretch>
                    </p:blipFill>
                    <p:spPr>
                      <a:xfrm>
                        <a:off x="323850" y="836613"/>
                        <a:ext cx="8820150" cy="538162"/>
                      </a:xfrm>
                      <a:prstGeom prst="rect">
                        <a:avLst/>
                      </a:prstGeom>
                    </p:spPr>
                  </p:pic>
                </p:oleObj>
              </mc:Fallback>
            </mc:AlternateContent>
          </a:graphicData>
        </a:graphic>
      </p:graphicFrame>
      <p:sp>
        <p:nvSpPr>
          <p:cNvPr id="5" name="CasellaDiTesto 4"/>
          <p:cNvSpPr txBox="1"/>
          <p:nvPr/>
        </p:nvSpPr>
        <p:spPr>
          <a:xfrm>
            <a:off x="395536" y="3429000"/>
            <a:ext cx="1943035" cy="369332"/>
          </a:xfrm>
          <a:prstGeom prst="rect">
            <a:avLst/>
          </a:prstGeom>
          <a:noFill/>
        </p:spPr>
        <p:txBody>
          <a:bodyPr wrap="none" rtlCol="0">
            <a:spAutoFit/>
          </a:bodyPr>
          <a:lstStyle/>
          <a:p>
            <a:r>
              <a:rPr lang="it-IT" dirty="0" err="1" smtClean="0">
                <a:latin typeface="Times New Roman"/>
                <a:cs typeface="Times New Roman"/>
              </a:rPr>
              <a:t>Ls</a:t>
            </a:r>
            <a:r>
              <a:rPr lang="it-IT" baseline="-25000" dirty="0" err="1" smtClean="0">
                <a:latin typeface="Times New Roman"/>
                <a:cs typeface="Times New Roman"/>
              </a:rPr>
              <a:t>i,j,t</a:t>
            </a:r>
            <a:r>
              <a:rPr lang="it-IT" dirty="0" smtClean="0">
                <a:latin typeface="Times New Roman"/>
                <a:cs typeface="Times New Roman"/>
              </a:rPr>
              <a:t>= </a:t>
            </a:r>
            <a:r>
              <a:rPr lang="it-IT" dirty="0" err="1" smtClean="0">
                <a:latin typeface="Times New Roman"/>
                <a:cs typeface="Times New Roman"/>
              </a:rPr>
              <a:t>labour</a:t>
            </a:r>
            <a:r>
              <a:rPr lang="it-IT" dirty="0" smtClean="0">
                <a:latin typeface="Times New Roman"/>
                <a:cs typeface="Times New Roman"/>
              </a:rPr>
              <a:t> share</a:t>
            </a:r>
            <a:endParaRPr lang="it-IT" dirty="0">
              <a:latin typeface="Times New Roman"/>
              <a:cs typeface="Times New Roman"/>
            </a:endParaRPr>
          </a:p>
        </p:txBody>
      </p:sp>
      <p:sp>
        <p:nvSpPr>
          <p:cNvPr id="13" name="CasellaDiTesto 12"/>
          <p:cNvSpPr txBox="1"/>
          <p:nvPr/>
        </p:nvSpPr>
        <p:spPr>
          <a:xfrm>
            <a:off x="467544" y="5373216"/>
            <a:ext cx="7353295" cy="369332"/>
          </a:xfrm>
          <a:prstGeom prst="rect">
            <a:avLst/>
          </a:prstGeom>
          <a:noFill/>
        </p:spPr>
        <p:txBody>
          <a:bodyPr wrap="none" rtlCol="0">
            <a:spAutoFit/>
          </a:bodyPr>
          <a:lstStyle/>
          <a:p>
            <a:r>
              <a:rPr lang="it-IT" dirty="0" smtClean="0">
                <a:latin typeface="Times New Roman"/>
                <a:cs typeface="Times New Roman"/>
              </a:rPr>
              <a:t>UD =Union </a:t>
            </a:r>
            <a:r>
              <a:rPr lang="it-IT" dirty="0" err="1" smtClean="0">
                <a:latin typeface="Times New Roman"/>
                <a:cs typeface="Times New Roman"/>
              </a:rPr>
              <a:t>density</a:t>
            </a:r>
            <a:r>
              <a:rPr lang="it-IT" dirty="0" smtClean="0">
                <a:latin typeface="Times New Roman"/>
                <a:cs typeface="Times New Roman"/>
              </a:rPr>
              <a:t>; COV= </a:t>
            </a:r>
            <a:r>
              <a:rPr lang="it-IT" dirty="0" err="1" smtClean="0">
                <a:latin typeface="Times New Roman"/>
                <a:cs typeface="Times New Roman"/>
              </a:rPr>
              <a:t>coverage</a:t>
            </a:r>
            <a:r>
              <a:rPr lang="it-IT" dirty="0" smtClean="0">
                <a:latin typeface="Times New Roman"/>
                <a:cs typeface="Times New Roman"/>
              </a:rPr>
              <a:t> </a:t>
            </a:r>
            <a:r>
              <a:rPr lang="it-IT" dirty="0" err="1" smtClean="0">
                <a:latin typeface="Times New Roman"/>
                <a:cs typeface="Times New Roman"/>
              </a:rPr>
              <a:t>bargaining</a:t>
            </a:r>
            <a:r>
              <a:rPr lang="it-IT" dirty="0" smtClean="0">
                <a:latin typeface="Times New Roman"/>
                <a:cs typeface="Times New Roman"/>
              </a:rPr>
              <a:t>; </a:t>
            </a:r>
            <a:r>
              <a:rPr lang="it-IT" dirty="0" err="1" smtClean="0">
                <a:latin typeface="Times New Roman"/>
                <a:cs typeface="Times New Roman"/>
              </a:rPr>
              <a:t>both</a:t>
            </a:r>
            <a:r>
              <a:rPr lang="it-IT" dirty="0" smtClean="0">
                <a:latin typeface="Times New Roman"/>
                <a:cs typeface="Times New Roman"/>
              </a:rPr>
              <a:t> </a:t>
            </a:r>
            <a:r>
              <a:rPr lang="it-IT" dirty="0" err="1" smtClean="0">
                <a:latin typeface="Times New Roman"/>
                <a:cs typeface="Times New Roman"/>
              </a:rPr>
              <a:t>interacted</a:t>
            </a:r>
            <a:r>
              <a:rPr lang="it-IT" dirty="0" smtClean="0">
                <a:latin typeface="Times New Roman"/>
                <a:cs typeface="Times New Roman"/>
              </a:rPr>
              <a:t> with </a:t>
            </a:r>
            <a:r>
              <a:rPr lang="it-IT" dirty="0" err="1" smtClean="0">
                <a:latin typeface="Times New Roman"/>
                <a:cs typeface="Times New Roman"/>
              </a:rPr>
              <a:t>lay-off</a:t>
            </a:r>
            <a:endParaRPr lang="it-IT" dirty="0">
              <a:latin typeface="Times New Roman"/>
              <a:cs typeface="Times New Roman"/>
            </a:endParaRPr>
          </a:p>
        </p:txBody>
      </p:sp>
      <p:sp>
        <p:nvSpPr>
          <p:cNvPr id="14" name="CasellaDiTesto 13"/>
          <p:cNvSpPr txBox="1"/>
          <p:nvPr/>
        </p:nvSpPr>
        <p:spPr>
          <a:xfrm>
            <a:off x="539552" y="6483161"/>
            <a:ext cx="404753" cy="369332"/>
          </a:xfrm>
          <a:prstGeom prst="rect">
            <a:avLst/>
          </a:prstGeom>
          <a:noFill/>
        </p:spPr>
        <p:txBody>
          <a:bodyPr wrap="none" rtlCol="0">
            <a:spAutoFit/>
          </a:bodyPr>
          <a:lstStyle/>
          <a:p>
            <a:r>
              <a:rPr lang="it-IT" dirty="0" smtClean="0">
                <a:latin typeface="Times New Roman"/>
                <a:cs typeface="Times New Roman"/>
              </a:rPr>
              <a:t>D</a:t>
            </a:r>
            <a:r>
              <a:rPr lang="it-IT" baseline="-25000" dirty="0" smtClean="0"/>
              <a:t>i</a:t>
            </a:r>
            <a:endParaRPr lang="it-IT" dirty="0"/>
          </a:p>
        </p:txBody>
      </p:sp>
      <p:sp>
        <p:nvSpPr>
          <p:cNvPr id="50" name="CasellaDiTesto 49"/>
          <p:cNvSpPr txBox="1"/>
          <p:nvPr/>
        </p:nvSpPr>
        <p:spPr>
          <a:xfrm>
            <a:off x="539552" y="6093296"/>
            <a:ext cx="520958" cy="369332"/>
          </a:xfrm>
          <a:prstGeom prst="rect">
            <a:avLst/>
          </a:prstGeom>
          <a:noFill/>
        </p:spPr>
        <p:txBody>
          <a:bodyPr wrap="none" rtlCol="0">
            <a:spAutoFit/>
          </a:bodyPr>
          <a:lstStyle/>
          <a:p>
            <a:r>
              <a:rPr lang="it-IT" dirty="0" err="1" smtClean="0">
                <a:latin typeface="Times New Roman"/>
                <a:cs typeface="Times New Roman"/>
              </a:rPr>
              <a:t>D</a:t>
            </a:r>
            <a:r>
              <a:rPr lang="it-IT" baseline="-25000" dirty="0" err="1" smtClean="0"/>
              <a:t>j,t</a:t>
            </a:r>
            <a:endParaRPr lang="it-IT" dirty="0"/>
          </a:p>
        </p:txBody>
      </p:sp>
      <p:sp>
        <p:nvSpPr>
          <p:cNvPr id="15" name="CasellaDiTesto 14"/>
          <p:cNvSpPr txBox="1"/>
          <p:nvPr/>
        </p:nvSpPr>
        <p:spPr>
          <a:xfrm>
            <a:off x="539552" y="5805264"/>
            <a:ext cx="684803" cy="369332"/>
          </a:xfrm>
          <a:prstGeom prst="rect">
            <a:avLst/>
          </a:prstGeom>
          <a:noFill/>
        </p:spPr>
        <p:txBody>
          <a:bodyPr wrap="none" rtlCol="0">
            <a:spAutoFit/>
          </a:bodyPr>
          <a:lstStyle/>
          <a:p>
            <a:r>
              <a:rPr lang="it-IT" dirty="0" smtClean="0">
                <a:latin typeface="Times New Roman"/>
                <a:cs typeface="Times New Roman"/>
              </a:rPr>
              <a:t>PMR</a:t>
            </a:r>
            <a:endParaRPr lang="it-IT" dirty="0">
              <a:latin typeface="Times New Roman"/>
              <a:cs typeface="Times New Roman"/>
            </a:endParaRPr>
          </a:p>
        </p:txBody>
      </p:sp>
      <p:sp>
        <p:nvSpPr>
          <p:cNvPr id="51" name="CasellaDiTesto 50"/>
          <p:cNvSpPr txBox="1"/>
          <p:nvPr/>
        </p:nvSpPr>
        <p:spPr>
          <a:xfrm>
            <a:off x="395536" y="3789040"/>
            <a:ext cx="5663442" cy="369332"/>
          </a:xfrm>
          <a:prstGeom prst="rect">
            <a:avLst/>
          </a:prstGeom>
          <a:noFill/>
        </p:spPr>
        <p:txBody>
          <a:bodyPr wrap="none" rtlCol="0">
            <a:spAutoFit/>
          </a:bodyPr>
          <a:lstStyle/>
          <a:p>
            <a:r>
              <a:rPr lang="it-IT" dirty="0" smtClean="0">
                <a:latin typeface="Times New Roman"/>
                <a:cs typeface="Times New Roman"/>
              </a:rPr>
              <a:t>KO = Capital/output ratio;  </a:t>
            </a:r>
            <a:r>
              <a:rPr lang="it-IT" dirty="0" err="1" smtClean="0">
                <a:latin typeface="Times New Roman"/>
                <a:cs typeface="Times New Roman"/>
              </a:rPr>
              <a:t>q</a:t>
            </a:r>
            <a:r>
              <a:rPr lang="it-IT" dirty="0" smtClean="0">
                <a:latin typeface="Times New Roman"/>
                <a:cs typeface="Times New Roman"/>
              </a:rPr>
              <a:t>=</a:t>
            </a:r>
            <a:r>
              <a:rPr lang="it-IT" dirty="0" err="1" smtClean="0">
                <a:latin typeface="Times New Roman"/>
                <a:cs typeface="Times New Roman"/>
              </a:rPr>
              <a:t>employees</a:t>
            </a:r>
            <a:r>
              <a:rPr lang="it-IT" dirty="0" smtClean="0">
                <a:latin typeface="Times New Roman"/>
                <a:cs typeface="Times New Roman"/>
              </a:rPr>
              <a:t>/</a:t>
            </a:r>
            <a:r>
              <a:rPr lang="it-IT" dirty="0" err="1" smtClean="0">
                <a:latin typeface="Times New Roman"/>
                <a:cs typeface="Times New Roman"/>
              </a:rPr>
              <a:t>total</a:t>
            </a:r>
            <a:r>
              <a:rPr lang="it-IT" dirty="0" smtClean="0">
                <a:latin typeface="Times New Roman"/>
                <a:cs typeface="Times New Roman"/>
              </a:rPr>
              <a:t> </a:t>
            </a:r>
            <a:r>
              <a:rPr lang="it-IT" dirty="0" err="1" smtClean="0">
                <a:latin typeface="Times New Roman"/>
                <a:cs typeface="Times New Roman"/>
              </a:rPr>
              <a:t>employment</a:t>
            </a:r>
            <a:endParaRPr lang="it-IT" dirty="0">
              <a:latin typeface="Times New Roman"/>
              <a:cs typeface="Times New Roman"/>
            </a:endParaRPr>
          </a:p>
        </p:txBody>
      </p:sp>
      <p:sp>
        <p:nvSpPr>
          <p:cNvPr id="2" name="Oval 1"/>
          <p:cNvSpPr/>
          <p:nvPr/>
        </p:nvSpPr>
        <p:spPr>
          <a:xfrm>
            <a:off x="2411760" y="764704"/>
            <a:ext cx="1656184" cy="4320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468313" y="0"/>
            <a:ext cx="8229600" cy="561975"/>
          </a:xfrm>
        </p:spPr>
        <p:txBody>
          <a:bodyPr anchor="ctr"/>
          <a:lstStyle/>
          <a:p>
            <a:pPr algn="ctr" eaLnBrk="1" hangingPunct="1"/>
            <a:r>
              <a:rPr lang="it-IT" sz="2800" dirty="0" err="1" smtClean="0">
                <a:solidFill>
                  <a:schemeClr val="tx1"/>
                </a:solidFill>
                <a:latin typeface="Times New Roman"/>
                <a:cs typeface="Times New Roman"/>
              </a:rPr>
              <a:t>Econometric</a:t>
            </a:r>
            <a:r>
              <a:rPr lang="it-IT" sz="2800" dirty="0" smtClean="0">
                <a:solidFill>
                  <a:schemeClr val="tx1"/>
                </a:solidFill>
                <a:latin typeface="Times New Roman"/>
                <a:cs typeface="Times New Roman"/>
              </a:rPr>
              <a:t> </a:t>
            </a:r>
            <a:r>
              <a:rPr lang="it-IT" sz="2800" dirty="0" err="1" smtClean="0">
                <a:solidFill>
                  <a:schemeClr val="tx1"/>
                </a:solidFill>
                <a:latin typeface="Times New Roman"/>
                <a:cs typeface="Times New Roman"/>
              </a:rPr>
              <a:t>strategy</a:t>
            </a:r>
            <a:r>
              <a:rPr lang="it-IT" sz="2800" dirty="0" smtClean="0">
                <a:solidFill>
                  <a:schemeClr val="tx1"/>
                </a:solidFill>
                <a:latin typeface="Times New Roman"/>
                <a:cs typeface="Times New Roman"/>
              </a:rPr>
              <a:t> (2)</a:t>
            </a:r>
          </a:p>
        </p:txBody>
      </p:sp>
      <p:sp>
        <p:nvSpPr>
          <p:cNvPr id="2052" name="Rectangle 5"/>
          <p:cNvSpPr>
            <a:spLocks noChangeArrowheads="1"/>
          </p:cNvSpPr>
          <p:nvPr/>
        </p:nvSpPr>
        <p:spPr bwMode="auto">
          <a:xfrm>
            <a:off x="0" y="0"/>
            <a:ext cx="184731" cy="369332"/>
          </a:xfrm>
          <a:prstGeom prst="rect">
            <a:avLst/>
          </a:prstGeom>
          <a:noFill/>
          <a:ln w="9525">
            <a:noFill/>
            <a:miter lim="800000"/>
            <a:headEnd/>
            <a:tailEnd/>
          </a:ln>
        </p:spPr>
        <p:txBody>
          <a:bodyPr wrap="none" anchor="ctr">
            <a:spAutoFit/>
          </a:bodyPr>
          <a:lstStyle/>
          <a:p>
            <a:endParaRPr lang="it-IT">
              <a:latin typeface="Arial" pitchFamily="34" charset="0"/>
              <a:cs typeface="Arial" pitchFamily="34" charset="0"/>
            </a:endParaRPr>
          </a:p>
        </p:txBody>
      </p:sp>
      <p:sp>
        <p:nvSpPr>
          <p:cNvPr id="2053" name="Rectangle 6"/>
          <p:cNvSpPr>
            <a:spLocks noChangeArrowheads="1"/>
          </p:cNvSpPr>
          <p:nvPr/>
        </p:nvSpPr>
        <p:spPr bwMode="auto">
          <a:xfrm>
            <a:off x="0" y="350838"/>
            <a:ext cx="184731" cy="369332"/>
          </a:xfrm>
          <a:prstGeom prst="rect">
            <a:avLst/>
          </a:prstGeom>
          <a:noFill/>
          <a:ln w="9525">
            <a:noFill/>
            <a:miter lim="800000"/>
            <a:headEnd/>
            <a:tailEnd/>
          </a:ln>
        </p:spPr>
        <p:txBody>
          <a:bodyPr wrap="none" anchor="ctr">
            <a:spAutoFit/>
          </a:bodyPr>
          <a:lstStyle/>
          <a:p>
            <a:endParaRPr lang="it-IT">
              <a:latin typeface="Arial" pitchFamily="34" charset="0"/>
              <a:cs typeface="Arial" pitchFamily="34" charset="0"/>
            </a:endParaRPr>
          </a:p>
        </p:txBody>
      </p:sp>
      <p:sp>
        <p:nvSpPr>
          <p:cNvPr id="8" name="CasellaDiTesto 7"/>
          <p:cNvSpPr txBox="1"/>
          <p:nvPr/>
        </p:nvSpPr>
        <p:spPr>
          <a:xfrm>
            <a:off x="179512" y="692696"/>
            <a:ext cx="9178834" cy="830997"/>
          </a:xfrm>
          <a:prstGeom prst="rect">
            <a:avLst/>
          </a:prstGeom>
          <a:noFill/>
        </p:spPr>
        <p:txBody>
          <a:bodyPr wrap="square" rtlCol="0">
            <a:spAutoFit/>
          </a:bodyPr>
          <a:lstStyle/>
          <a:p>
            <a:pPr algn="ctr"/>
            <a:r>
              <a:rPr lang="en-GB" sz="2400" dirty="0" smtClean="0">
                <a:latin typeface="Times New Roman"/>
                <a:cs typeface="Times New Roman"/>
              </a:rPr>
              <a:t>EPL and other institutional controls as explanatory variables of the components of labour share</a:t>
            </a:r>
            <a:endParaRPr lang="en-GB" sz="2400" dirty="0">
              <a:latin typeface="Times New Roman"/>
              <a:cs typeface="Times New Roman"/>
            </a:endParaRPr>
          </a:p>
        </p:txBody>
      </p:sp>
      <p:sp>
        <p:nvSpPr>
          <p:cNvPr id="2061" name="Rectangle 1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65" name="Rectangle 1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67" name="Rectangle 19"/>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69" name="Rectangle 2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71" name="Rectangle 2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73" name="Rectangle 2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75" name="Rectangle 2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77" name="Rectangle 29"/>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79" name="Rectangle 3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81" name="Rectangle 33"/>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83" name="Rectangle 3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2085" name="Rectangle 3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35842"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35844"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35846" name="Rectangle 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35848" name="Rectangle 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35850" name="Rectangle 1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35852" name="Rectangle 1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35854" name="Rectangle 1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sp>
        <p:nvSpPr>
          <p:cNvPr id="35856" name="Rectangle 1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latin typeface="Arial" pitchFamily="34" charset="0"/>
              <a:cs typeface="Arial" pitchFamily="34" charset="0"/>
            </a:endParaRPr>
          </a:p>
        </p:txBody>
      </p:sp>
      <p:graphicFrame>
        <p:nvGraphicFramePr>
          <p:cNvPr id="39" name="Oggetto 38"/>
          <p:cNvGraphicFramePr>
            <a:graphicFrameLocks noChangeAspect="1"/>
          </p:cNvGraphicFramePr>
          <p:nvPr>
            <p:extLst>
              <p:ext uri="{D42A27DB-BD31-4B8C-83A1-F6EECF244321}">
                <p14:modId xmlns:p14="http://schemas.microsoft.com/office/powerpoint/2010/main" val="3312923584"/>
              </p:ext>
            </p:extLst>
          </p:nvPr>
        </p:nvGraphicFramePr>
        <p:xfrm>
          <a:off x="323850" y="2276872"/>
          <a:ext cx="8820150" cy="538162"/>
        </p:xfrm>
        <a:graphic>
          <a:graphicData uri="http://schemas.openxmlformats.org/presentationml/2006/ole">
            <mc:AlternateContent xmlns:mc="http://schemas.openxmlformats.org/markup-compatibility/2006">
              <mc:Choice xmlns:v="urn:schemas-microsoft-com:vml" Requires="v">
                <p:oleObj spid="_x0000_s9354" name="Documento" r:id="rId3" imgW="6121400" imgH="393700" progId="Word.Document.12">
                  <p:embed/>
                </p:oleObj>
              </mc:Choice>
              <mc:Fallback>
                <p:oleObj name="Documento" r:id="rId3" imgW="6121400" imgH="393700" progId="Word.Document.12">
                  <p:embed/>
                  <p:pic>
                    <p:nvPicPr>
                      <p:cNvPr id="0" name=""/>
                      <p:cNvPicPr/>
                      <p:nvPr/>
                    </p:nvPicPr>
                    <p:blipFill>
                      <a:blip r:embed="rId4"/>
                      <a:stretch>
                        <a:fillRect/>
                      </a:stretch>
                    </p:blipFill>
                    <p:spPr>
                      <a:xfrm>
                        <a:off x="323850" y="2276872"/>
                        <a:ext cx="8820150" cy="538162"/>
                      </a:xfrm>
                      <a:prstGeom prst="rect">
                        <a:avLst/>
                      </a:prstGeom>
                      <a:ln>
                        <a:solidFill>
                          <a:schemeClr val="accent1"/>
                        </a:solidFill>
                      </a:ln>
                    </p:spPr>
                  </p:pic>
                </p:oleObj>
              </mc:Fallback>
            </mc:AlternateContent>
          </a:graphicData>
        </a:graphic>
      </p:graphicFrame>
      <p:graphicFrame>
        <p:nvGraphicFramePr>
          <p:cNvPr id="40" name="Oggetto 39"/>
          <p:cNvGraphicFramePr>
            <a:graphicFrameLocks noChangeAspect="1"/>
          </p:cNvGraphicFramePr>
          <p:nvPr>
            <p:extLst>
              <p:ext uri="{D42A27DB-BD31-4B8C-83A1-F6EECF244321}">
                <p14:modId xmlns:p14="http://schemas.microsoft.com/office/powerpoint/2010/main" val="4196317689"/>
              </p:ext>
            </p:extLst>
          </p:nvPr>
        </p:nvGraphicFramePr>
        <p:xfrm>
          <a:off x="323850" y="3573016"/>
          <a:ext cx="8820150" cy="538162"/>
        </p:xfrm>
        <a:graphic>
          <a:graphicData uri="http://schemas.openxmlformats.org/presentationml/2006/ole">
            <mc:AlternateContent xmlns:mc="http://schemas.openxmlformats.org/markup-compatibility/2006">
              <mc:Choice xmlns:v="urn:schemas-microsoft-com:vml" Requires="v">
                <p:oleObj spid="_x0000_s9355" name="Documento" r:id="rId5" imgW="6121400" imgH="393700" progId="Word.Document.12">
                  <p:embed/>
                </p:oleObj>
              </mc:Choice>
              <mc:Fallback>
                <p:oleObj name="Documento" r:id="rId5" imgW="6121400" imgH="393700" progId="Word.Document.12">
                  <p:embed/>
                  <p:pic>
                    <p:nvPicPr>
                      <p:cNvPr id="0" name=""/>
                      <p:cNvPicPr/>
                      <p:nvPr/>
                    </p:nvPicPr>
                    <p:blipFill>
                      <a:blip r:embed="rId6"/>
                      <a:stretch>
                        <a:fillRect/>
                      </a:stretch>
                    </p:blipFill>
                    <p:spPr>
                      <a:xfrm>
                        <a:off x="323850" y="3573016"/>
                        <a:ext cx="8820150" cy="538162"/>
                      </a:xfrm>
                      <a:prstGeom prst="rect">
                        <a:avLst/>
                      </a:prstGeom>
                      <a:ln>
                        <a:solidFill>
                          <a:srgbClr val="3366FF"/>
                        </a:solidFill>
                      </a:ln>
                    </p:spPr>
                  </p:pic>
                </p:oleObj>
              </mc:Fallback>
            </mc:AlternateContent>
          </a:graphicData>
        </a:graphic>
      </p:graphicFrame>
      <p:sp>
        <p:nvSpPr>
          <p:cNvPr id="2" name="CasellaDiTesto 1"/>
          <p:cNvSpPr txBox="1"/>
          <p:nvPr/>
        </p:nvSpPr>
        <p:spPr>
          <a:xfrm>
            <a:off x="395536" y="4437112"/>
            <a:ext cx="8496944" cy="1938992"/>
          </a:xfrm>
          <a:prstGeom prst="rect">
            <a:avLst/>
          </a:prstGeom>
          <a:noFill/>
        </p:spPr>
        <p:txBody>
          <a:bodyPr wrap="square" rtlCol="0">
            <a:spAutoFit/>
          </a:bodyPr>
          <a:lstStyle/>
          <a:p>
            <a:r>
              <a:rPr lang="en-GB" sz="2400" dirty="0" smtClean="0">
                <a:latin typeface="Times New Roman"/>
                <a:cs typeface="Times New Roman"/>
              </a:rPr>
              <a:t>Movements of the labour share are supposed to be driven by changes in employment and wage per employee</a:t>
            </a:r>
          </a:p>
          <a:p>
            <a:endParaRPr lang="en-GB" sz="2400" dirty="0" smtClean="0">
              <a:latin typeface="Times New Roman"/>
              <a:cs typeface="Times New Roman"/>
            </a:endParaRPr>
          </a:p>
          <a:p>
            <a:r>
              <a:rPr lang="en-GB" sz="2400" dirty="0" smtClean="0">
                <a:latin typeface="Times New Roman"/>
                <a:cs typeface="Times New Roman"/>
              </a:rPr>
              <a:t>These supplementary specifications allow us to clarify the main results and to provide first responses to our initial hypotheses</a:t>
            </a:r>
            <a:endParaRPr lang="en-GB" sz="2400" dirty="0">
              <a:latin typeface="Times New Roman"/>
              <a:cs typeface="Times New Roman"/>
            </a:endParaRPr>
          </a:p>
        </p:txBody>
      </p:sp>
      <p:sp>
        <p:nvSpPr>
          <p:cNvPr id="3" name="CasellaDiTesto 2"/>
          <p:cNvSpPr txBox="1"/>
          <p:nvPr/>
        </p:nvSpPr>
        <p:spPr>
          <a:xfrm>
            <a:off x="542096" y="1874236"/>
            <a:ext cx="2480166" cy="369332"/>
          </a:xfrm>
          <a:prstGeom prst="rect">
            <a:avLst/>
          </a:prstGeom>
          <a:noFill/>
          <a:ln>
            <a:solidFill>
              <a:schemeClr val="tx2"/>
            </a:solidFill>
          </a:ln>
        </p:spPr>
        <p:txBody>
          <a:bodyPr wrap="none" rtlCol="0">
            <a:spAutoFit/>
          </a:bodyPr>
          <a:lstStyle/>
          <a:p>
            <a:r>
              <a:rPr lang="en-GB" dirty="0" smtClean="0">
                <a:latin typeface="Times New Roman"/>
                <a:cs typeface="Times New Roman"/>
              </a:rPr>
              <a:t>1) Employment equation</a:t>
            </a:r>
            <a:endParaRPr lang="en-GB" dirty="0">
              <a:latin typeface="Times New Roman"/>
              <a:cs typeface="Times New Roman"/>
            </a:endParaRPr>
          </a:p>
        </p:txBody>
      </p:sp>
      <p:sp>
        <p:nvSpPr>
          <p:cNvPr id="43" name="CasellaDiTesto 42"/>
          <p:cNvSpPr txBox="1"/>
          <p:nvPr/>
        </p:nvSpPr>
        <p:spPr>
          <a:xfrm>
            <a:off x="539552" y="3140968"/>
            <a:ext cx="1802747" cy="369332"/>
          </a:xfrm>
          <a:prstGeom prst="rect">
            <a:avLst/>
          </a:prstGeom>
          <a:noFill/>
          <a:ln>
            <a:solidFill>
              <a:srgbClr val="3366FF"/>
            </a:solidFill>
          </a:ln>
        </p:spPr>
        <p:txBody>
          <a:bodyPr wrap="none" rtlCol="0">
            <a:spAutoFit/>
          </a:bodyPr>
          <a:lstStyle/>
          <a:p>
            <a:r>
              <a:rPr lang="en-GB" dirty="0" smtClean="0">
                <a:latin typeface="Times New Roman"/>
                <a:cs typeface="Times New Roman"/>
              </a:rPr>
              <a:t>2) Wage equation</a:t>
            </a:r>
            <a:endParaRPr lang="en-GB" dirty="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27949107"/>
              </p:ext>
            </p:extLst>
          </p:nvPr>
        </p:nvGraphicFramePr>
        <p:xfrm>
          <a:off x="971600" y="-171400"/>
          <a:ext cx="7230351" cy="6336705"/>
        </p:xfrm>
        <a:graphic>
          <a:graphicData uri="http://schemas.openxmlformats.org/presentationml/2006/ole">
            <mc:AlternateContent xmlns:mc="http://schemas.openxmlformats.org/markup-compatibility/2006">
              <mc:Choice xmlns:v="urn:schemas-microsoft-com:vml" Requires="v">
                <p:oleObj spid="_x0000_s3163" name="Document" r:id="rId3" imgW="6032500" imgH="5880100" progId="Word.Document.12">
                  <p:embed/>
                </p:oleObj>
              </mc:Choice>
              <mc:Fallback>
                <p:oleObj name="Document" r:id="rId3" imgW="6032500" imgH="5880100" progId="Word.Document.12">
                  <p:embed/>
                  <p:pic>
                    <p:nvPicPr>
                      <p:cNvPr id="0" name=""/>
                      <p:cNvPicPr/>
                      <p:nvPr/>
                    </p:nvPicPr>
                    <p:blipFill>
                      <a:blip r:embed="rId4"/>
                      <a:stretch>
                        <a:fillRect/>
                      </a:stretch>
                    </p:blipFill>
                    <p:spPr>
                      <a:xfrm>
                        <a:off x="971600" y="-171400"/>
                        <a:ext cx="7230351" cy="6336705"/>
                      </a:xfrm>
                      <a:prstGeom prst="rect">
                        <a:avLst/>
                      </a:prstGeom>
                    </p:spPr>
                  </p:pic>
                </p:oleObj>
              </mc:Fallback>
            </mc:AlternateContent>
          </a:graphicData>
        </a:graphic>
      </p:graphicFrame>
      <p:sp>
        <p:nvSpPr>
          <p:cNvPr id="11" name="CasellaDiTesto 2"/>
          <p:cNvSpPr txBox="1">
            <a:spLocks noChangeArrowheads="1"/>
          </p:cNvSpPr>
          <p:nvPr/>
        </p:nvSpPr>
        <p:spPr bwMode="auto">
          <a:xfrm>
            <a:off x="323528" y="0"/>
            <a:ext cx="8820472" cy="400110"/>
          </a:xfrm>
          <a:prstGeom prst="rect">
            <a:avLst/>
          </a:prstGeom>
          <a:noFill/>
          <a:ln w="9525">
            <a:noFill/>
            <a:miter lim="800000"/>
            <a:headEnd/>
            <a:tailEnd/>
          </a:ln>
        </p:spPr>
        <p:txBody>
          <a:bodyPr wrap="square">
            <a:spAutoFit/>
          </a:bodyPr>
          <a:lstStyle/>
          <a:p>
            <a:pPr algn="ctr"/>
            <a:r>
              <a:rPr lang="en-GB" sz="2000" dirty="0" smtClean="0">
                <a:latin typeface="Times New Roman" pitchFamily="18" charset="0"/>
              </a:rPr>
              <a:t>Labour Share explained by Employment Protection and other institutional controls </a:t>
            </a:r>
            <a:endParaRPr lang="en-GB" sz="2000" dirty="0">
              <a:latin typeface="Times New Roman" pitchFamily="18" charset="0"/>
            </a:endParaRPr>
          </a:p>
        </p:txBody>
      </p:sp>
      <p:sp>
        <p:nvSpPr>
          <p:cNvPr id="12" name="Rectangle 7"/>
          <p:cNvSpPr>
            <a:spLocks noChangeArrowheads="1"/>
          </p:cNvSpPr>
          <p:nvPr/>
        </p:nvSpPr>
        <p:spPr bwMode="auto">
          <a:xfrm>
            <a:off x="1115616" y="1556792"/>
            <a:ext cx="6984776" cy="432048"/>
          </a:xfrm>
          <a:prstGeom prst="rect">
            <a:avLst/>
          </a:prstGeom>
          <a:noFill/>
          <a:ln w="19050">
            <a:solidFill>
              <a:srgbClr val="FF0000"/>
            </a:solidFill>
            <a:miter lim="800000"/>
            <a:headEnd/>
            <a:tailEnd/>
          </a:ln>
        </p:spPr>
        <p:txBody>
          <a:bodyPr wrap="none" anchor="ctr"/>
          <a:lstStyle/>
          <a:p>
            <a:endParaRPr lang="it-IT"/>
          </a:p>
        </p:txBody>
      </p:sp>
      <p:sp>
        <p:nvSpPr>
          <p:cNvPr id="14" name="CasellaDiTesto 9"/>
          <p:cNvSpPr txBox="1"/>
          <p:nvPr/>
        </p:nvSpPr>
        <p:spPr>
          <a:xfrm>
            <a:off x="290452" y="6237312"/>
            <a:ext cx="8866748" cy="769441"/>
          </a:xfrm>
          <a:prstGeom prst="rect">
            <a:avLst/>
          </a:prstGeom>
          <a:noFill/>
        </p:spPr>
        <p:txBody>
          <a:bodyPr wrap="square" rtlCol="0">
            <a:spAutoFit/>
          </a:bodyPr>
          <a:lstStyle/>
          <a:p>
            <a:r>
              <a:rPr lang="en-GB" sz="1400" dirty="0" smtClean="0">
                <a:latin typeface="Times New Roman"/>
                <a:cs typeface="Times New Roman"/>
              </a:rPr>
              <a:t>OLS with </a:t>
            </a:r>
            <a:r>
              <a:rPr lang="en-GB" sz="1400" dirty="0" err="1" smtClean="0">
                <a:latin typeface="Times New Roman"/>
                <a:cs typeface="Times New Roman"/>
              </a:rPr>
              <a:t>Newey</a:t>
            </a:r>
            <a:r>
              <a:rPr lang="en-GB" sz="1400" dirty="0" smtClean="0">
                <a:latin typeface="Times New Roman"/>
                <a:cs typeface="Times New Roman"/>
              </a:rPr>
              <a:t>-West standard errors in parentheses that correct for </a:t>
            </a:r>
            <a:r>
              <a:rPr lang="en-GB" sz="1400" dirty="0" err="1" smtClean="0">
                <a:latin typeface="Times New Roman"/>
                <a:cs typeface="Times New Roman"/>
              </a:rPr>
              <a:t>heteroschedasticity</a:t>
            </a:r>
            <a:r>
              <a:rPr lang="en-GB" sz="1400" dirty="0" smtClean="0">
                <a:latin typeface="Times New Roman"/>
                <a:cs typeface="Times New Roman"/>
              </a:rPr>
              <a:t> and first-order serial correlation. </a:t>
            </a:r>
            <a:r>
              <a:rPr lang="en-GB" sz="1400" dirty="0">
                <a:latin typeface="Times New Roman"/>
                <a:cs typeface="Times New Roman"/>
              </a:rPr>
              <a:t>*** significant at 1% level; ** significant at 5% level; *significant at 10% level</a:t>
            </a:r>
            <a:r>
              <a:rPr lang="en-GB" sz="1400" dirty="0" smtClean="0">
                <a:latin typeface="Times New Roman"/>
                <a:cs typeface="Times New Roman"/>
              </a:rPr>
              <a:t>. All coefficients are multiplied by 100.</a:t>
            </a:r>
            <a:endParaRPr lang="it-IT" sz="1400" dirty="0" smtClean="0">
              <a:latin typeface="Times New Roman"/>
              <a:cs typeface="Times New Roman"/>
            </a:endParaRPr>
          </a:p>
          <a:p>
            <a:endParaRPr lang="it-IT" sz="16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323528" y="5733256"/>
            <a:ext cx="8640960" cy="1323439"/>
          </a:xfrm>
          <a:prstGeom prst="rect">
            <a:avLst/>
          </a:prstGeom>
          <a:noFill/>
        </p:spPr>
        <p:txBody>
          <a:bodyPr wrap="square" rtlCol="0">
            <a:spAutoFit/>
          </a:bodyPr>
          <a:lstStyle/>
          <a:p>
            <a:r>
              <a:rPr lang="en-GB" sz="1600" dirty="0">
                <a:latin typeface="Times New Roman"/>
                <a:cs typeface="Times New Roman"/>
              </a:rPr>
              <a:t>*** significant at 1% level; ** significant at 5% level; *significant at 10% </a:t>
            </a:r>
            <a:r>
              <a:rPr lang="en-GB" sz="1600" dirty="0" smtClean="0">
                <a:latin typeface="Times New Roman"/>
                <a:cs typeface="Times New Roman"/>
              </a:rPr>
              <a:t>level. All coefficients and standard errors are multiplied by 100.</a:t>
            </a:r>
          </a:p>
          <a:p>
            <a:r>
              <a:rPr lang="en-GB" sz="1600" dirty="0" smtClean="0">
                <a:latin typeface="Times New Roman"/>
                <a:cs typeface="Times New Roman"/>
              </a:rPr>
              <a:t>OLS with </a:t>
            </a:r>
            <a:r>
              <a:rPr lang="en-GB" sz="1600" dirty="0" err="1" smtClean="0">
                <a:latin typeface="Times New Roman"/>
                <a:cs typeface="Times New Roman"/>
              </a:rPr>
              <a:t>Newey</a:t>
            </a:r>
            <a:r>
              <a:rPr lang="en-GB" sz="1600" dirty="0" smtClean="0">
                <a:latin typeface="Times New Roman"/>
                <a:cs typeface="Times New Roman"/>
              </a:rPr>
              <a:t>-West standard errors in parentheses that correct for </a:t>
            </a:r>
            <a:r>
              <a:rPr lang="en-GB" sz="1600" dirty="0" err="1" smtClean="0">
                <a:latin typeface="Times New Roman"/>
                <a:cs typeface="Times New Roman"/>
              </a:rPr>
              <a:t>heteroschedasticity</a:t>
            </a:r>
            <a:r>
              <a:rPr lang="en-GB" sz="1600" dirty="0" smtClean="0">
                <a:latin typeface="Times New Roman"/>
                <a:cs typeface="Times New Roman"/>
              </a:rPr>
              <a:t> and first-order serial correlation. </a:t>
            </a:r>
            <a:endParaRPr lang="it-IT" sz="1600" dirty="0" smtClean="0">
              <a:latin typeface="Times New Roman"/>
              <a:cs typeface="Times New Roman"/>
            </a:endParaRPr>
          </a:p>
          <a:p>
            <a:endParaRPr lang="it-IT" sz="16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63963391"/>
              </p:ext>
            </p:extLst>
          </p:nvPr>
        </p:nvGraphicFramePr>
        <p:xfrm>
          <a:off x="683568" y="-315416"/>
          <a:ext cx="7902629" cy="6120680"/>
        </p:xfrm>
        <a:graphic>
          <a:graphicData uri="http://schemas.openxmlformats.org/presentationml/2006/ole">
            <mc:AlternateContent xmlns:mc="http://schemas.openxmlformats.org/markup-compatibility/2006">
              <mc:Choice xmlns:v="urn:schemas-microsoft-com:vml" Requires="v">
                <p:oleObj spid="_x0000_s4181" name="Document" r:id="rId3" imgW="7035800" imgH="5892800" progId="Word.Document.12">
                  <p:embed/>
                </p:oleObj>
              </mc:Choice>
              <mc:Fallback>
                <p:oleObj name="Document" r:id="rId3" imgW="7035800" imgH="5892800" progId="Word.Document.12">
                  <p:embed/>
                  <p:pic>
                    <p:nvPicPr>
                      <p:cNvPr id="0" name=""/>
                      <p:cNvPicPr/>
                      <p:nvPr/>
                    </p:nvPicPr>
                    <p:blipFill>
                      <a:blip r:embed="rId4"/>
                      <a:stretch>
                        <a:fillRect/>
                      </a:stretch>
                    </p:blipFill>
                    <p:spPr>
                      <a:xfrm>
                        <a:off x="683568" y="-315416"/>
                        <a:ext cx="7902629" cy="6120680"/>
                      </a:xfrm>
                      <a:prstGeom prst="rect">
                        <a:avLst/>
                      </a:prstGeom>
                    </p:spPr>
                  </p:pic>
                </p:oleObj>
              </mc:Fallback>
            </mc:AlternateContent>
          </a:graphicData>
        </a:graphic>
      </p:graphicFrame>
      <p:sp>
        <p:nvSpPr>
          <p:cNvPr id="8" name="CasellaDiTesto 2"/>
          <p:cNvSpPr txBox="1">
            <a:spLocks noChangeArrowheads="1"/>
          </p:cNvSpPr>
          <p:nvPr/>
        </p:nvSpPr>
        <p:spPr bwMode="auto">
          <a:xfrm>
            <a:off x="0" y="0"/>
            <a:ext cx="8820472" cy="338554"/>
          </a:xfrm>
          <a:prstGeom prst="rect">
            <a:avLst/>
          </a:prstGeom>
          <a:noFill/>
          <a:ln w="9525">
            <a:noFill/>
            <a:miter lim="800000"/>
            <a:headEnd/>
            <a:tailEnd/>
          </a:ln>
        </p:spPr>
        <p:txBody>
          <a:bodyPr wrap="square">
            <a:spAutoFit/>
          </a:bodyPr>
          <a:lstStyle/>
          <a:p>
            <a:pPr algn="ctr"/>
            <a:r>
              <a:rPr lang="en-GB" sz="1600" dirty="0" smtClean="0">
                <a:latin typeface="Times New Roman" pitchFamily="18" charset="0"/>
              </a:rPr>
              <a:t>Effects of employment </a:t>
            </a:r>
            <a:r>
              <a:rPr lang="en-GB" sz="1600" dirty="0">
                <a:latin typeface="Times New Roman" pitchFamily="18" charset="0"/>
              </a:rPr>
              <a:t>p</a:t>
            </a:r>
            <a:r>
              <a:rPr lang="en-GB" sz="1600" dirty="0" smtClean="0">
                <a:latin typeface="Times New Roman" pitchFamily="18" charset="0"/>
              </a:rPr>
              <a:t>rotection on employment</a:t>
            </a:r>
            <a:endParaRPr lang="en-GB" sz="1600" dirty="0">
              <a:latin typeface="Times New Roman" pitchFamily="18" charset="0"/>
            </a:endParaRPr>
          </a:p>
        </p:txBody>
      </p:sp>
      <p:sp>
        <p:nvSpPr>
          <p:cNvPr id="12" name="Rectangle 7"/>
          <p:cNvSpPr>
            <a:spLocks noChangeArrowheads="1"/>
          </p:cNvSpPr>
          <p:nvPr/>
        </p:nvSpPr>
        <p:spPr bwMode="auto">
          <a:xfrm>
            <a:off x="827584" y="1412776"/>
            <a:ext cx="7632848" cy="360040"/>
          </a:xfrm>
          <a:prstGeom prst="rect">
            <a:avLst/>
          </a:prstGeom>
          <a:noFill/>
          <a:ln w="19050">
            <a:solidFill>
              <a:srgbClr val="FF0000"/>
            </a:solidFill>
            <a:miter lim="800000"/>
            <a:headEnd/>
            <a:tailEnd/>
          </a:ln>
        </p:spPr>
        <p:txBody>
          <a:bodyPr wrap="none" anchor="ctr"/>
          <a:lstStyle/>
          <a:p>
            <a:endParaRPr lang="it-IT"/>
          </a:p>
        </p:txBody>
      </p:sp>
    </p:spTree>
    <p:extLst>
      <p:ext uri="{BB962C8B-B14F-4D97-AF65-F5344CB8AC3E}">
        <p14:creationId xmlns:p14="http://schemas.microsoft.com/office/powerpoint/2010/main" val="493332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323528" y="5733256"/>
            <a:ext cx="8640960" cy="1323439"/>
          </a:xfrm>
          <a:prstGeom prst="rect">
            <a:avLst/>
          </a:prstGeom>
          <a:noFill/>
        </p:spPr>
        <p:txBody>
          <a:bodyPr wrap="square" rtlCol="0">
            <a:spAutoFit/>
          </a:bodyPr>
          <a:lstStyle/>
          <a:p>
            <a:r>
              <a:rPr lang="en-GB" sz="1600" dirty="0">
                <a:latin typeface="Times New Roman"/>
                <a:cs typeface="Times New Roman"/>
              </a:rPr>
              <a:t>*** significant at 1% level; ** significant at 5% level; *significant at 10% </a:t>
            </a:r>
            <a:r>
              <a:rPr lang="en-GB" sz="1600" dirty="0" smtClean="0">
                <a:latin typeface="Times New Roman"/>
                <a:cs typeface="Times New Roman"/>
              </a:rPr>
              <a:t>level. All coefficients and standard errors are multiplied by 100.</a:t>
            </a:r>
          </a:p>
          <a:p>
            <a:r>
              <a:rPr lang="en-GB" sz="1600" dirty="0" smtClean="0">
                <a:latin typeface="Times New Roman"/>
                <a:cs typeface="Times New Roman"/>
              </a:rPr>
              <a:t>OLS with </a:t>
            </a:r>
            <a:r>
              <a:rPr lang="en-GB" sz="1600" dirty="0" err="1" smtClean="0">
                <a:latin typeface="Times New Roman"/>
                <a:cs typeface="Times New Roman"/>
              </a:rPr>
              <a:t>Newey</a:t>
            </a:r>
            <a:r>
              <a:rPr lang="en-GB" sz="1600" dirty="0" smtClean="0">
                <a:latin typeface="Times New Roman"/>
                <a:cs typeface="Times New Roman"/>
              </a:rPr>
              <a:t>-West standard errors in parentheses that correct for </a:t>
            </a:r>
            <a:r>
              <a:rPr lang="en-GB" sz="1600" dirty="0" err="1" smtClean="0">
                <a:latin typeface="Times New Roman"/>
                <a:cs typeface="Times New Roman"/>
              </a:rPr>
              <a:t>heteroschedasticity</a:t>
            </a:r>
            <a:r>
              <a:rPr lang="en-GB" sz="1600" dirty="0" smtClean="0">
                <a:latin typeface="Times New Roman"/>
                <a:cs typeface="Times New Roman"/>
              </a:rPr>
              <a:t> and first-order serial correlation. </a:t>
            </a:r>
            <a:endParaRPr lang="it-IT" sz="1600" dirty="0" smtClean="0">
              <a:latin typeface="Times New Roman"/>
              <a:cs typeface="Times New Roman"/>
            </a:endParaRPr>
          </a:p>
          <a:p>
            <a:endParaRPr lang="it-IT" sz="16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56270195"/>
              </p:ext>
            </p:extLst>
          </p:nvPr>
        </p:nvGraphicFramePr>
        <p:xfrm>
          <a:off x="971600" y="-272057"/>
          <a:ext cx="7128792" cy="6005313"/>
        </p:xfrm>
        <a:graphic>
          <a:graphicData uri="http://schemas.openxmlformats.org/presentationml/2006/ole">
            <mc:AlternateContent xmlns:mc="http://schemas.openxmlformats.org/markup-compatibility/2006">
              <mc:Choice xmlns:v="urn:schemas-microsoft-com:vml" Requires="v">
                <p:oleObj spid="_x0000_s5205" name="Document" r:id="rId3" imgW="6311900" imgH="5880100" progId="Word.Document.12">
                  <p:embed/>
                </p:oleObj>
              </mc:Choice>
              <mc:Fallback>
                <p:oleObj name="Document" r:id="rId3" imgW="6311900" imgH="5880100" progId="Word.Document.12">
                  <p:embed/>
                  <p:pic>
                    <p:nvPicPr>
                      <p:cNvPr id="0" name=""/>
                      <p:cNvPicPr/>
                      <p:nvPr/>
                    </p:nvPicPr>
                    <p:blipFill>
                      <a:blip r:embed="rId4"/>
                      <a:stretch>
                        <a:fillRect/>
                      </a:stretch>
                    </p:blipFill>
                    <p:spPr>
                      <a:xfrm>
                        <a:off x="971600" y="-272057"/>
                        <a:ext cx="7128792" cy="6005313"/>
                      </a:xfrm>
                      <a:prstGeom prst="rect">
                        <a:avLst/>
                      </a:prstGeom>
                    </p:spPr>
                  </p:pic>
                </p:oleObj>
              </mc:Fallback>
            </mc:AlternateContent>
          </a:graphicData>
        </a:graphic>
      </p:graphicFrame>
      <p:sp>
        <p:nvSpPr>
          <p:cNvPr id="8" name="CasellaDiTesto 2"/>
          <p:cNvSpPr txBox="1">
            <a:spLocks noChangeArrowheads="1"/>
          </p:cNvSpPr>
          <p:nvPr/>
        </p:nvSpPr>
        <p:spPr bwMode="auto">
          <a:xfrm>
            <a:off x="296085" y="-35768"/>
            <a:ext cx="8820472" cy="369332"/>
          </a:xfrm>
          <a:prstGeom prst="rect">
            <a:avLst/>
          </a:prstGeom>
          <a:noFill/>
          <a:ln w="9525">
            <a:noFill/>
            <a:miter lim="800000"/>
            <a:headEnd/>
            <a:tailEnd/>
          </a:ln>
        </p:spPr>
        <p:txBody>
          <a:bodyPr wrap="square">
            <a:spAutoFit/>
          </a:bodyPr>
          <a:lstStyle/>
          <a:p>
            <a:pPr algn="ctr"/>
            <a:r>
              <a:rPr lang="en-GB" dirty="0" smtClean="0">
                <a:latin typeface="Times New Roman" pitchFamily="18" charset="0"/>
              </a:rPr>
              <a:t>Effects of employment </a:t>
            </a:r>
            <a:r>
              <a:rPr lang="en-GB" dirty="0">
                <a:latin typeface="Times New Roman" pitchFamily="18" charset="0"/>
              </a:rPr>
              <a:t>p</a:t>
            </a:r>
            <a:r>
              <a:rPr lang="en-GB" dirty="0" smtClean="0">
                <a:latin typeface="Times New Roman" pitchFamily="18" charset="0"/>
              </a:rPr>
              <a:t>rotection on average compensation per employees </a:t>
            </a:r>
            <a:endParaRPr lang="en-GB" dirty="0">
              <a:latin typeface="Times New Roman" pitchFamily="18" charset="0"/>
            </a:endParaRPr>
          </a:p>
        </p:txBody>
      </p:sp>
      <p:sp>
        <p:nvSpPr>
          <p:cNvPr id="12" name="Rectangle 7"/>
          <p:cNvSpPr>
            <a:spLocks noChangeArrowheads="1"/>
          </p:cNvSpPr>
          <p:nvPr/>
        </p:nvSpPr>
        <p:spPr bwMode="auto">
          <a:xfrm>
            <a:off x="1043608" y="1412776"/>
            <a:ext cx="6912768" cy="360040"/>
          </a:xfrm>
          <a:prstGeom prst="rect">
            <a:avLst/>
          </a:prstGeom>
          <a:noFill/>
          <a:ln w="19050">
            <a:solidFill>
              <a:srgbClr val="FF0000"/>
            </a:solidFill>
            <a:miter lim="800000"/>
            <a:headEnd/>
            <a:tailEnd/>
          </a:ln>
        </p:spPr>
        <p:txBody>
          <a:bodyPr wrap="none" anchor="ctr"/>
          <a:lstStyle/>
          <a:p>
            <a:endParaRPr lang="it-IT"/>
          </a:p>
        </p:txBody>
      </p:sp>
    </p:spTree>
    <p:extLst>
      <p:ext uri="{BB962C8B-B14F-4D97-AF65-F5344CB8AC3E}">
        <p14:creationId xmlns:p14="http://schemas.microsoft.com/office/powerpoint/2010/main" val="664500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asellaDiTesto 2"/>
          <p:cNvSpPr txBox="1">
            <a:spLocks noChangeArrowheads="1"/>
          </p:cNvSpPr>
          <p:nvPr/>
        </p:nvSpPr>
        <p:spPr bwMode="auto">
          <a:xfrm>
            <a:off x="323528" y="0"/>
            <a:ext cx="8820472" cy="400110"/>
          </a:xfrm>
          <a:prstGeom prst="rect">
            <a:avLst/>
          </a:prstGeom>
          <a:noFill/>
          <a:ln w="9525">
            <a:noFill/>
            <a:miter lim="800000"/>
            <a:headEnd/>
            <a:tailEnd/>
          </a:ln>
        </p:spPr>
        <p:txBody>
          <a:bodyPr wrap="square">
            <a:spAutoFit/>
          </a:bodyPr>
          <a:lstStyle/>
          <a:p>
            <a:pPr algn="ctr"/>
            <a:r>
              <a:rPr lang="en-GB" sz="2000" dirty="0" err="1" smtClean="0">
                <a:latin typeface="Times New Roman" pitchFamily="18" charset="0"/>
              </a:rPr>
              <a:t>Endogeneity</a:t>
            </a:r>
            <a:r>
              <a:rPr lang="en-GB" sz="2000" dirty="0" smtClean="0">
                <a:latin typeface="Times New Roman" pitchFamily="18" charset="0"/>
              </a:rPr>
              <a:t> Tests</a:t>
            </a:r>
            <a:endParaRPr lang="en-GB" sz="2000" dirty="0">
              <a:latin typeface="Times New Roman" pitchFamily="18" charset="0"/>
            </a:endParaRPr>
          </a:p>
        </p:txBody>
      </p:sp>
      <p:sp>
        <p:nvSpPr>
          <p:cNvPr id="6" name="CasellaDiTesto 5"/>
          <p:cNvSpPr txBox="1"/>
          <p:nvPr/>
        </p:nvSpPr>
        <p:spPr>
          <a:xfrm>
            <a:off x="539552" y="404664"/>
            <a:ext cx="8352928" cy="923330"/>
          </a:xfrm>
          <a:prstGeom prst="rect">
            <a:avLst/>
          </a:prstGeom>
          <a:noFill/>
        </p:spPr>
        <p:txBody>
          <a:bodyPr wrap="square" rtlCol="0">
            <a:spAutoFit/>
          </a:bodyPr>
          <a:lstStyle/>
          <a:p>
            <a:r>
              <a:rPr lang="en-GB" dirty="0">
                <a:latin typeface="Times New Roman"/>
                <a:cs typeface="Times New Roman"/>
              </a:rPr>
              <a:t>All IV estimations are provided with the two-step GMM estimator that is robust to </a:t>
            </a:r>
            <a:r>
              <a:rPr lang="en-GB" dirty="0" err="1">
                <a:latin typeface="Times New Roman"/>
                <a:cs typeface="Times New Roman"/>
              </a:rPr>
              <a:t>heteroskedasticity</a:t>
            </a:r>
            <a:r>
              <a:rPr lang="en-GB" dirty="0">
                <a:latin typeface="Times New Roman"/>
                <a:cs typeface="Times New Roman"/>
              </a:rPr>
              <a:t>. Both EPLT*</a:t>
            </a:r>
            <a:r>
              <a:rPr lang="en-GB" dirty="0" err="1">
                <a:latin typeface="Times New Roman"/>
                <a:cs typeface="Times New Roman"/>
              </a:rPr>
              <a:t>TWSBench</a:t>
            </a:r>
            <a:r>
              <a:rPr lang="en-GB" dirty="0">
                <a:latin typeface="Times New Roman"/>
                <a:cs typeface="Times New Roman"/>
              </a:rPr>
              <a:t> and Capital/output ratio are instrumented with their own values at time t-1 and t-2.</a:t>
            </a:r>
            <a:r>
              <a:rPr lang="it-IT" dirty="0">
                <a:latin typeface="Times New Roman"/>
                <a:cs typeface="Times New Roman"/>
              </a:rPr>
              <a:t> </a:t>
            </a:r>
            <a:endParaRPr lang="it-IT" dirty="0"/>
          </a:p>
        </p:txBody>
      </p:sp>
      <p:sp>
        <p:nvSpPr>
          <p:cNvPr id="7" name="CasellaDiTesto 6"/>
          <p:cNvSpPr txBox="1"/>
          <p:nvPr/>
        </p:nvSpPr>
        <p:spPr>
          <a:xfrm>
            <a:off x="503040" y="6021288"/>
            <a:ext cx="8640960" cy="646331"/>
          </a:xfrm>
          <a:prstGeom prst="rect">
            <a:avLst/>
          </a:prstGeom>
          <a:noFill/>
          <a:ln>
            <a:solidFill>
              <a:srgbClr val="FF0000"/>
            </a:solidFill>
          </a:ln>
        </p:spPr>
        <p:txBody>
          <a:bodyPr wrap="square" rtlCol="0">
            <a:spAutoFit/>
          </a:bodyPr>
          <a:lstStyle/>
          <a:p>
            <a:r>
              <a:rPr lang="it-IT" dirty="0" err="1" smtClean="0">
                <a:solidFill>
                  <a:srgbClr val="FF0000"/>
                </a:solidFill>
                <a:latin typeface="Times New Roman"/>
                <a:cs typeface="Times New Roman"/>
              </a:rPr>
              <a:t>We</a:t>
            </a:r>
            <a:r>
              <a:rPr lang="it-IT" dirty="0" smtClean="0">
                <a:solidFill>
                  <a:srgbClr val="FF0000"/>
                </a:solidFill>
                <a:latin typeface="Times New Roman"/>
                <a:cs typeface="Times New Roman"/>
              </a:rPr>
              <a:t> </a:t>
            </a:r>
            <a:r>
              <a:rPr lang="it-IT" dirty="0" err="1" smtClean="0">
                <a:solidFill>
                  <a:srgbClr val="FF0000"/>
                </a:solidFill>
                <a:latin typeface="Times New Roman"/>
                <a:cs typeface="Times New Roman"/>
              </a:rPr>
              <a:t>cannot</a:t>
            </a:r>
            <a:r>
              <a:rPr lang="it-IT" dirty="0" smtClean="0">
                <a:solidFill>
                  <a:srgbClr val="FF0000"/>
                </a:solidFill>
                <a:latin typeface="Times New Roman"/>
                <a:cs typeface="Times New Roman"/>
              </a:rPr>
              <a:t> </a:t>
            </a:r>
            <a:r>
              <a:rPr lang="it-IT" dirty="0" err="1" smtClean="0">
                <a:solidFill>
                  <a:srgbClr val="FF0000"/>
                </a:solidFill>
                <a:latin typeface="Times New Roman"/>
                <a:cs typeface="Times New Roman"/>
              </a:rPr>
              <a:t>reject</a:t>
            </a:r>
            <a:r>
              <a:rPr lang="it-IT" dirty="0" smtClean="0">
                <a:solidFill>
                  <a:srgbClr val="FF0000"/>
                </a:solidFill>
                <a:latin typeface="Times New Roman"/>
                <a:cs typeface="Times New Roman"/>
              </a:rPr>
              <a:t> the </a:t>
            </a:r>
            <a:r>
              <a:rPr lang="it-IT" dirty="0" err="1" smtClean="0">
                <a:solidFill>
                  <a:srgbClr val="FF0000"/>
                </a:solidFill>
                <a:latin typeface="Times New Roman"/>
                <a:cs typeface="Times New Roman"/>
              </a:rPr>
              <a:t>null</a:t>
            </a:r>
            <a:r>
              <a:rPr lang="it-IT" dirty="0" smtClean="0">
                <a:solidFill>
                  <a:srgbClr val="FF0000"/>
                </a:solidFill>
                <a:latin typeface="Times New Roman"/>
                <a:cs typeface="Times New Roman"/>
              </a:rPr>
              <a:t> </a:t>
            </a:r>
            <a:r>
              <a:rPr lang="it-IT" dirty="0" err="1" smtClean="0">
                <a:solidFill>
                  <a:srgbClr val="FF0000"/>
                </a:solidFill>
                <a:latin typeface="Times New Roman"/>
                <a:cs typeface="Times New Roman"/>
              </a:rPr>
              <a:t>hypothesis</a:t>
            </a:r>
            <a:r>
              <a:rPr lang="it-IT" dirty="0" smtClean="0">
                <a:solidFill>
                  <a:srgbClr val="FF0000"/>
                </a:solidFill>
                <a:latin typeface="Times New Roman"/>
                <a:cs typeface="Times New Roman"/>
              </a:rPr>
              <a:t> of </a:t>
            </a:r>
            <a:r>
              <a:rPr lang="it-IT" dirty="0" err="1" smtClean="0">
                <a:solidFill>
                  <a:srgbClr val="FF0000"/>
                </a:solidFill>
                <a:latin typeface="Times New Roman"/>
                <a:cs typeface="Times New Roman"/>
              </a:rPr>
              <a:t>exogeneity</a:t>
            </a:r>
            <a:r>
              <a:rPr lang="it-IT" dirty="0" smtClean="0">
                <a:solidFill>
                  <a:srgbClr val="FF0000"/>
                </a:solidFill>
                <a:latin typeface="Times New Roman"/>
                <a:cs typeface="Times New Roman"/>
              </a:rPr>
              <a:t> for EPLT, </a:t>
            </a:r>
            <a:r>
              <a:rPr lang="it-IT" dirty="0" err="1" smtClean="0">
                <a:solidFill>
                  <a:srgbClr val="FF0000"/>
                </a:solidFill>
                <a:latin typeface="Times New Roman"/>
                <a:cs typeface="Times New Roman"/>
              </a:rPr>
              <a:t>whereas</a:t>
            </a:r>
            <a:r>
              <a:rPr lang="it-IT" dirty="0" smtClean="0">
                <a:solidFill>
                  <a:srgbClr val="FF0000"/>
                </a:solidFill>
                <a:latin typeface="Times New Roman"/>
                <a:cs typeface="Times New Roman"/>
              </a:rPr>
              <a:t> in the </a:t>
            </a:r>
            <a:r>
              <a:rPr lang="it-IT" dirty="0" err="1" smtClean="0">
                <a:solidFill>
                  <a:srgbClr val="FF0000"/>
                </a:solidFill>
                <a:latin typeface="Times New Roman"/>
                <a:cs typeface="Times New Roman"/>
              </a:rPr>
              <a:t>wage</a:t>
            </a:r>
            <a:r>
              <a:rPr lang="it-IT" dirty="0" smtClean="0">
                <a:solidFill>
                  <a:srgbClr val="FF0000"/>
                </a:solidFill>
                <a:latin typeface="Times New Roman"/>
                <a:cs typeface="Times New Roman"/>
              </a:rPr>
              <a:t> </a:t>
            </a:r>
            <a:r>
              <a:rPr lang="it-IT" dirty="0" err="1" smtClean="0">
                <a:solidFill>
                  <a:srgbClr val="FF0000"/>
                </a:solidFill>
                <a:latin typeface="Times New Roman"/>
                <a:cs typeface="Times New Roman"/>
              </a:rPr>
              <a:t>equation</a:t>
            </a:r>
            <a:r>
              <a:rPr lang="it-IT" dirty="0" smtClean="0">
                <a:solidFill>
                  <a:srgbClr val="FF0000"/>
                </a:solidFill>
                <a:latin typeface="Times New Roman"/>
                <a:cs typeface="Times New Roman"/>
              </a:rPr>
              <a:t> capital/output ratio </a:t>
            </a:r>
            <a:r>
              <a:rPr lang="it-IT" dirty="0" err="1" smtClean="0">
                <a:solidFill>
                  <a:srgbClr val="FF0000"/>
                </a:solidFill>
                <a:latin typeface="Times New Roman"/>
                <a:cs typeface="Times New Roman"/>
              </a:rPr>
              <a:t>appears</a:t>
            </a:r>
            <a:r>
              <a:rPr lang="it-IT" dirty="0" smtClean="0">
                <a:solidFill>
                  <a:srgbClr val="FF0000"/>
                </a:solidFill>
                <a:latin typeface="Times New Roman"/>
                <a:cs typeface="Times New Roman"/>
              </a:rPr>
              <a:t> </a:t>
            </a:r>
            <a:r>
              <a:rPr lang="it-IT" dirty="0" err="1" smtClean="0">
                <a:solidFill>
                  <a:srgbClr val="FF0000"/>
                </a:solidFill>
                <a:latin typeface="Times New Roman"/>
                <a:cs typeface="Times New Roman"/>
              </a:rPr>
              <a:t>endogenous</a:t>
            </a:r>
            <a:endParaRPr lang="it-IT" dirty="0">
              <a:solidFill>
                <a:srgbClr val="FF0000"/>
              </a:solidFill>
              <a:latin typeface="Times New Roman"/>
              <a:cs typeface="Times New Roman"/>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21347148"/>
              </p:ext>
            </p:extLst>
          </p:nvPr>
        </p:nvGraphicFramePr>
        <p:xfrm>
          <a:off x="951076" y="1268760"/>
          <a:ext cx="6861284" cy="4888104"/>
        </p:xfrm>
        <a:graphic>
          <a:graphicData uri="http://schemas.openxmlformats.org/presentationml/2006/ole">
            <mc:AlternateContent xmlns:mc="http://schemas.openxmlformats.org/markup-compatibility/2006">
              <mc:Choice xmlns:v="urn:schemas-microsoft-com:vml" Requires="v">
                <p:oleObj spid="_x0000_s1053" name="Document" r:id="rId3" imgW="5829300" imgH="4152900" progId="Word.Document.12">
                  <p:embed/>
                </p:oleObj>
              </mc:Choice>
              <mc:Fallback>
                <p:oleObj name="Document" r:id="rId3" imgW="5829300" imgH="4152900" progId="Word.Document.12">
                  <p:embed/>
                  <p:pic>
                    <p:nvPicPr>
                      <p:cNvPr id="0" name=""/>
                      <p:cNvPicPr/>
                      <p:nvPr/>
                    </p:nvPicPr>
                    <p:blipFill>
                      <a:blip r:embed="rId4"/>
                      <a:stretch>
                        <a:fillRect/>
                      </a:stretch>
                    </p:blipFill>
                    <p:spPr>
                      <a:xfrm>
                        <a:off x="951076" y="1268760"/>
                        <a:ext cx="6861284" cy="4888104"/>
                      </a:xfrm>
                      <a:prstGeom prst="rect">
                        <a:avLst/>
                      </a:prstGeom>
                    </p:spPr>
                  </p:pic>
                </p:oleObj>
              </mc:Fallback>
            </mc:AlternateContent>
          </a:graphicData>
        </a:graphic>
      </p:graphicFrame>
      <p:sp>
        <p:nvSpPr>
          <p:cNvPr id="11" name="CasellaDiTesto 9"/>
          <p:cNvSpPr txBox="1"/>
          <p:nvPr/>
        </p:nvSpPr>
        <p:spPr>
          <a:xfrm>
            <a:off x="1115616" y="5733256"/>
            <a:ext cx="6840760" cy="338554"/>
          </a:xfrm>
          <a:prstGeom prst="rect">
            <a:avLst/>
          </a:prstGeom>
          <a:noFill/>
        </p:spPr>
        <p:txBody>
          <a:bodyPr wrap="square" rtlCol="0">
            <a:spAutoFit/>
          </a:bodyPr>
          <a:lstStyle/>
          <a:p>
            <a:r>
              <a:rPr lang="en-GB" sz="1600" dirty="0">
                <a:latin typeface="Times New Roman"/>
                <a:cs typeface="Times New Roman"/>
              </a:rPr>
              <a:t>*** significant at 1% level; ** significant at 5% level; *significant at 10% </a:t>
            </a:r>
            <a:r>
              <a:rPr lang="en-GB" sz="1600" dirty="0" smtClean="0">
                <a:latin typeface="Times New Roman"/>
                <a:cs typeface="Times New Roman"/>
              </a:rPr>
              <a:t>level. </a:t>
            </a:r>
            <a:endParaRPr lang="it-IT" sz="1600" dirty="0">
              <a:latin typeface="Times New Roman"/>
              <a:cs typeface="Times New Roman"/>
            </a:endParaRPr>
          </a:p>
        </p:txBody>
      </p:sp>
      <p:sp>
        <p:nvSpPr>
          <p:cNvPr id="12" name="Rectangle 7"/>
          <p:cNvSpPr>
            <a:spLocks noChangeArrowheads="1"/>
          </p:cNvSpPr>
          <p:nvPr/>
        </p:nvSpPr>
        <p:spPr bwMode="auto">
          <a:xfrm>
            <a:off x="971600" y="4725144"/>
            <a:ext cx="6840760" cy="360040"/>
          </a:xfrm>
          <a:prstGeom prst="rect">
            <a:avLst/>
          </a:prstGeom>
          <a:noFill/>
          <a:ln w="19050">
            <a:solidFill>
              <a:srgbClr val="FF0000"/>
            </a:solidFill>
            <a:miter lim="800000"/>
            <a:headEnd/>
            <a:tailEnd/>
          </a:ln>
        </p:spPr>
        <p:txBody>
          <a:bodyPr wrap="none" anchor="ctr"/>
          <a:lstStyle/>
          <a:p>
            <a:endParaRPr lang="it-IT"/>
          </a:p>
        </p:txBody>
      </p:sp>
      <p:sp>
        <p:nvSpPr>
          <p:cNvPr id="13" name="Rectangle 7"/>
          <p:cNvSpPr>
            <a:spLocks noChangeArrowheads="1"/>
          </p:cNvSpPr>
          <p:nvPr/>
        </p:nvSpPr>
        <p:spPr bwMode="auto">
          <a:xfrm>
            <a:off x="971600" y="5229200"/>
            <a:ext cx="6840760" cy="360040"/>
          </a:xfrm>
          <a:prstGeom prst="rect">
            <a:avLst/>
          </a:prstGeom>
          <a:noFill/>
          <a:ln w="19050">
            <a:solidFill>
              <a:srgbClr val="FF0000"/>
            </a:solidFill>
            <a:miter lim="800000"/>
            <a:headEnd/>
            <a:tailEnd/>
          </a:ln>
        </p:spPr>
        <p:txBody>
          <a:bodyPr wrap="none" anchor="ctr"/>
          <a:lstStyle/>
          <a:p>
            <a:endParaRPr lang="it-IT"/>
          </a:p>
        </p:txBody>
      </p:sp>
    </p:spTree>
    <p:extLst>
      <p:ext uri="{BB962C8B-B14F-4D97-AF65-F5344CB8AC3E}">
        <p14:creationId xmlns:p14="http://schemas.microsoft.com/office/powerpoint/2010/main" val="4259357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46171649"/>
              </p:ext>
            </p:extLst>
          </p:nvPr>
        </p:nvGraphicFramePr>
        <p:xfrm>
          <a:off x="1043608" y="548680"/>
          <a:ext cx="6912768" cy="5256584"/>
        </p:xfrm>
        <a:graphic>
          <a:graphicData uri="http://schemas.openxmlformats.org/presentationml/2006/ole">
            <mc:AlternateContent xmlns:mc="http://schemas.openxmlformats.org/markup-compatibility/2006">
              <mc:Choice xmlns:v="urn:schemas-microsoft-com:vml" Requires="v">
                <p:oleObj spid="_x0000_s11293" name="Document" r:id="rId3" imgW="5740400" imgH="4914900" progId="Word.Document.12">
                  <p:embed/>
                </p:oleObj>
              </mc:Choice>
              <mc:Fallback>
                <p:oleObj name="Document" r:id="rId3" imgW="5740400" imgH="4914900" progId="Word.Document.12">
                  <p:embed/>
                  <p:pic>
                    <p:nvPicPr>
                      <p:cNvPr id="0" name=""/>
                      <p:cNvPicPr/>
                      <p:nvPr/>
                    </p:nvPicPr>
                    <p:blipFill>
                      <a:blip r:embed="rId4">
                        <a:alphaModFix/>
                      </a:blip>
                      <a:stretch>
                        <a:fillRect/>
                      </a:stretch>
                    </p:blipFill>
                    <p:spPr>
                      <a:xfrm>
                        <a:off x="1043608" y="548680"/>
                        <a:ext cx="6912768" cy="5256584"/>
                      </a:xfrm>
                      <a:prstGeom prst="rect">
                        <a:avLst/>
                      </a:prstGeom>
                    </p:spPr>
                  </p:pic>
                </p:oleObj>
              </mc:Fallback>
            </mc:AlternateContent>
          </a:graphicData>
        </a:graphic>
      </p:graphicFrame>
      <p:sp>
        <p:nvSpPr>
          <p:cNvPr id="29699" name="CasellaDiTesto 2"/>
          <p:cNvSpPr txBox="1">
            <a:spLocks noChangeArrowheads="1"/>
          </p:cNvSpPr>
          <p:nvPr/>
        </p:nvSpPr>
        <p:spPr bwMode="auto">
          <a:xfrm>
            <a:off x="311861" y="-6011"/>
            <a:ext cx="8820472" cy="400110"/>
          </a:xfrm>
          <a:prstGeom prst="rect">
            <a:avLst/>
          </a:prstGeom>
          <a:noFill/>
          <a:ln w="9525">
            <a:noFill/>
            <a:miter lim="800000"/>
            <a:headEnd/>
            <a:tailEnd/>
          </a:ln>
        </p:spPr>
        <p:txBody>
          <a:bodyPr wrap="square">
            <a:spAutoFit/>
          </a:bodyPr>
          <a:lstStyle/>
          <a:p>
            <a:pPr algn="ctr"/>
            <a:r>
              <a:rPr lang="en-GB" sz="2000" dirty="0" smtClean="0">
                <a:latin typeface="Times New Roman" pitchFamily="18" charset="0"/>
              </a:rPr>
              <a:t>Wage equation with instrumental variable</a:t>
            </a:r>
            <a:endParaRPr lang="en-GB" sz="2000" dirty="0">
              <a:latin typeface="Times New Roman" pitchFamily="18" charset="0"/>
            </a:endParaRPr>
          </a:p>
        </p:txBody>
      </p:sp>
      <p:sp>
        <p:nvSpPr>
          <p:cNvPr id="10" name="CasellaDiTesto 9"/>
          <p:cNvSpPr txBox="1"/>
          <p:nvPr/>
        </p:nvSpPr>
        <p:spPr>
          <a:xfrm>
            <a:off x="503040" y="5517232"/>
            <a:ext cx="8640960" cy="1323439"/>
          </a:xfrm>
          <a:prstGeom prst="rect">
            <a:avLst/>
          </a:prstGeom>
          <a:noFill/>
        </p:spPr>
        <p:txBody>
          <a:bodyPr wrap="square" rtlCol="0">
            <a:spAutoFit/>
          </a:bodyPr>
          <a:lstStyle/>
          <a:p>
            <a:r>
              <a:rPr lang="en-GB" sz="1600" dirty="0">
                <a:latin typeface="Times New Roman"/>
                <a:cs typeface="Times New Roman"/>
              </a:rPr>
              <a:t>*** significant at 1% level; ** significant at 5% level; *significant at 10% </a:t>
            </a:r>
            <a:r>
              <a:rPr lang="en-GB" sz="1600" dirty="0" smtClean="0">
                <a:latin typeface="Times New Roman"/>
                <a:cs typeface="Times New Roman"/>
              </a:rPr>
              <a:t>level. All coefficients and standard errors are multiplied by 100.</a:t>
            </a:r>
          </a:p>
          <a:p>
            <a:r>
              <a:rPr lang="en-GB" sz="1600" dirty="0">
                <a:latin typeface="Times New Roman"/>
                <a:cs typeface="Times New Roman"/>
              </a:rPr>
              <a:t>All IV estimations are provided with the two-step GMM estimator that is robust to </a:t>
            </a:r>
            <a:r>
              <a:rPr lang="en-GB" sz="1600" dirty="0" err="1">
                <a:latin typeface="Times New Roman"/>
                <a:cs typeface="Times New Roman"/>
              </a:rPr>
              <a:t>heteroskedasticity</a:t>
            </a:r>
            <a:r>
              <a:rPr lang="en-GB" sz="1600" dirty="0">
                <a:latin typeface="Times New Roman"/>
                <a:cs typeface="Times New Roman"/>
              </a:rPr>
              <a:t>. </a:t>
            </a:r>
            <a:r>
              <a:rPr lang="en-GB" sz="1600" dirty="0" smtClean="0">
                <a:latin typeface="Times New Roman"/>
                <a:cs typeface="Times New Roman"/>
              </a:rPr>
              <a:t>Capital</a:t>
            </a:r>
            <a:r>
              <a:rPr lang="en-GB" sz="1600" dirty="0">
                <a:latin typeface="Times New Roman"/>
                <a:cs typeface="Times New Roman"/>
              </a:rPr>
              <a:t>/output ratio </a:t>
            </a:r>
            <a:r>
              <a:rPr lang="en-GB" sz="1600" dirty="0" smtClean="0">
                <a:latin typeface="Times New Roman"/>
                <a:cs typeface="Times New Roman"/>
              </a:rPr>
              <a:t>is </a:t>
            </a:r>
            <a:r>
              <a:rPr lang="en-GB" sz="1600" dirty="0">
                <a:latin typeface="Times New Roman"/>
                <a:cs typeface="Times New Roman"/>
              </a:rPr>
              <a:t>instrumented with their own values at time t-1 and t-2.</a:t>
            </a:r>
            <a:r>
              <a:rPr lang="it-IT" sz="1600" dirty="0">
                <a:latin typeface="Times New Roman"/>
                <a:cs typeface="Times New Roman"/>
              </a:rPr>
              <a:t> </a:t>
            </a:r>
            <a:endParaRPr lang="it-IT" sz="1600" dirty="0"/>
          </a:p>
          <a:p>
            <a:endParaRPr lang="it-IT" sz="1600" dirty="0">
              <a:latin typeface="+mj-lt"/>
            </a:endParaRPr>
          </a:p>
        </p:txBody>
      </p:sp>
      <p:sp>
        <p:nvSpPr>
          <p:cNvPr id="11" name="Rectangle 7"/>
          <p:cNvSpPr>
            <a:spLocks noChangeArrowheads="1"/>
          </p:cNvSpPr>
          <p:nvPr/>
        </p:nvSpPr>
        <p:spPr bwMode="auto">
          <a:xfrm>
            <a:off x="1115616" y="908720"/>
            <a:ext cx="6696744" cy="432048"/>
          </a:xfrm>
          <a:prstGeom prst="rect">
            <a:avLst/>
          </a:prstGeom>
          <a:noFill/>
          <a:ln w="19050">
            <a:solidFill>
              <a:srgbClr val="FF0000"/>
            </a:solidFill>
            <a:miter lim="800000"/>
            <a:headEnd/>
            <a:tailEnd/>
          </a:ln>
        </p:spPr>
        <p:txBody>
          <a:bodyPr wrap="none" anchor="ctr"/>
          <a:lstStyle/>
          <a:p>
            <a:endParaRPr lang="it-IT"/>
          </a:p>
        </p:txBody>
      </p:sp>
    </p:spTree>
    <p:extLst>
      <p:ext uri="{BB962C8B-B14F-4D97-AF65-F5344CB8AC3E}">
        <p14:creationId xmlns:p14="http://schemas.microsoft.com/office/powerpoint/2010/main" val="3341431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0"/>
            <a:ext cx="7315224" cy="814374"/>
          </a:xfrm>
        </p:spPr>
        <p:txBody>
          <a:bodyPr/>
          <a:lstStyle/>
          <a:p>
            <a:r>
              <a:rPr lang="it-IT" dirty="0" smtClean="0"/>
              <a:t/>
            </a:r>
            <a:br>
              <a:rPr lang="it-IT" dirty="0" smtClean="0"/>
            </a:br>
            <a:r>
              <a:rPr lang="en-GB" sz="4000" dirty="0" smtClean="0">
                <a:solidFill>
                  <a:schemeClr val="tx1"/>
                </a:solidFill>
                <a:latin typeface="Times New Roman"/>
                <a:cs typeface="Times New Roman"/>
              </a:rPr>
              <a:t>Aim of </a:t>
            </a:r>
            <a:r>
              <a:rPr lang="it-IT" sz="4000" dirty="0" smtClean="0">
                <a:solidFill>
                  <a:schemeClr val="tx1"/>
                </a:solidFill>
                <a:latin typeface="Times New Roman"/>
                <a:cs typeface="Times New Roman"/>
              </a:rPr>
              <a:t>the </a:t>
            </a:r>
            <a:r>
              <a:rPr lang="en-GB" sz="4000" dirty="0" smtClean="0">
                <a:solidFill>
                  <a:schemeClr val="tx1"/>
                </a:solidFill>
                <a:latin typeface="Times New Roman"/>
                <a:cs typeface="Times New Roman"/>
              </a:rPr>
              <a:t>paper </a:t>
            </a:r>
            <a:endParaRPr lang="en-GB" sz="4000" dirty="0">
              <a:solidFill>
                <a:schemeClr val="tx1"/>
              </a:solidFill>
              <a:latin typeface="Times New Roman"/>
              <a:cs typeface="Times New Roman"/>
            </a:endParaRPr>
          </a:p>
        </p:txBody>
      </p:sp>
      <p:sp>
        <p:nvSpPr>
          <p:cNvPr id="3" name="Sottotitolo 2"/>
          <p:cNvSpPr>
            <a:spLocks noGrp="1"/>
          </p:cNvSpPr>
          <p:nvPr>
            <p:ph type="subTitle" idx="1"/>
          </p:nvPr>
        </p:nvSpPr>
        <p:spPr/>
        <p:txBody>
          <a:bodyPr/>
          <a:lstStyle/>
          <a:p>
            <a:endParaRPr lang="it-IT" dirty="0" smtClean="0"/>
          </a:p>
          <a:p>
            <a:endParaRPr lang="it-IT" dirty="0"/>
          </a:p>
        </p:txBody>
      </p:sp>
      <p:sp>
        <p:nvSpPr>
          <p:cNvPr id="4" name="Rettangolo 3"/>
          <p:cNvSpPr/>
          <p:nvPr/>
        </p:nvSpPr>
        <p:spPr>
          <a:xfrm>
            <a:off x="395536" y="1268760"/>
            <a:ext cx="8136904" cy="5528692"/>
          </a:xfrm>
          <a:prstGeom prst="rect">
            <a:avLst/>
          </a:prstGeom>
        </p:spPr>
        <p:txBody>
          <a:bodyPr wrap="square">
            <a:spAutoFit/>
          </a:bodyPr>
          <a:lstStyle/>
          <a:p>
            <a:pPr marL="514350" lvl="0" indent="-514350" algn="just">
              <a:lnSpc>
                <a:spcPct val="90000"/>
              </a:lnSpc>
              <a:spcBef>
                <a:spcPct val="20000"/>
              </a:spcBef>
              <a:buClr>
                <a:schemeClr val="bg2"/>
              </a:buClr>
              <a:buSzPct val="75000"/>
              <a:buFont typeface="Wingdings" pitchFamily="2" charset="2"/>
              <a:buChar char="p"/>
              <a:defRPr/>
            </a:pPr>
            <a:endParaRPr lang="en-US" sz="2800" kern="0" dirty="0" smtClean="0">
              <a:latin typeface="Arial" pitchFamily="34" charset="0"/>
              <a:cs typeface="Arial" pitchFamily="34" charset="0"/>
            </a:endParaRPr>
          </a:p>
          <a:p>
            <a:pPr marL="514350" indent="-514350" algn="just">
              <a:lnSpc>
                <a:spcPct val="90000"/>
              </a:lnSpc>
              <a:spcBef>
                <a:spcPct val="20000"/>
              </a:spcBef>
              <a:buClr>
                <a:schemeClr val="bg2"/>
              </a:buClr>
              <a:buSzPct val="75000"/>
              <a:buFont typeface="Wingdings" pitchFamily="2" charset="2"/>
              <a:buChar char="p"/>
              <a:defRPr/>
            </a:pPr>
            <a:r>
              <a:rPr lang="en-US" sz="2800" kern="0" dirty="0" err="1" smtClean="0">
                <a:latin typeface="Times New Roman"/>
                <a:cs typeface="Times New Roman"/>
              </a:rPr>
              <a:t>Labour</a:t>
            </a:r>
            <a:r>
              <a:rPr lang="en-US" sz="2800" kern="0" dirty="0" smtClean="0">
                <a:latin typeface="Times New Roman"/>
                <a:cs typeface="Times New Roman"/>
              </a:rPr>
              <a:t> market institutions, especially </a:t>
            </a:r>
            <a:r>
              <a:rPr lang="en-US" sz="2800" kern="0" dirty="0">
                <a:latin typeface="Times New Roman"/>
                <a:cs typeface="Times New Roman"/>
              </a:rPr>
              <a:t>employment protection of temporary workers  </a:t>
            </a:r>
          </a:p>
          <a:p>
            <a:pPr lvl="0" algn="just">
              <a:lnSpc>
                <a:spcPct val="90000"/>
              </a:lnSpc>
              <a:spcBef>
                <a:spcPct val="20000"/>
              </a:spcBef>
              <a:buClr>
                <a:schemeClr val="bg2"/>
              </a:buClr>
              <a:buSzPct val="75000"/>
              <a:defRPr/>
            </a:pPr>
            <a:endParaRPr lang="en-US" sz="2800" kern="0" dirty="0" smtClean="0">
              <a:latin typeface="Times New Roman"/>
              <a:cs typeface="Times New Roman"/>
            </a:endParaRPr>
          </a:p>
          <a:p>
            <a:pPr lvl="0" algn="just">
              <a:lnSpc>
                <a:spcPct val="90000"/>
              </a:lnSpc>
              <a:spcBef>
                <a:spcPct val="20000"/>
              </a:spcBef>
              <a:buClr>
                <a:schemeClr val="bg2"/>
              </a:buClr>
              <a:buSzPct val="75000"/>
              <a:defRPr/>
            </a:pPr>
            <a:endParaRPr lang="en-US" sz="2800" kern="0" dirty="0" smtClean="0">
              <a:latin typeface="Times New Roman"/>
              <a:cs typeface="Times New Roman"/>
            </a:endParaRPr>
          </a:p>
          <a:p>
            <a:pPr lvl="0" algn="just">
              <a:lnSpc>
                <a:spcPct val="90000"/>
              </a:lnSpc>
              <a:spcBef>
                <a:spcPct val="20000"/>
              </a:spcBef>
              <a:buClr>
                <a:schemeClr val="bg2"/>
              </a:buClr>
              <a:buSzPct val="75000"/>
              <a:defRPr/>
            </a:pPr>
            <a:r>
              <a:rPr lang="en-US" sz="2800" kern="0" dirty="0" smtClean="0">
                <a:latin typeface="Times New Roman"/>
                <a:cs typeface="Times New Roman"/>
              </a:rPr>
              <a:t>play on</a:t>
            </a:r>
          </a:p>
          <a:p>
            <a:pPr lvl="0" algn="just">
              <a:lnSpc>
                <a:spcPct val="90000"/>
              </a:lnSpc>
              <a:spcBef>
                <a:spcPct val="20000"/>
              </a:spcBef>
              <a:buClr>
                <a:schemeClr val="bg2"/>
              </a:buClr>
              <a:buSzPct val="75000"/>
              <a:defRPr/>
            </a:pPr>
            <a:endParaRPr lang="en-US" sz="2800" kern="0" dirty="0" smtClean="0">
              <a:latin typeface="Times New Roman"/>
              <a:cs typeface="Times New Roman"/>
            </a:endParaRPr>
          </a:p>
          <a:p>
            <a:pPr marL="514350" lvl="0" indent="-514350" algn="just">
              <a:lnSpc>
                <a:spcPct val="90000"/>
              </a:lnSpc>
              <a:spcBef>
                <a:spcPct val="20000"/>
              </a:spcBef>
              <a:buClr>
                <a:schemeClr val="bg2"/>
              </a:buClr>
              <a:buSzPct val="75000"/>
              <a:buFont typeface="Wingdings" pitchFamily="2" charset="2"/>
              <a:buChar char="p"/>
              <a:defRPr/>
            </a:pPr>
            <a:r>
              <a:rPr lang="en-US" sz="2800" kern="0" dirty="0" smtClean="0">
                <a:latin typeface="Times New Roman"/>
                <a:cs typeface="Times New Roman"/>
              </a:rPr>
              <a:t>Functional income distribution</a:t>
            </a:r>
          </a:p>
          <a:p>
            <a:pPr marL="514350" lvl="0" indent="-514350" algn="ctr">
              <a:lnSpc>
                <a:spcPct val="90000"/>
              </a:lnSpc>
              <a:spcBef>
                <a:spcPct val="20000"/>
              </a:spcBef>
              <a:buClr>
                <a:schemeClr val="bg2"/>
              </a:buClr>
              <a:buSzPct val="75000"/>
              <a:defRPr/>
            </a:pPr>
            <a:endParaRPr lang="en-US" sz="2800" kern="0" dirty="0" smtClean="0">
              <a:solidFill>
                <a:srgbClr val="FF0000"/>
              </a:solidFill>
              <a:latin typeface="Times New Roman"/>
              <a:cs typeface="Times New Roman"/>
            </a:endParaRPr>
          </a:p>
          <a:p>
            <a:pPr marL="514350" lvl="0" indent="-514350" algn="ctr">
              <a:lnSpc>
                <a:spcPct val="90000"/>
              </a:lnSpc>
              <a:spcBef>
                <a:spcPct val="20000"/>
              </a:spcBef>
              <a:buClr>
                <a:schemeClr val="bg2"/>
              </a:buClr>
              <a:buSzPct val="75000"/>
              <a:defRPr/>
            </a:pPr>
            <a:r>
              <a:rPr lang="en-US" sz="2800" kern="0" dirty="0">
                <a:solidFill>
                  <a:srgbClr val="FF0000"/>
                </a:solidFill>
                <a:latin typeface="Times New Roman"/>
                <a:cs typeface="Times New Roman"/>
              </a:rPr>
              <a:t>Difference-</a:t>
            </a:r>
            <a:r>
              <a:rPr lang="en-US" sz="2800" kern="0" dirty="0" smtClean="0">
                <a:solidFill>
                  <a:srgbClr val="FF0000"/>
                </a:solidFill>
                <a:latin typeface="Times New Roman"/>
                <a:cs typeface="Times New Roman"/>
              </a:rPr>
              <a:t>in-differences </a:t>
            </a:r>
            <a:r>
              <a:rPr lang="en-US" sz="2800" kern="0" dirty="0">
                <a:solidFill>
                  <a:srgbClr val="FF0000"/>
                </a:solidFill>
                <a:latin typeface="Times New Roman"/>
                <a:cs typeface="Times New Roman"/>
              </a:rPr>
              <a:t>approach </a:t>
            </a:r>
            <a:r>
              <a:rPr lang="en-US" sz="2800" kern="0" dirty="0" smtClean="0">
                <a:solidFill>
                  <a:srgbClr val="FF0000"/>
                </a:solidFill>
                <a:latin typeface="Times New Roman"/>
                <a:cs typeface="Times New Roman"/>
              </a:rPr>
              <a:t>in 14 EU countries and 9 NACE Rev.1.1 sectors</a:t>
            </a:r>
          </a:p>
          <a:p>
            <a:pPr marL="514350" lvl="0" indent="-514350" algn="ctr">
              <a:lnSpc>
                <a:spcPct val="90000"/>
              </a:lnSpc>
              <a:spcBef>
                <a:spcPct val="20000"/>
              </a:spcBef>
              <a:buClr>
                <a:schemeClr val="bg2"/>
              </a:buClr>
              <a:buSzPct val="75000"/>
              <a:defRPr/>
            </a:pPr>
            <a:r>
              <a:rPr lang="en-US" sz="2800" kern="0" dirty="0" smtClean="0">
                <a:solidFill>
                  <a:srgbClr val="FF0000"/>
                </a:solidFill>
                <a:latin typeface="Times New Roman"/>
                <a:cs typeface="Times New Roman"/>
              </a:rPr>
              <a:t>Period 1995-2007</a:t>
            </a:r>
          </a:p>
        </p:txBody>
      </p:sp>
      <p:sp>
        <p:nvSpPr>
          <p:cNvPr id="5" name="CasellaDiTesto 4"/>
          <p:cNvSpPr txBox="1"/>
          <p:nvPr/>
        </p:nvSpPr>
        <p:spPr>
          <a:xfrm>
            <a:off x="971600" y="1052736"/>
            <a:ext cx="3557384" cy="523220"/>
          </a:xfrm>
          <a:prstGeom prst="rect">
            <a:avLst/>
          </a:prstGeom>
          <a:noFill/>
        </p:spPr>
        <p:txBody>
          <a:bodyPr wrap="none" rtlCol="0">
            <a:spAutoFit/>
          </a:bodyPr>
          <a:lstStyle/>
          <a:p>
            <a:pPr lvl="0"/>
            <a:r>
              <a:rPr lang="en-US" sz="2800" kern="0" dirty="0" smtClean="0">
                <a:latin typeface="Times New Roman"/>
                <a:cs typeface="Times New Roman"/>
              </a:rPr>
              <a:t>To explore the role that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0"/>
            <a:ext cx="8229600" cy="487362"/>
          </a:xfrm>
        </p:spPr>
        <p:txBody>
          <a:bodyPr/>
          <a:lstStyle/>
          <a:p>
            <a:pPr algn="ctr" eaLnBrk="1" hangingPunct="1"/>
            <a:r>
              <a:rPr lang="en-GB" sz="2800" dirty="0" smtClean="0">
                <a:solidFill>
                  <a:schemeClr val="tx1"/>
                </a:solidFill>
                <a:latin typeface="Times New Roman"/>
                <a:cs typeface="Times New Roman"/>
              </a:rPr>
              <a:t>Concluding Remarks</a:t>
            </a:r>
          </a:p>
        </p:txBody>
      </p:sp>
      <p:sp>
        <p:nvSpPr>
          <p:cNvPr id="31747" name="Rectangle 3"/>
          <p:cNvSpPr>
            <a:spLocks noGrp="1" noChangeArrowheads="1"/>
          </p:cNvSpPr>
          <p:nvPr>
            <p:ph type="body" idx="1"/>
          </p:nvPr>
        </p:nvSpPr>
        <p:spPr>
          <a:xfrm>
            <a:off x="539552" y="908720"/>
            <a:ext cx="8267978" cy="5665262"/>
          </a:xfrm>
          <a:solidFill>
            <a:schemeClr val="bg1"/>
          </a:solidFill>
        </p:spPr>
        <p:txBody>
          <a:bodyPr/>
          <a:lstStyle/>
          <a:p>
            <a:pPr marL="0" indent="0" eaLnBrk="1" hangingPunct="1">
              <a:lnSpc>
                <a:spcPct val="80000"/>
              </a:lnSpc>
              <a:buNone/>
            </a:pPr>
            <a:endParaRPr lang="en-GB" sz="2000" dirty="0" smtClean="0">
              <a:latin typeface="Times New Roman" pitchFamily="18" charset="0"/>
            </a:endParaRPr>
          </a:p>
          <a:p>
            <a:pPr eaLnBrk="1" hangingPunct="1">
              <a:lnSpc>
                <a:spcPct val="80000"/>
              </a:lnSpc>
            </a:pPr>
            <a:r>
              <a:rPr lang="en-GB" sz="2000" dirty="0" smtClean="0">
                <a:solidFill>
                  <a:srgbClr val="FF0000"/>
                </a:solidFill>
                <a:latin typeface="Times New Roman"/>
                <a:cs typeface="Times New Roman"/>
              </a:rPr>
              <a:t>This study shows  that the protection of temporary workers (EPLT) positively acted against the labour share reduction</a:t>
            </a:r>
            <a:r>
              <a:rPr lang="en-GB" sz="2000" dirty="0" smtClean="0">
                <a:latin typeface="Times New Roman"/>
                <a:cs typeface="Times New Roman"/>
              </a:rPr>
              <a:t>, especially in sectors with higher propensity to employ temporary workers</a:t>
            </a:r>
          </a:p>
          <a:p>
            <a:pPr eaLnBrk="1" hangingPunct="1">
              <a:lnSpc>
                <a:spcPct val="80000"/>
              </a:lnSpc>
            </a:pPr>
            <a:endParaRPr lang="en-GB" sz="2000" dirty="0">
              <a:latin typeface="Times New Roman"/>
              <a:cs typeface="Times New Roman"/>
            </a:endParaRPr>
          </a:p>
          <a:p>
            <a:pPr eaLnBrk="1" hangingPunct="1">
              <a:lnSpc>
                <a:spcPct val="80000"/>
              </a:lnSpc>
            </a:pPr>
            <a:r>
              <a:rPr lang="en-GB" sz="2000" dirty="0">
                <a:solidFill>
                  <a:srgbClr val="FF0000"/>
                </a:solidFill>
                <a:latin typeface="Times New Roman"/>
                <a:cs typeface="Times New Roman"/>
              </a:rPr>
              <a:t>P</a:t>
            </a:r>
            <a:r>
              <a:rPr lang="en-GB" sz="2000" dirty="0" smtClean="0">
                <a:solidFill>
                  <a:srgbClr val="FF0000"/>
                </a:solidFill>
                <a:latin typeface="Times New Roman"/>
                <a:cs typeface="Times New Roman"/>
              </a:rPr>
              <a:t>lausible explanations: </a:t>
            </a:r>
          </a:p>
          <a:p>
            <a:pPr algn="just" eaLnBrk="1" hangingPunct="1">
              <a:lnSpc>
                <a:spcPct val="80000"/>
              </a:lnSpc>
              <a:buNone/>
            </a:pPr>
            <a:r>
              <a:rPr lang="en-GB" sz="2000" dirty="0" smtClean="0">
                <a:solidFill>
                  <a:srgbClr val="FF0000"/>
                </a:solidFill>
                <a:latin typeface="Times New Roman"/>
                <a:cs typeface="Times New Roman"/>
              </a:rPr>
              <a:t>	</a:t>
            </a:r>
            <a:endParaRPr lang="en-GB" sz="2000" dirty="0">
              <a:solidFill>
                <a:srgbClr val="FF0000"/>
              </a:solidFill>
              <a:latin typeface="Times New Roman"/>
              <a:cs typeface="Times New Roman"/>
            </a:endParaRPr>
          </a:p>
          <a:p>
            <a:pPr algn="just" eaLnBrk="1" hangingPunct="1">
              <a:lnSpc>
                <a:spcPct val="80000"/>
              </a:lnSpc>
              <a:buFont typeface="Wingdings" charset="2"/>
              <a:buChar char="ü"/>
            </a:pPr>
            <a:endParaRPr lang="en-GB" sz="2000" dirty="0">
              <a:solidFill>
                <a:srgbClr val="FF0000"/>
              </a:solidFill>
              <a:latin typeface="Times New Roman"/>
              <a:cs typeface="Times New Roman"/>
            </a:endParaRPr>
          </a:p>
          <a:p>
            <a:pPr algn="just" eaLnBrk="1" hangingPunct="1">
              <a:lnSpc>
                <a:spcPct val="80000"/>
              </a:lnSpc>
              <a:buFont typeface="Wingdings" charset="2"/>
              <a:buChar char="ü"/>
            </a:pPr>
            <a:r>
              <a:rPr lang="en-GB" sz="2000" dirty="0">
                <a:solidFill>
                  <a:srgbClr val="FF0000"/>
                </a:solidFill>
                <a:latin typeface="Times New Roman"/>
                <a:cs typeface="Times New Roman"/>
              </a:rPr>
              <a:t>H</a:t>
            </a:r>
            <a:r>
              <a:rPr lang="en-GB" sz="2000" dirty="0" smtClean="0">
                <a:solidFill>
                  <a:srgbClr val="FF0000"/>
                </a:solidFill>
                <a:latin typeface="Times New Roman"/>
                <a:cs typeface="Times New Roman"/>
              </a:rPr>
              <a:t>igher EPLT probably reduces labour market flows but also keep down labour turnover costs</a:t>
            </a:r>
          </a:p>
          <a:p>
            <a:pPr marL="0" indent="0" algn="just" eaLnBrk="1" hangingPunct="1">
              <a:lnSpc>
                <a:spcPct val="80000"/>
              </a:lnSpc>
              <a:buNone/>
            </a:pPr>
            <a:endParaRPr lang="en-GB" sz="2000" dirty="0">
              <a:solidFill>
                <a:srgbClr val="FF0000"/>
              </a:solidFill>
              <a:latin typeface="Times New Roman"/>
              <a:cs typeface="Times New Roman"/>
            </a:endParaRPr>
          </a:p>
          <a:p>
            <a:pPr marL="0" indent="0" algn="just" eaLnBrk="1" hangingPunct="1">
              <a:lnSpc>
                <a:spcPct val="80000"/>
              </a:lnSpc>
              <a:buNone/>
            </a:pPr>
            <a:endParaRPr lang="en-GB" sz="2000" dirty="0" smtClean="0">
              <a:latin typeface="Times New Roman"/>
              <a:cs typeface="Times New Roman"/>
            </a:endParaRPr>
          </a:p>
          <a:p>
            <a:pPr eaLnBrk="1" hangingPunct="1">
              <a:lnSpc>
                <a:spcPct val="80000"/>
              </a:lnSpc>
            </a:pPr>
            <a:r>
              <a:rPr lang="en-GB" sz="2000" dirty="0" smtClean="0">
                <a:latin typeface="Times New Roman"/>
                <a:cs typeface="Times New Roman"/>
              </a:rPr>
              <a:t>This  explanation is confirmed by wage and employment estimations:</a:t>
            </a:r>
          </a:p>
          <a:p>
            <a:pPr eaLnBrk="1" hangingPunct="1">
              <a:lnSpc>
                <a:spcPct val="80000"/>
              </a:lnSpc>
            </a:pPr>
            <a:endParaRPr lang="en-GB" sz="2000" dirty="0">
              <a:latin typeface="Times New Roman"/>
              <a:cs typeface="Times New Roman"/>
            </a:endParaRPr>
          </a:p>
          <a:p>
            <a:pPr marL="0" indent="0" eaLnBrk="1" hangingPunct="1">
              <a:lnSpc>
                <a:spcPct val="80000"/>
              </a:lnSpc>
              <a:buNone/>
            </a:pPr>
            <a:r>
              <a:rPr lang="en-GB" sz="2000" dirty="0" smtClean="0">
                <a:latin typeface="Times New Roman"/>
                <a:cs typeface="Times New Roman"/>
              </a:rPr>
              <a:t>Higher levels of EPLT negatively affect employment but positively influence average wages, so that the overall effect on labour share results positive</a:t>
            </a:r>
          </a:p>
          <a:p>
            <a:pPr eaLnBrk="1" hangingPunct="1">
              <a:lnSpc>
                <a:spcPct val="80000"/>
              </a:lnSpc>
            </a:pPr>
            <a:endParaRPr lang="en-GB" sz="2000" dirty="0" smtClean="0">
              <a:latin typeface="Times New Roman"/>
              <a:cs typeface="Times New Roman"/>
            </a:endParaRPr>
          </a:p>
          <a:p>
            <a:pPr eaLnBrk="1" hangingPunct="1">
              <a:lnSpc>
                <a:spcPct val="80000"/>
              </a:lnSpc>
              <a:buNone/>
            </a:pPr>
            <a:endParaRPr lang="en-GB" sz="2000" dirty="0" smtClean="0">
              <a:latin typeface="Arial" pitchFamily="34" charset="0"/>
              <a:cs typeface="Arial" pitchFamily="34" charset="0"/>
            </a:endParaRPr>
          </a:p>
          <a:p>
            <a:pPr eaLnBrk="1" hangingPunct="1">
              <a:lnSpc>
                <a:spcPct val="80000"/>
              </a:lnSpc>
            </a:pPr>
            <a:endParaRPr lang="it-IT" sz="2000" dirty="0" smtClean="0">
              <a:latin typeface="Times New Roman" pitchFamily="18" charset="0"/>
            </a:endParaRPr>
          </a:p>
          <a:p>
            <a:pPr eaLnBrk="1" hangingPunct="1">
              <a:lnSpc>
                <a:spcPct val="80000"/>
              </a:lnSpc>
            </a:pPr>
            <a:endParaRPr lang="it-IT" sz="2000" dirty="0" smtClean="0">
              <a:latin typeface="Times New Roman" pitchFamily="18" charset="0"/>
            </a:endParaRPr>
          </a:p>
          <a:p>
            <a:pPr eaLnBrk="1" hangingPunct="1">
              <a:lnSpc>
                <a:spcPct val="80000"/>
              </a:lnSpc>
              <a:buFont typeface="Wingdings" pitchFamily="2" charset="2"/>
              <a:buNone/>
            </a:pPr>
            <a:endParaRPr lang="it-IT" sz="2000" dirty="0" smtClean="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0"/>
            <a:ext cx="8229600" cy="487362"/>
          </a:xfrm>
        </p:spPr>
        <p:txBody>
          <a:bodyPr/>
          <a:lstStyle/>
          <a:p>
            <a:pPr algn="ctr" eaLnBrk="1" hangingPunct="1"/>
            <a:r>
              <a:rPr lang="en-GB" sz="2800" dirty="0" smtClean="0">
                <a:solidFill>
                  <a:schemeClr val="tx1"/>
                </a:solidFill>
                <a:latin typeface="Times New Roman"/>
                <a:cs typeface="Times New Roman"/>
              </a:rPr>
              <a:t>Concluding Remarks (2)</a:t>
            </a:r>
          </a:p>
        </p:txBody>
      </p:sp>
      <p:sp>
        <p:nvSpPr>
          <p:cNvPr id="31747" name="Rectangle 3"/>
          <p:cNvSpPr>
            <a:spLocks noGrp="1" noChangeArrowheads="1"/>
          </p:cNvSpPr>
          <p:nvPr>
            <p:ph type="body" idx="1"/>
          </p:nvPr>
        </p:nvSpPr>
        <p:spPr>
          <a:xfrm>
            <a:off x="323528" y="476672"/>
            <a:ext cx="8267978" cy="6120680"/>
          </a:xfrm>
          <a:solidFill>
            <a:schemeClr val="bg1"/>
          </a:solidFill>
        </p:spPr>
        <p:txBody>
          <a:bodyPr/>
          <a:lstStyle/>
          <a:p>
            <a:pPr marL="0" indent="0" eaLnBrk="1" hangingPunct="1">
              <a:lnSpc>
                <a:spcPct val="80000"/>
              </a:lnSpc>
              <a:buNone/>
            </a:pPr>
            <a:endParaRPr lang="en-GB" sz="2000" dirty="0" smtClean="0">
              <a:latin typeface="Times New Roman" pitchFamily="18" charset="0"/>
            </a:endParaRPr>
          </a:p>
          <a:p>
            <a:pPr eaLnBrk="1" hangingPunct="1">
              <a:lnSpc>
                <a:spcPct val="80000"/>
              </a:lnSpc>
            </a:pPr>
            <a:r>
              <a:rPr lang="en-GB" sz="2000" dirty="0" smtClean="0">
                <a:latin typeface="Times New Roman"/>
                <a:cs typeface="Times New Roman"/>
              </a:rPr>
              <a:t>On the contrary</a:t>
            </a:r>
            <a:r>
              <a:rPr lang="en-GB" sz="2000" dirty="0" smtClean="0">
                <a:solidFill>
                  <a:srgbClr val="FF0000"/>
                </a:solidFill>
                <a:latin typeface="Times New Roman"/>
                <a:cs typeface="Times New Roman"/>
              </a:rPr>
              <a:t>, the higher of protection for permanent workers the lower the labour share</a:t>
            </a:r>
            <a:r>
              <a:rPr lang="en-GB" sz="2000" dirty="0" smtClean="0">
                <a:latin typeface="Times New Roman"/>
                <a:cs typeface="Times New Roman"/>
              </a:rPr>
              <a:t>, especially in sectors with higher natural propensity to lay off</a:t>
            </a:r>
          </a:p>
          <a:p>
            <a:pPr eaLnBrk="1" hangingPunct="1">
              <a:lnSpc>
                <a:spcPct val="80000"/>
              </a:lnSpc>
            </a:pPr>
            <a:endParaRPr lang="en-GB" sz="2000" dirty="0">
              <a:latin typeface="Times New Roman"/>
              <a:cs typeface="Times New Roman"/>
            </a:endParaRPr>
          </a:p>
          <a:p>
            <a:pPr eaLnBrk="1" hangingPunct="1">
              <a:lnSpc>
                <a:spcPct val="80000"/>
              </a:lnSpc>
            </a:pPr>
            <a:r>
              <a:rPr lang="en-GB" sz="2000" dirty="0" smtClean="0">
                <a:latin typeface="Times New Roman"/>
                <a:cs typeface="Times New Roman"/>
              </a:rPr>
              <a:t>This result confirms previous empirical investigations (European Commission, 2007) </a:t>
            </a:r>
            <a:r>
              <a:rPr lang="en-US" sz="2000" dirty="0" smtClean="0">
                <a:latin typeface="Times New Roman"/>
                <a:cs typeface="Times New Roman"/>
              </a:rPr>
              <a:t>in which an  higher EPL for regular workers corresponds to an insurance </a:t>
            </a:r>
            <a:r>
              <a:rPr lang="en-US" sz="2000" dirty="0">
                <a:latin typeface="Times New Roman"/>
                <a:cs typeface="Times New Roman"/>
              </a:rPr>
              <a:t>premium </a:t>
            </a:r>
            <a:r>
              <a:rPr lang="en-US" sz="2000" dirty="0" smtClean="0">
                <a:latin typeface="Times New Roman"/>
                <a:cs typeface="Times New Roman"/>
              </a:rPr>
              <a:t>that is </a:t>
            </a:r>
            <a:r>
              <a:rPr lang="en-US" sz="2000" dirty="0">
                <a:latin typeface="Times New Roman"/>
                <a:cs typeface="Times New Roman"/>
              </a:rPr>
              <a:t>paid in the form of a lower </a:t>
            </a:r>
            <a:r>
              <a:rPr lang="en-US" sz="2000" dirty="0" smtClean="0">
                <a:latin typeface="Times New Roman"/>
                <a:cs typeface="Times New Roman"/>
              </a:rPr>
              <a:t>wage</a:t>
            </a:r>
          </a:p>
          <a:p>
            <a:pPr eaLnBrk="1" hangingPunct="1">
              <a:lnSpc>
                <a:spcPct val="80000"/>
              </a:lnSpc>
            </a:pPr>
            <a:endParaRPr lang="en-US" sz="2000" dirty="0">
              <a:latin typeface="Times New Roman"/>
              <a:cs typeface="Times New Roman"/>
            </a:endParaRPr>
          </a:p>
          <a:p>
            <a:pPr eaLnBrk="1" hangingPunct="1">
              <a:lnSpc>
                <a:spcPct val="80000"/>
              </a:lnSpc>
            </a:pPr>
            <a:r>
              <a:rPr lang="en-GB" sz="2000" dirty="0" smtClean="0">
                <a:latin typeface="Times New Roman"/>
                <a:cs typeface="Times New Roman"/>
              </a:rPr>
              <a:t>However, </a:t>
            </a:r>
            <a:r>
              <a:rPr lang="en-GB" sz="2000" dirty="0" smtClean="0">
                <a:solidFill>
                  <a:srgbClr val="FF0000"/>
                </a:solidFill>
                <a:latin typeface="Times New Roman"/>
                <a:cs typeface="Times New Roman"/>
              </a:rPr>
              <a:t>what is quite surprising in our investigation is that a similar result is also obtained </a:t>
            </a:r>
            <a:r>
              <a:rPr lang="en-GB" sz="2000" dirty="0">
                <a:solidFill>
                  <a:srgbClr val="FF0000"/>
                </a:solidFill>
                <a:latin typeface="Times New Roman"/>
                <a:cs typeface="Times New Roman"/>
              </a:rPr>
              <a:t>when </a:t>
            </a:r>
            <a:r>
              <a:rPr lang="en-GB" sz="2000" dirty="0" smtClean="0">
                <a:solidFill>
                  <a:srgbClr val="FF0000"/>
                </a:solidFill>
                <a:latin typeface="Times New Roman"/>
                <a:cs typeface="Times New Roman"/>
              </a:rPr>
              <a:t>we control for union density and coverage bargaining</a:t>
            </a:r>
          </a:p>
          <a:p>
            <a:pPr eaLnBrk="1" hangingPunct="1">
              <a:lnSpc>
                <a:spcPct val="80000"/>
              </a:lnSpc>
            </a:pPr>
            <a:endParaRPr lang="en-GB" sz="2000" dirty="0">
              <a:latin typeface="Times New Roman"/>
              <a:cs typeface="Times New Roman"/>
            </a:endParaRPr>
          </a:p>
          <a:p>
            <a:pPr eaLnBrk="1" hangingPunct="1">
              <a:lnSpc>
                <a:spcPct val="80000"/>
              </a:lnSpc>
            </a:pPr>
            <a:r>
              <a:rPr lang="en-GB" sz="2000" dirty="0" smtClean="0">
                <a:latin typeface="Times New Roman"/>
                <a:cs typeface="Times New Roman"/>
              </a:rPr>
              <a:t>In other terms </a:t>
            </a:r>
            <a:r>
              <a:rPr lang="en-GB" sz="2000" dirty="0" smtClean="0">
                <a:solidFill>
                  <a:srgbClr val="FF0000"/>
                </a:solidFill>
                <a:latin typeface="Times New Roman"/>
                <a:cs typeface="Times New Roman"/>
              </a:rPr>
              <a:t>variables that, somehow or other, are proxies for union power (EPLR, union density and coverage bargaining) resulted simultaneously  in improving employment and depressing wages, so that the overall effect on labour share is negative</a:t>
            </a:r>
          </a:p>
          <a:p>
            <a:pPr eaLnBrk="1" hangingPunct="1">
              <a:lnSpc>
                <a:spcPct val="80000"/>
              </a:lnSpc>
            </a:pPr>
            <a:r>
              <a:rPr lang="en-GB" sz="2000" dirty="0" smtClean="0">
                <a:solidFill>
                  <a:srgbClr val="FF0000"/>
                </a:solidFill>
                <a:latin typeface="Times New Roman"/>
                <a:cs typeface="Times New Roman"/>
              </a:rPr>
              <a:t>A plausible explanation of this result: unions attempted to contrast the membership decline of the last years by accepting a sort of inversed right-to-manage</a:t>
            </a:r>
            <a:r>
              <a:rPr lang="en-GB" sz="2000" dirty="0" smtClean="0">
                <a:latin typeface="Times New Roman"/>
                <a:cs typeface="Times New Roman"/>
              </a:rPr>
              <a:t>;</a:t>
            </a:r>
          </a:p>
          <a:p>
            <a:pPr eaLnBrk="1" hangingPunct="1">
              <a:lnSpc>
                <a:spcPct val="80000"/>
              </a:lnSpc>
            </a:pPr>
            <a:r>
              <a:rPr lang="en-GB" sz="2000" dirty="0" smtClean="0">
                <a:latin typeface="Times New Roman"/>
                <a:cs typeface="Times New Roman"/>
              </a:rPr>
              <a:t>In this context firms and unions first bargain over employment and then firms set lower wages unilaterally</a:t>
            </a:r>
          </a:p>
          <a:p>
            <a:pPr eaLnBrk="1" hangingPunct="1">
              <a:lnSpc>
                <a:spcPct val="80000"/>
              </a:lnSpc>
            </a:pPr>
            <a:endParaRPr lang="en-GB" sz="2000" dirty="0" smtClean="0">
              <a:latin typeface="Times New Roman" pitchFamily="18" charset="0"/>
              <a:cs typeface="Times New Roman" pitchFamily="18" charset="0"/>
            </a:endParaRPr>
          </a:p>
          <a:p>
            <a:pPr eaLnBrk="1" hangingPunct="1">
              <a:lnSpc>
                <a:spcPct val="80000"/>
              </a:lnSpc>
              <a:buNone/>
            </a:pPr>
            <a:endParaRPr lang="en-GB" sz="2000" dirty="0" smtClean="0">
              <a:latin typeface="Arial" pitchFamily="34" charset="0"/>
              <a:cs typeface="Arial" pitchFamily="34" charset="0"/>
            </a:endParaRPr>
          </a:p>
          <a:p>
            <a:pPr eaLnBrk="1" hangingPunct="1">
              <a:lnSpc>
                <a:spcPct val="80000"/>
              </a:lnSpc>
            </a:pPr>
            <a:endParaRPr lang="it-IT" sz="2400" dirty="0" smtClean="0">
              <a:latin typeface="Times New Roman" pitchFamily="18" charset="0"/>
            </a:endParaRPr>
          </a:p>
          <a:p>
            <a:pPr eaLnBrk="1" hangingPunct="1">
              <a:lnSpc>
                <a:spcPct val="80000"/>
              </a:lnSpc>
            </a:pPr>
            <a:endParaRPr lang="it-IT" sz="2400" dirty="0" smtClean="0">
              <a:latin typeface="Times New Roman" pitchFamily="18" charset="0"/>
            </a:endParaRPr>
          </a:p>
          <a:p>
            <a:pPr eaLnBrk="1" hangingPunct="1">
              <a:lnSpc>
                <a:spcPct val="80000"/>
              </a:lnSpc>
              <a:buFont typeface="Wingdings" pitchFamily="2" charset="2"/>
              <a:buNone/>
            </a:pPr>
            <a:endParaRPr lang="it-IT" sz="2400" dirty="0" smtClean="0">
              <a:latin typeface="Times New Roman" pitchFamily="18" charset="0"/>
            </a:endParaRPr>
          </a:p>
        </p:txBody>
      </p:sp>
    </p:spTree>
    <p:extLst>
      <p:ext uri="{BB962C8B-B14F-4D97-AF65-F5344CB8AC3E}">
        <p14:creationId xmlns:p14="http://schemas.microsoft.com/office/powerpoint/2010/main" val="625513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5"/>
          <p:cNvSpPr txBox="1">
            <a:spLocks noChangeArrowheads="1"/>
          </p:cNvSpPr>
          <p:nvPr/>
        </p:nvSpPr>
        <p:spPr bwMode="auto">
          <a:xfrm>
            <a:off x="107950" y="28305"/>
            <a:ext cx="9036050" cy="461665"/>
          </a:xfrm>
          <a:prstGeom prst="rect">
            <a:avLst/>
          </a:prstGeom>
          <a:noFill/>
          <a:ln w="9525">
            <a:noFill/>
            <a:miter lim="800000"/>
            <a:headEnd/>
            <a:tailEnd/>
          </a:ln>
        </p:spPr>
        <p:txBody>
          <a:bodyPr>
            <a:spAutoFit/>
          </a:bodyPr>
          <a:lstStyle/>
          <a:p>
            <a:pPr algn="ctr"/>
            <a:r>
              <a:rPr lang="en-GB" sz="2400" dirty="0" smtClean="0">
                <a:latin typeface="Times New Roman"/>
                <a:cs typeface="Times New Roman"/>
              </a:rPr>
              <a:t>Labour share (</a:t>
            </a:r>
            <a:r>
              <a:rPr lang="en-GB" sz="2400" dirty="0" err="1" smtClean="0">
                <a:latin typeface="Times New Roman"/>
                <a:cs typeface="Times New Roman"/>
              </a:rPr>
              <a:t>ls</a:t>
            </a:r>
            <a:r>
              <a:rPr lang="en-GB" sz="2400" dirty="0" smtClean="0">
                <a:latin typeface="Times New Roman"/>
                <a:cs typeface="Times New Roman"/>
              </a:rPr>
              <a:t>) at sector level</a:t>
            </a:r>
          </a:p>
        </p:txBody>
      </p:sp>
      <p:sp>
        <p:nvSpPr>
          <p:cNvPr id="44790" name="Rectangle 7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4" name="CasellaDiTesto 13"/>
          <p:cNvSpPr txBox="1"/>
          <p:nvPr/>
        </p:nvSpPr>
        <p:spPr>
          <a:xfrm>
            <a:off x="323529" y="5589240"/>
            <a:ext cx="8820471" cy="646331"/>
          </a:xfrm>
          <a:prstGeom prst="rect">
            <a:avLst/>
          </a:prstGeom>
          <a:noFill/>
        </p:spPr>
        <p:txBody>
          <a:bodyPr wrap="square" rtlCol="0">
            <a:spAutoFit/>
          </a:bodyPr>
          <a:lstStyle/>
          <a:p>
            <a:r>
              <a:rPr lang="en-GB" dirty="0" smtClean="0">
                <a:latin typeface="Times New Roman"/>
                <a:cs typeface="Times New Roman"/>
              </a:rPr>
              <a:t>If </a:t>
            </a:r>
            <a:r>
              <a:rPr lang="en-GB" dirty="0" err="1" smtClean="0">
                <a:latin typeface="Times New Roman"/>
                <a:cs typeface="Times New Roman"/>
              </a:rPr>
              <a:t>ls</a:t>
            </a:r>
            <a:r>
              <a:rPr lang="en-GB" dirty="0" smtClean="0">
                <a:latin typeface="Times New Roman"/>
                <a:cs typeface="Times New Roman"/>
              </a:rPr>
              <a:t> adjustments are taken into account labour compensation in trade and agriculture is higher than that one in manufacturing </a:t>
            </a:r>
            <a:endParaRPr lang="en-GB" dirty="0">
              <a:latin typeface="Times New Roman"/>
              <a:cs typeface="Times New Roman"/>
            </a:endParaRPr>
          </a:p>
        </p:txBody>
      </p:sp>
      <p:sp>
        <p:nvSpPr>
          <p:cNvPr id="15" name="CasellaDiTesto 14"/>
          <p:cNvSpPr txBox="1"/>
          <p:nvPr/>
        </p:nvSpPr>
        <p:spPr>
          <a:xfrm>
            <a:off x="333763" y="6237312"/>
            <a:ext cx="8820471" cy="646331"/>
          </a:xfrm>
          <a:prstGeom prst="rect">
            <a:avLst/>
          </a:prstGeom>
          <a:noFill/>
        </p:spPr>
        <p:txBody>
          <a:bodyPr wrap="square" rtlCol="0">
            <a:spAutoFit/>
          </a:bodyPr>
          <a:lstStyle/>
          <a:p>
            <a:r>
              <a:rPr lang="en-GB" dirty="0" smtClean="0">
                <a:latin typeface="Times New Roman"/>
                <a:cs typeface="Times New Roman"/>
              </a:rPr>
              <a:t>Differences between sectors are much more important than differences between countries: in this case standard dev. </a:t>
            </a:r>
            <a:r>
              <a:rPr lang="en-GB" dirty="0">
                <a:latin typeface="Times New Roman"/>
                <a:cs typeface="Times New Roman"/>
              </a:rPr>
              <a:t>i</a:t>
            </a:r>
            <a:r>
              <a:rPr lang="en-GB" dirty="0" smtClean="0">
                <a:latin typeface="Times New Roman"/>
                <a:cs typeface="Times New Roman"/>
              </a:rPr>
              <a:t>s much higher and increases over time</a:t>
            </a:r>
            <a:endParaRPr lang="en-GB" dirty="0">
              <a:latin typeface="Times New Roman"/>
              <a:cs typeface="Times New Roman"/>
            </a:endParaRPr>
          </a:p>
        </p:txBody>
      </p:sp>
      <p:pic>
        <p:nvPicPr>
          <p:cNvPr id="2" name="Immagine 1"/>
          <p:cNvPicPr>
            <a:picLocks noChangeAspect="1"/>
          </p:cNvPicPr>
          <p:nvPr/>
        </p:nvPicPr>
        <p:blipFill>
          <a:blip r:embed="rId2"/>
          <a:stretch>
            <a:fillRect/>
          </a:stretch>
        </p:blipFill>
        <p:spPr>
          <a:xfrm>
            <a:off x="2510265" y="548680"/>
            <a:ext cx="6633735" cy="4824536"/>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1603198377"/>
              </p:ext>
            </p:extLst>
          </p:nvPr>
        </p:nvGraphicFramePr>
        <p:xfrm>
          <a:off x="323528" y="548680"/>
          <a:ext cx="2376264" cy="782320"/>
        </p:xfrm>
        <a:graphic>
          <a:graphicData uri="http://schemas.openxmlformats.org/drawingml/2006/table">
            <a:tbl>
              <a:tblPr/>
              <a:tblGrid>
                <a:gridCol w="634266"/>
                <a:gridCol w="580666"/>
                <a:gridCol w="580666"/>
                <a:gridCol w="580666"/>
              </a:tblGrid>
              <a:tr h="141574">
                <a:tc gridSpan="4">
                  <a:txBody>
                    <a:bodyPr/>
                    <a:lstStyle/>
                    <a:p>
                      <a:pPr algn="ctr" fontAlgn="b"/>
                      <a:r>
                        <a:rPr lang="it-IT" sz="1200" b="0" i="0" u="none" strike="noStrike">
                          <a:solidFill>
                            <a:srgbClr val="000000"/>
                          </a:solidFill>
                          <a:effectLst/>
                          <a:latin typeface="Calibri"/>
                        </a:rPr>
                        <a:t>All sectors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r>
              <a:tr h="141574">
                <a:tc>
                  <a:txBody>
                    <a:bodyPr/>
                    <a:lstStyle/>
                    <a:p>
                      <a:pPr algn="l" fontAlgn="b"/>
                      <a:endParaRPr lang="it-IT" sz="12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it-IT" sz="1200" b="0" i="0" u="none" strike="noStrike">
                          <a:solidFill>
                            <a:srgbClr val="000000"/>
                          </a:solidFill>
                          <a:effectLst/>
                          <a:latin typeface="Calibri"/>
                        </a:rPr>
                        <a:t>1995</a:t>
                      </a:r>
                    </a:p>
                  </a:txBody>
                  <a:tcPr marL="12700" marR="12700" marT="12700" marB="0" anchor="b">
                    <a:lnL>
                      <a:noFill/>
                    </a:lnL>
                    <a:lnR>
                      <a:noFill/>
                    </a:lnR>
                    <a:lnT>
                      <a:noFill/>
                    </a:lnT>
                    <a:lnB>
                      <a:noFill/>
                    </a:lnB>
                  </a:tcPr>
                </a:tc>
                <a:tc>
                  <a:txBody>
                    <a:bodyPr/>
                    <a:lstStyle/>
                    <a:p>
                      <a:pPr algn="ctr" fontAlgn="b"/>
                      <a:r>
                        <a:rPr lang="it-IT" sz="1200" b="0" i="0" u="none" strike="noStrike">
                          <a:solidFill>
                            <a:srgbClr val="000000"/>
                          </a:solidFill>
                          <a:effectLst/>
                          <a:latin typeface="Calibri"/>
                        </a:rPr>
                        <a:t>2001</a:t>
                      </a:r>
                    </a:p>
                  </a:txBody>
                  <a:tcPr marL="12700" marR="12700" marT="12700" marB="0" anchor="b">
                    <a:lnL>
                      <a:noFill/>
                    </a:lnL>
                    <a:lnR>
                      <a:noFill/>
                    </a:lnR>
                    <a:lnT>
                      <a:noFill/>
                    </a:lnT>
                    <a:lnB>
                      <a:noFill/>
                    </a:lnB>
                  </a:tcPr>
                </a:tc>
                <a:tc>
                  <a:txBody>
                    <a:bodyPr/>
                    <a:lstStyle/>
                    <a:p>
                      <a:pPr algn="ctr" fontAlgn="b"/>
                      <a:r>
                        <a:rPr lang="it-IT" sz="1200" b="0" i="0" u="none" strike="noStrike">
                          <a:solidFill>
                            <a:srgbClr val="000000"/>
                          </a:solidFill>
                          <a:effectLst/>
                          <a:latin typeface="Calibri"/>
                        </a:rPr>
                        <a:t>2007</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141574">
                <a:tc>
                  <a:txBody>
                    <a:bodyPr/>
                    <a:lstStyle/>
                    <a:p>
                      <a:pPr algn="l" fontAlgn="b"/>
                      <a:r>
                        <a:rPr lang="it-IT" sz="1200" b="0" i="0" u="none" strike="noStrike">
                          <a:solidFill>
                            <a:srgbClr val="000000"/>
                          </a:solidFill>
                          <a:effectLst/>
                          <a:latin typeface="Calibri"/>
                        </a:rPr>
                        <a:t>Mean</a:t>
                      </a:r>
                    </a:p>
                  </a:txBody>
                  <a:tcPr marL="12700" marR="12700" marT="12700" marB="0" anchor="b">
                    <a:lnL w="12700" cap="flat" cmpd="sng" algn="ctr">
                      <a:solidFill>
                        <a:scrgbClr r="0" g="0" b="0"/>
                      </a:solidFill>
                      <a:prstDash val="solid"/>
                      <a:round/>
                      <a:headEnd type="none" w="med" len="med"/>
                      <a:tailEnd type="none" w="med" len="med"/>
                    </a:lnL>
                    <a:lnR>
                      <a:noFill/>
                    </a:lnR>
                    <a:lnT>
                      <a:noFill/>
                    </a:lnT>
                    <a:lnB>
                      <a:noFill/>
                    </a:lnB>
                  </a:tcPr>
                </a:tc>
                <a:tc>
                  <a:txBody>
                    <a:bodyPr/>
                    <a:lstStyle/>
                    <a:p>
                      <a:pPr algn="ctr" fontAlgn="b"/>
                      <a:r>
                        <a:rPr lang="it-IT" sz="1200" b="0" i="0" u="none" strike="noStrike">
                          <a:solidFill>
                            <a:srgbClr val="000000"/>
                          </a:solidFill>
                          <a:effectLst/>
                          <a:latin typeface="Calibri"/>
                        </a:rPr>
                        <a:t>48.93</a:t>
                      </a:r>
                    </a:p>
                  </a:txBody>
                  <a:tcPr marL="12700" marR="12700" marT="12700" marB="0" anchor="b">
                    <a:lnL>
                      <a:noFill/>
                    </a:lnL>
                    <a:lnR>
                      <a:noFill/>
                    </a:lnR>
                    <a:lnT>
                      <a:noFill/>
                    </a:lnT>
                    <a:lnB>
                      <a:noFill/>
                    </a:lnB>
                  </a:tcPr>
                </a:tc>
                <a:tc>
                  <a:txBody>
                    <a:bodyPr/>
                    <a:lstStyle/>
                    <a:p>
                      <a:pPr algn="ctr" fontAlgn="b"/>
                      <a:r>
                        <a:rPr lang="it-IT" sz="1200" b="0" i="0" u="none" strike="noStrike" dirty="0">
                          <a:solidFill>
                            <a:srgbClr val="000000"/>
                          </a:solidFill>
                          <a:effectLst/>
                          <a:latin typeface="Calibri"/>
                        </a:rPr>
                        <a:t>49.27</a:t>
                      </a:r>
                    </a:p>
                  </a:txBody>
                  <a:tcPr marL="12700" marR="12700" marT="12700" marB="0" anchor="b">
                    <a:lnL>
                      <a:noFill/>
                    </a:lnL>
                    <a:lnR>
                      <a:noFill/>
                    </a:lnR>
                    <a:lnT>
                      <a:noFill/>
                    </a:lnT>
                    <a:lnB>
                      <a:noFill/>
                    </a:lnB>
                  </a:tcPr>
                </a:tc>
                <a:tc>
                  <a:txBody>
                    <a:bodyPr/>
                    <a:lstStyle/>
                    <a:p>
                      <a:pPr algn="ctr" fontAlgn="b"/>
                      <a:r>
                        <a:rPr lang="it-IT" sz="1200" b="0" i="0" u="none" strike="noStrike">
                          <a:solidFill>
                            <a:srgbClr val="000000"/>
                          </a:solidFill>
                          <a:effectLst/>
                          <a:latin typeface="Calibri"/>
                        </a:rPr>
                        <a:t>48.16</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r>
              <a:tr h="141574">
                <a:tc>
                  <a:txBody>
                    <a:bodyPr/>
                    <a:lstStyle/>
                    <a:p>
                      <a:pPr algn="l" fontAlgn="b"/>
                      <a:r>
                        <a:rPr lang="it-IT" sz="1200" b="0" i="0" u="none" strike="noStrike" dirty="0" err="1" smtClean="0">
                          <a:solidFill>
                            <a:srgbClr val="000000"/>
                          </a:solidFill>
                          <a:effectLst/>
                          <a:latin typeface="Calibri"/>
                        </a:rPr>
                        <a:t>Std</a:t>
                      </a:r>
                      <a:r>
                        <a:rPr lang="it-IT" sz="1200" b="0" i="0" u="none" strike="noStrike" dirty="0" smtClean="0">
                          <a:solidFill>
                            <a:srgbClr val="000000"/>
                          </a:solidFill>
                          <a:effectLst/>
                          <a:latin typeface="Calibri"/>
                        </a:rPr>
                        <a:t> </a:t>
                      </a:r>
                      <a:r>
                        <a:rPr lang="it-IT" sz="1200" b="0" i="0" u="none" strike="noStrike" dirty="0" err="1">
                          <a:solidFill>
                            <a:srgbClr val="000000"/>
                          </a:solidFill>
                          <a:effectLst/>
                          <a:latin typeface="Calibri"/>
                        </a:rPr>
                        <a:t>Dev</a:t>
                      </a:r>
                      <a:r>
                        <a:rPr lang="it-IT" sz="1200" b="0" i="0" u="none" strike="noStrike" dirty="0">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it-IT" sz="1200" b="0" i="0" u="none" strike="noStrike">
                          <a:solidFill>
                            <a:srgbClr val="000000"/>
                          </a:solidFill>
                          <a:effectLst/>
                          <a:latin typeface="Calibri"/>
                        </a:rPr>
                        <a:t>14.68</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it-IT" sz="1200" b="0" i="0" u="none" strike="noStrike">
                          <a:solidFill>
                            <a:srgbClr val="000000"/>
                          </a:solidFill>
                          <a:effectLst/>
                          <a:latin typeface="Calibri"/>
                        </a:rPr>
                        <a:t>13.34</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it-IT" sz="1200" b="0" i="0" u="none" strike="noStrike" dirty="0">
                          <a:solidFill>
                            <a:srgbClr val="000000"/>
                          </a:solidFill>
                          <a:effectLst/>
                          <a:latin typeface="Calibri"/>
                        </a:rPr>
                        <a:t>15.88</a:t>
                      </a:r>
                    </a:p>
                  </a:txBody>
                  <a:tcPr marL="12700" marR="12700" marT="12700" marB="0" anchor="b">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tcPr>
                </a:tc>
              </a:tr>
            </a:tbl>
          </a:graphicData>
        </a:graphic>
      </p:graphicFrame>
      <p:sp>
        <p:nvSpPr>
          <p:cNvPr id="6" name="CasellaDiTesto 5"/>
          <p:cNvSpPr txBox="1"/>
          <p:nvPr/>
        </p:nvSpPr>
        <p:spPr>
          <a:xfrm>
            <a:off x="323529" y="5229200"/>
            <a:ext cx="8820471" cy="369332"/>
          </a:xfrm>
          <a:prstGeom prst="rect">
            <a:avLst/>
          </a:prstGeom>
          <a:noFill/>
        </p:spPr>
        <p:txBody>
          <a:bodyPr wrap="square" rtlCol="0">
            <a:spAutoFit/>
          </a:bodyPr>
          <a:lstStyle/>
          <a:p>
            <a:r>
              <a:rPr lang="en-GB" dirty="0" smtClean="0">
                <a:latin typeface="Times New Roman"/>
                <a:cs typeface="Times New Roman"/>
              </a:rPr>
              <a:t>In Construction, Hotels/Rest. and Manufacturing we find the highest average </a:t>
            </a:r>
            <a:r>
              <a:rPr lang="en-GB" dirty="0" err="1" smtClean="0">
                <a:latin typeface="Times New Roman"/>
                <a:cs typeface="Times New Roman"/>
              </a:rPr>
              <a:t>ls</a:t>
            </a:r>
            <a:endParaRPr lang="en-GB" dirty="0">
              <a:latin typeface="Times New Roman"/>
              <a:cs typeface="Times New Roman"/>
            </a:endParaRPr>
          </a:p>
        </p:txBody>
      </p:sp>
    </p:spTree>
    <p:extLst>
      <p:ext uri="{BB962C8B-B14F-4D97-AF65-F5344CB8AC3E}">
        <p14:creationId xmlns:p14="http://schemas.microsoft.com/office/powerpoint/2010/main" val="334049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260648"/>
            <a:ext cx="6624736" cy="6597352"/>
          </a:xfrm>
          <a:prstGeom prst="rect">
            <a:avLst/>
          </a:prstGeom>
        </p:spPr>
      </p:pic>
    </p:spTree>
    <p:extLst>
      <p:ext uri="{BB962C8B-B14F-4D97-AF65-F5344CB8AC3E}">
        <p14:creationId xmlns:p14="http://schemas.microsoft.com/office/powerpoint/2010/main" val="2583155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332656"/>
            <a:ext cx="6048672" cy="6525344"/>
          </a:xfrm>
          <a:prstGeom prst="rect">
            <a:avLst/>
          </a:prstGeom>
        </p:spPr>
      </p:pic>
    </p:spTree>
    <p:extLst>
      <p:ext uri="{BB962C8B-B14F-4D97-AF65-F5344CB8AC3E}">
        <p14:creationId xmlns:p14="http://schemas.microsoft.com/office/powerpoint/2010/main" val="2503697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0" y="116632"/>
            <a:ext cx="2802720" cy="369332"/>
          </a:xfrm>
          <a:prstGeom prst="rect">
            <a:avLst/>
          </a:prstGeom>
          <a:noFill/>
        </p:spPr>
        <p:txBody>
          <a:bodyPr wrap="none" rtlCol="0">
            <a:spAutoFit/>
          </a:bodyPr>
          <a:lstStyle/>
          <a:p>
            <a:r>
              <a:rPr lang="en-US" dirty="0" smtClean="0"/>
              <a:t>Capital-share schedule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753562905"/>
              </p:ext>
            </p:extLst>
          </p:nvPr>
        </p:nvGraphicFramePr>
        <p:xfrm>
          <a:off x="1835696" y="4797152"/>
          <a:ext cx="7484079" cy="973832"/>
        </p:xfrm>
        <a:graphic>
          <a:graphicData uri="http://schemas.openxmlformats.org/presentationml/2006/ole">
            <mc:AlternateContent xmlns:mc="http://schemas.openxmlformats.org/markup-compatibility/2006">
              <mc:Choice xmlns:v="urn:schemas-microsoft-com:vml" Requires="v">
                <p:oleObj spid="_x0000_s10371" name="Document" r:id="rId3" imgW="5270500" imgH="685800" progId="Word.Document.12">
                  <p:embed/>
                </p:oleObj>
              </mc:Choice>
              <mc:Fallback>
                <p:oleObj name="Document" r:id="rId3" imgW="5270500" imgH="685800" progId="Word.Document.12">
                  <p:embed/>
                  <p:pic>
                    <p:nvPicPr>
                      <p:cNvPr id="0" name=""/>
                      <p:cNvPicPr/>
                      <p:nvPr/>
                    </p:nvPicPr>
                    <p:blipFill>
                      <a:blip r:embed="rId4"/>
                      <a:stretch>
                        <a:fillRect/>
                      </a:stretch>
                    </p:blipFill>
                    <p:spPr>
                      <a:xfrm>
                        <a:off x="1835696" y="4797152"/>
                        <a:ext cx="7484079" cy="973832"/>
                      </a:xfrm>
                      <a:prstGeom prst="rect">
                        <a:avLst/>
                      </a:prstGeom>
                    </p:spPr>
                  </p:pic>
                </p:oleObj>
              </mc:Fallback>
            </mc:AlternateContent>
          </a:graphicData>
        </a:graphic>
      </p:graphicFrame>
      <p:sp>
        <p:nvSpPr>
          <p:cNvPr id="4" name="TextBox 3"/>
          <p:cNvSpPr txBox="1"/>
          <p:nvPr/>
        </p:nvSpPr>
        <p:spPr>
          <a:xfrm>
            <a:off x="683568" y="692696"/>
            <a:ext cx="2463798" cy="369332"/>
          </a:xfrm>
          <a:prstGeom prst="rect">
            <a:avLst/>
          </a:prstGeom>
          <a:solidFill>
            <a:schemeClr val="bg1"/>
          </a:solidFill>
        </p:spPr>
        <p:txBody>
          <a:bodyPr wrap="none" rtlCol="0">
            <a:spAutoFit/>
          </a:bodyPr>
          <a:lstStyle/>
          <a:p>
            <a:r>
              <a:rPr lang="en-US" dirty="0" smtClean="0"/>
              <a:t>LS= f(K/Y) because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37329673"/>
              </p:ext>
            </p:extLst>
          </p:nvPr>
        </p:nvGraphicFramePr>
        <p:xfrm>
          <a:off x="3131840" y="548680"/>
          <a:ext cx="8361878" cy="584324"/>
        </p:xfrm>
        <a:graphic>
          <a:graphicData uri="http://schemas.openxmlformats.org/presentationml/2006/ole">
            <mc:AlternateContent xmlns:mc="http://schemas.openxmlformats.org/markup-compatibility/2006">
              <mc:Choice xmlns:v="urn:schemas-microsoft-com:vml" Requires="v">
                <p:oleObj spid="_x0000_s10372" name="Document" r:id="rId5" imgW="5270500" imgH="368300" progId="Word.Document.12">
                  <p:embed/>
                </p:oleObj>
              </mc:Choice>
              <mc:Fallback>
                <p:oleObj name="Document" r:id="rId5" imgW="5270500" imgH="368300" progId="Word.Document.12">
                  <p:embed/>
                  <p:pic>
                    <p:nvPicPr>
                      <p:cNvPr id="0" name=""/>
                      <p:cNvPicPr/>
                      <p:nvPr/>
                    </p:nvPicPr>
                    <p:blipFill>
                      <a:blip r:embed="rId6"/>
                      <a:stretch>
                        <a:fillRect/>
                      </a:stretch>
                    </p:blipFill>
                    <p:spPr>
                      <a:xfrm>
                        <a:off x="3131840" y="548680"/>
                        <a:ext cx="8361878" cy="58432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7160333"/>
              </p:ext>
            </p:extLst>
          </p:nvPr>
        </p:nvGraphicFramePr>
        <p:xfrm>
          <a:off x="971600" y="2636912"/>
          <a:ext cx="7968885" cy="576064"/>
        </p:xfrm>
        <a:graphic>
          <a:graphicData uri="http://schemas.openxmlformats.org/presentationml/2006/ole">
            <mc:AlternateContent xmlns:mc="http://schemas.openxmlformats.org/markup-compatibility/2006">
              <mc:Choice xmlns:v="urn:schemas-microsoft-com:vml" Requires="v">
                <p:oleObj spid="_x0000_s10373" name="Document" r:id="rId7" imgW="5270500" imgH="381000" progId="Word.Document.12">
                  <p:embed/>
                </p:oleObj>
              </mc:Choice>
              <mc:Fallback>
                <p:oleObj name="Document" r:id="rId7" imgW="5270500" imgH="381000" progId="Word.Document.12">
                  <p:embed/>
                  <p:pic>
                    <p:nvPicPr>
                      <p:cNvPr id="0" name=""/>
                      <p:cNvPicPr/>
                      <p:nvPr/>
                    </p:nvPicPr>
                    <p:blipFill>
                      <a:blip r:embed="rId8"/>
                      <a:stretch>
                        <a:fillRect/>
                      </a:stretch>
                    </p:blipFill>
                    <p:spPr>
                      <a:xfrm>
                        <a:off x="971600" y="2636912"/>
                        <a:ext cx="7968885" cy="576064"/>
                      </a:xfrm>
                      <a:prstGeom prst="rect">
                        <a:avLst/>
                      </a:prstGeom>
                      <a:ln>
                        <a:solidFill>
                          <a:srgbClr val="FF0000"/>
                        </a:solidFill>
                      </a:ln>
                    </p:spPr>
                  </p:pic>
                </p:oleObj>
              </mc:Fallback>
            </mc:AlternateContent>
          </a:graphicData>
        </a:graphic>
      </p:graphicFrame>
      <p:sp>
        <p:nvSpPr>
          <p:cNvPr id="7" name="TextBox 6"/>
          <p:cNvSpPr txBox="1"/>
          <p:nvPr/>
        </p:nvSpPr>
        <p:spPr>
          <a:xfrm>
            <a:off x="395536" y="2060848"/>
            <a:ext cx="8252304" cy="369332"/>
          </a:xfrm>
          <a:prstGeom prst="rect">
            <a:avLst/>
          </a:prstGeom>
          <a:noFill/>
        </p:spPr>
        <p:txBody>
          <a:bodyPr wrap="none" rtlCol="0">
            <a:spAutoFit/>
          </a:bodyPr>
          <a:lstStyle/>
          <a:p>
            <a:r>
              <a:rPr lang="en-US" dirty="0" smtClean="0"/>
              <a:t>The </a:t>
            </a:r>
            <a:r>
              <a:rPr lang="en-US" dirty="0" err="1" smtClean="0"/>
              <a:t>labour</a:t>
            </a:r>
            <a:r>
              <a:rPr lang="en-US" dirty="0" smtClean="0"/>
              <a:t> share depends on capital output ratio in the following way</a:t>
            </a:r>
            <a:endParaRPr lang="en-US" dirty="0"/>
          </a:p>
        </p:txBody>
      </p:sp>
      <p:sp>
        <p:nvSpPr>
          <p:cNvPr id="8" name="TextBox 7"/>
          <p:cNvSpPr txBox="1"/>
          <p:nvPr/>
        </p:nvSpPr>
        <p:spPr>
          <a:xfrm>
            <a:off x="395536" y="3212976"/>
            <a:ext cx="7960157" cy="2031325"/>
          </a:xfrm>
          <a:prstGeom prst="rect">
            <a:avLst/>
          </a:prstGeom>
          <a:noFill/>
        </p:spPr>
        <p:txBody>
          <a:bodyPr wrap="none" rtlCol="0">
            <a:spAutoFit/>
          </a:bodyPr>
          <a:lstStyle/>
          <a:p>
            <a:r>
              <a:rPr lang="en-US" dirty="0" smtClean="0"/>
              <a:t>Where</a:t>
            </a:r>
          </a:p>
          <a:p>
            <a:r>
              <a:rPr lang="en-US" dirty="0" smtClean="0"/>
              <a:t>LS= </a:t>
            </a:r>
            <a:r>
              <a:rPr lang="en-US" dirty="0" err="1" smtClean="0"/>
              <a:t>labour</a:t>
            </a:r>
            <a:r>
              <a:rPr lang="en-US" dirty="0" smtClean="0"/>
              <a:t> share</a:t>
            </a:r>
          </a:p>
          <a:p>
            <a:r>
              <a:rPr lang="en-US" dirty="0" smtClean="0"/>
              <a:t>k= capital/output ratio</a:t>
            </a:r>
          </a:p>
          <a:p>
            <a:r>
              <a:rPr lang="en-US" dirty="0">
                <a:latin typeface="Symbol" charset="2"/>
                <a:cs typeface="Symbol" charset="2"/>
              </a:rPr>
              <a:t>h</a:t>
            </a:r>
            <a:r>
              <a:rPr lang="en-US" dirty="0" smtClean="0">
                <a:latin typeface="+mn-lt"/>
                <a:cs typeface="Symbol" charset="2"/>
              </a:rPr>
              <a:t>= elasticity of </a:t>
            </a:r>
            <a:r>
              <a:rPr lang="en-US" dirty="0" err="1" smtClean="0">
                <a:latin typeface="+mn-lt"/>
                <a:cs typeface="Symbol" charset="2"/>
              </a:rPr>
              <a:t>labour</a:t>
            </a:r>
            <a:r>
              <a:rPr lang="en-US" dirty="0" smtClean="0">
                <a:latin typeface="+mn-lt"/>
                <a:cs typeface="Symbol" charset="2"/>
              </a:rPr>
              <a:t> demand with respect to wage, negative sign</a:t>
            </a:r>
          </a:p>
          <a:p>
            <a:r>
              <a:rPr lang="en-US" dirty="0" smtClean="0">
                <a:latin typeface="Symbol" charset="2"/>
                <a:cs typeface="Symbol" charset="2"/>
              </a:rPr>
              <a:t>s</a:t>
            </a:r>
            <a:r>
              <a:rPr lang="en-US" dirty="0" smtClean="0">
                <a:latin typeface="+mn-lt"/>
                <a:cs typeface="Symbol" charset="2"/>
              </a:rPr>
              <a:t>=elasticity of substitution</a:t>
            </a:r>
          </a:p>
          <a:p>
            <a:endParaRPr lang="en-US" dirty="0" smtClean="0">
              <a:latin typeface="Symbol" charset="2"/>
              <a:cs typeface="Symbol" charset="2"/>
            </a:endParaRPr>
          </a:p>
          <a:p>
            <a:endParaRPr lang="en-US" dirty="0"/>
          </a:p>
        </p:txBody>
      </p:sp>
      <p:sp>
        <p:nvSpPr>
          <p:cNvPr id="9" name="TextBox 8"/>
          <p:cNvSpPr txBox="1"/>
          <p:nvPr/>
        </p:nvSpPr>
        <p:spPr>
          <a:xfrm>
            <a:off x="467544" y="4725144"/>
            <a:ext cx="4320480" cy="1754327"/>
          </a:xfrm>
          <a:prstGeom prst="rect">
            <a:avLst/>
          </a:prstGeom>
          <a:noFill/>
          <a:ln>
            <a:solidFill>
              <a:srgbClr val="3366FF"/>
            </a:solidFill>
          </a:ln>
        </p:spPr>
        <p:txBody>
          <a:bodyPr wrap="square" rtlCol="0">
            <a:spAutoFit/>
          </a:bodyPr>
          <a:lstStyle/>
          <a:p>
            <a:pPr algn="just"/>
            <a:r>
              <a:rPr lang="en-US" dirty="0" smtClean="0"/>
              <a:t>If </a:t>
            </a:r>
            <a:r>
              <a:rPr lang="en-US" dirty="0" smtClean="0">
                <a:latin typeface="Symbol" charset="2"/>
                <a:cs typeface="Symbol" charset="2"/>
              </a:rPr>
              <a:t>s </a:t>
            </a:r>
            <a:r>
              <a:rPr lang="en-US" dirty="0" smtClean="0">
                <a:latin typeface="+mn-lt"/>
                <a:cs typeface="Symbol" charset="2"/>
              </a:rPr>
              <a:t>is lower than 1 it means that 1% increase in the interest rate causes a substitution </a:t>
            </a:r>
            <a:r>
              <a:rPr lang="en-US" dirty="0" smtClean="0"/>
              <a:t> of </a:t>
            </a:r>
            <a:r>
              <a:rPr lang="en-US" dirty="0" err="1" smtClean="0"/>
              <a:t>labour</a:t>
            </a:r>
            <a:r>
              <a:rPr lang="en-US" dirty="0" smtClean="0"/>
              <a:t> with capital lower than 1%. </a:t>
            </a:r>
            <a:r>
              <a:rPr lang="en-US" dirty="0" smtClean="0">
                <a:solidFill>
                  <a:srgbClr val="FF0000"/>
                </a:solidFill>
              </a:rPr>
              <a:t>In this case the coefficient of capital/output ratio in (1)  is positive</a:t>
            </a:r>
            <a:endParaRPr lang="en-US" dirty="0">
              <a:solidFill>
                <a:srgbClr val="FF0000"/>
              </a:solidFill>
            </a:endParaRPr>
          </a:p>
        </p:txBody>
      </p:sp>
      <p:sp>
        <p:nvSpPr>
          <p:cNvPr id="10" name="TextBox 9"/>
          <p:cNvSpPr txBox="1"/>
          <p:nvPr/>
        </p:nvSpPr>
        <p:spPr>
          <a:xfrm>
            <a:off x="359024" y="1268760"/>
            <a:ext cx="8784976" cy="646331"/>
          </a:xfrm>
          <a:prstGeom prst="rect">
            <a:avLst/>
          </a:prstGeom>
          <a:solidFill>
            <a:schemeClr val="bg1"/>
          </a:solidFill>
        </p:spPr>
        <p:txBody>
          <a:bodyPr wrap="square" rtlCol="0">
            <a:spAutoFit/>
          </a:bodyPr>
          <a:lstStyle/>
          <a:p>
            <a:r>
              <a:rPr lang="en-US" dirty="0" err="1" smtClean="0"/>
              <a:t>Bentolila</a:t>
            </a:r>
            <a:r>
              <a:rPr lang="en-US" dirty="0" smtClean="0"/>
              <a:t> and Saint-Paul (2003) </a:t>
            </a:r>
            <a:r>
              <a:rPr lang="en-US" dirty="0" err="1" smtClean="0"/>
              <a:t>demostrated</a:t>
            </a:r>
            <a:r>
              <a:rPr lang="en-US" dirty="0" smtClean="0"/>
              <a:t> that this holds also with a CES function </a:t>
            </a:r>
            <a:endParaRPr lang="en-US" dirty="0"/>
          </a:p>
        </p:txBody>
      </p:sp>
      <p:sp>
        <p:nvSpPr>
          <p:cNvPr id="11" name="TextBox 10"/>
          <p:cNvSpPr txBox="1"/>
          <p:nvPr/>
        </p:nvSpPr>
        <p:spPr>
          <a:xfrm>
            <a:off x="6084168" y="2708920"/>
            <a:ext cx="541059" cy="369332"/>
          </a:xfrm>
          <a:prstGeom prst="rect">
            <a:avLst/>
          </a:prstGeom>
          <a:noFill/>
        </p:spPr>
        <p:txBody>
          <a:bodyPr wrap="none" rtlCol="0">
            <a:spAutoFit/>
          </a:bodyPr>
          <a:lstStyle/>
          <a:p>
            <a:r>
              <a:rPr lang="en-US" dirty="0" smtClean="0"/>
              <a:t>(1)</a:t>
            </a:r>
            <a:endParaRPr lang="en-US" dirty="0"/>
          </a:p>
        </p:txBody>
      </p:sp>
      <p:sp>
        <p:nvSpPr>
          <p:cNvPr id="12" name="TextBox 11"/>
          <p:cNvSpPr txBox="1"/>
          <p:nvPr/>
        </p:nvSpPr>
        <p:spPr>
          <a:xfrm>
            <a:off x="6228184" y="5661248"/>
            <a:ext cx="2736304" cy="646331"/>
          </a:xfrm>
          <a:prstGeom prst="rect">
            <a:avLst/>
          </a:prstGeom>
          <a:noFill/>
        </p:spPr>
        <p:txBody>
          <a:bodyPr wrap="square" rtlCol="0">
            <a:spAutoFit/>
          </a:bodyPr>
          <a:lstStyle/>
          <a:p>
            <a:r>
              <a:rPr lang="en-US" dirty="0" smtClean="0"/>
              <a:t>If </a:t>
            </a:r>
            <a:r>
              <a:rPr lang="en-US" dirty="0">
                <a:latin typeface="Symbol" charset="2"/>
                <a:cs typeface="Symbol" charset="2"/>
              </a:rPr>
              <a:t>s </a:t>
            </a:r>
            <a:r>
              <a:rPr lang="en-US" dirty="0">
                <a:cs typeface="Symbol" charset="2"/>
              </a:rPr>
              <a:t>is </a:t>
            </a:r>
            <a:r>
              <a:rPr lang="en-US" dirty="0" smtClean="0">
                <a:cs typeface="Symbol" charset="2"/>
              </a:rPr>
              <a:t>higher </a:t>
            </a:r>
            <a:r>
              <a:rPr lang="en-US" dirty="0">
                <a:cs typeface="Symbol" charset="2"/>
              </a:rPr>
              <a:t>than </a:t>
            </a:r>
            <a:r>
              <a:rPr lang="en-US" dirty="0" smtClean="0">
                <a:cs typeface="Symbol" charset="2"/>
              </a:rPr>
              <a:t>1 the opposite holds </a:t>
            </a:r>
            <a:r>
              <a:rPr lang="en-US" dirty="0" smtClean="0"/>
              <a:t> </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3424605169"/>
              </p:ext>
            </p:extLst>
          </p:nvPr>
        </p:nvGraphicFramePr>
        <p:xfrm>
          <a:off x="2051720" y="1700808"/>
          <a:ext cx="8361362" cy="280987"/>
        </p:xfrm>
        <a:graphic>
          <a:graphicData uri="http://schemas.openxmlformats.org/presentationml/2006/ole">
            <mc:AlternateContent xmlns:mc="http://schemas.openxmlformats.org/markup-compatibility/2006">
              <mc:Choice xmlns:v="urn:schemas-microsoft-com:vml" Requires="v">
                <p:oleObj spid="_x0000_s10374" name="Document" r:id="rId9" imgW="5270500" imgH="177800" progId="Word.Document.12">
                  <p:embed/>
                </p:oleObj>
              </mc:Choice>
              <mc:Fallback>
                <p:oleObj name="Document" r:id="rId9" imgW="5270500" imgH="177800" progId="Word.Document.12">
                  <p:embed/>
                  <p:pic>
                    <p:nvPicPr>
                      <p:cNvPr id="0" name=""/>
                      <p:cNvPicPr/>
                      <p:nvPr/>
                    </p:nvPicPr>
                    <p:blipFill>
                      <a:blip r:embed="rId10"/>
                      <a:stretch>
                        <a:fillRect/>
                      </a:stretch>
                    </p:blipFill>
                    <p:spPr>
                      <a:xfrm>
                        <a:off x="2051720" y="1700808"/>
                        <a:ext cx="8361362" cy="280987"/>
                      </a:xfrm>
                      <a:prstGeom prst="rect">
                        <a:avLst/>
                      </a:prstGeom>
                    </p:spPr>
                  </p:pic>
                </p:oleObj>
              </mc:Fallback>
            </mc:AlternateContent>
          </a:graphicData>
        </a:graphic>
      </p:graphicFrame>
    </p:spTree>
    <p:extLst>
      <p:ext uri="{BB962C8B-B14F-4D97-AF65-F5344CB8AC3E}">
        <p14:creationId xmlns:p14="http://schemas.microsoft.com/office/powerpoint/2010/main" val="584066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79512" y="5780782"/>
            <a:ext cx="8640960" cy="1077218"/>
          </a:xfrm>
          <a:prstGeom prst="rect">
            <a:avLst/>
          </a:prstGeom>
          <a:noFill/>
        </p:spPr>
        <p:txBody>
          <a:bodyPr wrap="square" rtlCol="0">
            <a:spAutoFit/>
          </a:bodyPr>
          <a:lstStyle/>
          <a:p>
            <a:r>
              <a:rPr lang="en-GB" sz="1600" dirty="0">
                <a:latin typeface="Times New Roman"/>
                <a:cs typeface="Times New Roman"/>
              </a:rPr>
              <a:t>*** significant at 1% level; ** significant at 5% level; *significant at 10% </a:t>
            </a:r>
            <a:r>
              <a:rPr lang="en-GB" sz="1600" dirty="0" smtClean="0">
                <a:latin typeface="Times New Roman"/>
                <a:cs typeface="Times New Roman"/>
              </a:rPr>
              <a:t>level. </a:t>
            </a:r>
            <a:r>
              <a:rPr lang="it-IT" sz="1600" dirty="0" smtClean="0">
                <a:latin typeface="Times New Roman"/>
                <a:cs typeface="Times New Roman"/>
              </a:rPr>
              <a:t>FGLS estimator </a:t>
            </a:r>
            <a:r>
              <a:rPr lang="it-IT" sz="1600" dirty="0" err="1" smtClean="0">
                <a:latin typeface="Times New Roman"/>
                <a:cs typeface="Times New Roman"/>
              </a:rPr>
              <a:t>corrects</a:t>
            </a:r>
            <a:r>
              <a:rPr lang="it-IT" sz="1600" dirty="0" smtClean="0">
                <a:latin typeface="Times New Roman"/>
                <a:cs typeface="Times New Roman"/>
              </a:rPr>
              <a:t> for </a:t>
            </a:r>
            <a:r>
              <a:rPr lang="it-IT" sz="1600" dirty="0" err="1" smtClean="0">
                <a:latin typeface="Times New Roman"/>
                <a:cs typeface="Times New Roman"/>
              </a:rPr>
              <a:t>heteroskedasticity</a:t>
            </a:r>
            <a:r>
              <a:rPr lang="it-IT" sz="1600" dirty="0" smtClean="0">
                <a:latin typeface="Times New Roman"/>
                <a:cs typeface="Times New Roman"/>
              </a:rPr>
              <a:t> serial </a:t>
            </a:r>
            <a:r>
              <a:rPr lang="it-IT" sz="1600" dirty="0" err="1" smtClean="0">
                <a:latin typeface="Times New Roman"/>
                <a:cs typeface="Times New Roman"/>
              </a:rPr>
              <a:t>correlation</a:t>
            </a:r>
            <a:r>
              <a:rPr lang="it-IT" sz="1600" dirty="0" smtClean="0">
                <a:latin typeface="Times New Roman"/>
                <a:cs typeface="Times New Roman"/>
              </a:rPr>
              <a:t> </a:t>
            </a:r>
            <a:r>
              <a:rPr lang="it-IT" sz="1600" dirty="0" err="1" smtClean="0">
                <a:latin typeface="Times New Roman"/>
                <a:cs typeface="Times New Roman"/>
              </a:rPr>
              <a:t>within</a:t>
            </a:r>
            <a:r>
              <a:rPr lang="it-IT" sz="1600" dirty="0" smtClean="0">
                <a:latin typeface="Times New Roman"/>
                <a:cs typeface="Times New Roman"/>
              </a:rPr>
              <a:t> </a:t>
            </a:r>
            <a:r>
              <a:rPr lang="it-IT" sz="1600" dirty="0" err="1" smtClean="0">
                <a:latin typeface="Times New Roman"/>
                <a:cs typeface="Times New Roman"/>
              </a:rPr>
              <a:t>panels</a:t>
            </a:r>
            <a:r>
              <a:rPr lang="it-IT" sz="1600" dirty="0" smtClean="0">
                <a:latin typeface="Times New Roman"/>
                <a:cs typeface="Times New Roman"/>
              </a:rPr>
              <a:t> and cross-</a:t>
            </a:r>
            <a:r>
              <a:rPr lang="it-IT" sz="1600" dirty="0" err="1" smtClean="0">
                <a:latin typeface="Times New Roman"/>
                <a:cs typeface="Times New Roman"/>
              </a:rPr>
              <a:t>sectional</a:t>
            </a:r>
            <a:r>
              <a:rPr lang="it-IT" sz="1600" dirty="0" smtClean="0">
                <a:latin typeface="Times New Roman"/>
                <a:cs typeface="Times New Roman"/>
              </a:rPr>
              <a:t> </a:t>
            </a:r>
            <a:r>
              <a:rPr lang="it-IT" sz="1600" dirty="0" err="1" smtClean="0">
                <a:latin typeface="Times New Roman"/>
                <a:cs typeface="Times New Roman"/>
              </a:rPr>
              <a:t>correlation</a:t>
            </a:r>
            <a:r>
              <a:rPr lang="it-IT" sz="1600" dirty="0" smtClean="0">
                <a:latin typeface="Times New Roman"/>
                <a:cs typeface="Times New Roman"/>
              </a:rPr>
              <a:t> </a:t>
            </a:r>
            <a:r>
              <a:rPr lang="it-IT" sz="1600" dirty="0" err="1" smtClean="0">
                <a:latin typeface="Times New Roman"/>
                <a:cs typeface="Times New Roman"/>
              </a:rPr>
              <a:t>between</a:t>
            </a:r>
            <a:r>
              <a:rPr lang="it-IT" sz="1600" dirty="0" smtClean="0">
                <a:latin typeface="Times New Roman"/>
                <a:cs typeface="Times New Roman"/>
              </a:rPr>
              <a:t> </a:t>
            </a:r>
            <a:r>
              <a:rPr lang="it-IT" sz="1600" dirty="0" err="1" smtClean="0">
                <a:latin typeface="Times New Roman"/>
                <a:cs typeface="Times New Roman"/>
              </a:rPr>
              <a:t>panels</a:t>
            </a:r>
            <a:r>
              <a:rPr lang="it-IT" sz="1600" dirty="0" smtClean="0">
                <a:latin typeface="Times New Roman"/>
                <a:cs typeface="Times New Roman"/>
              </a:rPr>
              <a:t>.</a:t>
            </a:r>
          </a:p>
          <a:p>
            <a:endParaRPr lang="it-IT" sz="1600" dirty="0">
              <a:latin typeface="+mj-lt"/>
            </a:endParaRPr>
          </a:p>
        </p:txBody>
      </p:sp>
      <p:sp>
        <p:nvSpPr>
          <p:cNvPr id="8" name="CasellaDiTesto 2"/>
          <p:cNvSpPr txBox="1">
            <a:spLocks noChangeArrowheads="1"/>
          </p:cNvSpPr>
          <p:nvPr/>
        </p:nvSpPr>
        <p:spPr bwMode="auto">
          <a:xfrm>
            <a:off x="0" y="0"/>
            <a:ext cx="8820472" cy="338554"/>
          </a:xfrm>
          <a:prstGeom prst="rect">
            <a:avLst/>
          </a:prstGeom>
          <a:noFill/>
          <a:ln w="9525">
            <a:noFill/>
            <a:miter lim="800000"/>
            <a:headEnd/>
            <a:tailEnd/>
          </a:ln>
        </p:spPr>
        <p:txBody>
          <a:bodyPr wrap="square">
            <a:spAutoFit/>
          </a:bodyPr>
          <a:lstStyle/>
          <a:p>
            <a:pPr algn="ctr"/>
            <a:r>
              <a:rPr lang="en-GB" sz="1600" dirty="0" smtClean="0">
                <a:latin typeface="Times New Roman" pitchFamily="18" charset="0"/>
              </a:rPr>
              <a:t>FGLS estimation to treat non-</a:t>
            </a:r>
            <a:r>
              <a:rPr lang="en-GB" sz="1600" dirty="0" err="1" smtClean="0">
                <a:latin typeface="Times New Roman" pitchFamily="18" charset="0"/>
              </a:rPr>
              <a:t>stationarity</a:t>
            </a:r>
            <a:r>
              <a:rPr lang="en-GB" sz="1600" dirty="0" smtClean="0">
                <a:latin typeface="Times New Roman" pitchFamily="18" charset="0"/>
              </a:rPr>
              <a:t> problems</a:t>
            </a:r>
            <a:endParaRPr lang="en-GB" sz="1600" dirty="0">
              <a:latin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4493877"/>
              </p:ext>
            </p:extLst>
          </p:nvPr>
        </p:nvGraphicFramePr>
        <p:xfrm>
          <a:off x="899592" y="488950"/>
          <a:ext cx="7488832" cy="5100290"/>
        </p:xfrm>
        <a:graphic>
          <a:graphicData uri="http://schemas.openxmlformats.org/presentationml/2006/ole">
            <mc:AlternateContent xmlns:mc="http://schemas.openxmlformats.org/markup-compatibility/2006">
              <mc:Choice xmlns:v="urn:schemas-microsoft-com:vml" Requires="v">
                <p:oleObj spid="_x0000_s13322" name="Document" r:id="rId3" imgW="5372100" imgH="5880100" progId="Word.Document.12">
                  <p:embed/>
                </p:oleObj>
              </mc:Choice>
              <mc:Fallback>
                <p:oleObj name="Document" r:id="rId3" imgW="5372100" imgH="5880100" progId="Word.Document.12">
                  <p:embed/>
                  <p:pic>
                    <p:nvPicPr>
                      <p:cNvPr id="0" name=""/>
                      <p:cNvPicPr/>
                      <p:nvPr/>
                    </p:nvPicPr>
                    <p:blipFill>
                      <a:blip r:embed="rId4"/>
                      <a:stretch>
                        <a:fillRect/>
                      </a:stretch>
                    </p:blipFill>
                    <p:spPr>
                      <a:xfrm>
                        <a:off x="899592" y="488950"/>
                        <a:ext cx="7488832" cy="5100290"/>
                      </a:xfrm>
                      <a:prstGeom prst="rect">
                        <a:avLst/>
                      </a:prstGeom>
                    </p:spPr>
                  </p:pic>
                </p:oleObj>
              </mc:Fallback>
            </mc:AlternateContent>
          </a:graphicData>
        </a:graphic>
      </p:graphicFrame>
      <p:sp>
        <p:nvSpPr>
          <p:cNvPr id="7" name="Rectangle 7"/>
          <p:cNvSpPr>
            <a:spLocks noChangeArrowheads="1"/>
          </p:cNvSpPr>
          <p:nvPr/>
        </p:nvSpPr>
        <p:spPr bwMode="auto">
          <a:xfrm>
            <a:off x="755576" y="692696"/>
            <a:ext cx="7632848" cy="360040"/>
          </a:xfrm>
          <a:prstGeom prst="rect">
            <a:avLst/>
          </a:prstGeom>
          <a:noFill/>
          <a:ln w="19050">
            <a:solidFill>
              <a:srgbClr val="FF0000"/>
            </a:solidFill>
            <a:miter lim="800000"/>
            <a:headEnd/>
            <a:tailEnd/>
          </a:ln>
        </p:spPr>
        <p:txBody>
          <a:bodyPr wrap="none" anchor="ctr"/>
          <a:lstStyle/>
          <a:p>
            <a:endParaRPr lang="it-IT"/>
          </a:p>
        </p:txBody>
      </p:sp>
    </p:spTree>
    <p:extLst>
      <p:ext uri="{BB962C8B-B14F-4D97-AF65-F5344CB8AC3E}">
        <p14:creationId xmlns:p14="http://schemas.microsoft.com/office/powerpoint/2010/main" val="425008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ctrTitle" idx="4294967295"/>
          </p:nvPr>
        </p:nvSpPr>
        <p:spPr>
          <a:xfrm>
            <a:off x="755576" y="0"/>
            <a:ext cx="7772400" cy="422350"/>
          </a:xfrm>
        </p:spPr>
        <p:txBody>
          <a:bodyPr anchor="ctr"/>
          <a:lstStyle/>
          <a:p>
            <a:pPr algn="ctr" eaLnBrk="1" hangingPunct="1"/>
            <a:r>
              <a:rPr lang="it-IT" sz="5800" dirty="0" smtClean="0">
                <a:solidFill>
                  <a:schemeClr val="tx1"/>
                </a:solidFill>
              </a:rPr>
              <a:t/>
            </a:r>
            <a:br>
              <a:rPr lang="it-IT" sz="5800" dirty="0" smtClean="0">
                <a:solidFill>
                  <a:schemeClr val="tx1"/>
                </a:solidFill>
              </a:rPr>
            </a:br>
            <a:r>
              <a:rPr lang="en-GB" sz="3200" dirty="0" smtClean="0">
                <a:solidFill>
                  <a:schemeClr val="tx1"/>
                </a:solidFill>
                <a:latin typeface="Times New Roman" pitchFamily="18" charset="0"/>
              </a:rPr>
              <a:t>Outline of the presentation</a:t>
            </a:r>
            <a:br>
              <a:rPr lang="en-GB" sz="3200" dirty="0" smtClean="0">
                <a:solidFill>
                  <a:schemeClr val="tx1"/>
                </a:solidFill>
                <a:latin typeface="Times New Roman" pitchFamily="18" charset="0"/>
              </a:rPr>
            </a:br>
            <a:endParaRPr lang="en-GB" sz="3200" dirty="0" smtClean="0">
              <a:solidFill>
                <a:schemeClr val="tx1"/>
              </a:solidFill>
              <a:latin typeface="Times New Roman" pitchFamily="18" charset="0"/>
            </a:endParaRPr>
          </a:p>
        </p:txBody>
      </p:sp>
      <p:sp>
        <p:nvSpPr>
          <p:cNvPr id="7171" name="Sottotitolo 2"/>
          <p:cNvSpPr>
            <a:spLocks noGrp="1"/>
          </p:cNvSpPr>
          <p:nvPr>
            <p:ph type="subTitle" idx="4294967295"/>
          </p:nvPr>
        </p:nvSpPr>
        <p:spPr>
          <a:xfrm>
            <a:off x="682793" y="1196752"/>
            <a:ext cx="8461207" cy="4752528"/>
          </a:xfrm>
        </p:spPr>
        <p:txBody>
          <a:bodyPr/>
          <a:lstStyle/>
          <a:p>
            <a:pPr marL="514350" indent="-514350" eaLnBrk="1" hangingPunct="1">
              <a:lnSpc>
                <a:spcPct val="90000"/>
              </a:lnSpc>
              <a:buNone/>
            </a:pPr>
            <a:endParaRPr lang="it-IT" sz="1800" dirty="0" smtClean="0">
              <a:latin typeface="Times New Roman" pitchFamily="18" charset="0"/>
            </a:endParaRPr>
          </a:p>
          <a:p>
            <a:pPr marL="514350" indent="-514350" eaLnBrk="1" hangingPunct="1">
              <a:lnSpc>
                <a:spcPct val="90000"/>
              </a:lnSpc>
            </a:pPr>
            <a:r>
              <a:rPr lang="en-GB" sz="2400" dirty="0" smtClean="0">
                <a:latin typeface="Times New Roman"/>
                <a:cs typeface="Times New Roman"/>
              </a:rPr>
              <a:t>Motivations and Literature Review</a:t>
            </a:r>
          </a:p>
          <a:p>
            <a:pPr marL="0" indent="0" eaLnBrk="1" hangingPunct="1">
              <a:lnSpc>
                <a:spcPct val="90000"/>
              </a:lnSpc>
              <a:buNone/>
            </a:pPr>
            <a:endParaRPr lang="en-GB" sz="2400" dirty="0" smtClean="0">
              <a:latin typeface="Times New Roman"/>
              <a:cs typeface="Times New Roman"/>
            </a:endParaRPr>
          </a:p>
          <a:p>
            <a:pPr marL="514350" indent="-514350" eaLnBrk="1" hangingPunct="1">
              <a:lnSpc>
                <a:spcPct val="90000"/>
              </a:lnSpc>
            </a:pPr>
            <a:r>
              <a:rPr lang="en-GB" sz="2400" dirty="0" smtClean="0">
                <a:latin typeface="Times New Roman"/>
                <a:cs typeface="Times New Roman"/>
              </a:rPr>
              <a:t>Data Sources</a:t>
            </a:r>
          </a:p>
          <a:p>
            <a:pPr marL="514350" indent="22225" eaLnBrk="1" hangingPunct="1">
              <a:lnSpc>
                <a:spcPct val="90000"/>
              </a:lnSpc>
              <a:buNone/>
            </a:pPr>
            <a:endParaRPr lang="en-GB" sz="2400" dirty="0" smtClean="0">
              <a:latin typeface="Times New Roman"/>
              <a:cs typeface="Times New Roman"/>
            </a:endParaRPr>
          </a:p>
          <a:p>
            <a:pPr marL="514350" indent="-514350" eaLnBrk="1" hangingPunct="1">
              <a:lnSpc>
                <a:spcPct val="90000"/>
              </a:lnSpc>
            </a:pPr>
            <a:r>
              <a:rPr lang="en-GB" sz="2400" dirty="0" smtClean="0">
                <a:latin typeface="Times New Roman"/>
                <a:cs typeface="Times New Roman"/>
              </a:rPr>
              <a:t>Descriptive analysis</a:t>
            </a:r>
          </a:p>
          <a:p>
            <a:pPr marL="514350" indent="-514350" eaLnBrk="1" hangingPunct="1">
              <a:lnSpc>
                <a:spcPct val="90000"/>
              </a:lnSpc>
              <a:buNone/>
            </a:pPr>
            <a:endParaRPr lang="en-GB" sz="2400" dirty="0" smtClean="0">
              <a:latin typeface="Times New Roman"/>
              <a:cs typeface="Times New Roman"/>
            </a:endParaRPr>
          </a:p>
          <a:p>
            <a:pPr marL="514350" indent="-514350" eaLnBrk="1" hangingPunct="1">
              <a:lnSpc>
                <a:spcPct val="90000"/>
              </a:lnSpc>
            </a:pPr>
            <a:r>
              <a:rPr lang="en-GB" sz="2400" dirty="0" smtClean="0">
                <a:latin typeface="Times New Roman"/>
                <a:cs typeface="Times New Roman"/>
              </a:rPr>
              <a:t>Protection of temporary workers as driver of labour share movements: econometric analysis</a:t>
            </a:r>
          </a:p>
          <a:p>
            <a:pPr marL="0" indent="0" eaLnBrk="1" hangingPunct="1">
              <a:lnSpc>
                <a:spcPct val="90000"/>
              </a:lnSpc>
              <a:buNone/>
            </a:pPr>
            <a:endParaRPr lang="en-GB" sz="2400" dirty="0" smtClean="0">
              <a:latin typeface="Times New Roman"/>
              <a:cs typeface="Times New Roman"/>
            </a:endParaRPr>
          </a:p>
          <a:p>
            <a:pPr marL="514350" indent="-514350" eaLnBrk="1" hangingPunct="1">
              <a:lnSpc>
                <a:spcPct val="90000"/>
              </a:lnSpc>
            </a:pPr>
            <a:r>
              <a:rPr lang="en-GB" sz="2400" dirty="0" smtClean="0">
                <a:latin typeface="Times New Roman"/>
                <a:cs typeface="Times New Roman"/>
              </a:rPr>
              <a:t>Conclusions</a:t>
            </a:r>
          </a:p>
          <a:p>
            <a:pPr marL="514350" indent="-514350" eaLnBrk="1" hangingPunct="1">
              <a:lnSpc>
                <a:spcPct val="90000"/>
              </a:lnSpc>
              <a:buNone/>
            </a:pPr>
            <a:endParaRPr lang="en-GB" sz="2400" dirty="0" smtClean="0">
              <a:latin typeface="Times New Roman"/>
              <a:cs typeface="Times New Roman"/>
            </a:endParaRPr>
          </a:p>
          <a:p>
            <a:pPr marL="514350" indent="-514350" eaLnBrk="1" hangingPunct="1">
              <a:lnSpc>
                <a:spcPct val="90000"/>
              </a:lnSpc>
              <a:buNone/>
            </a:pPr>
            <a:endParaRPr lang="it-IT" sz="1800" dirty="0" smtClean="0">
              <a:latin typeface="Times New Roman"/>
              <a:cs typeface="Times New Roman"/>
            </a:endParaRPr>
          </a:p>
        </p:txBody>
      </p:sp>
      <p:sp>
        <p:nvSpPr>
          <p:cNvPr id="5" name="CasellaDiTesto 4"/>
          <p:cNvSpPr txBox="1"/>
          <p:nvPr/>
        </p:nvSpPr>
        <p:spPr>
          <a:xfrm>
            <a:off x="2915816" y="0"/>
            <a:ext cx="184730" cy="584775"/>
          </a:xfrm>
          <a:prstGeom prst="rect">
            <a:avLst/>
          </a:prstGeom>
          <a:noFill/>
        </p:spPr>
        <p:txBody>
          <a:bodyPr wrap="none" rtlCol="0">
            <a:spAutoFit/>
          </a:bodyPr>
          <a:lstStyle/>
          <a:p>
            <a:pPr algn="ctr"/>
            <a:endParaRPr lang="en-GB" sz="32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467544" y="116632"/>
            <a:ext cx="8348464" cy="3326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eaLnBrk="1" hangingPunct="1"/>
            <a:r>
              <a:rPr lang="en-GB" sz="3200" dirty="0" smtClean="0">
                <a:solidFill>
                  <a:srgbClr val="000000"/>
                </a:solidFill>
                <a:latin typeface="Times New Roman" pitchFamily="18" charset="0"/>
              </a:rPr>
              <a:t>Motivations</a:t>
            </a:r>
            <a:r>
              <a:rPr lang="en-GB" sz="3200" dirty="0">
                <a:solidFill>
                  <a:srgbClr val="000000"/>
                </a:solidFill>
                <a:latin typeface="Times New Roman" pitchFamily="18" charset="0"/>
              </a:rPr>
              <a:t> </a:t>
            </a:r>
            <a:r>
              <a:rPr lang="en-GB" sz="3200" dirty="0" smtClean="0">
                <a:solidFill>
                  <a:srgbClr val="000000"/>
                </a:solidFill>
                <a:latin typeface="Times New Roman" pitchFamily="18" charset="0"/>
              </a:rPr>
              <a:t>and Literature Review</a:t>
            </a:r>
          </a:p>
        </p:txBody>
      </p:sp>
      <p:sp>
        <p:nvSpPr>
          <p:cNvPr id="4" name="Sottotitolo 2"/>
          <p:cNvSpPr txBox="1">
            <a:spLocks/>
          </p:cNvSpPr>
          <p:nvPr/>
        </p:nvSpPr>
        <p:spPr bwMode="auto">
          <a:xfrm>
            <a:off x="467544" y="1196752"/>
            <a:ext cx="8461207" cy="566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514350" indent="-514350" eaLnBrk="1" hangingPunct="1">
              <a:lnSpc>
                <a:spcPct val="90000"/>
              </a:lnSpc>
              <a:buFont typeface="Wingdings" pitchFamily="2" charset="2"/>
              <a:buNone/>
            </a:pPr>
            <a:endParaRPr lang="it-IT" sz="1800" dirty="0" smtClean="0">
              <a:latin typeface="Times New Roman" pitchFamily="18" charset="0"/>
            </a:endParaRPr>
          </a:p>
          <a:p>
            <a:pPr marL="514350" indent="-514350" algn="just" eaLnBrk="1" hangingPunct="1">
              <a:lnSpc>
                <a:spcPct val="90000"/>
              </a:lnSpc>
            </a:pPr>
            <a:r>
              <a:rPr lang="it-IT" sz="2400" dirty="0" smtClean="0">
                <a:latin typeface="Times New Roman"/>
                <a:cs typeface="Times New Roman"/>
              </a:rPr>
              <a:t>T</a:t>
            </a:r>
            <a:r>
              <a:rPr lang="en-GB" sz="2400" dirty="0" smtClean="0">
                <a:latin typeface="Times New Roman"/>
                <a:cs typeface="Times New Roman"/>
              </a:rPr>
              <a:t>he crisis outbreak led many scholars to update issues regarding functional income distribution </a:t>
            </a:r>
          </a:p>
          <a:p>
            <a:pPr marL="514350" indent="-514350" algn="just" eaLnBrk="1" hangingPunct="1">
              <a:lnSpc>
                <a:spcPct val="90000"/>
              </a:lnSpc>
              <a:buFont typeface="Wingdings" pitchFamily="2" charset="2"/>
              <a:buNone/>
            </a:pPr>
            <a:endParaRPr lang="en-GB" sz="2400" dirty="0" smtClean="0">
              <a:latin typeface="Times New Roman"/>
              <a:cs typeface="Times New Roman"/>
            </a:endParaRPr>
          </a:p>
          <a:p>
            <a:pPr marL="514350" indent="-514350" algn="just" eaLnBrk="1" hangingPunct="1">
              <a:lnSpc>
                <a:spcPct val="90000"/>
              </a:lnSpc>
            </a:pPr>
            <a:r>
              <a:rPr lang="en-GB" sz="2400" dirty="0" smtClean="0">
                <a:latin typeface="Times New Roman"/>
                <a:cs typeface="Times New Roman"/>
              </a:rPr>
              <a:t>An indisputable fall in the labour share over the last three decades has been observed in most OECD countries (De </a:t>
            </a:r>
            <a:r>
              <a:rPr lang="en-GB" sz="2400" dirty="0" err="1" smtClean="0">
                <a:latin typeface="Times New Roman"/>
                <a:cs typeface="Times New Roman"/>
              </a:rPr>
              <a:t>Serres</a:t>
            </a:r>
            <a:r>
              <a:rPr lang="en-GB" sz="2400" dirty="0" smtClean="0">
                <a:latin typeface="Times New Roman"/>
                <a:cs typeface="Times New Roman"/>
              </a:rPr>
              <a:t> et al., 2001; Blanchard and </a:t>
            </a:r>
            <a:r>
              <a:rPr lang="en-GB" sz="2400" dirty="0" err="1" smtClean="0">
                <a:latin typeface="Times New Roman"/>
                <a:cs typeface="Times New Roman"/>
              </a:rPr>
              <a:t>Giavazzi</a:t>
            </a:r>
            <a:r>
              <a:rPr lang="en-GB" sz="2400" dirty="0" smtClean="0">
                <a:latin typeface="Times New Roman"/>
                <a:cs typeface="Times New Roman"/>
              </a:rPr>
              <a:t>, 2003; </a:t>
            </a:r>
            <a:r>
              <a:rPr lang="en-GB" sz="2400" dirty="0" err="1" smtClean="0">
                <a:latin typeface="Times New Roman"/>
                <a:cs typeface="Times New Roman"/>
              </a:rPr>
              <a:t>Bentolila</a:t>
            </a:r>
            <a:r>
              <a:rPr lang="en-GB" sz="2400" dirty="0" smtClean="0">
                <a:latin typeface="Times New Roman"/>
                <a:cs typeface="Times New Roman"/>
              </a:rPr>
              <a:t> and Saint Paul, 2003</a:t>
            </a:r>
            <a:r>
              <a:rPr lang="en-GB" sz="2400" dirty="0">
                <a:latin typeface="Times New Roman"/>
                <a:cs typeface="Times New Roman"/>
              </a:rPr>
              <a:t>; Glyn, </a:t>
            </a:r>
            <a:r>
              <a:rPr lang="en-GB" sz="2400" dirty="0" smtClean="0">
                <a:latin typeface="Times New Roman"/>
                <a:cs typeface="Times New Roman"/>
              </a:rPr>
              <a:t>2009;</a:t>
            </a:r>
            <a:r>
              <a:rPr lang="it-IT" sz="2400" dirty="0" smtClean="0">
                <a:latin typeface="Times New Roman"/>
                <a:cs typeface="Times New Roman"/>
              </a:rPr>
              <a:t> </a:t>
            </a:r>
            <a:r>
              <a:rPr lang="en-GB" sz="2400" dirty="0" err="1" smtClean="0">
                <a:latin typeface="Times New Roman"/>
                <a:cs typeface="Times New Roman"/>
              </a:rPr>
              <a:t>Aleksynka</a:t>
            </a:r>
            <a:r>
              <a:rPr lang="en-GB" sz="2400" dirty="0" smtClean="0">
                <a:latin typeface="Times New Roman"/>
                <a:cs typeface="Times New Roman"/>
              </a:rPr>
              <a:t> and </a:t>
            </a:r>
            <a:r>
              <a:rPr lang="en-GB" sz="2400" dirty="0" err="1" smtClean="0">
                <a:latin typeface="Times New Roman"/>
                <a:cs typeface="Times New Roman"/>
              </a:rPr>
              <a:t>Schlinder</a:t>
            </a:r>
            <a:r>
              <a:rPr lang="en-GB" sz="2400" dirty="0" smtClean="0">
                <a:latin typeface="Times New Roman"/>
                <a:cs typeface="Times New Roman"/>
              </a:rPr>
              <a:t>, 2011; OECD, 2012)</a:t>
            </a:r>
          </a:p>
          <a:p>
            <a:pPr marL="514350" indent="22225" algn="just" eaLnBrk="1" hangingPunct="1">
              <a:lnSpc>
                <a:spcPct val="90000"/>
              </a:lnSpc>
              <a:buFont typeface="Wingdings" pitchFamily="2" charset="2"/>
              <a:buNone/>
            </a:pPr>
            <a:endParaRPr lang="en-GB" sz="2400" dirty="0" smtClean="0">
              <a:latin typeface="Times New Roman"/>
              <a:cs typeface="Times New Roman"/>
            </a:endParaRPr>
          </a:p>
          <a:p>
            <a:pPr marL="514350" indent="-514350" algn="just" eaLnBrk="1" hangingPunct="1">
              <a:lnSpc>
                <a:spcPct val="90000"/>
              </a:lnSpc>
            </a:pPr>
            <a:r>
              <a:rPr lang="en-GB" sz="2400" dirty="0" smtClean="0">
                <a:latin typeface="Times New Roman"/>
                <a:cs typeface="Times New Roman"/>
              </a:rPr>
              <a:t>Inequality due to functional income distribution directly affects aggregate demand and depresses consumption; therefore it works as a transmission channel  of the current crises alternative to the ones relying on financial and supply side effects (</a:t>
            </a:r>
            <a:r>
              <a:rPr lang="en-GB" sz="2400" dirty="0" err="1">
                <a:latin typeface="Times New Roman"/>
                <a:cs typeface="Times New Roman"/>
              </a:rPr>
              <a:t>Stockhammer</a:t>
            </a:r>
            <a:r>
              <a:rPr lang="en-GB" sz="2400" dirty="0">
                <a:latin typeface="Times New Roman"/>
                <a:cs typeface="Times New Roman"/>
              </a:rPr>
              <a:t> et al</a:t>
            </a:r>
            <a:r>
              <a:rPr lang="en-GB" sz="2400" dirty="0" smtClean="0">
                <a:latin typeface="Times New Roman"/>
                <a:cs typeface="Times New Roman"/>
              </a:rPr>
              <a:t>., 2009; </a:t>
            </a:r>
            <a:r>
              <a:rPr lang="en-GB" sz="2400" dirty="0" err="1" smtClean="0">
                <a:latin typeface="Times New Roman"/>
                <a:cs typeface="Times New Roman"/>
              </a:rPr>
              <a:t>Charpe</a:t>
            </a:r>
            <a:r>
              <a:rPr lang="en-GB" sz="2400" dirty="0" smtClean="0">
                <a:latin typeface="Times New Roman"/>
                <a:cs typeface="Times New Roman"/>
              </a:rPr>
              <a:t> and Kuhn, 2012; OECD, 2012)</a:t>
            </a:r>
          </a:p>
          <a:p>
            <a:pPr marL="514350" indent="-514350" algn="just" eaLnBrk="1" hangingPunct="1">
              <a:lnSpc>
                <a:spcPct val="90000"/>
              </a:lnSpc>
              <a:buFont typeface="Wingdings" pitchFamily="2" charset="2"/>
              <a:buNone/>
            </a:pPr>
            <a:endParaRPr lang="en-GB" sz="240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395536" y="260648"/>
            <a:ext cx="8748464" cy="3326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eaLnBrk="1" hangingPunct="1"/>
            <a:r>
              <a:rPr lang="en-GB" sz="3200" dirty="0">
                <a:solidFill>
                  <a:srgbClr val="000000"/>
                </a:solidFill>
                <a:latin typeface="Times New Roman" pitchFamily="18" charset="0"/>
              </a:rPr>
              <a:t>Motivations and Literature </a:t>
            </a:r>
            <a:r>
              <a:rPr lang="en-GB" sz="3200" dirty="0" smtClean="0">
                <a:solidFill>
                  <a:srgbClr val="000000"/>
                </a:solidFill>
                <a:latin typeface="Times New Roman" pitchFamily="18" charset="0"/>
              </a:rPr>
              <a:t>Review (2)</a:t>
            </a:r>
            <a:br>
              <a:rPr lang="en-GB" sz="3200" dirty="0" smtClean="0">
                <a:solidFill>
                  <a:srgbClr val="000000"/>
                </a:solidFill>
                <a:latin typeface="Times New Roman" pitchFamily="18" charset="0"/>
              </a:rPr>
            </a:br>
            <a:endParaRPr lang="en-GB" sz="3200" dirty="0" smtClean="0">
              <a:solidFill>
                <a:srgbClr val="000000"/>
              </a:solidFill>
              <a:latin typeface="Times New Roman" pitchFamily="18" charset="0"/>
            </a:endParaRPr>
          </a:p>
        </p:txBody>
      </p:sp>
      <p:sp>
        <p:nvSpPr>
          <p:cNvPr id="4" name="Sottotitolo 2"/>
          <p:cNvSpPr txBox="1">
            <a:spLocks/>
          </p:cNvSpPr>
          <p:nvPr/>
        </p:nvSpPr>
        <p:spPr bwMode="auto">
          <a:xfrm>
            <a:off x="395536" y="332656"/>
            <a:ext cx="8461207" cy="640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514350" indent="-514350" eaLnBrk="1" hangingPunct="1">
              <a:lnSpc>
                <a:spcPct val="90000"/>
              </a:lnSpc>
              <a:buFont typeface="Wingdings" pitchFamily="2" charset="2"/>
              <a:buNone/>
            </a:pPr>
            <a:endParaRPr lang="it-IT" sz="1800" dirty="0" smtClean="0">
              <a:latin typeface="Times New Roman"/>
              <a:cs typeface="Times New Roman"/>
            </a:endParaRPr>
          </a:p>
          <a:p>
            <a:pPr marL="514350" indent="-514350" algn="just" eaLnBrk="1" hangingPunct="1">
              <a:lnSpc>
                <a:spcPct val="90000"/>
              </a:lnSpc>
            </a:pPr>
            <a:r>
              <a:rPr lang="en-GB" sz="2400" dirty="0" smtClean="0">
                <a:latin typeface="Times New Roman"/>
                <a:cs typeface="Times New Roman"/>
              </a:rPr>
              <a:t>In the last years many authors have attempted to explain movements in the labour share</a:t>
            </a:r>
          </a:p>
          <a:p>
            <a:pPr marL="0" indent="0" algn="just" eaLnBrk="1" hangingPunct="1">
              <a:lnSpc>
                <a:spcPct val="90000"/>
              </a:lnSpc>
              <a:buNone/>
            </a:pPr>
            <a:endParaRPr lang="en-GB" sz="2400" dirty="0" smtClean="0">
              <a:latin typeface="Times New Roman"/>
              <a:cs typeface="Times New Roman"/>
            </a:endParaRPr>
          </a:p>
          <a:p>
            <a:pPr marL="0" indent="0" algn="just" eaLnBrk="1" hangingPunct="1">
              <a:lnSpc>
                <a:spcPct val="90000"/>
              </a:lnSpc>
              <a:buNone/>
            </a:pPr>
            <a:r>
              <a:rPr lang="en-GB" sz="2400" dirty="0" smtClean="0">
                <a:latin typeface="Times New Roman"/>
                <a:cs typeface="Times New Roman"/>
              </a:rPr>
              <a:t> They have dealt with the following determinants:</a:t>
            </a:r>
          </a:p>
          <a:p>
            <a:pPr marL="0" indent="0" algn="just" eaLnBrk="1" hangingPunct="1">
              <a:lnSpc>
                <a:spcPct val="90000"/>
              </a:lnSpc>
              <a:buNone/>
            </a:pPr>
            <a:endParaRPr lang="en-GB" sz="2400" dirty="0" smtClean="0">
              <a:latin typeface="Times New Roman"/>
              <a:cs typeface="Times New Roman"/>
            </a:endParaRPr>
          </a:p>
          <a:p>
            <a:pPr marL="457200" indent="-457200">
              <a:buFont typeface="+mj-lt"/>
              <a:buAutoNum type="arabicPeriod"/>
            </a:pPr>
            <a:r>
              <a:rPr lang="en-US" sz="2400" dirty="0">
                <a:latin typeface="Times New Roman"/>
                <a:cs typeface="Times New Roman"/>
              </a:rPr>
              <a:t>S</a:t>
            </a:r>
            <a:r>
              <a:rPr lang="en-US" sz="2400" dirty="0" smtClean="0">
                <a:latin typeface="Times New Roman"/>
                <a:cs typeface="Times New Roman"/>
              </a:rPr>
              <a:t>tructural </a:t>
            </a:r>
            <a:r>
              <a:rPr lang="en-US" sz="2400" dirty="0">
                <a:latin typeface="Times New Roman"/>
                <a:cs typeface="Times New Roman"/>
              </a:rPr>
              <a:t>transformations in the OECD </a:t>
            </a:r>
            <a:r>
              <a:rPr lang="en-US" sz="2400" dirty="0" smtClean="0">
                <a:latin typeface="Times New Roman"/>
                <a:cs typeface="Times New Roman"/>
              </a:rPr>
              <a:t>economies involving </a:t>
            </a:r>
            <a:r>
              <a:rPr lang="en-US" sz="2400" dirty="0">
                <a:latin typeface="Times New Roman"/>
                <a:cs typeface="Times New Roman"/>
              </a:rPr>
              <a:t>the reallocation of resources away from high-</a:t>
            </a:r>
            <a:r>
              <a:rPr lang="en-US" sz="2400" dirty="0" err="1">
                <a:latin typeface="Times New Roman"/>
                <a:cs typeface="Times New Roman"/>
              </a:rPr>
              <a:t>labour</a:t>
            </a:r>
            <a:r>
              <a:rPr lang="en-US" sz="2400" dirty="0">
                <a:latin typeface="Times New Roman"/>
                <a:cs typeface="Times New Roman"/>
              </a:rPr>
              <a:t>-share </a:t>
            </a:r>
            <a:r>
              <a:rPr lang="en-US" sz="2400" dirty="0" smtClean="0">
                <a:latin typeface="Times New Roman"/>
                <a:cs typeface="Times New Roman"/>
              </a:rPr>
              <a:t>industries (</a:t>
            </a:r>
            <a:r>
              <a:rPr lang="en-US" sz="2400" dirty="0" err="1" smtClean="0">
                <a:latin typeface="Times New Roman"/>
                <a:cs typeface="Times New Roman"/>
              </a:rPr>
              <a:t>Arpaia</a:t>
            </a:r>
            <a:r>
              <a:rPr lang="en-US" sz="2400" dirty="0" smtClean="0">
                <a:latin typeface="Times New Roman"/>
                <a:cs typeface="Times New Roman"/>
              </a:rPr>
              <a:t> et al., 2009; OECD, 2012)</a:t>
            </a:r>
            <a:endParaRPr lang="en-GB" sz="2400" dirty="0" smtClean="0">
              <a:latin typeface="Times New Roman"/>
              <a:cs typeface="Times New Roman"/>
            </a:endParaRPr>
          </a:p>
          <a:p>
            <a:pPr marL="514350" indent="-514350" algn="just" eaLnBrk="1" hangingPunct="1">
              <a:lnSpc>
                <a:spcPct val="90000"/>
              </a:lnSpc>
              <a:buFont typeface="+mj-lt"/>
              <a:buAutoNum type="arabicPeriod"/>
            </a:pPr>
            <a:r>
              <a:rPr lang="en-GB" sz="2400" dirty="0" smtClean="0">
                <a:latin typeface="Times New Roman"/>
                <a:cs typeface="Times New Roman"/>
              </a:rPr>
              <a:t>New technologies and ICT (</a:t>
            </a:r>
            <a:r>
              <a:rPr lang="en-GB" sz="2400" dirty="0" err="1" smtClean="0">
                <a:latin typeface="Times New Roman"/>
                <a:cs typeface="Times New Roman"/>
              </a:rPr>
              <a:t>Acemoglu</a:t>
            </a:r>
            <a:r>
              <a:rPr lang="en-GB" sz="2400" dirty="0" smtClean="0">
                <a:latin typeface="Times New Roman"/>
                <a:cs typeface="Times New Roman"/>
              </a:rPr>
              <a:t>, 2003)</a:t>
            </a:r>
            <a:endParaRPr lang="en-GB" sz="2400" dirty="0">
              <a:latin typeface="Times New Roman"/>
              <a:cs typeface="Times New Roman"/>
            </a:endParaRPr>
          </a:p>
          <a:p>
            <a:pPr marL="514350" indent="-514350" algn="just" eaLnBrk="1" hangingPunct="1">
              <a:lnSpc>
                <a:spcPct val="90000"/>
              </a:lnSpc>
              <a:buFont typeface="+mj-lt"/>
              <a:buAutoNum type="arabicPeriod"/>
            </a:pPr>
            <a:r>
              <a:rPr lang="en-GB" sz="2400" dirty="0" smtClean="0">
                <a:latin typeface="Times New Roman"/>
                <a:cs typeface="Times New Roman"/>
              </a:rPr>
              <a:t>Product market regulation, globalization and privatization processes (</a:t>
            </a:r>
            <a:r>
              <a:rPr lang="en-GB" sz="2400" dirty="0" err="1" smtClean="0">
                <a:latin typeface="Times New Roman"/>
                <a:cs typeface="Times New Roman"/>
              </a:rPr>
              <a:t>Guscina</a:t>
            </a:r>
            <a:r>
              <a:rPr lang="en-GB" sz="2400" dirty="0" smtClean="0">
                <a:latin typeface="Times New Roman"/>
                <a:cs typeface="Times New Roman"/>
              </a:rPr>
              <a:t>, 2006; </a:t>
            </a:r>
            <a:r>
              <a:rPr lang="en-GB" sz="2400" dirty="0" err="1" smtClean="0">
                <a:latin typeface="Times New Roman"/>
                <a:cs typeface="Times New Roman"/>
              </a:rPr>
              <a:t>Azmat</a:t>
            </a:r>
            <a:r>
              <a:rPr lang="en-GB" sz="2400" dirty="0" smtClean="0">
                <a:latin typeface="Times New Roman"/>
                <a:cs typeface="Times New Roman"/>
              </a:rPr>
              <a:t>, Manning and van </a:t>
            </a:r>
            <a:r>
              <a:rPr lang="en-GB" sz="2400" dirty="0" err="1" smtClean="0">
                <a:latin typeface="Times New Roman"/>
                <a:cs typeface="Times New Roman"/>
              </a:rPr>
              <a:t>Reenen</a:t>
            </a:r>
            <a:r>
              <a:rPr lang="en-GB" sz="2400" dirty="0" smtClean="0">
                <a:latin typeface="Times New Roman"/>
                <a:cs typeface="Times New Roman"/>
              </a:rPr>
              <a:t>, 2012)</a:t>
            </a:r>
          </a:p>
          <a:p>
            <a:pPr marL="514350" indent="-514350" algn="just" eaLnBrk="1" hangingPunct="1">
              <a:lnSpc>
                <a:spcPct val="90000"/>
              </a:lnSpc>
              <a:buFont typeface="+mj-lt"/>
              <a:buAutoNum type="arabicPeriod"/>
            </a:pPr>
            <a:r>
              <a:rPr lang="en-GB" sz="2400" dirty="0" smtClean="0">
                <a:latin typeface="Times New Roman"/>
                <a:cs typeface="Times New Roman"/>
              </a:rPr>
              <a:t>Labour market institutions: overall employment protection, minimum wage, unions and bargaining power (</a:t>
            </a:r>
            <a:r>
              <a:rPr lang="en-GB" sz="2400" dirty="0" err="1" smtClean="0">
                <a:latin typeface="Times New Roman"/>
                <a:cs typeface="Times New Roman"/>
              </a:rPr>
              <a:t>Bentolila</a:t>
            </a:r>
            <a:r>
              <a:rPr lang="en-GB" sz="2400" dirty="0" smtClean="0">
                <a:latin typeface="Times New Roman"/>
                <a:cs typeface="Times New Roman"/>
              </a:rPr>
              <a:t> and Saint Paul, 2003</a:t>
            </a:r>
            <a:r>
              <a:rPr lang="en-GB" sz="2400" dirty="0">
                <a:latin typeface="Times New Roman"/>
                <a:cs typeface="Times New Roman"/>
              </a:rPr>
              <a:t>; </a:t>
            </a:r>
            <a:r>
              <a:rPr lang="en-GB" sz="2400" dirty="0" smtClean="0">
                <a:latin typeface="Times New Roman"/>
                <a:cs typeface="Times New Roman"/>
              </a:rPr>
              <a:t>European Commission, 2007; Glyn, 2009; OECD, 2012)</a:t>
            </a:r>
          </a:p>
          <a:p>
            <a:pPr marL="514350" indent="-514350" algn="just" eaLnBrk="1" hangingPunct="1">
              <a:lnSpc>
                <a:spcPct val="90000"/>
              </a:lnSpc>
              <a:buFont typeface="+mj-lt"/>
              <a:buAutoNum type="arabicPeriod"/>
            </a:pPr>
            <a:endParaRPr lang="en-GB" sz="2400" dirty="0">
              <a:latin typeface="Times New Roman"/>
              <a:cs typeface="Times New Roman"/>
            </a:endParaRPr>
          </a:p>
          <a:p>
            <a:pPr marL="514350" indent="-514350" algn="just" eaLnBrk="1" hangingPunct="1">
              <a:lnSpc>
                <a:spcPct val="90000"/>
              </a:lnSpc>
            </a:pPr>
            <a:endParaRPr lang="en-GB" sz="2400" dirty="0">
              <a:latin typeface="Times New Roman"/>
              <a:cs typeface="Times New Roman"/>
            </a:endParaRPr>
          </a:p>
          <a:p>
            <a:pPr marL="514350" indent="-514350" algn="just" eaLnBrk="1" hangingPunct="1">
              <a:lnSpc>
                <a:spcPct val="90000"/>
              </a:lnSpc>
            </a:pPr>
            <a:endParaRPr lang="en-GB" sz="2400" dirty="0" smtClean="0">
              <a:latin typeface="Times New Roman"/>
              <a:cs typeface="Times New Roman"/>
            </a:endParaRPr>
          </a:p>
          <a:p>
            <a:pPr marL="514350" indent="-514350" algn="just" eaLnBrk="1" hangingPunct="1">
              <a:lnSpc>
                <a:spcPct val="90000"/>
              </a:lnSpc>
              <a:buFont typeface="Wingdings" pitchFamily="2" charset="2"/>
              <a:buNone/>
            </a:pPr>
            <a:endParaRPr lang="en-GB" sz="2400" dirty="0" smtClean="0">
              <a:latin typeface="Times New Roman"/>
              <a:cs typeface="Times New Roman"/>
            </a:endParaRPr>
          </a:p>
        </p:txBody>
      </p:sp>
    </p:spTree>
    <p:extLst>
      <p:ext uri="{BB962C8B-B14F-4D97-AF65-F5344CB8AC3E}">
        <p14:creationId xmlns:p14="http://schemas.microsoft.com/office/powerpoint/2010/main" val="3067147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395536" y="260648"/>
            <a:ext cx="8748464" cy="3326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eaLnBrk="1" hangingPunct="1"/>
            <a:r>
              <a:rPr lang="en-GB" sz="3200" dirty="0">
                <a:solidFill>
                  <a:srgbClr val="000000"/>
                </a:solidFill>
                <a:latin typeface="Times New Roman" pitchFamily="18" charset="0"/>
              </a:rPr>
              <a:t>Motivations and Literature </a:t>
            </a:r>
            <a:r>
              <a:rPr lang="en-GB" sz="3200" dirty="0" smtClean="0">
                <a:solidFill>
                  <a:srgbClr val="000000"/>
                </a:solidFill>
                <a:latin typeface="Times New Roman" pitchFamily="18" charset="0"/>
              </a:rPr>
              <a:t>Review (3)</a:t>
            </a:r>
            <a:br>
              <a:rPr lang="en-GB" sz="3200" dirty="0" smtClean="0">
                <a:solidFill>
                  <a:srgbClr val="000000"/>
                </a:solidFill>
                <a:latin typeface="Times New Roman" pitchFamily="18" charset="0"/>
              </a:rPr>
            </a:br>
            <a:endParaRPr lang="en-GB" sz="3200" dirty="0" smtClean="0">
              <a:solidFill>
                <a:srgbClr val="000000"/>
              </a:solidFill>
              <a:latin typeface="Times New Roman" pitchFamily="18" charset="0"/>
            </a:endParaRPr>
          </a:p>
        </p:txBody>
      </p:sp>
      <p:sp>
        <p:nvSpPr>
          <p:cNvPr id="4" name="Sottotitolo 2"/>
          <p:cNvSpPr txBox="1">
            <a:spLocks/>
          </p:cNvSpPr>
          <p:nvPr/>
        </p:nvSpPr>
        <p:spPr bwMode="auto">
          <a:xfrm>
            <a:off x="395536" y="332656"/>
            <a:ext cx="8461207" cy="640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514350" indent="-514350" eaLnBrk="1" hangingPunct="1">
              <a:lnSpc>
                <a:spcPct val="90000"/>
              </a:lnSpc>
              <a:buFont typeface="Wingdings" pitchFamily="2" charset="2"/>
              <a:buNone/>
            </a:pPr>
            <a:endParaRPr lang="it-IT" sz="1800" dirty="0" smtClean="0">
              <a:latin typeface="Times New Roman"/>
              <a:cs typeface="Times New Roman"/>
            </a:endParaRPr>
          </a:p>
          <a:p>
            <a:pPr marL="514350" indent="-514350" algn="just" eaLnBrk="1" hangingPunct="1">
              <a:lnSpc>
                <a:spcPct val="90000"/>
              </a:lnSpc>
            </a:pPr>
            <a:r>
              <a:rPr lang="it-IT" sz="2400" dirty="0" err="1" smtClean="0">
                <a:latin typeface="Times New Roman"/>
                <a:cs typeface="Times New Roman"/>
              </a:rPr>
              <a:t>Employment</a:t>
            </a:r>
            <a:r>
              <a:rPr lang="it-IT" sz="2400" dirty="0" smtClean="0">
                <a:latin typeface="Times New Roman"/>
                <a:cs typeface="Times New Roman"/>
              </a:rPr>
              <a:t> </a:t>
            </a:r>
            <a:r>
              <a:rPr lang="it-IT" sz="2400" dirty="0" err="1" smtClean="0">
                <a:latin typeface="Times New Roman"/>
                <a:cs typeface="Times New Roman"/>
              </a:rPr>
              <a:t>Protection</a:t>
            </a:r>
            <a:r>
              <a:rPr lang="it-IT" sz="2400" dirty="0" smtClean="0">
                <a:latin typeface="Times New Roman"/>
                <a:cs typeface="Times New Roman"/>
              </a:rPr>
              <a:t> </a:t>
            </a:r>
            <a:r>
              <a:rPr lang="it-IT" sz="2400" dirty="0" err="1" smtClean="0">
                <a:latin typeface="Times New Roman"/>
                <a:cs typeface="Times New Roman"/>
              </a:rPr>
              <a:t>Legislation</a:t>
            </a:r>
            <a:r>
              <a:rPr lang="it-IT" sz="2400" dirty="0" smtClean="0">
                <a:latin typeface="Times New Roman"/>
                <a:cs typeface="Times New Roman"/>
              </a:rPr>
              <a:t> (EPL), </a:t>
            </a:r>
            <a:r>
              <a:rPr lang="it-IT" sz="2400" dirty="0" err="1" smtClean="0">
                <a:latin typeface="Times New Roman"/>
                <a:cs typeface="Times New Roman"/>
              </a:rPr>
              <a:t>two</a:t>
            </a:r>
            <a:r>
              <a:rPr lang="it-IT" sz="2400" dirty="0" smtClean="0">
                <a:latin typeface="Times New Roman"/>
                <a:cs typeface="Times New Roman"/>
              </a:rPr>
              <a:t> </a:t>
            </a:r>
            <a:r>
              <a:rPr lang="it-IT" sz="2400" dirty="0" err="1" smtClean="0">
                <a:latin typeface="Times New Roman"/>
                <a:cs typeface="Times New Roman"/>
              </a:rPr>
              <a:t>main</a:t>
            </a:r>
            <a:r>
              <a:rPr lang="it-IT" sz="2400" dirty="0" smtClean="0">
                <a:latin typeface="Times New Roman"/>
                <a:cs typeface="Times New Roman"/>
              </a:rPr>
              <a:t> </a:t>
            </a:r>
            <a:r>
              <a:rPr lang="it-IT" sz="2400" dirty="0" err="1" smtClean="0">
                <a:latin typeface="Times New Roman"/>
                <a:cs typeface="Times New Roman"/>
              </a:rPr>
              <a:t>roles</a:t>
            </a:r>
            <a:r>
              <a:rPr lang="it-IT" sz="2400" dirty="0" smtClean="0">
                <a:latin typeface="Times New Roman"/>
                <a:cs typeface="Times New Roman"/>
              </a:rPr>
              <a:t> on LS:</a:t>
            </a:r>
          </a:p>
          <a:p>
            <a:pPr marL="0" indent="0" algn="just" eaLnBrk="1" hangingPunct="1">
              <a:lnSpc>
                <a:spcPct val="90000"/>
              </a:lnSpc>
              <a:buNone/>
            </a:pPr>
            <a:r>
              <a:rPr lang="it-IT" sz="2400" dirty="0" smtClean="0">
                <a:latin typeface="Times New Roman"/>
                <a:cs typeface="Times New Roman"/>
              </a:rPr>
              <a:t>1. EPL </a:t>
            </a:r>
            <a:r>
              <a:rPr lang="it-IT" sz="2400" dirty="0" err="1" smtClean="0">
                <a:latin typeface="Times New Roman"/>
                <a:cs typeface="Times New Roman"/>
              </a:rPr>
              <a:t>is</a:t>
            </a:r>
            <a:r>
              <a:rPr lang="it-IT" sz="2400" dirty="0" smtClean="0">
                <a:latin typeface="Times New Roman"/>
                <a:cs typeface="Times New Roman"/>
              </a:rPr>
              <a:t> </a:t>
            </a:r>
            <a:r>
              <a:rPr lang="it-IT" sz="2400" dirty="0" err="1" smtClean="0">
                <a:latin typeface="Times New Roman"/>
                <a:cs typeface="Times New Roman"/>
              </a:rPr>
              <a:t>correlated</a:t>
            </a:r>
            <a:r>
              <a:rPr lang="it-IT" sz="2400" dirty="0" smtClean="0">
                <a:latin typeface="Times New Roman"/>
                <a:cs typeface="Times New Roman"/>
              </a:rPr>
              <a:t> to </a:t>
            </a:r>
            <a:r>
              <a:rPr lang="it-IT" sz="2400" dirty="0" err="1" smtClean="0">
                <a:latin typeface="Times New Roman"/>
                <a:cs typeface="Times New Roman"/>
              </a:rPr>
              <a:t>workers</a:t>
            </a:r>
            <a:r>
              <a:rPr lang="it-IT" sz="2400" dirty="0" smtClean="0">
                <a:latin typeface="Times New Roman"/>
                <a:cs typeface="Times New Roman"/>
              </a:rPr>
              <a:t>’ </a:t>
            </a:r>
            <a:r>
              <a:rPr lang="it-IT" sz="2400" dirty="0" err="1" smtClean="0">
                <a:latin typeface="Times New Roman"/>
                <a:cs typeface="Times New Roman"/>
              </a:rPr>
              <a:t>bargaining</a:t>
            </a:r>
            <a:r>
              <a:rPr lang="it-IT" sz="2400" dirty="0" smtClean="0">
                <a:latin typeface="Times New Roman"/>
                <a:cs typeface="Times New Roman"/>
              </a:rPr>
              <a:t> </a:t>
            </a:r>
            <a:r>
              <a:rPr lang="it-IT" sz="2400" dirty="0" err="1" smtClean="0">
                <a:latin typeface="Times New Roman"/>
                <a:cs typeface="Times New Roman"/>
              </a:rPr>
              <a:t>power</a:t>
            </a:r>
            <a:r>
              <a:rPr lang="it-IT" sz="2400" dirty="0" smtClean="0">
                <a:latin typeface="Times New Roman"/>
                <a:cs typeface="Times New Roman"/>
              </a:rPr>
              <a:t>: the </a:t>
            </a:r>
            <a:r>
              <a:rPr lang="it-IT" sz="2400" dirty="0" err="1" smtClean="0">
                <a:latin typeface="Times New Roman"/>
                <a:cs typeface="Times New Roman"/>
              </a:rPr>
              <a:t>higher</a:t>
            </a:r>
            <a:r>
              <a:rPr lang="it-IT" sz="2400" dirty="0" smtClean="0">
                <a:latin typeface="Times New Roman"/>
                <a:cs typeface="Times New Roman"/>
              </a:rPr>
              <a:t> EPL, the </a:t>
            </a:r>
            <a:r>
              <a:rPr lang="it-IT" sz="2400" dirty="0" err="1">
                <a:latin typeface="Times New Roman"/>
                <a:cs typeface="Times New Roman"/>
              </a:rPr>
              <a:t>h</a:t>
            </a:r>
            <a:r>
              <a:rPr lang="it-IT" sz="2400" dirty="0" err="1" smtClean="0">
                <a:latin typeface="Times New Roman"/>
                <a:cs typeface="Times New Roman"/>
              </a:rPr>
              <a:t>igher</a:t>
            </a:r>
            <a:r>
              <a:rPr lang="it-IT" sz="2400" dirty="0" smtClean="0">
                <a:latin typeface="Times New Roman"/>
                <a:cs typeface="Times New Roman"/>
              </a:rPr>
              <a:t> </a:t>
            </a:r>
            <a:r>
              <a:rPr lang="it-IT" sz="2400" dirty="0" err="1" smtClean="0">
                <a:latin typeface="Times New Roman"/>
                <a:cs typeface="Times New Roman"/>
              </a:rPr>
              <a:t>wages</a:t>
            </a:r>
            <a:r>
              <a:rPr lang="it-IT" sz="2400" dirty="0" smtClean="0">
                <a:latin typeface="Times New Roman"/>
                <a:cs typeface="Times New Roman"/>
              </a:rPr>
              <a:t> and  </a:t>
            </a:r>
            <a:r>
              <a:rPr lang="it-IT" sz="2400" dirty="0" err="1" smtClean="0">
                <a:latin typeface="Times New Roman"/>
                <a:cs typeface="Times New Roman"/>
              </a:rPr>
              <a:t>labour</a:t>
            </a:r>
            <a:r>
              <a:rPr lang="it-IT" sz="2400" dirty="0" smtClean="0">
                <a:latin typeface="Times New Roman"/>
                <a:cs typeface="Times New Roman"/>
              </a:rPr>
              <a:t> share</a:t>
            </a:r>
          </a:p>
          <a:p>
            <a:pPr marL="0" indent="0">
              <a:buNone/>
            </a:pPr>
            <a:r>
              <a:rPr lang="it-IT" sz="2400" dirty="0" smtClean="0">
                <a:latin typeface="Times New Roman"/>
                <a:cs typeface="Times New Roman"/>
              </a:rPr>
              <a:t>2. EPL </a:t>
            </a:r>
            <a:r>
              <a:rPr lang="it-IT" sz="2400" dirty="0" err="1" smtClean="0">
                <a:latin typeface="Times New Roman"/>
                <a:cs typeface="Times New Roman"/>
              </a:rPr>
              <a:t>is</a:t>
            </a:r>
            <a:r>
              <a:rPr lang="it-IT" sz="2400" dirty="0" smtClean="0">
                <a:latin typeface="Times New Roman"/>
                <a:cs typeface="Times New Roman"/>
              </a:rPr>
              <a:t> a </a:t>
            </a:r>
            <a:r>
              <a:rPr lang="it-IT" sz="2400" dirty="0" err="1" smtClean="0">
                <a:latin typeface="Times New Roman"/>
                <a:cs typeface="Times New Roman"/>
              </a:rPr>
              <a:t>sort</a:t>
            </a:r>
            <a:r>
              <a:rPr lang="it-IT" sz="2400" dirty="0" smtClean="0">
                <a:latin typeface="Times New Roman"/>
                <a:cs typeface="Times New Roman"/>
              </a:rPr>
              <a:t> of </a:t>
            </a:r>
            <a:r>
              <a:rPr lang="en-US" sz="2400" dirty="0" smtClean="0">
                <a:latin typeface="Times New Roman"/>
                <a:cs typeface="Times New Roman"/>
              </a:rPr>
              <a:t>insurance</a:t>
            </a:r>
            <a:r>
              <a:rPr lang="en-US" sz="2400" dirty="0">
                <a:latin typeface="Times New Roman"/>
                <a:cs typeface="Times New Roman"/>
              </a:rPr>
              <a:t> </a:t>
            </a:r>
            <a:r>
              <a:rPr lang="en-US" sz="2400" dirty="0" smtClean="0">
                <a:latin typeface="Times New Roman"/>
                <a:cs typeface="Times New Roman"/>
              </a:rPr>
              <a:t>contract </a:t>
            </a:r>
            <a:r>
              <a:rPr lang="en-US" sz="2400" dirty="0">
                <a:latin typeface="Times New Roman"/>
                <a:cs typeface="Times New Roman"/>
              </a:rPr>
              <a:t>between the </a:t>
            </a:r>
            <a:r>
              <a:rPr lang="en-US" sz="2400" dirty="0" smtClean="0">
                <a:latin typeface="Times New Roman"/>
                <a:cs typeface="Times New Roman"/>
              </a:rPr>
              <a:t>employee and </a:t>
            </a:r>
            <a:r>
              <a:rPr lang="en-US" sz="2400" dirty="0">
                <a:latin typeface="Times New Roman"/>
                <a:cs typeface="Times New Roman"/>
              </a:rPr>
              <a:t>the </a:t>
            </a:r>
            <a:r>
              <a:rPr lang="en-US" sz="2400" dirty="0" smtClean="0">
                <a:latin typeface="Times New Roman"/>
                <a:cs typeface="Times New Roman"/>
              </a:rPr>
              <a:t>employer for </a:t>
            </a:r>
            <a:r>
              <a:rPr lang="en-US" sz="2400" dirty="0">
                <a:latin typeface="Times New Roman"/>
                <a:cs typeface="Times New Roman"/>
              </a:rPr>
              <a:t>which </a:t>
            </a:r>
            <a:r>
              <a:rPr lang="en-US" sz="2400" dirty="0" smtClean="0">
                <a:latin typeface="Times New Roman"/>
                <a:cs typeface="Times New Roman"/>
              </a:rPr>
              <a:t>the insurance </a:t>
            </a:r>
            <a:r>
              <a:rPr lang="en-US" sz="2400" dirty="0">
                <a:latin typeface="Times New Roman"/>
                <a:cs typeface="Times New Roman"/>
              </a:rPr>
              <a:t>premium is paid in </a:t>
            </a:r>
            <a:r>
              <a:rPr lang="en-US" sz="2400" dirty="0" smtClean="0">
                <a:latin typeface="Times New Roman"/>
                <a:cs typeface="Times New Roman"/>
              </a:rPr>
              <a:t>the form </a:t>
            </a:r>
            <a:r>
              <a:rPr lang="en-US" sz="2400" dirty="0">
                <a:latin typeface="Times New Roman"/>
                <a:cs typeface="Times New Roman"/>
              </a:rPr>
              <a:t>of a lower </a:t>
            </a:r>
            <a:r>
              <a:rPr lang="en-US" sz="2400" dirty="0" smtClean="0">
                <a:latin typeface="Times New Roman"/>
                <a:cs typeface="Times New Roman"/>
              </a:rPr>
              <a:t>wage, this causes an ambiguous </a:t>
            </a:r>
            <a:r>
              <a:rPr lang="en-US" sz="2400" dirty="0" err="1" smtClean="0">
                <a:latin typeface="Times New Roman"/>
                <a:cs typeface="Times New Roman"/>
              </a:rPr>
              <a:t>effetc</a:t>
            </a:r>
            <a:r>
              <a:rPr lang="en-US" sz="2400" dirty="0" smtClean="0">
                <a:latin typeface="Times New Roman"/>
                <a:cs typeface="Times New Roman"/>
              </a:rPr>
              <a:t> on LS</a:t>
            </a:r>
            <a:endParaRPr lang="en-GB" sz="2400" dirty="0" smtClean="0">
              <a:latin typeface="Times New Roman"/>
              <a:cs typeface="Times New Roman"/>
            </a:endParaRPr>
          </a:p>
          <a:p>
            <a:pPr marL="0" indent="0" algn="just" eaLnBrk="1" hangingPunct="1">
              <a:lnSpc>
                <a:spcPct val="90000"/>
              </a:lnSpc>
              <a:buNone/>
            </a:pPr>
            <a:endParaRPr lang="en-GB" sz="2400" dirty="0" smtClean="0">
              <a:latin typeface="Times New Roman"/>
              <a:cs typeface="Times New Roman"/>
            </a:endParaRPr>
          </a:p>
          <a:p>
            <a:pPr marL="0" indent="0" algn="just" eaLnBrk="1" hangingPunct="1">
              <a:lnSpc>
                <a:spcPct val="90000"/>
              </a:lnSpc>
              <a:buNone/>
            </a:pPr>
            <a:r>
              <a:rPr lang="en-GB" sz="2400" dirty="0" smtClean="0">
                <a:latin typeface="Times New Roman"/>
                <a:cs typeface="Times New Roman"/>
              </a:rPr>
              <a:t>Empirical evidence on this point is scarce: </a:t>
            </a:r>
            <a:r>
              <a:rPr lang="en-GB" sz="2400" dirty="0" err="1" smtClean="0">
                <a:latin typeface="Times New Roman"/>
                <a:cs typeface="Times New Roman"/>
              </a:rPr>
              <a:t>Checchi</a:t>
            </a:r>
            <a:r>
              <a:rPr lang="en-GB" sz="2400" dirty="0" smtClean="0">
                <a:latin typeface="Times New Roman"/>
                <a:cs typeface="Times New Roman"/>
              </a:rPr>
              <a:t> and Garcia </a:t>
            </a:r>
            <a:r>
              <a:rPr lang="en-GB" sz="2400" dirty="0" err="1" smtClean="0">
                <a:latin typeface="Times New Roman"/>
                <a:cs typeface="Times New Roman"/>
              </a:rPr>
              <a:t>Penalosa</a:t>
            </a:r>
            <a:r>
              <a:rPr lang="en-GB" sz="2400" dirty="0" smtClean="0">
                <a:latin typeface="Times New Roman"/>
                <a:cs typeface="Times New Roman"/>
              </a:rPr>
              <a:t>, (2008) and OECD (2012) found no significant impact of EPL on labour share, whereas European Commission (2007) showed a negative and significant relationship</a:t>
            </a:r>
          </a:p>
          <a:p>
            <a:pPr marL="0" indent="0" algn="just" eaLnBrk="1" hangingPunct="1">
              <a:lnSpc>
                <a:spcPct val="90000"/>
              </a:lnSpc>
              <a:buNone/>
            </a:pPr>
            <a:endParaRPr lang="en-GB" sz="2400" dirty="0">
              <a:latin typeface="Times New Roman"/>
              <a:cs typeface="Times New Roman"/>
            </a:endParaRPr>
          </a:p>
          <a:p>
            <a:pPr marL="514350" indent="-514350" algn="just" eaLnBrk="1" hangingPunct="1">
              <a:lnSpc>
                <a:spcPct val="90000"/>
              </a:lnSpc>
            </a:pPr>
            <a:r>
              <a:rPr lang="en-GB" sz="2400" dirty="0" smtClean="0">
                <a:latin typeface="Times New Roman"/>
                <a:cs typeface="Times New Roman"/>
              </a:rPr>
              <a:t>These results are not clear-cut because they could be based on different trends: EPL for regular workers did not change much in the last decade, while protection levels for temporary workers changed in several countries</a:t>
            </a:r>
            <a:endParaRPr lang="en-GB" sz="2400" dirty="0">
              <a:latin typeface="Times New Roman"/>
              <a:cs typeface="Times New Roman"/>
            </a:endParaRPr>
          </a:p>
          <a:p>
            <a:pPr marL="514350" indent="-514350" algn="just" eaLnBrk="1" hangingPunct="1">
              <a:lnSpc>
                <a:spcPct val="90000"/>
              </a:lnSpc>
            </a:pPr>
            <a:endParaRPr lang="en-GB" sz="2400" dirty="0" smtClean="0">
              <a:latin typeface="Times New Roman"/>
              <a:cs typeface="Times New Roman"/>
            </a:endParaRPr>
          </a:p>
          <a:p>
            <a:pPr marL="514350" indent="-514350" algn="just" eaLnBrk="1" hangingPunct="1">
              <a:lnSpc>
                <a:spcPct val="90000"/>
              </a:lnSpc>
              <a:buFont typeface="Wingdings" pitchFamily="2" charset="2"/>
              <a:buNone/>
            </a:pPr>
            <a:endParaRPr lang="en-GB" sz="2400" dirty="0" smtClean="0">
              <a:latin typeface="Times New Roman"/>
              <a:cs typeface="Times New Roman"/>
            </a:endParaRPr>
          </a:p>
        </p:txBody>
      </p:sp>
    </p:spTree>
    <p:extLst>
      <p:ext uri="{BB962C8B-B14F-4D97-AF65-F5344CB8AC3E}">
        <p14:creationId xmlns:p14="http://schemas.microsoft.com/office/powerpoint/2010/main" val="3204737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395536" y="260648"/>
            <a:ext cx="8748464" cy="3326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eaLnBrk="1" hangingPunct="1"/>
            <a:r>
              <a:rPr lang="en-GB" sz="3200" dirty="0">
                <a:solidFill>
                  <a:srgbClr val="000000"/>
                </a:solidFill>
                <a:latin typeface="Times New Roman" pitchFamily="18" charset="0"/>
              </a:rPr>
              <a:t>Motivations and Literature </a:t>
            </a:r>
            <a:r>
              <a:rPr lang="en-GB" sz="3200" dirty="0" smtClean="0">
                <a:solidFill>
                  <a:srgbClr val="000000"/>
                </a:solidFill>
                <a:latin typeface="Times New Roman" pitchFamily="18" charset="0"/>
              </a:rPr>
              <a:t>Review (4)</a:t>
            </a:r>
            <a:br>
              <a:rPr lang="en-GB" sz="3200" dirty="0" smtClean="0">
                <a:solidFill>
                  <a:srgbClr val="000000"/>
                </a:solidFill>
                <a:latin typeface="Times New Roman" pitchFamily="18" charset="0"/>
              </a:rPr>
            </a:br>
            <a:endParaRPr lang="en-GB" sz="3200" dirty="0" smtClean="0">
              <a:solidFill>
                <a:srgbClr val="000000"/>
              </a:solidFill>
              <a:latin typeface="Times New Roman" pitchFamily="18" charset="0"/>
            </a:endParaRPr>
          </a:p>
        </p:txBody>
      </p:sp>
      <p:sp>
        <p:nvSpPr>
          <p:cNvPr id="2" name="TextBox 1"/>
          <p:cNvSpPr txBox="1"/>
          <p:nvPr/>
        </p:nvSpPr>
        <p:spPr>
          <a:xfrm>
            <a:off x="395536" y="692696"/>
            <a:ext cx="8424936" cy="6370974"/>
          </a:xfrm>
          <a:prstGeom prst="rect">
            <a:avLst/>
          </a:prstGeom>
          <a:noFill/>
        </p:spPr>
        <p:txBody>
          <a:bodyPr wrap="square" rtlCol="0">
            <a:spAutoFit/>
          </a:bodyPr>
          <a:lstStyle/>
          <a:p>
            <a:r>
              <a:rPr lang="en-US" sz="2400" dirty="0" smtClean="0">
                <a:latin typeface="Times New Roman"/>
                <a:cs typeface="Times New Roman"/>
              </a:rPr>
              <a:t>Starting from the considerations above this paper concentrates on reforms that relaxed regulation on temporary jobs and aimed to increase employment</a:t>
            </a:r>
          </a:p>
          <a:p>
            <a:endParaRPr lang="en-US" sz="2400" dirty="0">
              <a:latin typeface="Times New Roman"/>
              <a:cs typeface="Times New Roman"/>
            </a:endParaRPr>
          </a:p>
          <a:p>
            <a:r>
              <a:rPr lang="en-US" sz="2400" dirty="0" smtClean="0">
                <a:latin typeface="Times New Roman"/>
                <a:cs typeface="Times New Roman"/>
              </a:rPr>
              <a:t>Protection for temporary workers (EPLT), as other </a:t>
            </a:r>
            <a:r>
              <a:rPr lang="en-US" sz="2400" dirty="0" err="1" smtClean="0">
                <a:latin typeface="Times New Roman"/>
                <a:cs typeface="Times New Roman"/>
              </a:rPr>
              <a:t>labour</a:t>
            </a:r>
            <a:r>
              <a:rPr lang="en-US" sz="2400" dirty="0" smtClean="0">
                <a:latin typeface="Times New Roman"/>
                <a:cs typeface="Times New Roman"/>
              </a:rPr>
              <a:t> market institutions, could raise a wedge between wages paid to workers and the marginal product of </a:t>
            </a:r>
            <a:r>
              <a:rPr lang="en-US" sz="2400" dirty="0" err="1" smtClean="0">
                <a:latin typeface="Times New Roman"/>
                <a:cs typeface="Times New Roman"/>
              </a:rPr>
              <a:t>labour</a:t>
            </a:r>
            <a:endParaRPr lang="en-US" sz="2400" dirty="0" smtClean="0">
              <a:latin typeface="Times New Roman"/>
              <a:cs typeface="Times New Roman"/>
            </a:endParaRPr>
          </a:p>
          <a:p>
            <a:endParaRPr lang="en-US" sz="2400" dirty="0">
              <a:latin typeface="Times New Roman"/>
              <a:cs typeface="Times New Roman"/>
            </a:endParaRPr>
          </a:p>
          <a:p>
            <a:r>
              <a:rPr lang="en-US" sz="2400" dirty="0" smtClean="0">
                <a:latin typeface="Times New Roman"/>
                <a:cs typeface="Times New Roman"/>
              </a:rPr>
              <a:t>Thus, the higher the EPLT, the lower the </a:t>
            </a:r>
            <a:r>
              <a:rPr lang="en-US" sz="2400" dirty="0" err="1" smtClean="0">
                <a:latin typeface="Times New Roman"/>
                <a:cs typeface="Times New Roman"/>
              </a:rPr>
              <a:t>labour</a:t>
            </a:r>
            <a:r>
              <a:rPr lang="en-US" sz="2400" dirty="0" smtClean="0">
                <a:latin typeface="Times New Roman"/>
                <a:cs typeface="Times New Roman"/>
              </a:rPr>
              <a:t> share</a:t>
            </a:r>
          </a:p>
          <a:p>
            <a:endParaRPr lang="en-US" sz="2400" dirty="0">
              <a:latin typeface="Times New Roman"/>
              <a:cs typeface="Times New Roman"/>
            </a:endParaRPr>
          </a:p>
          <a:p>
            <a:r>
              <a:rPr lang="en-US" sz="2400" dirty="0" smtClean="0">
                <a:latin typeface="Times New Roman"/>
                <a:cs typeface="Times New Roman"/>
              </a:rPr>
              <a:t>On the other hand, low EPLT reduces firing costs, but could keep unchanged hiring costs</a:t>
            </a:r>
          </a:p>
          <a:p>
            <a:endParaRPr lang="en-US" sz="2400" dirty="0">
              <a:latin typeface="Times New Roman"/>
              <a:cs typeface="Times New Roman"/>
            </a:endParaRPr>
          </a:p>
          <a:p>
            <a:r>
              <a:rPr lang="en-US" sz="2400" dirty="0" err="1" smtClean="0">
                <a:latin typeface="Times New Roman"/>
                <a:cs typeface="Times New Roman"/>
              </a:rPr>
              <a:t>Labour</a:t>
            </a:r>
            <a:r>
              <a:rPr lang="en-US" sz="2400" dirty="0" smtClean="0">
                <a:latin typeface="Times New Roman"/>
                <a:cs typeface="Times New Roman"/>
              </a:rPr>
              <a:t> turnover costs and the need to recruit new workers could negatively affect the wages, and through this channel, the </a:t>
            </a:r>
            <a:r>
              <a:rPr lang="en-US" sz="2400" dirty="0" err="1" smtClean="0">
                <a:latin typeface="Times New Roman"/>
                <a:cs typeface="Times New Roman"/>
              </a:rPr>
              <a:t>labour</a:t>
            </a:r>
            <a:r>
              <a:rPr lang="en-US" sz="2400" dirty="0" smtClean="0">
                <a:latin typeface="Times New Roman"/>
                <a:cs typeface="Times New Roman"/>
              </a:rPr>
              <a:t> share </a:t>
            </a:r>
          </a:p>
          <a:p>
            <a:r>
              <a:rPr lang="en-US" sz="2400" dirty="0" smtClean="0">
                <a:latin typeface="Times New Roman"/>
                <a:cs typeface="Times New Roman"/>
              </a:rPr>
              <a:t> </a:t>
            </a:r>
          </a:p>
        </p:txBody>
      </p:sp>
    </p:spTree>
    <p:extLst>
      <p:ext uri="{BB962C8B-B14F-4D97-AF65-F5344CB8AC3E}">
        <p14:creationId xmlns:p14="http://schemas.microsoft.com/office/powerpoint/2010/main" val="1914739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idx="4294967295"/>
          </p:nvPr>
        </p:nvSpPr>
        <p:spPr>
          <a:xfrm>
            <a:off x="428625" y="0"/>
            <a:ext cx="8229600" cy="476672"/>
          </a:xfrm>
        </p:spPr>
        <p:txBody>
          <a:bodyPr anchor="ctr"/>
          <a:lstStyle/>
          <a:p>
            <a:pPr algn="ctr" eaLnBrk="1" hangingPunct="1"/>
            <a:r>
              <a:rPr lang="en-GB" dirty="0" smtClean="0">
                <a:solidFill>
                  <a:srgbClr val="000000"/>
                </a:solidFill>
                <a:latin typeface="Times New Roman" pitchFamily="18" charset="0"/>
              </a:rPr>
              <a:t>Data Sources </a:t>
            </a:r>
            <a:endParaRPr lang="en-GB" dirty="0" smtClean="0">
              <a:solidFill>
                <a:srgbClr val="000000"/>
              </a:solidFill>
              <a:latin typeface="Times New Roman" pitchFamily="18" charset="0"/>
              <a:cs typeface="Times New Roman" pitchFamily="18" charset="0"/>
            </a:endParaRPr>
          </a:p>
        </p:txBody>
      </p:sp>
      <p:sp>
        <p:nvSpPr>
          <p:cNvPr id="11267" name="Segnaposto contenuto 2"/>
          <p:cNvSpPr>
            <a:spLocks noGrp="1"/>
          </p:cNvSpPr>
          <p:nvPr>
            <p:ph idx="4294967295"/>
          </p:nvPr>
        </p:nvSpPr>
        <p:spPr>
          <a:xfrm>
            <a:off x="500034" y="606304"/>
            <a:ext cx="8643966" cy="6237312"/>
          </a:xfrm>
          <a:solidFill>
            <a:schemeClr val="bg1"/>
          </a:solidFill>
        </p:spPr>
        <p:txBody>
          <a:bodyPr/>
          <a:lstStyle/>
          <a:p>
            <a:pPr eaLnBrk="1" hangingPunct="1"/>
            <a:r>
              <a:rPr lang="it-IT" dirty="0" smtClean="0">
                <a:latin typeface="Times New Roman" pitchFamily="18" charset="0"/>
              </a:rPr>
              <a:t>EU KLEMS, </a:t>
            </a:r>
            <a:r>
              <a:rPr lang="en-GB" sz="2400" dirty="0" smtClean="0">
                <a:latin typeface="Times New Roman" pitchFamily="18" charset="0"/>
              </a:rPr>
              <a:t>Release November 2009</a:t>
            </a:r>
            <a:endParaRPr lang="en-GB" sz="1800" dirty="0" smtClean="0">
              <a:latin typeface="Times New Roman" pitchFamily="18" charset="0"/>
            </a:endParaRPr>
          </a:p>
          <a:p>
            <a:pPr eaLnBrk="1" hangingPunct="1">
              <a:buFont typeface="Wingdings" pitchFamily="2" charset="2"/>
              <a:buChar char="ü"/>
            </a:pPr>
            <a:r>
              <a:rPr lang="en-GB" sz="2000" dirty="0" smtClean="0">
                <a:latin typeface="Times New Roman" pitchFamily="18" charset="0"/>
              </a:rPr>
              <a:t>Labour share (Compensation of employees /value added)</a:t>
            </a:r>
          </a:p>
          <a:p>
            <a:pPr eaLnBrk="1" hangingPunct="1">
              <a:buFont typeface="Wingdings" pitchFamily="2" charset="2"/>
              <a:buChar char="ü"/>
            </a:pPr>
            <a:r>
              <a:rPr lang="en-GB" sz="2000" i="1" dirty="0">
                <a:latin typeface="Times New Roman" pitchFamily="18" charset="0"/>
              </a:rPr>
              <a:t>Adjusted Labour share </a:t>
            </a:r>
            <a:r>
              <a:rPr lang="en-GB" sz="2000" dirty="0">
                <a:latin typeface="Times New Roman" pitchFamily="18" charset="0"/>
              </a:rPr>
              <a:t>(Compensation of employees /value added</a:t>
            </a:r>
            <a:r>
              <a:rPr lang="en-GB" sz="2000" dirty="0" smtClean="0">
                <a:latin typeface="Times New Roman" pitchFamily="18" charset="0"/>
              </a:rPr>
              <a:t>)*</a:t>
            </a:r>
            <a:r>
              <a:rPr lang="en-GB" sz="2000" i="1" dirty="0" smtClean="0">
                <a:latin typeface="Times New Roman" pitchFamily="18" charset="0"/>
              </a:rPr>
              <a:t>(Total employment/Employees)</a:t>
            </a:r>
          </a:p>
          <a:p>
            <a:pPr eaLnBrk="1" hangingPunct="1">
              <a:buFont typeface="Wingdings" pitchFamily="2" charset="2"/>
              <a:buChar char="ü"/>
            </a:pPr>
            <a:r>
              <a:rPr lang="en-GB" sz="2000" dirty="0" smtClean="0">
                <a:latin typeface="Times New Roman" pitchFamily="18" charset="0"/>
              </a:rPr>
              <a:t>Capital / output ratio (Capital stock/value added); for Belgium and France OECD database</a:t>
            </a:r>
          </a:p>
          <a:p>
            <a:pPr eaLnBrk="1" hangingPunct="1"/>
            <a:r>
              <a:rPr lang="en-GB" dirty="0" smtClean="0">
                <a:latin typeface="Times New Roman" pitchFamily="18" charset="0"/>
              </a:rPr>
              <a:t>OECD</a:t>
            </a:r>
          </a:p>
          <a:p>
            <a:pPr eaLnBrk="1" hangingPunct="1">
              <a:buFont typeface="Wingdings" pitchFamily="2" charset="2"/>
              <a:buChar char="ü"/>
            </a:pPr>
            <a:r>
              <a:rPr lang="en-GB" sz="2000" dirty="0" smtClean="0">
                <a:latin typeface="Times New Roman" pitchFamily="18" charset="0"/>
              </a:rPr>
              <a:t>Employment Protection  Legislation of Temporary workers EPLT</a:t>
            </a:r>
          </a:p>
          <a:p>
            <a:pPr eaLnBrk="1" hangingPunct="1">
              <a:buFont typeface="Wingdings" pitchFamily="2" charset="2"/>
              <a:buChar char="ü"/>
            </a:pPr>
            <a:r>
              <a:rPr lang="en-GB" sz="2000" dirty="0" smtClean="0">
                <a:latin typeface="Times New Roman" pitchFamily="18" charset="0"/>
              </a:rPr>
              <a:t>Employment Protection Legislation of Permanent  workers EPLP</a:t>
            </a:r>
            <a:endParaRPr lang="en-GB" sz="1800" i="1" dirty="0" smtClean="0">
              <a:latin typeface="Times New Roman" pitchFamily="18" charset="0"/>
            </a:endParaRPr>
          </a:p>
          <a:p>
            <a:pPr eaLnBrk="1" hangingPunct="1">
              <a:buFont typeface="Wingdings" pitchFamily="2" charset="2"/>
              <a:buChar char="ü"/>
            </a:pPr>
            <a:r>
              <a:rPr lang="en-GB" sz="2000" dirty="0" smtClean="0">
                <a:latin typeface="Times New Roman" pitchFamily="18" charset="0"/>
              </a:rPr>
              <a:t>Product Market Regulation PMR</a:t>
            </a:r>
          </a:p>
          <a:p>
            <a:pPr eaLnBrk="1" hangingPunct="1"/>
            <a:r>
              <a:rPr lang="en-GB" dirty="0" smtClean="0">
                <a:latin typeface="Times New Roman" pitchFamily="18" charset="0"/>
              </a:rPr>
              <a:t>VISSER DATABASE</a:t>
            </a:r>
          </a:p>
          <a:p>
            <a:pPr eaLnBrk="1" hangingPunct="1">
              <a:buFont typeface="Wingdings" pitchFamily="2" charset="2"/>
              <a:buChar char="ü"/>
            </a:pPr>
            <a:r>
              <a:rPr lang="en-GB" sz="2000" dirty="0" smtClean="0">
                <a:latin typeface="Times New Roman" pitchFamily="18" charset="0"/>
              </a:rPr>
              <a:t>Union Density</a:t>
            </a:r>
            <a:endParaRPr lang="en-GB" sz="2000" dirty="0">
              <a:latin typeface="Times New Roman" pitchFamily="18" charset="0"/>
            </a:endParaRPr>
          </a:p>
          <a:p>
            <a:pPr eaLnBrk="1" hangingPunct="1">
              <a:buFont typeface="Wingdings" pitchFamily="2" charset="2"/>
              <a:buChar char="ü"/>
            </a:pPr>
            <a:r>
              <a:rPr lang="en-GB" sz="2000" dirty="0" smtClean="0">
                <a:latin typeface="Times New Roman" pitchFamily="18" charset="0"/>
              </a:rPr>
              <a:t>Bargaining Coverage</a:t>
            </a:r>
          </a:p>
          <a:p>
            <a:pPr eaLnBrk="1" hangingPunct="1"/>
            <a:r>
              <a:rPr lang="en-GB" dirty="0" smtClean="0">
                <a:latin typeface="Times New Roman" pitchFamily="18" charset="0"/>
              </a:rPr>
              <a:t>EUROSTAT</a:t>
            </a:r>
          </a:p>
          <a:p>
            <a:pPr eaLnBrk="1" hangingPunct="1">
              <a:buFont typeface="Wingdings" pitchFamily="2" charset="2"/>
              <a:buChar char="ü"/>
            </a:pPr>
            <a:r>
              <a:rPr lang="en-GB" sz="2000" dirty="0" smtClean="0">
                <a:latin typeface="Times New Roman" pitchFamily="18" charset="0"/>
              </a:rPr>
              <a:t>Temporary workers share benchmark</a:t>
            </a:r>
            <a:r>
              <a:rPr lang="en-GB" sz="1800" dirty="0" smtClean="0">
                <a:latin typeface="Times New Roman" pitchFamily="18" charset="0"/>
              </a:rPr>
              <a:t> (UK)</a:t>
            </a:r>
          </a:p>
          <a:p>
            <a:pPr eaLnBrk="1" hangingPunct="1">
              <a:buNone/>
            </a:pPr>
            <a:r>
              <a:rPr lang="en-US" sz="1800" dirty="0" smtClean="0"/>
              <a:t/>
            </a:r>
            <a:br>
              <a:rPr lang="en-US" sz="1800" dirty="0" smtClean="0"/>
            </a:br>
            <a:r>
              <a:rPr lang="en-US" sz="1800" dirty="0" smtClean="0"/>
              <a:t/>
            </a:r>
            <a:br>
              <a:rPr lang="en-US" sz="1800" dirty="0" smtClean="0"/>
            </a:br>
            <a:endParaRPr lang="it-IT" sz="1800" dirty="0" smtClean="0">
              <a:latin typeface="Times New Roman" pitchFamily="18" charset="0"/>
            </a:endParaRPr>
          </a:p>
          <a:p>
            <a:pPr eaLnBrk="1" hangingPunct="1">
              <a:buNone/>
            </a:pPr>
            <a:endParaRPr lang="en-US" sz="1400" i="1" dirty="0" smtClean="0">
              <a:latin typeface="Times New Roman" pitchFamily="18" charset="0"/>
              <a:cs typeface="Times New Roman" pitchFamily="18" charset="0"/>
            </a:endParaRPr>
          </a:p>
          <a:p>
            <a:pPr eaLnBrk="1" hangingPunct="1">
              <a:buNone/>
            </a:pPr>
            <a:endParaRPr lang="en-US" sz="1400" i="1" dirty="0" smtClean="0">
              <a:solidFill>
                <a:schemeClr val="tx1"/>
              </a:solidFill>
              <a:latin typeface="Times New Roman" pitchFamily="18" charset="0"/>
              <a:cs typeface="Times New Roman" pitchFamily="18" charset="0"/>
            </a:endParaRPr>
          </a:p>
          <a:p>
            <a:pPr eaLnBrk="1" hangingPunct="1">
              <a:buNone/>
            </a:pPr>
            <a:endParaRPr lang="it-IT" sz="1400" i="1" dirty="0" smtClean="0">
              <a:latin typeface="Times New Roman" pitchFamily="18" charset="0"/>
              <a:cs typeface="Times New Roman" pitchFamily="18" charset="0"/>
            </a:endParaRPr>
          </a:p>
          <a:p>
            <a:pPr eaLnBrk="1" hangingPunct="1">
              <a:buFont typeface="Wingdings" pitchFamily="2" charset="2"/>
              <a:buNone/>
            </a:pPr>
            <a:r>
              <a:rPr lang="it-IT"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62" name="Group 62"/>
          <p:cNvGraphicFramePr>
            <a:graphicFrameLocks noGrp="1"/>
          </p:cNvGraphicFramePr>
          <p:nvPr>
            <p:ph idx="4294967295"/>
            <p:extLst>
              <p:ext uri="{D42A27DB-BD31-4B8C-83A1-F6EECF244321}">
                <p14:modId xmlns:p14="http://schemas.microsoft.com/office/powerpoint/2010/main" val="1958802958"/>
              </p:ext>
            </p:extLst>
          </p:nvPr>
        </p:nvGraphicFramePr>
        <p:xfrm>
          <a:off x="1403350" y="1557338"/>
          <a:ext cx="6985000" cy="4572000"/>
        </p:xfrm>
        <a:graphic>
          <a:graphicData uri="http://schemas.openxmlformats.org/drawingml/2006/table">
            <a:tbl>
              <a:tblPr/>
              <a:tblGrid>
                <a:gridCol w="3492500"/>
                <a:gridCol w="3492500"/>
              </a:tblGrid>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noProof="0" dirty="0" smtClean="0">
                          <a:ln>
                            <a:noFill/>
                          </a:ln>
                          <a:solidFill>
                            <a:schemeClr val="tx1"/>
                          </a:solidFill>
                          <a:effectLst/>
                          <a:latin typeface="Times New Roman" pitchFamily="18" charset="0"/>
                        </a:rPr>
                        <a:t>Countries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1" i="0" u="none" strike="noStrike" cap="none" normalizeH="0" baseline="0" smtClean="0">
                          <a:ln>
                            <a:noFill/>
                          </a:ln>
                          <a:solidFill>
                            <a:schemeClr val="tx1"/>
                          </a:solidFill>
                          <a:effectLst/>
                          <a:latin typeface="Times New Roman" pitchFamily="18" charset="0"/>
                        </a:rPr>
                        <a:t>Sectors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Austria</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bg2"/>
                        </a:buClr>
                        <a:buSzPct val="75000"/>
                        <a:buFontTx/>
                        <a:buNone/>
                        <a:tabLst/>
                      </a:pPr>
                      <a:r>
                        <a:rPr kumimoji="0" lang="en-GB" sz="1400" b="0" i="0" u="none" strike="noStrike" cap="none" normalizeH="0" baseline="0" dirty="0" smtClean="0">
                          <a:ln>
                            <a:noFill/>
                          </a:ln>
                          <a:solidFill>
                            <a:schemeClr val="tx1"/>
                          </a:solidFill>
                          <a:effectLst/>
                          <a:latin typeface="Times New Roman" pitchFamily="18" charset="0"/>
                        </a:rPr>
                        <a:t>1) Agriculture</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Belgium</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dirty="0" smtClean="0">
                          <a:ln>
                            <a:noFill/>
                          </a:ln>
                          <a:solidFill>
                            <a:schemeClr val="tx1"/>
                          </a:solidFill>
                          <a:effectLst/>
                          <a:latin typeface="Times New Roman" pitchFamily="18" charset="0"/>
                        </a:rPr>
                        <a:t>2</a:t>
                      </a:r>
                      <a:r>
                        <a:rPr kumimoji="0" lang="en-GB" sz="1400" b="0" i="0" u="none" strike="noStrike" cap="none" normalizeH="0" baseline="0" noProof="0" dirty="0" smtClean="0">
                          <a:ln>
                            <a:noFill/>
                          </a:ln>
                          <a:solidFill>
                            <a:schemeClr val="tx1"/>
                          </a:solidFill>
                          <a:effectLst/>
                          <a:latin typeface="Times New Roman" pitchFamily="18" charset="0"/>
                        </a:rPr>
                        <a:t>) Mining and Quarrying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Czech Republic</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3) Manufacturing</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Denmark</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dirty="0" smtClean="0">
                          <a:ln>
                            <a:noFill/>
                          </a:ln>
                          <a:solidFill>
                            <a:schemeClr val="tx1"/>
                          </a:solidFill>
                          <a:effectLst/>
                          <a:latin typeface="Times New Roman" pitchFamily="18" charset="0"/>
                        </a:rPr>
                        <a:t>4) Energy, Gas, Water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Spain</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5) Construction</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Finland</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GB" sz="1400" b="0" i="0" u="none" strike="noStrike" cap="none" normalizeH="0" baseline="0" dirty="0" smtClean="0">
                          <a:ln>
                            <a:noFill/>
                          </a:ln>
                          <a:solidFill>
                            <a:schemeClr val="tx1"/>
                          </a:solidFill>
                          <a:effectLst/>
                          <a:latin typeface="Times New Roman" pitchFamily="18" charset="0"/>
                        </a:rPr>
                        <a:t>6) Wholesale and Retail Trade</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France</a:t>
                      </a:r>
                      <a:endParaRPr kumimoji="0" lang="it-IT" sz="14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GB" sz="1400" b="0" i="0" u="none" strike="noStrike" cap="none" normalizeH="0" baseline="0" dirty="0" smtClean="0">
                          <a:ln>
                            <a:noFill/>
                          </a:ln>
                          <a:solidFill>
                            <a:schemeClr val="tx1"/>
                          </a:solidFill>
                          <a:effectLst/>
                          <a:latin typeface="Times New Roman" pitchFamily="18" charset="0"/>
                        </a:rPr>
                        <a:t>7) Hotels and Restaurants</a:t>
                      </a:r>
                      <a:endParaRPr kumimoji="0" lang="it-IT"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Germany</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GB" sz="1400" b="0" i="0" u="none" strike="noStrike" cap="none" normalizeH="0" baseline="0" dirty="0" smtClean="0">
                          <a:ln>
                            <a:noFill/>
                          </a:ln>
                          <a:solidFill>
                            <a:schemeClr val="tx1"/>
                          </a:solidFill>
                          <a:effectLst/>
                          <a:latin typeface="Times New Roman" pitchFamily="18" charset="0"/>
                        </a:rPr>
                        <a:t>8) Transport, Storage and Communications</a:t>
                      </a:r>
                      <a:endParaRPr kumimoji="0" lang="it-IT"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noProof="0" dirty="0" smtClean="0">
                          <a:ln>
                            <a:noFill/>
                          </a:ln>
                          <a:solidFill>
                            <a:schemeClr val="tx1"/>
                          </a:solidFill>
                          <a:effectLst/>
                          <a:latin typeface="Times New Roman" pitchFamily="18" charset="0"/>
                        </a:rPr>
                        <a:t>Hungary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Ireland</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it-IT"/>
                    </a:p>
                  </a:txBody>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Italy</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1400" b="0" i="0" u="none" strike="noStrike" cap="none" normalizeH="0" baseline="0" dirty="0" smtClean="0">
                          <a:ln>
                            <a:noFill/>
                          </a:ln>
                          <a:solidFill>
                            <a:schemeClr val="tx1"/>
                          </a:solidFill>
                          <a:effectLst/>
                          <a:latin typeface="Times New Roman" pitchFamily="18" charset="0"/>
                        </a:rPr>
                        <a:t>9) Finance and </a:t>
                      </a:r>
                      <a:r>
                        <a:rPr kumimoji="0" lang="it-IT" sz="1400" b="0" i="0" u="none" strike="noStrike" cap="none" normalizeH="0" baseline="0" dirty="0" err="1" smtClean="0">
                          <a:ln>
                            <a:noFill/>
                          </a:ln>
                          <a:solidFill>
                            <a:schemeClr val="tx1"/>
                          </a:solidFill>
                          <a:effectLst/>
                          <a:latin typeface="Times New Roman" pitchFamily="18" charset="0"/>
                        </a:rPr>
                        <a:t>Real</a:t>
                      </a:r>
                      <a:r>
                        <a:rPr kumimoji="0" lang="it-IT" sz="1400" b="0" i="0" u="none" strike="noStrike" cap="none" normalizeH="0" baseline="0" dirty="0" smtClean="0">
                          <a:ln>
                            <a:noFill/>
                          </a:ln>
                          <a:solidFill>
                            <a:schemeClr val="tx1"/>
                          </a:solidFill>
                          <a:effectLst/>
                          <a:latin typeface="Times New Roman" pitchFamily="18" charset="0"/>
                        </a:rPr>
                        <a:t> Estate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Netherlands</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it-IT"/>
                    </a:p>
                  </a:txBody>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Sweden</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1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0" i="0" u="none" strike="noStrike" cap="none" normalizeH="0" baseline="0" dirty="0" smtClean="0">
                          <a:ln>
                            <a:noFill/>
                          </a:ln>
                          <a:solidFill>
                            <a:schemeClr val="tx1"/>
                          </a:solidFill>
                          <a:effectLst/>
                          <a:latin typeface="Times New Roman" pitchFamily="18" charset="0"/>
                        </a:rPr>
                        <a:t>United Kingdom </a:t>
                      </a:r>
                      <a:endParaRPr kumimoji="0" lang="it-IT"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it-IT"/>
                    </a:p>
                  </a:txBody>
                  <a:tcPr/>
                </a:tc>
              </a:tr>
            </a:tbl>
          </a:graphicData>
        </a:graphic>
      </p:graphicFrame>
      <p:sp>
        <p:nvSpPr>
          <p:cNvPr id="4" name="Titolo 1"/>
          <p:cNvSpPr txBox="1">
            <a:spLocks/>
          </p:cNvSpPr>
          <p:nvPr/>
        </p:nvSpPr>
        <p:spPr bwMode="auto">
          <a:xfrm>
            <a:off x="428625" y="0"/>
            <a:ext cx="8229600" cy="4766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eaLnBrk="1" hangingPunct="1"/>
            <a:r>
              <a:rPr lang="en-GB" dirty="0" smtClean="0">
                <a:solidFill>
                  <a:srgbClr val="000000"/>
                </a:solidFill>
                <a:latin typeface="Times New Roman" pitchFamily="18" charset="0"/>
              </a:rPr>
              <a:t>Countries and Sectors</a:t>
            </a:r>
            <a:endParaRPr lang="en-GB"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vello">
  <a:themeElements>
    <a:clrScheme name="Livello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ivello">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vello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ivello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ivello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ivello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ivello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ivello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ivello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ivello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11764</TotalTime>
  <Words>1910</Words>
  <Application>Microsoft Office PowerPoint</Application>
  <PresentationFormat>Presentazione su schermo (4:3)</PresentationFormat>
  <Paragraphs>249</Paragraphs>
  <Slides>26</Slides>
  <Notes>0</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26</vt:i4>
      </vt:variant>
    </vt:vector>
  </HeadingPairs>
  <TitlesOfParts>
    <vt:vector size="29" baseType="lpstr">
      <vt:lpstr>Livello</vt:lpstr>
      <vt:lpstr>Documento</vt:lpstr>
      <vt:lpstr>Document</vt:lpstr>
      <vt:lpstr>Presentazione standard di PowerPoint</vt:lpstr>
      <vt:lpstr> Aim of the paper </vt:lpstr>
      <vt:lpstr> Outline of the presentation </vt:lpstr>
      <vt:lpstr>Presentazione standard di PowerPoint</vt:lpstr>
      <vt:lpstr>Presentazione standard di PowerPoint</vt:lpstr>
      <vt:lpstr>Presentazione standard di PowerPoint</vt:lpstr>
      <vt:lpstr>Presentazione standard di PowerPoint</vt:lpstr>
      <vt:lpstr>Data Sources </vt:lpstr>
      <vt:lpstr>Presentazione standard di PowerPoint</vt:lpstr>
      <vt:lpstr>Presentazione standard di PowerPoint</vt:lpstr>
      <vt:lpstr>Presentazione standard di PowerPoint</vt:lpstr>
      <vt:lpstr>Presentazione standard di PowerPoint</vt:lpstr>
      <vt:lpstr>Econometric strategy (1)</vt:lpstr>
      <vt:lpstr>Econometric strategy (2)</vt:lpstr>
      <vt:lpstr>Presentazione standard di PowerPoint</vt:lpstr>
      <vt:lpstr>Presentazione standard di PowerPoint</vt:lpstr>
      <vt:lpstr>Presentazione standard di PowerPoint</vt:lpstr>
      <vt:lpstr>Presentazione standard di PowerPoint</vt:lpstr>
      <vt:lpstr>Presentazione standard di PowerPoint</vt:lpstr>
      <vt:lpstr>Concluding Remarks</vt:lpstr>
      <vt:lpstr>Concluding Remarks (2)</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Dipeartimento Economia, Finanza e Statistica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Fabrizio</dc:creator>
  <cp:lastModifiedBy>asus</cp:lastModifiedBy>
  <cp:revision>548</cp:revision>
  <cp:lastPrinted>2013-02-22T15:19:59Z</cp:lastPrinted>
  <dcterms:created xsi:type="dcterms:W3CDTF">2009-06-09T16:09:22Z</dcterms:created>
  <dcterms:modified xsi:type="dcterms:W3CDTF">2013-11-09T08:02:57Z</dcterms:modified>
</cp:coreProperties>
</file>