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294" r:id="rId4"/>
    <p:sldId id="316" r:id="rId5"/>
    <p:sldId id="317" r:id="rId6"/>
    <p:sldId id="318" r:id="rId7"/>
    <p:sldId id="258" r:id="rId8"/>
    <p:sldId id="259" r:id="rId9"/>
    <p:sldId id="260" r:id="rId10"/>
    <p:sldId id="261" r:id="rId11"/>
    <p:sldId id="262" r:id="rId12"/>
    <p:sldId id="263" r:id="rId13"/>
    <p:sldId id="264" r:id="rId14"/>
    <p:sldId id="265" r:id="rId15"/>
    <p:sldId id="266" r:id="rId16"/>
    <p:sldId id="267" r:id="rId17"/>
    <p:sldId id="268" r:id="rId18"/>
    <p:sldId id="295"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6" r:id="rId41"/>
    <p:sldId id="297" r:id="rId42"/>
    <p:sldId id="298" r:id="rId43"/>
    <p:sldId id="299" r:id="rId44"/>
    <p:sldId id="300" r:id="rId45"/>
    <p:sldId id="306" r:id="rId46"/>
    <p:sldId id="308" r:id="rId47"/>
    <p:sldId id="309" r:id="rId48"/>
    <p:sldId id="310" r:id="rId49"/>
    <p:sldId id="311" r:id="rId50"/>
    <p:sldId id="315" r:id="rId51"/>
    <p:sldId id="319" r:id="rId52"/>
    <p:sldId id="334" r:id="rId53"/>
    <p:sldId id="320" r:id="rId54"/>
    <p:sldId id="321" r:id="rId55"/>
    <p:sldId id="322" r:id="rId56"/>
    <p:sldId id="323" r:id="rId57"/>
    <p:sldId id="329" r:id="rId58"/>
    <p:sldId id="332" r:id="rId59"/>
    <p:sldId id="333" r:id="rId60"/>
    <p:sldId id="324" r:id="rId61"/>
    <p:sldId id="325" r:id="rId62"/>
    <p:sldId id="326" r:id="rId63"/>
    <p:sldId id="327" r:id="rId64"/>
    <p:sldId id="328" r:id="rId6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1" d="100"/>
          <a:sy n="31" d="100"/>
        </p:scale>
        <p:origin x="-112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F:\IN%20CORSO\Articoli\MAVASUMA\versione%2015-10-2011\graphs%20CO2%20nmvoc%20RD%20per%20JPE....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IN%20CORSO\Articoli\MAVASUMA\versione%2015-10-2011\graphs%20CO2%20nmvoc%20RD%20per%20JP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IN%20CORSO\Articoli\MAVASUMA\versione%2015-10-2011\graphs%20CO2%20nmvoc%20RD%20per%20JPE....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IN%20CORSO\Articoli\MAVASUMA\versione%2015-10-2011\graphs%20CO2%20nmvoc%20RD%20per%20JPE....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43908824831124E-2"/>
          <c:y val="5.2263030366878314E-2"/>
          <c:w val="0.77575295939960365"/>
          <c:h val="0.84987753167057911"/>
        </c:manualLayout>
      </c:layout>
      <c:lineChart>
        <c:grouping val="standard"/>
        <c:varyColors val="0"/>
        <c:ser>
          <c:idx val="0"/>
          <c:order val="0"/>
          <c:tx>
            <c:strRef>
              <c:f>'GERD business EU'!$B$21</c:f>
              <c:strCache>
                <c:ptCount val="1"/>
                <c:pt idx="0">
                  <c:v>EU (27 countries)</c:v>
                </c:pt>
              </c:strCache>
            </c:strRef>
          </c:tx>
          <c:spPr>
            <a:ln>
              <a:solidFill>
                <a:schemeClr val="tx1">
                  <a:lumMod val="75000"/>
                  <a:lumOff val="25000"/>
                </a:schemeClr>
              </a:solidFill>
            </a:ln>
          </c:spPr>
          <c:marker>
            <c:symbol val="none"/>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EU'!$B$38:$B$51</c:f>
              <c:numCache>
                <c:formatCode>#,##0.00</c:formatCode>
                <c:ptCount val="14"/>
                <c:pt idx="0">
                  <c:v>1.8</c:v>
                </c:pt>
                <c:pt idx="1">
                  <c:v>1.75</c:v>
                </c:pt>
                <c:pt idx="2">
                  <c:v>1.78</c:v>
                </c:pt>
                <c:pt idx="3">
                  <c:v>1.79</c:v>
                </c:pt>
                <c:pt idx="4">
                  <c:v>1.83</c:v>
                </c:pt>
                <c:pt idx="5">
                  <c:v>1.86</c:v>
                </c:pt>
                <c:pt idx="6">
                  <c:v>1.86</c:v>
                </c:pt>
                <c:pt idx="7">
                  <c:v>1.87</c:v>
                </c:pt>
                <c:pt idx="8">
                  <c:v>1.86</c:v>
                </c:pt>
                <c:pt idx="9">
                  <c:v>1.83</c:v>
                </c:pt>
                <c:pt idx="10">
                  <c:v>1.82</c:v>
                </c:pt>
                <c:pt idx="11">
                  <c:v>1.85</c:v>
                </c:pt>
                <c:pt idx="12">
                  <c:v>1.85</c:v>
                </c:pt>
                <c:pt idx="13">
                  <c:v>1.9200000000000021</c:v>
                </c:pt>
              </c:numCache>
            </c:numRef>
          </c:val>
          <c:smooth val="0"/>
        </c:ser>
        <c:ser>
          <c:idx val="1"/>
          <c:order val="1"/>
          <c:tx>
            <c:strRef>
              <c:f>'GERD business EU'!$C$21</c:f>
              <c:strCache>
                <c:ptCount val="1"/>
                <c:pt idx="0">
                  <c:v>Germany</c:v>
                </c:pt>
              </c:strCache>
            </c:strRef>
          </c:tx>
          <c:spPr>
            <a:ln w="9525">
              <a:solidFill>
                <a:schemeClr val="tx1"/>
              </a:solidFill>
            </a:ln>
          </c:spPr>
          <c:marker>
            <c:symbol val="x"/>
            <c:size val="3"/>
            <c:spPr>
              <a:noFill/>
              <a:ln>
                <a:solidFill>
                  <a:schemeClr val="tx1"/>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EU'!$C$38:$C$51</c:f>
              <c:numCache>
                <c:formatCode>#,##0.00</c:formatCode>
                <c:ptCount val="14"/>
                <c:pt idx="0">
                  <c:v>2.19</c:v>
                </c:pt>
                <c:pt idx="1">
                  <c:v>2.19</c:v>
                </c:pt>
                <c:pt idx="2">
                  <c:v>2.2400000000000002</c:v>
                </c:pt>
                <c:pt idx="3">
                  <c:v>2.27</c:v>
                </c:pt>
                <c:pt idx="4">
                  <c:v>2.4</c:v>
                </c:pt>
                <c:pt idx="5">
                  <c:v>2.4499999999999997</c:v>
                </c:pt>
                <c:pt idx="6">
                  <c:v>2.46</c:v>
                </c:pt>
                <c:pt idx="7">
                  <c:v>2.4899999999999998</c:v>
                </c:pt>
                <c:pt idx="8">
                  <c:v>2.52</c:v>
                </c:pt>
                <c:pt idx="9">
                  <c:v>2.4899999999999998</c:v>
                </c:pt>
                <c:pt idx="10">
                  <c:v>2.4899999999999998</c:v>
                </c:pt>
                <c:pt idx="11">
                  <c:v>2.5299999999999998</c:v>
                </c:pt>
                <c:pt idx="12">
                  <c:v>2.5299999999999998</c:v>
                </c:pt>
                <c:pt idx="13">
                  <c:v>2.68</c:v>
                </c:pt>
              </c:numCache>
            </c:numRef>
          </c:val>
          <c:smooth val="0"/>
        </c:ser>
        <c:ser>
          <c:idx val="2"/>
          <c:order val="2"/>
          <c:tx>
            <c:strRef>
              <c:f>'GERD business EU'!$D$21</c:f>
              <c:strCache>
                <c:ptCount val="1"/>
                <c:pt idx="0">
                  <c:v>France</c:v>
                </c:pt>
              </c:strCache>
            </c:strRef>
          </c:tx>
          <c:spPr>
            <a:ln w="9525">
              <a:solidFill>
                <a:schemeClr val="tx1"/>
              </a:solidFill>
            </a:ln>
          </c:spPr>
          <c:marker>
            <c:symbol val="diamond"/>
            <c:size val="3"/>
            <c:spPr>
              <a:solidFill>
                <a:schemeClr val="tx1"/>
              </a:solidFill>
              <a:ln>
                <a:solidFill>
                  <a:prstClr val="black">
                    <a:lumMod val="75000"/>
                    <a:lumOff val="25000"/>
                  </a:prstClr>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EU'!$D$38:$D$51</c:f>
              <c:numCache>
                <c:formatCode>#,##0.00</c:formatCode>
                <c:ptCount val="14"/>
                <c:pt idx="0">
                  <c:v>2.29</c:v>
                </c:pt>
                <c:pt idx="1">
                  <c:v>2.27</c:v>
                </c:pt>
                <c:pt idx="2">
                  <c:v>2.19</c:v>
                </c:pt>
                <c:pt idx="3">
                  <c:v>2.14</c:v>
                </c:pt>
                <c:pt idx="4">
                  <c:v>2.16</c:v>
                </c:pt>
                <c:pt idx="5">
                  <c:v>2.15</c:v>
                </c:pt>
                <c:pt idx="6">
                  <c:v>2.2000000000000002</c:v>
                </c:pt>
                <c:pt idx="7">
                  <c:v>2.23</c:v>
                </c:pt>
                <c:pt idx="8">
                  <c:v>2.17</c:v>
                </c:pt>
                <c:pt idx="9">
                  <c:v>2.15</c:v>
                </c:pt>
                <c:pt idx="10">
                  <c:v>2.1</c:v>
                </c:pt>
                <c:pt idx="11">
                  <c:v>2.1</c:v>
                </c:pt>
                <c:pt idx="12">
                  <c:v>2.0699999999999998</c:v>
                </c:pt>
                <c:pt idx="13">
                  <c:v>2.11</c:v>
                </c:pt>
              </c:numCache>
            </c:numRef>
          </c:val>
          <c:smooth val="0"/>
        </c:ser>
        <c:ser>
          <c:idx val="3"/>
          <c:order val="3"/>
          <c:tx>
            <c:strRef>
              <c:f>'GERD business EU'!$E$21</c:f>
              <c:strCache>
                <c:ptCount val="1"/>
                <c:pt idx="0">
                  <c:v>Italy</c:v>
                </c:pt>
              </c:strCache>
            </c:strRef>
          </c:tx>
          <c:spPr>
            <a:ln w="22225">
              <a:solidFill>
                <a:schemeClr val="bg1">
                  <a:lumMod val="65000"/>
                </a:schemeClr>
              </a:solidFill>
            </a:ln>
          </c:spPr>
          <c:marker>
            <c:symbol val="none"/>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EU'!$E$38:$E$51</c:f>
              <c:numCache>
                <c:formatCode>#,##0.00</c:formatCode>
                <c:ptCount val="14"/>
                <c:pt idx="0">
                  <c:v>0.97000000000000064</c:v>
                </c:pt>
                <c:pt idx="1">
                  <c:v>0.99</c:v>
                </c:pt>
                <c:pt idx="2">
                  <c:v>1.03</c:v>
                </c:pt>
                <c:pt idx="3">
                  <c:v>1.05</c:v>
                </c:pt>
                <c:pt idx="4">
                  <c:v>1.02</c:v>
                </c:pt>
                <c:pt idx="5">
                  <c:v>1.05</c:v>
                </c:pt>
                <c:pt idx="6">
                  <c:v>1.0900000000000001</c:v>
                </c:pt>
                <c:pt idx="7">
                  <c:v>1.1299999999999928</c:v>
                </c:pt>
                <c:pt idx="8">
                  <c:v>1.1100000000000001</c:v>
                </c:pt>
                <c:pt idx="9">
                  <c:v>1.1000000000000001</c:v>
                </c:pt>
                <c:pt idx="10">
                  <c:v>1.0900000000000001</c:v>
                </c:pt>
                <c:pt idx="11">
                  <c:v>1.1299999999999928</c:v>
                </c:pt>
                <c:pt idx="12">
                  <c:v>1.1800000000000064</c:v>
                </c:pt>
                <c:pt idx="13">
                  <c:v>1.23</c:v>
                </c:pt>
              </c:numCache>
            </c:numRef>
          </c:val>
          <c:smooth val="0"/>
        </c:ser>
        <c:ser>
          <c:idx val="4"/>
          <c:order val="4"/>
          <c:tx>
            <c:strRef>
              <c:f>'GERD business EU'!$F$21</c:f>
              <c:strCache>
                <c:ptCount val="1"/>
                <c:pt idx="0">
                  <c:v>United Kingdom</c:v>
                </c:pt>
              </c:strCache>
            </c:strRef>
          </c:tx>
          <c:spPr>
            <a:ln w="12700">
              <a:solidFill>
                <a:schemeClr val="tx1"/>
              </a:solidFill>
            </a:ln>
          </c:spPr>
          <c:marker>
            <c:symbol val="square"/>
            <c:size val="3"/>
            <c:spPr>
              <a:noFill/>
              <a:ln>
                <a:solidFill>
                  <a:prstClr val="black"/>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EU'!$F$38:$F$51</c:f>
              <c:numCache>
                <c:formatCode>#,##0.00</c:formatCode>
                <c:ptCount val="14"/>
                <c:pt idx="0">
                  <c:v>1.9100000000000001</c:v>
                </c:pt>
                <c:pt idx="1">
                  <c:v>1.83</c:v>
                </c:pt>
                <c:pt idx="2">
                  <c:v>1.77</c:v>
                </c:pt>
                <c:pt idx="3">
                  <c:v>1.76</c:v>
                </c:pt>
                <c:pt idx="4">
                  <c:v>1.82</c:v>
                </c:pt>
                <c:pt idx="5">
                  <c:v>1.81</c:v>
                </c:pt>
                <c:pt idx="6">
                  <c:v>1.79</c:v>
                </c:pt>
                <c:pt idx="7">
                  <c:v>1.79</c:v>
                </c:pt>
                <c:pt idx="8">
                  <c:v>1.75</c:v>
                </c:pt>
                <c:pt idx="9">
                  <c:v>1.6800000000000064</c:v>
                </c:pt>
                <c:pt idx="10">
                  <c:v>1.73</c:v>
                </c:pt>
                <c:pt idx="11">
                  <c:v>1.75</c:v>
                </c:pt>
                <c:pt idx="12">
                  <c:v>1.78</c:v>
                </c:pt>
                <c:pt idx="13">
                  <c:v>1.77</c:v>
                </c:pt>
              </c:numCache>
            </c:numRef>
          </c:val>
          <c:smooth val="0"/>
        </c:ser>
        <c:dLbls>
          <c:showLegendKey val="0"/>
          <c:showVal val="0"/>
          <c:showCatName val="0"/>
          <c:showSerName val="0"/>
          <c:showPercent val="0"/>
          <c:showBubbleSize val="0"/>
        </c:dLbls>
        <c:marker val="1"/>
        <c:smooth val="0"/>
        <c:axId val="220811264"/>
        <c:axId val="220813568"/>
      </c:lineChart>
      <c:dateAx>
        <c:axId val="220811264"/>
        <c:scaling>
          <c:orientation val="minMax"/>
        </c:scaling>
        <c:delete val="0"/>
        <c:axPos val="b"/>
        <c:numFmt formatCode="General" sourceLinked="0"/>
        <c:majorTickMark val="out"/>
        <c:minorTickMark val="none"/>
        <c:tickLblPos val="nextTo"/>
        <c:txPr>
          <a:bodyPr rot="-5400000" vert="horz"/>
          <a:lstStyle/>
          <a:p>
            <a:pPr>
              <a:defRPr/>
            </a:pPr>
            <a:endParaRPr lang="it-IT"/>
          </a:p>
        </c:txPr>
        <c:crossAx val="220813568"/>
        <c:crosses val="autoZero"/>
        <c:auto val="0"/>
        <c:lblOffset val="100"/>
        <c:baseTimeUnit val="days"/>
      </c:dateAx>
      <c:valAx>
        <c:axId val="220813568"/>
        <c:scaling>
          <c:orientation val="minMax"/>
          <c:max val="2.75"/>
          <c:min val="0.95000000000000062"/>
        </c:scaling>
        <c:delete val="0"/>
        <c:axPos val="l"/>
        <c:majorGridlines/>
        <c:numFmt formatCode="0.00" sourceLinked="0"/>
        <c:majorTickMark val="out"/>
        <c:minorTickMark val="none"/>
        <c:tickLblPos val="nextTo"/>
        <c:crossAx val="220811264"/>
        <c:crosses val="autoZero"/>
        <c:crossBetween val="between"/>
        <c:majorUnit val="0.2"/>
      </c:valAx>
    </c:plotArea>
    <c:legend>
      <c:legendPos val="r"/>
      <c:layout/>
      <c:overlay val="0"/>
    </c:legend>
    <c:plotVisOnly val="1"/>
    <c:dispBlanksAs val="gap"/>
    <c:showDLblsOverMax val="0"/>
  </c:chart>
  <c:txPr>
    <a:bodyPr/>
    <a:lstStyle/>
    <a:p>
      <a:pPr>
        <a:defRPr sz="1000">
          <a:latin typeface="Bell MT" pitchFamily="18" charset="0"/>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'ENERGY intensity EU'!$H$44</c:f>
              <c:strCache>
                <c:ptCount val="1"/>
                <c:pt idx="0">
                  <c:v>EU (27 countries)</c:v>
                </c:pt>
              </c:strCache>
            </c:strRef>
          </c:tx>
          <c:spPr>
            <a:ln>
              <a:solidFill>
                <a:schemeClr val="tx1">
                  <a:lumMod val="65000"/>
                  <a:lumOff val="35000"/>
                </a:schemeClr>
              </a:solidFill>
            </a:ln>
          </c:spPr>
          <c:marker>
            <c:symbol val="none"/>
          </c:marker>
          <c:cat>
            <c:numRef>
              <c:f>'ENERGY intensity EU'!$A$45:$A$58</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'ENERGY intensity EU'!$H$45:$H$58</c:f>
              <c:numCache>
                <c:formatCode>0.00</c:formatCode>
                <c:ptCount val="14"/>
                <c:pt idx="0" formatCode="General">
                  <c:v>100</c:v>
                </c:pt>
                <c:pt idx="1">
                  <c:v>101.68865435356126</c:v>
                </c:pt>
                <c:pt idx="2">
                  <c:v>98.071479971216121</c:v>
                </c:pt>
                <c:pt idx="3">
                  <c:v>96.138162628927802</c:v>
                </c:pt>
                <c:pt idx="4">
                  <c:v>92.636123770688414</c:v>
                </c:pt>
                <c:pt idx="5">
                  <c:v>89.872871192131242</c:v>
                </c:pt>
                <c:pt idx="6">
                  <c:v>90.09354761333654</c:v>
                </c:pt>
                <c:pt idx="7">
                  <c:v>88.798272967138402</c:v>
                </c:pt>
                <c:pt idx="8">
                  <c:v>89.796114176061408</c:v>
                </c:pt>
                <c:pt idx="9">
                  <c:v>88.644758934996389</c:v>
                </c:pt>
                <c:pt idx="10">
                  <c:v>86.965699208443297</c:v>
                </c:pt>
                <c:pt idx="11">
                  <c:v>84.303190213479738</c:v>
                </c:pt>
                <c:pt idx="12">
                  <c:v>81.117774046533384</c:v>
                </c:pt>
                <c:pt idx="13">
                  <c:v>80.167905972655319</c:v>
                </c:pt>
              </c:numCache>
            </c:numRef>
          </c:val>
          <c:smooth val="0"/>
        </c:ser>
        <c:ser>
          <c:idx val="1"/>
          <c:order val="1"/>
          <c:tx>
            <c:strRef>
              <c:f>'ENERGY intensity EU'!$I$44</c:f>
              <c:strCache>
                <c:ptCount val="1"/>
                <c:pt idx="0">
                  <c:v>Germany</c:v>
                </c:pt>
              </c:strCache>
            </c:strRef>
          </c:tx>
          <c:spPr>
            <a:ln w="9525">
              <a:solidFill>
                <a:prstClr val="black">
                  <a:lumMod val="95000"/>
                  <a:lumOff val="5000"/>
                </a:prstClr>
              </a:solidFill>
            </a:ln>
          </c:spPr>
          <c:marker>
            <c:symbol val="x"/>
            <c:size val="3"/>
            <c:spPr>
              <a:noFill/>
              <a:ln>
                <a:solidFill>
                  <a:prstClr val="black">
                    <a:lumMod val="95000"/>
                    <a:lumOff val="5000"/>
                  </a:prstClr>
                </a:solidFill>
              </a:ln>
            </c:spPr>
          </c:marker>
          <c:cat>
            <c:numRef>
              <c:f>'ENERGY intensity EU'!$A$45:$A$58</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'ENERGY intensity EU'!$I$45:$I$58</c:f>
              <c:numCache>
                <c:formatCode>0.00</c:formatCode>
                <c:ptCount val="14"/>
                <c:pt idx="0" formatCode="General">
                  <c:v>100</c:v>
                </c:pt>
                <c:pt idx="1">
                  <c:v>102.19942957437473</c:v>
                </c:pt>
                <c:pt idx="2">
                  <c:v>99.308907415532758</c:v>
                </c:pt>
                <c:pt idx="3">
                  <c:v>97.082053532250441</c:v>
                </c:pt>
                <c:pt idx="4">
                  <c:v>93.544317683194393</c:v>
                </c:pt>
                <c:pt idx="5">
                  <c:v>91.043220710838227</c:v>
                </c:pt>
                <c:pt idx="6">
                  <c:v>92.792891619131183</c:v>
                </c:pt>
                <c:pt idx="7">
                  <c:v>90.779947345326889</c:v>
                </c:pt>
                <c:pt idx="8">
                  <c:v>91.695919262834579</c:v>
                </c:pt>
                <c:pt idx="9">
                  <c:v>91.114523913997871</c:v>
                </c:pt>
                <c:pt idx="10">
                  <c:v>89.606186924089258</c:v>
                </c:pt>
                <c:pt idx="11">
                  <c:v>87.313514699429575</c:v>
                </c:pt>
                <c:pt idx="12">
                  <c:v>83.347959631418007</c:v>
                </c:pt>
                <c:pt idx="13">
                  <c:v>82.887231241772724</c:v>
                </c:pt>
              </c:numCache>
            </c:numRef>
          </c:val>
          <c:smooth val="0"/>
        </c:ser>
        <c:ser>
          <c:idx val="2"/>
          <c:order val="2"/>
          <c:tx>
            <c:strRef>
              <c:f>'ENERGY intensity EU'!$J$44</c:f>
              <c:strCache>
                <c:ptCount val="1"/>
                <c:pt idx="0">
                  <c:v>France</c:v>
                </c:pt>
              </c:strCache>
            </c:strRef>
          </c:tx>
          <c:spPr>
            <a:ln w="9525">
              <a:solidFill>
                <a:sysClr val="windowText" lastClr="000000"/>
              </a:solidFill>
            </a:ln>
          </c:spPr>
          <c:marker>
            <c:symbol val="diamond"/>
            <c:size val="3"/>
            <c:spPr>
              <a:solidFill>
                <a:sysClr val="windowText" lastClr="000000"/>
              </a:solidFill>
              <a:ln>
                <a:solidFill>
                  <a:sysClr val="windowText" lastClr="000000"/>
                </a:solidFill>
              </a:ln>
            </c:spPr>
          </c:marker>
          <c:cat>
            <c:numRef>
              <c:f>'ENERGY intensity EU'!$A$45:$A$58</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'ENERGY intensity EU'!$J$45:$J$58</c:f>
              <c:numCache>
                <c:formatCode>0.00</c:formatCode>
                <c:ptCount val="14"/>
                <c:pt idx="0" formatCode="General">
                  <c:v>100</c:v>
                </c:pt>
                <c:pt idx="1">
                  <c:v>104.78154199509319</c:v>
                </c:pt>
                <c:pt idx="2">
                  <c:v>99.603278175078984</c:v>
                </c:pt>
                <c:pt idx="3">
                  <c:v>99.190896278122878</c:v>
                </c:pt>
                <c:pt idx="4">
                  <c:v>95.839640862347963</c:v>
                </c:pt>
                <c:pt idx="5">
                  <c:v>93.490630056898254</c:v>
                </c:pt>
                <c:pt idx="6">
                  <c:v>94.670355483635149</c:v>
                </c:pt>
                <c:pt idx="7">
                  <c:v>93.809051521637016</c:v>
                </c:pt>
                <c:pt idx="8">
                  <c:v>94.351934018896458</c:v>
                </c:pt>
                <c:pt idx="9">
                  <c:v>93.626350681213196</c:v>
                </c:pt>
                <c:pt idx="10">
                  <c:v>92.112543717701058</c:v>
                </c:pt>
                <c:pt idx="11">
                  <c:v>89.084929790677634</c:v>
                </c:pt>
                <c:pt idx="12">
                  <c:v>86.14083624784675</c:v>
                </c:pt>
                <c:pt idx="13">
                  <c:v>87.038680377929097</c:v>
                </c:pt>
              </c:numCache>
            </c:numRef>
          </c:val>
          <c:smooth val="0"/>
        </c:ser>
        <c:ser>
          <c:idx val="3"/>
          <c:order val="3"/>
          <c:tx>
            <c:strRef>
              <c:f>'ENERGY intensity EU'!$K$44</c:f>
              <c:strCache>
                <c:ptCount val="1"/>
                <c:pt idx="0">
                  <c:v>Italy</c:v>
                </c:pt>
              </c:strCache>
            </c:strRef>
          </c:tx>
          <c:spPr>
            <a:ln w="22225">
              <a:solidFill>
                <a:schemeClr val="bg1">
                  <a:lumMod val="65000"/>
                </a:schemeClr>
              </a:solidFill>
            </a:ln>
          </c:spPr>
          <c:marker>
            <c:symbol val="none"/>
          </c:marker>
          <c:cat>
            <c:numRef>
              <c:f>'ENERGY intensity EU'!$A$45:$A$58</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'ENERGY intensity EU'!$K$45:$K$58</c:f>
              <c:numCache>
                <c:formatCode>0.00</c:formatCode>
                <c:ptCount val="14"/>
                <c:pt idx="0" formatCode="General">
                  <c:v>100</c:v>
                </c:pt>
                <c:pt idx="1">
                  <c:v>99.040127982936056</c:v>
                </c:pt>
                <c:pt idx="2">
                  <c:v>98.5668577522992</c:v>
                </c:pt>
                <c:pt idx="3">
                  <c:v>100.02666311158511</c:v>
                </c:pt>
                <c:pt idx="4">
                  <c:v>100.12664978002933</c:v>
                </c:pt>
                <c:pt idx="5">
                  <c:v>97.733635515264609</c:v>
                </c:pt>
                <c:pt idx="6">
                  <c:v>96.420477269697372</c:v>
                </c:pt>
                <c:pt idx="7">
                  <c:v>96.240501266497787</c:v>
                </c:pt>
                <c:pt idx="8">
                  <c:v>100.79989334755365</c:v>
                </c:pt>
                <c:pt idx="9">
                  <c:v>100.33995467271032</c:v>
                </c:pt>
                <c:pt idx="10">
                  <c:v>100.92654312758295</c:v>
                </c:pt>
                <c:pt idx="11">
                  <c:v>98.18024263431542</c:v>
                </c:pt>
                <c:pt idx="12">
                  <c:v>95.847220370617805</c:v>
                </c:pt>
                <c:pt idx="13">
                  <c:v>95.047327023063602</c:v>
                </c:pt>
              </c:numCache>
            </c:numRef>
          </c:val>
          <c:smooth val="0"/>
        </c:ser>
        <c:ser>
          <c:idx val="4"/>
          <c:order val="4"/>
          <c:tx>
            <c:strRef>
              <c:f>'ENERGY intensity EU'!$L$44</c:f>
              <c:strCache>
                <c:ptCount val="1"/>
                <c:pt idx="0">
                  <c:v>United Kingdom</c:v>
                </c:pt>
              </c:strCache>
            </c:strRef>
          </c:tx>
          <c:spPr>
            <a:ln w="12700">
              <a:solidFill>
                <a:prstClr val="black">
                  <a:lumMod val="95000"/>
                  <a:lumOff val="5000"/>
                </a:prstClr>
              </a:solidFill>
            </a:ln>
          </c:spPr>
          <c:marker>
            <c:symbol val="square"/>
            <c:size val="3"/>
            <c:spPr>
              <a:noFill/>
              <a:ln>
                <a:solidFill>
                  <a:prstClr val="black">
                    <a:lumMod val="95000"/>
                    <a:lumOff val="5000"/>
                  </a:prstClr>
                </a:solidFill>
              </a:ln>
            </c:spPr>
          </c:marker>
          <c:cat>
            <c:numRef>
              <c:f>'ENERGY intensity EU'!$A$45:$A$58</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'ENERGY intensity EU'!$L$45:$L$58</c:f>
              <c:numCache>
                <c:formatCode>0.00</c:formatCode>
                <c:ptCount val="14"/>
                <c:pt idx="0" formatCode="General">
                  <c:v>100</c:v>
                </c:pt>
                <c:pt idx="1">
                  <c:v>102.75661277333829</c:v>
                </c:pt>
                <c:pt idx="2">
                  <c:v>97.001796444279265</c:v>
                </c:pt>
                <c:pt idx="3">
                  <c:v>95.843399615932597</c:v>
                </c:pt>
                <c:pt idx="4">
                  <c:v>92.064671994053143</c:v>
                </c:pt>
                <c:pt idx="5">
                  <c:v>89.537260732205922</c:v>
                </c:pt>
                <c:pt idx="6">
                  <c:v>87.815152078300187</c:v>
                </c:pt>
                <c:pt idx="7">
                  <c:v>83.832001486712514</c:v>
                </c:pt>
                <c:pt idx="8">
                  <c:v>83.107229139565135</c:v>
                </c:pt>
                <c:pt idx="9">
                  <c:v>81.1249457969394</c:v>
                </c:pt>
                <c:pt idx="10">
                  <c:v>79.539119122839608</c:v>
                </c:pt>
                <c:pt idx="11">
                  <c:v>76.156848169484235</c:v>
                </c:pt>
                <c:pt idx="12">
                  <c:v>71.362200334510248</c:v>
                </c:pt>
                <c:pt idx="13">
                  <c:v>70.408226475872539</c:v>
                </c:pt>
              </c:numCache>
            </c:numRef>
          </c:val>
          <c:smooth val="0"/>
        </c:ser>
        <c:dLbls>
          <c:showLegendKey val="0"/>
          <c:showVal val="0"/>
          <c:showCatName val="0"/>
          <c:showSerName val="0"/>
          <c:showPercent val="0"/>
          <c:showBubbleSize val="0"/>
        </c:dLbls>
        <c:marker val="1"/>
        <c:smooth val="0"/>
        <c:axId val="272474496"/>
        <c:axId val="272476416"/>
      </c:lineChart>
      <c:dateAx>
        <c:axId val="272474496"/>
        <c:scaling>
          <c:orientation val="minMax"/>
        </c:scaling>
        <c:delete val="0"/>
        <c:axPos val="b"/>
        <c:numFmt formatCode="General" sourceLinked="1"/>
        <c:majorTickMark val="out"/>
        <c:minorTickMark val="none"/>
        <c:tickLblPos val="nextTo"/>
        <c:txPr>
          <a:bodyPr rot="-5400000" vert="horz"/>
          <a:lstStyle/>
          <a:p>
            <a:pPr>
              <a:defRPr/>
            </a:pPr>
            <a:endParaRPr lang="it-IT"/>
          </a:p>
        </c:txPr>
        <c:crossAx val="272476416"/>
        <c:crosses val="autoZero"/>
        <c:auto val="0"/>
        <c:lblOffset val="100"/>
        <c:baseTimeUnit val="days"/>
      </c:dateAx>
      <c:valAx>
        <c:axId val="272476416"/>
        <c:scaling>
          <c:orientation val="minMax"/>
          <c:max val="110"/>
          <c:min val="70"/>
        </c:scaling>
        <c:delete val="0"/>
        <c:axPos val="l"/>
        <c:majorGridlines>
          <c:spPr>
            <a:ln>
              <a:prstDash val="dash"/>
            </a:ln>
          </c:spPr>
        </c:majorGridlines>
        <c:numFmt formatCode="General" sourceLinked="1"/>
        <c:majorTickMark val="out"/>
        <c:minorTickMark val="none"/>
        <c:tickLblPos val="nextTo"/>
        <c:crossAx val="272474496"/>
        <c:crosses val="autoZero"/>
        <c:crossBetween val="between"/>
        <c:majorUnit val="5"/>
      </c:valAx>
    </c:plotArea>
    <c:legend>
      <c:legendPos val="r"/>
      <c:layout/>
      <c:overlay val="0"/>
    </c:legend>
    <c:plotVisOnly val="1"/>
    <c:dispBlanksAs val="gap"/>
    <c:showDLblsOverMax val="0"/>
  </c:chart>
  <c:txPr>
    <a:bodyPr/>
    <a:lstStyle/>
    <a:p>
      <a:pPr>
        <a:defRPr sz="1000">
          <a:latin typeface="Bell MT" pitchFamily="18" charset="0"/>
        </a:defRPr>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91731239165342"/>
          <c:y val="9.2219020172910657E-2"/>
          <c:w val="0.60280937362936071"/>
          <c:h val="0.75166216614854064"/>
        </c:manualLayout>
      </c:layout>
      <c:lineChart>
        <c:grouping val="standard"/>
        <c:varyColors val="0"/>
        <c:ser>
          <c:idx val="0"/>
          <c:order val="0"/>
          <c:tx>
            <c:strRef>
              <c:f>'GHG EU eurostat data '!$B$20</c:f>
              <c:strCache>
                <c:ptCount val="1"/>
                <c:pt idx="0">
                  <c:v>EU (27 countries)</c:v>
                </c:pt>
              </c:strCache>
            </c:strRef>
          </c:tx>
          <c:spPr>
            <a:ln>
              <a:solidFill>
                <a:schemeClr val="tx1">
                  <a:lumMod val="65000"/>
                  <a:lumOff val="35000"/>
                </a:schemeClr>
              </a:solidFill>
            </a:ln>
          </c:spPr>
          <c:marker>
            <c:symbol val="none"/>
          </c:marker>
          <c:cat>
            <c:strRef>
              <c:f>'GHG EU eurostat data '!$A$42:$A$55</c:f>
              <c:strCach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strCache>
            </c:strRef>
          </c:cat>
          <c:val>
            <c:numRef>
              <c:f>'GHG EU eurostat data '!$B$42:$B$55</c:f>
              <c:numCache>
                <c:formatCode>General</c:formatCode>
                <c:ptCount val="14"/>
                <c:pt idx="0">
                  <c:v>100</c:v>
                </c:pt>
                <c:pt idx="1">
                  <c:v>102.02774813233641</c:v>
                </c:pt>
                <c:pt idx="2">
                  <c:v>100</c:v>
                </c:pt>
                <c:pt idx="3">
                  <c:v>99.146211312700089</c:v>
                </c:pt>
                <c:pt idx="4">
                  <c:v>97.011739594450319</c:v>
                </c:pt>
                <c:pt idx="5">
                  <c:v>97.011739594450319</c:v>
                </c:pt>
                <c:pt idx="6">
                  <c:v>98.078975453574415</c:v>
                </c:pt>
                <c:pt idx="7">
                  <c:v>97.225186766275343</c:v>
                </c:pt>
                <c:pt idx="8">
                  <c:v>98.719316969050197</c:v>
                </c:pt>
                <c:pt idx="9">
                  <c:v>98.719316969050197</c:v>
                </c:pt>
                <c:pt idx="10">
                  <c:v>98.078975453574415</c:v>
                </c:pt>
                <c:pt idx="11">
                  <c:v>97.758804695837796</c:v>
                </c:pt>
                <c:pt idx="12">
                  <c:v>96.584845250800413</c:v>
                </c:pt>
                <c:pt idx="13">
                  <c:v>94.663820704375667</c:v>
                </c:pt>
              </c:numCache>
            </c:numRef>
          </c:val>
          <c:smooth val="0"/>
        </c:ser>
        <c:ser>
          <c:idx val="1"/>
          <c:order val="1"/>
          <c:tx>
            <c:strRef>
              <c:f>'GHG EU eurostat data '!$C$20</c:f>
              <c:strCache>
                <c:ptCount val="1"/>
                <c:pt idx="0">
                  <c:v>Germany</c:v>
                </c:pt>
              </c:strCache>
            </c:strRef>
          </c:tx>
          <c:spPr>
            <a:ln w="9525">
              <a:solidFill>
                <a:schemeClr val="tx1">
                  <a:lumMod val="95000"/>
                  <a:lumOff val="5000"/>
                </a:schemeClr>
              </a:solidFill>
            </a:ln>
          </c:spPr>
          <c:marker>
            <c:symbol val="x"/>
            <c:size val="3"/>
            <c:spPr>
              <a:noFill/>
              <a:ln>
                <a:solidFill>
                  <a:prstClr val="black">
                    <a:lumMod val="95000"/>
                    <a:lumOff val="5000"/>
                  </a:prstClr>
                </a:solidFill>
              </a:ln>
            </c:spPr>
          </c:marker>
          <c:cat>
            <c:strRef>
              <c:f>'GHG EU eurostat data '!$A$42:$A$55</c:f>
              <c:strCach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strCache>
            </c:strRef>
          </c:cat>
          <c:val>
            <c:numRef>
              <c:f>'GHG EU eurostat data '!$C$42:$C$55</c:f>
              <c:numCache>
                <c:formatCode>General</c:formatCode>
                <c:ptCount val="14"/>
                <c:pt idx="0">
                  <c:v>100</c:v>
                </c:pt>
                <c:pt idx="1">
                  <c:v>101.90156599552617</c:v>
                </c:pt>
                <c:pt idx="2">
                  <c:v>98.43400447427365</c:v>
                </c:pt>
                <c:pt idx="3">
                  <c:v>96.308724832214025</c:v>
                </c:pt>
                <c:pt idx="4">
                  <c:v>93.288590604026851</c:v>
                </c:pt>
                <c:pt idx="5">
                  <c:v>93.064876957493624</c:v>
                </c:pt>
                <c:pt idx="6">
                  <c:v>94.519015659955627</c:v>
                </c:pt>
                <c:pt idx="7">
                  <c:v>92.617449664429515</c:v>
                </c:pt>
                <c:pt idx="8">
                  <c:v>92.05816554809843</c:v>
                </c:pt>
                <c:pt idx="9">
                  <c:v>90.827740492170008</c:v>
                </c:pt>
                <c:pt idx="10">
                  <c:v>88.814317673378127</c:v>
                </c:pt>
                <c:pt idx="11">
                  <c:v>89.261744966442947</c:v>
                </c:pt>
                <c:pt idx="12">
                  <c:v>86.912751677852356</c:v>
                </c:pt>
                <c:pt idx="13">
                  <c:v>87.024608501118564</c:v>
                </c:pt>
              </c:numCache>
            </c:numRef>
          </c:val>
          <c:smooth val="0"/>
        </c:ser>
        <c:ser>
          <c:idx val="2"/>
          <c:order val="2"/>
          <c:tx>
            <c:strRef>
              <c:f>'GHG EU eurostat data '!$D$20</c:f>
              <c:strCache>
                <c:ptCount val="1"/>
                <c:pt idx="0">
                  <c:v>France</c:v>
                </c:pt>
              </c:strCache>
            </c:strRef>
          </c:tx>
          <c:spPr>
            <a:ln w="6350">
              <a:solidFill>
                <a:schemeClr val="tx1"/>
              </a:solidFill>
            </a:ln>
          </c:spPr>
          <c:marker>
            <c:symbol val="diamond"/>
            <c:size val="3"/>
            <c:spPr>
              <a:solidFill>
                <a:schemeClr val="tx1"/>
              </a:solidFill>
              <a:ln w="9525">
                <a:solidFill>
                  <a:schemeClr val="tx1"/>
                </a:solidFill>
              </a:ln>
            </c:spPr>
          </c:marker>
          <c:cat>
            <c:strRef>
              <c:f>'GHG EU eurostat data '!$A$42:$A$55</c:f>
              <c:strCach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strCache>
            </c:strRef>
          </c:cat>
          <c:val>
            <c:numRef>
              <c:f>'GHG EU eurostat data '!$D$42:$D$55</c:f>
              <c:numCache>
                <c:formatCode>General</c:formatCode>
                <c:ptCount val="14"/>
                <c:pt idx="0">
                  <c:v>100</c:v>
                </c:pt>
                <c:pt idx="1">
                  <c:v>102.73003033366982</c:v>
                </c:pt>
                <c:pt idx="2">
                  <c:v>101.41557128412539</c:v>
                </c:pt>
                <c:pt idx="3">
                  <c:v>103.8422649140546</c:v>
                </c:pt>
                <c:pt idx="4">
                  <c:v>100.80889787664226</c:v>
                </c:pt>
                <c:pt idx="5">
                  <c:v>100</c:v>
                </c:pt>
                <c:pt idx="6">
                  <c:v>100.40444893832151</c:v>
                </c:pt>
                <c:pt idx="7">
                  <c:v>98.685540950453927</c:v>
                </c:pt>
                <c:pt idx="8">
                  <c:v>99.49443882709808</c:v>
                </c:pt>
                <c:pt idx="9">
                  <c:v>99.191102123356558</c:v>
                </c:pt>
                <c:pt idx="10">
                  <c:v>99.898887765419559</c:v>
                </c:pt>
                <c:pt idx="11">
                  <c:v>96.966632962588449</c:v>
                </c:pt>
                <c:pt idx="12">
                  <c:v>95.146612740141563</c:v>
                </c:pt>
                <c:pt idx="13">
                  <c:v>94.641051567239614</c:v>
                </c:pt>
              </c:numCache>
            </c:numRef>
          </c:val>
          <c:smooth val="0"/>
        </c:ser>
        <c:ser>
          <c:idx val="3"/>
          <c:order val="3"/>
          <c:tx>
            <c:strRef>
              <c:f>'GHG EU eurostat data '!$E$20</c:f>
              <c:strCache>
                <c:ptCount val="1"/>
                <c:pt idx="0">
                  <c:v>Italy</c:v>
                </c:pt>
              </c:strCache>
            </c:strRef>
          </c:tx>
          <c:spPr>
            <a:ln w="22225">
              <a:solidFill>
                <a:schemeClr val="bg1">
                  <a:lumMod val="65000"/>
                </a:schemeClr>
              </a:solidFill>
            </a:ln>
          </c:spPr>
          <c:marker>
            <c:symbol val="none"/>
          </c:marker>
          <c:cat>
            <c:strRef>
              <c:f>'GHG EU eurostat data '!$A$42:$A$55</c:f>
              <c:strCach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strCache>
            </c:strRef>
          </c:cat>
          <c:val>
            <c:numRef>
              <c:f>'GHG EU eurostat data '!$E$42:$E$55</c:f>
              <c:numCache>
                <c:formatCode>General</c:formatCode>
                <c:ptCount val="14"/>
                <c:pt idx="0">
                  <c:v>100</c:v>
                </c:pt>
                <c:pt idx="1">
                  <c:v>98.632812499999858</c:v>
                </c:pt>
                <c:pt idx="2">
                  <c:v>99.8046875</c:v>
                </c:pt>
                <c:pt idx="3">
                  <c:v>101.85546874999955</c:v>
                </c:pt>
                <c:pt idx="4">
                  <c:v>103.02734375</c:v>
                </c:pt>
                <c:pt idx="5">
                  <c:v>103.80859375</c:v>
                </c:pt>
                <c:pt idx="6">
                  <c:v>104.88281249999955</c:v>
                </c:pt>
                <c:pt idx="7">
                  <c:v>104.98046875</c:v>
                </c:pt>
                <c:pt idx="8">
                  <c:v>107.8125</c:v>
                </c:pt>
                <c:pt idx="9">
                  <c:v>108.39843749999955</c:v>
                </c:pt>
                <c:pt idx="10">
                  <c:v>108.20312500000045</c:v>
                </c:pt>
                <c:pt idx="11">
                  <c:v>106.15234374999955</c:v>
                </c:pt>
                <c:pt idx="12">
                  <c:v>104.39453125</c:v>
                </c:pt>
                <c:pt idx="13">
                  <c:v>102.24609375000045</c:v>
                </c:pt>
              </c:numCache>
            </c:numRef>
          </c:val>
          <c:smooth val="0"/>
        </c:ser>
        <c:ser>
          <c:idx val="4"/>
          <c:order val="4"/>
          <c:tx>
            <c:strRef>
              <c:f>'GHG EU eurostat data '!$F$20</c:f>
              <c:strCache>
                <c:ptCount val="1"/>
                <c:pt idx="0">
                  <c:v>United Kingdom</c:v>
                </c:pt>
              </c:strCache>
            </c:strRef>
          </c:tx>
          <c:spPr>
            <a:ln w="12700">
              <a:solidFill>
                <a:prstClr val="black">
                  <a:lumMod val="95000"/>
                  <a:lumOff val="5000"/>
                </a:prstClr>
              </a:solidFill>
              <a:prstDash val="solid"/>
            </a:ln>
          </c:spPr>
          <c:marker>
            <c:symbol val="square"/>
            <c:size val="3"/>
            <c:spPr>
              <a:noFill/>
              <a:ln>
                <a:solidFill>
                  <a:prstClr val="black">
                    <a:lumMod val="95000"/>
                    <a:lumOff val="5000"/>
                  </a:prstClr>
                </a:solidFill>
              </a:ln>
            </c:spPr>
          </c:marker>
          <c:cat>
            <c:strRef>
              <c:f>'GHG EU eurostat data '!$A$42:$A$55</c:f>
              <c:strCach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strCache>
            </c:strRef>
          </c:cat>
          <c:val>
            <c:numRef>
              <c:f>'GHG EU eurostat data '!$F$42:$F$55</c:f>
              <c:numCache>
                <c:formatCode>General</c:formatCode>
                <c:ptCount val="14"/>
                <c:pt idx="0">
                  <c:v>100</c:v>
                </c:pt>
                <c:pt idx="1">
                  <c:v>102.92524377031422</c:v>
                </c:pt>
                <c:pt idx="2">
                  <c:v>99.349945828819074</c:v>
                </c:pt>
                <c:pt idx="3">
                  <c:v>98.699891657638119</c:v>
                </c:pt>
                <c:pt idx="4">
                  <c:v>94.149512459371621</c:v>
                </c:pt>
                <c:pt idx="5">
                  <c:v>94.474539544962127</c:v>
                </c:pt>
                <c:pt idx="6">
                  <c:v>94.90790899241604</c:v>
                </c:pt>
                <c:pt idx="7">
                  <c:v>91.874322860238351</c:v>
                </c:pt>
                <c:pt idx="8">
                  <c:v>92.741061755146788</c:v>
                </c:pt>
                <c:pt idx="9">
                  <c:v>92.524377031418496</c:v>
                </c:pt>
                <c:pt idx="10">
                  <c:v>91.874322860238351</c:v>
                </c:pt>
                <c:pt idx="11">
                  <c:v>91.22426868905815</c:v>
                </c:pt>
                <c:pt idx="12">
                  <c:v>89.815817984832094</c:v>
                </c:pt>
                <c:pt idx="13">
                  <c:v>88.190682556878997</c:v>
                </c:pt>
              </c:numCache>
            </c:numRef>
          </c:val>
          <c:smooth val="0"/>
        </c:ser>
        <c:dLbls>
          <c:showLegendKey val="0"/>
          <c:showVal val="0"/>
          <c:showCatName val="0"/>
          <c:showSerName val="0"/>
          <c:showPercent val="0"/>
          <c:showBubbleSize val="0"/>
        </c:dLbls>
        <c:marker val="1"/>
        <c:smooth val="0"/>
        <c:axId val="272491648"/>
        <c:axId val="272493568"/>
      </c:lineChart>
      <c:dateAx>
        <c:axId val="272491648"/>
        <c:scaling>
          <c:orientation val="minMax"/>
        </c:scaling>
        <c:delete val="0"/>
        <c:axPos val="b"/>
        <c:numFmt formatCode="General" sourceLinked="1"/>
        <c:majorTickMark val="out"/>
        <c:minorTickMark val="none"/>
        <c:tickLblPos val="nextTo"/>
        <c:txPr>
          <a:bodyPr rot="-5400000" vert="horz" anchor="ctr" anchorCtr="0"/>
          <a:lstStyle/>
          <a:p>
            <a:pPr>
              <a:defRPr/>
            </a:pPr>
            <a:endParaRPr lang="it-IT"/>
          </a:p>
        </c:txPr>
        <c:crossAx val="272493568"/>
        <c:crosses val="autoZero"/>
        <c:auto val="0"/>
        <c:lblOffset val="100"/>
        <c:baseTimeUnit val="days"/>
      </c:dateAx>
      <c:valAx>
        <c:axId val="272493568"/>
        <c:scaling>
          <c:orientation val="minMax"/>
          <c:max val="110"/>
          <c:min val="70"/>
        </c:scaling>
        <c:delete val="0"/>
        <c:axPos val="l"/>
        <c:majorGridlines>
          <c:spPr>
            <a:ln>
              <a:solidFill>
                <a:schemeClr val="bg1">
                  <a:lumMod val="65000"/>
                </a:schemeClr>
              </a:solidFill>
              <a:prstDash val="dash"/>
            </a:ln>
          </c:spPr>
        </c:majorGridlines>
        <c:numFmt formatCode="General" sourceLinked="1"/>
        <c:majorTickMark val="out"/>
        <c:minorTickMark val="none"/>
        <c:tickLblPos val="nextTo"/>
        <c:crossAx val="272491648"/>
        <c:crosses val="autoZero"/>
        <c:crossBetween val="between"/>
        <c:majorUnit val="5"/>
      </c:valAx>
    </c:plotArea>
    <c:legend>
      <c:legendPos val="r"/>
      <c:layout/>
      <c:overlay val="0"/>
    </c:legend>
    <c:plotVisOnly val="1"/>
    <c:dispBlanksAs val="gap"/>
    <c:showDLblsOverMax val="0"/>
  </c:chart>
  <c:txPr>
    <a:bodyPr/>
    <a:lstStyle/>
    <a:p>
      <a:pPr>
        <a:defRPr>
          <a:latin typeface="Bell MT" pitchFamily="18" charset="0"/>
        </a:defRPr>
      </a:pPr>
      <a:endParaRPr lang="it-IT"/>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143908824831124E-2"/>
          <c:y val="5.2263030366878314E-2"/>
          <c:w val="0.77575295939960365"/>
          <c:h val="0.84987753167057911"/>
        </c:manualLayout>
      </c:layout>
      <c:lineChart>
        <c:grouping val="standard"/>
        <c:varyColors val="0"/>
        <c:ser>
          <c:idx val="0"/>
          <c:order val="0"/>
          <c:tx>
            <c:strRef>
              <c:f>'GERD business EU'!$B$21</c:f>
              <c:strCache>
                <c:ptCount val="1"/>
                <c:pt idx="0">
                  <c:v>EU (27 countries)</c:v>
                </c:pt>
              </c:strCache>
            </c:strRef>
          </c:tx>
          <c:spPr>
            <a:ln>
              <a:solidFill>
                <a:schemeClr val="tx1">
                  <a:lumMod val="75000"/>
                  <a:lumOff val="25000"/>
                </a:schemeClr>
              </a:solidFill>
            </a:ln>
          </c:spPr>
          <c:marker>
            <c:symbol val="none"/>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EU'!$B$38:$B$51</c:f>
              <c:numCache>
                <c:formatCode>#,##0.00</c:formatCode>
                <c:ptCount val="14"/>
                <c:pt idx="0">
                  <c:v>1.8</c:v>
                </c:pt>
                <c:pt idx="1">
                  <c:v>1.75</c:v>
                </c:pt>
                <c:pt idx="2">
                  <c:v>1.78</c:v>
                </c:pt>
                <c:pt idx="3">
                  <c:v>1.79</c:v>
                </c:pt>
                <c:pt idx="4">
                  <c:v>1.83</c:v>
                </c:pt>
                <c:pt idx="5">
                  <c:v>1.86</c:v>
                </c:pt>
                <c:pt idx="6">
                  <c:v>1.86</c:v>
                </c:pt>
                <c:pt idx="7">
                  <c:v>1.87</c:v>
                </c:pt>
                <c:pt idx="8">
                  <c:v>1.86</c:v>
                </c:pt>
                <c:pt idx="9">
                  <c:v>1.83</c:v>
                </c:pt>
                <c:pt idx="10">
                  <c:v>1.82</c:v>
                </c:pt>
                <c:pt idx="11">
                  <c:v>1.85</c:v>
                </c:pt>
                <c:pt idx="12">
                  <c:v>1.85</c:v>
                </c:pt>
                <c:pt idx="13">
                  <c:v>1.9200000000000021</c:v>
                </c:pt>
              </c:numCache>
            </c:numRef>
          </c:val>
          <c:smooth val="0"/>
        </c:ser>
        <c:ser>
          <c:idx val="1"/>
          <c:order val="1"/>
          <c:tx>
            <c:strRef>
              <c:f>'GERD business EU'!$C$21</c:f>
              <c:strCache>
                <c:ptCount val="1"/>
                <c:pt idx="0">
                  <c:v>Germany</c:v>
                </c:pt>
              </c:strCache>
            </c:strRef>
          </c:tx>
          <c:spPr>
            <a:ln w="9525">
              <a:solidFill>
                <a:schemeClr val="tx1"/>
              </a:solidFill>
            </a:ln>
          </c:spPr>
          <c:marker>
            <c:symbol val="x"/>
            <c:size val="3"/>
            <c:spPr>
              <a:noFill/>
              <a:ln>
                <a:solidFill>
                  <a:schemeClr val="tx1"/>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EU'!$C$38:$C$51</c:f>
              <c:numCache>
                <c:formatCode>#,##0.00</c:formatCode>
                <c:ptCount val="14"/>
                <c:pt idx="0">
                  <c:v>2.19</c:v>
                </c:pt>
                <c:pt idx="1">
                  <c:v>2.19</c:v>
                </c:pt>
                <c:pt idx="2">
                  <c:v>2.2400000000000002</c:v>
                </c:pt>
                <c:pt idx="3">
                  <c:v>2.27</c:v>
                </c:pt>
                <c:pt idx="4">
                  <c:v>2.4</c:v>
                </c:pt>
                <c:pt idx="5">
                  <c:v>2.4499999999999997</c:v>
                </c:pt>
                <c:pt idx="6">
                  <c:v>2.46</c:v>
                </c:pt>
                <c:pt idx="7">
                  <c:v>2.4899999999999998</c:v>
                </c:pt>
                <c:pt idx="8">
                  <c:v>2.52</c:v>
                </c:pt>
                <c:pt idx="9">
                  <c:v>2.4899999999999998</c:v>
                </c:pt>
                <c:pt idx="10">
                  <c:v>2.4899999999999998</c:v>
                </c:pt>
                <c:pt idx="11">
                  <c:v>2.5299999999999998</c:v>
                </c:pt>
                <c:pt idx="12">
                  <c:v>2.5299999999999998</c:v>
                </c:pt>
                <c:pt idx="13">
                  <c:v>2.68</c:v>
                </c:pt>
              </c:numCache>
            </c:numRef>
          </c:val>
          <c:smooth val="0"/>
        </c:ser>
        <c:ser>
          <c:idx val="2"/>
          <c:order val="2"/>
          <c:tx>
            <c:strRef>
              <c:f>'GERD business EU'!$D$21</c:f>
              <c:strCache>
                <c:ptCount val="1"/>
                <c:pt idx="0">
                  <c:v>France</c:v>
                </c:pt>
              </c:strCache>
            </c:strRef>
          </c:tx>
          <c:spPr>
            <a:ln w="9525">
              <a:solidFill>
                <a:schemeClr val="tx1"/>
              </a:solidFill>
            </a:ln>
          </c:spPr>
          <c:marker>
            <c:symbol val="diamond"/>
            <c:size val="3"/>
            <c:spPr>
              <a:solidFill>
                <a:schemeClr val="tx1"/>
              </a:solidFill>
              <a:ln>
                <a:solidFill>
                  <a:prstClr val="black">
                    <a:lumMod val="75000"/>
                    <a:lumOff val="25000"/>
                  </a:prstClr>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EU'!$D$38:$D$51</c:f>
              <c:numCache>
                <c:formatCode>#,##0.00</c:formatCode>
                <c:ptCount val="14"/>
                <c:pt idx="0">
                  <c:v>2.29</c:v>
                </c:pt>
                <c:pt idx="1">
                  <c:v>2.27</c:v>
                </c:pt>
                <c:pt idx="2">
                  <c:v>2.19</c:v>
                </c:pt>
                <c:pt idx="3">
                  <c:v>2.14</c:v>
                </c:pt>
                <c:pt idx="4">
                  <c:v>2.16</c:v>
                </c:pt>
                <c:pt idx="5">
                  <c:v>2.15</c:v>
                </c:pt>
                <c:pt idx="6">
                  <c:v>2.2000000000000002</c:v>
                </c:pt>
                <c:pt idx="7">
                  <c:v>2.23</c:v>
                </c:pt>
                <c:pt idx="8">
                  <c:v>2.17</c:v>
                </c:pt>
                <c:pt idx="9">
                  <c:v>2.15</c:v>
                </c:pt>
                <c:pt idx="10">
                  <c:v>2.1</c:v>
                </c:pt>
                <c:pt idx="11">
                  <c:v>2.1</c:v>
                </c:pt>
                <c:pt idx="12">
                  <c:v>2.0699999999999998</c:v>
                </c:pt>
                <c:pt idx="13">
                  <c:v>2.11</c:v>
                </c:pt>
              </c:numCache>
            </c:numRef>
          </c:val>
          <c:smooth val="0"/>
        </c:ser>
        <c:ser>
          <c:idx val="3"/>
          <c:order val="3"/>
          <c:tx>
            <c:strRef>
              <c:f>'GERD business EU'!$E$21</c:f>
              <c:strCache>
                <c:ptCount val="1"/>
                <c:pt idx="0">
                  <c:v>Italy</c:v>
                </c:pt>
              </c:strCache>
            </c:strRef>
          </c:tx>
          <c:spPr>
            <a:ln w="22225">
              <a:solidFill>
                <a:schemeClr val="bg1">
                  <a:lumMod val="65000"/>
                </a:schemeClr>
              </a:solidFill>
            </a:ln>
          </c:spPr>
          <c:marker>
            <c:symbol val="none"/>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EU'!$E$38:$E$51</c:f>
              <c:numCache>
                <c:formatCode>#,##0.00</c:formatCode>
                <c:ptCount val="14"/>
                <c:pt idx="0">
                  <c:v>0.97000000000000064</c:v>
                </c:pt>
                <c:pt idx="1">
                  <c:v>0.99</c:v>
                </c:pt>
                <c:pt idx="2">
                  <c:v>1.03</c:v>
                </c:pt>
                <c:pt idx="3">
                  <c:v>1.05</c:v>
                </c:pt>
                <c:pt idx="4">
                  <c:v>1.02</c:v>
                </c:pt>
                <c:pt idx="5">
                  <c:v>1.05</c:v>
                </c:pt>
                <c:pt idx="6">
                  <c:v>1.0900000000000001</c:v>
                </c:pt>
                <c:pt idx="7">
                  <c:v>1.1299999999999928</c:v>
                </c:pt>
                <c:pt idx="8">
                  <c:v>1.1100000000000001</c:v>
                </c:pt>
                <c:pt idx="9">
                  <c:v>1.1000000000000001</c:v>
                </c:pt>
                <c:pt idx="10">
                  <c:v>1.0900000000000001</c:v>
                </c:pt>
                <c:pt idx="11">
                  <c:v>1.1299999999999928</c:v>
                </c:pt>
                <c:pt idx="12">
                  <c:v>1.1800000000000064</c:v>
                </c:pt>
                <c:pt idx="13">
                  <c:v>1.23</c:v>
                </c:pt>
              </c:numCache>
            </c:numRef>
          </c:val>
          <c:smooth val="0"/>
        </c:ser>
        <c:ser>
          <c:idx val="4"/>
          <c:order val="4"/>
          <c:tx>
            <c:strRef>
              <c:f>'GERD business EU'!$F$21</c:f>
              <c:strCache>
                <c:ptCount val="1"/>
                <c:pt idx="0">
                  <c:v>United Kingdom</c:v>
                </c:pt>
              </c:strCache>
            </c:strRef>
          </c:tx>
          <c:spPr>
            <a:ln w="12700">
              <a:solidFill>
                <a:schemeClr val="tx1"/>
              </a:solidFill>
            </a:ln>
          </c:spPr>
          <c:marker>
            <c:symbol val="square"/>
            <c:size val="3"/>
            <c:spPr>
              <a:noFill/>
              <a:ln>
                <a:solidFill>
                  <a:prstClr val="black"/>
                </a:solidFill>
              </a:ln>
            </c:spPr>
          </c:marker>
          <c:cat>
            <c:numRef>
              <c:f>'GERD business EU'!$A$38:$A$51</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'GERD business EU'!$F$38:$F$51</c:f>
              <c:numCache>
                <c:formatCode>#,##0.00</c:formatCode>
                <c:ptCount val="14"/>
                <c:pt idx="0">
                  <c:v>1.9100000000000001</c:v>
                </c:pt>
                <c:pt idx="1">
                  <c:v>1.83</c:v>
                </c:pt>
                <c:pt idx="2">
                  <c:v>1.77</c:v>
                </c:pt>
                <c:pt idx="3">
                  <c:v>1.76</c:v>
                </c:pt>
                <c:pt idx="4">
                  <c:v>1.82</c:v>
                </c:pt>
                <c:pt idx="5">
                  <c:v>1.81</c:v>
                </c:pt>
                <c:pt idx="6">
                  <c:v>1.79</c:v>
                </c:pt>
                <c:pt idx="7">
                  <c:v>1.79</c:v>
                </c:pt>
                <c:pt idx="8">
                  <c:v>1.75</c:v>
                </c:pt>
                <c:pt idx="9">
                  <c:v>1.6800000000000064</c:v>
                </c:pt>
                <c:pt idx="10">
                  <c:v>1.73</c:v>
                </c:pt>
                <c:pt idx="11">
                  <c:v>1.75</c:v>
                </c:pt>
                <c:pt idx="12">
                  <c:v>1.78</c:v>
                </c:pt>
                <c:pt idx="13">
                  <c:v>1.77</c:v>
                </c:pt>
              </c:numCache>
            </c:numRef>
          </c:val>
          <c:smooth val="0"/>
        </c:ser>
        <c:dLbls>
          <c:showLegendKey val="0"/>
          <c:showVal val="0"/>
          <c:showCatName val="0"/>
          <c:showSerName val="0"/>
          <c:showPercent val="0"/>
          <c:showBubbleSize val="0"/>
        </c:dLbls>
        <c:marker val="1"/>
        <c:smooth val="0"/>
        <c:axId val="271987072"/>
        <c:axId val="271988992"/>
      </c:lineChart>
      <c:dateAx>
        <c:axId val="271987072"/>
        <c:scaling>
          <c:orientation val="minMax"/>
        </c:scaling>
        <c:delete val="0"/>
        <c:axPos val="b"/>
        <c:numFmt formatCode="General" sourceLinked="0"/>
        <c:majorTickMark val="out"/>
        <c:minorTickMark val="none"/>
        <c:tickLblPos val="nextTo"/>
        <c:txPr>
          <a:bodyPr rot="-5400000" vert="horz"/>
          <a:lstStyle/>
          <a:p>
            <a:pPr>
              <a:defRPr/>
            </a:pPr>
            <a:endParaRPr lang="it-IT"/>
          </a:p>
        </c:txPr>
        <c:crossAx val="271988992"/>
        <c:crosses val="autoZero"/>
        <c:auto val="0"/>
        <c:lblOffset val="100"/>
        <c:baseTimeUnit val="days"/>
      </c:dateAx>
      <c:valAx>
        <c:axId val="271988992"/>
        <c:scaling>
          <c:orientation val="minMax"/>
          <c:max val="2.75"/>
          <c:min val="0.95000000000000062"/>
        </c:scaling>
        <c:delete val="0"/>
        <c:axPos val="l"/>
        <c:majorGridlines/>
        <c:numFmt formatCode="0.00" sourceLinked="0"/>
        <c:majorTickMark val="out"/>
        <c:minorTickMark val="none"/>
        <c:tickLblPos val="nextTo"/>
        <c:crossAx val="271987072"/>
        <c:crosses val="autoZero"/>
        <c:crossBetween val="between"/>
        <c:majorUnit val="0.2"/>
      </c:valAx>
    </c:plotArea>
    <c:legend>
      <c:legendPos val="r"/>
      <c:layout/>
      <c:overlay val="0"/>
    </c:legend>
    <c:plotVisOnly val="1"/>
    <c:dispBlanksAs val="gap"/>
    <c:showDLblsOverMax val="0"/>
  </c:chart>
  <c:txPr>
    <a:bodyPr/>
    <a:lstStyle/>
    <a:p>
      <a:pPr>
        <a:defRPr sz="1000">
          <a:latin typeface="Bell MT" pitchFamily="18" charset="0"/>
        </a:defRPr>
      </a:pPr>
      <a:endParaRPr lang="it-IT"/>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0.65812</cdr:x>
      <cdr:y>0.11111</cdr:y>
    </cdr:from>
    <cdr:to>
      <cdr:x>0.7265</cdr:x>
      <cdr:y>0.19444</cdr:y>
    </cdr:to>
    <cdr:sp macro="" textlink="">
      <cdr:nvSpPr>
        <cdr:cNvPr id="3" name="Straight Arrow Connector 2"/>
        <cdr:cNvSpPr/>
      </cdr:nvSpPr>
      <cdr:spPr>
        <a:xfrm xmlns:a="http://schemas.openxmlformats.org/drawingml/2006/main" flipH="1">
          <a:off x="5544616" y="288032"/>
          <a:ext cx="576064"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1F92E1-40C2-4F23-AC43-F4371374350B}" type="datetimeFigureOut">
              <a:rPr lang="it-IT" smtClean="0"/>
              <a:t>03/12/2013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A9515-BE01-4073-BCAF-B0724DAEE280}" type="slidenum">
              <a:rPr lang="it-IT" smtClean="0"/>
              <a:t>‹N›</a:t>
            </a:fld>
            <a:endParaRPr lang="it-IT"/>
          </a:p>
        </p:txBody>
      </p:sp>
    </p:spTree>
    <p:extLst>
      <p:ext uri="{BB962C8B-B14F-4D97-AF65-F5344CB8AC3E}">
        <p14:creationId xmlns:p14="http://schemas.microsoft.com/office/powerpoint/2010/main" val="237792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60EDE1-6E97-4760-9988-AD9F066BC1E0}" type="slidenum">
              <a:rPr lang="it-IT"/>
              <a:pPr>
                <a:defRPr/>
              </a:pPr>
              <a:t>8</a:t>
            </a:fld>
            <a:endParaRPr lang="it-IT"/>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fontAlgn="base">
              <a:spcBef>
                <a:spcPct val="0"/>
              </a:spcBef>
              <a:spcAft>
                <a:spcPct val="0"/>
              </a:spcAft>
            </a:pPr>
            <a:fld id="{D53B88E7-6110-4AC0-AD12-2B86F13072E4}" type="slidenum">
              <a:rPr lang="it-IT" altLang="it-IT">
                <a:latin typeface="Calibri" pitchFamily="34" charset="0"/>
              </a:rPr>
              <a:pPr fontAlgn="base">
                <a:spcBef>
                  <a:spcPct val="0"/>
                </a:spcBef>
                <a:spcAft>
                  <a:spcPct val="0"/>
                </a:spcAft>
              </a:pPr>
              <a:t>43</a:t>
            </a:fld>
            <a:endParaRPr lang="it-IT" altLang="it-IT">
              <a:latin typeface="Calibri"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fontAlgn="base">
              <a:spcBef>
                <a:spcPct val="0"/>
              </a:spcBef>
              <a:spcAft>
                <a:spcPct val="0"/>
              </a:spcAft>
            </a:pPr>
            <a:fld id="{7A65CCBE-B26C-4ED5-A537-5AF0969258B0}" type="slidenum">
              <a:rPr lang="it-IT" altLang="it-IT">
                <a:latin typeface="Calibri" pitchFamily="34" charset="0"/>
              </a:rPr>
              <a:pPr fontAlgn="base">
                <a:spcBef>
                  <a:spcPct val="0"/>
                </a:spcBef>
                <a:spcAft>
                  <a:spcPct val="0"/>
                </a:spcAft>
              </a:pPr>
              <a:t>50</a:t>
            </a:fld>
            <a:endParaRPr lang="it-IT" altLang="it-IT">
              <a:latin typeface="Calibri" pitchFamily="34" charset="0"/>
            </a:endParaRPr>
          </a:p>
        </p:txBody>
      </p:sp>
      <p:sp>
        <p:nvSpPr>
          <p:cNvPr id="491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75" tIns="44538" rIns="89075" bIns="44538" anchor="b"/>
          <a:lstStyle>
            <a:lvl1pPr defTabSz="890588">
              <a:defRPr>
                <a:solidFill>
                  <a:schemeClr val="tx1"/>
                </a:solidFill>
                <a:latin typeface="Perpetua" pitchFamily="18" charset="0"/>
              </a:defRPr>
            </a:lvl1pPr>
            <a:lvl2pPr marL="742950" indent="-285750" defTabSz="890588">
              <a:defRPr>
                <a:solidFill>
                  <a:schemeClr val="tx1"/>
                </a:solidFill>
                <a:latin typeface="Perpetua" pitchFamily="18" charset="0"/>
              </a:defRPr>
            </a:lvl2pPr>
            <a:lvl3pPr marL="1143000" indent="-228600" defTabSz="890588">
              <a:defRPr>
                <a:solidFill>
                  <a:schemeClr val="tx1"/>
                </a:solidFill>
                <a:latin typeface="Perpetua" pitchFamily="18" charset="0"/>
              </a:defRPr>
            </a:lvl3pPr>
            <a:lvl4pPr marL="1600200" indent="-228600" defTabSz="890588">
              <a:defRPr>
                <a:solidFill>
                  <a:schemeClr val="tx1"/>
                </a:solidFill>
                <a:latin typeface="Perpetua" pitchFamily="18" charset="0"/>
              </a:defRPr>
            </a:lvl4pPr>
            <a:lvl5pPr marL="2057400" indent="-228600" defTabSz="890588">
              <a:defRPr>
                <a:solidFill>
                  <a:schemeClr val="tx1"/>
                </a:solidFill>
                <a:latin typeface="Perpetua" pitchFamily="18" charset="0"/>
              </a:defRPr>
            </a:lvl5pPr>
            <a:lvl6pPr marL="2514600" indent="-228600" defTabSz="890588" fontAlgn="base">
              <a:spcBef>
                <a:spcPct val="0"/>
              </a:spcBef>
              <a:spcAft>
                <a:spcPct val="0"/>
              </a:spcAft>
              <a:defRPr>
                <a:solidFill>
                  <a:schemeClr val="tx1"/>
                </a:solidFill>
                <a:latin typeface="Perpetua" pitchFamily="18" charset="0"/>
              </a:defRPr>
            </a:lvl6pPr>
            <a:lvl7pPr marL="2971800" indent="-228600" defTabSz="890588" fontAlgn="base">
              <a:spcBef>
                <a:spcPct val="0"/>
              </a:spcBef>
              <a:spcAft>
                <a:spcPct val="0"/>
              </a:spcAft>
              <a:defRPr>
                <a:solidFill>
                  <a:schemeClr val="tx1"/>
                </a:solidFill>
                <a:latin typeface="Perpetua" pitchFamily="18" charset="0"/>
              </a:defRPr>
            </a:lvl7pPr>
            <a:lvl8pPr marL="3429000" indent="-228600" defTabSz="890588" fontAlgn="base">
              <a:spcBef>
                <a:spcPct val="0"/>
              </a:spcBef>
              <a:spcAft>
                <a:spcPct val="0"/>
              </a:spcAft>
              <a:defRPr>
                <a:solidFill>
                  <a:schemeClr val="tx1"/>
                </a:solidFill>
                <a:latin typeface="Perpetua" pitchFamily="18" charset="0"/>
              </a:defRPr>
            </a:lvl8pPr>
            <a:lvl9pPr marL="3886200" indent="-228600" defTabSz="890588" fontAlgn="base">
              <a:spcBef>
                <a:spcPct val="0"/>
              </a:spcBef>
              <a:spcAft>
                <a:spcPct val="0"/>
              </a:spcAft>
              <a:defRPr>
                <a:solidFill>
                  <a:schemeClr val="tx1"/>
                </a:solidFill>
                <a:latin typeface="Perpetua" pitchFamily="18" charset="0"/>
              </a:defRPr>
            </a:lvl9pPr>
          </a:lstStyle>
          <a:p>
            <a:pPr algn="r"/>
            <a:fld id="{FB4017D4-3DB9-444B-86AB-6AD5827B5A6C}" type="slidenum">
              <a:rPr lang="it-IT" altLang="it-IT" sz="1200">
                <a:latin typeface="Calibri" pitchFamily="34" charset="0"/>
              </a:rPr>
              <a:pPr algn="r"/>
              <a:t>50</a:t>
            </a:fld>
            <a:endParaRPr lang="it-IT" altLang="it-IT" sz="1200">
              <a:latin typeface="Calibri" pitchFamily="34" charset="0"/>
            </a:endParaRPr>
          </a:p>
        </p:txBody>
      </p:sp>
      <p:sp>
        <p:nvSpPr>
          <p:cNvPr id="49156"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3"/>
          <p:cNvSpPr>
            <a:spLocks noGrp="1" noChangeArrowheads="1"/>
          </p:cNvSpPr>
          <p:nvPr>
            <p:ph type="body" idx="1"/>
          </p:nvPr>
        </p:nvSpPr>
        <p:spPr bwMode="auto">
          <a:xfrm>
            <a:off x="687388" y="4344988"/>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75" tIns="44538" rIns="89075" bIns="44538" numCol="1" anchor="t" anchorCtr="0" compatLnSpc="1">
            <a:prstTxWarp prst="textNoShape">
              <a:avLst/>
            </a:prstTxWarp>
          </a:bodyPr>
          <a:lstStyle/>
          <a:p>
            <a:pPr>
              <a:spcBef>
                <a:spcPct val="0"/>
              </a:spcBef>
            </a:pPr>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4000CC-025D-4C07-98E1-3119859A76E8}" type="slidenum">
              <a:rPr lang="it-IT"/>
              <a:pPr>
                <a:defRPr/>
              </a:pPr>
              <a:t>11</a:t>
            </a:fld>
            <a:endParaRPr lang="it-IT"/>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88890F-28E1-41B3-B937-00D483335DDC}" type="slidenum">
              <a:rPr lang="da-DK"/>
              <a:pPr>
                <a:defRPr/>
              </a:pPr>
              <a:t>13</a:t>
            </a:fld>
            <a:endParaRPr lang="da-DK"/>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494949-128E-4F2B-8EA4-959310F1A0DF}" type="slidenum">
              <a:rPr lang="it-IT"/>
              <a:pPr>
                <a:defRPr/>
              </a:pPr>
              <a:t>15</a:t>
            </a:fld>
            <a:endParaRPr lang="it-IT"/>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E96881-E123-4E77-A8C0-E718E273B044}" type="slidenum">
              <a:rPr lang="it-IT"/>
              <a:pPr>
                <a:defRPr/>
              </a:pPr>
              <a:t>16</a:t>
            </a:fld>
            <a:endParaRPr lang="it-IT"/>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7FBE66-7BDC-4A78-B75C-9CA43B7B6240}" type="slidenum">
              <a:rPr lang="it-IT"/>
              <a:pPr>
                <a:defRPr/>
              </a:pPr>
              <a:t>17</a:t>
            </a:fld>
            <a:endParaRPr lang="it-IT"/>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8613978-B6EC-46B5-BF07-23B85C455EA9}" type="slidenum">
              <a:rPr lang="it-IT" altLang="it-IT" sz="1200"/>
              <a:pPr algn="r" eaLnBrk="1" hangingPunct="1"/>
              <a:t>39</a:t>
            </a:fld>
            <a:endParaRPr lang="it-IT" altLang="it-IT" sz="120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F792F68-CAE3-4817-86D7-C155877D2D87}" type="slidenum">
              <a:rPr lang="it-IT" altLang="it-IT" sz="1200"/>
              <a:pPr algn="r" eaLnBrk="1" hangingPunct="1"/>
              <a:t>40</a:t>
            </a:fld>
            <a:endParaRPr lang="it-IT" altLang="it-IT"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67D0C11-E08E-4744-AAB7-1E518D495F4C}" type="slidenum">
              <a:rPr lang="it-IT" altLang="it-IT" sz="1200"/>
              <a:pPr algn="r" eaLnBrk="1" hangingPunct="1"/>
              <a:t>41</a:t>
            </a:fld>
            <a:endParaRPr lang="it-IT" altLang="it-IT"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707EEB96-4DED-4FA3-8CFC-94FF4550ED43}" type="datetimeFigureOut">
              <a:rPr lang="it-IT" smtClean="0"/>
              <a:t>03/12/2013</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C22C1F84-DA7C-43A8-986B-FCE9AD22BEF1}"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07EEB96-4DED-4FA3-8CFC-94FF4550ED43}" type="datetimeFigureOut">
              <a:rPr lang="it-IT" smtClean="0"/>
              <a:t>03/12/2013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07EEB96-4DED-4FA3-8CFC-94FF4550ED43}" type="datetimeFigureOut">
              <a:rPr lang="it-IT" smtClean="0"/>
              <a:t>03/12/2013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07EEB96-4DED-4FA3-8CFC-94FF4550ED43}" type="datetimeFigureOut">
              <a:rPr lang="it-IT" smtClean="0"/>
              <a:t>03/12/2013</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C22C1F84-DA7C-43A8-986B-FCE9AD22BEF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707EEB96-4DED-4FA3-8CFC-94FF4550ED43}" type="datetimeFigureOut">
              <a:rPr lang="it-IT" smtClean="0"/>
              <a:t>03/12/2013</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C22C1F84-DA7C-43A8-986B-FCE9AD22BEF1}" type="slidenum">
              <a:rPr lang="it-IT" smtClean="0"/>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707EEB96-4DED-4FA3-8CFC-94FF4550ED43}" type="datetimeFigureOut">
              <a:rPr lang="it-IT" smtClean="0"/>
              <a:t>03/12/2013</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707EEB96-4DED-4FA3-8CFC-94FF4550ED43}" type="datetimeFigureOut">
              <a:rPr lang="it-IT" smtClean="0"/>
              <a:t>03/12/2013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C22C1F84-DA7C-43A8-986B-FCE9AD22BEF1}" type="slidenum">
              <a:rPr lang="it-IT" smtClean="0"/>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707EEB96-4DED-4FA3-8CFC-94FF4550ED43}" type="datetimeFigureOut">
              <a:rPr lang="it-IT" smtClean="0"/>
              <a:t>03/12/2013</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07EEB96-4DED-4FA3-8CFC-94FF4550ED43}" type="datetimeFigureOut">
              <a:rPr lang="it-IT" smtClean="0"/>
              <a:t>03/12/2013</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707EEB96-4DED-4FA3-8CFC-94FF4550ED43}" type="datetimeFigureOut">
              <a:rPr lang="it-IT" smtClean="0"/>
              <a:t>03/12/2013</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2C1F84-DA7C-43A8-986B-FCE9AD22BEF1}"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707EEB96-4DED-4FA3-8CFC-94FF4550ED43}" type="datetimeFigureOut">
              <a:rPr lang="it-IT" smtClean="0"/>
              <a:t>03/12/2013</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C22C1F84-DA7C-43A8-986B-FCE9AD22BEF1}" type="slidenum">
              <a:rPr lang="it-IT" smtClean="0"/>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7EEB96-4DED-4FA3-8CFC-94FF4550ED43}" type="datetimeFigureOut">
              <a:rPr lang="it-IT" smtClean="0"/>
              <a:t>03/12/2013</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22C1F84-DA7C-43A8-986B-FCE9AD22BEF1}" type="slidenum">
              <a:rPr lang="it-IT" smtClean="0"/>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cp.eionet.europa.e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Dalla </a:t>
            </a:r>
            <a:r>
              <a:rPr lang="it-IT" dirty="0" err="1" smtClean="0"/>
              <a:t>sostenibilita</a:t>
            </a:r>
            <a:r>
              <a:rPr lang="it-IT" dirty="0" smtClean="0"/>
              <a:t> dei territori alla certificazione ambientale</a:t>
            </a:r>
            <a:endParaRPr lang="it-IT" dirty="0"/>
          </a:p>
        </p:txBody>
      </p:sp>
      <p:sp>
        <p:nvSpPr>
          <p:cNvPr id="3" name="Sottotitolo 2"/>
          <p:cNvSpPr>
            <a:spLocks noGrp="1"/>
          </p:cNvSpPr>
          <p:nvPr>
            <p:ph type="subTitle" idx="1"/>
          </p:nvPr>
        </p:nvSpPr>
        <p:spPr/>
        <p:txBody>
          <a:bodyPr/>
          <a:lstStyle/>
          <a:p>
            <a:r>
              <a:rPr lang="it-IT" dirty="0" smtClean="0"/>
              <a:t>Massimiliano Mazzanti</a:t>
            </a:r>
            <a:endParaRPr lang="it-IT" dirty="0"/>
          </a:p>
        </p:txBody>
      </p:sp>
    </p:spTree>
    <p:extLst>
      <p:ext uri="{BB962C8B-B14F-4D97-AF65-F5344CB8AC3E}">
        <p14:creationId xmlns:p14="http://schemas.microsoft.com/office/powerpoint/2010/main" val="278240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dirty="0" smtClean="0"/>
              <a:t>Sustainable society is a society </a:t>
            </a:r>
            <a:r>
              <a:rPr lang="it-IT" dirty="0" err="1" smtClean="0"/>
              <a:t>that</a:t>
            </a:r>
            <a:r>
              <a:rPr lang="it-IT" dirty="0" smtClean="0"/>
              <a:t> ‘</a:t>
            </a:r>
            <a:r>
              <a:rPr lang="it-IT" dirty="0" err="1" smtClean="0"/>
              <a:t>de-couples</a:t>
            </a:r>
            <a:r>
              <a:rPr lang="it-IT" dirty="0" smtClean="0"/>
              <a:t>’ environmental performance from growth</a:t>
            </a:r>
            <a:br>
              <a:rPr lang="it-IT" dirty="0" smtClean="0"/>
            </a:br>
            <a:r>
              <a:rPr lang="it-IT" dirty="0" smtClean="0"/>
              <a:t/>
            </a:r>
            <a:br>
              <a:rPr lang="it-IT" dirty="0" smtClean="0"/>
            </a:br>
            <a:r>
              <a:rPr lang="it-IT" dirty="0" smtClean="0"/>
              <a:t/>
            </a:r>
            <a:br>
              <a:rPr lang="it-IT" dirty="0" smtClean="0"/>
            </a:br>
            <a:endParaRPr lang="en-GB" dirty="0" smtClean="0"/>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it-IT" sz="3600" dirty="0" err="1" smtClean="0"/>
              <a:t>Sustainability</a:t>
            </a:r>
            <a:r>
              <a:rPr lang="it-IT" sz="3600" dirty="0" smtClean="0"/>
              <a:t> II: </a:t>
            </a:r>
            <a:r>
              <a:rPr lang="it-IT" sz="3600" dirty="0" err="1" smtClean="0"/>
              <a:t>efficient</a:t>
            </a:r>
            <a:r>
              <a:rPr lang="it-IT" sz="3600" dirty="0" smtClean="0"/>
              <a:t> growth</a:t>
            </a:r>
            <a:endParaRPr lang="en-GB" sz="3600" dirty="0" smtClean="0"/>
          </a:p>
        </p:txBody>
      </p:sp>
    </p:spTree>
    <p:extLst>
      <p:ext uri="{BB962C8B-B14F-4D97-AF65-F5344CB8AC3E}">
        <p14:creationId xmlns:p14="http://schemas.microsoft.com/office/powerpoint/2010/main" val="78328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77813"/>
            <a:ext cx="8229600" cy="703262"/>
          </a:xfrm>
        </p:spPr>
        <p:txBody>
          <a:bodyPr/>
          <a:lstStyle/>
          <a:p>
            <a:pPr eaLnBrk="1" hangingPunct="1"/>
            <a:endParaRPr lang="it-IT" altLang="it-IT" sz="2400" b="1" smtClean="0"/>
          </a:p>
        </p:txBody>
      </p:sp>
      <p:pic>
        <p:nvPicPr>
          <p:cNvPr id="819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773238"/>
            <a:ext cx="777557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900113" y="1052513"/>
            <a:ext cx="7272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a:t>CO2/GDP intensity - 42% over 1950-2000</a:t>
            </a:r>
          </a:p>
          <a:p>
            <a:pPr lvl="1" eaLnBrk="1" hangingPunct="1">
              <a:buFontTx/>
              <a:buChar char="•"/>
            </a:pPr>
            <a:r>
              <a:rPr lang="it-IT" altLang="it-IT" sz="1600"/>
              <a:t> GDP per capita: three times higher over1950-2000</a:t>
            </a:r>
          </a:p>
        </p:txBody>
      </p:sp>
    </p:spTree>
    <p:extLst>
      <p:ext uri="{BB962C8B-B14F-4D97-AF65-F5344CB8AC3E}">
        <p14:creationId xmlns:p14="http://schemas.microsoft.com/office/powerpoint/2010/main" val="312019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0"/>
            <a:ext cx="89646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5288" y="5589588"/>
            <a:ext cx="2016125"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it-IT" dirty="0"/>
              <a:t>ITALY</a:t>
            </a:r>
            <a:endParaRPr lang="en-GB" dirty="0"/>
          </a:p>
        </p:txBody>
      </p:sp>
      <p:cxnSp>
        <p:nvCxnSpPr>
          <p:cNvPr id="5" name="Straight Arrow Connector 4"/>
          <p:cNvCxnSpPr/>
          <p:nvPr/>
        </p:nvCxnSpPr>
        <p:spPr>
          <a:xfrm flipV="1">
            <a:off x="1835150" y="4076700"/>
            <a:ext cx="2808288"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1" name="TextBox 5"/>
          <p:cNvSpPr txBox="1">
            <a:spLocks noChangeArrowheads="1"/>
          </p:cNvSpPr>
          <p:nvPr/>
        </p:nvSpPr>
        <p:spPr bwMode="auto">
          <a:xfrm>
            <a:off x="2268538" y="3789363"/>
            <a:ext cx="1871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High growth</a:t>
            </a:r>
            <a:endParaRPr lang="en-GB" altLang="it-IT"/>
          </a:p>
        </p:txBody>
      </p:sp>
    </p:spTree>
    <p:extLst>
      <p:ext uri="{BB962C8B-B14F-4D97-AF65-F5344CB8AC3E}">
        <p14:creationId xmlns:p14="http://schemas.microsoft.com/office/powerpoint/2010/main" val="300788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it-IT" altLang="it-IT" smtClean="0"/>
              <a:t> Delinking and Kuznets curves</a:t>
            </a:r>
          </a:p>
        </p:txBody>
      </p:sp>
      <p:sp>
        <p:nvSpPr>
          <p:cNvPr id="10243" name="Rectangle 3"/>
          <p:cNvSpPr>
            <a:spLocks noGrp="1" noChangeArrowheads="1"/>
          </p:cNvSpPr>
          <p:nvPr>
            <p:ph type="body" idx="1"/>
          </p:nvPr>
        </p:nvSpPr>
        <p:spPr/>
        <p:txBody>
          <a:bodyPr/>
          <a:lstStyle/>
          <a:p>
            <a:pPr eaLnBrk="1" hangingPunct="1"/>
            <a:endParaRPr lang="it-IT" altLang="it-IT" sz="3600" smtClean="0">
              <a:latin typeface="Angsana New" pitchFamily="18" charset="-34"/>
            </a:endParaRPr>
          </a:p>
          <a:p>
            <a:pPr eaLnBrk="1" hangingPunct="1"/>
            <a:endParaRPr lang="it-IT" altLang="it-IT" smtClean="0">
              <a:solidFill>
                <a:schemeClr val="accent2"/>
              </a:solidFill>
            </a:endParaRPr>
          </a:p>
          <a:p>
            <a:pPr eaLnBrk="1" hangingPunct="1"/>
            <a:endParaRPr lang="it-IT" altLang="it-IT" smtClean="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2565400"/>
            <a:ext cx="6985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4859338" y="5876925"/>
            <a:ext cx="187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a:t>Economic drivers</a:t>
            </a:r>
          </a:p>
        </p:txBody>
      </p:sp>
      <p:sp>
        <p:nvSpPr>
          <p:cNvPr id="10246" name="Text Box 6"/>
          <p:cNvSpPr txBox="1">
            <a:spLocks noChangeArrowheads="1"/>
          </p:cNvSpPr>
          <p:nvPr/>
        </p:nvSpPr>
        <p:spPr bwMode="auto">
          <a:xfrm>
            <a:off x="323850" y="3429000"/>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
        <p:nvSpPr>
          <p:cNvPr id="10247" name="Text Box 7"/>
          <p:cNvSpPr txBox="1">
            <a:spLocks noChangeArrowheads="1"/>
          </p:cNvSpPr>
          <p:nvPr/>
        </p:nvSpPr>
        <p:spPr bwMode="auto">
          <a:xfrm>
            <a:off x="323850" y="2997200"/>
            <a:ext cx="10080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a:t>Environmental pressure</a:t>
            </a:r>
          </a:p>
        </p:txBody>
      </p:sp>
      <p:sp>
        <p:nvSpPr>
          <p:cNvPr id="10248" name="Text Box 8"/>
          <p:cNvSpPr txBox="1">
            <a:spLocks noChangeArrowheads="1"/>
          </p:cNvSpPr>
          <p:nvPr/>
        </p:nvSpPr>
        <p:spPr bwMode="auto">
          <a:xfrm>
            <a:off x="4427538" y="2636838"/>
            <a:ext cx="1225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Policy effect?</a:t>
            </a:r>
          </a:p>
        </p:txBody>
      </p:sp>
      <p:sp>
        <p:nvSpPr>
          <p:cNvPr id="10249" name="Line 9"/>
          <p:cNvSpPr>
            <a:spLocks noChangeShapeType="1"/>
          </p:cNvSpPr>
          <p:nvPr/>
        </p:nvSpPr>
        <p:spPr bwMode="auto">
          <a:xfrm flipH="1">
            <a:off x="3779838" y="3573463"/>
            <a:ext cx="863600" cy="503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it-IT"/>
          </a:p>
        </p:txBody>
      </p:sp>
      <p:sp>
        <p:nvSpPr>
          <p:cNvPr id="10250" name="Line 10"/>
          <p:cNvSpPr>
            <a:spLocks noChangeShapeType="1"/>
          </p:cNvSpPr>
          <p:nvPr/>
        </p:nvSpPr>
        <p:spPr bwMode="auto">
          <a:xfrm flipH="1">
            <a:off x="3348038" y="3141663"/>
            <a:ext cx="1081087"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1" name="Text Box 13"/>
          <p:cNvSpPr txBox="1">
            <a:spLocks noChangeArrowheads="1"/>
          </p:cNvSpPr>
          <p:nvPr/>
        </p:nvSpPr>
        <p:spPr bwMode="auto">
          <a:xfrm>
            <a:off x="6227763" y="4437063"/>
            <a:ext cx="1944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Recoupling possibility (?)</a:t>
            </a:r>
          </a:p>
        </p:txBody>
      </p:sp>
      <p:sp>
        <p:nvSpPr>
          <p:cNvPr id="10252" name="Text Box 14"/>
          <p:cNvSpPr txBox="1">
            <a:spLocks noChangeArrowheads="1"/>
          </p:cNvSpPr>
          <p:nvPr/>
        </p:nvSpPr>
        <p:spPr bwMode="auto">
          <a:xfrm>
            <a:off x="1763713" y="4941888"/>
            <a:ext cx="1584325"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a:t>Relative delinking </a:t>
            </a:r>
          </a:p>
          <a:p>
            <a:pPr eaLnBrk="1" hangingPunct="1">
              <a:spcBef>
                <a:spcPct val="50000"/>
              </a:spcBef>
            </a:pPr>
            <a:r>
              <a:rPr lang="it-IT" altLang="it-IT" sz="1600"/>
              <a:t>(if any)</a:t>
            </a:r>
          </a:p>
        </p:txBody>
      </p:sp>
      <p:sp>
        <p:nvSpPr>
          <p:cNvPr id="10253" name="Text Box 15"/>
          <p:cNvSpPr txBox="1">
            <a:spLocks noChangeArrowheads="1"/>
          </p:cNvSpPr>
          <p:nvPr/>
        </p:nvSpPr>
        <p:spPr bwMode="auto">
          <a:xfrm>
            <a:off x="3924300" y="4005263"/>
            <a:ext cx="1944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b="1"/>
              <a:t>Absolute delinking</a:t>
            </a:r>
          </a:p>
        </p:txBody>
      </p:sp>
      <p:sp>
        <p:nvSpPr>
          <p:cNvPr id="10254" name="Line 16"/>
          <p:cNvSpPr>
            <a:spLocks noChangeShapeType="1"/>
          </p:cNvSpPr>
          <p:nvPr/>
        </p:nvSpPr>
        <p:spPr bwMode="auto">
          <a:xfrm flipH="1" flipV="1">
            <a:off x="2339975" y="4292600"/>
            <a:ext cx="144463" cy="504825"/>
          </a:xfrm>
          <a:prstGeom prst="line">
            <a:avLst/>
          </a:prstGeom>
          <a:noFill/>
          <a:ln w="19050">
            <a:solidFill>
              <a:schemeClr val="bg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5" name="Line 17"/>
          <p:cNvSpPr>
            <a:spLocks noChangeShapeType="1"/>
          </p:cNvSpPr>
          <p:nvPr/>
        </p:nvSpPr>
        <p:spPr bwMode="auto">
          <a:xfrm flipH="1">
            <a:off x="3995738" y="4365625"/>
            <a:ext cx="215900" cy="142875"/>
          </a:xfrm>
          <a:prstGeom prst="line">
            <a:avLst/>
          </a:prstGeom>
          <a:noFill/>
          <a:ln w="19050">
            <a:solidFill>
              <a:schemeClr val="bg2"/>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6" name="Text Box 18"/>
          <p:cNvSpPr txBox="1">
            <a:spLocks noChangeArrowheads="1"/>
          </p:cNvSpPr>
          <p:nvPr/>
        </p:nvSpPr>
        <p:spPr bwMode="auto">
          <a:xfrm>
            <a:off x="1979613" y="270827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
        <p:nvSpPr>
          <p:cNvPr id="10257" name="Line 19"/>
          <p:cNvSpPr>
            <a:spLocks noChangeShapeType="1"/>
          </p:cNvSpPr>
          <p:nvPr/>
        </p:nvSpPr>
        <p:spPr bwMode="auto">
          <a:xfrm>
            <a:off x="2700338" y="2997200"/>
            <a:ext cx="431800" cy="647700"/>
          </a:xfrm>
          <a:prstGeom prst="line">
            <a:avLst/>
          </a:prstGeom>
          <a:noFill/>
          <a:ln w="28575">
            <a:solidFill>
              <a:schemeClr val="bg2"/>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58" name="Text Box 20"/>
          <p:cNvSpPr txBox="1">
            <a:spLocks noChangeArrowheads="1"/>
          </p:cNvSpPr>
          <p:nvPr/>
        </p:nvSpPr>
        <p:spPr bwMode="auto">
          <a:xfrm>
            <a:off x="1979613" y="2636838"/>
            <a:ext cx="187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a:t>Turning point</a:t>
            </a:r>
          </a:p>
        </p:txBody>
      </p:sp>
      <p:sp>
        <p:nvSpPr>
          <p:cNvPr id="10259" name="Line 21"/>
          <p:cNvSpPr>
            <a:spLocks noChangeShapeType="1"/>
          </p:cNvSpPr>
          <p:nvPr/>
        </p:nvSpPr>
        <p:spPr bwMode="auto">
          <a:xfrm flipH="1">
            <a:off x="4500563" y="3429000"/>
            <a:ext cx="287337" cy="576263"/>
          </a:xfrm>
          <a:prstGeom prst="line">
            <a:avLst/>
          </a:prstGeom>
          <a:noFill/>
          <a:ln w="9525">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60" name="Line 22"/>
          <p:cNvSpPr>
            <a:spLocks noChangeShapeType="1"/>
          </p:cNvSpPr>
          <p:nvPr/>
        </p:nvSpPr>
        <p:spPr bwMode="auto">
          <a:xfrm flipH="1">
            <a:off x="2700338" y="3357563"/>
            <a:ext cx="1727200" cy="1295400"/>
          </a:xfrm>
          <a:prstGeom prst="line">
            <a:avLst/>
          </a:prstGeom>
          <a:noFill/>
          <a:ln w="9525">
            <a:solidFill>
              <a:srgbClr val="FF0000"/>
            </a:solidFill>
            <a:round/>
            <a:headEnd type="diamond"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0261" name="Oval 23"/>
          <p:cNvSpPr>
            <a:spLocks noChangeArrowheads="1"/>
          </p:cNvSpPr>
          <p:nvPr/>
        </p:nvSpPr>
        <p:spPr bwMode="auto">
          <a:xfrm>
            <a:off x="3059113" y="3716338"/>
            <a:ext cx="144462" cy="7302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it-IT"/>
          </a:p>
        </p:txBody>
      </p:sp>
    </p:spTree>
    <p:extLst>
      <p:ext uri="{BB962C8B-B14F-4D97-AF65-F5344CB8AC3E}">
        <p14:creationId xmlns:p14="http://schemas.microsoft.com/office/powerpoint/2010/main" val="451312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sz="2800" dirty="0" err="1" smtClean="0"/>
              <a:t>Ecological</a:t>
            </a:r>
            <a:r>
              <a:rPr lang="it-IT" sz="2800" dirty="0" smtClean="0"/>
              <a:t> tax </a:t>
            </a:r>
            <a:r>
              <a:rPr lang="it-IT" sz="2800" dirty="0" err="1" smtClean="0"/>
              <a:t>reforms</a:t>
            </a:r>
            <a:r>
              <a:rPr lang="it-IT" sz="2800" dirty="0" smtClean="0"/>
              <a:t> </a:t>
            </a:r>
            <a:r>
              <a:rPr lang="it-IT" sz="2800" dirty="0" err="1" smtClean="0"/>
              <a:t>as</a:t>
            </a:r>
            <a:r>
              <a:rPr lang="it-IT" sz="2800" dirty="0" smtClean="0"/>
              <a:t> policy </a:t>
            </a:r>
            <a:r>
              <a:rPr lang="it-IT" sz="2800" dirty="0" err="1" smtClean="0"/>
              <a:t>shocks</a:t>
            </a:r>
            <a:r>
              <a:rPr lang="it-IT" sz="2800" dirty="0" smtClean="0"/>
              <a:t> to </a:t>
            </a:r>
            <a:r>
              <a:rPr lang="it-IT" sz="2800" dirty="0" err="1" smtClean="0"/>
              <a:t>spur</a:t>
            </a:r>
            <a:r>
              <a:rPr lang="it-IT" sz="2800" dirty="0" smtClean="0"/>
              <a:t> </a:t>
            </a:r>
            <a:r>
              <a:rPr lang="it-IT" sz="2800" dirty="0" err="1" smtClean="0"/>
              <a:t>Sustainability</a:t>
            </a:r>
            <a:r>
              <a:rPr lang="it-IT" sz="2800" dirty="0" smtClean="0"/>
              <a:t> and growth </a:t>
            </a:r>
            <a:r>
              <a:rPr lang="it-IT" sz="2800" dirty="0" err="1" smtClean="0"/>
              <a:t>by</a:t>
            </a:r>
            <a:r>
              <a:rPr lang="it-IT" sz="2800" dirty="0" smtClean="0"/>
              <a:t> innovation</a:t>
            </a:r>
            <a:endParaRPr lang="en-GB" sz="2800" dirty="0"/>
          </a:p>
        </p:txBody>
      </p:sp>
      <p:sp>
        <p:nvSpPr>
          <p:cNvPr id="11267" name="Text Placeholder 2"/>
          <p:cNvSpPr>
            <a:spLocks noGrp="1"/>
          </p:cNvSpPr>
          <p:nvPr>
            <p:ph type="body" idx="1"/>
          </p:nvPr>
        </p:nvSpPr>
        <p:spPr/>
        <p:txBody>
          <a:bodyPr/>
          <a:lstStyle/>
          <a:p>
            <a:r>
              <a:rPr lang="it-IT" altLang="it-IT" smtClean="0">
                <a:solidFill>
                  <a:srgbClr val="FF0000"/>
                </a:solidFill>
              </a:rPr>
              <a:t>Ecological tax reforms</a:t>
            </a:r>
            <a:endParaRPr lang="en-GB" altLang="it-IT" smtClean="0">
              <a:solidFill>
                <a:srgbClr val="FF0000"/>
              </a:solidFill>
            </a:endParaRPr>
          </a:p>
        </p:txBody>
      </p:sp>
    </p:spTree>
    <p:extLst>
      <p:ext uri="{BB962C8B-B14F-4D97-AF65-F5344CB8AC3E}">
        <p14:creationId xmlns:p14="http://schemas.microsoft.com/office/powerpoint/2010/main" val="1937069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5288" y="458788"/>
            <a:ext cx="7485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it-IT" sz="1600" b="1">
                <a:latin typeface="Garamond" pitchFamily="18" charset="0"/>
                <a:cs typeface="Times New Roman" pitchFamily="18" charset="0"/>
              </a:rPr>
              <a:t>Co2 trends and TIME RELATED EVENTS (OIL shocks, Policy)	</a:t>
            </a:r>
            <a:r>
              <a:rPr lang="en-GB" altLang="it-IT" sz="1600" b="1">
                <a:solidFill>
                  <a:srgbClr val="FF0000"/>
                </a:solidFill>
                <a:latin typeface="Garamond" pitchFamily="18" charset="0"/>
                <a:cs typeface="Times New Roman" pitchFamily="18" charset="0"/>
              </a:rPr>
              <a:t>EU south</a:t>
            </a:r>
            <a:endParaRPr lang="it-IT" altLang="it-IT" sz="1600" b="1">
              <a:solidFill>
                <a:srgbClr val="FF0000"/>
              </a:solidFill>
            </a:endParaRPr>
          </a:p>
          <a:p>
            <a:endParaRPr lang="it-IT" altLang="it-IT" sz="1600" b="1"/>
          </a:p>
        </p:txBody>
      </p:sp>
      <p:pic>
        <p:nvPicPr>
          <p:cNvPr id="12291" name="Picture 3" descr="INTERVENTION_EUSU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1196975"/>
            <a:ext cx="7416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0" y="4960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12293" name="Line 5"/>
          <p:cNvSpPr>
            <a:spLocks noChangeShapeType="1"/>
          </p:cNvSpPr>
          <p:nvPr/>
        </p:nvSpPr>
        <p:spPr bwMode="auto">
          <a:xfrm flipV="1">
            <a:off x="5003800" y="2924175"/>
            <a:ext cx="0" cy="8651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294" name="Line 6"/>
          <p:cNvSpPr>
            <a:spLocks noChangeShapeType="1"/>
          </p:cNvSpPr>
          <p:nvPr/>
        </p:nvSpPr>
        <p:spPr bwMode="auto">
          <a:xfrm flipV="1">
            <a:off x="6372225" y="2781300"/>
            <a:ext cx="0" cy="8651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70403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116013" y="501650"/>
            <a:ext cx="317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it-IT" b="1"/>
              <a:t>North america and Oceania</a:t>
            </a:r>
            <a:endParaRPr lang="en-GB" altLang="it-IT" b="1">
              <a:latin typeface="Garamond" pitchFamily="18" charset="0"/>
              <a:cs typeface="Times New Roman" pitchFamily="18" charset="0"/>
            </a:endParaRPr>
          </a:p>
        </p:txBody>
      </p:sp>
      <p:pic>
        <p:nvPicPr>
          <p:cNvPr id="13315" name="Picture 3" descr="INTERVENTION_UMBRELLA"/>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341438"/>
            <a:ext cx="77041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Line 4"/>
          <p:cNvSpPr>
            <a:spLocks noChangeShapeType="1"/>
          </p:cNvSpPr>
          <p:nvPr/>
        </p:nvSpPr>
        <p:spPr bwMode="auto">
          <a:xfrm flipV="1">
            <a:off x="5292725" y="2924175"/>
            <a:ext cx="0" cy="8651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7" name="Line 5"/>
          <p:cNvSpPr>
            <a:spLocks noChangeShapeType="1"/>
          </p:cNvSpPr>
          <p:nvPr/>
        </p:nvSpPr>
        <p:spPr bwMode="auto">
          <a:xfrm flipV="1">
            <a:off x="6588125" y="2781300"/>
            <a:ext cx="0" cy="86518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18" name="TextBox 5"/>
          <p:cNvSpPr txBox="1">
            <a:spLocks noChangeArrowheads="1"/>
          </p:cNvSpPr>
          <p:nvPr/>
        </p:nvSpPr>
        <p:spPr bwMode="auto">
          <a:xfrm>
            <a:off x="611188" y="6021388"/>
            <a:ext cx="662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Mazzanti &amp; Musolesi FEEM paper 2010</a:t>
            </a:r>
            <a:endParaRPr lang="en-GB" altLang="it-IT"/>
          </a:p>
        </p:txBody>
      </p:sp>
    </p:spTree>
    <p:extLst>
      <p:ext uri="{BB962C8B-B14F-4D97-AF65-F5344CB8AC3E}">
        <p14:creationId xmlns:p14="http://schemas.microsoft.com/office/powerpoint/2010/main" val="4013616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0113" y="430213"/>
            <a:ext cx="240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it-IT" b="1">
                <a:solidFill>
                  <a:srgbClr val="FF0000"/>
                </a:solidFill>
              </a:rPr>
              <a:t>Co2 trends, </a:t>
            </a:r>
            <a:r>
              <a:rPr lang="en-GB" altLang="it-IT" sz="1600" b="1">
                <a:solidFill>
                  <a:srgbClr val="FF0000"/>
                </a:solidFill>
                <a:latin typeface="Garamond" pitchFamily="18" charset="0"/>
                <a:cs typeface="Times New Roman" pitchFamily="18" charset="0"/>
              </a:rPr>
              <a:t>EU North</a:t>
            </a:r>
          </a:p>
        </p:txBody>
      </p:sp>
      <p:pic>
        <p:nvPicPr>
          <p:cNvPr id="14339" name="Picture 3" descr="INTERVENTION_EUNORD"/>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052513"/>
            <a:ext cx="75596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4"/>
          <p:cNvSpPr>
            <a:spLocks noChangeShapeType="1"/>
          </p:cNvSpPr>
          <p:nvPr/>
        </p:nvSpPr>
        <p:spPr bwMode="auto">
          <a:xfrm flipV="1">
            <a:off x="4643438" y="3357563"/>
            <a:ext cx="0" cy="865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341" name="TextBox 5"/>
          <p:cNvSpPr txBox="1">
            <a:spLocks noChangeArrowheads="1"/>
          </p:cNvSpPr>
          <p:nvPr/>
        </p:nvSpPr>
        <p:spPr bwMode="auto">
          <a:xfrm>
            <a:off x="5940425" y="1268413"/>
            <a:ext cx="16557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ETR? In Scandinavia, UK, Holland..</a:t>
            </a:r>
            <a:endParaRPr lang="en-GB" altLang="it-IT"/>
          </a:p>
        </p:txBody>
      </p:sp>
      <p:cxnSp>
        <p:nvCxnSpPr>
          <p:cNvPr id="8" name="Straight Arrow Connector 7"/>
          <p:cNvCxnSpPr/>
          <p:nvPr/>
        </p:nvCxnSpPr>
        <p:spPr>
          <a:xfrm>
            <a:off x="6516688" y="2420938"/>
            <a:ext cx="215900" cy="792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9388" y="5949950"/>
            <a:ext cx="8640762" cy="646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it-IT" dirty="0" err="1"/>
              <a:t>After</a:t>
            </a:r>
            <a:r>
              <a:rPr lang="it-IT" dirty="0"/>
              <a:t> 1995, env policy in the EU </a:t>
            </a:r>
            <a:r>
              <a:rPr lang="it-IT" dirty="0" err="1"/>
              <a:t>did</a:t>
            </a:r>
            <a:r>
              <a:rPr lang="it-IT" dirty="0"/>
              <a:t> </a:t>
            </a:r>
            <a:r>
              <a:rPr lang="it-IT" dirty="0" err="1"/>
              <a:t>not</a:t>
            </a:r>
            <a:r>
              <a:rPr lang="it-IT" dirty="0"/>
              <a:t> </a:t>
            </a:r>
            <a:r>
              <a:rPr lang="it-IT" dirty="0" err="1"/>
              <a:t>hamper</a:t>
            </a:r>
            <a:r>
              <a:rPr lang="it-IT" dirty="0"/>
              <a:t> </a:t>
            </a:r>
            <a:r>
              <a:rPr lang="it-IT" dirty="0" err="1"/>
              <a:t>exports</a:t>
            </a:r>
            <a:r>
              <a:rPr lang="it-IT" dirty="0"/>
              <a:t>, </a:t>
            </a:r>
            <a:r>
              <a:rPr lang="it-IT" dirty="0" err="1"/>
              <a:t>often</a:t>
            </a:r>
            <a:r>
              <a:rPr lang="it-IT" dirty="0"/>
              <a:t> </a:t>
            </a:r>
            <a:r>
              <a:rPr lang="it-IT" dirty="0" err="1"/>
              <a:t>there</a:t>
            </a:r>
            <a:r>
              <a:rPr lang="it-IT" dirty="0"/>
              <a:t> is a + </a:t>
            </a:r>
            <a:r>
              <a:rPr lang="it-IT" dirty="0" err="1"/>
              <a:t>correlation…</a:t>
            </a:r>
            <a:r>
              <a:rPr lang="it-IT" dirty="0"/>
              <a:t> Costantini &amp; Mazzanti, 2011, </a:t>
            </a:r>
            <a:r>
              <a:rPr lang="it-IT" dirty="0" err="1"/>
              <a:t>Research</a:t>
            </a:r>
            <a:r>
              <a:rPr lang="it-IT" dirty="0"/>
              <a:t> Policy</a:t>
            </a:r>
            <a:endParaRPr lang="en-GB" dirty="0"/>
          </a:p>
        </p:txBody>
      </p:sp>
    </p:spTree>
    <p:extLst>
      <p:ext uri="{BB962C8B-B14F-4D97-AF65-F5344CB8AC3E}">
        <p14:creationId xmlns:p14="http://schemas.microsoft.com/office/powerpoint/2010/main" val="3747285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Politica ed innovazione</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924788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79375"/>
            <a:ext cx="1549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b="1">
                <a:latin typeface="Calibri" pitchFamily="34" charset="0"/>
                <a:ea typeface="Calibri" pitchFamily="34" charset="0"/>
                <a:cs typeface="Times New Roman" pitchFamily="18" charset="0"/>
              </a:rPr>
              <a:t>Energy intensity</a:t>
            </a:r>
            <a:endParaRPr lang="en-GB" altLang="it-IT" sz="1600" b="1">
              <a:ea typeface="Calibri" pitchFamily="34" charset="0"/>
              <a:cs typeface="Times New Roman" pitchFamily="18" charset="0"/>
            </a:endParaRPr>
          </a:p>
          <a:p>
            <a:endParaRPr lang="en-GB" altLang="it-IT">
              <a:ea typeface="Calibri" pitchFamily="34" charset="0"/>
              <a:cs typeface="Times New Roman" pitchFamily="18" charset="0"/>
            </a:endParaRPr>
          </a:p>
        </p:txBody>
      </p:sp>
      <p:graphicFrame>
        <p:nvGraphicFramePr>
          <p:cNvPr id="3" name="Grafico 2"/>
          <p:cNvGraphicFramePr/>
          <p:nvPr/>
        </p:nvGraphicFramePr>
        <p:xfrm>
          <a:off x="251520" y="332656"/>
          <a:ext cx="828092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Rectangle 4"/>
          <p:cNvSpPr>
            <a:spLocks noChangeArrowheads="1"/>
          </p:cNvSpPr>
          <p:nvPr/>
        </p:nvSpPr>
        <p:spPr bwMode="auto">
          <a:xfrm>
            <a:off x="0" y="3421063"/>
            <a:ext cx="577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1600" b="1">
                <a:latin typeface="Calibri" pitchFamily="34" charset="0"/>
                <a:ea typeface="Calibri" pitchFamily="34" charset="0"/>
                <a:cs typeface="Times New Roman" pitchFamily="18" charset="0"/>
              </a:rPr>
              <a:t>GHG</a:t>
            </a:r>
            <a:endParaRPr lang="en-GB" altLang="it-IT" sz="1600" b="1">
              <a:ea typeface="Calibri" pitchFamily="34" charset="0"/>
              <a:cs typeface="Times New Roman" pitchFamily="18" charset="0"/>
            </a:endParaRPr>
          </a:p>
          <a:p>
            <a:endParaRPr lang="en-GB" altLang="it-IT">
              <a:ea typeface="Calibri" pitchFamily="34" charset="0"/>
              <a:cs typeface="Times New Roman" pitchFamily="18" charset="0"/>
            </a:endParaRPr>
          </a:p>
        </p:txBody>
      </p:sp>
      <p:graphicFrame>
        <p:nvGraphicFramePr>
          <p:cNvPr id="5" name="Grafico 1"/>
          <p:cNvGraphicFramePr/>
          <p:nvPr/>
        </p:nvGraphicFramePr>
        <p:xfrm>
          <a:off x="251520" y="3717032"/>
          <a:ext cx="8424936"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17414" name="TextBox 5"/>
          <p:cNvSpPr txBox="1">
            <a:spLocks noChangeArrowheads="1"/>
          </p:cNvSpPr>
          <p:nvPr/>
        </p:nvSpPr>
        <p:spPr bwMode="auto">
          <a:xfrm>
            <a:off x="7380288" y="2636838"/>
            <a:ext cx="1512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t>The case for ETR in Italy</a:t>
            </a:r>
            <a:endParaRPr lang="en-GB" altLang="it-IT" b="1"/>
          </a:p>
        </p:txBody>
      </p:sp>
      <p:cxnSp>
        <p:nvCxnSpPr>
          <p:cNvPr id="8" name="Straight Arrow Connector 7"/>
          <p:cNvCxnSpPr/>
          <p:nvPr/>
        </p:nvCxnSpPr>
        <p:spPr>
          <a:xfrm flipH="1">
            <a:off x="6372225" y="692150"/>
            <a:ext cx="71438"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58888" y="1196975"/>
            <a:ext cx="0"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661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a:t>
            </a:r>
            <a:endParaRPr lang="it-IT" dirty="0"/>
          </a:p>
        </p:txBody>
      </p:sp>
      <p:sp>
        <p:nvSpPr>
          <p:cNvPr id="3" name="Segnaposto contenuto 2"/>
          <p:cNvSpPr>
            <a:spLocks noGrp="1"/>
          </p:cNvSpPr>
          <p:nvPr>
            <p:ph idx="1"/>
          </p:nvPr>
        </p:nvSpPr>
        <p:spPr/>
        <p:txBody>
          <a:bodyPr>
            <a:normAutofit lnSpcReduction="10000"/>
          </a:bodyPr>
          <a:lstStyle/>
          <a:p>
            <a:r>
              <a:rPr lang="it-IT" dirty="0" smtClean="0"/>
              <a:t>Sostenibilità: definizioni ed aspetti globali e locali</a:t>
            </a:r>
          </a:p>
          <a:p>
            <a:r>
              <a:rPr lang="it-IT" dirty="0" smtClean="0"/>
              <a:t>Sostenibilità ed Innovazione</a:t>
            </a:r>
          </a:p>
          <a:p>
            <a:r>
              <a:rPr lang="it-IT" dirty="0"/>
              <a:t>Innovazione tecnologica, organizzativa e ambientale</a:t>
            </a:r>
          </a:p>
          <a:p>
            <a:r>
              <a:rPr lang="it-IT" dirty="0"/>
              <a:t>Eco certificazione </a:t>
            </a:r>
            <a:r>
              <a:rPr lang="it-IT" dirty="0" smtClean="0"/>
              <a:t>Cambiamento climatico e gestione dei rifiuti</a:t>
            </a:r>
          </a:p>
          <a:p>
            <a:r>
              <a:rPr lang="it-IT" dirty="0" smtClean="0"/>
              <a:t>Performance ambientali del settore dei servizi e PA</a:t>
            </a:r>
          </a:p>
          <a:p>
            <a:endParaRPr lang="it-IT" dirty="0" smtClean="0"/>
          </a:p>
          <a:p>
            <a:endParaRPr lang="it-IT" dirty="0"/>
          </a:p>
        </p:txBody>
      </p:sp>
    </p:spTree>
    <p:extLst>
      <p:ext uri="{BB962C8B-B14F-4D97-AF65-F5344CB8AC3E}">
        <p14:creationId xmlns:p14="http://schemas.microsoft.com/office/powerpoint/2010/main" val="933342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95250"/>
            <a:ext cx="122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latin typeface="Calibri" pitchFamily="34" charset="0"/>
                <a:ea typeface="Calibri" pitchFamily="34" charset="0"/>
                <a:cs typeface="Times New Roman" pitchFamily="18" charset="0"/>
              </a:rPr>
              <a:t>GERD total</a:t>
            </a:r>
            <a:endParaRPr lang="en-GB" altLang="it-IT" b="1">
              <a:ea typeface="Calibri" pitchFamily="34" charset="0"/>
              <a:cs typeface="Times New Roman" pitchFamily="18" charset="0"/>
            </a:endParaRPr>
          </a:p>
          <a:p>
            <a:endParaRPr lang="en-GB" altLang="it-IT">
              <a:ea typeface="Calibri" pitchFamily="34" charset="0"/>
              <a:cs typeface="Times New Roman" pitchFamily="18" charset="0"/>
            </a:endParaRPr>
          </a:p>
        </p:txBody>
      </p:sp>
      <p:graphicFrame>
        <p:nvGraphicFramePr>
          <p:cNvPr id="3" name="Grafico 1"/>
          <p:cNvGraphicFramePr/>
          <p:nvPr/>
        </p:nvGraphicFramePr>
        <p:xfrm>
          <a:off x="323528" y="476672"/>
          <a:ext cx="828092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Rectangle 3"/>
          <p:cNvSpPr>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cxnSp>
        <p:nvCxnSpPr>
          <p:cNvPr id="6" name="Straight Arrow Connector 5"/>
          <p:cNvCxnSpPr/>
          <p:nvPr/>
        </p:nvCxnSpPr>
        <p:spPr>
          <a:xfrm>
            <a:off x="3419475" y="3933825"/>
            <a:ext cx="576263"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544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it-IT" altLang="it-IT" smtClean="0"/>
              <a:t>Two options</a:t>
            </a:r>
            <a:endParaRPr lang="en-GB" altLang="it-IT" smtClean="0"/>
          </a:p>
        </p:txBody>
      </p:sp>
      <p:sp>
        <p:nvSpPr>
          <p:cNvPr id="19459" name="Content Placeholder 2"/>
          <p:cNvSpPr>
            <a:spLocks noGrp="1"/>
          </p:cNvSpPr>
          <p:nvPr>
            <p:ph sz="quarter" idx="1"/>
          </p:nvPr>
        </p:nvSpPr>
        <p:spPr>
          <a:xfrm>
            <a:off x="457200" y="1219200"/>
            <a:ext cx="4041775" cy="4937125"/>
          </a:xfrm>
        </p:spPr>
        <p:txBody>
          <a:bodyPr/>
          <a:lstStyle/>
          <a:p>
            <a:pPr marL="273050" indent="-273050" eaLnBrk="1" hangingPunct="1">
              <a:buFont typeface="Wingdings 3" pitchFamily="18" charset="2"/>
              <a:buChar char=""/>
            </a:pPr>
            <a:r>
              <a:rPr lang="it-IT" altLang="it-IT" smtClean="0">
                <a:solidFill>
                  <a:srgbClr val="FF0000"/>
                </a:solidFill>
              </a:rPr>
              <a:t>Labour /social security tax cuts</a:t>
            </a:r>
          </a:p>
          <a:p>
            <a:pPr marL="547688" lvl="1" indent="-273050" eaLnBrk="1" hangingPunct="1">
              <a:buFont typeface="Wingdings 3" pitchFamily="18" charset="2"/>
              <a:buChar char=""/>
            </a:pPr>
            <a:r>
              <a:rPr lang="it-IT" altLang="it-IT" smtClean="0"/>
              <a:t>Increase labor demand of unskilled, women and young</a:t>
            </a:r>
          </a:p>
          <a:p>
            <a:pPr marL="547688" lvl="1" indent="-273050" eaLnBrk="1" hangingPunct="1">
              <a:buFont typeface="Wingdings 3" pitchFamily="18" charset="2"/>
              <a:buChar char=""/>
            </a:pPr>
            <a:r>
              <a:rPr lang="it-IT" altLang="it-IT" smtClean="0"/>
              <a:t>Short run aggregate demand impacts</a:t>
            </a:r>
          </a:p>
          <a:p>
            <a:pPr marL="547688" lvl="1" indent="-273050" eaLnBrk="1" hangingPunct="1">
              <a:buFont typeface="Wingdings 3" pitchFamily="18" charset="2"/>
              <a:buChar char=""/>
            </a:pPr>
            <a:r>
              <a:rPr lang="it-IT" altLang="it-IT" smtClean="0"/>
              <a:t>Not a long run growth fact</a:t>
            </a:r>
          </a:p>
        </p:txBody>
      </p:sp>
      <p:sp>
        <p:nvSpPr>
          <p:cNvPr id="4" name="Content Placeholder 3"/>
          <p:cNvSpPr>
            <a:spLocks noGrp="1"/>
          </p:cNvSpPr>
          <p:nvPr>
            <p:ph sz="quarter" idx="2"/>
          </p:nvPr>
        </p:nvSpPr>
        <p:spPr>
          <a:xfrm>
            <a:off x="4632325" y="1216025"/>
            <a:ext cx="4041775" cy="4937125"/>
          </a:xfrm>
        </p:spPr>
        <p:txBody>
          <a:bodyPr>
            <a:normAutofit/>
          </a:bodyPr>
          <a:lstStyle/>
          <a:p>
            <a:pPr marL="274320" indent="-274320" eaLnBrk="1" fontAlgn="auto" hangingPunct="1">
              <a:spcAft>
                <a:spcPts val="0"/>
              </a:spcAft>
              <a:buFont typeface="Wingdings 3"/>
              <a:buChar char=""/>
              <a:defRPr/>
            </a:pPr>
            <a:r>
              <a:rPr lang="it-IT" dirty="0" smtClean="0">
                <a:solidFill>
                  <a:srgbClr val="00B050"/>
                </a:solidFill>
              </a:rPr>
              <a:t>Innovation oriented </a:t>
            </a:r>
            <a:r>
              <a:rPr lang="it-IT" dirty="0" err="1" smtClean="0">
                <a:solidFill>
                  <a:srgbClr val="00B050"/>
                </a:solidFill>
              </a:rPr>
              <a:t>reycling</a:t>
            </a:r>
            <a:r>
              <a:rPr lang="it-IT" dirty="0" smtClean="0">
                <a:solidFill>
                  <a:srgbClr val="00B050"/>
                </a:solidFill>
              </a:rPr>
              <a:t>. </a:t>
            </a:r>
          </a:p>
          <a:p>
            <a:pPr marL="548640" lvl="1" indent="-274320" eaLnBrk="1" fontAlgn="auto" hangingPunct="1">
              <a:spcAft>
                <a:spcPts val="0"/>
              </a:spcAft>
              <a:buFont typeface="Wingdings 3"/>
              <a:buChar char=""/>
              <a:defRPr/>
            </a:pPr>
            <a:r>
              <a:rPr lang="it-IT" dirty="0" smtClean="0"/>
              <a:t>Energy efficiency </a:t>
            </a:r>
            <a:r>
              <a:rPr lang="it-IT" dirty="0" err="1" smtClean="0"/>
              <a:t>stimulus</a:t>
            </a:r>
            <a:endParaRPr lang="it-IT" dirty="0" smtClean="0"/>
          </a:p>
          <a:p>
            <a:pPr marL="548640" lvl="1" indent="-274320" eaLnBrk="1" fontAlgn="auto" hangingPunct="1">
              <a:spcAft>
                <a:spcPts val="0"/>
              </a:spcAft>
              <a:buFont typeface="Wingdings 3"/>
              <a:buChar char=""/>
              <a:defRPr/>
            </a:pPr>
            <a:r>
              <a:rPr lang="it-IT" dirty="0" err="1" smtClean="0"/>
              <a:t>Through</a:t>
            </a:r>
            <a:r>
              <a:rPr lang="it-IT" dirty="0" smtClean="0"/>
              <a:t> </a:t>
            </a:r>
            <a:r>
              <a:rPr lang="it-IT" dirty="0" err="1" smtClean="0"/>
              <a:t>creation</a:t>
            </a:r>
            <a:r>
              <a:rPr lang="it-IT" dirty="0" smtClean="0"/>
              <a:t> of </a:t>
            </a:r>
            <a:r>
              <a:rPr lang="it-IT" dirty="0" err="1" smtClean="0"/>
              <a:t>trusts</a:t>
            </a:r>
            <a:r>
              <a:rPr lang="it-IT" dirty="0" smtClean="0"/>
              <a:t> and </a:t>
            </a:r>
            <a:r>
              <a:rPr lang="it-IT" dirty="0" err="1" smtClean="0"/>
              <a:t>funds</a:t>
            </a:r>
            <a:r>
              <a:rPr lang="it-IT" dirty="0" smtClean="0"/>
              <a:t> </a:t>
            </a:r>
            <a:r>
              <a:rPr lang="it-IT" dirty="0" err="1" smtClean="0"/>
              <a:t>that</a:t>
            </a:r>
            <a:r>
              <a:rPr lang="it-IT" dirty="0" smtClean="0"/>
              <a:t> finance innovation</a:t>
            </a:r>
          </a:p>
          <a:p>
            <a:pPr marL="822960" lvl="2" eaLnBrk="1" fontAlgn="auto" hangingPunct="1">
              <a:spcAft>
                <a:spcPts val="0"/>
              </a:spcAft>
              <a:buClr>
                <a:schemeClr val="bg1">
                  <a:shade val="50000"/>
                </a:schemeClr>
              </a:buClr>
              <a:buFont typeface="Wingdings 3"/>
              <a:buChar char=""/>
              <a:defRPr/>
            </a:pPr>
            <a:r>
              <a:rPr lang="it-IT" dirty="0" smtClean="0"/>
              <a:t>General technological innovation (</a:t>
            </a:r>
            <a:r>
              <a:rPr lang="it-IT" dirty="0" err="1" smtClean="0"/>
              <a:t>recyling</a:t>
            </a:r>
            <a:r>
              <a:rPr lang="it-IT" dirty="0" smtClean="0"/>
              <a:t> on the </a:t>
            </a:r>
            <a:r>
              <a:rPr lang="it-IT" dirty="0" err="1" smtClean="0"/>
              <a:t>basis</a:t>
            </a:r>
            <a:r>
              <a:rPr lang="it-IT" dirty="0" smtClean="0"/>
              <a:t> of </a:t>
            </a:r>
            <a:r>
              <a:rPr lang="it-IT" dirty="0" err="1" smtClean="0"/>
              <a:t>energy</a:t>
            </a:r>
            <a:r>
              <a:rPr lang="it-IT" dirty="0" smtClean="0"/>
              <a:t> use..) or ex ante </a:t>
            </a:r>
            <a:r>
              <a:rPr lang="it-IT" dirty="0" err="1" smtClean="0"/>
              <a:t>defining</a:t>
            </a:r>
            <a:r>
              <a:rPr lang="it-IT" dirty="0" smtClean="0"/>
              <a:t> the </a:t>
            </a:r>
            <a:r>
              <a:rPr lang="it-IT" dirty="0" err="1" smtClean="0"/>
              <a:t>type</a:t>
            </a:r>
            <a:r>
              <a:rPr lang="it-IT" dirty="0" smtClean="0"/>
              <a:t> (tender on specific issues)?</a:t>
            </a:r>
            <a:endParaRPr lang="en-GB" dirty="0"/>
          </a:p>
        </p:txBody>
      </p:sp>
    </p:spTree>
    <p:extLst>
      <p:ext uri="{BB962C8B-B14F-4D97-AF65-F5344CB8AC3E}">
        <p14:creationId xmlns:p14="http://schemas.microsoft.com/office/powerpoint/2010/main" val="553573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it-IT"/>
          </a:p>
        </p:txBody>
      </p:sp>
      <p:pic>
        <p:nvPicPr>
          <p:cNvPr id="20483" name="Grafico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748713"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0" y="4943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Tx/>
              <a:buChar char="•"/>
            </a:pPr>
            <a:r>
              <a:rPr lang="en-US" altLang="ja-JP" sz="1100">
                <a:latin typeface="Times New Roman" pitchFamily="18" charset="0"/>
                <a:ea typeface="MS Mincho" pitchFamily="49" charset="-128"/>
              </a:rPr>
              <a:t>Total environmental and energy taxes (% GDP); source: Eurostat</a:t>
            </a:r>
            <a:endParaRPr lang="en-US" altLang="ja-JP"/>
          </a:p>
        </p:txBody>
      </p:sp>
    </p:spTree>
    <p:extLst>
      <p:ext uri="{BB962C8B-B14F-4D97-AF65-F5344CB8AC3E}">
        <p14:creationId xmlns:p14="http://schemas.microsoft.com/office/powerpoint/2010/main" val="3350919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it-IT"/>
          </a:p>
        </p:txBody>
      </p:sp>
      <p:pic>
        <p:nvPicPr>
          <p:cNvPr id="21507" name="Grafico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2438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36513" y="3286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Tx/>
              <a:buChar char="•"/>
            </a:pPr>
            <a:r>
              <a:rPr lang="en-US" altLang="ja-JP" sz="1100">
                <a:latin typeface="Times New Roman" pitchFamily="18" charset="0"/>
                <a:ea typeface="MS Mincho" pitchFamily="49" charset="-128"/>
              </a:rPr>
              <a:t>Share of GDP, total Energy taxes</a:t>
            </a:r>
            <a:endParaRPr lang="en-US" altLang="ja-JP"/>
          </a:p>
        </p:txBody>
      </p:sp>
      <p:sp>
        <p:nvSpPr>
          <p:cNvPr id="21509"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it-IT"/>
          </a:p>
        </p:txBody>
      </p:sp>
      <p:pic>
        <p:nvPicPr>
          <p:cNvPr id="21510" name="Grafico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429000"/>
            <a:ext cx="780097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6"/>
          <p:cNvSpPr>
            <a:spLocks noChangeArrowheads="1"/>
          </p:cNvSpPr>
          <p:nvPr/>
        </p:nvSpPr>
        <p:spPr bwMode="auto">
          <a:xfrm>
            <a:off x="0" y="3789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buFontTx/>
              <a:buChar char="•"/>
            </a:pPr>
            <a:r>
              <a:rPr lang="en-US" altLang="ja-JP" sz="1100">
                <a:latin typeface="Times New Roman" pitchFamily="18" charset="0"/>
                <a:ea typeface="MS Mincho" pitchFamily="49" charset="-128"/>
              </a:rPr>
              <a:t>Share of GDP, environmental  &amp;  resource taxes</a:t>
            </a:r>
            <a:endParaRPr lang="en-US" altLang="ja-JP"/>
          </a:p>
        </p:txBody>
      </p:sp>
    </p:spTree>
    <p:extLst>
      <p:ext uri="{BB962C8B-B14F-4D97-AF65-F5344CB8AC3E}">
        <p14:creationId xmlns:p14="http://schemas.microsoft.com/office/powerpoint/2010/main" val="331826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it-IT" altLang="it-IT" sz="2800" b="1" smtClean="0">
                <a:solidFill>
                  <a:srgbClr val="FF0000"/>
                </a:solidFill>
              </a:rPr>
              <a:t>ETR: national and decentralised levels</a:t>
            </a:r>
            <a:endParaRPr lang="en-GB" altLang="it-IT" sz="2800" b="1" smtClean="0">
              <a:solidFill>
                <a:srgbClr val="FF0000"/>
              </a:solidFill>
            </a:endParaRPr>
          </a:p>
        </p:txBody>
      </p:sp>
      <p:sp>
        <p:nvSpPr>
          <p:cNvPr id="3" name="Content Placeholder 2"/>
          <p:cNvSpPr>
            <a:spLocks noGrp="1"/>
          </p:cNvSpPr>
          <p:nvPr>
            <p:ph sz="quarter" idx="1"/>
          </p:nvPr>
        </p:nvSpPr>
        <p:spPr>
          <a:xfrm>
            <a:off x="457200" y="1219200"/>
            <a:ext cx="8229600" cy="4937125"/>
          </a:xfrm>
        </p:spPr>
        <p:txBody>
          <a:bodyPr>
            <a:normAutofit/>
          </a:bodyPr>
          <a:lstStyle/>
          <a:p>
            <a:pPr marL="548640" lvl="1" indent="-274320" eaLnBrk="1" fontAlgn="auto" hangingPunct="1">
              <a:spcAft>
                <a:spcPts val="0"/>
              </a:spcAft>
              <a:buFont typeface="Wingdings 3"/>
              <a:buChar char=""/>
              <a:defRPr/>
            </a:pPr>
            <a:r>
              <a:rPr lang="it-IT" dirty="0" smtClean="0"/>
              <a:t>National </a:t>
            </a:r>
            <a:r>
              <a:rPr lang="it-IT" dirty="0" err="1" smtClean="0"/>
              <a:t>levels</a:t>
            </a:r>
            <a:r>
              <a:rPr lang="it-IT" dirty="0" smtClean="0"/>
              <a:t> of </a:t>
            </a:r>
            <a:r>
              <a:rPr lang="it-IT" dirty="0" err="1" smtClean="0"/>
              <a:t>taxation</a:t>
            </a:r>
            <a:r>
              <a:rPr lang="it-IT" dirty="0" smtClean="0"/>
              <a:t> (CO2)</a:t>
            </a:r>
          </a:p>
          <a:p>
            <a:pPr marL="548640" lvl="1" indent="-274320" eaLnBrk="1" fontAlgn="auto" hangingPunct="1">
              <a:spcAft>
                <a:spcPts val="0"/>
              </a:spcAft>
              <a:buFont typeface="Wingdings 3"/>
              <a:buChar char=""/>
              <a:defRPr/>
            </a:pPr>
            <a:r>
              <a:rPr lang="it-IT" b="1" dirty="0" err="1" smtClean="0"/>
              <a:t>Regional</a:t>
            </a:r>
            <a:r>
              <a:rPr lang="it-IT" b="1" dirty="0" smtClean="0"/>
              <a:t> and local </a:t>
            </a:r>
            <a:r>
              <a:rPr lang="it-IT" b="1" dirty="0" err="1" smtClean="0"/>
              <a:t>levels</a:t>
            </a:r>
            <a:endParaRPr lang="it-IT" b="1" dirty="0" smtClean="0"/>
          </a:p>
          <a:p>
            <a:pPr marL="822960" lvl="2" eaLnBrk="1" fontAlgn="auto" hangingPunct="1">
              <a:spcAft>
                <a:spcPts val="0"/>
              </a:spcAft>
              <a:buClr>
                <a:schemeClr val="bg1">
                  <a:shade val="50000"/>
                </a:schemeClr>
              </a:buClr>
              <a:buFont typeface="Wingdings 3"/>
              <a:buChar char=""/>
              <a:defRPr/>
            </a:pPr>
            <a:r>
              <a:rPr lang="it-IT" sz="2800" dirty="0" smtClean="0"/>
              <a:t>Landfill </a:t>
            </a:r>
            <a:r>
              <a:rPr lang="it-IT" sz="2800" dirty="0" err="1" smtClean="0"/>
              <a:t>taxes</a:t>
            </a:r>
            <a:r>
              <a:rPr lang="it-IT" sz="2800" dirty="0" smtClean="0"/>
              <a:t>, </a:t>
            </a:r>
            <a:r>
              <a:rPr lang="it-IT" sz="2800" dirty="0" err="1" smtClean="0"/>
              <a:t>Sox</a:t>
            </a:r>
            <a:r>
              <a:rPr lang="it-IT" sz="2800" dirty="0" smtClean="0"/>
              <a:t>, </a:t>
            </a:r>
            <a:r>
              <a:rPr lang="it-IT" sz="2800" dirty="0" err="1" smtClean="0"/>
              <a:t>Nox</a:t>
            </a:r>
            <a:r>
              <a:rPr lang="it-IT" sz="2800" dirty="0" smtClean="0"/>
              <a:t>, PM10 </a:t>
            </a:r>
            <a:r>
              <a:rPr lang="it-IT" sz="2800" dirty="0" err="1" smtClean="0"/>
              <a:t>taxes</a:t>
            </a:r>
            <a:r>
              <a:rPr lang="it-IT" sz="2800" dirty="0" smtClean="0"/>
              <a:t>, water </a:t>
            </a:r>
            <a:r>
              <a:rPr lang="it-IT" sz="2800" dirty="0" err="1" smtClean="0"/>
              <a:t>extraction</a:t>
            </a:r>
            <a:r>
              <a:rPr lang="it-IT" sz="2800" dirty="0" smtClean="0"/>
              <a:t> </a:t>
            </a:r>
            <a:r>
              <a:rPr lang="it-IT" sz="2800" dirty="0" err="1" smtClean="0"/>
              <a:t>charges</a:t>
            </a:r>
            <a:r>
              <a:rPr lang="it-IT" sz="2800" dirty="0" smtClean="0"/>
              <a:t>, resource </a:t>
            </a:r>
            <a:r>
              <a:rPr lang="it-IT" sz="2800" dirty="0" err="1" smtClean="0"/>
              <a:t>taxes</a:t>
            </a:r>
            <a:r>
              <a:rPr lang="it-IT" sz="2800" dirty="0" smtClean="0"/>
              <a:t> on </a:t>
            </a:r>
            <a:r>
              <a:rPr lang="it-IT" sz="2800" dirty="0" err="1" smtClean="0"/>
              <a:t>minerals</a:t>
            </a:r>
            <a:r>
              <a:rPr lang="it-IT" sz="2800" dirty="0" smtClean="0"/>
              <a:t>, </a:t>
            </a:r>
            <a:r>
              <a:rPr lang="it-IT" sz="2800" dirty="0" err="1" smtClean="0"/>
              <a:t>aggregates…</a:t>
            </a:r>
            <a:endParaRPr lang="it-IT" sz="2800" dirty="0" smtClean="0"/>
          </a:p>
          <a:p>
            <a:pPr marL="822960" lvl="2" eaLnBrk="1" fontAlgn="auto" hangingPunct="1">
              <a:spcAft>
                <a:spcPts val="0"/>
              </a:spcAft>
              <a:buClr>
                <a:schemeClr val="bg1">
                  <a:shade val="50000"/>
                </a:schemeClr>
              </a:buClr>
              <a:buFont typeface="Wingdings 3"/>
              <a:buChar char=""/>
              <a:defRPr/>
            </a:pPr>
            <a:r>
              <a:rPr lang="it-IT" sz="2800" dirty="0" smtClean="0">
                <a:solidFill>
                  <a:schemeClr val="accent5">
                    <a:lumMod val="75000"/>
                  </a:schemeClr>
                </a:solidFill>
              </a:rPr>
              <a:t>Es. </a:t>
            </a:r>
            <a:r>
              <a:rPr lang="it-IT" sz="2800" dirty="0" err="1" smtClean="0">
                <a:solidFill>
                  <a:schemeClr val="accent5">
                    <a:lumMod val="75000"/>
                  </a:schemeClr>
                </a:solidFill>
              </a:rPr>
              <a:t>They</a:t>
            </a:r>
            <a:r>
              <a:rPr lang="it-IT" sz="2800" dirty="0" smtClean="0">
                <a:solidFill>
                  <a:schemeClr val="accent5">
                    <a:lumMod val="75000"/>
                  </a:schemeClr>
                </a:solidFill>
              </a:rPr>
              <a:t> </a:t>
            </a:r>
            <a:r>
              <a:rPr lang="it-IT" sz="2800" dirty="0" err="1" smtClean="0">
                <a:solidFill>
                  <a:schemeClr val="accent5">
                    <a:lumMod val="75000"/>
                  </a:schemeClr>
                </a:solidFill>
              </a:rPr>
              <a:t>could</a:t>
            </a:r>
            <a:r>
              <a:rPr lang="it-IT" sz="2800" dirty="0" smtClean="0">
                <a:solidFill>
                  <a:schemeClr val="accent5">
                    <a:lumMod val="75000"/>
                  </a:schemeClr>
                </a:solidFill>
              </a:rPr>
              <a:t> abate IRAP, the ‘</a:t>
            </a:r>
            <a:r>
              <a:rPr lang="it-IT" sz="2800" dirty="0" err="1" smtClean="0">
                <a:solidFill>
                  <a:schemeClr val="accent5">
                    <a:lumMod val="75000"/>
                  </a:schemeClr>
                </a:solidFill>
              </a:rPr>
              <a:t>hated</a:t>
            </a:r>
            <a:r>
              <a:rPr lang="it-IT" sz="2800" dirty="0" smtClean="0">
                <a:solidFill>
                  <a:schemeClr val="accent5">
                    <a:lumMod val="75000"/>
                  </a:schemeClr>
                </a:solidFill>
              </a:rPr>
              <a:t>’ </a:t>
            </a:r>
            <a:r>
              <a:rPr lang="it-IT" sz="2800" dirty="0" err="1" smtClean="0">
                <a:solidFill>
                  <a:schemeClr val="accent5">
                    <a:lumMod val="75000"/>
                  </a:schemeClr>
                </a:solidFill>
              </a:rPr>
              <a:t>regional</a:t>
            </a:r>
            <a:r>
              <a:rPr lang="it-IT" sz="2800" dirty="0" smtClean="0">
                <a:solidFill>
                  <a:schemeClr val="accent5">
                    <a:lumMod val="75000"/>
                  </a:schemeClr>
                </a:solidFill>
              </a:rPr>
              <a:t> tax on economic </a:t>
            </a:r>
            <a:r>
              <a:rPr lang="it-IT" sz="2800" dirty="0" err="1" smtClean="0">
                <a:solidFill>
                  <a:schemeClr val="accent5">
                    <a:lumMod val="75000"/>
                  </a:schemeClr>
                </a:solidFill>
              </a:rPr>
              <a:t>activity</a:t>
            </a:r>
            <a:r>
              <a:rPr lang="it-IT" sz="2800" dirty="0" smtClean="0">
                <a:solidFill>
                  <a:schemeClr val="accent5">
                    <a:lumMod val="75000"/>
                  </a:schemeClr>
                </a:solidFill>
              </a:rPr>
              <a:t>, </a:t>
            </a:r>
            <a:r>
              <a:rPr lang="it-IT" sz="2800" dirty="0" err="1" smtClean="0">
                <a:solidFill>
                  <a:schemeClr val="accent5">
                    <a:lumMod val="75000"/>
                  </a:schemeClr>
                </a:solidFill>
              </a:rPr>
              <a:t>around</a:t>
            </a:r>
            <a:r>
              <a:rPr lang="it-IT" sz="2800" dirty="0" smtClean="0">
                <a:solidFill>
                  <a:schemeClr val="accent5">
                    <a:lumMod val="75000"/>
                  </a:schemeClr>
                </a:solidFill>
              </a:rPr>
              <a:t> 30 </a:t>
            </a:r>
            <a:r>
              <a:rPr lang="it-IT" sz="2800" dirty="0" err="1" smtClean="0">
                <a:solidFill>
                  <a:schemeClr val="accent5">
                    <a:lumMod val="75000"/>
                  </a:schemeClr>
                </a:solidFill>
              </a:rPr>
              <a:t>billions</a:t>
            </a:r>
            <a:endParaRPr lang="it-IT" sz="2800" dirty="0" smtClean="0">
              <a:solidFill>
                <a:schemeClr val="accent5">
                  <a:lumMod val="75000"/>
                </a:schemeClr>
              </a:solidFill>
            </a:endParaRPr>
          </a:p>
          <a:p>
            <a:pPr marL="822960" lvl="2" eaLnBrk="1" fontAlgn="auto" hangingPunct="1">
              <a:spcAft>
                <a:spcPts val="0"/>
              </a:spcAft>
              <a:buClr>
                <a:schemeClr val="bg1">
                  <a:shade val="50000"/>
                </a:schemeClr>
              </a:buClr>
              <a:buFont typeface="Wingdings 3"/>
              <a:buChar char=""/>
              <a:defRPr/>
            </a:pPr>
            <a:r>
              <a:rPr lang="it-IT" sz="2800" dirty="0" err="1" smtClean="0"/>
              <a:t>Issue</a:t>
            </a:r>
            <a:r>
              <a:rPr lang="it-IT" sz="2800" dirty="0" smtClean="0"/>
              <a:t> of ‘Resource </a:t>
            </a:r>
            <a:r>
              <a:rPr lang="it-IT" sz="2800" dirty="0" err="1" smtClean="0"/>
              <a:t>taxation</a:t>
            </a:r>
            <a:r>
              <a:rPr lang="it-IT" sz="2800" dirty="0" smtClean="0"/>
              <a:t> </a:t>
            </a:r>
            <a:r>
              <a:rPr lang="it-IT" sz="2800" dirty="0" err="1" smtClean="0"/>
              <a:t>reform</a:t>
            </a:r>
            <a:r>
              <a:rPr lang="it-IT" sz="2800" dirty="0" smtClean="0"/>
              <a:t>’ RTR</a:t>
            </a:r>
          </a:p>
        </p:txBody>
      </p:sp>
    </p:spTree>
    <p:extLst>
      <p:ext uri="{BB962C8B-B14F-4D97-AF65-F5344CB8AC3E}">
        <p14:creationId xmlns:p14="http://schemas.microsoft.com/office/powerpoint/2010/main" val="2706120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it-IT" altLang="it-IT" sz="2800" b="1" smtClean="0"/>
              <a:t>Environmental externalities still at the heart of ETR rationale</a:t>
            </a:r>
            <a:endParaRPr lang="en-GB" altLang="it-IT" sz="2800" b="1" smtClean="0"/>
          </a:p>
        </p:txBody>
      </p:sp>
      <p:sp>
        <p:nvSpPr>
          <p:cNvPr id="23555" name="Content Placeholder 2"/>
          <p:cNvSpPr>
            <a:spLocks noGrp="1"/>
          </p:cNvSpPr>
          <p:nvPr>
            <p:ph sz="quarter" idx="1"/>
          </p:nvPr>
        </p:nvSpPr>
        <p:spPr>
          <a:xfrm>
            <a:off x="457200" y="1219200"/>
            <a:ext cx="4041775" cy="4937125"/>
          </a:xfrm>
        </p:spPr>
        <p:txBody>
          <a:bodyPr>
            <a:normAutofit lnSpcReduction="10000"/>
          </a:bodyPr>
          <a:lstStyle/>
          <a:p>
            <a:r>
              <a:rPr lang="it-IT" altLang="it-IT" sz="2400" smtClean="0"/>
              <a:t>Muller, Mendelshon, Nordhaus (2011), Environmental Accounting for Pollution in the US economy, AER, 1649-75.</a:t>
            </a:r>
          </a:p>
          <a:p>
            <a:r>
              <a:rPr lang="it-IT" altLang="it-IT" sz="2400" smtClean="0"/>
              <a:t>Gross external damage  of US economy </a:t>
            </a:r>
            <a:r>
              <a:rPr lang="it-IT" altLang="it-IT" sz="2400" smtClean="0">
                <a:solidFill>
                  <a:srgbClr val="00B050"/>
                </a:solidFill>
              </a:rPr>
              <a:t>182 billions $</a:t>
            </a:r>
            <a:r>
              <a:rPr lang="en-GB" altLang="it-IT" sz="2400" smtClean="0"/>
              <a:t> </a:t>
            </a:r>
          </a:p>
        </p:txBody>
      </p:sp>
      <p:sp>
        <p:nvSpPr>
          <p:cNvPr id="23556" name="Content Placeholder 3"/>
          <p:cNvSpPr>
            <a:spLocks noGrp="1"/>
          </p:cNvSpPr>
          <p:nvPr>
            <p:ph sz="quarter" idx="2"/>
          </p:nvPr>
        </p:nvSpPr>
        <p:spPr>
          <a:xfrm>
            <a:off x="4632325" y="1216025"/>
            <a:ext cx="4041775" cy="4937125"/>
          </a:xfrm>
        </p:spPr>
        <p:txBody>
          <a:bodyPr>
            <a:normAutofit lnSpcReduction="10000"/>
          </a:bodyPr>
          <a:lstStyle/>
          <a:p>
            <a:r>
              <a:rPr lang="it-IT" altLang="it-IT" smtClean="0"/>
              <a:t>Transport, energy, agriculture, much more pollution intensive than manufacturing (very low in E/VA: 0.01 vs 0.1 transport)</a:t>
            </a:r>
          </a:p>
          <a:p>
            <a:r>
              <a:rPr lang="it-IT" altLang="it-IT" smtClean="0"/>
              <a:t>Transport and manufacturing both account 10% of total</a:t>
            </a:r>
          </a:p>
          <a:p>
            <a:r>
              <a:rPr lang="it-IT" altLang="it-IT" smtClean="0">
                <a:solidFill>
                  <a:srgbClr val="FF0000"/>
                </a:solidFill>
              </a:rPr>
              <a:t>Intuitive figure for Italy: 20-25 Billions €. </a:t>
            </a:r>
            <a:endParaRPr lang="en-GB" altLang="it-IT" smtClean="0">
              <a:solidFill>
                <a:srgbClr val="FF0000"/>
              </a:solidFill>
            </a:endParaRPr>
          </a:p>
        </p:txBody>
      </p:sp>
    </p:spTree>
    <p:extLst>
      <p:ext uri="{BB962C8B-B14F-4D97-AF65-F5344CB8AC3E}">
        <p14:creationId xmlns:p14="http://schemas.microsoft.com/office/powerpoint/2010/main" val="31689445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it-IT" altLang="it-IT" sz="3200" b="1" smtClean="0"/>
              <a:t>EEA report 2011 on air pollution costs in the EU</a:t>
            </a:r>
            <a:endParaRPr lang="en-GB" altLang="it-IT" sz="3200" b="1" smtClean="0"/>
          </a:p>
        </p:txBody>
      </p:sp>
      <p:sp>
        <p:nvSpPr>
          <p:cNvPr id="24579" name="Content Placeholder 2"/>
          <p:cNvSpPr>
            <a:spLocks noGrp="1"/>
          </p:cNvSpPr>
          <p:nvPr>
            <p:ph sz="quarter" idx="1"/>
          </p:nvPr>
        </p:nvSpPr>
        <p:spPr>
          <a:xfrm>
            <a:off x="457200" y="1219200"/>
            <a:ext cx="8229600" cy="4937125"/>
          </a:xfrm>
        </p:spPr>
        <p:txBody>
          <a:bodyPr/>
          <a:lstStyle/>
          <a:p>
            <a:r>
              <a:rPr lang="it-IT" altLang="it-IT" sz="3600" smtClean="0"/>
              <a:t>‘Revealing the costs of air pollution from industrial facilities in Europe’</a:t>
            </a:r>
          </a:p>
          <a:p>
            <a:r>
              <a:rPr lang="it-IT" altLang="it-IT" sz="3600" smtClean="0"/>
              <a:t>10000 facilities generate between 102-169 billions € of damages (health and environment) </a:t>
            </a:r>
          </a:p>
          <a:p>
            <a:r>
              <a:rPr lang="it-IT" altLang="it-IT" sz="3600" smtClean="0"/>
              <a:t>50% caused by 191 sites out of 10000 (easier policy making)</a:t>
            </a:r>
          </a:p>
          <a:p>
            <a:r>
              <a:rPr lang="it-IT" altLang="it-IT" smtClean="0"/>
              <a:t>www.eea.europa.eu</a:t>
            </a:r>
            <a:endParaRPr lang="en-GB" altLang="it-IT" smtClean="0"/>
          </a:p>
        </p:txBody>
      </p:sp>
    </p:spTree>
    <p:extLst>
      <p:ext uri="{BB962C8B-B14F-4D97-AF65-F5344CB8AC3E}">
        <p14:creationId xmlns:p14="http://schemas.microsoft.com/office/powerpoint/2010/main" val="1707566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r>
              <a:rPr lang="it-IT" altLang="it-IT" smtClean="0"/>
              <a:t>Resource taxation</a:t>
            </a:r>
            <a:br>
              <a:rPr lang="it-IT" altLang="it-IT" smtClean="0"/>
            </a:br>
            <a:r>
              <a:rPr lang="it-IT" altLang="it-IT" smtClean="0"/>
              <a:t>(waste, minerals, aggregates)</a:t>
            </a:r>
            <a:endParaRPr lang="en-GB" altLang="it-IT" smtClean="0"/>
          </a:p>
        </p:txBody>
      </p:sp>
      <p:sp>
        <p:nvSpPr>
          <p:cNvPr id="3" name="Subtitle 2"/>
          <p:cNvSpPr>
            <a:spLocks noGrp="1"/>
          </p:cNvSpPr>
          <p:nvPr>
            <p:ph type="subTitle" idx="1"/>
          </p:nvPr>
        </p:nvSpPr>
        <p:spPr/>
        <p:txBody>
          <a:bodyPr/>
          <a:lstStyle/>
          <a:p>
            <a:pPr>
              <a:defRPr/>
            </a:pPr>
            <a:r>
              <a:rPr lang="it-IT" dirty="0" err="1" smtClean="0"/>
              <a:t>Applying</a:t>
            </a:r>
            <a:r>
              <a:rPr lang="it-IT" dirty="0" smtClean="0"/>
              <a:t> ETR in local </a:t>
            </a:r>
            <a:r>
              <a:rPr lang="it-IT" dirty="0" err="1" smtClean="0"/>
              <a:t>contexts</a:t>
            </a:r>
            <a:endParaRPr lang="en-GB" dirty="0"/>
          </a:p>
        </p:txBody>
      </p:sp>
    </p:spTree>
    <p:extLst>
      <p:ext uri="{BB962C8B-B14F-4D97-AF65-F5344CB8AC3E}">
        <p14:creationId xmlns:p14="http://schemas.microsoft.com/office/powerpoint/2010/main" val="1937648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defRPr/>
            </a:pPr>
            <a:r>
              <a:rPr lang="it-IT" dirty="0" smtClean="0"/>
              <a:t>The </a:t>
            </a:r>
            <a:r>
              <a:rPr lang="it-IT" dirty="0" err="1" smtClean="0"/>
              <a:t>specificity</a:t>
            </a:r>
            <a:r>
              <a:rPr lang="it-IT" dirty="0" smtClean="0"/>
              <a:t> of RT is </a:t>
            </a:r>
            <a:r>
              <a:rPr lang="it-IT" dirty="0" err="1" smtClean="0"/>
              <a:t>that</a:t>
            </a:r>
            <a:r>
              <a:rPr lang="it-IT" dirty="0" smtClean="0"/>
              <a:t> </a:t>
            </a:r>
            <a:r>
              <a:rPr lang="it-IT" dirty="0" err="1" smtClean="0"/>
              <a:t>they</a:t>
            </a:r>
            <a:r>
              <a:rPr lang="it-IT" dirty="0" smtClean="0"/>
              <a:t> deal </a:t>
            </a:r>
            <a:r>
              <a:rPr lang="it-IT" dirty="0" err="1" smtClean="0"/>
              <a:t>with…</a:t>
            </a:r>
            <a:endParaRPr lang="it-IT" dirty="0" smtClean="0"/>
          </a:p>
          <a:p>
            <a:pPr lvl="2" eaLnBrk="1" hangingPunct="1">
              <a:defRPr/>
            </a:pPr>
            <a:r>
              <a:rPr lang="it-IT" b="1" dirty="0" err="1" smtClean="0"/>
              <a:t>Externalities</a:t>
            </a:r>
            <a:endParaRPr lang="it-IT" b="1" dirty="0" smtClean="0"/>
          </a:p>
          <a:p>
            <a:pPr lvl="2" eaLnBrk="1" hangingPunct="1">
              <a:defRPr/>
            </a:pPr>
            <a:r>
              <a:rPr lang="it-IT" b="1" dirty="0" err="1" smtClean="0"/>
              <a:t>Revenue</a:t>
            </a:r>
            <a:r>
              <a:rPr lang="it-IT" b="1" dirty="0" smtClean="0"/>
              <a:t> </a:t>
            </a:r>
            <a:r>
              <a:rPr lang="it-IT" b="1" dirty="0" err="1" smtClean="0"/>
              <a:t>recycling</a:t>
            </a:r>
            <a:endParaRPr lang="it-IT" b="1" dirty="0" smtClean="0"/>
          </a:p>
          <a:p>
            <a:pPr lvl="2" eaLnBrk="1" hangingPunct="1">
              <a:defRPr/>
            </a:pPr>
            <a:r>
              <a:rPr lang="it-IT" b="1" dirty="0" smtClean="0"/>
              <a:t> (</a:t>
            </a:r>
            <a:r>
              <a:rPr lang="it-IT" b="1" dirty="0" err="1" smtClean="0"/>
              <a:t>weak</a:t>
            </a:r>
            <a:r>
              <a:rPr lang="it-IT" b="1" dirty="0" smtClean="0"/>
              <a:t>) </a:t>
            </a:r>
            <a:r>
              <a:rPr lang="it-IT" b="1" dirty="0" err="1" smtClean="0"/>
              <a:t>sustainability</a:t>
            </a:r>
            <a:r>
              <a:rPr lang="it-IT" b="1" dirty="0" smtClean="0"/>
              <a:t> </a:t>
            </a:r>
            <a:r>
              <a:rPr lang="it-IT" b="1" dirty="0" err="1" smtClean="0"/>
              <a:t>objectives</a:t>
            </a:r>
            <a:endParaRPr lang="it-IT" b="1" dirty="0" smtClean="0"/>
          </a:p>
          <a:p>
            <a:pPr lvl="2" eaLnBrk="1" hangingPunct="1">
              <a:defRPr/>
            </a:pPr>
            <a:r>
              <a:rPr lang="it-IT" b="1" dirty="0" smtClean="0"/>
              <a:t>resource efficiency</a:t>
            </a:r>
          </a:p>
          <a:p>
            <a:pPr marL="365125" lvl="1" indent="-255588" eaLnBrk="1" hangingPunct="1">
              <a:spcBef>
                <a:spcPts val="400"/>
              </a:spcBef>
              <a:buSzPct val="68000"/>
              <a:buFont typeface="Wingdings 3" pitchFamily="18" charset="2"/>
              <a:buChar char=""/>
              <a:defRPr/>
            </a:pPr>
            <a:r>
              <a:rPr lang="it-IT" b="1" dirty="0" smtClean="0"/>
              <a:t>.. In </a:t>
            </a:r>
            <a:r>
              <a:rPr lang="it-IT" b="1" dirty="0" err="1" smtClean="0"/>
              <a:t>strict</a:t>
            </a:r>
            <a:r>
              <a:rPr lang="it-IT" b="1" dirty="0" smtClean="0"/>
              <a:t> interrelation and complementarity </a:t>
            </a:r>
            <a:r>
              <a:rPr lang="it-IT" b="1" dirty="0" err="1" smtClean="0"/>
              <a:t>with</a:t>
            </a:r>
            <a:endParaRPr lang="it-IT" b="1" dirty="0" smtClean="0"/>
          </a:p>
          <a:p>
            <a:pPr marL="365125" lvl="1" indent="-255588" eaLnBrk="1" hangingPunct="1">
              <a:spcBef>
                <a:spcPts val="400"/>
              </a:spcBef>
              <a:buSzPct val="68000"/>
              <a:buFont typeface="Verdana" pitchFamily="34" charset="0"/>
              <a:buNone/>
              <a:defRPr/>
            </a:pPr>
            <a:endParaRPr lang="it-IT" b="1" dirty="0" smtClean="0"/>
          </a:p>
          <a:p>
            <a:pPr marL="603250" lvl="2" indent="-255588" eaLnBrk="1" hangingPunct="1">
              <a:spcBef>
                <a:spcPts val="400"/>
              </a:spcBef>
              <a:buSzPct val="68000"/>
              <a:buFont typeface="Wingdings 3" pitchFamily="18" charset="2"/>
              <a:buChar char=""/>
              <a:defRPr/>
            </a:pPr>
            <a:r>
              <a:rPr lang="it-IT" b="1" dirty="0" err="1" smtClean="0">
                <a:solidFill>
                  <a:srgbClr val="00B050"/>
                </a:solidFill>
              </a:rPr>
              <a:t>Rents</a:t>
            </a:r>
            <a:r>
              <a:rPr lang="it-IT" b="1" dirty="0" smtClean="0">
                <a:solidFill>
                  <a:srgbClr val="00B050"/>
                </a:solidFill>
              </a:rPr>
              <a:t> management + </a:t>
            </a:r>
            <a:r>
              <a:rPr lang="it-IT" b="1" dirty="0" err="1" smtClean="0">
                <a:solidFill>
                  <a:srgbClr val="00B050"/>
                </a:solidFill>
              </a:rPr>
              <a:t>Regional</a:t>
            </a:r>
            <a:r>
              <a:rPr lang="it-IT" b="1" dirty="0" smtClean="0">
                <a:solidFill>
                  <a:srgbClr val="00B050"/>
                </a:solidFill>
              </a:rPr>
              <a:t> planning</a:t>
            </a:r>
          </a:p>
          <a:p>
            <a:pPr lvl="1" eaLnBrk="1" hangingPunct="1">
              <a:defRPr/>
            </a:pPr>
            <a:r>
              <a:rPr lang="it-IT" dirty="0" smtClean="0"/>
              <a:t>(</a:t>
            </a:r>
            <a:r>
              <a:rPr lang="it-IT" dirty="0" err="1" smtClean="0"/>
              <a:t>this</a:t>
            </a:r>
            <a:r>
              <a:rPr lang="it-IT" dirty="0" smtClean="0"/>
              <a:t> is the </a:t>
            </a:r>
            <a:r>
              <a:rPr lang="it-IT" dirty="0" err="1" smtClean="0"/>
              <a:t>decentralised</a:t>
            </a:r>
            <a:r>
              <a:rPr lang="it-IT" dirty="0" smtClean="0"/>
              <a:t> </a:t>
            </a:r>
            <a:r>
              <a:rPr lang="it-IT" dirty="0" err="1" smtClean="0"/>
              <a:t>issue</a:t>
            </a:r>
            <a:r>
              <a:rPr lang="it-IT" dirty="0" smtClean="0"/>
              <a:t> of environmental </a:t>
            </a:r>
            <a:r>
              <a:rPr lang="it-IT" dirty="0" err="1" smtClean="0"/>
              <a:t>federalism</a:t>
            </a:r>
            <a:r>
              <a:rPr lang="it-IT" dirty="0" smtClean="0"/>
              <a:t>)</a:t>
            </a:r>
          </a:p>
          <a:p>
            <a:pPr eaLnBrk="1" hangingPunct="1">
              <a:defRPr/>
            </a:pPr>
            <a:endParaRPr lang="en-GB" dirty="0"/>
          </a:p>
        </p:txBody>
      </p:sp>
      <p:sp>
        <p:nvSpPr>
          <p:cNvPr id="3" name="Title 2"/>
          <p:cNvSpPr>
            <a:spLocks noGrp="1"/>
          </p:cNvSpPr>
          <p:nvPr>
            <p:ph type="title"/>
          </p:nvPr>
        </p:nvSpPr>
        <p:spPr/>
        <p:txBody>
          <a:bodyPr>
            <a:normAutofit fontScale="90000"/>
          </a:bodyPr>
          <a:lstStyle/>
          <a:p>
            <a:pPr eaLnBrk="1" hangingPunct="1">
              <a:defRPr/>
            </a:pPr>
            <a:r>
              <a:rPr lang="it-IT" dirty="0" smtClean="0"/>
              <a:t>A </a:t>
            </a:r>
            <a:r>
              <a:rPr lang="it-IT" dirty="0" err="1" smtClean="0"/>
              <a:t>political</a:t>
            </a:r>
            <a:r>
              <a:rPr lang="it-IT" dirty="0" smtClean="0"/>
              <a:t> economy </a:t>
            </a:r>
            <a:r>
              <a:rPr lang="it-IT" dirty="0" err="1" smtClean="0"/>
              <a:t>view</a:t>
            </a:r>
            <a:r>
              <a:rPr lang="it-IT" dirty="0" smtClean="0"/>
              <a:t> on Resource </a:t>
            </a:r>
            <a:r>
              <a:rPr lang="it-IT" dirty="0" err="1" smtClean="0"/>
              <a:t>taxation</a:t>
            </a:r>
            <a:endParaRPr lang="en-GB" dirty="0"/>
          </a:p>
        </p:txBody>
      </p:sp>
    </p:spTree>
    <p:extLst>
      <p:ext uri="{BB962C8B-B14F-4D97-AF65-F5344CB8AC3E}">
        <p14:creationId xmlns:p14="http://schemas.microsoft.com/office/powerpoint/2010/main" val="3041408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28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16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Sostenibilita’</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632744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r>
              <a:rPr lang="it-IT" altLang="it-IT" smtClean="0"/>
              <a:t>ETC/SCP (2012), </a:t>
            </a:r>
            <a:r>
              <a:rPr lang="en-GB" altLang="it-IT" b="1" smtClean="0"/>
              <a:t>Mineral /resource taxation and resource efficiency, wp </a:t>
            </a:r>
            <a:r>
              <a:rPr lang="it-IT" altLang="it-IT" smtClean="0"/>
              <a:t>paper for the EEA</a:t>
            </a:r>
          </a:p>
          <a:p>
            <a:pPr eaLnBrk="1" hangingPunct="1"/>
            <a:r>
              <a:rPr lang="it-IT" altLang="it-IT" smtClean="0">
                <a:hlinkClick r:id="rId2"/>
              </a:rPr>
              <a:t>http://scp.eionet.europa.eu</a:t>
            </a:r>
            <a:endParaRPr lang="it-IT" altLang="it-IT" smtClean="0"/>
          </a:p>
          <a:p>
            <a:pPr eaLnBrk="1" hangingPunct="1">
              <a:buFont typeface="Arial" charset="0"/>
              <a:buNone/>
            </a:pPr>
            <a:endParaRPr lang="it-IT" altLang="it-IT" smtClean="0"/>
          </a:p>
          <a:p>
            <a:pPr eaLnBrk="1" hangingPunct="1"/>
            <a:endParaRPr lang="it-IT" altLang="it-IT" smtClean="0"/>
          </a:p>
          <a:p>
            <a:pPr eaLnBrk="1" hangingPunct="1"/>
            <a:endParaRPr lang="en-GB" altLang="it-IT" smtClean="0"/>
          </a:p>
        </p:txBody>
      </p:sp>
      <p:sp>
        <p:nvSpPr>
          <p:cNvPr id="28675" name="Title 2"/>
          <p:cNvSpPr>
            <a:spLocks noGrp="1"/>
          </p:cNvSpPr>
          <p:nvPr>
            <p:ph type="title"/>
          </p:nvPr>
        </p:nvSpPr>
        <p:spPr/>
        <p:txBody>
          <a:bodyPr/>
          <a:lstStyle/>
          <a:p>
            <a:pPr eaLnBrk="1" hangingPunct="1"/>
            <a:r>
              <a:rPr lang="it-IT" altLang="it-IT" smtClean="0"/>
              <a:t>Very soon coming out!</a:t>
            </a:r>
            <a:endParaRPr lang="en-GB" altLang="it-IT" smtClean="0"/>
          </a:p>
        </p:txBody>
      </p:sp>
    </p:spTree>
    <p:extLst>
      <p:ext uri="{BB962C8B-B14F-4D97-AF65-F5344CB8AC3E}">
        <p14:creationId xmlns:p14="http://schemas.microsoft.com/office/powerpoint/2010/main" val="306346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1455738"/>
            <a:ext cx="41243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5435600" y="836613"/>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Recycling per capita</a:t>
            </a:r>
            <a:endParaRPr lang="en-GB" altLang="it-IT"/>
          </a:p>
        </p:txBody>
      </p:sp>
      <p:pic>
        <p:nvPicPr>
          <p:cNvPr id="29700" name="Immagine 19"/>
          <p:cNvPicPr>
            <a:picLocks noChangeAspect="1" noChangeArrowheads="1"/>
          </p:cNvPicPr>
          <p:nvPr/>
        </p:nvPicPr>
        <p:blipFill>
          <a:blip r:embed="rId3">
            <a:extLst>
              <a:ext uri="{28A0092B-C50C-407E-A947-70E740481C1C}">
                <a14:useLocalDpi xmlns:a14="http://schemas.microsoft.com/office/drawing/2010/main" val="0"/>
              </a:ext>
            </a:extLst>
          </a:blip>
          <a:srcRect r="2394"/>
          <a:stretch>
            <a:fillRect/>
          </a:stretch>
        </p:blipFill>
        <p:spPr bwMode="auto">
          <a:xfrm>
            <a:off x="250825" y="1052513"/>
            <a:ext cx="419258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4"/>
          <p:cNvSpPr txBox="1">
            <a:spLocks noChangeArrowheads="1"/>
          </p:cNvSpPr>
          <p:nvPr/>
        </p:nvSpPr>
        <p:spPr bwMode="auto">
          <a:xfrm>
            <a:off x="395288" y="188913"/>
            <a:ext cx="3960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New waste tariff diffusion</a:t>
            </a:r>
            <a:endParaRPr lang="en-GB" altLang="it-IT"/>
          </a:p>
        </p:txBody>
      </p:sp>
      <p:sp>
        <p:nvSpPr>
          <p:cNvPr id="29702" name="TextBox 5"/>
          <p:cNvSpPr txBox="1">
            <a:spLocks noChangeArrowheads="1"/>
          </p:cNvSpPr>
          <p:nvPr/>
        </p:nvSpPr>
        <p:spPr bwMode="auto">
          <a:xfrm>
            <a:off x="323850" y="6237288"/>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Some risks of decentralised settings………………..</a:t>
            </a:r>
            <a:endParaRPr lang="en-GB" altLang="it-IT"/>
          </a:p>
        </p:txBody>
      </p:sp>
    </p:spTree>
    <p:extLst>
      <p:ext uri="{BB962C8B-B14F-4D97-AF65-F5344CB8AC3E}">
        <p14:creationId xmlns:p14="http://schemas.microsoft.com/office/powerpoint/2010/main" val="3925071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dirty="0" smtClean="0"/>
              <a:t>Environmental Innovations</a:t>
            </a:r>
            <a:endParaRPr lang="en-GB" dirty="0"/>
          </a:p>
        </p:txBody>
      </p:sp>
      <p:sp>
        <p:nvSpPr>
          <p:cNvPr id="30723" name="Text Placeholder 2"/>
          <p:cNvSpPr>
            <a:spLocks noGrp="1"/>
          </p:cNvSpPr>
          <p:nvPr>
            <p:ph type="body" idx="1"/>
          </p:nvPr>
        </p:nvSpPr>
        <p:spPr/>
        <p:txBody>
          <a:bodyPr/>
          <a:lstStyle/>
          <a:p>
            <a:r>
              <a:rPr lang="it-IT" altLang="it-IT" sz="3200" smtClean="0">
                <a:solidFill>
                  <a:srgbClr val="FF0000"/>
                </a:solidFill>
              </a:rPr>
              <a:t>(unintended?) Induced effects of ETR: Porter and beyond…</a:t>
            </a:r>
            <a:endParaRPr lang="en-GB" altLang="it-IT" sz="3200" smtClean="0">
              <a:solidFill>
                <a:srgbClr val="FF0000"/>
              </a:solidFill>
            </a:endParaRPr>
          </a:p>
        </p:txBody>
      </p:sp>
    </p:spTree>
    <p:extLst>
      <p:ext uri="{BB962C8B-B14F-4D97-AF65-F5344CB8AC3E}">
        <p14:creationId xmlns:p14="http://schemas.microsoft.com/office/powerpoint/2010/main" val="1306778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GB" altLang="it-IT" sz="2800" smtClean="0"/>
              <a:t>MEI (Measuring Eco-Innovation) research project eco-innovation is defined as </a:t>
            </a:r>
            <a:br>
              <a:rPr lang="en-GB" altLang="it-IT" sz="2800" smtClean="0"/>
            </a:br>
            <a:endParaRPr lang="en-GB" altLang="it-IT" sz="2800" smtClean="0"/>
          </a:p>
        </p:txBody>
      </p:sp>
      <p:sp>
        <p:nvSpPr>
          <p:cNvPr id="33795" name="Content Placeholder 2"/>
          <p:cNvSpPr>
            <a:spLocks noGrp="1"/>
          </p:cNvSpPr>
          <p:nvPr>
            <p:ph idx="1"/>
          </p:nvPr>
        </p:nvSpPr>
        <p:spPr/>
        <p:txBody>
          <a:bodyPr/>
          <a:lstStyle/>
          <a:p>
            <a:pPr eaLnBrk="1" hangingPunct="1">
              <a:defRPr/>
            </a:pPr>
            <a:r>
              <a:rPr lang="en-GB" dirty="0" smtClean="0">
                <a:solidFill>
                  <a:schemeClr val="accent5">
                    <a:lumMod val="75000"/>
                  </a:schemeClr>
                </a:solidFill>
              </a:rPr>
              <a:t>“</a:t>
            </a:r>
            <a:r>
              <a:rPr lang="en-GB" i="1" dirty="0" smtClean="0">
                <a:solidFill>
                  <a:schemeClr val="accent5">
                    <a:lumMod val="75000"/>
                  </a:schemeClr>
                </a:solidFill>
              </a:rPr>
              <a:t>the production, assimilation or exploitation of a product, production process, service or management or business method that is novel to the organisation (developing or adopting it) and which results, throughout its life-cycle, in a reduction of environmental risks, pollution and other negative impacts of resources use (including energy use) compared to relevant alternatives</a:t>
            </a:r>
            <a:r>
              <a:rPr lang="en-GB" dirty="0" smtClean="0">
                <a:solidFill>
                  <a:schemeClr val="accent5">
                    <a:lumMod val="75000"/>
                  </a:schemeClr>
                </a:solidFill>
              </a:rPr>
              <a:t>”.</a:t>
            </a:r>
          </a:p>
        </p:txBody>
      </p:sp>
    </p:spTree>
    <p:extLst>
      <p:ext uri="{BB962C8B-B14F-4D97-AF65-F5344CB8AC3E}">
        <p14:creationId xmlns:p14="http://schemas.microsoft.com/office/powerpoint/2010/main" val="2194165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sz="2800" b="1" dirty="0" err="1" smtClean="0">
                <a:solidFill>
                  <a:schemeClr val="accent3">
                    <a:lumMod val="50000"/>
                  </a:schemeClr>
                </a:solidFill>
              </a:rPr>
              <a:t>Product</a:t>
            </a:r>
            <a:r>
              <a:rPr lang="it-IT" sz="2800" b="1" dirty="0" smtClean="0">
                <a:solidFill>
                  <a:schemeClr val="accent3">
                    <a:lumMod val="50000"/>
                  </a:schemeClr>
                </a:solidFill>
              </a:rPr>
              <a:t> and </a:t>
            </a:r>
            <a:r>
              <a:rPr lang="it-IT" sz="2800" b="1" dirty="0" err="1" smtClean="0">
                <a:solidFill>
                  <a:schemeClr val="accent3">
                    <a:lumMod val="50000"/>
                  </a:schemeClr>
                </a:solidFill>
              </a:rPr>
              <a:t>process</a:t>
            </a:r>
            <a:r>
              <a:rPr lang="it-IT" sz="2800" b="1" dirty="0" smtClean="0">
                <a:solidFill>
                  <a:schemeClr val="accent3">
                    <a:lumMod val="50000"/>
                  </a:schemeClr>
                </a:solidFill>
              </a:rPr>
              <a:t> EI </a:t>
            </a:r>
            <a:r>
              <a:rPr lang="it-IT" sz="2800" b="1" dirty="0" err="1" smtClean="0">
                <a:solidFill>
                  <a:schemeClr val="accent3">
                    <a:lumMod val="50000"/>
                  </a:schemeClr>
                </a:solidFill>
              </a:rPr>
              <a:t>adoption</a:t>
            </a:r>
            <a:r>
              <a:rPr lang="it-IT" sz="2800" b="1" dirty="0" smtClean="0">
                <a:solidFill>
                  <a:schemeClr val="accent3">
                    <a:lumMod val="50000"/>
                  </a:schemeClr>
                </a:solidFill>
              </a:rPr>
              <a:t>  </a:t>
            </a:r>
            <a:br>
              <a:rPr lang="it-IT" sz="2800" b="1" dirty="0" smtClean="0">
                <a:solidFill>
                  <a:schemeClr val="accent3">
                    <a:lumMod val="50000"/>
                  </a:schemeClr>
                </a:solidFill>
              </a:rPr>
            </a:br>
            <a:r>
              <a:rPr lang="it-IT" sz="2800" b="1" dirty="0" smtClean="0">
                <a:solidFill>
                  <a:schemeClr val="accent3">
                    <a:lumMod val="50000"/>
                  </a:schemeClr>
                </a:solidFill>
              </a:rPr>
              <a:t>2006 2008 </a:t>
            </a:r>
            <a:r>
              <a:rPr lang="it-IT" sz="2800" b="1" dirty="0" err="1" smtClean="0">
                <a:solidFill>
                  <a:schemeClr val="accent3">
                    <a:lumMod val="50000"/>
                  </a:schemeClr>
                </a:solidFill>
              </a:rPr>
              <a:t>Industry</a:t>
            </a:r>
            <a:r>
              <a:rPr lang="it-IT" sz="2800" b="1" dirty="0" smtClean="0">
                <a:solidFill>
                  <a:schemeClr val="accent3">
                    <a:lumMod val="50000"/>
                  </a:schemeClr>
                </a:solidFill>
              </a:rPr>
              <a:t> in Italy (CIS)</a:t>
            </a:r>
            <a:endParaRPr lang="en-GB" sz="2800" dirty="0">
              <a:solidFill>
                <a:schemeClr val="accent3">
                  <a:lumMod val="50000"/>
                </a:schemeClr>
              </a:solidFill>
            </a:endParaRPr>
          </a:p>
        </p:txBody>
      </p:sp>
      <p:graphicFrame>
        <p:nvGraphicFramePr>
          <p:cNvPr id="3" name="Table 2"/>
          <p:cNvGraphicFramePr>
            <a:graphicFrameLocks noGrp="1"/>
          </p:cNvGraphicFramePr>
          <p:nvPr/>
        </p:nvGraphicFramePr>
        <p:xfrm>
          <a:off x="755650" y="1844675"/>
          <a:ext cx="7416800" cy="3983039"/>
        </p:xfrm>
        <a:graphic>
          <a:graphicData uri="http://schemas.openxmlformats.org/drawingml/2006/table">
            <a:tbl>
              <a:tblPr/>
              <a:tblGrid>
                <a:gridCol w="2474244"/>
                <a:gridCol w="2472267"/>
                <a:gridCol w="2470289"/>
              </a:tblGrid>
              <a:tr h="900963">
                <a:tc>
                  <a:txBody>
                    <a:bodyPr/>
                    <a:lstStyle/>
                    <a:p>
                      <a:pPr algn="ctr">
                        <a:lnSpc>
                          <a:spcPct val="115000"/>
                        </a:lnSpc>
                      </a:pPr>
                      <a:endParaRPr lang="en-GB"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smtClean="0">
                          <a:solidFill>
                            <a:srgbClr val="000000"/>
                          </a:solidFill>
                          <a:latin typeface="Calibri"/>
                          <a:ea typeface="Times New Roman"/>
                          <a:cs typeface="Calibri"/>
                        </a:rPr>
                        <a:t>Energy efficiency</a:t>
                      </a:r>
                      <a:endParaRPr lang="en-GB"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smtClean="0">
                          <a:solidFill>
                            <a:srgbClr val="000000"/>
                          </a:solidFill>
                          <a:latin typeface="Calibri"/>
                          <a:ea typeface="Times New Roman"/>
                          <a:cs typeface="Calibri"/>
                        </a:rPr>
                        <a:t>Abatement of CO2</a:t>
                      </a:r>
                      <a:endParaRPr lang="en-GB"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666">
                <a:tc>
                  <a:txBody>
                    <a:bodyPr/>
                    <a:lstStyle/>
                    <a:p>
                      <a:pPr algn="ctr">
                        <a:lnSpc>
                          <a:spcPct val="115000"/>
                        </a:lnSpc>
                        <a:spcAft>
                          <a:spcPts val="0"/>
                        </a:spcAft>
                      </a:pPr>
                      <a:r>
                        <a:rPr lang="en-GB" sz="2000" b="1" dirty="0">
                          <a:solidFill>
                            <a:srgbClr val="000000"/>
                          </a:solidFill>
                          <a:latin typeface="Calibri"/>
                          <a:ea typeface="Times New Roman"/>
                          <a:cs typeface="Calibri"/>
                        </a:rPr>
                        <a:t>TOT </a:t>
                      </a:r>
                      <a:r>
                        <a:rPr lang="en-GB" sz="2000" b="1" dirty="0" smtClean="0">
                          <a:solidFill>
                            <a:srgbClr val="000000"/>
                          </a:solidFill>
                          <a:latin typeface="Calibri"/>
                          <a:ea typeface="Times New Roman"/>
                          <a:cs typeface="Calibri"/>
                        </a:rPr>
                        <a:t>Industry</a:t>
                      </a:r>
                      <a:endParaRPr lang="en-GB"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Calibri"/>
                          <a:ea typeface="Times New Roman"/>
                          <a:cs typeface="Calibri"/>
                        </a:rPr>
                        <a:t>18</a:t>
                      </a:r>
                      <a:r>
                        <a:rPr lang="en-GB" sz="2000" b="1" dirty="0" smtClean="0">
                          <a:latin typeface="Calibri"/>
                          <a:ea typeface="Times New Roman"/>
                          <a:cs typeface="Calibri"/>
                        </a:rPr>
                        <a:t>%</a:t>
                      </a:r>
                    </a:p>
                    <a:p>
                      <a:pPr algn="ctr">
                        <a:lnSpc>
                          <a:spcPct val="115000"/>
                        </a:lnSpc>
                        <a:spcAft>
                          <a:spcPts val="0"/>
                        </a:spcAft>
                      </a:pPr>
                      <a:r>
                        <a:rPr lang="it-IT" sz="2000" b="1" dirty="0" smtClean="0">
                          <a:latin typeface="Calibri"/>
                          <a:ea typeface="Calibri"/>
                          <a:cs typeface="Calibri"/>
                        </a:rPr>
                        <a:t>(9-32%)</a:t>
                      </a:r>
                      <a:endParaRPr lang="en-GB"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b="1" dirty="0">
                          <a:latin typeface="Calibri"/>
                          <a:ea typeface="Times New Roman"/>
                          <a:cs typeface="Calibri"/>
                        </a:rPr>
                        <a:t>14</a:t>
                      </a:r>
                      <a:r>
                        <a:rPr lang="en-GB" sz="2000" b="1" dirty="0" smtClean="0">
                          <a:latin typeface="Calibri"/>
                          <a:ea typeface="Times New Roman"/>
                          <a:cs typeface="Calibri"/>
                        </a:rPr>
                        <a:t>%</a:t>
                      </a:r>
                    </a:p>
                    <a:p>
                      <a:pPr algn="ctr">
                        <a:lnSpc>
                          <a:spcPct val="115000"/>
                        </a:lnSpc>
                        <a:spcAft>
                          <a:spcPts val="0"/>
                        </a:spcAft>
                      </a:pPr>
                      <a:r>
                        <a:rPr lang="it-IT" sz="2000" b="1" dirty="0" smtClean="0">
                          <a:latin typeface="Calibri"/>
                          <a:ea typeface="Calibri"/>
                          <a:cs typeface="Calibri"/>
                        </a:rPr>
                        <a:t>(9-25%)</a:t>
                      </a:r>
                      <a:endParaRPr lang="en-GB"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82">
                <a:tc>
                  <a:txBody>
                    <a:bodyPr/>
                    <a:lstStyle/>
                    <a:p>
                      <a:pPr algn="ctr">
                        <a:lnSpc>
                          <a:spcPct val="115000"/>
                        </a:lnSpc>
                        <a:spcAft>
                          <a:spcPts val="0"/>
                        </a:spcAft>
                      </a:pPr>
                      <a:r>
                        <a:rPr lang="en-GB" sz="2000">
                          <a:solidFill>
                            <a:srgbClr val="000000"/>
                          </a:solidFill>
                          <a:latin typeface="Calibri"/>
                          <a:ea typeface="Times New Roman"/>
                          <a:cs typeface="Calibri"/>
                        </a:rPr>
                        <a:t>NO</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18%</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14%</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82">
                <a:tc>
                  <a:txBody>
                    <a:bodyPr/>
                    <a:lstStyle/>
                    <a:p>
                      <a:pPr algn="ctr">
                        <a:lnSpc>
                          <a:spcPct val="115000"/>
                        </a:lnSpc>
                        <a:spcAft>
                          <a:spcPts val="0"/>
                        </a:spcAft>
                      </a:pPr>
                      <a:r>
                        <a:rPr lang="en-GB" sz="2000">
                          <a:solidFill>
                            <a:srgbClr val="000000"/>
                          </a:solidFill>
                          <a:latin typeface="Calibri"/>
                          <a:ea typeface="Times New Roman"/>
                          <a:cs typeface="Calibri"/>
                        </a:rPr>
                        <a:t>NE</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19%</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15%</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82">
                <a:tc>
                  <a:txBody>
                    <a:bodyPr/>
                    <a:lstStyle/>
                    <a:p>
                      <a:pPr algn="ctr">
                        <a:lnSpc>
                          <a:spcPct val="115000"/>
                        </a:lnSpc>
                        <a:spcAft>
                          <a:spcPts val="0"/>
                        </a:spcAft>
                      </a:pPr>
                      <a:r>
                        <a:rPr lang="en-GB" sz="2000">
                          <a:solidFill>
                            <a:srgbClr val="000000"/>
                          </a:solidFill>
                          <a:latin typeface="Calibri"/>
                          <a:ea typeface="Times New Roman"/>
                          <a:cs typeface="Calibri"/>
                        </a:rPr>
                        <a:t>CE</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15%</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13%</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82">
                <a:tc>
                  <a:txBody>
                    <a:bodyPr/>
                    <a:lstStyle/>
                    <a:p>
                      <a:pPr algn="ctr">
                        <a:lnSpc>
                          <a:spcPct val="115000"/>
                        </a:lnSpc>
                        <a:spcAft>
                          <a:spcPts val="0"/>
                        </a:spcAft>
                      </a:pPr>
                      <a:r>
                        <a:rPr lang="en-GB" sz="2000">
                          <a:solidFill>
                            <a:srgbClr val="000000"/>
                          </a:solidFill>
                          <a:latin typeface="Calibri"/>
                          <a:ea typeface="Times New Roman"/>
                          <a:cs typeface="Calibri"/>
                        </a:rPr>
                        <a:t>SUD</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15%</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15%</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482">
                <a:tc>
                  <a:txBody>
                    <a:bodyPr/>
                    <a:lstStyle/>
                    <a:p>
                      <a:pPr algn="ctr">
                        <a:lnSpc>
                          <a:spcPct val="115000"/>
                        </a:lnSpc>
                        <a:spcAft>
                          <a:spcPts val="0"/>
                        </a:spcAft>
                      </a:pPr>
                      <a:r>
                        <a:rPr lang="en-GB" sz="2000">
                          <a:solidFill>
                            <a:srgbClr val="000000"/>
                          </a:solidFill>
                          <a:latin typeface="Calibri"/>
                          <a:ea typeface="Times New Roman"/>
                          <a:cs typeface="Calibri"/>
                        </a:rPr>
                        <a:t>ISOLE</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solidFill>
                            <a:srgbClr val="000000"/>
                          </a:solidFill>
                          <a:latin typeface="Calibri"/>
                          <a:ea typeface="Times New Roman"/>
                          <a:cs typeface="Calibri"/>
                        </a:rPr>
                        <a:t>14%</a:t>
                      </a:r>
                      <a:endParaRPr lang="en-GB"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dirty="0">
                          <a:solidFill>
                            <a:srgbClr val="000000"/>
                          </a:solidFill>
                          <a:latin typeface="Calibri"/>
                          <a:ea typeface="Times New Roman"/>
                          <a:cs typeface="Calibri"/>
                        </a:rPr>
                        <a:t>16%</a:t>
                      </a:r>
                      <a:endParaRPr lang="en-GB"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805" name="TextBox 3"/>
          <p:cNvSpPr txBox="1">
            <a:spLocks noChangeArrowheads="1"/>
          </p:cNvSpPr>
          <p:nvPr/>
        </p:nvSpPr>
        <p:spPr bwMode="auto">
          <a:xfrm>
            <a:off x="755650" y="5949950"/>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N=6483</a:t>
            </a:r>
            <a:endParaRPr lang="en-GB" altLang="it-IT"/>
          </a:p>
        </p:txBody>
      </p:sp>
      <p:sp>
        <p:nvSpPr>
          <p:cNvPr id="5" name="TextBox 4"/>
          <p:cNvSpPr txBox="1"/>
          <p:nvPr/>
        </p:nvSpPr>
        <p:spPr>
          <a:xfrm>
            <a:off x="2339975" y="6092825"/>
            <a:ext cx="6048375"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it-IT" dirty="0" err="1"/>
              <a:t>Comparable</a:t>
            </a:r>
            <a:r>
              <a:rPr lang="it-IT" dirty="0"/>
              <a:t> data for </a:t>
            </a:r>
            <a:r>
              <a:rPr lang="it-IT" dirty="0" err="1"/>
              <a:t>Germany</a:t>
            </a:r>
            <a:r>
              <a:rPr lang="it-IT" dirty="0"/>
              <a:t> </a:t>
            </a:r>
            <a:r>
              <a:rPr lang="it-IT" dirty="0" err="1"/>
              <a:t>present</a:t>
            </a:r>
            <a:r>
              <a:rPr lang="it-IT" dirty="0"/>
              <a:t> 30-40% </a:t>
            </a:r>
            <a:r>
              <a:rPr lang="it-IT" dirty="0" err="1"/>
              <a:t>shares</a:t>
            </a:r>
            <a:endParaRPr lang="en-GB" dirty="0"/>
          </a:p>
        </p:txBody>
      </p:sp>
    </p:spTree>
    <p:extLst>
      <p:ext uri="{BB962C8B-B14F-4D97-AF65-F5344CB8AC3E}">
        <p14:creationId xmlns:p14="http://schemas.microsoft.com/office/powerpoint/2010/main" val="65513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59338" y="2781300"/>
            <a:ext cx="936625" cy="6477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GB"/>
          </a:p>
        </p:txBody>
      </p:sp>
      <p:sp>
        <p:nvSpPr>
          <p:cNvPr id="3" name="Oval 2"/>
          <p:cNvSpPr/>
          <p:nvPr/>
        </p:nvSpPr>
        <p:spPr>
          <a:xfrm>
            <a:off x="539750" y="2060575"/>
            <a:ext cx="1655763" cy="237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7713"/>
            <a:ext cx="9496425" cy="900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V="1">
            <a:off x="0" y="2708275"/>
            <a:ext cx="504825" cy="57626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4643438" y="2997200"/>
            <a:ext cx="504825" cy="576263"/>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323850" y="4941888"/>
            <a:ext cx="503238" cy="57467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9" name="Left Brace 8"/>
          <p:cNvSpPr/>
          <p:nvPr/>
        </p:nvSpPr>
        <p:spPr>
          <a:xfrm>
            <a:off x="755650" y="1557338"/>
            <a:ext cx="46038" cy="18002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extLst>
      <p:ext uri="{BB962C8B-B14F-4D97-AF65-F5344CB8AC3E}">
        <p14:creationId xmlns:p14="http://schemas.microsoft.com/office/powerpoint/2010/main" val="775095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66713"/>
            <a:ext cx="89535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392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78867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5580063" y="3068638"/>
            <a:ext cx="0" cy="2663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44" name="TextBox 4"/>
          <p:cNvSpPr txBox="1">
            <a:spLocks noChangeArrowheads="1"/>
          </p:cNvSpPr>
          <p:nvPr/>
        </p:nvSpPr>
        <p:spPr bwMode="auto">
          <a:xfrm>
            <a:off x="5003800" y="256540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Kyoto?</a:t>
            </a:r>
            <a:endParaRPr lang="en-GB" altLang="it-IT"/>
          </a:p>
        </p:txBody>
      </p:sp>
    </p:spTree>
    <p:extLst>
      <p:ext uri="{BB962C8B-B14F-4D97-AF65-F5344CB8AC3E}">
        <p14:creationId xmlns:p14="http://schemas.microsoft.com/office/powerpoint/2010/main" val="413021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590550"/>
            <a:ext cx="809625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flipV="1">
            <a:off x="6300788" y="2565400"/>
            <a:ext cx="0" cy="2519363"/>
          </a:xfrm>
          <a:prstGeom prst="line">
            <a:avLst/>
          </a:prstGeom>
        </p:spPr>
        <p:style>
          <a:lnRef idx="1">
            <a:schemeClr val="accent1"/>
          </a:lnRef>
          <a:fillRef idx="0">
            <a:schemeClr val="accent1"/>
          </a:fillRef>
          <a:effectRef idx="0">
            <a:schemeClr val="accent1"/>
          </a:effectRef>
          <a:fontRef idx="minor">
            <a:schemeClr val="tx1"/>
          </a:fontRef>
        </p:style>
      </p:cxnSp>
      <p:sp>
        <p:nvSpPr>
          <p:cNvPr id="36868" name="TextBox 4"/>
          <p:cNvSpPr txBox="1">
            <a:spLocks noChangeArrowheads="1"/>
          </p:cNvSpPr>
          <p:nvPr/>
        </p:nvSpPr>
        <p:spPr bwMode="auto">
          <a:xfrm>
            <a:off x="323850" y="6165850"/>
            <a:ext cx="7561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Glachant et al (2011), Review of environmental economics and policy</a:t>
            </a:r>
            <a:endParaRPr lang="en-GB" altLang="it-IT"/>
          </a:p>
        </p:txBody>
      </p:sp>
    </p:spTree>
    <p:extLst>
      <p:ext uri="{BB962C8B-B14F-4D97-AF65-F5344CB8AC3E}">
        <p14:creationId xmlns:p14="http://schemas.microsoft.com/office/powerpoint/2010/main" val="2084477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6A0C502F-0220-4B37-89BE-E71A3AE93DE0}" type="slidenum">
              <a:rPr lang="it-IT" altLang="it-IT" sz="1400">
                <a:solidFill>
                  <a:srgbClr val="FFFFFF"/>
                </a:solidFill>
                <a:latin typeface="Garamond" pitchFamily="18" charset="0"/>
              </a:rPr>
              <a:pPr algn="ctr" eaLnBrk="1" hangingPunct="1"/>
              <a:t>39</a:t>
            </a:fld>
            <a:endParaRPr lang="it-IT" altLang="it-IT" sz="1400">
              <a:solidFill>
                <a:srgbClr val="FFFFFF"/>
              </a:solidFill>
              <a:latin typeface="Garamond" pitchFamily="18" charset="0"/>
            </a:endParaRPr>
          </a:p>
        </p:txBody>
      </p:sp>
      <p:sp>
        <p:nvSpPr>
          <p:cNvPr id="37891"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37892"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grpSp>
        <p:nvGrpSpPr>
          <p:cNvPr id="37893" name="Group 8"/>
          <p:cNvGrpSpPr>
            <a:grpSpLocks noChangeAspect="1"/>
          </p:cNvGrpSpPr>
          <p:nvPr/>
        </p:nvGrpSpPr>
        <p:grpSpPr bwMode="auto">
          <a:xfrm>
            <a:off x="971550" y="715963"/>
            <a:ext cx="9072563" cy="5737225"/>
            <a:chOff x="794" y="451"/>
            <a:chExt cx="5715" cy="3614"/>
          </a:xfrm>
        </p:grpSpPr>
        <p:sp>
          <p:nvSpPr>
            <p:cNvPr id="37896" name="AutoShape 7"/>
            <p:cNvSpPr>
              <a:spLocks noChangeAspect="1" noChangeArrowheads="1" noTextEdit="1"/>
            </p:cNvSpPr>
            <p:nvPr/>
          </p:nvSpPr>
          <p:spPr bwMode="auto">
            <a:xfrm>
              <a:off x="794" y="451"/>
              <a:ext cx="5715" cy="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nvGrpSpPr>
            <p:cNvPr id="37897" name="Group 209"/>
            <p:cNvGrpSpPr>
              <a:grpSpLocks/>
            </p:cNvGrpSpPr>
            <p:nvPr/>
          </p:nvGrpSpPr>
          <p:grpSpPr bwMode="auto">
            <a:xfrm>
              <a:off x="837" y="451"/>
              <a:ext cx="4715" cy="3016"/>
              <a:chOff x="837" y="451"/>
              <a:chExt cx="4715" cy="3016"/>
            </a:xfrm>
          </p:grpSpPr>
          <p:sp>
            <p:nvSpPr>
              <p:cNvPr id="37936" name="Rectangle 9"/>
              <p:cNvSpPr>
                <a:spLocks noChangeArrowheads="1"/>
              </p:cNvSpPr>
              <p:nvPr/>
            </p:nvSpPr>
            <p:spPr bwMode="auto">
              <a:xfrm>
                <a:off x="846" y="451"/>
                <a:ext cx="49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Table 3 </a:t>
                </a:r>
                <a:endParaRPr lang="en-US" altLang="it-IT"/>
              </a:p>
            </p:txBody>
          </p:sp>
          <p:sp>
            <p:nvSpPr>
              <p:cNvPr id="37937" name="Rectangle 10"/>
              <p:cNvSpPr>
                <a:spLocks noChangeArrowheads="1"/>
              </p:cNvSpPr>
              <p:nvPr/>
            </p:nvSpPr>
            <p:spPr bwMode="auto">
              <a:xfrm>
                <a:off x="1281" y="451"/>
                <a:ext cx="12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a:t>
                </a:r>
                <a:endParaRPr lang="en-US" altLang="it-IT"/>
              </a:p>
            </p:txBody>
          </p:sp>
          <p:sp>
            <p:nvSpPr>
              <p:cNvPr id="37938" name="Rectangle 11"/>
              <p:cNvSpPr>
                <a:spLocks noChangeArrowheads="1"/>
              </p:cNvSpPr>
              <p:nvPr/>
            </p:nvSpPr>
            <p:spPr bwMode="auto">
              <a:xfrm>
                <a:off x="1351" y="451"/>
                <a:ext cx="252"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CO</a:t>
                </a:r>
                <a:endParaRPr lang="en-US" altLang="it-IT"/>
              </a:p>
            </p:txBody>
          </p:sp>
          <p:sp>
            <p:nvSpPr>
              <p:cNvPr id="37939" name="Rectangle 12"/>
              <p:cNvSpPr>
                <a:spLocks noChangeArrowheads="1"/>
              </p:cNvSpPr>
              <p:nvPr/>
            </p:nvSpPr>
            <p:spPr bwMode="auto">
              <a:xfrm>
                <a:off x="1533" y="508"/>
                <a:ext cx="7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b="1">
                    <a:solidFill>
                      <a:srgbClr val="000000"/>
                    </a:solidFill>
                    <a:latin typeface="Garamond" pitchFamily="18" charset="0"/>
                  </a:rPr>
                  <a:t>2</a:t>
                </a:r>
                <a:endParaRPr lang="en-US" altLang="it-IT"/>
              </a:p>
            </p:txBody>
          </p:sp>
          <p:sp>
            <p:nvSpPr>
              <p:cNvPr id="37940" name="Rectangle 13"/>
              <p:cNvSpPr>
                <a:spLocks noChangeArrowheads="1"/>
              </p:cNvSpPr>
              <p:nvPr/>
            </p:nvSpPr>
            <p:spPr bwMode="auto">
              <a:xfrm>
                <a:off x="1577" y="451"/>
                <a:ext cx="50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and SO</a:t>
                </a:r>
                <a:endParaRPr lang="en-US" altLang="it-IT"/>
              </a:p>
            </p:txBody>
          </p:sp>
          <p:sp>
            <p:nvSpPr>
              <p:cNvPr id="37941" name="Rectangle 14"/>
              <p:cNvSpPr>
                <a:spLocks noChangeArrowheads="1"/>
              </p:cNvSpPr>
              <p:nvPr/>
            </p:nvSpPr>
            <p:spPr bwMode="auto">
              <a:xfrm>
                <a:off x="2012" y="508"/>
                <a:ext cx="8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b="1">
                    <a:solidFill>
                      <a:srgbClr val="000000"/>
                    </a:solidFill>
                    <a:latin typeface="Garamond" pitchFamily="18" charset="0"/>
                  </a:rPr>
                  <a:t>X</a:t>
                </a:r>
                <a:endParaRPr lang="en-US" altLang="it-IT"/>
              </a:p>
            </p:txBody>
          </p:sp>
          <p:sp>
            <p:nvSpPr>
              <p:cNvPr id="37942" name="Rectangle 15"/>
              <p:cNvSpPr>
                <a:spLocks noChangeArrowheads="1"/>
              </p:cNvSpPr>
              <p:nvPr/>
            </p:nvSpPr>
            <p:spPr bwMode="auto">
              <a:xfrm>
                <a:off x="2064" y="451"/>
                <a:ext cx="348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emission intensity (kg x 1M€ of value added, increasing order)</a:t>
                </a:r>
                <a:endParaRPr lang="en-US" altLang="it-IT"/>
              </a:p>
            </p:txBody>
          </p:sp>
          <p:sp>
            <p:nvSpPr>
              <p:cNvPr id="37943" name="Rectangle 16"/>
              <p:cNvSpPr>
                <a:spLocks noChangeArrowheads="1"/>
              </p:cNvSpPr>
              <p:nvPr/>
            </p:nvSpPr>
            <p:spPr bwMode="auto">
              <a:xfrm>
                <a:off x="5465" y="451"/>
                <a:ext cx="8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b="1">
                    <a:solidFill>
                      <a:srgbClr val="000000"/>
                    </a:solidFill>
                    <a:latin typeface="Garamond" pitchFamily="18" charset="0"/>
                  </a:rPr>
                  <a:t> </a:t>
                </a:r>
                <a:endParaRPr lang="en-US" altLang="it-IT"/>
              </a:p>
            </p:txBody>
          </p:sp>
          <p:sp>
            <p:nvSpPr>
              <p:cNvPr id="37944" name="Rectangle 17"/>
              <p:cNvSpPr>
                <a:spLocks noChangeArrowheads="1"/>
              </p:cNvSpPr>
              <p:nvPr/>
            </p:nvSpPr>
            <p:spPr bwMode="auto">
              <a:xfrm>
                <a:off x="120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Region</a:t>
                </a:r>
                <a:endParaRPr lang="en-US" altLang="it-IT"/>
              </a:p>
            </p:txBody>
          </p:sp>
          <p:sp>
            <p:nvSpPr>
              <p:cNvPr id="37945" name="Rectangle 18"/>
              <p:cNvSpPr>
                <a:spLocks noChangeArrowheads="1"/>
              </p:cNvSpPr>
              <p:nvPr/>
            </p:nvSpPr>
            <p:spPr bwMode="auto">
              <a:xfrm>
                <a:off x="152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46" name="Rectangle 19"/>
              <p:cNvSpPr>
                <a:spLocks noChangeArrowheads="1"/>
              </p:cNvSpPr>
              <p:nvPr/>
            </p:nvSpPr>
            <p:spPr bwMode="auto">
              <a:xfrm>
                <a:off x="2316" y="67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CO</a:t>
                </a:r>
                <a:endParaRPr lang="en-US" altLang="it-IT"/>
              </a:p>
            </p:txBody>
          </p:sp>
          <p:sp>
            <p:nvSpPr>
              <p:cNvPr id="37947" name="Rectangle 20"/>
              <p:cNvSpPr>
                <a:spLocks noChangeArrowheads="1"/>
              </p:cNvSpPr>
              <p:nvPr/>
            </p:nvSpPr>
            <p:spPr bwMode="auto">
              <a:xfrm>
                <a:off x="2482" y="707"/>
                <a:ext cx="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a:solidFill>
                      <a:srgbClr val="000000"/>
                    </a:solidFill>
                    <a:latin typeface="Garamond" pitchFamily="18" charset="0"/>
                  </a:rPr>
                  <a:t>2</a:t>
                </a:r>
                <a:endParaRPr lang="en-US" altLang="it-IT"/>
              </a:p>
            </p:txBody>
          </p:sp>
          <p:sp>
            <p:nvSpPr>
              <p:cNvPr id="37948" name="Rectangle 21"/>
              <p:cNvSpPr>
                <a:spLocks noChangeArrowheads="1"/>
              </p:cNvSpPr>
              <p:nvPr/>
            </p:nvSpPr>
            <p:spPr bwMode="auto">
              <a:xfrm>
                <a:off x="2516"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49" name="Rectangle 22"/>
              <p:cNvSpPr>
                <a:spLocks noChangeArrowheads="1"/>
              </p:cNvSpPr>
              <p:nvPr/>
            </p:nvSpPr>
            <p:spPr bwMode="auto">
              <a:xfrm>
                <a:off x="2977" y="66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50" name="Rectangle 23"/>
              <p:cNvSpPr>
                <a:spLocks noChangeArrowheads="1"/>
              </p:cNvSpPr>
              <p:nvPr/>
            </p:nvSpPr>
            <p:spPr bwMode="auto">
              <a:xfrm>
                <a:off x="3473" y="670"/>
                <a:ext cx="35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Region</a:t>
                </a:r>
                <a:endParaRPr lang="en-US" altLang="it-IT"/>
              </a:p>
            </p:txBody>
          </p:sp>
          <p:sp>
            <p:nvSpPr>
              <p:cNvPr id="37951" name="Rectangle 24"/>
              <p:cNvSpPr>
                <a:spLocks noChangeArrowheads="1"/>
              </p:cNvSpPr>
              <p:nvPr/>
            </p:nvSpPr>
            <p:spPr bwMode="auto">
              <a:xfrm>
                <a:off x="3795"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52" name="Rectangle 25"/>
              <p:cNvSpPr>
                <a:spLocks noChangeArrowheads="1"/>
              </p:cNvSpPr>
              <p:nvPr/>
            </p:nvSpPr>
            <p:spPr bwMode="auto">
              <a:xfrm>
                <a:off x="4621" y="670"/>
                <a:ext cx="1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SO</a:t>
                </a:r>
                <a:endParaRPr lang="en-US" altLang="it-IT"/>
              </a:p>
            </p:txBody>
          </p:sp>
          <p:sp>
            <p:nvSpPr>
              <p:cNvPr id="37953" name="Rectangle 26"/>
              <p:cNvSpPr>
                <a:spLocks noChangeArrowheads="1"/>
              </p:cNvSpPr>
              <p:nvPr/>
            </p:nvSpPr>
            <p:spPr bwMode="auto">
              <a:xfrm>
                <a:off x="4769" y="707"/>
                <a:ext cx="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100">
                    <a:solidFill>
                      <a:srgbClr val="000000"/>
                    </a:solidFill>
                    <a:latin typeface="Garamond" pitchFamily="18" charset="0"/>
                  </a:rPr>
                  <a:t>X</a:t>
                </a:r>
                <a:endParaRPr lang="en-US" altLang="it-IT"/>
              </a:p>
            </p:txBody>
          </p:sp>
          <p:sp>
            <p:nvSpPr>
              <p:cNvPr id="37954" name="Rectangle 27"/>
              <p:cNvSpPr>
                <a:spLocks noChangeArrowheads="1"/>
              </p:cNvSpPr>
              <p:nvPr/>
            </p:nvSpPr>
            <p:spPr bwMode="auto">
              <a:xfrm>
                <a:off x="4821" y="67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55" name="Rectangle 28"/>
              <p:cNvSpPr>
                <a:spLocks noChangeArrowheads="1"/>
              </p:cNvSpPr>
              <p:nvPr/>
            </p:nvSpPr>
            <p:spPr bwMode="auto">
              <a:xfrm>
                <a:off x="837" y="612"/>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56" name="Rectangle 29"/>
              <p:cNvSpPr>
                <a:spLocks noChangeArrowheads="1"/>
              </p:cNvSpPr>
              <p:nvPr/>
            </p:nvSpPr>
            <p:spPr bwMode="auto">
              <a:xfrm>
                <a:off x="1890" y="612"/>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57" name="Rectangle 30"/>
              <p:cNvSpPr>
                <a:spLocks noChangeArrowheads="1"/>
              </p:cNvSpPr>
              <p:nvPr/>
            </p:nvSpPr>
            <p:spPr bwMode="auto">
              <a:xfrm>
                <a:off x="1890"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58" name="Rectangle 31"/>
              <p:cNvSpPr>
                <a:spLocks noChangeArrowheads="1"/>
              </p:cNvSpPr>
              <p:nvPr/>
            </p:nvSpPr>
            <p:spPr bwMode="auto">
              <a:xfrm>
                <a:off x="293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59" name="Rectangle 32"/>
              <p:cNvSpPr>
                <a:spLocks noChangeArrowheads="1"/>
              </p:cNvSpPr>
              <p:nvPr/>
            </p:nvSpPr>
            <p:spPr bwMode="auto">
              <a:xfrm>
                <a:off x="2943" y="612"/>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60" name="Rectangle 33"/>
              <p:cNvSpPr>
                <a:spLocks noChangeArrowheads="1"/>
              </p:cNvSpPr>
              <p:nvPr/>
            </p:nvSpPr>
            <p:spPr bwMode="auto">
              <a:xfrm>
                <a:off x="3064"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61" name="Rectangle 34"/>
              <p:cNvSpPr>
                <a:spLocks noChangeArrowheads="1"/>
              </p:cNvSpPr>
              <p:nvPr/>
            </p:nvSpPr>
            <p:spPr bwMode="auto">
              <a:xfrm>
                <a:off x="3073" y="612"/>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62" name="Rectangle 35"/>
              <p:cNvSpPr>
                <a:spLocks noChangeArrowheads="1"/>
              </p:cNvSpPr>
              <p:nvPr/>
            </p:nvSpPr>
            <p:spPr bwMode="auto">
              <a:xfrm>
                <a:off x="4195" y="612"/>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63" name="Rectangle 36"/>
              <p:cNvSpPr>
                <a:spLocks noChangeArrowheads="1"/>
              </p:cNvSpPr>
              <p:nvPr/>
            </p:nvSpPr>
            <p:spPr bwMode="auto">
              <a:xfrm>
                <a:off x="4204" y="612"/>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64" name="Rectangle 37"/>
              <p:cNvSpPr>
                <a:spLocks noChangeArrowheads="1"/>
              </p:cNvSpPr>
              <p:nvPr/>
            </p:nvSpPr>
            <p:spPr bwMode="auto">
              <a:xfrm>
                <a:off x="90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Trentino Alto Adige</a:t>
                </a:r>
                <a:endParaRPr lang="en-US" altLang="it-IT"/>
              </a:p>
            </p:txBody>
          </p:sp>
          <p:sp>
            <p:nvSpPr>
              <p:cNvPr id="37965" name="Rectangle 38"/>
              <p:cNvSpPr>
                <a:spLocks noChangeArrowheads="1"/>
              </p:cNvSpPr>
              <p:nvPr/>
            </p:nvSpPr>
            <p:spPr bwMode="auto">
              <a:xfrm>
                <a:off x="1820"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66" name="Rectangle 39"/>
              <p:cNvSpPr>
                <a:spLocks noChangeArrowheads="1"/>
              </p:cNvSpPr>
              <p:nvPr/>
            </p:nvSpPr>
            <p:spPr bwMode="auto">
              <a:xfrm>
                <a:off x="2334" y="82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136</a:t>
                </a:r>
                <a:endParaRPr lang="en-US" altLang="it-IT"/>
              </a:p>
            </p:txBody>
          </p:sp>
          <p:sp>
            <p:nvSpPr>
              <p:cNvPr id="37967" name="Rectangle 40"/>
              <p:cNvSpPr>
                <a:spLocks noChangeArrowheads="1"/>
              </p:cNvSpPr>
              <p:nvPr/>
            </p:nvSpPr>
            <p:spPr bwMode="auto">
              <a:xfrm>
                <a:off x="2499"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68" name="Rectangle 41"/>
              <p:cNvSpPr>
                <a:spLocks noChangeArrowheads="1"/>
              </p:cNvSpPr>
              <p:nvPr/>
            </p:nvSpPr>
            <p:spPr bwMode="auto">
              <a:xfrm>
                <a:off x="2977" y="81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69" name="Rectangle 42"/>
              <p:cNvSpPr>
                <a:spLocks noChangeArrowheads="1"/>
              </p:cNvSpPr>
              <p:nvPr/>
            </p:nvSpPr>
            <p:spPr bwMode="auto">
              <a:xfrm>
                <a:off x="3177" y="82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Trentino Alto Adige</a:t>
                </a:r>
                <a:endParaRPr lang="en-US" altLang="it-IT"/>
              </a:p>
            </p:txBody>
          </p:sp>
          <p:sp>
            <p:nvSpPr>
              <p:cNvPr id="37970" name="Rectangle 43"/>
              <p:cNvSpPr>
                <a:spLocks noChangeArrowheads="1"/>
              </p:cNvSpPr>
              <p:nvPr/>
            </p:nvSpPr>
            <p:spPr bwMode="auto">
              <a:xfrm>
                <a:off x="4091"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71" name="Rectangle 44"/>
              <p:cNvSpPr>
                <a:spLocks noChangeArrowheads="1"/>
              </p:cNvSpPr>
              <p:nvPr/>
            </p:nvSpPr>
            <p:spPr bwMode="auto">
              <a:xfrm>
                <a:off x="4665" y="821"/>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39</a:t>
                </a:r>
                <a:endParaRPr lang="en-US" altLang="it-IT"/>
              </a:p>
            </p:txBody>
          </p:sp>
          <p:sp>
            <p:nvSpPr>
              <p:cNvPr id="37972" name="Rectangle 45"/>
              <p:cNvSpPr>
                <a:spLocks noChangeArrowheads="1"/>
              </p:cNvSpPr>
              <p:nvPr/>
            </p:nvSpPr>
            <p:spPr bwMode="auto">
              <a:xfrm>
                <a:off x="4778" y="82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73" name="Rectangle 46"/>
              <p:cNvSpPr>
                <a:spLocks noChangeArrowheads="1"/>
              </p:cNvSpPr>
              <p:nvPr/>
            </p:nvSpPr>
            <p:spPr bwMode="auto">
              <a:xfrm>
                <a:off x="837" y="811"/>
                <a:ext cx="105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4" name="Rectangle 47"/>
              <p:cNvSpPr>
                <a:spLocks noChangeArrowheads="1"/>
              </p:cNvSpPr>
              <p:nvPr/>
            </p:nvSpPr>
            <p:spPr bwMode="auto">
              <a:xfrm>
                <a:off x="1890" y="81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5" name="Rectangle 48"/>
              <p:cNvSpPr>
                <a:spLocks noChangeArrowheads="1"/>
              </p:cNvSpPr>
              <p:nvPr/>
            </p:nvSpPr>
            <p:spPr bwMode="auto">
              <a:xfrm>
                <a:off x="1890"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6" name="Rectangle 49"/>
              <p:cNvSpPr>
                <a:spLocks noChangeArrowheads="1"/>
              </p:cNvSpPr>
              <p:nvPr/>
            </p:nvSpPr>
            <p:spPr bwMode="auto">
              <a:xfrm>
                <a:off x="293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7" name="Rectangle 50"/>
              <p:cNvSpPr>
                <a:spLocks noChangeArrowheads="1"/>
              </p:cNvSpPr>
              <p:nvPr/>
            </p:nvSpPr>
            <p:spPr bwMode="auto">
              <a:xfrm>
                <a:off x="2943" y="811"/>
                <a:ext cx="12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8" name="Rectangle 51"/>
              <p:cNvSpPr>
                <a:spLocks noChangeArrowheads="1"/>
              </p:cNvSpPr>
              <p:nvPr/>
            </p:nvSpPr>
            <p:spPr bwMode="auto">
              <a:xfrm>
                <a:off x="3064"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79" name="Rectangle 52"/>
              <p:cNvSpPr>
                <a:spLocks noChangeArrowheads="1"/>
              </p:cNvSpPr>
              <p:nvPr/>
            </p:nvSpPr>
            <p:spPr bwMode="auto">
              <a:xfrm>
                <a:off x="3073" y="811"/>
                <a:ext cx="1122"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80" name="Rectangle 53"/>
              <p:cNvSpPr>
                <a:spLocks noChangeArrowheads="1"/>
              </p:cNvSpPr>
              <p:nvPr/>
            </p:nvSpPr>
            <p:spPr bwMode="auto">
              <a:xfrm>
                <a:off x="4195" y="811"/>
                <a:ext cx="9"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81" name="Rectangle 54"/>
              <p:cNvSpPr>
                <a:spLocks noChangeArrowheads="1"/>
              </p:cNvSpPr>
              <p:nvPr/>
            </p:nvSpPr>
            <p:spPr bwMode="auto">
              <a:xfrm>
                <a:off x="4204" y="811"/>
                <a:ext cx="1044"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82" name="Rectangle 55"/>
              <p:cNvSpPr>
                <a:spLocks noChangeArrowheads="1"/>
              </p:cNvSpPr>
              <p:nvPr/>
            </p:nvSpPr>
            <p:spPr bwMode="auto">
              <a:xfrm>
                <a:off x="1133" y="964"/>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Campania </a:t>
                </a:r>
                <a:endParaRPr lang="en-US" altLang="it-IT"/>
              </a:p>
            </p:txBody>
          </p:sp>
          <p:sp>
            <p:nvSpPr>
              <p:cNvPr id="37983" name="Rectangle 56"/>
              <p:cNvSpPr>
                <a:spLocks noChangeArrowheads="1"/>
              </p:cNvSpPr>
              <p:nvPr/>
            </p:nvSpPr>
            <p:spPr bwMode="auto">
              <a:xfrm>
                <a:off x="1620"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84" name="Rectangle 57"/>
              <p:cNvSpPr>
                <a:spLocks noChangeArrowheads="1"/>
              </p:cNvSpPr>
              <p:nvPr/>
            </p:nvSpPr>
            <p:spPr bwMode="auto">
              <a:xfrm>
                <a:off x="2334" y="96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141</a:t>
                </a:r>
                <a:endParaRPr lang="en-US" altLang="it-IT"/>
              </a:p>
            </p:txBody>
          </p:sp>
          <p:sp>
            <p:nvSpPr>
              <p:cNvPr id="37985" name="Rectangle 58"/>
              <p:cNvSpPr>
                <a:spLocks noChangeArrowheads="1"/>
              </p:cNvSpPr>
              <p:nvPr/>
            </p:nvSpPr>
            <p:spPr bwMode="auto">
              <a:xfrm>
                <a:off x="249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86" name="Rectangle 59"/>
              <p:cNvSpPr>
                <a:spLocks noChangeArrowheads="1"/>
              </p:cNvSpPr>
              <p:nvPr/>
            </p:nvSpPr>
            <p:spPr bwMode="auto">
              <a:xfrm>
                <a:off x="2977" y="95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87" name="Rectangle 60"/>
              <p:cNvSpPr>
                <a:spLocks noChangeArrowheads="1"/>
              </p:cNvSpPr>
              <p:nvPr/>
            </p:nvSpPr>
            <p:spPr bwMode="auto">
              <a:xfrm>
                <a:off x="3334" y="964"/>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Valle d’Aosta </a:t>
                </a:r>
                <a:endParaRPr lang="en-US" altLang="it-IT"/>
              </a:p>
            </p:txBody>
          </p:sp>
          <p:sp>
            <p:nvSpPr>
              <p:cNvPr id="37988" name="Rectangle 61"/>
              <p:cNvSpPr>
                <a:spLocks noChangeArrowheads="1"/>
              </p:cNvSpPr>
              <p:nvPr/>
            </p:nvSpPr>
            <p:spPr bwMode="auto">
              <a:xfrm>
                <a:off x="3969"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89" name="Rectangle 62"/>
              <p:cNvSpPr>
                <a:spLocks noChangeArrowheads="1"/>
              </p:cNvSpPr>
              <p:nvPr/>
            </p:nvSpPr>
            <p:spPr bwMode="auto">
              <a:xfrm>
                <a:off x="4665" y="964"/>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45</a:t>
                </a:r>
                <a:endParaRPr lang="en-US" altLang="it-IT"/>
              </a:p>
            </p:txBody>
          </p:sp>
          <p:sp>
            <p:nvSpPr>
              <p:cNvPr id="37990" name="Rectangle 63"/>
              <p:cNvSpPr>
                <a:spLocks noChangeArrowheads="1"/>
              </p:cNvSpPr>
              <p:nvPr/>
            </p:nvSpPr>
            <p:spPr bwMode="auto">
              <a:xfrm>
                <a:off x="4778" y="96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91" name="Rectangle 64"/>
              <p:cNvSpPr>
                <a:spLocks noChangeArrowheads="1"/>
              </p:cNvSpPr>
              <p:nvPr/>
            </p:nvSpPr>
            <p:spPr bwMode="auto">
              <a:xfrm>
                <a:off x="1064" y="1106"/>
                <a:ext cx="6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Valle d’Aosta </a:t>
                </a:r>
                <a:endParaRPr lang="en-US" altLang="it-IT"/>
              </a:p>
            </p:txBody>
          </p:sp>
          <p:sp>
            <p:nvSpPr>
              <p:cNvPr id="37992" name="Rectangle 65"/>
              <p:cNvSpPr>
                <a:spLocks noChangeArrowheads="1"/>
              </p:cNvSpPr>
              <p:nvPr/>
            </p:nvSpPr>
            <p:spPr bwMode="auto">
              <a:xfrm>
                <a:off x="169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93" name="Rectangle 66"/>
              <p:cNvSpPr>
                <a:spLocks noChangeArrowheads="1"/>
              </p:cNvSpPr>
              <p:nvPr/>
            </p:nvSpPr>
            <p:spPr bwMode="auto">
              <a:xfrm>
                <a:off x="2334" y="110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153</a:t>
                </a:r>
                <a:endParaRPr lang="en-US" altLang="it-IT"/>
              </a:p>
            </p:txBody>
          </p:sp>
          <p:sp>
            <p:nvSpPr>
              <p:cNvPr id="37994" name="Rectangle 67"/>
              <p:cNvSpPr>
                <a:spLocks noChangeArrowheads="1"/>
              </p:cNvSpPr>
              <p:nvPr/>
            </p:nvSpPr>
            <p:spPr bwMode="auto">
              <a:xfrm>
                <a:off x="2499"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95" name="Rectangle 68"/>
              <p:cNvSpPr>
                <a:spLocks noChangeArrowheads="1"/>
              </p:cNvSpPr>
              <p:nvPr/>
            </p:nvSpPr>
            <p:spPr bwMode="auto">
              <a:xfrm>
                <a:off x="2977" y="1096"/>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96" name="Rectangle 69"/>
              <p:cNvSpPr>
                <a:spLocks noChangeArrowheads="1"/>
              </p:cNvSpPr>
              <p:nvPr/>
            </p:nvSpPr>
            <p:spPr bwMode="auto">
              <a:xfrm>
                <a:off x="3438" y="110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Abruzzo</a:t>
                </a:r>
                <a:endParaRPr lang="en-US" altLang="it-IT"/>
              </a:p>
            </p:txBody>
          </p:sp>
          <p:sp>
            <p:nvSpPr>
              <p:cNvPr id="37997" name="Rectangle 70"/>
              <p:cNvSpPr>
                <a:spLocks noChangeArrowheads="1"/>
              </p:cNvSpPr>
              <p:nvPr/>
            </p:nvSpPr>
            <p:spPr bwMode="auto">
              <a:xfrm>
                <a:off x="3830"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98" name="Rectangle 71"/>
              <p:cNvSpPr>
                <a:spLocks noChangeArrowheads="1"/>
              </p:cNvSpPr>
              <p:nvPr/>
            </p:nvSpPr>
            <p:spPr bwMode="auto">
              <a:xfrm>
                <a:off x="4665" y="1106"/>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69</a:t>
                </a:r>
                <a:endParaRPr lang="en-US" altLang="it-IT"/>
              </a:p>
            </p:txBody>
          </p:sp>
          <p:sp>
            <p:nvSpPr>
              <p:cNvPr id="37999" name="Rectangle 72"/>
              <p:cNvSpPr>
                <a:spLocks noChangeArrowheads="1"/>
              </p:cNvSpPr>
              <p:nvPr/>
            </p:nvSpPr>
            <p:spPr bwMode="auto">
              <a:xfrm>
                <a:off x="4778" y="110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00" name="Rectangle 73"/>
              <p:cNvSpPr>
                <a:spLocks noChangeArrowheads="1"/>
              </p:cNvSpPr>
              <p:nvPr/>
            </p:nvSpPr>
            <p:spPr bwMode="auto">
              <a:xfrm>
                <a:off x="1116" y="1258"/>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Piedmonte</a:t>
                </a:r>
                <a:endParaRPr lang="en-US" altLang="it-IT"/>
              </a:p>
            </p:txBody>
          </p:sp>
          <p:sp>
            <p:nvSpPr>
              <p:cNvPr id="38001" name="Rectangle 74"/>
              <p:cNvSpPr>
                <a:spLocks noChangeArrowheads="1"/>
              </p:cNvSpPr>
              <p:nvPr/>
            </p:nvSpPr>
            <p:spPr bwMode="auto">
              <a:xfrm>
                <a:off x="1603"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02" name="Rectangle 75"/>
              <p:cNvSpPr>
                <a:spLocks noChangeArrowheads="1"/>
              </p:cNvSpPr>
              <p:nvPr/>
            </p:nvSpPr>
            <p:spPr bwMode="auto">
              <a:xfrm>
                <a:off x="2334" y="125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185</a:t>
                </a:r>
                <a:endParaRPr lang="en-US" altLang="it-IT"/>
              </a:p>
            </p:txBody>
          </p:sp>
          <p:sp>
            <p:nvSpPr>
              <p:cNvPr id="38003" name="Rectangle 76"/>
              <p:cNvSpPr>
                <a:spLocks noChangeArrowheads="1"/>
              </p:cNvSpPr>
              <p:nvPr/>
            </p:nvSpPr>
            <p:spPr bwMode="auto">
              <a:xfrm>
                <a:off x="2499"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04" name="Rectangle 77"/>
              <p:cNvSpPr>
                <a:spLocks noChangeArrowheads="1"/>
              </p:cNvSpPr>
              <p:nvPr/>
            </p:nvSpPr>
            <p:spPr bwMode="auto">
              <a:xfrm>
                <a:off x="2977" y="124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05" name="Rectangle 78"/>
              <p:cNvSpPr>
                <a:spLocks noChangeArrowheads="1"/>
              </p:cNvSpPr>
              <p:nvPr/>
            </p:nvSpPr>
            <p:spPr bwMode="auto">
              <a:xfrm>
                <a:off x="3412" y="1258"/>
                <a:ext cx="51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Campania </a:t>
                </a:r>
                <a:endParaRPr lang="en-US" altLang="it-IT"/>
              </a:p>
            </p:txBody>
          </p:sp>
          <p:sp>
            <p:nvSpPr>
              <p:cNvPr id="38006" name="Rectangle 79"/>
              <p:cNvSpPr>
                <a:spLocks noChangeArrowheads="1"/>
              </p:cNvSpPr>
              <p:nvPr/>
            </p:nvSpPr>
            <p:spPr bwMode="auto">
              <a:xfrm>
                <a:off x="3891"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07" name="Rectangle 80"/>
              <p:cNvSpPr>
                <a:spLocks noChangeArrowheads="1"/>
              </p:cNvSpPr>
              <p:nvPr/>
            </p:nvSpPr>
            <p:spPr bwMode="auto">
              <a:xfrm>
                <a:off x="4665" y="1258"/>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78</a:t>
                </a:r>
                <a:endParaRPr lang="en-US" altLang="it-IT"/>
              </a:p>
            </p:txBody>
          </p:sp>
          <p:sp>
            <p:nvSpPr>
              <p:cNvPr id="38008" name="Rectangle 81"/>
              <p:cNvSpPr>
                <a:spLocks noChangeArrowheads="1"/>
              </p:cNvSpPr>
              <p:nvPr/>
            </p:nvSpPr>
            <p:spPr bwMode="auto">
              <a:xfrm>
                <a:off x="4778" y="125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09" name="Rectangle 82"/>
              <p:cNvSpPr>
                <a:spLocks noChangeArrowheads="1"/>
              </p:cNvSpPr>
              <p:nvPr/>
            </p:nvSpPr>
            <p:spPr bwMode="auto">
              <a:xfrm>
                <a:off x="1238" y="1400"/>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Lazio</a:t>
                </a:r>
                <a:endParaRPr lang="en-US" altLang="it-IT"/>
              </a:p>
            </p:txBody>
          </p:sp>
          <p:sp>
            <p:nvSpPr>
              <p:cNvPr id="38010" name="Rectangle 83"/>
              <p:cNvSpPr>
                <a:spLocks noChangeArrowheads="1"/>
              </p:cNvSpPr>
              <p:nvPr/>
            </p:nvSpPr>
            <p:spPr bwMode="auto">
              <a:xfrm>
                <a:off x="1490"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11" name="Rectangle 84"/>
              <p:cNvSpPr>
                <a:spLocks noChangeArrowheads="1"/>
              </p:cNvSpPr>
              <p:nvPr/>
            </p:nvSpPr>
            <p:spPr bwMode="auto">
              <a:xfrm>
                <a:off x="2334" y="140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204</a:t>
                </a:r>
                <a:endParaRPr lang="en-US" altLang="it-IT"/>
              </a:p>
            </p:txBody>
          </p:sp>
          <p:sp>
            <p:nvSpPr>
              <p:cNvPr id="38012" name="Rectangle 85"/>
              <p:cNvSpPr>
                <a:spLocks noChangeArrowheads="1"/>
              </p:cNvSpPr>
              <p:nvPr/>
            </p:nvSpPr>
            <p:spPr bwMode="auto">
              <a:xfrm>
                <a:off x="24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13" name="Rectangle 86"/>
              <p:cNvSpPr>
                <a:spLocks noChangeArrowheads="1"/>
              </p:cNvSpPr>
              <p:nvPr/>
            </p:nvSpPr>
            <p:spPr bwMode="auto">
              <a:xfrm>
                <a:off x="2977" y="139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14" name="Rectangle 87"/>
              <p:cNvSpPr>
                <a:spLocks noChangeArrowheads="1"/>
              </p:cNvSpPr>
              <p:nvPr/>
            </p:nvSpPr>
            <p:spPr bwMode="auto">
              <a:xfrm>
                <a:off x="3404" y="1400"/>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Lomba</a:t>
                </a:r>
                <a:endParaRPr lang="en-US" altLang="it-IT"/>
              </a:p>
            </p:txBody>
          </p:sp>
          <p:sp>
            <p:nvSpPr>
              <p:cNvPr id="38015" name="Rectangle 88"/>
              <p:cNvSpPr>
                <a:spLocks noChangeArrowheads="1"/>
              </p:cNvSpPr>
              <p:nvPr/>
            </p:nvSpPr>
            <p:spPr bwMode="auto">
              <a:xfrm>
                <a:off x="3725" y="1400"/>
                <a:ext cx="2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rdy </a:t>
                </a:r>
                <a:endParaRPr lang="en-US" altLang="it-IT"/>
              </a:p>
            </p:txBody>
          </p:sp>
          <p:sp>
            <p:nvSpPr>
              <p:cNvPr id="38016" name="Rectangle 89"/>
              <p:cNvSpPr>
                <a:spLocks noChangeArrowheads="1"/>
              </p:cNvSpPr>
              <p:nvPr/>
            </p:nvSpPr>
            <p:spPr bwMode="auto">
              <a:xfrm>
                <a:off x="3899"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17" name="Rectangle 90"/>
              <p:cNvSpPr>
                <a:spLocks noChangeArrowheads="1"/>
              </p:cNvSpPr>
              <p:nvPr/>
            </p:nvSpPr>
            <p:spPr bwMode="auto">
              <a:xfrm>
                <a:off x="4665" y="1400"/>
                <a:ext cx="1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99</a:t>
                </a:r>
                <a:endParaRPr lang="en-US" altLang="it-IT"/>
              </a:p>
            </p:txBody>
          </p:sp>
          <p:sp>
            <p:nvSpPr>
              <p:cNvPr id="38018" name="Rectangle 91"/>
              <p:cNvSpPr>
                <a:spLocks noChangeArrowheads="1"/>
              </p:cNvSpPr>
              <p:nvPr/>
            </p:nvSpPr>
            <p:spPr bwMode="auto">
              <a:xfrm>
                <a:off x="4778" y="140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19" name="Rectangle 92"/>
              <p:cNvSpPr>
                <a:spLocks noChangeArrowheads="1"/>
              </p:cNvSpPr>
              <p:nvPr/>
            </p:nvSpPr>
            <p:spPr bwMode="auto">
              <a:xfrm>
                <a:off x="1194" y="1552"/>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Marche </a:t>
                </a:r>
                <a:endParaRPr lang="en-US" altLang="it-IT"/>
              </a:p>
            </p:txBody>
          </p:sp>
          <p:sp>
            <p:nvSpPr>
              <p:cNvPr id="38020" name="Rectangle 93"/>
              <p:cNvSpPr>
                <a:spLocks noChangeArrowheads="1"/>
              </p:cNvSpPr>
              <p:nvPr/>
            </p:nvSpPr>
            <p:spPr bwMode="auto">
              <a:xfrm>
                <a:off x="155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21" name="Rectangle 94"/>
              <p:cNvSpPr>
                <a:spLocks noChangeArrowheads="1"/>
              </p:cNvSpPr>
              <p:nvPr/>
            </p:nvSpPr>
            <p:spPr bwMode="auto">
              <a:xfrm>
                <a:off x="2334"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206</a:t>
                </a:r>
                <a:endParaRPr lang="en-US" altLang="it-IT"/>
              </a:p>
            </p:txBody>
          </p:sp>
          <p:sp>
            <p:nvSpPr>
              <p:cNvPr id="38022" name="Rectangle 95"/>
              <p:cNvSpPr>
                <a:spLocks noChangeArrowheads="1"/>
              </p:cNvSpPr>
              <p:nvPr/>
            </p:nvSpPr>
            <p:spPr bwMode="auto">
              <a:xfrm>
                <a:off x="2499"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23" name="Rectangle 96"/>
              <p:cNvSpPr>
                <a:spLocks noChangeArrowheads="1"/>
              </p:cNvSpPr>
              <p:nvPr/>
            </p:nvSpPr>
            <p:spPr bwMode="auto">
              <a:xfrm>
                <a:off x="2977" y="154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24" name="Rectangle 97"/>
              <p:cNvSpPr>
                <a:spLocks noChangeArrowheads="1"/>
              </p:cNvSpPr>
              <p:nvPr/>
            </p:nvSpPr>
            <p:spPr bwMode="auto">
              <a:xfrm>
                <a:off x="3508" y="1552"/>
                <a:ext cx="28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Lazio</a:t>
                </a:r>
                <a:endParaRPr lang="en-US" altLang="it-IT"/>
              </a:p>
            </p:txBody>
          </p:sp>
          <p:sp>
            <p:nvSpPr>
              <p:cNvPr id="38025" name="Rectangle 98"/>
              <p:cNvSpPr>
                <a:spLocks noChangeArrowheads="1"/>
              </p:cNvSpPr>
              <p:nvPr/>
            </p:nvSpPr>
            <p:spPr bwMode="auto">
              <a:xfrm>
                <a:off x="3760"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26" name="Rectangle 99"/>
              <p:cNvSpPr>
                <a:spLocks noChangeArrowheads="1"/>
              </p:cNvSpPr>
              <p:nvPr/>
            </p:nvSpPr>
            <p:spPr bwMode="auto">
              <a:xfrm>
                <a:off x="4639" y="1552"/>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101</a:t>
                </a:r>
                <a:endParaRPr lang="en-US" altLang="it-IT"/>
              </a:p>
            </p:txBody>
          </p:sp>
          <p:sp>
            <p:nvSpPr>
              <p:cNvPr id="38027" name="Rectangle 100"/>
              <p:cNvSpPr>
                <a:spLocks noChangeArrowheads="1"/>
              </p:cNvSpPr>
              <p:nvPr/>
            </p:nvSpPr>
            <p:spPr bwMode="auto">
              <a:xfrm>
                <a:off x="4804" y="1552"/>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28" name="Rectangle 101"/>
              <p:cNvSpPr>
                <a:spLocks noChangeArrowheads="1"/>
              </p:cNvSpPr>
              <p:nvPr/>
            </p:nvSpPr>
            <p:spPr bwMode="auto">
              <a:xfrm>
                <a:off x="1125" y="1694"/>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Lombardy </a:t>
                </a:r>
                <a:endParaRPr lang="en-US" altLang="it-IT"/>
              </a:p>
            </p:txBody>
          </p:sp>
          <p:sp>
            <p:nvSpPr>
              <p:cNvPr id="38029" name="Rectangle 102"/>
              <p:cNvSpPr>
                <a:spLocks noChangeArrowheads="1"/>
              </p:cNvSpPr>
              <p:nvPr/>
            </p:nvSpPr>
            <p:spPr bwMode="auto">
              <a:xfrm>
                <a:off x="162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30" name="Rectangle 103"/>
              <p:cNvSpPr>
                <a:spLocks noChangeArrowheads="1"/>
              </p:cNvSpPr>
              <p:nvPr/>
            </p:nvSpPr>
            <p:spPr bwMode="auto">
              <a:xfrm>
                <a:off x="2334"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209</a:t>
                </a:r>
                <a:endParaRPr lang="en-US" altLang="it-IT"/>
              </a:p>
            </p:txBody>
          </p:sp>
          <p:sp>
            <p:nvSpPr>
              <p:cNvPr id="38031" name="Rectangle 104"/>
              <p:cNvSpPr>
                <a:spLocks noChangeArrowheads="1"/>
              </p:cNvSpPr>
              <p:nvPr/>
            </p:nvSpPr>
            <p:spPr bwMode="auto">
              <a:xfrm>
                <a:off x="2499"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32" name="Rectangle 105"/>
              <p:cNvSpPr>
                <a:spLocks noChangeArrowheads="1"/>
              </p:cNvSpPr>
              <p:nvPr/>
            </p:nvSpPr>
            <p:spPr bwMode="auto">
              <a:xfrm>
                <a:off x="2977" y="168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33" name="Rectangle 106"/>
              <p:cNvSpPr>
                <a:spLocks noChangeArrowheads="1"/>
              </p:cNvSpPr>
              <p:nvPr/>
            </p:nvSpPr>
            <p:spPr bwMode="auto">
              <a:xfrm>
                <a:off x="3464" y="1694"/>
                <a:ext cx="383"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Marche </a:t>
                </a:r>
                <a:endParaRPr lang="en-US" altLang="it-IT"/>
              </a:p>
            </p:txBody>
          </p:sp>
          <p:sp>
            <p:nvSpPr>
              <p:cNvPr id="38034" name="Rectangle 107"/>
              <p:cNvSpPr>
                <a:spLocks noChangeArrowheads="1"/>
              </p:cNvSpPr>
              <p:nvPr/>
            </p:nvSpPr>
            <p:spPr bwMode="auto">
              <a:xfrm>
                <a:off x="3830"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35" name="Rectangle 108"/>
              <p:cNvSpPr>
                <a:spLocks noChangeArrowheads="1"/>
              </p:cNvSpPr>
              <p:nvPr/>
            </p:nvSpPr>
            <p:spPr bwMode="auto">
              <a:xfrm>
                <a:off x="4639" y="169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108</a:t>
                </a:r>
                <a:endParaRPr lang="en-US" altLang="it-IT"/>
              </a:p>
            </p:txBody>
          </p:sp>
          <p:sp>
            <p:nvSpPr>
              <p:cNvPr id="38036" name="Rectangle 109"/>
              <p:cNvSpPr>
                <a:spLocks noChangeArrowheads="1"/>
              </p:cNvSpPr>
              <p:nvPr/>
            </p:nvSpPr>
            <p:spPr bwMode="auto">
              <a:xfrm>
                <a:off x="4804" y="169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37" name="Rectangle 110"/>
              <p:cNvSpPr>
                <a:spLocks noChangeArrowheads="1"/>
              </p:cNvSpPr>
              <p:nvPr/>
            </p:nvSpPr>
            <p:spPr bwMode="auto">
              <a:xfrm>
                <a:off x="1168" y="1836"/>
                <a:ext cx="44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Abruzzo</a:t>
                </a:r>
                <a:endParaRPr lang="en-US" altLang="it-IT"/>
              </a:p>
            </p:txBody>
          </p:sp>
          <p:sp>
            <p:nvSpPr>
              <p:cNvPr id="38038" name="Rectangle 111"/>
              <p:cNvSpPr>
                <a:spLocks noChangeArrowheads="1"/>
              </p:cNvSpPr>
              <p:nvPr/>
            </p:nvSpPr>
            <p:spPr bwMode="auto">
              <a:xfrm>
                <a:off x="155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39" name="Rectangle 112"/>
              <p:cNvSpPr>
                <a:spLocks noChangeArrowheads="1"/>
              </p:cNvSpPr>
              <p:nvPr/>
            </p:nvSpPr>
            <p:spPr bwMode="auto">
              <a:xfrm>
                <a:off x="2334"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258</a:t>
                </a:r>
                <a:endParaRPr lang="en-US" altLang="it-IT"/>
              </a:p>
            </p:txBody>
          </p:sp>
          <p:sp>
            <p:nvSpPr>
              <p:cNvPr id="38040" name="Rectangle 113"/>
              <p:cNvSpPr>
                <a:spLocks noChangeArrowheads="1"/>
              </p:cNvSpPr>
              <p:nvPr/>
            </p:nvSpPr>
            <p:spPr bwMode="auto">
              <a:xfrm>
                <a:off x="2499"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41" name="Rectangle 114"/>
              <p:cNvSpPr>
                <a:spLocks noChangeArrowheads="1"/>
              </p:cNvSpPr>
              <p:nvPr/>
            </p:nvSpPr>
            <p:spPr bwMode="auto">
              <a:xfrm>
                <a:off x="2977" y="182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42" name="Rectangle 115"/>
              <p:cNvSpPr>
                <a:spLocks noChangeArrowheads="1"/>
              </p:cNvSpPr>
              <p:nvPr/>
            </p:nvSpPr>
            <p:spPr bwMode="auto">
              <a:xfrm>
                <a:off x="3386" y="1836"/>
                <a:ext cx="53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Piedmonte</a:t>
                </a:r>
                <a:endParaRPr lang="en-US" altLang="it-IT"/>
              </a:p>
            </p:txBody>
          </p:sp>
          <p:sp>
            <p:nvSpPr>
              <p:cNvPr id="38043" name="Rectangle 116"/>
              <p:cNvSpPr>
                <a:spLocks noChangeArrowheads="1"/>
              </p:cNvSpPr>
              <p:nvPr/>
            </p:nvSpPr>
            <p:spPr bwMode="auto">
              <a:xfrm>
                <a:off x="3882"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44" name="Rectangle 117"/>
              <p:cNvSpPr>
                <a:spLocks noChangeArrowheads="1"/>
              </p:cNvSpPr>
              <p:nvPr/>
            </p:nvSpPr>
            <p:spPr bwMode="auto">
              <a:xfrm>
                <a:off x="4639" y="1836"/>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108</a:t>
                </a:r>
                <a:endParaRPr lang="en-US" altLang="it-IT"/>
              </a:p>
            </p:txBody>
          </p:sp>
          <p:sp>
            <p:nvSpPr>
              <p:cNvPr id="38045" name="Rectangle 118"/>
              <p:cNvSpPr>
                <a:spLocks noChangeArrowheads="1"/>
              </p:cNvSpPr>
              <p:nvPr/>
            </p:nvSpPr>
            <p:spPr bwMode="auto">
              <a:xfrm>
                <a:off x="4804" y="1836"/>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46" name="Rectangle 119"/>
              <p:cNvSpPr>
                <a:spLocks noChangeArrowheads="1"/>
              </p:cNvSpPr>
              <p:nvPr/>
            </p:nvSpPr>
            <p:spPr bwMode="auto">
              <a:xfrm>
                <a:off x="1194" y="1988"/>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Veneto </a:t>
                </a:r>
                <a:endParaRPr lang="en-US" altLang="it-IT"/>
              </a:p>
            </p:txBody>
          </p:sp>
          <p:sp>
            <p:nvSpPr>
              <p:cNvPr id="38047" name="Rectangle 120"/>
              <p:cNvSpPr>
                <a:spLocks noChangeArrowheads="1"/>
              </p:cNvSpPr>
              <p:nvPr/>
            </p:nvSpPr>
            <p:spPr bwMode="auto">
              <a:xfrm>
                <a:off x="1551"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48" name="Rectangle 121"/>
              <p:cNvSpPr>
                <a:spLocks noChangeArrowheads="1"/>
              </p:cNvSpPr>
              <p:nvPr/>
            </p:nvSpPr>
            <p:spPr bwMode="auto">
              <a:xfrm>
                <a:off x="2334"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267</a:t>
                </a:r>
                <a:endParaRPr lang="en-US" altLang="it-IT"/>
              </a:p>
            </p:txBody>
          </p:sp>
          <p:sp>
            <p:nvSpPr>
              <p:cNvPr id="38049" name="Rectangle 122"/>
              <p:cNvSpPr>
                <a:spLocks noChangeArrowheads="1"/>
              </p:cNvSpPr>
              <p:nvPr/>
            </p:nvSpPr>
            <p:spPr bwMode="auto">
              <a:xfrm>
                <a:off x="2499"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50" name="Rectangle 123"/>
              <p:cNvSpPr>
                <a:spLocks noChangeArrowheads="1"/>
              </p:cNvSpPr>
              <p:nvPr/>
            </p:nvSpPr>
            <p:spPr bwMode="auto">
              <a:xfrm>
                <a:off x="2977" y="1978"/>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51" name="Rectangle 124"/>
              <p:cNvSpPr>
                <a:spLocks noChangeArrowheads="1"/>
              </p:cNvSpPr>
              <p:nvPr/>
            </p:nvSpPr>
            <p:spPr bwMode="auto">
              <a:xfrm>
                <a:off x="3447" y="1988"/>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Calabria </a:t>
                </a:r>
                <a:endParaRPr lang="en-US" altLang="it-IT"/>
              </a:p>
            </p:txBody>
          </p:sp>
          <p:sp>
            <p:nvSpPr>
              <p:cNvPr id="38052" name="Rectangle 125"/>
              <p:cNvSpPr>
                <a:spLocks noChangeArrowheads="1"/>
              </p:cNvSpPr>
              <p:nvPr/>
            </p:nvSpPr>
            <p:spPr bwMode="auto">
              <a:xfrm>
                <a:off x="3847"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53" name="Rectangle 126"/>
              <p:cNvSpPr>
                <a:spLocks noChangeArrowheads="1"/>
              </p:cNvSpPr>
              <p:nvPr/>
            </p:nvSpPr>
            <p:spPr bwMode="auto">
              <a:xfrm>
                <a:off x="4639" y="1988"/>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123</a:t>
                </a:r>
                <a:endParaRPr lang="en-US" altLang="it-IT"/>
              </a:p>
            </p:txBody>
          </p:sp>
          <p:sp>
            <p:nvSpPr>
              <p:cNvPr id="38054" name="Rectangle 127"/>
              <p:cNvSpPr>
                <a:spLocks noChangeArrowheads="1"/>
              </p:cNvSpPr>
              <p:nvPr/>
            </p:nvSpPr>
            <p:spPr bwMode="auto">
              <a:xfrm>
                <a:off x="4804" y="1988"/>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55" name="Rectangle 128"/>
              <p:cNvSpPr>
                <a:spLocks noChangeArrowheads="1"/>
              </p:cNvSpPr>
              <p:nvPr/>
            </p:nvSpPr>
            <p:spPr bwMode="auto">
              <a:xfrm>
                <a:off x="985" y="2130"/>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Emilia Romagna</a:t>
                </a:r>
                <a:endParaRPr lang="en-US" altLang="it-IT"/>
              </a:p>
            </p:txBody>
          </p:sp>
          <p:sp>
            <p:nvSpPr>
              <p:cNvPr id="38056" name="Rectangle 129"/>
              <p:cNvSpPr>
                <a:spLocks noChangeArrowheads="1"/>
              </p:cNvSpPr>
              <p:nvPr/>
            </p:nvSpPr>
            <p:spPr bwMode="auto">
              <a:xfrm>
                <a:off x="173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57" name="Rectangle 130"/>
              <p:cNvSpPr>
                <a:spLocks noChangeArrowheads="1"/>
              </p:cNvSpPr>
              <p:nvPr/>
            </p:nvSpPr>
            <p:spPr bwMode="auto">
              <a:xfrm>
                <a:off x="2334"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270</a:t>
                </a:r>
                <a:endParaRPr lang="en-US" altLang="it-IT"/>
              </a:p>
            </p:txBody>
          </p:sp>
          <p:sp>
            <p:nvSpPr>
              <p:cNvPr id="38058" name="Rectangle 131"/>
              <p:cNvSpPr>
                <a:spLocks noChangeArrowheads="1"/>
              </p:cNvSpPr>
              <p:nvPr/>
            </p:nvSpPr>
            <p:spPr bwMode="auto">
              <a:xfrm>
                <a:off x="2499"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59" name="Rectangle 132"/>
              <p:cNvSpPr>
                <a:spLocks noChangeArrowheads="1"/>
              </p:cNvSpPr>
              <p:nvPr/>
            </p:nvSpPr>
            <p:spPr bwMode="auto">
              <a:xfrm>
                <a:off x="2977" y="212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60" name="Rectangle 133"/>
              <p:cNvSpPr>
                <a:spLocks noChangeArrowheads="1"/>
              </p:cNvSpPr>
              <p:nvPr/>
            </p:nvSpPr>
            <p:spPr bwMode="auto">
              <a:xfrm>
                <a:off x="3421" y="2130"/>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Basilicata </a:t>
                </a:r>
                <a:endParaRPr lang="en-US" altLang="it-IT"/>
              </a:p>
            </p:txBody>
          </p:sp>
          <p:sp>
            <p:nvSpPr>
              <p:cNvPr id="38061" name="Rectangle 134"/>
              <p:cNvSpPr>
                <a:spLocks noChangeArrowheads="1"/>
              </p:cNvSpPr>
              <p:nvPr/>
            </p:nvSpPr>
            <p:spPr bwMode="auto">
              <a:xfrm>
                <a:off x="3873"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62" name="Rectangle 135"/>
              <p:cNvSpPr>
                <a:spLocks noChangeArrowheads="1"/>
              </p:cNvSpPr>
              <p:nvPr/>
            </p:nvSpPr>
            <p:spPr bwMode="auto">
              <a:xfrm>
                <a:off x="4639" y="213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224</a:t>
                </a:r>
                <a:endParaRPr lang="en-US" altLang="it-IT"/>
              </a:p>
            </p:txBody>
          </p:sp>
          <p:sp>
            <p:nvSpPr>
              <p:cNvPr id="38063" name="Rectangle 136"/>
              <p:cNvSpPr>
                <a:spLocks noChangeArrowheads="1"/>
              </p:cNvSpPr>
              <p:nvPr/>
            </p:nvSpPr>
            <p:spPr bwMode="auto">
              <a:xfrm>
                <a:off x="4804" y="2130"/>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64" name="Rectangle 137"/>
              <p:cNvSpPr>
                <a:spLocks noChangeArrowheads="1"/>
              </p:cNvSpPr>
              <p:nvPr/>
            </p:nvSpPr>
            <p:spPr bwMode="auto">
              <a:xfrm>
                <a:off x="1177" y="2273"/>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Tuscany </a:t>
                </a:r>
                <a:endParaRPr lang="en-US" altLang="it-IT"/>
              </a:p>
            </p:txBody>
          </p:sp>
          <p:sp>
            <p:nvSpPr>
              <p:cNvPr id="38065" name="Rectangle 138"/>
              <p:cNvSpPr>
                <a:spLocks noChangeArrowheads="1"/>
              </p:cNvSpPr>
              <p:nvPr/>
            </p:nvSpPr>
            <p:spPr bwMode="auto">
              <a:xfrm>
                <a:off x="1577"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66" name="Rectangle 139"/>
              <p:cNvSpPr>
                <a:spLocks noChangeArrowheads="1"/>
              </p:cNvSpPr>
              <p:nvPr/>
            </p:nvSpPr>
            <p:spPr bwMode="auto">
              <a:xfrm>
                <a:off x="2334"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278</a:t>
                </a:r>
                <a:endParaRPr lang="en-US" altLang="it-IT"/>
              </a:p>
            </p:txBody>
          </p:sp>
          <p:sp>
            <p:nvSpPr>
              <p:cNvPr id="38067" name="Rectangle 140"/>
              <p:cNvSpPr>
                <a:spLocks noChangeArrowheads="1"/>
              </p:cNvSpPr>
              <p:nvPr/>
            </p:nvSpPr>
            <p:spPr bwMode="auto">
              <a:xfrm>
                <a:off x="2499"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68" name="Rectangle 141"/>
              <p:cNvSpPr>
                <a:spLocks noChangeArrowheads="1"/>
              </p:cNvSpPr>
              <p:nvPr/>
            </p:nvSpPr>
            <p:spPr bwMode="auto">
              <a:xfrm>
                <a:off x="2977" y="226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69" name="Rectangle 142"/>
              <p:cNvSpPr>
                <a:spLocks noChangeArrowheads="1"/>
              </p:cNvSpPr>
              <p:nvPr/>
            </p:nvSpPr>
            <p:spPr bwMode="auto">
              <a:xfrm>
                <a:off x="3264" y="2273"/>
                <a:ext cx="79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Emilia Romagna</a:t>
                </a:r>
                <a:endParaRPr lang="en-US" altLang="it-IT"/>
              </a:p>
            </p:txBody>
          </p:sp>
          <p:sp>
            <p:nvSpPr>
              <p:cNvPr id="38070" name="Rectangle 143"/>
              <p:cNvSpPr>
                <a:spLocks noChangeArrowheads="1"/>
              </p:cNvSpPr>
              <p:nvPr/>
            </p:nvSpPr>
            <p:spPr bwMode="auto">
              <a:xfrm>
                <a:off x="4012"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71" name="Rectangle 144"/>
              <p:cNvSpPr>
                <a:spLocks noChangeArrowheads="1"/>
              </p:cNvSpPr>
              <p:nvPr/>
            </p:nvSpPr>
            <p:spPr bwMode="auto">
              <a:xfrm>
                <a:off x="4639" y="227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226</a:t>
                </a:r>
                <a:endParaRPr lang="en-US" altLang="it-IT"/>
              </a:p>
            </p:txBody>
          </p:sp>
          <p:sp>
            <p:nvSpPr>
              <p:cNvPr id="38072" name="Rectangle 145"/>
              <p:cNvSpPr>
                <a:spLocks noChangeArrowheads="1"/>
              </p:cNvSpPr>
              <p:nvPr/>
            </p:nvSpPr>
            <p:spPr bwMode="auto">
              <a:xfrm>
                <a:off x="4804" y="227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73" name="Rectangle 146"/>
              <p:cNvSpPr>
                <a:spLocks noChangeArrowheads="1"/>
              </p:cNvSpPr>
              <p:nvPr/>
            </p:nvSpPr>
            <p:spPr bwMode="auto">
              <a:xfrm>
                <a:off x="1202" y="2424"/>
                <a:ext cx="38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b="1">
                    <a:solidFill>
                      <a:srgbClr val="000000"/>
                    </a:solidFill>
                    <a:latin typeface="Garamond" pitchFamily="18" charset="0"/>
                  </a:rPr>
                  <a:t>ITALY</a:t>
                </a:r>
                <a:r>
                  <a:rPr lang="en-US" altLang="it-IT" sz="1500">
                    <a:solidFill>
                      <a:srgbClr val="000000"/>
                    </a:solidFill>
                    <a:latin typeface="Garamond" pitchFamily="18" charset="0"/>
                  </a:rPr>
                  <a:t> </a:t>
                </a:r>
                <a:endParaRPr lang="en-US" altLang="it-IT"/>
              </a:p>
            </p:txBody>
          </p:sp>
          <p:sp>
            <p:nvSpPr>
              <p:cNvPr id="38074" name="Rectangle 147"/>
              <p:cNvSpPr>
                <a:spLocks noChangeArrowheads="1"/>
              </p:cNvSpPr>
              <p:nvPr/>
            </p:nvSpPr>
            <p:spPr bwMode="auto">
              <a:xfrm>
                <a:off x="1490"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75" name="Rectangle 148"/>
              <p:cNvSpPr>
                <a:spLocks noChangeArrowheads="1"/>
              </p:cNvSpPr>
              <p:nvPr/>
            </p:nvSpPr>
            <p:spPr bwMode="auto">
              <a:xfrm>
                <a:off x="2334"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301</a:t>
                </a:r>
                <a:endParaRPr lang="en-US" altLang="it-IT"/>
              </a:p>
            </p:txBody>
          </p:sp>
          <p:sp>
            <p:nvSpPr>
              <p:cNvPr id="38076" name="Rectangle 149"/>
              <p:cNvSpPr>
                <a:spLocks noChangeArrowheads="1"/>
              </p:cNvSpPr>
              <p:nvPr/>
            </p:nvSpPr>
            <p:spPr bwMode="auto">
              <a:xfrm>
                <a:off x="2499"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77" name="Rectangle 150"/>
              <p:cNvSpPr>
                <a:spLocks noChangeArrowheads="1"/>
              </p:cNvSpPr>
              <p:nvPr/>
            </p:nvSpPr>
            <p:spPr bwMode="auto">
              <a:xfrm>
                <a:off x="2977" y="241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78" name="Rectangle 151"/>
              <p:cNvSpPr>
                <a:spLocks noChangeArrowheads="1"/>
              </p:cNvSpPr>
              <p:nvPr/>
            </p:nvSpPr>
            <p:spPr bwMode="auto">
              <a:xfrm>
                <a:off x="3482" y="2424"/>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Molise </a:t>
                </a:r>
                <a:endParaRPr lang="en-US" altLang="it-IT"/>
              </a:p>
            </p:txBody>
          </p:sp>
          <p:sp>
            <p:nvSpPr>
              <p:cNvPr id="38079" name="Rectangle 152"/>
              <p:cNvSpPr>
                <a:spLocks noChangeArrowheads="1"/>
              </p:cNvSpPr>
              <p:nvPr/>
            </p:nvSpPr>
            <p:spPr bwMode="auto">
              <a:xfrm>
                <a:off x="3812"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80" name="Rectangle 153"/>
              <p:cNvSpPr>
                <a:spLocks noChangeArrowheads="1"/>
              </p:cNvSpPr>
              <p:nvPr/>
            </p:nvSpPr>
            <p:spPr bwMode="auto">
              <a:xfrm>
                <a:off x="4639" y="242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276</a:t>
                </a:r>
                <a:endParaRPr lang="en-US" altLang="it-IT"/>
              </a:p>
            </p:txBody>
          </p:sp>
          <p:sp>
            <p:nvSpPr>
              <p:cNvPr id="38081" name="Rectangle 154"/>
              <p:cNvSpPr>
                <a:spLocks noChangeArrowheads="1"/>
              </p:cNvSpPr>
              <p:nvPr/>
            </p:nvSpPr>
            <p:spPr bwMode="auto">
              <a:xfrm>
                <a:off x="4804" y="2424"/>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82" name="Rectangle 155"/>
              <p:cNvSpPr>
                <a:spLocks noChangeArrowheads="1"/>
              </p:cNvSpPr>
              <p:nvPr/>
            </p:nvSpPr>
            <p:spPr bwMode="auto">
              <a:xfrm>
                <a:off x="1177" y="2567"/>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Calabria </a:t>
                </a:r>
                <a:endParaRPr lang="en-US" altLang="it-IT"/>
              </a:p>
            </p:txBody>
          </p:sp>
          <p:sp>
            <p:nvSpPr>
              <p:cNvPr id="38083" name="Rectangle 156"/>
              <p:cNvSpPr>
                <a:spLocks noChangeArrowheads="1"/>
              </p:cNvSpPr>
              <p:nvPr/>
            </p:nvSpPr>
            <p:spPr bwMode="auto">
              <a:xfrm>
                <a:off x="1577"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84" name="Rectangle 157"/>
              <p:cNvSpPr>
                <a:spLocks noChangeArrowheads="1"/>
              </p:cNvSpPr>
              <p:nvPr/>
            </p:nvSpPr>
            <p:spPr bwMode="auto">
              <a:xfrm>
                <a:off x="2334"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307</a:t>
                </a:r>
                <a:endParaRPr lang="en-US" altLang="it-IT"/>
              </a:p>
            </p:txBody>
          </p:sp>
          <p:sp>
            <p:nvSpPr>
              <p:cNvPr id="38085" name="Rectangle 158"/>
              <p:cNvSpPr>
                <a:spLocks noChangeArrowheads="1"/>
              </p:cNvSpPr>
              <p:nvPr/>
            </p:nvSpPr>
            <p:spPr bwMode="auto">
              <a:xfrm>
                <a:off x="2499"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86" name="Rectangle 159"/>
              <p:cNvSpPr>
                <a:spLocks noChangeArrowheads="1"/>
              </p:cNvSpPr>
              <p:nvPr/>
            </p:nvSpPr>
            <p:spPr bwMode="auto">
              <a:xfrm>
                <a:off x="2977" y="255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87" name="Rectangle 160"/>
              <p:cNvSpPr>
                <a:spLocks noChangeArrowheads="1"/>
              </p:cNvSpPr>
              <p:nvPr/>
            </p:nvSpPr>
            <p:spPr bwMode="auto">
              <a:xfrm>
                <a:off x="3473" y="2567"/>
                <a:ext cx="39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Veneto </a:t>
                </a:r>
                <a:endParaRPr lang="en-US" altLang="it-IT"/>
              </a:p>
            </p:txBody>
          </p:sp>
          <p:sp>
            <p:nvSpPr>
              <p:cNvPr id="38088" name="Rectangle 161"/>
              <p:cNvSpPr>
                <a:spLocks noChangeArrowheads="1"/>
              </p:cNvSpPr>
              <p:nvPr/>
            </p:nvSpPr>
            <p:spPr bwMode="auto">
              <a:xfrm>
                <a:off x="3830"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89" name="Rectangle 162"/>
              <p:cNvSpPr>
                <a:spLocks noChangeArrowheads="1"/>
              </p:cNvSpPr>
              <p:nvPr/>
            </p:nvSpPr>
            <p:spPr bwMode="auto">
              <a:xfrm>
                <a:off x="4639" y="256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300</a:t>
                </a:r>
                <a:endParaRPr lang="en-US" altLang="it-IT"/>
              </a:p>
            </p:txBody>
          </p:sp>
          <p:sp>
            <p:nvSpPr>
              <p:cNvPr id="38090" name="Rectangle 163"/>
              <p:cNvSpPr>
                <a:spLocks noChangeArrowheads="1"/>
              </p:cNvSpPr>
              <p:nvPr/>
            </p:nvSpPr>
            <p:spPr bwMode="auto">
              <a:xfrm>
                <a:off x="4804" y="256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91" name="Rectangle 164"/>
              <p:cNvSpPr>
                <a:spLocks noChangeArrowheads="1"/>
              </p:cNvSpPr>
              <p:nvPr/>
            </p:nvSpPr>
            <p:spPr bwMode="auto">
              <a:xfrm>
                <a:off x="1185" y="2709"/>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Umbria </a:t>
                </a:r>
                <a:endParaRPr lang="en-US" altLang="it-IT"/>
              </a:p>
            </p:txBody>
          </p:sp>
          <p:sp>
            <p:nvSpPr>
              <p:cNvPr id="38092" name="Rectangle 165"/>
              <p:cNvSpPr>
                <a:spLocks noChangeArrowheads="1"/>
              </p:cNvSpPr>
              <p:nvPr/>
            </p:nvSpPr>
            <p:spPr bwMode="auto">
              <a:xfrm>
                <a:off x="155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93" name="Rectangle 166"/>
              <p:cNvSpPr>
                <a:spLocks noChangeArrowheads="1"/>
              </p:cNvSpPr>
              <p:nvPr/>
            </p:nvSpPr>
            <p:spPr bwMode="auto">
              <a:xfrm>
                <a:off x="2334"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342</a:t>
                </a:r>
                <a:endParaRPr lang="en-US" altLang="it-IT"/>
              </a:p>
            </p:txBody>
          </p:sp>
          <p:sp>
            <p:nvSpPr>
              <p:cNvPr id="38094" name="Rectangle 167"/>
              <p:cNvSpPr>
                <a:spLocks noChangeArrowheads="1"/>
              </p:cNvSpPr>
              <p:nvPr/>
            </p:nvSpPr>
            <p:spPr bwMode="auto">
              <a:xfrm>
                <a:off x="2499"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95" name="Rectangle 168"/>
              <p:cNvSpPr>
                <a:spLocks noChangeArrowheads="1"/>
              </p:cNvSpPr>
              <p:nvPr/>
            </p:nvSpPr>
            <p:spPr bwMode="auto">
              <a:xfrm>
                <a:off x="2977" y="2699"/>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096" name="Rectangle 169"/>
              <p:cNvSpPr>
                <a:spLocks noChangeArrowheads="1"/>
              </p:cNvSpPr>
              <p:nvPr/>
            </p:nvSpPr>
            <p:spPr bwMode="auto">
              <a:xfrm>
                <a:off x="3470" y="2709"/>
                <a:ext cx="3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b="1">
                    <a:solidFill>
                      <a:srgbClr val="000000"/>
                    </a:solidFill>
                    <a:latin typeface="Garamond" pitchFamily="18" charset="0"/>
                  </a:rPr>
                  <a:t>ITALY</a:t>
                </a:r>
                <a:endParaRPr lang="en-US" altLang="it-IT" b="1"/>
              </a:p>
            </p:txBody>
          </p:sp>
          <p:sp>
            <p:nvSpPr>
              <p:cNvPr id="38097" name="Rectangle 171"/>
              <p:cNvSpPr>
                <a:spLocks noChangeArrowheads="1"/>
              </p:cNvSpPr>
              <p:nvPr/>
            </p:nvSpPr>
            <p:spPr bwMode="auto">
              <a:xfrm>
                <a:off x="3760"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098" name="Rectangle 172"/>
              <p:cNvSpPr>
                <a:spLocks noChangeArrowheads="1"/>
              </p:cNvSpPr>
              <p:nvPr/>
            </p:nvSpPr>
            <p:spPr bwMode="auto">
              <a:xfrm>
                <a:off x="4639" y="270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315</a:t>
                </a:r>
                <a:endParaRPr lang="en-US" altLang="it-IT"/>
              </a:p>
            </p:txBody>
          </p:sp>
          <p:sp>
            <p:nvSpPr>
              <p:cNvPr id="38099" name="Rectangle 173"/>
              <p:cNvSpPr>
                <a:spLocks noChangeArrowheads="1"/>
              </p:cNvSpPr>
              <p:nvPr/>
            </p:nvSpPr>
            <p:spPr bwMode="auto">
              <a:xfrm>
                <a:off x="4804" y="270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00" name="Rectangle 174"/>
              <p:cNvSpPr>
                <a:spLocks noChangeArrowheads="1"/>
              </p:cNvSpPr>
              <p:nvPr/>
            </p:nvSpPr>
            <p:spPr bwMode="auto">
              <a:xfrm>
                <a:off x="898" y="2861"/>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Friuli Venezia Giulia</a:t>
                </a:r>
                <a:endParaRPr lang="en-US" altLang="it-IT"/>
              </a:p>
            </p:txBody>
          </p:sp>
          <p:sp>
            <p:nvSpPr>
              <p:cNvPr id="38101" name="Rectangle 175"/>
              <p:cNvSpPr>
                <a:spLocks noChangeArrowheads="1"/>
              </p:cNvSpPr>
              <p:nvPr/>
            </p:nvSpPr>
            <p:spPr bwMode="auto">
              <a:xfrm>
                <a:off x="182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02" name="Rectangle 176"/>
              <p:cNvSpPr>
                <a:spLocks noChangeArrowheads="1"/>
              </p:cNvSpPr>
              <p:nvPr/>
            </p:nvSpPr>
            <p:spPr bwMode="auto">
              <a:xfrm>
                <a:off x="2334"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353</a:t>
                </a:r>
                <a:endParaRPr lang="en-US" altLang="it-IT"/>
              </a:p>
            </p:txBody>
          </p:sp>
          <p:sp>
            <p:nvSpPr>
              <p:cNvPr id="38103" name="Rectangle 177"/>
              <p:cNvSpPr>
                <a:spLocks noChangeArrowheads="1"/>
              </p:cNvSpPr>
              <p:nvPr/>
            </p:nvSpPr>
            <p:spPr bwMode="auto">
              <a:xfrm>
                <a:off x="2499"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04" name="Rectangle 178"/>
              <p:cNvSpPr>
                <a:spLocks noChangeArrowheads="1"/>
              </p:cNvSpPr>
              <p:nvPr/>
            </p:nvSpPr>
            <p:spPr bwMode="auto">
              <a:xfrm>
                <a:off x="2977" y="2851"/>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105" name="Rectangle 179"/>
              <p:cNvSpPr>
                <a:spLocks noChangeArrowheads="1"/>
              </p:cNvSpPr>
              <p:nvPr/>
            </p:nvSpPr>
            <p:spPr bwMode="auto">
              <a:xfrm>
                <a:off x="3447" y="2861"/>
                <a:ext cx="42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Tuscany </a:t>
                </a:r>
                <a:endParaRPr lang="en-US" altLang="it-IT"/>
              </a:p>
            </p:txBody>
          </p:sp>
          <p:sp>
            <p:nvSpPr>
              <p:cNvPr id="38106" name="Rectangle 180"/>
              <p:cNvSpPr>
                <a:spLocks noChangeArrowheads="1"/>
              </p:cNvSpPr>
              <p:nvPr/>
            </p:nvSpPr>
            <p:spPr bwMode="auto">
              <a:xfrm>
                <a:off x="3856"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07" name="Rectangle 181"/>
              <p:cNvSpPr>
                <a:spLocks noChangeArrowheads="1"/>
              </p:cNvSpPr>
              <p:nvPr/>
            </p:nvSpPr>
            <p:spPr bwMode="auto">
              <a:xfrm>
                <a:off x="4639" y="286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349</a:t>
                </a:r>
                <a:endParaRPr lang="en-US" altLang="it-IT"/>
              </a:p>
            </p:txBody>
          </p:sp>
          <p:sp>
            <p:nvSpPr>
              <p:cNvPr id="38108" name="Rectangle 182"/>
              <p:cNvSpPr>
                <a:spLocks noChangeArrowheads="1"/>
              </p:cNvSpPr>
              <p:nvPr/>
            </p:nvSpPr>
            <p:spPr bwMode="auto">
              <a:xfrm>
                <a:off x="4804" y="286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09" name="Rectangle 183"/>
              <p:cNvSpPr>
                <a:spLocks noChangeArrowheads="1"/>
              </p:cNvSpPr>
              <p:nvPr/>
            </p:nvSpPr>
            <p:spPr bwMode="auto">
              <a:xfrm>
                <a:off x="1151" y="3003"/>
                <a:ext cx="46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Basilicata </a:t>
                </a:r>
                <a:endParaRPr lang="en-US" altLang="it-IT"/>
              </a:p>
            </p:txBody>
          </p:sp>
          <p:sp>
            <p:nvSpPr>
              <p:cNvPr id="38110" name="Rectangle 184"/>
              <p:cNvSpPr>
                <a:spLocks noChangeArrowheads="1"/>
              </p:cNvSpPr>
              <p:nvPr/>
            </p:nvSpPr>
            <p:spPr bwMode="auto">
              <a:xfrm>
                <a:off x="1603"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11" name="Rectangle 185"/>
              <p:cNvSpPr>
                <a:spLocks noChangeArrowheads="1"/>
              </p:cNvSpPr>
              <p:nvPr/>
            </p:nvSpPr>
            <p:spPr bwMode="auto">
              <a:xfrm>
                <a:off x="2334"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430</a:t>
                </a:r>
                <a:endParaRPr lang="en-US" altLang="it-IT"/>
              </a:p>
            </p:txBody>
          </p:sp>
          <p:sp>
            <p:nvSpPr>
              <p:cNvPr id="38112" name="Rectangle 186"/>
              <p:cNvSpPr>
                <a:spLocks noChangeArrowheads="1"/>
              </p:cNvSpPr>
              <p:nvPr/>
            </p:nvSpPr>
            <p:spPr bwMode="auto">
              <a:xfrm>
                <a:off x="249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13" name="Rectangle 187"/>
              <p:cNvSpPr>
                <a:spLocks noChangeArrowheads="1"/>
              </p:cNvSpPr>
              <p:nvPr/>
            </p:nvSpPr>
            <p:spPr bwMode="auto">
              <a:xfrm>
                <a:off x="2977" y="2993"/>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114" name="Rectangle 188"/>
              <p:cNvSpPr>
                <a:spLocks noChangeArrowheads="1"/>
              </p:cNvSpPr>
              <p:nvPr/>
            </p:nvSpPr>
            <p:spPr bwMode="auto">
              <a:xfrm>
                <a:off x="3464" y="3003"/>
                <a:ext cx="40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Umbria </a:t>
                </a:r>
                <a:endParaRPr lang="en-US" altLang="it-IT"/>
              </a:p>
            </p:txBody>
          </p:sp>
          <p:sp>
            <p:nvSpPr>
              <p:cNvPr id="38115" name="Rectangle 189"/>
              <p:cNvSpPr>
                <a:spLocks noChangeArrowheads="1"/>
              </p:cNvSpPr>
              <p:nvPr/>
            </p:nvSpPr>
            <p:spPr bwMode="auto">
              <a:xfrm>
                <a:off x="3839"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16" name="Rectangle 190"/>
              <p:cNvSpPr>
                <a:spLocks noChangeArrowheads="1"/>
              </p:cNvSpPr>
              <p:nvPr/>
            </p:nvSpPr>
            <p:spPr bwMode="auto">
              <a:xfrm>
                <a:off x="4639" y="300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373</a:t>
                </a:r>
                <a:endParaRPr lang="en-US" altLang="it-IT"/>
              </a:p>
            </p:txBody>
          </p:sp>
          <p:sp>
            <p:nvSpPr>
              <p:cNvPr id="38117" name="Rectangle 191"/>
              <p:cNvSpPr>
                <a:spLocks noChangeArrowheads="1"/>
              </p:cNvSpPr>
              <p:nvPr/>
            </p:nvSpPr>
            <p:spPr bwMode="auto">
              <a:xfrm>
                <a:off x="4804" y="300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18" name="Rectangle 192"/>
              <p:cNvSpPr>
                <a:spLocks noChangeArrowheads="1"/>
              </p:cNvSpPr>
              <p:nvPr/>
            </p:nvSpPr>
            <p:spPr bwMode="auto">
              <a:xfrm>
                <a:off x="1203" y="3155"/>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Liguria </a:t>
                </a:r>
                <a:endParaRPr lang="en-US" altLang="it-IT"/>
              </a:p>
            </p:txBody>
          </p:sp>
          <p:sp>
            <p:nvSpPr>
              <p:cNvPr id="38119" name="Rectangle 193"/>
              <p:cNvSpPr>
                <a:spLocks noChangeArrowheads="1"/>
              </p:cNvSpPr>
              <p:nvPr/>
            </p:nvSpPr>
            <p:spPr bwMode="auto">
              <a:xfrm>
                <a:off x="1551"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20" name="Rectangle 194"/>
              <p:cNvSpPr>
                <a:spLocks noChangeArrowheads="1"/>
              </p:cNvSpPr>
              <p:nvPr/>
            </p:nvSpPr>
            <p:spPr bwMode="auto">
              <a:xfrm>
                <a:off x="2334"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472</a:t>
                </a:r>
                <a:endParaRPr lang="en-US" altLang="it-IT"/>
              </a:p>
            </p:txBody>
          </p:sp>
          <p:sp>
            <p:nvSpPr>
              <p:cNvPr id="38121" name="Rectangle 195"/>
              <p:cNvSpPr>
                <a:spLocks noChangeArrowheads="1"/>
              </p:cNvSpPr>
              <p:nvPr/>
            </p:nvSpPr>
            <p:spPr bwMode="auto">
              <a:xfrm>
                <a:off x="24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22" name="Rectangle 196"/>
              <p:cNvSpPr>
                <a:spLocks noChangeArrowheads="1"/>
              </p:cNvSpPr>
              <p:nvPr/>
            </p:nvSpPr>
            <p:spPr bwMode="auto">
              <a:xfrm>
                <a:off x="2977" y="3145"/>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123" name="Rectangle 197"/>
              <p:cNvSpPr>
                <a:spLocks noChangeArrowheads="1"/>
              </p:cNvSpPr>
              <p:nvPr/>
            </p:nvSpPr>
            <p:spPr bwMode="auto">
              <a:xfrm>
                <a:off x="3169" y="3155"/>
                <a:ext cx="9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Friuli Venezia Giulia</a:t>
                </a:r>
                <a:endParaRPr lang="en-US" altLang="it-IT"/>
              </a:p>
            </p:txBody>
          </p:sp>
          <p:sp>
            <p:nvSpPr>
              <p:cNvPr id="38124" name="Rectangle 198"/>
              <p:cNvSpPr>
                <a:spLocks noChangeArrowheads="1"/>
              </p:cNvSpPr>
              <p:nvPr/>
            </p:nvSpPr>
            <p:spPr bwMode="auto">
              <a:xfrm>
                <a:off x="4099"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25" name="Rectangle 199"/>
              <p:cNvSpPr>
                <a:spLocks noChangeArrowheads="1"/>
              </p:cNvSpPr>
              <p:nvPr/>
            </p:nvSpPr>
            <p:spPr bwMode="auto">
              <a:xfrm>
                <a:off x="4639" y="3155"/>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539</a:t>
                </a:r>
                <a:endParaRPr lang="en-US" altLang="it-IT"/>
              </a:p>
            </p:txBody>
          </p:sp>
          <p:sp>
            <p:nvSpPr>
              <p:cNvPr id="38126" name="Rectangle 200"/>
              <p:cNvSpPr>
                <a:spLocks noChangeArrowheads="1"/>
              </p:cNvSpPr>
              <p:nvPr/>
            </p:nvSpPr>
            <p:spPr bwMode="auto">
              <a:xfrm>
                <a:off x="4804" y="3155"/>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27" name="Rectangle 201"/>
              <p:cNvSpPr>
                <a:spLocks noChangeArrowheads="1"/>
              </p:cNvSpPr>
              <p:nvPr/>
            </p:nvSpPr>
            <p:spPr bwMode="auto">
              <a:xfrm>
                <a:off x="1246" y="3297"/>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Sicily </a:t>
                </a:r>
                <a:endParaRPr lang="en-US" altLang="it-IT"/>
              </a:p>
            </p:txBody>
          </p:sp>
          <p:sp>
            <p:nvSpPr>
              <p:cNvPr id="38128" name="Rectangle 202"/>
              <p:cNvSpPr>
                <a:spLocks noChangeArrowheads="1"/>
              </p:cNvSpPr>
              <p:nvPr/>
            </p:nvSpPr>
            <p:spPr bwMode="auto">
              <a:xfrm>
                <a:off x="1507"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29" name="Rectangle 203"/>
              <p:cNvSpPr>
                <a:spLocks noChangeArrowheads="1"/>
              </p:cNvSpPr>
              <p:nvPr/>
            </p:nvSpPr>
            <p:spPr bwMode="auto">
              <a:xfrm>
                <a:off x="2334"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547</a:t>
                </a:r>
                <a:endParaRPr lang="en-US" altLang="it-IT"/>
              </a:p>
            </p:txBody>
          </p:sp>
          <p:sp>
            <p:nvSpPr>
              <p:cNvPr id="38130" name="Rectangle 204"/>
              <p:cNvSpPr>
                <a:spLocks noChangeArrowheads="1"/>
              </p:cNvSpPr>
              <p:nvPr/>
            </p:nvSpPr>
            <p:spPr bwMode="auto">
              <a:xfrm>
                <a:off x="2499"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31" name="Rectangle 205"/>
              <p:cNvSpPr>
                <a:spLocks noChangeArrowheads="1"/>
              </p:cNvSpPr>
              <p:nvPr/>
            </p:nvSpPr>
            <p:spPr bwMode="auto">
              <a:xfrm>
                <a:off x="2977" y="3287"/>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8132" name="Rectangle 206"/>
              <p:cNvSpPr>
                <a:spLocks noChangeArrowheads="1"/>
              </p:cNvSpPr>
              <p:nvPr/>
            </p:nvSpPr>
            <p:spPr bwMode="auto">
              <a:xfrm>
                <a:off x="3499" y="3297"/>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Puglia </a:t>
                </a:r>
                <a:endParaRPr lang="en-US" altLang="it-IT"/>
              </a:p>
            </p:txBody>
          </p:sp>
          <p:sp>
            <p:nvSpPr>
              <p:cNvPr id="38133" name="Rectangle 207"/>
              <p:cNvSpPr>
                <a:spLocks noChangeArrowheads="1"/>
              </p:cNvSpPr>
              <p:nvPr/>
            </p:nvSpPr>
            <p:spPr bwMode="auto">
              <a:xfrm>
                <a:off x="3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8134" name="Rectangle 208"/>
              <p:cNvSpPr>
                <a:spLocks noChangeArrowheads="1"/>
              </p:cNvSpPr>
              <p:nvPr/>
            </p:nvSpPr>
            <p:spPr bwMode="auto">
              <a:xfrm>
                <a:off x="4639" y="3297"/>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859</a:t>
                </a:r>
                <a:endParaRPr lang="en-US" altLang="it-IT"/>
              </a:p>
            </p:txBody>
          </p:sp>
        </p:grpSp>
        <p:sp>
          <p:nvSpPr>
            <p:cNvPr id="37898" name="Rectangle 210"/>
            <p:cNvSpPr>
              <a:spLocks noChangeArrowheads="1"/>
            </p:cNvSpPr>
            <p:nvPr/>
          </p:nvSpPr>
          <p:spPr bwMode="auto">
            <a:xfrm>
              <a:off x="4804" y="3297"/>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899" name="Rectangle 211"/>
            <p:cNvSpPr>
              <a:spLocks noChangeArrowheads="1"/>
            </p:cNvSpPr>
            <p:nvPr/>
          </p:nvSpPr>
          <p:spPr bwMode="auto">
            <a:xfrm>
              <a:off x="1212" y="3439"/>
              <a:ext cx="3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Molise </a:t>
              </a:r>
              <a:endParaRPr lang="en-US" altLang="it-IT"/>
            </a:p>
          </p:txBody>
        </p:sp>
        <p:sp>
          <p:nvSpPr>
            <p:cNvPr id="37900" name="Rectangle 212"/>
            <p:cNvSpPr>
              <a:spLocks noChangeArrowheads="1"/>
            </p:cNvSpPr>
            <p:nvPr/>
          </p:nvSpPr>
          <p:spPr bwMode="auto">
            <a:xfrm>
              <a:off x="1542"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01" name="Rectangle 213"/>
            <p:cNvSpPr>
              <a:spLocks noChangeArrowheads="1"/>
            </p:cNvSpPr>
            <p:nvPr/>
          </p:nvSpPr>
          <p:spPr bwMode="auto">
            <a:xfrm>
              <a:off x="2334"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689</a:t>
              </a:r>
              <a:endParaRPr lang="en-US" altLang="it-IT"/>
            </a:p>
          </p:txBody>
        </p:sp>
        <p:sp>
          <p:nvSpPr>
            <p:cNvPr id="37902" name="Rectangle 214"/>
            <p:cNvSpPr>
              <a:spLocks noChangeArrowheads="1"/>
            </p:cNvSpPr>
            <p:nvPr/>
          </p:nvSpPr>
          <p:spPr bwMode="auto">
            <a:xfrm>
              <a:off x="2499"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03" name="Rectangle 215"/>
            <p:cNvSpPr>
              <a:spLocks noChangeArrowheads="1"/>
            </p:cNvSpPr>
            <p:nvPr/>
          </p:nvSpPr>
          <p:spPr bwMode="auto">
            <a:xfrm>
              <a:off x="2977" y="3430"/>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04" name="Rectangle 216"/>
            <p:cNvSpPr>
              <a:spLocks noChangeArrowheads="1"/>
            </p:cNvSpPr>
            <p:nvPr/>
          </p:nvSpPr>
          <p:spPr bwMode="auto">
            <a:xfrm>
              <a:off x="3473" y="3439"/>
              <a:ext cx="37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Liguria </a:t>
              </a:r>
              <a:endParaRPr lang="en-US" altLang="it-IT"/>
            </a:p>
          </p:txBody>
        </p:sp>
        <p:sp>
          <p:nvSpPr>
            <p:cNvPr id="37905" name="Rectangle 217"/>
            <p:cNvSpPr>
              <a:spLocks noChangeArrowheads="1"/>
            </p:cNvSpPr>
            <p:nvPr/>
          </p:nvSpPr>
          <p:spPr bwMode="auto">
            <a:xfrm>
              <a:off x="3821"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06" name="Rectangle 218"/>
            <p:cNvSpPr>
              <a:spLocks noChangeArrowheads="1"/>
            </p:cNvSpPr>
            <p:nvPr/>
          </p:nvSpPr>
          <p:spPr bwMode="auto">
            <a:xfrm>
              <a:off x="4639" y="3439"/>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886</a:t>
              </a:r>
              <a:endParaRPr lang="en-US" altLang="it-IT"/>
            </a:p>
          </p:txBody>
        </p:sp>
        <p:sp>
          <p:nvSpPr>
            <p:cNvPr id="37907" name="Rectangle 219"/>
            <p:cNvSpPr>
              <a:spLocks noChangeArrowheads="1"/>
            </p:cNvSpPr>
            <p:nvPr/>
          </p:nvSpPr>
          <p:spPr bwMode="auto">
            <a:xfrm>
              <a:off x="4804" y="3439"/>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08" name="Rectangle 220"/>
            <p:cNvSpPr>
              <a:spLocks noChangeArrowheads="1"/>
            </p:cNvSpPr>
            <p:nvPr/>
          </p:nvSpPr>
          <p:spPr bwMode="auto">
            <a:xfrm>
              <a:off x="1185" y="3591"/>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Sardinia </a:t>
              </a:r>
              <a:endParaRPr lang="en-US" altLang="it-IT"/>
            </a:p>
          </p:txBody>
        </p:sp>
        <p:sp>
          <p:nvSpPr>
            <p:cNvPr id="37909" name="Rectangle 221"/>
            <p:cNvSpPr>
              <a:spLocks noChangeArrowheads="1"/>
            </p:cNvSpPr>
            <p:nvPr/>
          </p:nvSpPr>
          <p:spPr bwMode="auto">
            <a:xfrm>
              <a:off x="156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10" name="Rectangle 222"/>
            <p:cNvSpPr>
              <a:spLocks noChangeArrowheads="1"/>
            </p:cNvSpPr>
            <p:nvPr/>
          </p:nvSpPr>
          <p:spPr bwMode="auto">
            <a:xfrm>
              <a:off x="2334" y="3591"/>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824</a:t>
              </a:r>
              <a:endParaRPr lang="en-US" altLang="it-IT"/>
            </a:p>
          </p:txBody>
        </p:sp>
        <p:sp>
          <p:nvSpPr>
            <p:cNvPr id="37911" name="Rectangle 223"/>
            <p:cNvSpPr>
              <a:spLocks noChangeArrowheads="1"/>
            </p:cNvSpPr>
            <p:nvPr/>
          </p:nvSpPr>
          <p:spPr bwMode="auto">
            <a:xfrm>
              <a:off x="2499"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12" name="Rectangle 224"/>
            <p:cNvSpPr>
              <a:spLocks noChangeArrowheads="1"/>
            </p:cNvSpPr>
            <p:nvPr/>
          </p:nvSpPr>
          <p:spPr bwMode="auto">
            <a:xfrm>
              <a:off x="2977" y="3582"/>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13" name="Rectangle 225"/>
            <p:cNvSpPr>
              <a:spLocks noChangeArrowheads="1"/>
            </p:cNvSpPr>
            <p:nvPr/>
          </p:nvSpPr>
          <p:spPr bwMode="auto">
            <a:xfrm>
              <a:off x="3517"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Sicily </a:t>
              </a:r>
              <a:endParaRPr lang="en-US" altLang="it-IT"/>
            </a:p>
          </p:txBody>
        </p:sp>
        <p:sp>
          <p:nvSpPr>
            <p:cNvPr id="37914" name="Rectangle 226"/>
            <p:cNvSpPr>
              <a:spLocks noChangeArrowheads="1"/>
            </p:cNvSpPr>
            <p:nvPr/>
          </p:nvSpPr>
          <p:spPr bwMode="auto">
            <a:xfrm>
              <a:off x="377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15" name="Rectangle 227"/>
            <p:cNvSpPr>
              <a:spLocks noChangeArrowheads="1"/>
            </p:cNvSpPr>
            <p:nvPr/>
          </p:nvSpPr>
          <p:spPr bwMode="auto">
            <a:xfrm>
              <a:off x="4604" y="3591"/>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1,347</a:t>
              </a:r>
              <a:endParaRPr lang="en-US" altLang="it-IT"/>
            </a:p>
          </p:txBody>
        </p:sp>
        <p:sp>
          <p:nvSpPr>
            <p:cNvPr id="37916" name="Rectangle 228"/>
            <p:cNvSpPr>
              <a:spLocks noChangeArrowheads="1"/>
            </p:cNvSpPr>
            <p:nvPr/>
          </p:nvSpPr>
          <p:spPr bwMode="auto">
            <a:xfrm>
              <a:off x="4848" y="3591"/>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17" name="Rectangle 229"/>
            <p:cNvSpPr>
              <a:spLocks noChangeArrowheads="1"/>
            </p:cNvSpPr>
            <p:nvPr/>
          </p:nvSpPr>
          <p:spPr bwMode="auto">
            <a:xfrm>
              <a:off x="1229" y="3733"/>
              <a:ext cx="33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Puglia </a:t>
              </a:r>
              <a:endParaRPr lang="en-US" altLang="it-IT"/>
            </a:p>
          </p:txBody>
        </p:sp>
        <p:sp>
          <p:nvSpPr>
            <p:cNvPr id="37918" name="Rectangle 230"/>
            <p:cNvSpPr>
              <a:spLocks noChangeArrowheads="1"/>
            </p:cNvSpPr>
            <p:nvPr/>
          </p:nvSpPr>
          <p:spPr bwMode="auto">
            <a:xfrm>
              <a:off x="1533"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19" name="Rectangle 231"/>
            <p:cNvSpPr>
              <a:spLocks noChangeArrowheads="1"/>
            </p:cNvSpPr>
            <p:nvPr/>
          </p:nvSpPr>
          <p:spPr bwMode="auto">
            <a:xfrm>
              <a:off x="2334" y="373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971</a:t>
              </a:r>
              <a:endParaRPr lang="en-US" altLang="it-IT"/>
            </a:p>
          </p:txBody>
        </p:sp>
        <p:sp>
          <p:nvSpPr>
            <p:cNvPr id="37920" name="Rectangle 232"/>
            <p:cNvSpPr>
              <a:spLocks noChangeArrowheads="1"/>
            </p:cNvSpPr>
            <p:nvPr/>
          </p:nvSpPr>
          <p:spPr bwMode="auto">
            <a:xfrm>
              <a:off x="2499"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21" name="Rectangle 233"/>
            <p:cNvSpPr>
              <a:spLocks noChangeArrowheads="1"/>
            </p:cNvSpPr>
            <p:nvPr/>
          </p:nvSpPr>
          <p:spPr bwMode="auto">
            <a:xfrm>
              <a:off x="2977" y="3724"/>
              <a:ext cx="8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rPr>
                <a:t> </a:t>
              </a:r>
              <a:endParaRPr lang="en-US" altLang="it-IT"/>
            </a:p>
          </p:txBody>
        </p:sp>
        <p:sp>
          <p:nvSpPr>
            <p:cNvPr id="37922" name="Rectangle 234"/>
            <p:cNvSpPr>
              <a:spLocks noChangeArrowheads="1"/>
            </p:cNvSpPr>
            <p:nvPr/>
          </p:nvSpPr>
          <p:spPr bwMode="auto">
            <a:xfrm>
              <a:off x="3456" y="3733"/>
              <a:ext cx="41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Sardinia </a:t>
              </a:r>
              <a:endParaRPr lang="en-US" altLang="it-IT"/>
            </a:p>
          </p:txBody>
        </p:sp>
        <p:sp>
          <p:nvSpPr>
            <p:cNvPr id="37923" name="Rectangle 235"/>
            <p:cNvSpPr>
              <a:spLocks noChangeArrowheads="1"/>
            </p:cNvSpPr>
            <p:nvPr/>
          </p:nvSpPr>
          <p:spPr bwMode="auto">
            <a:xfrm>
              <a:off x="3847"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24" name="Rectangle 236"/>
            <p:cNvSpPr>
              <a:spLocks noChangeArrowheads="1"/>
            </p:cNvSpPr>
            <p:nvPr/>
          </p:nvSpPr>
          <p:spPr bwMode="auto">
            <a:xfrm>
              <a:off x="4604" y="3733"/>
              <a:ext cx="27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1,530</a:t>
              </a:r>
              <a:endParaRPr lang="en-US" altLang="it-IT"/>
            </a:p>
          </p:txBody>
        </p:sp>
        <p:sp>
          <p:nvSpPr>
            <p:cNvPr id="37925" name="Rectangle 237"/>
            <p:cNvSpPr>
              <a:spLocks noChangeArrowheads="1"/>
            </p:cNvSpPr>
            <p:nvPr/>
          </p:nvSpPr>
          <p:spPr bwMode="auto">
            <a:xfrm>
              <a:off x="4848" y="3733"/>
              <a:ext cx="7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500">
                  <a:solidFill>
                    <a:srgbClr val="000000"/>
                  </a:solidFill>
                  <a:latin typeface="Garamond" pitchFamily="18" charset="0"/>
                </a:rPr>
                <a:t> </a:t>
              </a:r>
              <a:endParaRPr lang="en-US" altLang="it-IT"/>
            </a:p>
          </p:txBody>
        </p:sp>
        <p:sp>
          <p:nvSpPr>
            <p:cNvPr id="37926" name="Rectangle 238"/>
            <p:cNvSpPr>
              <a:spLocks noChangeArrowheads="1"/>
            </p:cNvSpPr>
            <p:nvPr/>
          </p:nvSpPr>
          <p:spPr bwMode="auto">
            <a:xfrm>
              <a:off x="829" y="3875"/>
              <a:ext cx="106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27" name="Rectangle 239"/>
            <p:cNvSpPr>
              <a:spLocks noChangeArrowheads="1"/>
            </p:cNvSpPr>
            <p:nvPr/>
          </p:nvSpPr>
          <p:spPr bwMode="auto">
            <a:xfrm>
              <a:off x="1881"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28" name="Rectangle 240"/>
            <p:cNvSpPr>
              <a:spLocks noChangeArrowheads="1"/>
            </p:cNvSpPr>
            <p:nvPr/>
          </p:nvSpPr>
          <p:spPr bwMode="auto">
            <a:xfrm>
              <a:off x="1890"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29" name="Rectangle 241"/>
            <p:cNvSpPr>
              <a:spLocks noChangeArrowheads="1"/>
            </p:cNvSpPr>
            <p:nvPr/>
          </p:nvSpPr>
          <p:spPr bwMode="auto">
            <a:xfrm>
              <a:off x="2934" y="3875"/>
              <a:ext cx="9"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0" name="Rectangle 242"/>
            <p:cNvSpPr>
              <a:spLocks noChangeArrowheads="1"/>
            </p:cNvSpPr>
            <p:nvPr/>
          </p:nvSpPr>
          <p:spPr bwMode="auto">
            <a:xfrm>
              <a:off x="2943" y="3875"/>
              <a:ext cx="13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1" name="Rectangle 243"/>
            <p:cNvSpPr>
              <a:spLocks noChangeArrowheads="1"/>
            </p:cNvSpPr>
            <p:nvPr/>
          </p:nvSpPr>
          <p:spPr bwMode="auto">
            <a:xfrm>
              <a:off x="3064"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2" name="Rectangle 244"/>
            <p:cNvSpPr>
              <a:spLocks noChangeArrowheads="1"/>
            </p:cNvSpPr>
            <p:nvPr/>
          </p:nvSpPr>
          <p:spPr bwMode="auto">
            <a:xfrm>
              <a:off x="3064" y="3875"/>
              <a:ext cx="114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3" name="Rectangle 245"/>
            <p:cNvSpPr>
              <a:spLocks noChangeArrowheads="1"/>
            </p:cNvSpPr>
            <p:nvPr/>
          </p:nvSpPr>
          <p:spPr bwMode="auto">
            <a:xfrm>
              <a:off x="4195" y="3875"/>
              <a:ext cx="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4" name="Rectangle 246"/>
            <p:cNvSpPr>
              <a:spLocks noChangeArrowheads="1"/>
            </p:cNvSpPr>
            <p:nvPr/>
          </p:nvSpPr>
          <p:spPr bwMode="auto">
            <a:xfrm>
              <a:off x="4195" y="3875"/>
              <a:ext cx="1053"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37935" name="Rectangle 247"/>
            <p:cNvSpPr>
              <a:spLocks noChangeArrowheads="1"/>
            </p:cNvSpPr>
            <p:nvPr/>
          </p:nvSpPr>
          <p:spPr bwMode="auto">
            <a:xfrm>
              <a:off x="846" y="3876"/>
              <a:ext cx="87"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t-IT" sz="1900">
                  <a:solidFill>
                    <a:srgbClr val="000000"/>
                  </a:solidFill>
                  <a:latin typeface="Times New Roman" pitchFamily="18" charset="0"/>
                </a:rPr>
                <a:t> </a:t>
              </a:r>
              <a:endParaRPr lang="en-US" altLang="it-IT"/>
            </a:p>
          </p:txBody>
        </p:sp>
      </p:grpSp>
      <p:cxnSp>
        <p:nvCxnSpPr>
          <p:cNvPr id="246" name="Straight Arrow Connector 245"/>
          <p:cNvCxnSpPr>
            <a:endCxn id="37964" idx="1"/>
          </p:cNvCxnSpPr>
          <p:nvPr/>
        </p:nvCxnSpPr>
        <p:spPr>
          <a:xfrm flipV="1">
            <a:off x="395288" y="1431925"/>
            <a:ext cx="755650" cy="557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4284663" y="1557338"/>
            <a:ext cx="358775"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904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98157" y="1295400"/>
            <a:ext cx="7620000"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a:t>Most of the recent EU strategic policy documents contain commitments or set objectives aimed at promoting a “green economy”, without, however, defining the concept. Europe 2020 strategy  is generally seen as a milestone with this regard. The European Union’s ten-year growth strategy is about delivering growth that is: smart, through more effective investments in education, research and innovation; sustainable, thanks to a decisive move towards a low-carbon economy; and inclusive, with a strong emphasis on job creation and poverty reduction. </a:t>
            </a:r>
          </a:p>
        </p:txBody>
      </p:sp>
    </p:spTree>
    <p:extLst>
      <p:ext uri="{BB962C8B-B14F-4D97-AF65-F5344CB8AC3E}">
        <p14:creationId xmlns:p14="http://schemas.microsoft.com/office/powerpoint/2010/main" val="4236546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68313" y="53975"/>
            <a:ext cx="8675687" cy="1143000"/>
          </a:xfrm>
        </p:spPr>
        <p:txBody>
          <a:bodyPr>
            <a:normAutofit fontScale="90000"/>
          </a:bodyPr>
          <a:lstStyle/>
          <a:p>
            <a:pPr eaLnBrk="1" hangingPunct="1"/>
            <a:r>
              <a:rPr lang="en-US" altLang="it-IT" sz="2800" smtClean="0">
                <a:solidFill>
                  <a:srgbClr val="CC0000"/>
                </a:solidFill>
                <a:latin typeface="Garamond" pitchFamily="18" charset="0"/>
              </a:rPr>
              <a:t>Shift-Share: productive specialization (industry mix)</a:t>
            </a:r>
            <a:br>
              <a:rPr lang="en-US" altLang="it-IT" sz="2800" smtClean="0">
                <a:solidFill>
                  <a:srgbClr val="CC0000"/>
                </a:solidFill>
                <a:latin typeface="Garamond" pitchFamily="18" charset="0"/>
              </a:rPr>
            </a:br>
            <a:r>
              <a:rPr lang="en-US" altLang="it-IT" sz="2800" smtClean="0">
                <a:solidFill>
                  <a:srgbClr val="CC0000"/>
                </a:solidFill>
                <a:latin typeface="Garamond" pitchFamily="18" charset="0"/>
              </a:rPr>
              <a:t>                    component</a:t>
            </a:r>
            <a:endParaRPr lang="it-IT" altLang="it-IT" sz="2800" smtClean="0">
              <a:solidFill>
                <a:srgbClr val="CC0000"/>
              </a:solidFill>
              <a:latin typeface="Garamond" pitchFamily="18" charset="0"/>
            </a:endParaRPr>
          </a:p>
        </p:txBody>
      </p:sp>
      <p:sp>
        <p:nvSpPr>
          <p:cNvPr id="39939"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B73B86BC-711D-4C22-B567-16AA614BAD04}" type="slidenum">
              <a:rPr lang="it-IT" altLang="it-IT" sz="1400">
                <a:solidFill>
                  <a:srgbClr val="FFFFFF"/>
                </a:solidFill>
                <a:latin typeface="Garamond" pitchFamily="18" charset="0"/>
              </a:rPr>
              <a:pPr algn="ctr" eaLnBrk="1" hangingPunct="1"/>
              <a:t>40</a:t>
            </a:fld>
            <a:endParaRPr lang="it-IT" altLang="it-IT" sz="1400">
              <a:solidFill>
                <a:srgbClr val="FFFFFF"/>
              </a:solidFill>
              <a:latin typeface="Garamond" pitchFamily="18" charset="0"/>
            </a:endParaRPr>
          </a:p>
        </p:txBody>
      </p:sp>
      <p:sp>
        <p:nvSpPr>
          <p:cNvPr id="39940"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39941"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16390" name="Rectangle 7"/>
          <p:cNvSpPr>
            <a:spLocks noChangeArrowheads="1"/>
          </p:cNvSpPr>
          <p:nvPr/>
        </p:nvSpPr>
        <p:spPr bwMode="auto">
          <a:xfrm>
            <a:off x="1370013" y="898525"/>
            <a:ext cx="6494462"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   Note:</a:t>
            </a:r>
            <a:r>
              <a:rPr lang="en-US" b="1" dirty="0">
                <a:solidFill>
                  <a:schemeClr val="bg1">
                    <a:lumMod val="50000"/>
                  </a:schemeClr>
                </a:solidFill>
              </a:rPr>
              <a:t> Below zero values indicate positive performances</a:t>
            </a:r>
          </a:p>
        </p:txBody>
      </p:sp>
      <p:pic>
        <p:nvPicPr>
          <p:cNvPr id="39943"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1359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213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223963" y="44450"/>
            <a:ext cx="7920037" cy="1143000"/>
          </a:xfrm>
        </p:spPr>
        <p:txBody>
          <a:bodyPr/>
          <a:lstStyle/>
          <a:p>
            <a:pPr eaLnBrk="1" hangingPunct="1"/>
            <a:r>
              <a:rPr lang="en-US" altLang="it-IT" sz="2800" smtClean="0">
                <a:solidFill>
                  <a:srgbClr val="CC0000"/>
                </a:solidFill>
                <a:latin typeface="Garamond" pitchFamily="18" charset="0"/>
              </a:rPr>
              <a:t>Shift-Share: e</a:t>
            </a:r>
            <a:r>
              <a:rPr lang="en-GB" altLang="it-IT" sz="2800" smtClean="0">
                <a:solidFill>
                  <a:srgbClr val="CC0000"/>
                </a:solidFill>
                <a:latin typeface="Garamond" pitchFamily="18" charset="0"/>
              </a:rPr>
              <a:t>fficiency component</a:t>
            </a:r>
            <a:endParaRPr lang="it-IT" altLang="it-IT" sz="1400" smtClean="0"/>
          </a:p>
        </p:txBody>
      </p:sp>
      <p:sp>
        <p:nvSpPr>
          <p:cNvPr id="40963" name="Segnaposto numero diapositiva 4"/>
          <p:cNvSpPr>
            <a:spLocks noGrp="1"/>
          </p:cNvSpPr>
          <p:nvPr/>
        </p:nvSpPr>
        <p:spPr bwMode="auto">
          <a:xfrm>
            <a:off x="179388" y="6237288"/>
            <a:ext cx="568325" cy="428625"/>
          </a:xfrm>
          <a:prstGeom prst="ellipse">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CFCDF014-FC90-43D6-9A7C-18D8515EB3ED}" type="slidenum">
              <a:rPr lang="it-IT" altLang="it-IT" sz="1400">
                <a:solidFill>
                  <a:srgbClr val="FFFFFF"/>
                </a:solidFill>
                <a:latin typeface="Garamond" pitchFamily="18" charset="0"/>
              </a:rPr>
              <a:pPr algn="ctr" eaLnBrk="1" hangingPunct="1"/>
              <a:t>41</a:t>
            </a:fld>
            <a:endParaRPr lang="it-IT" altLang="it-IT" sz="1400">
              <a:solidFill>
                <a:srgbClr val="FFFFFF"/>
              </a:solidFill>
              <a:latin typeface="Garamond" pitchFamily="18" charset="0"/>
            </a:endParaRPr>
          </a:p>
        </p:txBody>
      </p:sp>
      <p:sp>
        <p:nvSpPr>
          <p:cNvPr id="40964" name="Rectangle 5"/>
          <p:cNvSpPr>
            <a:spLocks noChangeArrowheads="1"/>
          </p:cNvSpPr>
          <p:nvPr/>
        </p:nvSpPr>
        <p:spPr bwMode="auto">
          <a:xfrm>
            <a:off x="1684338" y="6524625"/>
            <a:ext cx="742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altLang="it-IT" sz="1600" i="1">
                <a:latin typeface="Garamond" pitchFamily="18" charset="0"/>
              </a:rPr>
              <a:t>V.Costantini, M.Mazzanti, A.Montini - Environmental Performance and Regional Innovation Spillovers </a:t>
            </a:r>
          </a:p>
        </p:txBody>
      </p:sp>
      <p:sp>
        <p:nvSpPr>
          <p:cNvPr id="40965" name="Rectangle 5"/>
          <p:cNvSpPr>
            <a:spLocks noChangeArrowheads="1"/>
          </p:cNvSpPr>
          <p:nvPr/>
        </p:nvSpPr>
        <p:spPr bwMode="auto">
          <a:xfrm>
            <a:off x="0"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sp>
        <p:nvSpPr>
          <p:cNvPr id="17414" name="Rectangle 6"/>
          <p:cNvSpPr>
            <a:spLocks noChangeArrowheads="1"/>
          </p:cNvSpPr>
          <p:nvPr/>
        </p:nvSpPr>
        <p:spPr bwMode="auto">
          <a:xfrm>
            <a:off x="1466850" y="898525"/>
            <a:ext cx="6300788" cy="5356225"/>
          </a:xfrm>
          <a:prstGeom prst="rect">
            <a:avLst/>
          </a:prstGeom>
          <a:noFill/>
          <a:ln w="9525">
            <a:noFill/>
            <a:miter lim="800000"/>
            <a:headEnd/>
            <a:tailEnd/>
          </a:ln>
        </p:spPr>
        <p:txBody>
          <a:bodyPr wrap="none" anchor="ctr">
            <a:spAutoFit/>
          </a:bodyPr>
          <a:lstStyle/>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dirty="0"/>
          </a:p>
          <a:p>
            <a:pPr algn="ctr" eaLnBrk="0" hangingPunct="0">
              <a:defRPr/>
            </a:pPr>
            <a:endParaRPr lang="en-US" b="1" dirty="0">
              <a:solidFill>
                <a:srgbClr val="FF0000"/>
              </a:solidFill>
            </a:endParaRPr>
          </a:p>
          <a:p>
            <a:pPr algn="ctr" eaLnBrk="0" hangingPunct="0">
              <a:defRPr/>
            </a:pPr>
            <a:r>
              <a:rPr lang="en-US" b="1" dirty="0">
                <a:solidFill>
                  <a:srgbClr val="FF0000"/>
                </a:solidFill>
              </a:rPr>
              <a:t>Note:</a:t>
            </a:r>
            <a:r>
              <a:rPr lang="en-US" b="1" dirty="0">
                <a:solidFill>
                  <a:schemeClr val="bg1">
                    <a:lumMod val="50000"/>
                  </a:schemeClr>
                </a:solidFill>
              </a:rPr>
              <a:t> Below zero values indicate positive performances</a:t>
            </a:r>
            <a:endParaRPr lang="en-US" b="1" dirty="0">
              <a:solidFill>
                <a:srgbClr val="FF0000"/>
              </a:solidFill>
            </a:endParaRPr>
          </a:p>
        </p:txBody>
      </p:sp>
      <p:pic>
        <p:nvPicPr>
          <p:cNvPr id="40967" name="Immagin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25538"/>
            <a:ext cx="820896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08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Innovazione e strategie</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683039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1975"/>
          </a:xfrm>
        </p:spPr>
        <p:txBody>
          <a:bodyPr/>
          <a:lstStyle/>
          <a:p>
            <a:r>
              <a:rPr lang="it-IT" altLang="it-IT" sz="1800" b="1" smtClean="0">
                <a:solidFill>
                  <a:schemeClr val="tx1"/>
                </a:solidFill>
              </a:rPr>
              <a:t>Produttività per occupato, 1997-2008, EU27 = 100 </a:t>
            </a:r>
            <a:r>
              <a:rPr lang="it-IT" altLang="it-IT" sz="1800" b="1" smtClean="0"/>
              <a:t>(Eurostat, 2009)</a:t>
            </a: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92150"/>
            <a:ext cx="8640763"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p:cNvSpPr txBox="1">
            <a:spLocks noChangeArrowheads="1"/>
          </p:cNvSpPr>
          <p:nvPr/>
        </p:nvSpPr>
        <p:spPr bwMode="auto">
          <a:xfrm>
            <a:off x="8316913" y="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spcBef>
                <a:spcPct val="50000"/>
              </a:spcBef>
            </a:pPr>
            <a:r>
              <a:rPr lang="it-IT" altLang="it-IT"/>
              <a:t>MdL</a:t>
            </a:r>
          </a:p>
        </p:txBody>
      </p:sp>
    </p:spTree>
    <p:extLst>
      <p:ext uri="{BB962C8B-B14F-4D97-AF65-F5344CB8AC3E}">
        <p14:creationId xmlns:p14="http://schemas.microsoft.com/office/powerpoint/2010/main" val="2695819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25575"/>
            <a:ext cx="6961188"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ttangolo 2"/>
          <p:cNvSpPr>
            <a:spLocks noChangeArrowheads="1"/>
          </p:cNvSpPr>
          <p:nvPr/>
        </p:nvSpPr>
        <p:spPr bwMode="auto">
          <a:xfrm>
            <a:off x="1143000" y="7794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r>
              <a:rPr lang="fr-FR" altLang="it-IT" b="1">
                <a:solidFill>
                  <a:srgbClr val="000000"/>
                </a:solidFill>
                <a:latin typeface="Calibri" pitchFamily="34" charset="0"/>
              </a:rPr>
              <a:t>Figure 1 - GHG trends (1990 =100), source EUROSTAT</a:t>
            </a:r>
            <a:endParaRPr lang="it-IT" altLang="it-IT" b="1">
              <a:solidFill>
                <a:srgbClr val="000000"/>
              </a:solidFill>
              <a:latin typeface="Calibri" pitchFamily="34" charset="0"/>
            </a:endParaRPr>
          </a:p>
        </p:txBody>
      </p:sp>
    </p:spTree>
    <p:extLst>
      <p:ext uri="{BB962C8B-B14F-4D97-AF65-F5344CB8AC3E}">
        <p14:creationId xmlns:p14="http://schemas.microsoft.com/office/powerpoint/2010/main" val="259272061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endParaRPr lang="en-GB" altLang="it-IT"/>
          </a:p>
        </p:txBody>
      </p:sp>
      <p:pic>
        <p:nvPicPr>
          <p:cNvPr id="1843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8748713"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1985963" y="6429375"/>
            <a:ext cx="5172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lgn="ctr" eaLnBrk="0" hangingPunct="0"/>
            <a:r>
              <a:rPr lang="en-US" altLang="it-IT" sz="2000">
                <a:solidFill>
                  <a:srgbClr val="000000"/>
                </a:solidFill>
                <a:latin typeface="Garamond" pitchFamily="18" charset="0"/>
                <a:cs typeface="Times New Roman" pitchFamily="18" charset="0"/>
              </a:rPr>
              <a:t>Figure 9: CO</a:t>
            </a:r>
            <a:r>
              <a:rPr lang="en-US" altLang="it-IT" sz="2000" baseline="-30000">
                <a:solidFill>
                  <a:srgbClr val="000000"/>
                </a:solidFill>
                <a:latin typeface="Garamond" pitchFamily="18" charset="0"/>
                <a:cs typeface="Times New Roman" pitchFamily="18" charset="0"/>
              </a:rPr>
              <a:t>2</a:t>
            </a:r>
            <a:r>
              <a:rPr lang="en-US" altLang="it-IT" sz="2000">
                <a:solidFill>
                  <a:srgbClr val="000000"/>
                </a:solidFill>
                <a:latin typeface="Garamond" pitchFamily="18" charset="0"/>
                <a:cs typeface="Times New Roman" pitchFamily="18" charset="0"/>
              </a:rPr>
              <a:t> emissions of manufacturing sectors</a:t>
            </a:r>
            <a:endParaRPr lang="en-US" altLang="it-IT" sz="2000"/>
          </a:p>
        </p:txBody>
      </p:sp>
    </p:spTree>
    <p:extLst>
      <p:ext uri="{BB962C8B-B14F-4D97-AF65-F5344CB8AC3E}">
        <p14:creationId xmlns:p14="http://schemas.microsoft.com/office/powerpoint/2010/main" val="29608875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it-IT" smtClean="0"/>
              <a:t>Eco-innovation</a:t>
            </a:r>
            <a:endParaRPr lang="nl-NL" altLang="it-IT" smtClean="0"/>
          </a:p>
        </p:txBody>
      </p:sp>
      <p:sp>
        <p:nvSpPr>
          <p:cNvPr id="20483" name="Rectangle 3"/>
          <p:cNvSpPr>
            <a:spLocks noGrp="1" noChangeArrowheads="1"/>
          </p:cNvSpPr>
          <p:nvPr>
            <p:ph type="body" idx="1"/>
          </p:nvPr>
        </p:nvSpPr>
        <p:spPr>
          <a:xfrm>
            <a:off x="762000" y="1676400"/>
            <a:ext cx="7772400" cy="4114800"/>
          </a:xfrm>
        </p:spPr>
        <p:txBody>
          <a:bodyPr/>
          <a:lstStyle/>
          <a:p>
            <a:r>
              <a:rPr lang="en-US" altLang="it-IT" sz="2400" smtClean="0"/>
              <a:t>Products, processes and systems that are </a:t>
            </a:r>
            <a:r>
              <a:rPr lang="en-US" altLang="it-IT" sz="2400" b="1" smtClean="0"/>
              <a:t>more environmentally benign than relevant alternatives</a:t>
            </a:r>
            <a:r>
              <a:rPr lang="en-US" altLang="it-IT" sz="2400" smtClean="0"/>
              <a:t> (on a life cycle basis)</a:t>
            </a:r>
          </a:p>
          <a:p>
            <a:r>
              <a:rPr lang="en-US" altLang="it-IT" sz="2400" smtClean="0"/>
              <a:t>The environmental benefit may be the </a:t>
            </a:r>
            <a:r>
              <a:rPr lang="en-US" altLang="it-IT" sz="2400" i="1" smtClean="0"/>
              <a:t>primary goal </a:t>
            </a:r>
            <a:r>
              <a:rPr lang="en-US" altLang="it-IT" sz="2400" smtClean="0"/>
              <a:t>or an </a:t>
            </a:r>
            <a:r>
              <a:rPr lang="en-US" altLang="it-IT" sz="2400" i="1" smtClean="0"/>
              <a:t>unintended</a:t>
            </a:r>
            <a:r>
              <a:rPr lang="en-US" altLang="it-IT" sz="2400" smtClean="0"/>
              <a:t> side-effect</a:t>
            </a:r>
            <a:endParaRPr lang="nl-NL" altLang="it-IT" sz="2400" smtClean="0"/>
          </a:p>
        </p:txBody>
      </p:sp>
      <p:pic>
        <p:nvPicPr>
          <p:cNvPr id="20484" name="Picture 47" descr="Water%20treatment%20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38600"/>
            <a:ext cx="260667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0" descr="http://t0.gstatic.com/images?q=tbn:ANd9GcROr5l_7xmIdWci3UTFtSXYnCNsNaYZOiReQdoqLkA79gE4Lu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27527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9"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38600"/>
            <a:ext cx="27368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074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95288" y="1268413"/>
            <a:ext cx="8458200" cy="4095750"/>
          </a:xfrm>
        </p:spPr>
      </p:pic>
      <p:sp>
        <p:nvSpPr>
          <p:cNvPr id="21507" name="Rectangle 3"/>
          <p:cNvSpPr>
            <a:spLocks noChangeArrowheads="1"/>
          </p:cNvSpPr>
          <p:nvPr/>
        </p:nvSpPr>
        <p:spPr bwMode="auto">
          <a:xfrm>
            <a:off x="827088" y="5589588"/>
            <a:ext cx="713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eaLnBrk="0" hangingPunct="0"/>
            <a:r>
              <a:rPr lang="en-US" altLang="it-IT" sz="1600">
                <a:solidFill>
                  <a:srgbClr val="3366FF"/>
                </a:solidFill>
                <a:latin typeface="Arial" charset="0"/>
              </a:rPr>
              <a:t>Source: </a:t>
            </a:r>
            <a:r>
              <a:rPr lang="en-US" altLang="it-IT" sz="1600" i="1">
                <a:solidFill>
                  <a:srgbClr val="3366FF"/>
                </a:solidFill>
                <a:latin typeface="Arial" charset="0"/>
              </a:rPr>
              <a:t>Market studies, expert interviews, Roland Berger Strategy Consultants, 2006</a:t>
            </a:r>
          </a:p>
        </p:txBody>
      </p:sp>
      <p:sp>
        <p:nvSpPr>
          <p:cNvPr id="21508" name="Text Box 4"/>
          <p:cNvSpPr txBox="1">
            <a:spLocks noChangeArrowheads="1"/>
          </p:cNvSpPr>
          <p:nvPr/>
        </p:nvSpPr>
        <p:spPr bwMode="auto">
          <a:xfrm>
            <a:off x="2411413" y="620713"/>
            <a:ext cx="39608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itchFamily="18" charset="0"/>
              </a:defRPr>
            </a:lvl1pPr>
            <a:lvl2pPr marL="742950" indent="-285750">
              <a:defRPr>
                <a:solidFill>
                  <a:schemeClr val="tx1"/>
                </a:solidFill>
                <a:latin typeface="Perpetua" pitchFamily="18" charset="0"/>
              </a:defRPr>
            </a:lvl2pPr>
            <a:lvl3pPr marL="1143000" indent="-228600">
              <a:defRPr>
                <a:solidFill>
                  <a:schemeClr val="tx1"/>
                </a:solidFill>
                <a:latin typeface="Perpetua" pitchFamily="18" charset="0"/>
              </a:defRPr>
            </a:lvl3pPr>
            <a:lvl4pPr marL="1600200" indent="-228600">
              <a:defRPr>
                <a:solidFill>
                  <a:schemeClr val="tx1"/>
                </a:solidFill>
                <a:latin typeface="Perpetua" pitchFamily="18" charset="0"/>
              </a:defRPr>
            </a:lvl4pPr>
            <a:lvl5pPr marL="2057400" indent="-228600">
              <a:defRPr>
                <a:solidFill>
                  <a:schemeClr val="tx1"/>
                </a:solidFill>
                <a:latin typeface="Perpetua" pitchFamily="18" charset="0"/>
              </a:defRPr>
            </a:lvl5pPr>
            <a:lvl6pPr marL="2514600" indent="-228600" fontAlgn="base">
              <a:spcBef>
                <a:spcPct val="0"/>
              </a:spcBef>
              <a:spcAft>
                <a:spcPct val="0"/>
              </a:spcAft>
              <a:defRPr>
                <a:solidFill>
                  <a:schemeClr val="tx1"/>
                </a:solidFill>
                <a:latin typeface="Perpetua" pitchFamily="18" charset="0"/>
              </a:defRPr>
            </a:lvl6pPr>
            <a:lvl7pPr marL="2971800" indent="-228600" fontAlgn="base">
              <a:spcBef>
                <a:spcPct val="0"/>
              </a:spcBef>
              <a:spcAft>
                <a:spcPct val="0"/>
              </a:spcAft>
              <a:defRPr>
                <a:solidFill>
                  <a:schemeClr val="tx1"/>
                </a:solidFill>
                <a:latin typeface="Perpetua" pitchFamily="18" charset="0"/>
              </a:defRPr>
            </a:lvl7pPr>
            <a:lvl8pPr marL="3429000" indent="-228600" fontAlgn="base">
              <a:spcBef>
                <a:spcPct val="0"/>
              </a:spcBef>
              <a:spcAft>
                <a:spcPct val="0"/>
              </a:spcAft>
              <a:defRPr>
                <a:solidFill>
                  <a:schemeClr val="tx1"/>
                </a:solidFill>
                <a:latin typeface="Perpetua" pitchFamily="18" charset="0"/>
              </a:defRPr>
            </a:lvl8pPr>
            <a:lvl9pPr marL="3886200" indent="-228600" fontAlgn="base">
              <a:spcBef>
                <a:spcPct val="0"/>
              </a:spcBef>
              <a:spcAft>
                <a:spcPct val="0"/>
              </a:spcAft>
              <a:defRPr>
                <a:solidFill>
                  <a:schemeClr val="tx1"/>
                </a:solidFill>
                <a:latin typeface="Perpetua" pitchFamily="18" charset="0"/>
              </a:defRPr>
            </a:lvl9pPr>
          </a:lstStyle>
          <a:p>
            <a:pPr>
              <a:spcBef>
                <a:spcPct val="50000"/>
              </a:spcBef>
            </a:pPr>
            <a:r>
              <a:rPr lang="en-US" altLang="it-IT" sz="3000">
                <a:latin typeface="Arial" charset="0"/>
              </a:rPr>
              <a:t>A market estimate</a:t>
            </a:r>
          </a:p>
        </p:txBody>
      </p:sp>
    </p:spTree>
    <p:extLst>
      <p:ext uri="{BB962C8B-B14F-4D97-AF65-F5344CB8AC3E}">
        <p14:creationId xmlns:p14="http://schemas.microsoft.com/office/powerpoint/2010/main" val="3091944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it-IT" smtClean="0"/>
              <a:t>Eco-innovation effects</a:t>
            </a:r>
            <a:endParaRPr lang="nl-NL" altLang="it-IT" smtClean="0"/>
          </a:p>
        </p:txBody>
      </p:sp>
      <p:sp>
        <p:nvSpPr>
          <p:cNvPr id="22531" name="Rectangle 3"/>
          <p:cNvSpPr>
            <a:spLocks noGrp="1" noChangeArrowheads="1"/>
          </p:cNvSpPr>
          <p:nvPr>
            <p:ph type="body" idx="1"/>
          </p:nvPr>
        </p:nvSpPr>
        <p:spPr>
          <a:xfrm>
            <a:off x="1295400" y="1981200"/>
            <a:ext cx="7162800" cy="4114800"/>
          </a:xfrm>
        </p:spPr>
        <p:txBody>
          <a:bodyPr/>
          <a:lstStyle/>
          <a:p>
            <a:r>
              <a:rPr lang="en-US" altLang="it-IT" sz="2800" smtClean="0"/>
              <a:t>Less pollution</a:t>
            </a:r>
          </a:p>
          <a:p>
            <a:r>
              <a:rPr lang="en-US" altLang="it-IT" sz="2800" smtClean="0"/>
              <a:t>Costs of pollution abatement &amp; prevention</a:t>
            </a:r>
          </a:p>
          <a:p>
            <a:r>
              <a:rPr lang="en-US" altLang="it-IT" sz="2800" smtClean="0">
                <a:solidFill>
                  <a:srgbClr val="000099"/>
                </a:solidFill>
              </a:rPr>
              <a:t>Lower resource costs and waste mgt costs</a:t>
            </a:r>
          </a:p>
          <a:p>
            <a:r>
              <a:rPr lang="en-US" altLang="it-IT" sz="2800" smtClean="0">
                <a:solidFill>
                  <a:srgbClr val="000099"/>
                </a:solidFill>
              </a:rPr>
              <a:t>Increased sales</a:t>
            </a:r>
          </a:p>
          <a:p>
            <a:r>
              <a:rPr lang="en-US" altLang="it-IT" sz="2800" smtClean="0"/>
              <a:t>Quality of life benefits</a:t>
            </a:r>
          </a:p>
          <a:p>
            <a:pPr>
              <a:buFont typeface="Wingdings 2" pitchFamily="18" charset="2"/>
              <a:buNone/>
            </a:pPr>
            <a:endParaRPr lang="nl-NL" altLang="it-IT" sz="2800" smtClean="0"/>
          </a:p>
        </p:txBody>
      </p:sp>
    </p:spTree>
    <p:extLst>
      <p:ext uri="{BB962C8B-B14F-4D97-AF65-F5344CB8AC3E}">
        <p14:creationId xmlns:p14="http://schemas.microsoft.com/office/powerpoint/2010/main" val="2415231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it-IT" altLang="it-IT" smtClean="0"/>
              <a:t>The Porter paradigm</a:t>
            </a:r>
            <a:endParaRPr lang="en-GB" altLang="it-IT" smtClean="0"/>
          </a:p>
        </p:txBody>
      </p:sp>
      <p:sp>
        <p:nvSpPr>
          <p:cNvPr id="3" name="Text Placeholder 2"/>
          <p:cNvSpPr>
            <a:spLocks noGrp="1"/>
          </p:cNvSpPr>
          <p:nvPr>
            <p:ph type="body" idx="1"/>
          </p:nvPr>
        </p:nvSpPr>
        <p:spPr/>
        <p:txBody>
          <a:bodyPr>
            <a:normAutofit/>
          </a:bodyPr>
          <a:lstStyle/>
          <a:p>
            <a:pPr fontAlgn="auto">
              <a:spcBef>
                <a:spcPts val="580"/>
              </a:spcBef>
              <a:spcAft>
                <a:spcPts val="0"/>
              </a:spcAft>
              <a:buFont typeface="Wingdings 2"/>
              <a:buNone/>
              <a:defRPr/>
            </a:pPr>
            <a:r>
              <a:rPr lang="it-IT" dirty="0" smtClean="0"/>
              <a:t>Environmental policy is </a:t>
            </a:r>
            <a:r>
              <a:rPr lang="it-IT" dirty="0" err="1" smtClean="0"/>
              <a:t>not</a:t>
            </a:r>
            <a:r>
              <a:rPr lang="it-IT" dirty="0" smtClean="0"/>
              <a:t> so bad</a:t>
            </a:r>
          </a:p>
          <a:p>
            <a:pPr fontAlgn="auto">
              <a:spcBef>
                <a:spcPts val="580"/>
              </a:spcBef>
              <a:spcAft>
                <a:spcPts val="0"/>
              </a:spcAft>
              <a:buFont typeface="Wingdings 2"/>
              <a:buNone/>
              <a:defRPr/>
            </a:pPr>
            <a:endParaRPr lang="it-IT" dirty="0" smtClean="0"/>
          </a:p>
          <a:p>
            <a:pPr fontAlgn="auto">
              <a:spcBef>
                <a:spcPts val="580"/>
              </a:spcBef>
              <a:spcAft>
                <a:spcPts val="0"/>
              </a:spcAft>
              <a:buFont typeface="Wingdings 2"/>
              <a:buNone/>
              <a:defRPr/>
            </a:pPr>
            <a:r>
              <a:rPr lang="it-IT" dirty="0" smtClean="0"/>
              <a:t>Eco innovation is a key factor to offset </a:t>
            </a:r>
            <a:r>
              <a:rPr lang="it-IT" dirty="0" err="1" smtClean="0"/>
              <a:t>regulatory</a:t>
            </a:r>
            <a:r>
              <a:rPr lang="it-IT" dirty="0" smtClean="0"/>
              <a:t> </a:t>
            </a:r>
            <a:r>
              <a:rPr lang="it-IT" dirty="0" err="1" smtClean="0"/>
              <a:t>costs</a:t>
            </a:r>
            <a:endParaRPr lang="en-GB" dirty="0"/>
          </a:p>
        </p:txBody>
      </p:sp>
    </p:spTree>
    <p:extLst>
      <p:ext uri="{BB962C8B-B14F-4D97-AF65-F5344CB8AC3E}">
        <p14:creationId xmlns:p14="http://schemas.microsoft.com/office/powerpoint/2010/main" val="32969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0" y="838200"/>
            <a:ext cx="7620000" cy="47089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en-US" sz="2000" dirty="0"/>
          </a:p>
          <a:p>
            <a:r>
              <a:rPr lang="en-US" sz="2000" dirty="0"/>
              <a:t>Concretely, the Union has established a set of ambitious objectives in five key areas to be reached by 2020:</a:t>
            </a:r>
          </a:p>
          <a:p>
            <a:r>
              <a:rPr lang="en-US" sz="2000" dirty="0"/>
              <a:t>	Employment: 75% of the population aged 20-64 should be employed. </a:t>
            </a:r>
          </a:p>
          <a:p>
            <a:r>
              <a:rPr lang="en-US" sz="2000" dirty="0">
                <a:solidFill>
                  <a:srgbClr val="FF0000"/>
                </a:solidFill>
              </a:rPr>
              <a:t></a:t>
            </a:r>
            <a:r>
              <a:rPr lang="en-US" sz="2000" b="1" dirty="0">
                <a:solidFill>
                  <a:srgbClr val="FF0000"/>
                </a:solidFill>
              </a:rPr>
              <a:t>	R&amp;D: 3% of the EU's GDP should be invested in R&amp;D. </a:t>
            </a:r>
          </a:p>
          <a:p>
            <a:r>
              <a:rPr lang="en-US" sz="2000" dirty="0"/>
              <a:t>	Climate change and energy sustainability: the "20/20/20" climate and energy targets  should be met (including an increase to 30% of emissions reduction compared to 1990 level, if the conditions are right). </a:t>
            </a:r>
          </a:p>
          <a:p>
            <a:r>
              <a:rPr lang="en-US" sz="2000" dirty="0"/>
              <a:t>	Education: the share of early school leavers should be under 10% and at least 40% of the younger generation should have a tertiary degree. </a:t>
            </a:r>
          </a:p>
          <a:p>
            <a:r>
              <a:rPr lang="en-US" sz="2000" dirty="0"/>
              <a:t>	Fighting poverty and social exclusion: 20 million less people should be at risk of poverty.</a:t>
            </a:r>
          </a:p>
        </p:txBody>
      </p:sp>
    </p:spTree>
    <p:extLst>
      <p:ext uri="{BB962C8B-B14F-4D97-AF65-F5344CB8AC3E}">
        <p14:creationId xmlns:p14="http://schemas.microsoft.com/office/powerpoint/2010/main" val="7618370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929063" y="6143625"/>
            <a:ext cx="1357312"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8125" name="Rectangle 13"/>
          <p:cNvSpPr>
            <a:spLocks noGrp="1" noChangeArrowheads="1"/>
          </p:cNvSpPr>
          <p:nvPr>
            <p:ph type="title" idx="4294967295"/>
          </p:nvPr>
        </p:nvSpPr>
        <p:spPr>
          <a:xfrm>
            <a:off x="468313" y="-26988"/>
            <a:ext cx="8229600" cy="1052513"/>
          </a:xfrm>
        </p:spPr>
        <p:txBody>
          <a:bodyPr>
            <a:noAutofit/>
          </a:bodyPr>
          <a:lstStyle/>
          <a:p>
            <a:pPr fontAlgn="auto">
              <a:lnSpc>
                <a:spcPct val="85000"/>
              </a:lnSpc>
              <a:spcAft>
                <a:spcPts val="0"/>
              </a:spcAft>
              <a:defRPr/>
            </a:pP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need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to</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understand</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the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weight</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of</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eco </a:t>
            </a:r>
            <a:r>
              <a:rPr lang="it-IT" sz="2400" b="1" dirty="0" err="1" smtClean="0">
                <a:solidFill>
                  <a:schemeClr val="accent3">
                    <a:shade val="75000"/>
                  </a:schemeClr>
                </a:solidFill>
                <a:effectLst>
                  <a:outerShdw blurRad="38100" dist="38100" dir="2700000" algn="tl">
                    <a:srgbClr val="000000"/>
                  </a:outerShdw>
                </a:effectLst>
                <a:latin typeface="Garamond" pitchFamily="18" charset="0"/>
              </a:rPr>
              <a:t>innovations</a:t>
            </a:r>
            <a:r>
              <a:rPr lang="it-IT" sz="2400" b="1" dirty="0" smtClean="0">
                <a:solidFill>
                  <a:schemeClr val="accent3">
                    <a:shade val="75000"/>
                  </a:schemeClr>
                </a:solidFill>
                <a:effectLst>
                  <a:outerShdw blurRad="38100" dist="38100" dir="2700000" algn="tl">
                    <a:srgbClr val="000000"/>
                  </a:outerShdw>
                </a:effectLst>
                <a:latin typeface="Garamond" pitchFamily="18" charset="0"/>
              </a:rPr>
              <a:t/>
            </a:r>
            <a:br>
              <a:rPr lang="it-IT" sz="2400" b="1" dirty="0" smtClean="0">
                <a:solidFill>
                  <a:schemeClr val="accent3">
                    <a:shade val="75000"/>
                  </a:schemeClr>
                </a:solidFill>
                <a:effectLst>
                  <a:outerShdw blurRad="38100" dist="38100" dir="2700000" algn="tl">
                    <a:srgbClr val="000000"/>
                  </a:outerShdw>
                </a:effectLst>
                <a:latin typeface="Garamond" pitchFamily="18" charset="0"/>
              </a:rPr>
            </a:br>
            <a:r>
              <a:rPr lang="it-IT" sz="2400" b="1" dirty="0" err="1" smtClean="0">
                <a:solidFill>
                  <a:srgbClr val="FF0000"/>
                </a:solidFill>
                <a:effectLst>
                  <a:outerShdw blurRad="38100" dist="38100" dir="2700000" algn="tl">
                    <a:srgbClr val="000000"/>
                  </a:outerShdw>
                </a:effectLst>
                <a:latin typeface="Garamond" pitchFamily="18" charset="0"/>
              </a:rPr>
              <a:t>Environmental</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innovations</a:t>
            </a:r>
            <a:r>
              <a:rPr lang="it-IT" sz="2400" b="1" dirty="0" smtClean="0">
                <a:solidFill>
                  <a:srgbClr val="FF0000"/>
                </a:solidFill>
                <a:effectLst>
                  <a:outerShdw blurRad="38100" dist="38100" dir="2700000" algn="tl">
                    <a:srgbClr val="000000"/>
                  </a:outerShdw>
                </a:effectLst>
                <a:latin typeface="Garamond" pitchFamily="18" charset="0"/>
              </a:rPr>
              <a:t> </a:t>
            </a:r>
            <a:r>
              <a:rPr lang="it-IT" sz="2400" b="1" dirty="0" err="1" smtClean="0">
                <a:solidFill>
                  <a:srgbClr val="FF0000"/>
                </a:solidFill>
                <a:effectLst>
                  <a:outerShdw blurRad="38100" dist="38100" dir="2700000" algn="tl">
                    <a:srgbClr val="000000"/>
                  </a:outerShdw>
                </a:effectLst>
                <a:latin typeface="Garamond" pitchFamily="18" charset="0"/>
              </a:rPr>
              <a:t>adoption</a:t>
            </a:r>
            <a:r>
              <a:rPr lang="it-IT" sz="2400" b="1" dirty="0" smtClean="0">
                <a:solidFill>
                  <a:srgbClr val="FF0000"/>
                </a:solidFill>
                <a:effectLst>
                  <a:outerShdw blurRad="38100" dist="38100" dir="2700000" algn="tl">
                    <a:srgbClr val="000000"/>
                  </a:outerShdw>
                </a:effectLst>
                <a:latin typeface="Garamond" pitchFamily="18" charset="0"/>
              </a:rPr>
              <a:t> in industrial </a:t>
            </a:r>
            <a:r>
              <a:rPr lang="it-IT" sz="2400" b="1" dirty="0" err="1" smtClean="0">
                <a:solidFill>
                  <a:srgbClr val="FF0000"/>
                </a:solidFill>
                <a:effectLst>
                  <a:outerShdw blurRad="38100" dist="38100" dir="2700000" algn="tl">
                    <a:srgbClr val="000000"/>
                  </a:outerShdw>
                </a:effectLst>
                <a:latin typeface="Garamond" pitchFamily="18" charset="0"/>
              </a:rPr>
              <a:t>firms</a:t>
            </a:r>
            <a:endParaRPr lang="it-IT" sz="2400" b="1" dirty="0">
              <a:solidFill>
                <a:srgbClr val="FF0000"/>
              </a:solidFill>
              <a:effectLst>
                <a:outerShdw blurRad="38100" dist="38100" dir="2700000" algn="tl">
                  <a:srgbClr val="000000"/>
                </a:outerShdw>
              </a:effectLst>
              <a:latin typeface="Garamond" pitchFamily="18" charset="0"/>
            </a:endParaRPr>
          </a:p>
        </p:txBody>
      </p:sp>
      <p:pic>
        <p:nvPicPr>
          <p:cNvPr id="2765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14438"/>
            <a:ext cx="820896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4" descr="unifepo_full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4000500" y="5929313"/>
            <a:ext cx="1285875" cy="92868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accent6">
                  <a:lumMod val="75000"/>
                </a:schemeClr>
              </a:solidFill>
            </a:endParaRPr>
          </a:p>
        </p:txBody>
      </p:sp>
      <p:sp>
        <p:nvSpPr>
          <p:cNvPr id="10" name="TextBox 9"/>
          <p:cNvSpPr txBox="1"/>
          <p:nvPr/>
        </p:nvSpPr>
        <p:spPr>
          <a:xfrm>
            <a:off x="395288" y="2708275"/>
            <a:ext cx="2305050"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it-IT" dirty="0" err="1"/>
              <a:t>Internationalisation</a:t>
            </a:r>
            <a:r>
              <a:rPr lang="it-IT" dirty="0"/>
              <a:t> </a:t>
            </a:r>
            <a:endParaRPr lang="en-GB" dirty="0"/>
          </a:p>
        </p:txBody>
      </p:sp>
      <p:sp>
        <p:nvSpPr>
          <p:cNvPr id="11" name="TextBox 10"/>
          <p:cNvSpPr txBox="1"/>
          <p:nvPr/>
        </p:nvSpPr>
        <p:spPr>
          <a:xfrm>
            <a:off x="3779838" y="134143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it-IT" dirty="0" err="1"/>
              <a:t>Organisational</a:t>
            </a:r>
            <a:r>
              <a:rPr lang="it-IT" dirty="0"/>
              <a:t> </a:t>
            </a:r>
            <a:r>
              <a:rPr lang="it-IT" dirty="0" err="1"/>
              <a:t>change</a:t>
            </a:r>
            <a:r>
              <a:rPr lang="it-IT" dirty="0"/>
              <a:t> </a:t>
            </a:r>
            <a:endParaRPr lang="en-GB" dirty="0"/>
          </a:p>
        </p:txBody>
      </p:sp>
      <p:sp>
        <p:nvSpPr>
          <p:cNvPr id="12" name="TextBox 11"/>
          <p:cNvSpPr txBox="1"/>
          <p:nvPr/>
        </p:nvSpPr>
        <p:spPr>
          <a:xfrm>
            <a:off x="6516688" y="4941888"/>
            <a:ext cx="180022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it-IT" dirty="0" err="1"/>
              <a:t>Techn</a:t>
            </a:r>
            <a:r>
              <a:rPr lang="it-IT" dirty="0"/>
              <a:t>. </a:t>
            </a:r>
            <a:r>
              <a:rPr lang="it-IT" dirty="0" err="1"/>
              <a:t>innovation</a:t>
            </a:r>
            <a:r>
              <a:rPr lang="it-IT" dirty="0"/>
              <a:t> </a:t>
            </a:r>
            <a:endParaRPr lang="en-GB" dirty="0"/>
          </a:p>
        </p:txBody>
      </p:sp>
      <p:sp>
        <p:nvSpPr>
          <p:cNvPr id="13" name="TextBox 12"/>
          <p:cNvSpPr txBox="1"/>
          <p:nvPr/>
        </p:nvSpPr>
        <p:spPr>
          <a:xfrm>
            <a:off x="6516688" y="2781300"/>
            <a:ext cx="1800225" cy="3683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it-IT" dirty="0"/>
              <a:t>training </a:t>
            </a:r>
            <a:endParaRPr lang="en-GB" dirty="0"/>
          </a:p>
        </p:txBody>
      </p:sp>
      <p:sp>
        <p:nvSpPr>
          <p:cNvPr id="14" name="TextBox 13"/>
          <p:cNvSpPr txBox="1"/>
          <p:nvPr/>
        </p:nvSpPr>
        <p:spPr>
          <a:xfrm>
            <a:off x="3924300" y="6092825"/>
            <a:ext cx="18002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it-IT" dirty="0" err="1"/>
              <a:t>Envir</a:t>
            </a:r>
            <a:r>
              <a:rPr lang="it-IT" dirty="0"/>
              <a:t>. </a:t>
            </a:r>
            <a:r>
              <a:rPr lang="it-IT" dirty="0" err="1"/>
              <a:t>Innov</a:t>
            </a:r>
            <a:r>
              <a:rPr lang="it-IT" dirty="0"/>
              <a:t>.  </a:t>
            </a:r>
            <a:endParaRPr lang="en-GB" dirty="0"/>
          </a:p>
        </p:txBody>
      </p:sp>
      <p:cxnSp>
        <p:nvCxnSpPr>
          <p:cNvPr id="16" name="Straight Arrow Connector 15"/>
          <p:cNvCxnSpPr/>
          <p:nvPr/>
        </p:nvCxnSpPr>
        <p:spPr>
          <a:xfrm rot="16200000" flipH="1">
            <a:off x="4140200" y="4005263"/>
            <a:ext cx="720725" cy="431800"/>
          </a:xfrm>
          <a:prstGeom prst="straightConnector1">
            <a:avLst/>
          </a:prstGeom>
          <a:ln w="127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76795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Innovation and eco </a:t>
            </a:r>
            <a:r>
              <a:rPr lang="it-IT" dirty="0" err="1" smtClean="0"/>
              <a:t>certification</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3494239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Michael Porter e Robert </a:t>
            </a:r>
            <a:r>
              <a:rPr lang="it-IT" dirty="0" err="1" smtClean="0"/>
              <a:t>Putnam</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897827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96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607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642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97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035DE5C4-D9DE-40F8-A9A8-9FCCED5E8C0B}" type="slidenum">
              <a:rPr lang="it-IT" smtClean="0"/>
              <a:pPr>
                <a:defRPr/>
              </a:pPr>
              <a:t>57</a:t>
            </a:fld>
            <a:endParaRPr lang="it-IT"/>
          </a:p>
        </p:txBody>
      </p:sp>
      <p:sp>
        <p:nvSpPr>
          <p:cNvPr id="3" name="CasellaDiTesto 2"/>
          <p:cNvSpPr txBox="1"/>
          <p:nvPr/>
        </p:nvSpPr>
        <p:spPr>
          <a:xfrm>
            <a:off x="3124200" y="1219200"/>
            <a:ext cx="3200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err="1" smtClean="0"/>
              <a:t>Economic</a:t>
            </a:r>
            <a:r>
              <a:rPr lang="it-IT" dirty="0" smtClean="0"/>
              <a:t> performances</a:t>
            </a:r>
            <a:endParaRPr lang="it-IT" dirty="0"/>
          </a:p>
        </p:txBody>
      </p:sp>
      <p:sp>
        <p:nvSpPr>
          <p:cNvPr id="4" name="CasellaDiTesto 3"/>
          <p:cNvSpPr txBox="1"/>
          <p:nvPr/>
        </p:nvSpPr>
        <p:spPr>
          <a:xfrm>
            <a:off x="990600" y="2661166"/>
            <a:ext cx="3200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dirty="0" smtClean="0"/>
              <a:t>Eco </a:t>
            </a:r>
            <a:r>
              <a:rPr lang="it-IT" dirty="0" err="1" smtClean="0"/>
              <a:t>innovations</a:t>
            </a:r>
            <a:endParaRPr lang="it-IT" dirty="0"/>
          </a:p>
        </p:txBody>
      </p:sp>
      <p:sp>
        <p:nvSpPr>
          <p:cNvPr id="5" name="CasellaDiTesto 4"/>
          <p:cNvSpPr txBox="1"/>
          <p:nvPr/>
        </p:nvSpPr>
        <p:spPr>
          <a:xfrm>
            <a:off x="4699000" y="2661166"/>
            <a:ext cx="32004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it-IT" dirty="0" err="1" smtClean="0"/>
              <a:t>Tech-org</a:t>
            </a:r>
            <a:r>
              <a:rPr lang="it-IT" dirty="0" smtClean="0"/>
              <a:t> </a:t>
            </a:r>
            <a:r>
              <a:rPr lang="it-IT" dirty="0" err="1" smtClean="0"/>
              <a:t>innovations</a:t>
            </a:r>
            <a:endParaRPr lang="it-IT" dirty="0"/>
          </a:p>
        </p:txBody>
      </p:sp>
      <p:sp>
        <p:nvSpPr>
          <p:cNvPr id="6" name="CasellaDiTesto 5"/>
          <p:cNvSpPr txBox="1"/>
          <p:nvPr/>
        </p:nvSpPr>
        <p:spPr>
          <a:xfrm>
            <a:off x="1003300" y="4267200"/>
            <a:ext cx="32004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err="1" smtClean="0"/>
              <a:t>Agglomeration</a:t>
            </a:r>
            <a:r>
              <a:rPr lang="it-IT" dirty="0" smtClean="0"/>
              <a:t> </a:t>
            </a:r>
            <a:r>
              <a:rPr lang="it-IT" dirty="0" err="1" smtClean="0"/>
              <a:t>economies</a:t>
            </a:r>
            <a:r>
              <a:rPr lang="it-IT" dirty="0" smtClean="0"/>
              <a:t> (eco inno) / </a:t>
            </a:r>
            <a:r>
              <a:rPr lang="it-IT" dirty="0" err="1" smtClean="0"/>
              <a:t>spatial</a:t>
            </a:r>
            <a:r>
              <a:rPr lang="it-IT" dirty="0" smtClean="0"/>
              <a:t> </a:t>
            </a:r>
            <a:r>
              <a:rPr lang="it-IT" dirty="0" err="1" smtClean="0"/>
              <a:t>factors</a:t>
            </a:r>
            <a:endParaRPr lang="it-IT" dirty="0"/>
          </a:p>
        </p:txBody>
      </p:sp>
      <p:sp>
        <p:nvSpPr>
          <p:cNvPr id="7" name="CasellaDiTesto 6"/>
          <p:cNvSpPr txBox="1"/>
          <p:nvPr/>
        </p:nvSpPr>
        <p:spPr>
          <a:xfrm>
            <a:off x="5181600" y="4405699"/>
            <a:ext cx="320040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err="1" smtClean="0"/>
              <a:t>Accumulated</a:t>
            </a:r>
            <a:r>
              <a:rPr lang="it-IT" dirty="0" smtClean="0"/>
              <a:t> </a:t>
            </a:r>
            <a:r>
              <a:rPr lang="it-IT" dirty="0" err="1" smtClean="0"/>
              <a:t>local</a:t>
            </a:r>
            <a:r>
              <a:rPr lang="it-IT" dirty="0" smtClean="0"/>
              <a:t> capital..</a:t>
            </a:r>
            <a:endParaRPr lang="it-IT" dirty="0"/>
          </a:p>
        </p:txBody>
      </p:sp>
      <p:cxnSp>
        <p:nvCxnSpPr>
          <p:cNvPr id="9" name="Connettore 2 8"/>
          <p:cNvCxnSpPr/>
          <p:nvPr/>
        </p:nvCxnSpPr>
        <p:spPr>
          <a:xfrm flipV="1">
            <a:off x="3429000" y="1752600"/>
            <a:ext cx="228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Connettore 2 9"/>
          <p:cNvCxnSpPr/>
          <p:nvPr/>
        </p:nvCxnSpPr>
        <p:spPr>
          <a:xfrm flipV="1">
            <a:off x="2743200" y="3276600"/>
            <a:ext cx="228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ttore 2 11"/>
          <p:cNvCxnSpPr/>
          <p:nvPr/>
        </p:nvCxnSpPr>
        <p:spPr>
          <a:xfrm flipH="1">
            <a:off x="4267200" y="4495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flipV="1">
            <a:off x="4438650" y="3030498"/>
            <a:ext cx="514350" cy="627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181600" y="3467100"/>
            <a:ext cx="2819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err="1" smtClean="0"/>
              <a:t>Environmental</a:t>
            </a:r>
            <a:r>
              <a:rPr lang="it-IT" dirty="0" smtClean="0"/>
              <a:t> /</a:t>
            </a:r>
            <a:r>
              <a:rPr lang="it-IT" dirty="0" err="1" smtClean="0"/>
              <a:t>innovation</a:t>
            </a:r>
            <a:r>
              <a:rPr lang="it-IT" dirty="0" smtClean="0"/>
              <a:t> policy</a:t>
            </a:r>
            <a:endParaRPr lang="it-IT" dirty="0"/>
          </a:p>
        </p:txBody>
      </p:sp>
      <p:cxnSp>
        <p:nvCxnSpPr>
          <p:cNvPr id="17" name="Connettore 1 16"/>
          <p:cNvCxnSpPr/>
          <p:nvPr/>
        </p:nvCxnSpPr>
        <p:spPr>
          <a:xfrm>
            <a:off x="4267200" y="2845832"/>
            <a:ext cx="3429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Connettore 2 17"/>
          <p:cNvCxnSpPr/>
          <p:nvPr/>
        </p:nvCxnSpPr>
        <p:spPr>
          <a:xfrm flipV="1">
            <a:off x="4470400" y="1899166"/>
            <a:ext cx="114300" cy="76200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1" name="Connettore 2 20"/>
          <p:cNvCxnSpPr/>
          <p:nvPr/>
        </p:nvCxnSpPr>
        <p:spPr>
          <a:xfrm flipV="1">
            <a:off x="3073400" y="3276600"/>
            <a:ext cx="1117600" cy="8323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CasellaDiTesto 7"/>
          <p:cNvSpPr txBox="1"/>
          <p:nvPr/>
        </p:nvSpPr>
        <p:spPr>
          <a:xfrm>
            <a:off x="533400" y="3344049"/>
            <a:ext cx="2057400" cy="738664"/>
          </a:xfrm>
          <a:prstGeom prst="rect">
            <a:avLst/>
          </a:prstGeom>
        </p:spPr>
        <p:style>
          <a:lnRef idx="0">
            <a:scrgbClr r="0" g="0" b="0"/>
          </a:lnRef>
          <a:fillRef idx="1002">
            <a:schemeClr val="dk2"/>
          </a:fillRef>
          <a:effectRef idx="0">
            <a:scrgbClr r="0" g="0" b="0"/>
          </a:effectRef>
          <a:fontRef idx="major"/>
        </p:style>
        <p:txBody>
          <a:bodyPr wrap="square" rtlCol="0">
            <a:spAutoFit/>
          </a:bodyPr>
          <a:lstStyle/>
          <a:p>
            <a:r>
              <a:rPr lang="it-IT" sz="1400" i="1" dirty="0" err="1" smtClean="0">
                <a:solidFill>
                  <a:schemeClr val="bg1"/>
                </a:solidFill>
              </a:rPr>
              <a:t>Within</a:t>
            </a:r>
            <a:r>
              <a:rPr lang="it-IT" sz="1400" i="1" dirty="0" smtClean="0">
                <a:solidFill>
                  <a:schemeClr val="bg1"/>
                </a:solidFill>
              </a:rPr>
              <a:t> </a:t>
            </a:r>
            <a:r>
              <a:rPr lang="it-IT" sz="1400" i="1" dirty="0" err="1" smtClean="0">
                <a:solidFill>
                  <a:schemeClr val="bg1"/>
                </a:solidFill>
              </a:rPr>
              <a:t>municipality</a:t>
            </a:r>
            <a:r>
              <a:rPr lang="it-IT" sz="1400" i="1" dirty="0" smtClean="0">
                <a:solidFill>
                  <a:schemeClr val="bg1"/>
                </a:solidFill>
              </a:rPr>
              <a:t> </a:t>
            </a:r>
            <a:r>
              <a:rPr lang="it-IT" sz="1400" i="1" dirty="0" err="1" smtClean="0">
                <a:solidFill>
                  <a:schemeClr val="bg1"/>
                </a:solidFill>
              </a:rPr>
              <a:t>sector</a:t>
            </a:r>
            <a:r>
              <a:rPr lang="it-IT" sz="1400" i="1" dirty="0" smtClean="0">
                <a:solidFill>
                  <a:schemeClr val="bg1"/>
                </a:solidFill>
              </a:rPr>
              <a:t> </a:t>
            </a:r>
            <a:r>
              <a:rPr lang="it-IT" sz="1400" i="1" dirty="0" err="1" smtClean="0">
                <a:solidFill>
                  <a:schemeClr val="bg1"/>
                </a:solidFill>
              </a:rPr>
              <a:t>independent</a:t>
            </a:r>
            <a:r>
              <a:rPr lang="it-IT" sz="1400" i="1" dirty="0" smtClean="0">
                <a:solidFill>
                  <a:schemeClr val="bg1"/>
                </a:solidFill>
              </a:rPr>
              <a:t> </a:t>
            </a:r>
            <a:r>
              <a:rPr lang="it-IT" sz="1400" i="1" dirty="0" err="1" smtClean="0">
                <a:solidFill>
                  <a:schemeClr val="bg1"/>
                </a:solidFill>
              </a:rPr>
              <a:t>marshallian</a:t>
            </a:r>
            <a:r>
              <a:rPr lang="it-IT" sz="1400" i="1" dirty="0" smtClean="0">
                <a:solidFill>
                  <a:schemeClr val="bg1"/>
                </a:solidFill>
              </a:rPr>
              <a:t> </a:t>
            </a:r>
            <a:r>
              <a:rPr lang="it-IT" sz="1400" i="1" dirty="0" err="1" smtClean="0">
                <a:solidFill>
                  <a:schemeClr val="bg1"/>
                </a:solidFill>
              </a:rPr>
              <a:t>effect</a:t>
            </a:r>
            <a:endParaRPr lang="it-IT" sz="1400" i="1" dirty="0">
              <a:solidFill>
                <a:schemeClr val="bg1"/>
              </a:solidFill>
            </a:endParaRPr>
          </a:p>
        </p:txBody>
      </p:sp>
      <p:sp>
        <p:nvSpPr>
          <p:cNvPr id="19" name="CasellaDiTesto 18"/>
          <p:cNvSpPr txBox="1"/>
          <p:nvPr/>
        </p:nvSpPr>
        <p:spPr>
          <a:xfrm>
            <a:off x="5181600" y="1765300"/>
            <a:ext cx="3200400" cy="738664"/>
          </a:xfrm>
          <a:prstGeom prst="rect">
            <a:avLst/>
          </a:prstGeom>
        </p:spPr>
        <p:style>
          <a:lnRef idx="0">
            <a:scrgbClr r="0" g="0" b="0"/>
          </a:lnRef>
          <a:fillRef idx="1002">
            <a:schemeClr val="dk2"/>
          </a:fillRef>
          <a:effectRef idx="0">
            <a:scrgbClr r="0" g="0" b="0"/>
          </a:effectRef>
          <a:fontRef idx="major"/>
        </p:style>
        <p:txBody>
          <a:bodyPr wrap="square" rtlCol="0">
            <a:spAutoFit/>
          </a:bodyPr>
          <a:lstStyle/>
          <a:p>
            <a:r>
              <a:rPr lang="it-IT" sz="1400" i="1" dirty="0" smtClean="0">
                <a:solidFill>
                  <a:schemeClr val="bg1"/>
                </a:solidFill>
              </a:rPr>
              <a:t>EI are </a:t>
            </a:r>
            <a:r>
              <a:rPr lang="it-IT" sz="1400" i="1" dirty="0" err="1" smtClean="0">
                <a:solidFill>
                  <a:schemeClr val="bg1"/>
                </a:solidFill>
              </a:rPr>
              <a:t>not</a:t>
            </a:r>
            <a:r>
              <a:rPr lang="it-IT" sz="1400" i="1" dirty="0" smtClean="0">
                <a:solidFill>
                  <a:schemeClr val="bg1"/>
                </a:solidFill>
              </a:rPr>
              <a:t> </a:t>
            </a:r>
            <a:r>
              <a:rPr lang="it-IT" sz="1400" i="1" dirty="0" err="1" smtClean="0">
                <a:solidFill>
                  <a:schemeClr val="bg1"/>
                </a:solidFill>
              </a:rPr>
              <a:t>separated</a:t>
            </a:r>
            <a:r>
              <a:rPr lang="it-IT" sz="1400" i="1" dirty="0" smtClean="0">
                <a:solidFill>
                  <a:schemeClr val="bg1"/>
                </a:solidFill>
              </a:rPr>
              <a:t> </a:t>
            </a:r>
            <a:r>
              <a:rPr lang="it-IT" sz="1400" i="1" dirty="0" err="1" smtClean="0">
                <a:solidFill>
                  <a:schemeClr val="bg1"/>
                </a:solidFill>
              </a:rPr>
              <a:t>elements</a:t>
            </a:r>
            <a:r>
              <a:rPr lang="it-IT" sz="1400" i="1" dirty="0" smtClean="0">
                <a:solidFill>
                  <a:schemeClr val="bg1"/>
                </a:solidFill>
              </a:rPr>
              <a:t>, </a:t>
            </a:r>
            <a:r>
              <a:rPr lang="it-IT" sz="1400" i="1" dirty="0" err="1" smtClean="0">
                <a:solidFill>
                  <a:schemeClr val="bg1"/>
                </a:solidFill>
              </a:rPr>
              <a:t>economic</a:t>
            </a:r>
            <a:r>
              <a:rPr lang="it-IT" sz="1400" i="1" dirty="0" smtClean="0">
                <a:solidFill>
                  <a:schemeClr val="bg1"/>
                </a:solidFill>
              </a:rPr>
              <a:t> </a:t>
            </a:r>
            <a:r>
              <a:rPr lang="it-IT" sz="1400" i="1" dirty="0" err="1" smtClean="0">
                <a:solidFill>
                  <a:schemeClr val="bg1"/>
                </a:solidFill>
              </a:rPr>
              <a:t>effects</a:t>
            </a:r>
            <a:r>
              <a:rPr lang="it-IT" sz="1400" i="1" dirty="0" smtClean="0">
                <a:solidFill>
                  <a:schemeClr val="bg1"/>
                </a:solidFill>
              </a:rPr>
              <a:t> are </a:t>
            </a:r>
            <a:r>
              <a:rPr lang="it-IT" sz="1400" i="1" dirty="0" err="1" smtClean="0">
                <a:solidFill>
                  <a:schemeClr val="bg1"/>
                </a:solidFill>
              </a:rPr>
              <a:t>stronger</a:t>
            </a:r>
            <a:r>
              <a:rPr lang="it-IT" sz="1400" i="1" dirty="0" smtClean="0">
                <a:solidFill>
                  <a:schemeClr val="bg1"/>
                </a:solidFill>
              </a:rPr>
              <a:t> </a:t>
            </a:r>
            <a:r>
              <a:rPr lang="it-IT" sz="1400" i="1" dirty="0" err="1" smtClean="0">
                <a:solidFill>
                  <a:schemeClr val="bg1"/>
                </a:solidFill>
              </a:rPr>
              <a:t>when</a:t>
            </a:r>
            <a:r>
              <a:rPr lang="it-IT" sz="1400" i="1" dirty="0" smtClean="0">
                <a:solidFill>
                  <a:schemeClr val="bg1"/>
                </a:solidFill>
              </a:rPr>
              <a:t> </a:t>
            </a:r>
            <a:r>
              <a:rPr lang="it-IT" sz="1400" i="1" dirty="0" err="1" smtClean="0">
                <a:solidFill>
                  <a:schemeClr val="bg1"/>
                </a:solidFill>
              </a:rPr>
              <a:t>jointness</a:t>
            </a:r>
            <a:r>
              <a:rPr lang="it-IT" sz="1400" i="1" dirty="0" smtClean="0">
                <a:solidFill>
                  <a:schemeClr val="bg1"/>
                </a:solidFill>
              </a:rPr>
              <a:t> </a:t>
            </a:r>
            <a:r>
              <a:rPr lang="it-IT" sz="1400" i="1" dirty="0" err="1" smtClean="0">
                <a:solidFill>
                  <a:schemeClr val="bg1"/>
                </a:solidFill>
              </a:rPr>
              <a:t>is</a:t>
            </a:r>
            <a:r>
              <a:rPr lang="it-IT" sz="1400" i="1" dirty="0" smtClean="0">
                <a:solidFill>
                  <a:schemeClr val="bg1"/>
                </a:solidFill>
              </a:rPr>
              <a:t> </a:t>
            </a:r>
            <a:r>
              <a:rPr lang="it-IT" sz="1400" i="1" dirty="0" err="1" smtClean="0">
                <a:solidFill>
                  <a:schemeClr val="bg1"/>
                </a:solidFill>
              </a:rPr>
              <a:t>considered</a:t>
            </a:r>
            <a:endParaRPr lang="it-IT" sz="1400" i="1" dirty="0">
              <a:solidFill>
                <a:schemeClr val="bg1"/>
              </a:solidFill>
            </a:endParaRPr>
          </a:p>
        </p:txBody>
      </p:sp>
    </p:spTree>
    <p:extLst>
      <p:ext uri="{BB962C8B-B14F-4D97-AF65-F5344CB8AC3E}">
        <p14:creationId xmlns:p14="http://schemas.microsoft.com/office/powerpoint/2010/main" val="15434651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Further</a:t>
            </a:r>
            <a:r>
              <a:rPr lang="it-IT" dirty="0" smtClean="0"/>
              <a:t> </a:t>
            </a:r>
            <a:r>
              <a:rPr lang="it-IT" dirty="0" err="1" smtClean="0"/>
              <a:t>steps</a:t>
            </a:r>
            <a:endParaRPr lang="it-IT" dirty="0"/>
          </a:p>
        </p:txBody>
      </p:sp>
      <p:sp>
        <p:nvSpPr>
          <p:cNvPr id="3" name="Segnaposto contenuto 2"/>
          <p:cNvSpPr>
            <a:spLocks noGrp="1"/>
          </p:cNvSpPr>
          <p:nvPr>
            <p:ph idx="1"/>
          </p:nvPr>
        </p:nvSpPr>
        <p:spPr/>
        <p:txBody>
          <a:bodyPr>
            <a:normAutofit lnSpcReduction="10000"/>
          </a:bodyPr>
          <a:lstStyle/>
          <a:p>
            <a:r>
              <a:rPr lang="it-IT" dirty="0" err="1" smtClean="0"/>
              <a:t>Constructing</a:t>
            </a:r>
            <a:r>
              <a:rPr lang="it-IT" dirty="0" smtClean="0"/>
              <a:t> and </a:t>
            </a:r>
            <a:r>
              <a:rPr lang="it-IT" dirty="0" err="1" smtClean="0"/>
              <a:t>using</a:t>
            </a:r>
            <a:r>
              <a:rPr lang="it-IT" dirty="0" smtClean="0"/>
              <a:t> </a:t>
            </a:r>
            <a:r>
              <a:rPr lang="it-IT" dirty="0" err="1" smtClean="0"/>
              <a:t>other</a:t>
            </a:r>
            <a:r>
              <a:rPr lang="it-IT" dirty="0" smtClean="0"/>
              <a:t> </a:t>
            </a:r>
            <a:r>
              <a:rPr lang="it-IT" dirty="0" err="1" smtClean="0"/>
              <a:t>measures</a:t>
            </a:r>
            <a:r>
              <a:rPr lang="it-IT" dirty="0" smtClean="0"/>
              <a:t> of </a:t>
            </a:r>
            <a:r>
              <a:rPr lang="it-IT" dirty="0" err="1" smtClean="0"/>
              <a:t>agglomeration</a:t>
            </a:r>
            <a:r>
              <a:rPr lang="it-IT" dirty="0" smtClean="0"/>
              <a:t> for </a:t>
            </a:r>
            <a:r>
              <a:rPr lang="it-IT" dirty="0" err="1" smtClean="0"/>
              <a:t>sensitivity</a:t>
            </a:r>
            <a:r>
              <a:rPr lang="it-IT" dirty="0" smtClean="0"/>
              <a:t> tests:</a:t>
            </a:r>
          </a:p>
          <a:p>
            <a:pPr lvl="1"/>
            <a:r>
              <a:rPr lang="it-IT" dirty="0" err="1" smtClean="0">
                <a:solidFill>
                  <a:srgbClr val="FFC000"/>
                </a:solidFill>
              </a:rPr>
              <a:t>geographical</a:t>
            </a:r>
            <a:r>
              <a:rPr lang="it-IT" dirty="0" smtClean="0">
                <a:solidFill>
                  <a:srgbClr val="FFC000"/>
                </a:solidFill>
              </a:rPr>
              <a:t> </a:t>
            </a:r>
            <a:r>
              <a:rPr lang="it-IT" dirty="0" err="1" smtClean="0">
                <a:solidFill>
                  <a:srgbClr val="FFC000"/>
                </a:solidFill>
              </a:rPr>
              <a:t>distance</a:t>
            </a:r>
            <a:r>
              <a:rPr lang="it-IT" dirty="0" smtClean="0">
                <a:solidFill>
                  <a:srgbClr val="FFC000"/>
                </a:solidFill>
              </a:rPr>
              <a:t> (</a:t>
            </a:r>
            <a:r>
              <a:rPr lang="it-IT" dirty="0" err="1" smtClean="0">
                <a:solidFill>
                  <a:srgbClr val="FFC000"/>
                </a:solidFill>
              </a:rPr>
              <a:t>we</a:t>
            </a:r>
            <a:r>
              <a:rPr lang="it-IT" dirty="0" smtClean="0">
                <a:solidFill>
                  <a:srgbClr val="FFC000"/>
                </a:solidFill>
              </a:rPr>
              <a:t> </a:t>
            </a:r>
            <a:r>
              <a:rPr lang="it-IT" dirty="0" err="1" smtClean="0">
                <a:solidFill>
                  <a:srgbClr val="FFC000"/>
                </a:solidFill>
              </a:rPr>
              <a:t>know</a:t>
            </a:r>
            <a:r>
              <a:rPr lang="it-IT" dirty="0" smtClean="0">
                <a:solidFill>
                  <a:srgbClr val="FFC000"/>
                </a:solidFill>
              </a:rPr>
              <a:t> the location </a:t>
            </a:r>
            <a:r>
              <a:rPr lang="it-IT" dirty="0" err="1" smtClean="0">
                <a:solidFill>
                  <a:srgbClr val="FFC000"/>
                </a:solidFill>
              </a:rPr>
              <a:t>differently</a:t>
            </a:r>
            <a:r>
              <a:rPr lang="it-IT" dirty="0" smtClean="0">
                <a:solidFill>
                  <a:srgbClr val="FFC000"/>
                </a:solidFill>
              </a:rPr>
              <a:t> from CIS)</a:t>
            </a:r>
          </a:p>
          <a:p>
            <a:pPr lvl="1"/>
            <a:r>
              <a:rPr lang="it-IT" dirty="0" smtClean="0">
                <a:solidFill>
                  <a:srgbClr val="FF0000"/>
                </a:solidFill>
              </a:rPr>
              <a:t>Local labour </a:t>
            </a:r>
            <a:r>
              <a:rPr lang="it-IT" dirty="0" err="1" smtClean="0">
                <a:solidFill>
                  <a:srgbClr val="FF0000"/>
                </a:solidFill>
              </a:rPr>
              <a:t>systems</a:t>
            </a:r>
            <a:r>
              <a:rPr lang="it-IT" dirty="0" smtClean="0">
                <a:solidFill>
                  <a:srgbClr val="FF0000"/>
                </a:solidFill>
              </a:rPr>
              <a:t> </a:t>
            </a:r>
            <a:endParaRPr lang="it-IT" dirty="0">
              <a:solidFill>
                <a:srgbClr val="FF0000"/>
              </a:solidFill>
            </a:endParaRPr>
          </a:p>
          <a:p>
            <a:pPr lvl="2"/>
            <a:r>
              <a:rPr lang="it-IT" dirty="0" err="1" smtClean="0">
                <a:solidFill>
                  <a:srgbClr val="FF0000"/>
                </a:solidFill>
              </a:rPr>
              <a:t>Economic</a:t>
            </a:r>
            <a:r>
              <a:rPr lang="it-IT" dirty="0" smtClean="0">
                <a:solidFill>
                  <a:srgbClr val="FF0000"/>
                </a:solidFill>
              </a:rPr>
              <a:t> performance </a:t>
            </a:r>
            <a:r>
              <a:rPr lang="it-IT" dirty="0" err="1" smtClean="0">
                <a:solidFill>
                  <a:srgbClr val="FF0000"/>
                </a:solidFill>
              </a:rPr>
              <a:t>effects</a:t>
            </a:r>
            <a:r>
              <a:rPr lang="it-IT" dirty="0" smtClean="0">
                <a:solidFill>
                  <a:srgbClr val="FF0000"/>
                </a:solidFill>
              </a:rPr>
              <a:t> are even </a:t>
            </a:r>
            <a:r>
              <a:rPr lang="it-IT" dirty="0" err="1" smtClean="0">
                <a:solidFill>
                  <a:srgbClr val="FF0000"/>
                </a:solidFill>
              </a:rPr>
              <a:t>extended</a:t>
            </a:r>
            <a:r>
              <a:rPr lang="it-IT" dirty="0" smtClean="0">
                <a:solidFill>
                  <a:srgbClr val="FF0000"/>
                </a:solidFill>
              </a:rPr>
              <a:t> …</a:t>
            </a:r>
            <a:endParaRPr lang="it-IT" dirty="0">
              <a:solidFill>
                <a:srgbClr val="FF0000"/>
              </a:solidFill>
            </a:endParaRPr>
          </a:p>
          <a:p>
            <a:r>
              <a:rPr lang="it-IT" dirty="0" err="1" smtClean="0"/>
              <a:t>Extending</a:t>
            </a:r>
            <a:r>
              <a:rPr lang="it-IT" dirty="0"/>
              <a:t> </a:t>
            </a:r>
            <a:r>
              <a:rPr lang="it-IT" dirty="0" smtClean="0"/>
              <a:t>the </a:t>
            </a:r>
            <a:r>
              <a:rPr lang="it-IT" dirty="0" err="1" smtClean="0"/>
              <a:t>period</a:t>
            </a:r>
            <a:r>
              <a:rPr lang="it-IT" dirty="0" smtClean="0"/>
              <a:t> over </a:t>
            </a:r>
            <a:r>
              <a:rPr lang="it-IT" dirty="0" err="1" smtClean="0"/>
              <a:t>which</a:t>
            </a:r>
            <a:r>
              <a:rPr lang="it-IT" dirty="0" smtClean="0"/>
              <a:t> </a:t>
            </a:r>
            <a:r>
              <a:rPr lang="it-IT" dirty="0" err="1" smtClean="0"/>
              <a:t>accounting</a:t>
            </a:r>
            <a:r>
              <a:rPr lang="it-IT" dirty="0" smtClean="0"/>
              <a:t> </a:t>
            </a:r>
            <a:r>
              <a:rPr lang="it-IT" dirty="0" err="1" smtClean="0"/>
              <a:t>variables</a:t>
            </a:r>
            <a:r>
              <a:rPr lang="it-IT" dirty="0" smtClean="0"/>
              <a:t> are </a:t>
            </a:r>
            <a:r>
              <a:rPr lang="it-IT" dirty="0" err="1" smtClean="0"/>
              <a:t>measured</a:t>
            </a:r>
            <a:endParaRPr lang="it-IT" dirty="0" smtClean="0"/>
          </a:p>
          <a:p>
            <a:pPr lvl="1"/>
            <a:r>
              <a:rPr lang="it-IT" dirty="0" smtClean="0"/>
              <a:t>2011 – </a:t>
            </a:r>
            <a:r>
              <a:rPr lang="it-IT" dirty="0" err="1" smtClean="0"/>
              <a:t>similar</a:t>
            </a:r>
            <a:r>
              <a:rPr lang="it-IT" dirty="0" smtClean="0"/>
              <a:t> </a:t>
            </a:r>
            <a:r>
              <a:rPr lang="it-IT" dirty="0" err="1" smtClean="0"/>
              <a:t>results</a:t>
            </a:r>
            <a:r>
              <a:rPr lang="it-IT" dirty="0" smtClean="0"/>
              <a:t>….</a:t>
            </a:r>
          </a:p>
          <a:p>
            <a:endParaRPr lang="it-IT" dirty="0" smtClean="0"/>
          </a:p>
        </p:txBody>
      </p:sp>
      <p:sp>
        <p:nvSpPr>
          <p:cNvPr id="4" name="Segnaposto numero diapositiva 3"/>
          <p:cNvSpPr>
            <a:spLocks noGrp="1"/>
          </p:cNvSpPr>
          <p:nvPr>
            <p:ph type="sldNum" sz="quarter" idx="12"/>
          </p:nvPr>
        </p:nvSpPr>
        <p:spPr/>
        <p:txBody>
          <a:bodyPr/>
          <a:lstStyle/>
          <a:p>
            <a:pPr>
              <a:defRPr/>
            </a:pPr>
            <a:fld id="{B49E13C4-6E41-4A36-9C6C-E54089D09F5D}" type="slidenum">
              <a:rPr lang="it-IT" smtClean="0"/>
              <a:pPr>
                <a:defRPr/>
              </a:pPr>
              <a:t>58</a:t>
            </a:fld>
            <a:endParaRPr lang="it-IT"/>
          </a:p>
        </p:txBody>
      </p:sp>
    </p:spTree>
    <p:extLst>
      <p:ext uri="{BB962C8B-B14F-4D97-AF65-F5344CB8AC3E}">
        <p14:creationId xmlns:p14="http://schemas.microsoft.com/office/powerpoint/2010/main" val="6450053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Putnam</a:t>
            </a:r>
            <a:r>
              <a:rPr lang="it-IT" dirty="0" smtClean="0"/>
              <a:t> and </a:t>
            </a:r>
            <a:r>
              <a:rPr lang="it-IT" dirty="0" err="1" smtClean="0"/>
              <a:t>Municipalities</a:t>
            </a:r>
            <a:endParaRPr lang="it-IT" dirty="0"/>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B49E13C4-6E41-4A36-9C6C-E54089D09F5D}" type="slidenum">
              <a:rPr lang="it-IT" smtClean="0"/>
              <a:pPr>
                <a:defRPr/>
              </a:pPr>
              <a:t>59</a:t>
            </a:fld>
            <a:endParaRPr lang="it-IT"/>
          </a:p>
        </p:txBody>
      </p:sp>
      <p:sp>
        <p:nvSpPr>
          <p:cNvPr id="5" name="Rettangolo 4"/>
          <p:cNvSpPr/>
          <p:nvPr/>
        </p:nvSpPr>
        <p:spPr>
          <a:xfrm>
            <a:off x="533400" y="1752600"/>
            <a:ext cx="7696200" cy="4770537"/>
          </a:xfrm>
          <a:prstGeom prst="rect">
            <a:avLst/>
          </a:prstGeom>
        </p:spPr>
        <p:txBody>
          <a:bodyPr wrap="square">
            <a:spAutoFit/>
          </a:bodyPr>
          <a:lstStyle/>
          <a:p>
            <a:r>
              <a:rPr lang="en-TT" sz="1600" dirty="0" smtClean="0"/>
              <a:t>He comments </a:t>
            </a:r>
            <a:r>
              <a:rPr lang="en-TT" sz="1600" dirty="0"/>
              <a:t>on the 'roots of civic community' and civic legacies of medieval Italy. He stresses that 'although regional governments were established in 1970 [...] the regions themselves had far deeper historical roots. Italy had been since the fall of the Roman world and especially after the dark ages a 'geographical expression, a congeries of small city-states' (p. 121</a:t>
            </a:r>
            <a:r>
              <a:rPr lang="en-TT" sz="1600" dirty="0" smtClean="0"/>
              <a:t>).</a:t>
            </a:r>
          </a:p>
          <a:p>
            <a:r>
              <a:rPr lang="en-TT" sz="1600" dirty="0" smtClean="0"/>
              <a:t> </a:t>
            </a:r>
            <a:r>
              <a:rPr lang="en-TT" sz="1600" dirty="0"/>
              <a:t>If on the one hand fragmentation leads to economic backwardness, Putnam argues that this has not always been the case: innovative political structures also emerged over those centuries</a:t>
            </a:r>
            <a:r>
              <a:rPr lang="en-TT" sz="1600" dirty="0" smtClean="0"/>
              <a:t>.</a:t>
            </a:r>
          </a:p>
          <a:p>
            <a:r>
              <a:rPr lang="en-TT" sz="1600" b="1" dirty="0" smtClean="0"/>
              <a:t> </a:t>
            </a:r>
            <a:r>
              <a:rPr lang="en-TT" sz="1600" b="1" dirty="0"/>
              <a:t>In the towns of Northern Italy, unprecedented forms of self-government emerged over 1000-1500 </a:t>
            </a:r>
            <a:r>
              <a:rPr lang="en-TT" sz="1600" b="1" dirty="0" err="1"/>
              <a:t>a.c</a:t>
            </a:r>
            <a:r>
              <a:rPr lang="en-TT" sz="1600" b="1" dirty="0"/>
              <a:t>. The new form of political and social organisation of life even in economic terms was the 'commune', that is the municipality</a:t>
            </a:r>
            <a:r>
              <a:rPr lang="en-TT" sz="1600" b="1" dirty="0" smtClean="0"/>
              <a:t>.</a:t>
            </a:r>
          </a:p>
          <a:p>
            <a:r>
              <a:rPr lang="en-TT" sz="1600" b="1" dirty="0" smtClean="0"/>
              <a:t> </a:t>
            </a:r>
            <a:r>
              <a:rPr lang="en-TT" sz="1600" dirty="0"/>
              <a:t>In the words of Putnam (1993, p.124), </a:t>
            </a:r>
            <a:r>
              <a:rPr lang="en-TT" sz="1600" i="1" dirty="0"/>
              <a:t>'by the twelfth century communes has been established in Florence, Venice, Bologna, Genua, Milan and virtually all the other major towns of northern and central Italy, rotted historically in these primordial social contracts'. As communal life evolved, craftsmen and tradesmen were of key importance for the development of those areas. Mostly relevant 'to provide self-help and mutual assistance of social as well as for strictly occupational purposes</a:t>
            </a:r>
            <a:r>
              <a:rPr lang="en-TT" sz="1600" dirty="0"/>
              <a:t>' (p.125).</a:t>
            </a:r>
            <a:endParaRPr lang="it-IT" sz="1600" dirty="0"/>
          </a:p>
        </p:txBody>
      </p:sp>
    </p:spTree>
    <p:extLst>
      <p:ext uri="{BB962C8B-B14F-4D97-AF65-F5344CB8AC3E}">
        <p14:creationId xmlns:p14="http://schemas.microsoft.com/office/powerpoint/2010/main" val="3472877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95250"/>
            <a:ext cx="1222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a:latin typeface="Calibri" pitchFamily="34" charset="0"/>
                <a:ea typeface="Calibri" pitchFamily="34" charset="0"/>
                <a:cs typeface="Times New Roman" pitchFamily="18" charset="0"/>
              </a:rPr>
              <a:t>GERD total</a:t>
            </a:r>
            <a:endParaRPr lang="en-GB" altLang="it-IT" b="1">
              <a:ea typeface="Calibri" pitchFamily="34" charset="0"/>
              <a:cs typeface="Times New Roman" pitchFamily="18" charset="0"/>
            </a:endParaRPr>
          </a:p>
          <a:p>
            <a:endParaRPr lang="en-GB" altLang="it-IT">
              <a:ea typeface="Calibri" pitchFamily="34" charset="0"/>
              <a:cs typeface="Times New Roman" pitchFamily="18" charset="0"/>
            </a:endParaRPr>
          </a:p>
        </p:txBody>
      </p:sp>
      <p:graphicFrame>
        <p:nvGraphicFramePr>
          <p:cNvPr id="3" name="Grafico 1"/>
          <p:cNvGraphicFramePr/>
          <p:nvPr/>
        </p:nvGraphicFramePr>
        <p:xfrm>
          <a:off x="323528" y="476672"/>
          <a:ext cx="8280920"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Rectangle 3"/>
          <p:cNvSpPr>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p>
        </p:txBody>
      </p:sp>
      <p:cxnSp>
        <p:nvCxnSpPr>
          <p:cNvPr id="6" name="Straight Arrow Connector 5"/>
          <p:cNvCxnSpPr/>
          <p:nvPr/>
        </p:nvCxnSpPr>
        <p:spPr>
          <a:xfrm>
            <a:off x="3419475" y="3933825"/>
            <a:ext cx="576263"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336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Performance ambientali dei settori dei servizi</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1311933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5143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00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112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7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t-IT" dirty="0" smtClean="0"/>
              <a:t>Sustainable society is </a:t>
            </a:r>
            <a:r>
              <a:rPr lang="it-IT" dirty="0" err="1" smtClean="0"/>
              <a:t>an</a:t>
            </a:r>
            <a:r>
              <a:rPr lang="it-IT" dirty="0" smtClean="0"/>
              <a:t> ‘</a:t>
            </a:r>
            <a:r>
              <a:rPr lang="it-IT" dirty="0" err="1" smtClean="0"/>
              <a:t>investing</a:t>
            </a:r>
            <a:r>
              <a:rPr lang="it-IT" dirty="0" smtClean="0"/>
              <a:t> society’</a:t>
            </a:r>
            <a:br>
              <a:rPr lang="it-IT" dirty="0" smtClean="0"/>
            </a:br>
            <a:endParaRPr lang="en-GB" dirty="0" smtClean="0"/>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it-IT" sz="3600" dirty="0" err="1" smtClean="0"/>
              <a:t>Sustainability</a:t>
            </a:r>
            <a:r>
              <a:rPr lang="it-IT" sz="3600" dirty="0" smtClean="0"/>
              <a:t> I: Capital </a:t>
            </a:r>
            <a:r>
              <a:rPr lang="it-IT" sz="3600" dirty="0" err="1" smtClean="0"/>
              <a:t>based</a:t>
            </a:r>
            <a:r>
              <a:rPr lang="it-IT" sz="3600" dirty="0" smtClean="0"/>
              <a:t> economic </a:t>
            </a:r>
            <a:r>
              <a:rPr lang="it-IT" sz="3600" dirty="0" err="1" smtClean="0"/>
              <a:t>view</a:t>
            </a:r>
            <a:endParaRPr lang="en-GB" sz="3600" dirty="0" smtClean="0"/>
          </a:p>
        </p:txBody>
      </p:sp>
    </p:spTree>
    <p:extLst>
      <p:ext uri="{BB962C8B-B14F-4D97-AF65-F5344CB8AC3E}">
        <p14:creationId xmlns:p14="http://schemas.microsoft.com/office/powerpoint/2010/main" val="30732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it-IT" sz="4000" smtClean="0">
                <a:solidFill>
                  <a:schemeClr val="folHlink"/>
                </a:solidFill>
              </a:rPr>
              <a:t>Holland vs Kenya capital stocks shares of wealth</a:t>
            </a:r>
          </a:p>
        </p:txBody>
      </p:sp>
      <p:sp>
        <p:nvSpPr>
          <p:cNvPr id="5123" name="Rectangle 3"/>
          <p:cNvSpPr>
            <a:spLocks noGrp="1" noChangeArrowheads="1"/>
          </p:cNvSpPr>
          <p:nvPr>
            <p:ph type="body" idx="1"/>
          </p:nvPr>
        </p:nvSpPr>
        <p:spPr/>
        <p:txBody>
          <a:bodyPr/>
          <a:lstStyle/>
          <a:p>
            <a:pPr eaLnBrk="1" hangingPunct="1"/>
            <a:r>
              <a:rPr lang="it-IT" altLang="it-IT" sz="2800" smtClean="0">
                <a:solidFill>
                  <a:schemeClr val="folHlink"/>
                </a:solidFill>
              </a:rPr>
              <a:t>Holland</a:t>
            </a:r>
          </a:p>
          <a:p>
            <a:pPr lvl="1" eaLnBrk="1" hangingPunct="1"/>
            <a:r>
              <a:rPr lang="it-IT" altLang="it-IT" sz="2400" smtClean="0"/>
              <a:t>78% Human capital + institutions</a:t>
            </a:r>
          </a:p>
          <a:p>
            <a:pPr lvl="2" eaLnBrk="1" hangingPunct="1"/>
            <a:r>
              <a:rPr lang="it-IT" altLang="it-IT" sz="2000" smtClean="0"/>
              <a:t>Of which 36% schooling; 57% institutions, property rights</a:t>
            </a:r>
          </a:p>
          <a:p>
            <a:pPr lvl="1" eaLnBrk="1" hangingPunct="1"/>
            <a:r>
              <a:rPr lang="it-IT" altLang="it-IT" sz="2400" smtClean="0"/>
              <a:t>3% natural capital (of which 57% land)</a:t>
            </a:r>
          </a:p>
          <a:p>
            <a:pPr lvl="1" eaLnBrk="1" hangingPunct="1"/>
            <a:r>
              <a:rPr lang="it-IT" altLang="it-IT" sz="2400" smtClean="0"/>
              <a:t>19% produced man made capital</a:t>
            </a:r>
          </a:p>
          <a:p>
            <a:pPr eaLnBrk="1" hangingPunct="1"/>
            <a:r>
              <a:rPr lang="it-IT" altLang="it-IT" sz="2800" smtClean="0">
                <a:solidFill>
                  <a:schemeClr val="folHlink"/>
                </a:solidFill>
              </a:rPr>
              <a:t>Kenya</a:t>
            </a:r>
          </a:p>
          <a:p>
            <a:pPr lvl="1" eaLnBrk="1" hangingPunct="1"/>
            <a:r>
              <a:rPr lang="it-IT" altLang="it-IT" sz="2400" smtClean="0"/>
              <a:t>46% natural capital (1/2 crops)</a:t>
            </a:r>
          </a:p>
          <a:p>
            <a:pPr lvl="1" eaLnBrk="1" hangingPunct="1"/>
            <a:r>
              <a:rPr lang="it-IT" altLang="it-IT" sz="2400" smtClean="0"/>
              <a:t>13% man made</a:t>
            </a:r>
          </a:p>
          <a:p>
            <a:pPr lvl="1" eaLnBrk="1" hangingPunct="1"/>
            <a:r>
              <a:rPr lang="it-IT" altLang="it-IT" sz="2400" smtClean="0"/>
              <a:t>42% intangible including human capital</a:t>
            </a:r>
          </a:p>
          <a:p>
            <a:pPr eaLnBrk="1" hangingPunct="1"/>
            <a:endParaRPr lang="it-IT" altLang="it-IT" sz="2800" smtClean="0"/>
          </a:p>
        </p:txBody>
      </p:sp>
    </p:spTree>
    <p:extLst>
      <p:ext uri="{BB962C8B-B14F-4D97-AF65-F5344CB8AC3E}">
        <p14:creationId xmlns:p14="http://schemas.microsoft.com/office/powerpoint/2010/main" val="118055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US" dirty="0" smtClean="0"/>
              <a:t>Ghana – decomposition of </a:t>
            </a:r>
            <a:r>
              <a:rPr lang="en-US" dirty="0" smtClean="0">
                <a:solidFill>
                  <a:srgbClr val="FF0000"/>
                </a:solidFill>
              </a:rPr>
              <a:t>genuine saving</a:t>
            </a:r>
            <a:endParaRPr lang="en-US" dirty="0" smtClean="0"/>
          </a:p>
        </p:txBody>
      </p:sp>
      <p:pic>
        <p:nvPicPr>
          <p:cNvPr id="6147"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1188" y="1600200"/>
            <a:ext cx="7777162" cy="4525963"/>
          </a:xfrm>
        </p:spPr>
      </p:pic>
      <p:sp>
        <p:nvSpPr>
          <p:cNvPr id="4" name="TextBox 3"/>
          <p:cNvSpPr txBox="1"/>
          <p:nvPr/>
        </p:nvSpPr>
        <p:spPr>
          <a:xfrm>
            <a:off x="323850" y="6021388"/>
            <a:ext cx="8208963" cy="11080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it-IT" sz="2400" b="1" dirty="0"/>
              <a:t>SD </a:t>
            </a:r>
            <a:r>
              <a:rPr lang="it-IT" sz="2400" b="1" dirty="0">
                <a:sym typeface="Wingdings" pitchFamily="2" charset="2"/>
              </a:rPr>
              <a:t> </a:t>
            </a:r>
            <a:r>
              <a:rPr lang="it-IT" sz="2400" b="1" dirty="0" err="1"/>
              <a:t>What</a:t>
            </a:r>
            <a:r>
              <a:rPr lang="it-IT" sz="2400" b="1" dirty="0"/>
              <a:t> </a:t>
            </a:r>
            <a:r>
              <a:rPr lang="it-IT" sz="2400" b="1" dirty="0" err="1"/>
              <a:t>matters</a:t>
            </a:r>
            <a:r>
              <a:rPr lang="it-IT" sz="2400" b="1" dirty="0"/>
              <a:t> is to accumulate </a:t>
            </a:r>
            <a:r>
              <a:rPr lang="it-IT" sz="2400" b="1" dirty="0" err="1"/>
              <a:t>an</a:t>
            </a:r>
            <a:r>
              <a:rPr lang="it-IT" sz="2400" b="1" dirty="0"/>
              <a:t> </a:t>
            </a:r>
            <a:r>
              <a:rPr lang="it-IT" sz="2400" b="1" dirty="0" err="1"/>
              <a:t>increasing</a:t>
            </a:r>
            <a:r>
              <a:rPr lang="it-IT" sz="2400" b="1" dirty="0"/>
              <a:t> stock of total capital </a:t>
            </a:r>
            <a:r>
              <a:rPr lang="it-IT" sz="2400" b="1" dirty="0" err="1"/>
              <a:t>forms</a:t>
            </a:r>
            <a:endParaRPr lang="it-IT" sz="2400" b="1" dirty="0"/>
          </a:p>
          <a:p>
            <a:pPr>
              <a:defRPr/>
            </a:pPr>
            <a:endParaRPr lang="en-GB" b="1" dirty="0"/>
          </a:p>
        </p:txBody>
      </p:sp>
    </p:spTree>
    <p:extLst>
      <p:ext uri="{BB962C8B-B14F-4D97-AF65-F5344CB8AC3E}">
        <p14:creationId xmlns:p14="http://schemas.microsoft.com/office/powerpoint/2010/main" val="21549588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3.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Trek</Template>
  <TotalTime>19</TotalTime>
  <Words>1775</Words>
  <Application>Microsoft Office PowerPoint</Application>
  <PresentationFormat>Presentazione su schermo (4:3)</PresentationFormat>
  <Paragraphs>460</Paragraphs>
  <Slides>64</Slides>
  <Notes>11</Notes>
  <HiddenSlides>0</HiddenSlides>
  <MMClips>0</MMClips>
  <ScaleCrop>false</ScaleCrop>
  <HeadingPairs>
    <vt:vector size="4" baseType="variant">
      <vt:variant>
        <vt:lpstr>Tema</vt:lpstr>
      </vt:variant>
      <vt:variant>
        <vt:i4>1</vt:i4>
      </vt:variant>
      <vt:variant>
        <vt:lpstr>Titoli diapositive</vt:lpstr>
      </vt:variant>
      <vt:variant>
        <vt:i4>64</vt:i4>
      </vt:variant>
    </vt:vector>
  </HeadingPairs>
  <TitlesOfParts>
    <vt:vector size="65" baseType="lpstr">
      <vt:lpstr>Terra</vt:lpstr>
      <vt:lpstr>Dalla sostenibilita dei territori alla certificazione ambientale</vt:lpstr>
      <vt:lpstr>Indice</vt:lpstr>
      <vt:lpstr>Sostenibilita’</vt:lpstr>
      <vt:lpstr>Presentazione standard di PowerPoint</vt:lpstr>
      <vt:lpstr>Presentazione standard di PowerPoint</vt:lpstr>
      <vt:lpstr>Presentazione standard di PowerPoint</vt:lpstr>
      <vt:lpstr>Sustainable society is an ‘investing society’ </vt:lpstr>
      <vt:lpstr>Holland vs Kenya capital stocks shares of wealth</vt:lpstr>
      <vt:lpstr>Ghana – decomposition of genuine saving</vt:lpstr>
      <vt:lpstr>Sustainable society is a society that ‘de-couples’ environmental performance from growth   </vt:lpstr>
      <vt:lpstr>Presentazione standard di PowerPoint</vt:lpstr>
      <vt:lpstr>Presentazione standard di PowerPoint</vt:lpstr>
      <vt:lpstr> Delinking and Kuznets curves</vt:lpstr>
      <vt:lpstr>Ecological tax reforms as policy shocks to spur Sustainability and growth by innovation</vt:lpstr>
      <vt:lpstr>Presentazione standard di PowerPoint</vt:lpstr>
      <vt:lpstr>Presentazione standard di PowerPoint</vt:lpstr>
      <vt:lpstr>Presentazione standard di PowerPoint</vt:lpstr>
      <vt:lpstr>Politica ed innovazione</vt:lpstr>
      <vt:lpstr>Presentazione standard di PowerPoint</vt:lpstr>
      <vt:lpstr>Presentazione standard di PowerPoint</vt:lpstr>
      <vt:lpstr>Two options</vt:lpstr>
      <vt:lpstr>Presentazione standard di PowerPoint</vt:lpstr>
      <vt:lpstr>Presentazione standard di PowerPoint</vt:lpstr>
      <vt:lpstr>ETR: national and decentralised levels</vt:lpstr>
      <vt:lpstr>Environmental externalities still at the heart of ETR rationale</vt:lpstr>
      <vt:lpstr>EEA report 2011 on air pollution costs in the EU</vt:lpstr>
      <vt:lpstr>Resource taxation (waste, minerals, aggregates)</vt:lpstr>
      <vt:lpstr>A political economy view on Resource taxation</vt:lpstr>
      <vt:lpstr>Presentazione standard di PowerPoint</vt:lpstr>
      <vt:lpstr>Very soon coming out!</vt:lpstr>
      <vt:lpstr>Presentazione standard di PowerPoint</vt:lpstr>
      <vt:lpstr>Environmental Innovations</vt:lpstr>
      <vt:lpstr>MEI (Measuring Eco-Innovation) research project eco-innovation is defined as  </vt:lpstr>
      <vt:lpstr>Product and process EI adoption   2006 2008 Industry in Italy (CIS)</vt:lpstr>
      <vt:lpstr>Presentazione standard di PowerPoint</vt:lpstr>
      <vt:lpstr>Presentazione standard di PowerPoint</vt:lpstr>
      <vt:lpstr>Presentazione standard di PowerPoint</vt:lpstr>
      <vt:lpstr>Presentazione standard di PowerPoint</vt:lpstr>
      <vt:lpstr>Presentazione standard di PowerPoint</vt:lpstr>
      <vt:lpstr>Shift-Share: productive specialization (industry mix)                     component</vt:lpstr>
      <vt:lpstr>Shift-Share: efficiency component</vt:lpstr>
      <vt:lpstr>Innovazione e strategie</vt:lpstr>
      <vt:lpstr>Produttività per occupato, 1997-2008, EU27 = 100 (Eurostat, 2009)</vt:lpstr>
      <vt:lpstr>Presentazione standard di PowerPoint</vt:lpstr>
      <vt:lpstr>Presentazione standard di PowerPoint</vt:lpstr>
      <vt:lpstr>Eco-innovation</vt:lpstr>
      <vt:lpstr>Presentazione standard di PowerPoint</vt:lpstr>
      <vt:lpstr>Eco-innovation effects</vt:lpstr>
      <vt:lpstr>The Porter paradigm</vt:lpstr>
      <vt:lpstr>We need to understand the weight of eco innovations Environmental innovations adoption in industrial firms</vt:lpstr>
      <vt:lpstr>Innovation and eco certification</vt:lpstr>
      <vt:lpstr>Michael Porter e Robert Putnam</vt:lpstr>
      <vt:lpstr>Presentazione standard di PowerPoint</vt:lpstr>
      <vt:lpstr>Presentazione standard di PowerPoint</vt:lpstr>
      <vt:lpstr>Presentazione standard di PowerPoint</vt:lpstr>
      <vt:lpstr>Presentazione standard di PowerPoint</vt:lpstr>
      <vt:lpstr>Presentazione standard di PowerPoint</vt:lpstr>
      <vt:lpstr>Further steps</vt:lpstr>
      <vt:lpstr>Putnam and Municipalities</vt:lpstr>
      <vt:lpstr>Performance ambientali dei settori dei servizi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sostenibilita dei territori alla certificazione ambientale</dc:title>
  <dc:creator>Asus</dc:creator>
  <cp:lastModifiedBy>Asus</cp:lastModifiedBy>
  <cp:revision>3</cp:revision>
  <dcterms:created xsi:type="dcterms:W3CDTF">2013-12-03T17:10:16Z</dcterms:created>
  <dcterms:modified xsi:type="dcterms:W3CDTF">2013-12-03T17:29:52Z</dcterms:modified>
</cp:coreProperties>
</file>