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6" r:id="rId2"/>
    <p:sldId id="261" r:id="rId3"/>
    <p:sldId id="263" r:id="rId4"/>
    <p:sldId id="264" r:id="rId5"/>
    <p:sldId id="265" r:id="rId6"/>
    <p:sldId id="268" r:id="rId7"/>
    <p:sldId id="267" r:id="rId8"/>
    <p:sldId id="269" r:id="rId9"/>
    <p:sldId id="270" r:id="rId10"/>
    <p:sldId id="271" r:id="rId11"/>
    <p:sldId id="272" r:id="rId12"/>
    <p:sldId id="273" r:id="rId13"/>
    <p:sldId id="274" r:id="rId14"/>
    <p:sldId id="275" r:id="rId15"/>
    <p:sldId id="276" r:id="rId16"/>
    <p:sldId id="260" r:id="rId17"/>
    <p:sldId id="279" r:id="rId18"/>
    <p:sldId id="292" r:id="rId19"/>
    <p:sldId id="294" r:id="rId20"/>
    <p:sldId id="293" r:id="rId21"/>
    <p:sldId id="280" r:id="rId22"/>
    <p:sldId id="281" r:id="rId23"/>
    <p:sldId id="282" r:id="rId24"/>
    <p:sldId id="283" r:id="rId25"/>
    <p:sldId id="284" r:id="rId26"/>
    <p:sldId id="295" r:id="rId27"/>
    <p:sldId id="296" r:id="rId28"/>
    <p:sldId id="297" r:id="rId29"/>
    <p:sldId id="298" r:id="rId30"/>
    <p:sldId id="291" r:id="rId31"/>
    <p:sldId id="300" r:id="rId32"/>
    <p:sldId id="301" r:id="rId33"/>
    <p:sldId id="302" r:id="rId34"/>
    <p:sldId id="303" r:id="rId35"/>
    <p:sldId id="304" r:id="rId36"/>
    <p:sldId id="305" r:id="rId37"/>
    <p:sldId id="306" r:id="rId38"/>
    <p:sldId id="307" r:id="rId39"/>
    <p:sldId id="311" r:id="rId40"/>
    <p:sldId id="321" r:id="rId41"/>
    <p:sldId id="312" r:id="rId42"/>
    <p:sldId id="313" r:id="rId43"/>
    <p:sldId id="314" r:id="rId44"/>
    <p:sldId id="318" r:id="rId45"/>
    <p:sldId id="319" r:id="rId46"/>
    <p:sldId id="320" r:id="rId47"/>
    <p:sldId id="277" r:id="rId48"/>
    <p:sldId id="278" r:id="rId49"/>
    <p:sldId id="328" r:id="rId50"/>
    <p:sldId id="327" r:id="rId51"/>
    <p:sldId id="322" r:id="rId52"/>
    <p:sldId id="323" r:id="rId53"/>
    <p:sldId id="324" r:id="rId54"/>
    <p:sldId id="325" r:id="rId55"/>
    <p:sldId id="329" r:id="rId56"/>
    <p:sldId id="257" r:id="rId57"/>
    <p:sldId id="299" r:id="rId58"/>
    <p:sldId id="259" r:id="rId59"/>
    <p:sldId id="262" r:id="rId6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59732B-3C10-4754-92CC-8C6C8E83A6DA}" type="datetimeFigureOut">
              <a:rPr lang="it-IT" smtClean="0"/>
              <a:t>25/02/2015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9113A3-6E8F-401E-8DC1-F93D859941A1}" type="slidenum">
              <a:rPr lang="it-IT" smtClean="0"/>
              <a:t>‹N›</a:t>
            </a:fld>
            <a:endParaRPr lang="it-IT"/>
          </a:p>
        </p:txBody>
      </p:sp>
    </p:spTree>
    <p:extLst>
      <p:ext uri="{BB962C8B-B14F-4D97-AF65-F5344CB8AC3E}">
        <p14:creationId xmlns:p14="http://schemas.microsoft.com/office/powerpoint/2010/main" val="526067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600">
                <a:solidFill>
                  <a:schemeClr val="tx1"/>
                </a:solidFill>
                <a:latin typeface="Tahoma" pitchFamily="34" charset="0"/>
              </a:defRPr>
            </a:lvl1pPr>
            <a:lvl2pPr marL="742950" indent="-285750" defTabSz="911225" eaLnBrk="0" hangingPunct="0">
              <a:defRPr sz="3600">
                <a:solidFill>
                  <a:schemeClr val="tx1"/>
                </a:solidFill>
                <a:latin typeface="Tahoma" pitchFamily="34" charset="0"/>
              </a:defRPr>
            </a:lvl2pPr>
            <a:lvl3pPr marL="1143000" indent="-228600" defTabSz="911225" eaLnBrk="0" hangingPunct="0">
              <a:defRPr sz="3600">
                <a:solidFill>
                  <a:schemeClr val="tx1"/>
                </a:solidFill>
                <a:latin typeface="Tahoma" pitchFamily="34" charset="0"/>
              </a:defRPr>
            </a:lvl3pPr>
            <a:lvl4pPr marL="1600200" indent="-228600" defTabSz="911225" eaLnBrk="0" hangingPunct="0">
              <a:defRPr sz="3600">
                <a:solidFill>
                  <a:schemeClr val="tx1"/>
                </a:solidFill>
                <a:latin typeface="Tahoma" pitchFamily="34" charset="0"/>
              </a:defRPr>
            </a:lvl4pPr>
            <a:lvl5pPr marL="2057400" indent="-228600" defTabSz="911225" eaLnBrk="0" hangingPunct="0">
              <a:defRPr sz="3600">
                <a:solidFill>
                  <a:schemeClr val="tx1"/>
                </a:solidFill>
                <a:latin typeface="Tahoma" pitchFamily="34" charset="0"/>
              </a:defRPr>
            </a:lvl5pPr>
            <a:lvl6pPr marL="2514600" indent="-228600" algn="ctr" defTabSz="911225" eaLnBrk="0" fontAlgn="base" hangingPunct="0">
              <a:spcBef>
                <a:spcPct val="0"/>
              </a:spcBef>
              <a:spcAft>
                <a:spcPct val="0"/>
              </a:spcAft>
              <a:defRPr sz="3600">
                <a:solidFill>
                  <a:schemeClr val="tx1"/>
                </a:solidFill>
                <a:latin typeface="Tahoma" pitchFamily="34" charset="0"/>
              </a:defRPr>
            </a:lvl6pPr>
            <a:lvl7pPr marL="2971800" indent="-228600" algn="ctr" defTabSz="911225" eaLnBrk="0" fontAlgn="base" hangingPunct="0">
              <a:spcBef>
                <a:spcPct val="0"/>
              </a:spcBef>
              <a:spcAft>
                <a:spcPct val="0"/>
              </a:spcAft>
              <a:defRPr sz="3600">
                <a:solidFill>
                  <a:schemeClr val="tx1"/>
                </a:solidFill>
                <a:latin typeface="Tahoma" pitchFamily="34" charset="0"/>
              </a:defRPr>
            </a:lvl7pPr>
            <a:lvl8pPr marL="3429000" indent="-228600" algn="ctr" defTabSz="911225" eaLnBrk="0" fontAlgn="base" hangingPunct="0">
              <a:spcBef>
                <a:spcPct val="0"/>
              </a:spcBef>
              <a:spcAft>
                <a:spcPct val="0"/>
              </a:spcAft>
              <a:defRPr sz="3600">
                <a:solidFill>
                  <a:schemeClr val="tx1"/>
                </a:solidFill>
                <a:latin typeface="Tahoma" pitchFamily="34" charset="0"/>
              </a:defRPr>
            </a:lvl8pPr>
            <a:lvl9pPr marL="3886200" indent="-228600" algn="ctr" defTabSz="911225" eaLnBrk="0" fontAlgn="base" hangingPunct="0">
              <a:spcBef>
                <a:spcPct val="0"/>
              </a:spcBef>
              <a:spcAft>
                <a:spcPct val="0"/>
              </a:spcAft>
              <a:defRPr sz="3600">
                <a:solidFill>
                  <a:schemeClr val="tx1"/>
                </a:solidFill>
                <a:latin typeface="Tahoma" pitchFamily="34" charset="0"/>
              </a:defRPr>
            </a:lvl9pPr>
          </a:lstStyle>
          <a:p>
            <a:pPr eaLnBrk="1" hangingPunct="1"/>
            <a:fld id="{E2CDEB33-D7C0-4F17-A571-820729585D92}" type="slidenum">
              <a:rPr lang="de-CH" altLang="it-IT" sz="1200"/>
              <a:pPr eaLnBrk="1" hangingPunct="1"/>
              <a:t>17</a:t>
            </a:fld>
            <a:endParaRPr lang="de-CH" altLang="it-IT" sz="1200"/>
          </a:p>
        </p:txBody>
      </p:sp>
      <p:sp>
        <p:nvSpPr>
          <p:cNvPr id="16387" name="Rectangle 2"/>
          <p:cNvSpPr>
            <a:spLocks noChangeArrowheads="1" noTextEdit="1"/>
          </p:cNvSpPr>
          <p:nvPr>
            <p:ph type="sldImg"/>
          </p:nvPr>
        </p:nvSpPr>
        <p:spPr>
          <a:solidFill>
            <a:srgbClr val="FFFFFF"/>
          </a:solidFill>
          <a:ln/>
        </p:spPr>
      </p:sp>
      <p:sp>
        <p:nvSpPr>
          <p:cNvPr id="16388" name="Rectangle 3"/>
          <p:cNvSpPr>
            <a:spLocks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altLang="it-IT"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600">
                <a:solidFill>
                  <a:schemeClr val="tx1"/>
                </a:solidFill>
                <a:latin typeface="Tahoma" pitchFamily="34" charset="0"/>
              </a:defRPr>
            </a:lvl1pPr>
            <a:lvl2pPr marL="742950" indent="-285750" defTabSz="911225" eaLnBrk="0" hangingPunct="0">
              <a:defRPr sz="3600">
                <a:solidFill>
                  <a:schemeClr val="tx1"/>
                </a:solidFill>
                <a:latin typeface="Tahoma" pitchFamily="34" charset="0"/>
              </a:defRPr>
            </a:lvl2pPr>
            <a:lvl3pPr marL="1143000" indent="-228600" defTabSz="911225" eaLnBrk="0" hangingPunct="0">
              <a:defRPr sz="3600">
                <a:solidFill>
                  <a:schemeClr val="tx1"/>
                </a:solidFill>
                <a:latin typeface="Tahoma" pitchFamily="34" charset="0"/>
              </a:defRPr>
            </a:lvl3pPr>
            <a:lvl4pPr marL="1600200" indent="-228600" defTabSz="911225" eaLnBrk="0" hangingPunct="0">
              <a:defRPr sz="3600">
                <a:solidFill>
                  <a:schemeClr val="tx1"/>
                </a:solidFill>
                <a:latin typeface="Tahoma" pitchFamily="34" charset="0"/>
              </a:defRPr>
            </a:lvl4pPr>
            <a:lvl5pPr marL="2057400" indent="-228600" defTabSz="911225" eaLnBrk="0" hangingPunct="0">
              <a:defRPr sz="3600">
                <a:solidFill>
                  <a:schemeClr val="tx1"/>
                </a:solidFill>
                <a:latin typeface="Tahoma" pitchFamily="34" charset="0"/>
              </a:defRPr>
            </a:lvl5pPr>
            <a:lvl6pPr marL="2514600" indent="-228600" algn="ctr" defTabSz="911225" eaLnBrk="0" fontAlgn="base" hangingPunct="0">
              <a:spcBef>
                <a:spcPct val="0"/>
              </a:spcBef>
              <a:spcAft>
                <a:spcPct val="0"/>
              </a:spcAft>
              <a:defRPr sz="3600">
                <a:solidFill>
                  <a:schemeClr val="tx1"/>
                </a:solidFill>
                <a:latin typeface="Tahoma" pitchFamily="34" charset="0"/>
              </a:defRPr>
            </a:lvl6pPr>
            <a:lvl7pPr marL="2971800" indent="-228600" algn="ctr" defTabSz="911225" eaLnBrk="0" fontAlgn="base" hangingPunct="0">
              <a:spcBef>
                <a:spcPct val="0"/>
              </a:spcBef>
              <a:spcAft>
                <a:spcPct val="0"/>
              </a:spcAft>
              <a:defRPr sz="3600">
                <a:solidFill>
                  <a:schemeClr val="tx1"/>
                </a:solidFill>
                <a:latin typeface="Tahoma" pitchFamily="34" charset="0"/>
              </a:defRPr>
            </a:lvl7pPr>
            <a:lvl8pPr marL="3429000" indent="-228600" algn="ctr" defTabSz="911225" eaLnBrk="0" fontAlgn="base" hangingPunct="0">
              <a:spcBef>
                <a:spcPct val="0"/>
              </a:spcBef>
              <a:spcAft>
                <a:spcPct val="0"/>
              </a:spcAft>
              <a:defRPr sz="3600">
                <a:solidFill>
                  <a:schemeClr val="tx1"/>
                </a:solidFill>
                <a:latin typeface="Tahoma" pitchFamily="34" charset="0"/>
              </a:defRPr>
            </a:lvl8pPr>
            <a:lvl9pPr marL="3886200" indent="-228600" algn="ctr" defTabSz="911225" eaLnBrk="0" fontAlgn="base" hangingPunct="0">
              <a:spcBef>
                <a:spcPct val="0"/>
              </a:spcBef>
              <a:spcAft>
                <a:spcPct val="0"/>
              </a:spcAft>
              <a:defRPr sz="3600">
                <a:solidFill>
                  <a:schemeClr val="tx1"/>
                </a:solidFill>
                <a:latin typeface="Tahoma" pitchFamily="34" charset="0"/>
              </a:defRPr>
            </a:lvl9pPr>
          </a:lstStyle>
          <a:p>
            <a:pPr eaLnBrk="1" hangingPunct="1"/>
            <a:fld id="{5074E7D8-353C-4701-9EE6-C74BADF90131}" type="slidenum">
              <a:rPr lang="de-CH" altLang="it-IT" sz="1200"/>
              <a:pPr eaLnBrk="1" hangingPunct="1"/>
              <a:t>21</a:t>
            </a:fld>
            <a:endParaRPr lang="de-CH" altLang="it-IT" sz="1200"/>
          </a:p>
        </p:txBody>
      </p:sp>
      <p:sp>
        <p:nvSpPr>
          <p:cNvPr id="17411" name="Rectangle 2"/>
          <p:cNvSpPr>
            <a:spLocks noChangeArrowheads="1" noTextEdit="1"/>
          </p:cNvSpPr>
          <p:nvPr>
            <p:ph type="sldImg"/>
          </p:nvPr>
        </p:nvSpPr>
        <p:spPr>
          <a:solidFill>
            <a:srgbClr val="FFFFFF"/>
          </a:solidFill>
          <a:ln/>
        </p:spPr>
      </p:sp>
      <p:sp>
        <p:nvSpPr>
          <p:cNvPr id="17412" name="Rectangle 3"/>
          <p:cNvSpPr>
            <a:spLocks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altLang="it-IT"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3600">
                <a:solidFill>
                  <a:schemeClr val="tx1"/>
                </a:solidFill>
                <a:latin typeface="Tahoma" pitchFamily="34" charset="0"/>
              </a:defRPr>
            </a:lvl1pPr>
            <a:lvl2pPr marL="742950" indent="-285750" defTabSz="911225" eaLnBrk="0" hangingPunct="0">
              <a:defRPr sz="3600">
                <a:solidFill>
                  <a:schemeClr val="tx1"/>
                </a:solidFill>
                <a:latin typeface="Tahoma" pitchFamily="34" charset="0"/>
              </a:defRPr>
            </a:lvl2pPr>
            <a:lvl3pPr marL="1143000" indent="-228600" defTabSz="911225" eaLnBrk="0" hangingPunct="0">
              <a:defRPr sz="3600">
                <a:solidFill>
                  <a:schemeClr val="tx1"/>
                </a:solidFill>
                <a:latin typeface="Tahoma" pitchFamily="34" charset="0"/>
              </a:defRPr>
            </a:lvl3pPr>
            <a:lvl4pPr marL="1600200" indent="-228600" defTabSz="911225" eaLnBrk="0" hangingPunct="0">
              <a:defRPr sz="3600">
                <a:solidFill>
                  <a:schemeClr val="tx1"/>
                </a:solidFill>
                <a:latin typeface="Tahoma" pitchFamily="34" charset="0"/>
              </a:defRPr>
            </a:lvl4pPr>
            <a:lvl5pPr marL="2057400" indent="-228600" defTabSz="911225" eaLnBrk="0" hangingPunct="0">
              <a:defRPr sz="3600">
                <a:solidFill>
                  <a:schemeClr val="tx1"/>
                </a:solidFill>
                <a:latin typeface="Tahoma" pitchFamily="34" charset="0"/>
              </a:defRPr>
            </a:lvl5pPr>
            <a:lvl6pPr marL="2514600" indent="-228600" algn="ctr" defTabSz="911225" eaLnBrk="0" fontAlgn="base" hangingPunct="0">
              <a:spcBef>
                <a:spcPct val="0"/>
              </a:spcBef>
              <a:spcAft>
                <a:spcPct val="0"/>
              </a:spcAft>
              <a:defRPr sz="3600">
                <a:solidFill>
                  <a:schemeClr val="tx1"/>
                </a:solidFill>
                <a:latin typeface="Tahoma" pitchFamily="34" charset="0"/>
              </a:defRPr>
            </a:lvl6pPr>
            <a:lvl7pPr marL="2971800" indent="-228600" algn="ctr" defTabSz="911225" eaLnBrk="0" fontAlgn="base" hangingPunct="0">
              <a:spcBef>
                <a:spcPct val="0"/>
              </a:spcBef>
              <a:spcAft>
                <a:spcPct val="0"/>
              </a:spcAft>
              <a:defRPr sz="3600">
                <a:solidFill>
                  <a:schemeClr val="tx1"/>
                </a:solidFill>
                <a:latin typeface="Tahoma" pitchFamily="34" charset="0"/>
              </a:defRPr>
            </a:lvl7pPr>
            <a:lvl8pPr marL="3429000" indent="-228600" algn="ctr" defTabSz="911225" eaLnBrk="0" fontAlgn="base" hangingPunct="0">
              <a:spcBef>
                <a:spcPct val="0"/>
              </a:spcBef>
              <a:spcAft>
                <a:spcPct val="0"/>
              </a:spcAft>
              <a:defRPr sz="3600">
                <a:solidFill>
                  <a:schemeClr val="tx1"/>
                </a:solidFill>
                <a:latin typeface="Tahoma" pitchFamily="34" charset="0"/>
              </a:defRPr>
            </a:lvl8pPr>
            <a:lvl9pPr marL="3886200" indent="-228600" algn="ctr" defTabSz="911225" eaLnBrk="0" fontAlgn="base" hangingPunct="0">
              <a:spcBef>
                <a:spcPct val="0"/>
              </a:spcBef>
              <a:spcAft>
                <a:spcPct val="0"/>
              </a:spcAft>
              <a:defRPr sz="3600">
                <a:solidFill>
                  <a:schemeClr val="tx1"/>
                </a:solidFill>
                <a:latin typeface="Tahoma" pitchFamily="34" charset="0"/>
              </a:defRPr>
            </a:lvl9pPr>
          </a:lstStyle>
          <a:p>
            <a:pPr eaLnBrk="1" hangingPunct="1"/>
            <a:fld id="{F3F49B9A-6896-4AA5-9ABD-A48FD1A1BFA7}" type="slidenum">
              <a:rPr lang="de-CH" altLang="it-IT" sz="1200"/>
              <a:pPr eaLnBrk="1" hangingPunct="1"/>
              <a:t>22</a:t>
            </a:fld>
            <a:endParaRPr lang="de-CH" altLang="it-IT" sz="1200"/>
          </a:p>
        </p:txBody>
      </p:sp>
      <p:sp>
        <p:nvSpPr>
          <p:cNvPr id="18435" name="Rectangle 2"/>
          <p:cNvSpPr>
            <a:spLocks noChangeArrowheads="1" noTextEdit="1"/>
          </p:cNvSpPr>
          <p:nvPr>
            <p:ph type="sldImg"/>
          </p:nvPr>
        </p:nvSpPr>
        <p:spPr>
          <a:solidFill>
            <a:srgbClr val="FFFFFF"/>
          </a:solidFill>
          <a:ln/>
        </p:spPr>
      </p:sp>
      <p:sp>
        <p:nvSpPr>
          <p:cNvPr id="18436" name="Rectangle 3"/>
          <p:cNvSpPr>
            <a:spLocks noChangeArrowheads="1"/>
          </p:cNvSpPr>
          <p:nvPr>
            <p:ph type="body" idx="1"/>
          </p:nvPr>
        </p:nvSpPr>
        <p:spPr>
          <a:solidFill>
            <a:srgbClr val="FFFFFF"/>
          </a:solidFill>
          <a:ln>
            <a:solidFill>
              <a:srgbClr val="000000"/>
            </a:solidFill>
          </a:ln>
        </p:spPr>
        <p:txBody>
          <a:bodyPr lIns="91433" tIns="45716" rIns="91433" bIns="45716"/>
          <a:lstStyle/>
          <a:p>
            <a:pPr eaLnBrk="1" hangingPunct="1"/>
            <a:endParaRPr lang="en-GB" altLang="it-IT"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865A97-400D-4E4A-88D0-BC31315BD827}" type="slidenum">
              <a:rPr lang="it-IT"/>
              <a:pPr fontAlgn="base">
                <a:spcBef>
                  <a:spcPct val="0"/>
                </a:spcBef>
                <a:spcAft>
                  <a:spcPct val="0"/>
                </a:spcAft>
                <a:defRPr/>
              </a:pPr>
              <a:t>27</a:t>
            </a:fld>
            <a:endParaRPr lang="it-IT"/>
          </a:p>
        </p:txBody>
      </p:sp>
      <p:sp>
        <p:nvSpPr>
          <p:cNvPr id="49155"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861062-8E5D-48D9-9E48-535AF15C6C03}" type="slidenum">
              <a:rPr lang="it-IT"/>
              <a:pPr fontAlgn="base">
                <a:spcBef>
                  <a:spcPct val="0"/>
                </a:spcBef>
                <a:spcAft>
                  <a:spcPct val="0"/>
                </a:spcAft>
                <a:defRPr/>
              </a:pPr>
              <a:t>28</a:t>
            </a:fld>
            <a:endParaRPr lang="it-IT"/>
          </a:p>
        </p:txBody>
      </p:sp>
      <p:sp>
        <p:nvSpPr>
          <p:cNvPr id="50179" name="Rectangle 2"/>
          <p:cNvSpPr>
            <a:spLocks noGrp="1"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EB65C3F-6527-47B2-9589-8EF2915F5808}" type="datetimeFigureOut">
              <a:rPr lang="it-IT" smtClean="0"/>
              <a:t>25/02/2015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D97BBC-ACA4-4FB8-A946-D2C199F01E81}" type="slidenum">
              <a:rPr lang="it-IT" smtClean="0"/>
              <a:t>‹N›</a:t>
            </a:fld>
            <a:endParaRPr lang="it-IT"/>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EB65C3F-6527-47B2-9589-8EF2915F5808}" type="datetimeFigureOut">
              <a:rPr lang="it-IT" smtClean="0"/>
              <a:t>25/02/2015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3EB65C3F-6527-47B2-9589-8EF2915F5808}" type="datetimeFigureOut">
              <a:rPr lang="it-IT" smtClean="0"/>
              <a:t>25/02/2015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en-GB" alt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en-GB" alt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2974C80E-CBFD-40C6-B556-3A2940C0202C}" type="slidenum">
              <a:rPr lang="en-GB" altLang="it-IT"/>
              <a:pPr/>
              <a:t>‹N›</a:t>
            </a:fld>
            <a:endParaRPr lang="en-GB" altLang="it-IT"/>
          </a:p>
        </p:txBody>
      </p:sp>
    </p:spTree>
    <p:extLst>
      <p:ext uri="{BB962C8B-B14F-4D97-AF65-F5344CB8AC3E}">
        <p14:creationId xmlns:p14="http://schemas.microsoft.com/office/powerpoint/2010/main" val="12476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3EB65C3F-6527-47B2-9589-8EF2915F5808}" type="datetimeFigureOut">
              <a:rPr lang="it-IT" smtClean="0"/>
              <a:t>25/02/2015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3EB65C3F-6527-47B2-9589-8EF2915F5808}" type="datetimeFigureOut">
              <a:rPr lang="it-IT" smtClean="0"/>
              <a:t>25/02/2015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0D97BBC-ACA4-4FB8-A946-D2C199F01E81}" type="slidenum">
              <a:rPr lang="it-IT" smtClean="0"/>
              <a:t>‹N›</a:t>
            </a:fld>
            <a:endParaRPr lang="it-IT"/>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3EB65C3F-6527-47B2-9589-8EF2915F5808}" type="datetimeFigureOut">
              <a:rPr lang="it-IT" smtClean="0"/>
              <a:t>25/02/2015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3EB65C3F-6527-47B2-9589-8EF2915F5808}" type="datetimeFigureOut">
              <a:rPr lang="it-IT" smtClean="0"/>
              <a:t>25/02/2015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0D97BBC-ACA4-4FB8-A946-D2C199F01E81}" type="slidenum">
              <a:rPr lang="it-IT" smtClean="0"/>
              <a:t>‹N›</a:t>
            </a:fld>
            <a:endParaRPr lang="it-IT"/>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3EB65C3F-6527-47B2-9589-8EF2915F5808}" type="datetimeFigureOut">
              <a:rPr lang="it-IT" smtClean="0"/>
              <a:t>25/02/2015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65C3F-6527-47B2-9589-8EF2915F5808}" type="datetimeFigureOut">
              <a:rPr lang="it-IT" smtClean="0"/>
              <a:t>25/02/2015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EB65C3F-6527-47B2-9589-8EF2915F5808}" type="datetimeFigureOut">
              <a:rPr lang="it-IT" smtClean="0"/>
              <a:t>25/02/2015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D97BBC-ACA4-4FB8-A946-D2C199F01E81}" type="slidenum">
              <a:rPr lang="it-IT" smtClean="0"/>
              <a:t>‹N›</a:t>
            </a:fld>
            <a:endParaRPr lang="it-IT"/>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3EB65C3F-6527-47B2-9589-8EF2915F5808}" type="datetimeFigureOut">
              <a:rPr lang="it-IT" smtClean="0"/>
              <a:t>25/02/2015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0D97BBC-ACA4-4FB8-A946-D2C199F01E81}"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EB65C3F-6527-47B2-9589-8EF2915F5808}" type="datetimeFigureOut">
              <a:rPr lang="it-IT" smtClean="0"/>
              <a:t>25/02/2015</a:t>
            </a:fld>
            <a:endParaRPr lang="it-IT"/>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it-IT"/>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0D97BBC-ACA4-4FB8-A946-D2C199F01E8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Techniques</a:t>
            </a:r>
            <a:r>
              <a:rPr lang="it-IT" dirty="0" smtClean="0"/>
              <a:t> of </a:t>
            </a:r>
            <a:r>
              <a:rPr lang="it-IT" dirty="0" err="1" smtClean="0"/>
              <a:t>environmental</a:t>
            </a:r>
            <a:r>
              <a:rPr lang="it-IT" dirty="0" smtClean="0"/>
              <a:t> </a:t>
            </a:r>
            <a:r>
              <a:rPr lang="it-IT" dirty="0" err="1" smtClean="0"/>
              <a:t>valuation</a:t>
            </a:r>
            <a:endParaRPr lang="it-IT" dirty="0"/>
          </a:p>
        </p:txBody>
      </p:sp>
      <p:sp>
        <p:nvSpPr>
          <p:cNvPr id="3" name="Sottotitolo 2"/>
          <p:cNvSpPr>
            <a:spLocks noGrp="1"/>
          </p:cNvSpPr>
          <p:nvPr>
            <p:ph type="subTitle" idx="1"/>
          </p:nvPr>
        </p:nvSpPr>
        <p:spPr/>
        <p:txBody>
          <a:bodyPr/>
          <a:lstStyle/>
          <a:p>
            <a:r>
              <a:rPr lang="it-IT" dirty="0" err="1" smtClean="0"/>
              <a:t>Introductory</a:t>
            </a:r>
            <a:r>
              <a:rPr lang="it-IT" dirty="0" smtClean="0"/>
              <a:t> </a:t>
            </a:r>
            <a:r>
              <a:rPr lang="it-IT" dirty="0" err="1" smtClean="0"/>
              <a:t>insights</a:t>
            </a:r>
            <a:r>
              <a:rPr lang="it-IT" dirty="0" smtClean="0"/>
              <a:t> on </a:t>
            </a:r>
            <a:r>
              <a:rPr lang="it-IT" dirty="0" err="1" smtClean="0"/>
              <a:t>revealed</a:t>
            </a:r>
            <a:r>
              <a:rPr lang="it-IT" dirty="0" smtClean="0"/>
              <a:t> and </a:t>
            </a:r>
            <a:r>
              <a:rPr lang="it-IT" dirty="0" err="1" smtClean="0"/>
              <a:t>stated</a:t>
            </a:r>
            <a:r>
              <a:rPr lang="it-IT" dirty="0" smtClean="0"/>
              <a:t> </a:t>
            </a:r>
            <a:r>
              <a:rPr lang="it-IT" dirty="0" err="1" smtClean="0"/>
              <a:t>preference</a:t>
            </a:r>
            <a:r>
              <a:rPr lang="it-IT" dirty="0" smtClean="0"/>
              <a:t> </a:t>
            </a:r>
            <a:r>
              <a:rPr lang="it-IT" dirty="0" err="1" smtClean="0"/>
              <a:t>techniques</a:t>
            </a:r>
            <a:endParaRPr lang="it-IT" dirty="0"/>
          </a:p>
        </p:txBody>
      </p:sp>
    </p:spTree>
    <p:extLst>
      <p:ext uri="{BB962C8B-B14F-4D97-AF65-F5344CB8AC3E}">
        <p14:creationId xmlns:p14="http://schemas.microsoft.com/office/powerpoint/2010/main" val="2614682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62E5D466-36EB-48D9-A020-EC135810A1E7}" type="slidenum">
              <a:rPr lang="en-GB" altLang="it-IT"/>
              <a:pPr/>
              <a:t>10</a:t>
            </a:fld>
            <a:endParaRPr lang="en-GB" altLang="it-IT"/>
          </a:p>
        </p:txBody>
      </p:sp>
      <p:sp>
        <p:nvSpPr>
          <p:cNvPr id="11266" name="Rectangle 2"/>
          <p:cNvSpPr>
            <a:spLocks noGrp="1" noChangeArrowheads="1"/>
          </p:cNvSpPr>
          <p:nvPr>
            <p:ph type="title"/>
          </p:nvPr>
        </p:nvSpPr>
        <p:spPr/>
        <p:txBody>
          <a:bodyPr/>
          <a:lstStyle/>
          <a:p>
            <a:r>
              <a:rPr lang="en-GB" altLang="it-IT" sz="3600"/>
              <a:t>The choice of localization </a:t>
            </a:r>
          </a:p>
        </p:txBody>
      </p:sp>
      <p:sp>
        <p:nvSpPr>
          <p:cNvPr id="11267" name="Rectangle 3"/>
          <p:cNvSpPr>
            <a:spLocks noGrp="1" noChangeArrowheads="1"/>
          </p:cNvSpPr>
          <p:nvPr>
            <p:ph type="body" idx="1"/>
          </p:nvPr>
        </p:nvSpPr>
        <p:spPr/>
        <p:txBody>
          <a:bodyPr/>
          <a:lstStyle/>
          <a:p>
            <a:pPr>
              <a:lnSpc>
                <a:spcPct val="80000"/>
              </a:lnSpc>
            </a:pPr>
            <a:r>
              <a:rPr lang="en-GB" altLang="it-IT" sz="2000" dirty="0"/>
              <a:t>The choice of housing is a composite good</a:t>
            </a:r>
          </a:p>
          <a:p>
            <a:pPr>
              <a:lnSpc>
                <a:spcPct val="80000"/>
              </a:lnSpc>
            </a:pPr>
            <a:r>
              <a:rPr lang="en-GB" altLang="it-IT" sz="2000" dirty="0"/>
              <a:t>Distance from work, availability of public services, distance from schools, availability of green areas, availability of sport facilities, characteristics of housing (# of bedrooms, # of bathrooms, flat, detached, etc.) etc.</a:t>
            </a:r>
          </a:p>
          <a:p>
            <a:pPr>
              <a:lnSpc>
                <a:spcPct val="80000"/>
              </a:lnSpc>
            </a:pPr>
            <a:endParaRPr lang="en-GB" altLang="it-IT" sz="2000" dirty="0"/>
          </a:p>
          <a:p>
            <a:pPr>
              <a:lnSpc>
                <a:spcPct val="80000"/>
              </a:lnSpc>
            </a:pPr>
            <a:r>
              <a:rPr lang="en-GB" altLang="it-IT" sz="2000" dirty="0"/>
              <a:t>We assume that buyers choose houses that maximize their utility </a:t>
            </a:r>
          </a:p>
          <a:p>
            <a:pPr>
              <a:lnSpc>
                <a:spcPct val="80000"/>
              </a:lnSpc>
            </a:pPr>
            <a:endParaRPr lang="en-GB" altLang="it-IT" sz="2000" dirty="0"/>
          </a:p>
          <a:p>
            <a:pPr>
              <a:lnSpc>
                <a:spcPct val="80000"/>
              </a:lnSpc>
            </a:pPr>
            <a:r>
              <a:rPr lang="en-GB" altLang="it-IT" sz="2000" dirty="0"/>
              <a:t>The constraints in the maximization problem are given by income, the price of the houses and the level of taxes</a:t>
            </a:r>
          </a:p>
          <a:p>
            <a:pPr>
              <a:lnSpc>
                <a:spcPct val="80000"/>
              </a:lnSpc>
            </a:pPr>
            <a:endParaRPr lang="en-GB" altLang="it-IT" sz="2000" dirty="0"/>
          </a:p>
          <a:p>
            <a:pPr>
              <a:lnSpc>
                <a:spcPct val="80000"/>
              </a:lnSpc>
            </a:pPr>
            <a:r>
              <a:rPr lang="en-GB" altLang="it-IT" sz="2000" dirty="0"/>
              <a:t>=&gt; </a:t>
            </a:r>
            <a:r>
              <a:rPr lang="en-GB" altLang="it-IT" sz="2000" b="1" dirty="0">
                <a:solidFill>
                  <a:srgbClr val="0070C0"/>
                </a:solidFill>
              </a:rPr>
              <a:t>therefore, the housing market give us some information on buyers preferences for housing and </a:t>
            </a:r>
            <a:r>
              <a:rPr lang="en-GB" altLang="it-IT" sz="2000" b="1" dirty="0" smtClean="0">
                <a:solidFill>
                  <a:srgbClr val="0070C0"/>
                </a:solidFill>
              </a:rPr>
              <a:t>public good features</a:t>
            </a:r>
            <a:endParaRPr lang="en-GB" altLang="it-IT" sz="2000" b="1" dirty="0">
              <a:solidFill>
                <a:srgbClr val="0070C0"/>
              </a:solidFill>
            </a:endParaRPr>
          </a:p>
        </p:txBody>
      </p:sp>
    </p:spTree>
    <p:extLst>
      <p:ext uri="{BB962C8B-B14F-4D97-AF65-F5344CB8AC3E}">
        <p14:creationId xmlns:p14="http://schemas.microsoft.com/office/powerpoint/2010/main" val="3263915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20A72DFD-7BB0-4A21-896E-C6090CC9600B}" type="slidenum">
              <a:rPr lang="en-GB" altLang="it-IT"/>
              <a:pPr/>
              <a:t>11</a:t>
            </a:fld>
            <a:endParaRPr lang="en-GB" altLang="it-IT"/>
          </a:p>
        </p:txBody>
      </p:sp>
      <p:sp>
        <p:nvSpPr>
          <p:cNvPr id="18434" name="Rectangle 2"/>
          <p:cNvSpPr>
            <a:spLocks noGrp="1" noChangeArrowheads="1"/>
          </p:cNvSpPr>
          <p:nvPr>
            <p:ph type="title"/>
          </p:nvPr>
        </p:nvSpPr>
        <p:spPr>
          <a:xfrm>
            <a:off x="468313" y="0"/>
            <a:ext cx="8229600" cy="836613"/>
          </a:xfrm>
        </p:spPr>
        <p:txBody>
          <a:bodyPr>
            <a:normAutofit fontScale="90000"/>
          </a:bodyPr>
          <a:lstStyle/>
          <a:p>
            <a:r>
              <a:rPr lang="en-GB" altLang="it-IT" sz="3200" dirty="0" smtClean="0"/>
              <a:t/>
            </a:r>
            <a:br>
              <a:rPr lang="en-GB" altLang="it-IT" sz="3200" dirty="0" smtClean="0"/>
            </a:br>
            <a:r>
              <a:rPr lang="en-GB" altLang="it-IT" sz="3200" dirty="0" smtClean="0"/>
              <a:t>Composite </a:t>
            </a:r>
            <a:r>
              <a:rPr lang="en-GB" altLang="it-IT" sz="3200" dirty="0"/>
              <a:t>goods</a:t>
            </a:r>
          </a:p>
        </p:txBody>
      </p:sp>
      <p:sp>
        <p:nvSpPr>
          <p:cNvPr id="18435" name="Rectangle 3"/>
          <p:cNvSpPr>
            <a:spLocks noGrp="1" noChangeArrowheads="1"/>
          </p:cNvSpPr>
          <p:nvPr>
            <p:ph type="body" idx="1"/>
          </p:nvPr>
        </p:nvSpPr>
        <p:spPr>
          <a:xfrm>
            <a:off x="468313" y="908050"/>
            <a:ext cx="8229600" cy="4525963"/>
          </a:xfrm>
        </p:spPr>
        <p:txBody>
          <a:bodyPr>
            <a:normAutofit fontScale="92500" lnSpcReduction="20000"/>
          </a:bodyPr>
          <a:lstStyle/>
          <a:p>
            <a:r>
              <a:rPr lang="en-GB" altLang="it-IT" sz="2000" b="1" dirty="0" smtClean="0">
                <a:solidFill>
                  <a:srgbClr val="0070C0"/>
                </a:solidFill>
              </a:rPr>
              <a:t>goods </a:t>
            </a:r>
            <a:r>
              <a:rPr lang="en-GB" altLang="it-IT" sz="2000" b="1" dirty="0">
                <a:solidFill>
                  <a:srgbClr val="0070C0"/>
                </a:solidFill>
              </a:rPr>
              <a:t>(or sites) can be described by a set of attributes or characteristics.  </a:t>
            </a:r>
          </a:p>
          <a:p>
            <a:endParaRPr lang="en-GB" altLang="it-IT" sz="2000" dirty="0" smtClean="0"/>
          </a:p>
          <a:p>
            <a:r>
              <a:rPr lang="en-GB" altLang="it-IT" sz="2000" dirty="0" smtClean="0"/>
              <a:t>The </a:t>
            </a:r>
            <a:r>
              <a:rPr lang="en-GB" altLang="it-IT" sz="2000" dirty="0"/>
              <a:t>hedonic pricing method uses the same idea that goods are composed by a set of characteristics.</a:t>
            </a:r>
          </a:p>
          <a:p>
            <a:endParaRPr lang="en-GB" altLang="it-IT" sz="2000" dirty="0" smtClean="0"/>
          </a:p>
          <a:p>
            <a:r>
              <a:rPr lang="en-GB" altLang="it-IT" sz="2000" dirty="0" smtClean="0"/>
              <a:t>Consider </a:t>
            </a:r>
            <a:r>
              <a:rPr lang="en-GB" altLang="it-IT" sz="2000" dirty="0"/>
              <a:t>the characteristics of a house:</a:t>
            </a:r>
          </a:p>
          <a:p>
            <a:r>
              <a:rPr lang="en-GB" altLang="it-IT" sz="2000" dirty="0"/>
              <a:t>Number of floors, presence of a garden, GCH, number of bedrooms, number of bathrooms, square footage of the house, type of house, age, materials, etc.</a:t>
            </a:r>
          </a:p>
          <a:p>
            <a:r>
              <a:rPr lang="en-GB" altLang="it-IT" sz="2000" dirty="0"/>
              <a:t>And also:</a:t>
            </a:r>
          </a:p>
          <a:p>
            <a:r>
              <a:rPr lang="en-GB" altLang="it-IT" sz="2000" dirty="0"/>
              <a:t>Distance from public transport, distance from the city centre, distance from main roads, distance from shops, distance from sport facilities, crime rate, average income of inhabitants, presence of a university, etc.</a:t>
            </a:r>
          </a:p>
          <a:p>
            <a:r>
              <a:rPr lang="en-GB" altLang="it-IT" sz="2000" dirty="0"/>
              <a:t>The composite good has a price, but there is no explicit price for each characteristic that compose the good.</a:t>
            </a:r>
          </a:p>
        </p:txBody>
      </p:sp>
    </p:spTree>
    <p:extLst>
      <p:ext uri="{BB962C8B-B14F-4D97-AF65-F5344CB8AC3E}">
        <p14:creationId xmlns:p14="http://schemas.microsoft.com/office/powerpoint/2010/main" val="3583396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312FE0F9-650E-4C95-8F83-3905081C97E9}" type="slidenum">
              <a:rPr lang="en-GB" altLang="it-IT"/>
              <a:pPr/>
              <a:t>12</a:t>
            </a:fld>
            <a:endParaRPr lang="en-GB" altLang="it-IT"/>
          </a:p>
        </p:txBody>
      </p:sp>
      <p:sp>
        <p:nvSpPr>
          <p:cNvPr id="4098" name="Rectangle 2"/>
          <p:cNvSpPr>
            <a:spLocks noGrp="1" noChangeArrowheads="1"/>
          </p:cNvSpPr>
          <p:nvPr>
            <p:ph type="title"/>
          </p:nvPr>
        </p:nvSpPr>
        <p:spPr/>
        <p:txBody>
          <a:bodyPr/>
          <a:lstStyle/>
          <a:p>
            <a:r>
              <a:rPr lang="en-GB" altLang="it-IT" sz="3200"/>
              <a:t>The hedonic pricing method</a:t>
            </a:r>
          </a:p>
        </p:txBody>
      </p:sp>
      <p:sp>
        <p:nvSpPr>
          <p:cNvPr id="4099" name="Rectangle 3"/>
          <p:cNvSpPr>
            <a:spLocks noGrp="1" noChangeArrowheads="1"/>
          </p:cNvSpPr>
          <p:nvPr>
            <p:ph type="body" idx="1"/>
          </p:nvPr>
        </p:nvSpPr>
        <p:spPr/>
        <p:txBody>
          <a:bodyPr/>
          <a:lstStyle/>
          <a:p>
            <a:pPr>
              <a:lnSpc>
                <a:spcPct val="90000"/>
              </a:lnSpc>
            </a:pPr>
            <a:r>
              <a:rPr lang="en-GB" altLang="it-IT" sz="2000" dirty="0" smtClean="0"/>
              <a:t>Hedonic </a:t>
            </a:r>
            <a:r>
              <a:rPr lang="en-GB" altLang="it-IT" sz="2000" dirty="0"/>
              <a:t>prices are identified through a comparison of similar goods that differ for the quality of one characteristic</a:t>
            </a:r>
          </a:p>
          <a:p>
            <a:pPr>
              <a:lnSpc>
                <a:spcPct val="90000"/>
              </a:lnSpc>
            </a:pPr>
            <a:endParaRPr lang="en-GB" altLang="it-IT" sz="2000" dirty="0"/>
          </a:p>
          <a:p>
            <a:pPr>
              <a:lnSpc>
                <a:spcPct val="90000"/>
              </a:lnSpc>
            </a:pPr>
            <a:r>
              <a:rPr lang="en-GB" altLang="it-IT" sz="2000" b="1" dirty="0"/>
              <a:t>The basic idea is to use the systematic variation in the price of a good that can be explained by an environmental characteristic of the good. This is the starting point to assess the WTP for the environmental characteristic</a:t>
            </a:r>
          </a:p>
          <a:p>
            <a:pPr>
              <a:lnSpc>
                <a:spcPct val="90000"/>
              </a:lnSpc>
            </a:pPr>
            <a:endParaRPr lang="en-GB" altLang="it-IT" sz="2000" b="1" dirty="0"/>
          </a:p>
          <a:p>
            <a:pPr>
              <a:lnSpc>
                <a:spcPct val="90000"/>
              </a:lnSpc>
            </a:pPr>
            <a:r>
              <a:rPr lang="en-GB" altLang="it-IT" sz="2000" dirty="0"/>
              <a:t>We look at market data</a:t>
            </a:r>
            <a:r>
              <a:rPr lang="en-GB" altLang="it-IT" sz="2000" dirty="0" smtClean="0"/>
              <a:t>!</a:t>
            </a:r>
          </a:p>
          <a:p>
            <a:pPr>
              <a:lnSpc>
                <a:spcPct val="90000"/>
              </a:lnSpc>
            </a:pPr>
            <a:endParaRPr lang="en-GB" altLang="it-IT" sz="2000" dirty="0"/>
          </a:p>
          <a:p>
            <a:pPr>
              <a:lnSpc>
                <a:spcPct val="90000"/>
              </a:lnSpc>
            </a:pPr>
            <a:r>
              <a:rPr lang="en-GB" altLang="it-IT" sz="2000" dirty="0"/>
              <a:t>Real transactions!</a:t>
            </a:r>
          </a:p>
          <a:p>
            <a:pPr>
              <a:lnSpc>
                <a:spcPct val="90000"/>
              </a:lnSpc>
            </a:pPr>
            <a:endParaRPr lang="en-GB" altLang="it-IT" sz="2000" dirty="0"/>
          </a:p>
        </p:txBody>
      </p:sp>
    </p:spTree>
    <p:extLst>
      <p:ext uri="{BB962C8B-B14F-4D97-AF65-F5344CB8AC3E}">
        <p14:creationId xmlns:p14="http://schemas.microsoft.com/office/powerpoint/2010/main" val="3166600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B3D7056-C45C-419A-A340-C50FE42945A6}" type="slidenum">
              <a:rPr lang="en-GB" altLang="it-IT"/>
              <a:pPr/>
              <a:t>13</a:t>
            </a:fld>
            <a:endParaRPr lang="en-GB" altLang="it-IT"/>
          </a:p>
        </p:txBody>
      </p:sp>
      <p:sp>
        <p:nvSpPr>
          <p:cNvPr id="6146" name="Rectangle 2"/>
          <p:cNvSpPr>
            <a:spLocks noGrp="1" noChangeArrowheads="1"/>
          </p:cNvSpPr>
          <p:nvPr>
            <p:ph type="title"/>
          </p:nvPr>
        </p:nvSpPr>
        <p:spPr>
          <a:xfrm>
            <a:off x="611188" y="260350"/>
            <a:ext cx="8229600" cy="725488"/>
          </a:xfrm>
        </p:spPr>
        <p:txBody>
          <a:bodyPr/>
          <a:lstStyle/>
          <a:p>
            <a:r>
              <a:rPr lang="en-GB" altLang="it-IT" sz="3600"/>
              <a:t>Example</a:t>
            </a:r>
          </a:p>
        </p:txBody>
      </p:sp>
      <p:sp>
        <p:nvSpPr>
          <p:cNvPr id="6147" name="Rectangle 3"/>
          <p:cNvSpPr>
            <a:spLocks noGrp="1" noChangeArrowheads="1"/>
          </p:cNvSpPr>
          <p:nvPr>
            <p:ph type="body" idx="1"/>
          </p:nvPr>
        </p:nvSpPr>
        <p:spPr>
          <a:xfrm>
            <a:off x="468313" y="1196975"/>
            <a:ext cx="8229600" cy="4525963"/>
          </a:xfrm>
        </p:spPr>
        <p:txBody>
          <a:bodyPr/>
          <a:lstStyle/>
          <a:p>
            <a:pPr>
              <a:lnSpc>
                <a:spcPct val="80000"/>
              </a:lnSpc>
            </a:pPr>
            <a:r>
              <a:rPr lang="en-GB" altLang="it-IT" sz="2400"/>
              <a:t>Let’s consider 2 residential properties identical in all characteristics and localization. </a:t>
            </a:r>
          </a:p>
          <a:p>
            <a:pPr>
              <a:lnSpc>
                <a:spcPct val="80000"/>
              </a:lnSpc>
            </a:pPr>
            <a:r>
              <a:rPr lang="en-GB" altLang="it-IT" sz="2400"/>
              <a:t>The only difference is that house A has 2 bedrooms, while house B has 3 bedrooms.</a:t>
            </a:r>
          </a:p>
          <a:p>
            <a:pPr>
              <a:lnSpc>
                <a:spcPct val="80000"/>
              </a:lnSpc>
            </a:pPr>
            <a:r>
              <a:rPr lang="en-GB" altLang="it-IT" sz="2400"/>
              <a:t>In a competitive market, the price difference between the two houses reflects the value of the additional room of house B.</a:t>
            </a:r>
          </a:p>
          <a:p>
            <a:pPr>
              <a:lnSpc>
                <a:spcPct val="80000"/>
              </a:lnSpc>
            </a:pPr>
            <a:r>
              <a:rPr lang="en-GB" altLang="it-IT" sz="2400"/>
              <a:t>If the price difference between the two houses is less than buyers’ WTP for the additional room, then buyers will try to buy house B, driving up its price until the equilibrium is reached.</a:t>
            </a:r>
          </a:p>
          <a:p>
            <a:pPr>
              <a:lnSpc>
                <a:spcPct val="80000"/>
              </a:lnSpc>
            </a:pPr>
            <a:r>
              <a:rPr lang="en-GB" altLang="it-IT" sz="2400"/>
              <a:t>In the same way, if house A costs much less than house B, buyers will increase the demand for house A, driving up its price.</a:t>
            </a:r>
          </a:p>
        </p:txBody>
      </p:sp>
    </p:spTree>
    <p:extLst>
      <p:ext uri="{BB962C8B-B14F-4D97-AF65-F5344CB8AC3E}">
        <p14:creationId xmlns:p14="http://schemas.microsoft.com/office/powerpoint/2010/main" val="4014444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5A781934-2146-4C5C-B6EE-8E7E98A58384}" type="slidenum">
              <a:rPr lang="en-GB" altLang="it-IT"/>
              <a:pPr/>
              <a:t>14</a:t>
            </a:fld>
            <a:endParaRPr lang="en-GB" altLang="it-IT"/>
          </a:p>
        </p:txBody>
      </p:sp>
      <p:sp>
        <p:nvSpPr>
          <p:cNvPr id="7174" name="Rectangle 6"/>
          <p:cNvSpPr>
            <a:spLocks noGrp="1" noChangeArrowheads="1"/>
          </p:cNvSpPr>
          <p:nvPr>
            <p:ph type="body" idx="1"/>
          </p:nvPr>
        </p:nvSpPr>
        <p:spPr>
          <a:xfrm>
            <a:off x="611188" y="1341438"/>
            <a:ext cx="8229600" cy="4652962"/>
          </a:xfrm>
        </p:spPr>
        <p:txBody>
          <a:bodyPr>
            <a:normAutofit lnSpcReduction="10000"/>
          </a:bodyPr>
          <a:lstStyle/>
          <a:p>
            <a:r>
              <a:rPr lang="en-GB" altLang="it-IT" sz="2400" dirty="0"/>
              <a:t>The hedonic pricing method applies this simple concept to the environmental characteristics of residential </a:t>
            </a:r>
            <a:r>
              <a:rPr lang="en-GB" altLang="it-IT" sz="2400" dirty="0" smtClean="0"/>
              <a:t>properties</a:t>
            </a:r>
          </a:p>
          <a:p>
            <a:endParaRPr lang="en-GB" altLang="it-IT" sz="2400" dirty="0"/>
          </a:p>
          <a:p>
            <a:r>
              <a:rPr lang="en-GB" altLang="it-IT" sz="2400" dirty="0"/>
              <a:t>The price difference between houses that have different levels of environmental quality, keeping constant all other characteristics, reflects the WTP for the different level of environmental </a:t>
            </a:r>
            <a:r>
              <a:rPr lang="en-GB" altLang="it-IT" sz="2400" dirty="0" smtClean="0"/>
              <a:t>quality</a:t>
            </a:r>
          </a:p>
          <a:p>
            <a:endParaRPr lang="en-GB" altLang="it-IT" sz="2400" dirty="0"/>
          </a:p>
          <a:p>
            <a:r>
              <a:rPr lang="en-GB" altLang="it-IT" sz="2400" dirty="0"/>
              <a:t>=&gt; we can assess the value of an environmental quality, according to market prices of residential properties</a:t>
            </a:r>
          </a:p>
          <a:p>
            <a:r>
              <a:rPr lang="en-GB" altLang="it-IT" sz="2400" dirty="0"/>
              <a:t>=&gt; variation in environmental quality affects the price of housing</a:t>
            </a:r>
            <a:endParaRPr lang="en-GB" altLang="it-IT" dirty="0"/>
          </a:p>
        </p:txBody>
      </p:sp>
    </p:spTree>
    <p:extLst>
      <p:ext uri="{BB962C8B-B14F-4D97-AF65-F5344CB8AC3E}">
        <p14:creationId xmlns:p14="http://schemas.microsoft.com/office/powerpoint/2010/main" val="60772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2060848"/>
            <a:ext cx="576064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sz="3600" b="1" dirty="0" err="1" smtClean="0"/>
              <a:t>P</a:t>
            </a:r>
            <a:r>
              <a:rPr lang="it-IT" sz="3600" b="1" baseline="-25000" dirty="0" err="1" smtClean="0"/>
              <a:t>i</a:t>
            </a:r>
            <a:r>
              <a:rPr lang="it-IT" sz="3600" b="1" baseline="-25000" dirty="0" smtClean="0"/>
              <a:t> </a:t>
            </a:r>
            <a:r>
              <a:rPr lang="it-IT" sz="3600" b="1" dirty="0" smtClean="0"/>
              <a:t> = f (</a:t>
            </a:r>
            <a:r>
              <a:rPr lang="it-IT" sz="3600" b="1" dirty="0" err="1" smtClean="0"/>
              <a:t>X</a:t>
            </a:r>
            <a:r>
              <a:rPr lang="it-IT" sz="3600" b="1" baseline="-25000" dirty="0" err="1" smtClean="0"/>
              <a:t>i</a:t>
            </a:r>
            <a:r>
              <a:rPr lang="it-IT" sz="3600" b="1" dirty="0" smtClean="0"/>
              <a:t> ; Z</a:t>
            </a:r>
            <a:r>
              <a:rPr lang="it-IT" sz="3600" b="1" baseline="-25000" dirty="0" smtClean="0"/>
              <a:t>i</a:t>
            </a:r>
            <a:r>
              <a:rPr lang="it-IT" sz="3600" b="1" dirty="0"/>
              <a:t> </a:t>
            </a:r>
            <a:r>
              <a:rPr lang="it-IT" sz="3600" b="1" dirty="0" smtClean="0"/>
              <a:t>)</a:t>
            </a:r>
            <a:endParaRPr lang="it-IT" dirty="0"/>
          </a:p>
        </p:txBody>
      </p:sp>
      <p:sp>
        <p:nvSpPr>
          <p:cNvPr id="3" name="CasellaDiTesto 2"/>
          <p:cNvSpPr txBox="1"/>
          <p:nvPr/>
        </p:nvSpPr>
        <p:spPr>
          <a:xfrm>
            <a:off x="1331640" y="3501008"/>
            <a:ext cx="4680520" cy="286232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dirty="0" err="1" smtClean="0"/>
              <a:t>Where</a:t>
            </a:r>
            <a:r>
              <a:rPr lang="it-IT" dirty="0" smtClean="0"/>
              <a:t> P </a:t>
            </a:r>
            <a:r>
              <a:rPr lang="it-IT" dirty="0" err="1" smtClean="0"/>
              <a:t>is</a:t>
            </a:r>
            <a:r>
              <a:rPr lang="it-IT" dirty="0" smtClean="0"/>
              <a:t> the market </a:t>
            </a:r>
            <a:r>
              <a:rPr lang="it-IT" dirty="0" err="1" smtClean="0"/>
              <a:t>price</a:t>
            </a:r>
            <a:endParaRPr lang="it-IT" dirty="0" smtClean="0"/>
          </a:p>
          <a:p>
            <a:endParaRPr lang="it-IT" dirty="0"/>
          </a:p>
          <a:p>
            <a:r>
              <a:rPr lang="it-IT" dirty="0" smtClean="0"/>
              <a:t>X private </a:t>
            </a:r>
            <a:r>
              <a:rPr lang="it-IT" dirty="0" err="1" smtClean="0"/>
              <a:t>characteristics</a:t>
            </a:r>
            <a:endParaRPr lang="it-IT" dirty="0" smtClean="0"/>
          </a:p>
          <a:p>
            <a:endParaRPr lang="it-IT" dirty="0"/>
          </a:p>
          <a:p>
            <a:r>
              <a:rPr lang="it-IT" dirty="0" smtClean="0"/>
              <a:t>Z a set of public </a:t>
            </a:r>
            <a:r>
              <a:rPr lang="it-IT" dirty="0" err="1" smtClean="0"/>
              <a:t>features</a:t>
            </a:r>
            <a:r>
              <a:rPr lang="it-IT" dirty="0" smtClean="0"/>
              <a:t> </a:t>
            </a:r>
            <a:r>
              <a:rPr lang="it-IT" dirty="0" err="1" smtClean="0"/>
              <a:t>incluidng</a:t>
            </a:r>
            <a:r>
              <a:rPr lang="it-IT" dirty="0" smtClean="0"/>
              <a:t> </a:t>
            </a:r>
            <a:r>
              <a:rPr lang="it-IT" dirty="0" err="1" smtClean="0"/>
              <a:t>environmental</a:t>
            </a:r>
            <a:r>
              <a:rPr lang="it-IT" dirty="0" smtClean="0"/>
              <a:t> </a:t>
            </a:r>
            <a:r>
              <a:rPr lang="it-IT" dirty="0" err="1" smtClean="0"/>
              <a:t>quality</a:t>
            </a:r>
            <a:endParaRPr lang="it-IT" dirty="0" smtClean="0"/>
          </a:p>
          <a:p>
            <a:endParaRPr lang="it-IT" dirty="0"/>
          </a:p>
          <a:p>
            <a:r>
              <a:rPr lang="it-IT" dirty="0" smtClean="0"/>
              <a:t>The ‘derivative’ ∆P/</a:t>
            </a:r>
            <a:r>
              <a:rPr lang="it-IT" dirty="0" smtClean="0"/>
              <a:t> ∆Z </a:t>
            </a:r>
            <a:r>
              <a:rPr lang="it-IT" dirty="0" err="1" smtClean="0"/>
              <a:t>is</a:t>
            </a:r>
            <a:r>
              <a:rPr lang="it-IT" dirty="0" smtClean="0"/>
              <a:t> a </a:t>
            </a:r>
            <a:r>
              <a:rPr lang="it-IT" dirty="0" err="1" smtClean="0"/>
              <a:t>marginal</a:t>
            </a:r>
            <a:r>
              <a:rPr lang="it-IT" dirty="0" smtClean="0"/>
              <a:t> WTP for public </a:t>
            </a:r>
            <a:r>
              <a:rPr lang="it-IT" dirty="0" err="1" smtClean="0"/>
              <a:t>goods</a:t>
            </a:r>
            <a:r>
              <a:rPr lang="it-IT" dirty="0" smtClean="0"/>
              <a:t> </a:t>
            </a:r>
            <a:r>
              <a:rPr lang="it-IT" dirty="0" err="1" smtClean="0"/>
              <a:t>observed</a:t>
            </a:r>
            <a:r>
              <a:rPr lang="it-IT" dirty="0" smtClean="0"/>
              <a:t> in the (</a:t>
            </a:r>
            <a:r>
              <a:rPr lang="it-IT" dirty="0" err="1" smtClean="0"/>
              <a:t>housing</a:t>
            </a:r>
            <a:r>
              <a:rPr lang="it-IT" dirty="0" smtClean="0"/>
              <a:t>) market</a:t>
            </a:r>
            <a:endParaRPr lang="it-IT" dirty="0"/>
          </a:p>
        </p:txBody>
      </p:sp>
    </p:spTree>
    <p:extLst>
      <p:ext uri="{BB962C8B-B14F-4D97-AF65-F5344CB8AC3E}">
        <p14:creationId xmlns:p14="http://schemas.microsoft.com/office/powerpoint/2010/main" val="420083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Contingent</a:t>
            </a:r>
            <a:r>
              <a:rPr lang="it-IT" dirty="0" smtClean="0"/>
              <a:t> </a:t>
            </a:r>
            <a:r>
              <a:rPr lang="it-IT" dirty="0" err="1" smtClean="0"/>
              <a:t>valuation</a:t>
            </a:r>
            <a:r>
              <a:rPr lang="it-IT" dirty="0" smtClean="0"/>
              <a:t> and </a:t>
            </a:r>
            <a:r>
              <a:rPr lang="it-IT" dirty="0" err="1" smtClean="0"/>
              <a:t>choice</a:t>
            </a:r>
            <a:r>
              <a:rPr lang="it-IT" dirty="0" smtClean="0"/>
              <a:t> </a:t>
            </a:r>
            <a:r>
              <a:rPr lang="it-IT" dirty="0" err="1" smtClean="0"/>
              <a:t>experiments</a:t>
            </a:r>
            <a:endParaRPr lang="it-IT" dirty="0"/>
          </a:p>
        </p:txBody>
      </p:sp>
      <p:sp>
        <p:nvSpPr>
          <p:cNvPr id="3" name="Segnaposto testo 2"/>
          <p:cNvSpPr>
            <a:spLocks noGrp="1"/>
          </p:cNvSpPr>
          <p:nvPr>
            <p:ph type="body" idx="1"/>
          </p:nvPr>
        </p:nvSpPr>
        <p:spPr/>
        <p:txBody>
          <a:bodyPr/>
          <a:lstStyle/>
          <a:p>
            <a:r>
              <a:rPr lang="it-IT" dirty="0" smtClean="0"/>
              <a:t>Ex ante </a:t>
            </a:r>
            <a:r>
              <a:rPr lang="it-IT" dirty="0" err="1" smtClean="0"/>
              <a:t>valuation</a:t>
            </a:r>
            <a:r>
              <a:rPr lang="it-IT" dirty="0" smtClean="0"/>
              <a:t> of public </a:t>
            </a:r>
            <a:r>
              <a:rPr lang="it-IT" dirty="0" err="1" smtClean="0"/>
              <a:t>good</a:t>
            </a:r>
            <a:r>
              <a:rPr lang="it-IT" dirty="0" smtClean="0"/>
              <a:t> </a:t>
            </a:r>
            <a:r>
              <a:rPr lang="it-IT" dirty="0" err="1" smtClean="0"/>
              <a:t>values</a:t>
            </a:r>
            <a:r>
              <a:rPr lang="it-IT" dirty="0" smtClean="0"/>
              <a:t> </a:t>
            </a:r>
            <a:r>
              <a:rPr lang="it-IT" dirty="0" err="1" smtClean="0"/>
              <a:t>where</a:t>
            </a:r>
            <a:r>
              <a:rPr lang="it-IT" dirty="0" smtClean="0"/>
              <a:t> no </a:t>
            </a:r>
            <a:r>
              <a:rPr lang="it-IT" dirty="0" err="1" smtClean="0"/>
              <a:t>behavioral</a:t>
            </a:r>
            <a:r>
              <a:rPr lang="it-IT" dirty="0" smtClean="0"/>
              <a:t> </a:t>
            </a:r>
            <a:r>
              <a:rPr lang="it-IT" dirty="0" err="1" smtClean="0"/>
              <a:t>tracks</a:t>
            </a:r>
            <a:r>
              <a:rPr lang="it-IT" dirty="0" smtClean="0"/>
              <a:t> are </a:t>
            </a:r>
            <a:r>
              <a:rPr lang="it-IT" dirty="0" err="1" smtClean="0"/>
              <a:t>present</a:t>
            </a:r>
            <a:r>
              <a:rPr lang="it-IT" dirty="0" smtClean="0"/>
              <a:t> in </a:t>
            </a:r>
            <a:r>
              <a:rPr lang="it-IT" dirty="0" err="1" smtClean="0"/>
              <a:t>markets</a:t>
            </a:r>
            <a:r>
              <a:rPr lang="it-IT" dirty="0" smtClean="0"/>
              <a:t> (e.g. non use </a:t>
            </a:r>
            <a:r>
              <a:rPr lang="it-IT" dirty="0" err="1" smtClean="0"/>
              <a:t>values</a:t>
            </a:r>
            <a:r>
              <a:rPr lang="it-IT" dirty="0" smtClean="0"/>
              <a:t>)</a:t>
            </a:r>
            <a:endParaRPr lang="it-IT" dirty="0"/>
          </a:p>
        </p:txBody>
      </p:sp>
    </p:spTree>
    <p:extLst>
      <p:ext uri="{BB962C8B-B14F-4D97-AF65-F5344CB8AC3E}">
        <p14:creationId xmlns:p14="http://schemas.microsoft.com/office/powerpoint/2010/main" val="3387694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762000"/>
            <a:ext cx="7772400" cy="635000"/>
          </a:xfrm>
        </p:spPr>
        <p:txBody>
          <a:bodyPr/>
          <a:lstStyle/>
          <a:p>
            <a:pPr marL="487363" indent="-487363" eaLnBrk="1" hangingPunct="1"/>
            <a:r>
              <a:rPr lang="en-GB" altLang="it-IT" sz="3400" smtClean="0">
                <a:latin typeface="Arial" pitchFamily="34" charset="0"/>
              </a:rPr>
              <a:t>Contingent Valuation Method (CVM) </a:t>
            </a:r>
          </a:p>
        </p:txBody>
      </p:sp>
      <p:sp>
        <p:nvSpPr>
          <p:cNvPr id="3075" name="Rectangle 3"/>
          <p:cNvSpPr>
            <a:spLocks noGrp="1" noChangeArrowheads="1"/>
          </p:cNvSpPr>
          <p:nvPr>
            <p:ph type="body" idx="1"/>
          </p:nvPr>
        </p:nvSpPr>
        <p:spPr>
          <a:xfrm>
            <a:off x="457200" y="1752600"/>
            <a:ext cx="8269288" cy="4379913"/>
          </a:xfrm>
        </p:spPr>
        <p:txBody>
          <a:bodyPr/>
          <a:lstStyle/>
          <a:p>
            <a:pPr marL="533400" indent="-533400" eaLnBrk="1" hangingPunct="1">
              <a:buFont typeface="Wingdings" pitchFamily="2" charset="2"/>
              <a:buNone/>
            </a:pPr>
            <a:r>
              <a:rPr lang="en-GB" altLang="it-IT" sz="2200" b="1" smtClean="0">
                <a:latin typeface="Arial" pitchFamily="34" charset="0"/>
              </a:rPr>
              <a:t>is a direct method in that it involves asking a sample of the relevant population question about their WTP or WTAC.</a:t>
            </a:r>
          </a:p>
          <a:p>
            <a:pPr marL="533400" indent="-533400" eaLnBrk="1" hangingPunct="1">
              <a:buFont typeface="Wingdings" pitchFamily="2" charset="2"/>
              <a:buNone/>
            </a:pPr>
            <a:r>
              <a:rPr lang="en-GB" altLang="it-IT" sz="2200" b="1" smtClean="0">
                <a:latin typeface="Arial" pitchFamily="34" charset="0"/>
              </a:rPr>
              <a:t>'Contingent Valuation', because valuation is contingent on the </a:t>
            </a:r>
            <a:r>
              <a:rPr lang="en-GB" altLang="it-IT" sz="2200" b="1" smtClean="0">
                <a:solidFill>
                  <a:schemeClr val="tx2"/>
                </a:solidFill>
                <a:latin typeface="Arial" pitchFamily="34" charset="0"/>
              </a:rPr>
              <a:t>hypothetical scenario</a:t>
            </a:r>
            <a:r>
              <a:rPr lang="en-GB" altLang="it-IT" sz="2200" b="1" smtClean="0">
                <a:latin typeface="Arial" pitchFamily="34" charset="0"/>
              </a:rPr>
              <a:t> put to respondents. </a:t>
            </a:r>
          </a:p>
          <a:p>
            <a:pPr marL="533400" indent="-533400" eaLnBrk="1" hangingPunct="1">
              <a:buFont typeface="Wingdings" pitchFamily="2" charset="2"/>
              <a:buNone/>
            </a:pPr>
            <a:r>
              <a:rPr lang="en-GB" altLang="it-IT" sz="2200" b="1" smtClean="0">
                <a:latin typeface="Arial" pitchFamily="34" charset="0"/>
              </a:rPr>
              <a:t>Advantages:</a:t>
            </a:r>
            <a:br>
              <a:rPr lang="en-GB" altLang="it-IT" sz="2200" b="1" smtClean="0">
                <a:latin typeface="Arial" pitchFamily="34" charset="0"/>
              </a:rPr>
            </a:br>
            <a:r>
              <a:rPr lang="en-GB" altLang="it-IT" sz="2200" b="1" smtClean="0">
                <a:latin typeface="Arial" pitchFamily="34" charset="0"/>
              </a:rPr>
              <a:t>1)</a:t>
            </a:r>
            <a:r>
              <a:rPr lang="de-DE" altLang="it-IT" sz="2200" b="1" smtClean="0">
                <a:latin typeface="Arial" pitchFamily="34" charset="0"/>
              </a:rPr>
              <a:t> </a:t>
            </a:r>
            <a:r>
              <a:rPr lang="en-GB" altLang="it-IT" sz="2200" b="1" smtClean="0">
                <a:latin typeface="Arial" pitchFamily="34" charset="0"/>
              </a:rPr>
              <a:t> it can deal with both use and non-use values</a:t>
            </a:r>
            <a:br>
              <a:rPr lang="en-GB" altLang="it-IT" sz="2200" b="1" smtClean="0">
                <a:latin typeface="Arial" pitchFamily="34" charset="0"/>
              </a:rPr>
            </a:br>
            <a:r>
              <a:rPr lang="en-GB" altLang="it-IT" sz="2200" b="1" smtClean="0">
                <a:latin typeface="Arial" pitchFamily="34" charset="0"/>
              </a:rPr>
              <a:t>2)</a:t>
            </a:r>
            <a:r>
              <a:rPr lang="de-DE" altLang="it-IT" sz="2200" b="1" smtClean="0">
                <a:latin typeface="Arial" pitchFamily="34" charset="0"/>
              </a:rPr>
              <a:t> </a:t>
            </a:r>
            <a:r>
              <a:rPr lang="en-GB" altLang="it-IT" sz="2200" b="1" smtClean="0">
                <a:latin typeface="Arial" pitchFamily="34" charset="0"/>
              </a:rPr>
              <a:t> by answering WTP and WTAC questions it directly goes to the theoretically correct monetary measures of utility changes.</a:t>
            </a:r>
          </a:p>
        </p:txBody>
      </p:sp>
    </p:spTree>
    <p:extLst>
      <p:ext uri="{BB962C8B-B14F-4D97-AF65-F5344CB8AC3E}">
        <p14:creationId xmlns:p14="http://schemas.microsoft.com/office/powerpoint/2010/main" val="2980766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692696"/>
            <a:ext cx="410445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b="1" dirty="0" smtClean="0">
                <a:solidFill>
                  <a:srgbClr val="0070C0"/>
                </a:solidFill>
              </a:rPr>
              <a:t>MAX WTP </a:t>
            </a:r>
            <a:r>
              <a:rPr lang="it-IT" b="1" dirty="0" err="1" smtClean="0">
                <a:solidFill>
                  <a:srgbClr val="0070C0"/>
                </a:solidFill>
              </a:rPr>
              <a:t>simple</a:t>
            </a:r>
            <a:r>
              <a:rPr lang="it-IT" b="1" dirty="0" smtClean="0">
                <a:solidFill>
                  <a:srgbClr val="0070C0"/>
                </a:solidFill>
              </a:rPr>
              <a:t> </a:t>
            </a:r>
            <a:r>
              <a:rPr lang="it-IT" b="1" dirty="0" err="1" smtClean="0">
                <a:solidFill>
                  <a:srgbClr val="0070C0"/>
                </a:solidFill>
              </a:rPr>
              <a:t>intuition</a:t>
            </a:r>
            <a:endParaRPr lang="it-IT" b="1" dirty="0">
              <a:solidFill>
                <a:srgbClr val="0070C0"/>
              </a:solidFill>
            </a:endParaRPr>
          </a:p>
        </p:txBody>
      </p:sp>
      <p:sp>
        <p:nvSpPr>
          <p:cNvPr id="3" name="CasellaDiTesto 2"/>
          <p:cNvSpPr txBox="1"/>
          <p:nvPr/>
        </p:nvSpPr>
        <p:spPr>
          <a:xfrm>
            <a:off x="395537" y="2276872"/>
            <a:ext cx="8496944"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it-IT" altLang="it-IT" sz="3600" b="1" dirty="0" smtClean="0">
                <a:solidFill>
                  <a:schemeClr val="tx1"/>
                </a:solidFill>
              </a:rPr>
              <a:t>U(</a:t>
            </a:r>
            <a:r>
              <a:rPr lang="it-IT" altLang="it-IT" sz="3600" b="1" dirty="0" err="1" smtClean="0">
                <a:solidFill>
                  <a:schemeClr val="tx1"/>
                </a:solidFill>
              </a:rPr>
              <a:t>income-max</a:t>
            </a:r>
            <a:r>
              <a:rPr lang="it-IT" altLang="it-IT" sz="3600" b="1" dirty="0" smtClean="0">
                <a:solidFill>
                  <a:schemeClr val="tx1"/>
                </a:solidFill>
              </a:rPr>
              <a:t> WTP, 1)=U(</a:t>
            </a:r>
            <a:r>
              <a:rPr lang="it-IT" altLang="it-IT" sz="3600" b="1" dirty="0" err="1" smtClean="0">
                <a:solidFill>
                  <a:schemeClr val="tx1"/>
                </a:solidFill>
              </a:rPr>
              <a:t>income</a:t>
            </a:r>
            <a:r>
              <a:rPr lang="it-IT" altLang="it-IT" sz="3600" b="1" dirty="0" smtClean="0">
                <a:solidFill>
                  <a:schemeClr val="tx1"/>
                </a:solidFill>
              </a:rPr>
              <a:t>, 0)</a:t>
            </a:r>
            <a:endParaRPr lang="it-IT" sz="3600" b="1" dirty="0">
              <a:solidFill>
                <a:schemeClr val="tx1"/>
              </a:solidFill>
            </a:endParaRPr>
          </a:p>
        </p:txBody>
      </p:sp>
      <p:sp>
        <p:nvSpPr>
          <p:cNvPr id="4" name="CasellaDiTesto 3"/>
          <p:cNvSpPr txBox="1"/>
          <p:nvPr/>
        </p:nvSpPr>
        <p:spPr>
          <a:xfrm>
            <a:off x="33362" y="6381328"/>
            <a:ext cx="6192688" cy="369332"/>
          </a:xfrm>
          <a:prstGeom prst="rect">
            <a:avLst/>
          </a:prstGeom>
          <a:noFill/>
        </p:spPr>
        <p:txBody>
          <a:bodyPr wrap="square" rtlCol="0">
            <a:spAutoFit/>
          </a:bodyPr>
          <a:lstStyle/>
          <a:p>
            <a:r>
              <a:rPr lang="it-IT" dirty="0" err="1" smtClean="0"/>
              <a:t>We</a:t>
            </a:r>
            <a:r>
              <a:rPr lang="it-IT" dirty="0" smtClean="0"/>
              <a:t> do </a:t>
            </a:r>
            <a:r>
              <a:rPr lang="it-IT" dirty="0" err="1" smtClean="0"/>
              <a:t>rely</a:t>
            </a:r>
            <a:r>
              <a:rPr lang="it-IT" dirty="0" smtClean="0"/>
              <a:t> on </a:t>
            </a:r>
            <a:r>
              <a:rPr lang="it-IT" dirty="0" err="1" smtClean="0"/>
              <a:t>Hicksian</a:t>
            </a:r>
            <a:r>
              <a:rPr lang="it-IT" dirty="0" smtClean="0"/>
              <a:t> </a:t>
            </a:r>
            <a:r>
              <a:rPr lang="it-IT" dirty="0" err="1" smtClean="0"/>
              <a:t>not</a:t>
            </a:r>
            <a:r>
              <a:rPr lang="it-IT" dirty="0" smtClean="0"/>
              <a:t> </a:t>
            </a:r>
            <a:r>
              <a:rPr lang="it-IT" dirty="0" err="1" smtClean="0"/>
              <a:t>Marshallian</a:t>
            </a:r>
            <a:r>
              <a:rPr lang="it-IT" dirty="0" smtClean="0"/>
              <a:t> </a:t>
            </a:r>
            <a:r>
              <a:rPr lang="it-IT" dirty="0" err="1" smtClean="0"/>
              <a:t>demands</a:t>
            </a:r>
            <a:r>
              <a:rPr lang="it-IT" dirty="0" smtClean="0"/>
              <a:t>…</a:t>
            </a:r>
            <a:endParaRPr lang="it-IT" dirty="0"/>
          </a:p>
        </p:txBody>
      </p:sp>
      <p:sp>
        <p:nvSpPr>
          <p:cNvPr id="5" name="CasellaDiTesto 4"/>
          <p:cNvSpPr txBox="1"/>
          <p:nvPr/>
        </p:nvSpPr>
        <p:spPr>
          <a:xfrm>
            <a:off x="395537" y="3501008"/>
            <a:ext cx="3240359"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it-IT" dirty="0" smtClean="0"/>
              <a:t>U utility</a:t>
            </a:r>
          </a:p>
          <a:p>
            <a:endParaRPr lang="it-IT" dirty="0"/>
          </a:p>
          <a:p>
            <a:r>
              <a:rPr lang="it-IT" dirty="0" smtClean="0"/>
              <a:t>1= public </a:t>
            </a:r>
            <a:r>
              <a:rPr lang="it-IT" dirty="0" err="1" smtClean="0"/>
              <a:t>good</a:t>
            </a:r>
            <a:r>
              <a:rPr lang="it-IT" dirty="0" smtClean="0"/>
              <a:t> </a:t>
            </a:r>
            <a:r>
              <a:rPr lang="it-IT" dirty="0" err="1" smtClean="0"/>
              <a:t>provided</a:t>
            </a:r>
            <a:r>
              <a:rPr lang="it-IT" dirty="0" smtClean="0"/>
              <a:t>, 0 </a:t>
            </a:r>
            <a:r>
              <a:rPr lang="it-IT" dirty="0" err="1" smtClean="0"/>
              <a:t>not</a:t>
            </a:r>
            <a:r>
              <a:rPr lang="it-IT" dirty="0" smtClean="0"/>
              <a:t> </a:t>
            </a:r>
            <a:r>
              <a:rPr lang="it-IT" dirty="0" err="1" smtClean="0"/>
              <a:t>provided</a:t>
            </a:r>
            <a:endParaRPr lang="it-IT" dirty="0"/>
          </a:p>
        </p:txBody>
      </p:sp>
      <p:sp>
        <p:nvSpPr>
          <p:cNvPr id="6" name="CasellaDiTesto 5"/>
          <p:cNvSpPr txBox="1"/>
          <p:nvPr/>
        </p:nvSpPr>
        <p:spPr>
          <a:xfrm>
            <a:off x="323528" y="5157192"/>
            <a:ext cx="8280920" cy="9233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it-IT" dirty="0" smtClean="0"/>
              <a:t>In </a:t>
            </a:r>
            <a:r>
              <a:rPr lang="it-IT" dirty="0" err="1" smtClean="0"/>
              <a:t>your</a:t>
            </a:r>
            <a:r>
              <a:rPr lang="it-IT" dirty="0" smtClean="0"/>
              <a:t> </a:t>
            </a:r>
            <a:r>
              <a:rPr lang="it-IT" dirty="0" err="1" smtClean="0"/>
              <a:t>real</a:t>
            </a:r>
            <a:r>
              <a:rPr lang="it-IT" dirty="0" smtClean="0"/>
              <a:t> life, </a:t>
            </a:r>
            <a:r>
              <a:rPr lang="it-IT" dirty="0" err="1" smtClean="0"/>
              <a:t>you</a:t>
            </a:r>
            <a:r>
              <a:rPr lang="it-IT" dirty="0" smtClean="0"/>
              <a:t> </a:t>
            </a:r>
            <a:r>
              <a:rPr lang="it-IT" dirty="0" err="1" smtClean="0"/>
              <a:t>often</a:t>
            </a:r>
            <a:r>
              <a:rPr lang="it-IT" dirty="0" smtClean="0"/>
              <a:t> dont </a:t>
            </a:r>
            <a:r>
              <a:rPr lang="it-IT" dirty="0" err="1" smtClean="0"/>
              <a:t>pay</a:t>
            </a:r>
            <a:r>
              <a:rPr lang="it-IT" dirty="0" smtClean="0"/>
              <a:t> </a:t>
            </a:r>
            <a:r>
              <a:rPr lang="it-IT" dirty="0" err="1" smtClean="0"/>
              <a:t>your</a:t>
            </a:r>
            <a:r>
              <a:rPr lang="it-IT" dirty="0" smtClean="0"/>
              <a:t> </a:t>
            </a:r>
            <a:r>
              <a:rPr lang="it-IT" dirty="0" err="1" smtClean="0"/>
              <a:t>max</a:t>
            </a:r>
            <a:r>
              <a:rPr lang="it-IT" dirty="0" smtClean="0"/>
              <a:t> </a:t>
            </a:r>
            <a:r>
              <a:rPr lang="it-IT" dirty="0" err="1" smtClean="0"/>
              <a:t>wtp</a:t>
            </a:r>
            <a:r>
              <a:rPr lang="it-IT" dirty="0" smtClean="0"/>
              <a:t> for the </a:t>
            </a:r>
            <a:r>
              <a:rPr lang="it-IT" dirty="0" err="1" smtClean="0"/>
              <a:t>goods</a:t>
            </a:r>
            <a:r>
              <a:rPr lang="it-IT" dirty="0" smtClean="0"/>
              <a:t> </a:t>
            </a:r>
            <a:r>
              <a:rPr lang="it-IT" dirty="0" err="1" smtClean="0"/>
              <a:t>you</a:t>
            </a:r>
            <a:r>
              <a:rPr lang="it-IT" dirty="0" smtClean="0"/>
              <a:t> </a:t>
            </a:r>
            <a:r>
              <a:rPr lang="it-IT" dirty="0" err="1" smtClean="0"/>
              <a:t>buy</a:t>
            </a:r>
            <a:r>
              <a:rPr lang="it-IT" dirty="0" smtClean="0"/>
              <a:t>.. </a:t>
            </a:r>
            <a:r>
              <a:rPr lang="it-IT" dirty="0" err="1" smtClean="0"/>
              <a:t>It</a:t>
            </a:r>
            <a:r>
              <a:rPr lang="it-IT" dirty="0" smtClean="0"/>
              <a:t> can </a:t>
            </a:r>
            <a:r>
              <a:rPr lang="it-IT" dirty="0" err="1" smtClean="0"/>
              <a:t>rarely</a:t>
            </a:r>
            <a:r>
              <a:rPr lang="it-IT" dirty="0" smtClean="0"/>
              <a:t> </a:t>
            </a:r>
            <a:r>
              <a:rPr lang="it-IT" dirty="0" err="1" smtClean="0"/>
              <a:t>happen</a:t>
            </a:r>
            <a:r>
              <a:rPr lang="it-IT" dirty="0" smtClean="0"/>
              <a:t> </a:t>
            </a:r>
            <a:r>
              <a:rPr lang="it-IT" dirty="0" err="1" smtClean="0"/>
              <a:t>nevertheless</a:t>
            </a:r>
            <a:r>
              <a:rPr lang="it-IT" dirty="0" smtClean="0"/>
              <a:t>..in </a:t>
            </a:r>
            <a:r>
              <a:rPr lang="it-IT" dirty="0" err="1" smtClean="0"/>
              <a:t>those</a:t>
            </a:r>
            <a:r>
              <a:rPr lang="it-IT" dirty="0" smtClean="0"/>
              <a:t> </a:t>
            </a:r>
            <a:r>
              <a:rPr lang="it-IT" dirty="0" err="1" smtClean="0"/>
              <a:t>cases</a:t>
            </a:r>
            <a:r>
              <a:rPr lang="it-IT" dirty="0" smtClean="0"/>
              <a:t> </a:t>
            </a:r>
            <a:r>
              <a:rPr lang="it-IT" dirty="0" err="1" smtClean="0"/>
              <a:t>your</a:t>
            </a:r>
            <a:r>
              <a:rPr lang="it-IT" dirty="0" smtClean="0"/>
              <a:t> U with or </a:t>
            </a:r>
            <a:r>
              <a:rPr lang="it-IT" dirty="0" err="1" smtClean="0"/>
              <a:t>without</a:t>
            </a:r>
            <a:r>
              <a:rPr lang="it-IT" dirty="0" smtClean="0"/>
              <a:t> the </a:t>
            </a:r>
            <a:r>
              <a:rPr lang="it-IT" dirty="0" err="1" smtClean="0"/>
              <a:t>good</a:t>
            </a:r>
            <a:r>
              <a:rPr lang="it-IT" dirty="0" smtClean="0"/>
              <a:t>  are </a:t>
            </a:r>
            <a:r>
              <a:rPr lang="it-IT" dirty="0" err="1" smtClean="0"/>
              <a:t>equal</a:t>
            </a:r>
            <a:r>
              <a:rPr lang="it-IT" dirty="0" smtClean="0"/>
              <a:t>…</a:t>
            </a:r>
            <a:endParaRPr lang="it-IT" dirty="0"/>
          </a:p>
        </p:txBody>
      </p:sp>
      <p:sp>
        <p:nvSpPr>
          <p:cNvPr id="7" name="CasellaDiTesto 6"/>
          <p:cNvSpPr txBox="1"/>
          <p:nvPr/>
        </p:nvSpPr>
        <p:spPr>
          <a:xfrm>
            <a:off x="4463988" y="3501008"/>
            <a:ext cx="392443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err="1" smtClean="0"/>
              <a:t>We</a:t>
            </a:r>
            <a:r>
              <a:rPr lang="it-IT" dirty="0" smtClean="0"/>
              <a:t> </a:t>
            </a:r>
            <a:r>
              <a:rPr lang="it-IT" dirty="0" err="1" smtClean="0"/>
              <a:t>specifically</a:t>
            </a:r>
            <a:r>
              <a:rPr lang="it-IT" dirty="0" smtClean="0"/>
              <a:t> </a:t>
            </a:r>
            <a:r>
              <a:rPr lang="it-IT" dirty="0" err="1" smtClean="0"/>
              <a:t>define</a:t>
            </a:r>
            <a:r>
              <a:rPr lang="it-IT" dirty="0" smtClean="0"/>
              <a:t> WTP </a:t>
            </a:r>
            <a:r>
              <a:rPr lang="it-IT" dirty="0" err="1" smtClean="0"/>
              <a:t>wrt</a:t>
            </a:r>
            <a:r>
              <a:rPr lang="it-IT" dirty="0" smtClean="0"/>
              <a:t> to </a:t>
            </a:r>
            <a:r>
              <a:rPr lang="it-IT" dirty="0" err="1" smtClean="0"/>
              <a:t>economic</a:t>
            </a:r>
            <a:r>
              <a:rPr lang="it-IT" dirty="0" smtClean="0"/>
              <a:t> </a:t>
            </a:r>
            <a:r>
              <a:rPr lang="it-IT" dirty="0" err="1" smtClean="0"/>
              <a:t>theory</a:t>
            </a:r>
            <a:endParaRPr lang="it-IT" dirty="0"/>
          </a:p>
        </p:txBody>
      </p:sp>
    </p:spTree>
    <p:extLst>
      <p:ext uri="{BB962C8B-B14F-4D97-AF65-F5344CB8AC3E}">
        <p14:creationId xmlns:p14="http://schemas.microsoft.com/office/powerpoint/2010/main" val="315291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11560" y="4005064"/>
            <a:ext cx="7848600" cy="1927225"/>
          </a:xfrm>
        </p:spPr>
        <p:txBody>
          <a:bodyPr/>
          <a:lstStyle/>
          <a:p>
            <a:r>
              <a:rPr lang="it-IT" dirty="0" err="1" smtClean="0"/>
              <a:t>Willingness</a:t>
            </a:r>
            <a:r>
              <a:rPr lang="it-IT" dirty="0" smtClean="0"/>
              <a:t> to </a:t>
            </a:r>
            <a:r>
              <a:rPr lang="it-IT" dirty="0" err="1" smtClean="0"/>
              <a:t>accept</a:t>
            </a:r>
            <a:r>
              <a:rPr lang="it-IT" dirty="0" smtClean="0"/>
              <a:t> for a </a:t>
            </a:r>
            <a:r>
              <a:rPr lang="it-IT" dirty="0" err="1" smtClean="0"/>
              <a:t>decrease</a:t>
            </a:r>
            <a:r>
              <a:rPr lang="it-IT" dirty="0" smtClean="0"/>
              <a:t> in </a:t>
            </a:r>
            <a:r>
              <a:rPr lang="it-IT" dirty="0" err="1" smtClean="0"/>
              <a:t>consumption</a:t>
            </a:r>
            <a:r>
              <a:rPr lang="it-IT" dirty="0" smtClean="0"/>
              <a:t> </a:t>
            </a:r>
            <a:r>
              <a:rPr lang="it-IT" dirty="0" err="1" smtClean="0"/>
              <a:t>is</a:t>
            </a:r>
            <a:r>
              <a:rPr lang="it-IT" dirty="0" smtClean="0"/>
              <a:t> the opposite </a:t>
            </a:r>
            <a:r>
              <a:rPr lang="it-IT" dirty="0" err="1" smtClean="0"/>
              <a:t>reasoning</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351972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157288"/>
            <a:ext cx="6572250" cy="454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978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p:txBody>
          <a:bodyPr>
            <a:normAutofit fontScale="90000"/>
          </a:bodyPr>
          <a:lstStyle/>
          <a:p>
            <a:pPr eaLnBrk="1" hangingPunct="1"/>
            <a:r>
              <a:rPr lang="it-IT" altLang="it-IT" sz="3600" smtClean="0"/>
              <a:t>Consumer surplus and WTP: Marshallian and Hicksian values</a:t>
            </a:r>
          </a:p>
        </p:txBody>
      </p:sp>
      <p:sp>
        <p:nvSpPr>
          <p:cNvPr id="11267" name="Rectangle 3"/>
          <p:cNvSpPr>
            <a:spLocks noGrp="1"/>
          </p:cNvSpPr>
          <p:nvPr>
            <p:ph type="body" idx="4294967295"/>
          </p:nvPr>
        </p:nvSpPr>
        <p:spPr/>
        <p:txBody>
          <a:bodyPr/>
          <a:lstStyle/>
          <a:p>
            <a:pPr eaLnBrk="1" hangingPunct="1">
              <a:buFont typeface="Wingdings 2" pitchFamily="18" charset="2"/>
              <a:buNone/>
            </a:pPr>
            <a:endParaRPr lang="it-IT" altLang="it-IT" sz="2200" b="1" smtClean="0"/>
          </a:p>
          <a:p>
            <a:pPr eaLnBrk="1" hangingPunct="1"/>
            <a:endParaRPr lang="it-IT" altLang="it-IT" sz="2200" b="1" smtClean="0"/>
          </a:p>
          <a:p>
            <a:pPr eaLnBrk="1" hangingPunct="1"/>
            <a:endParaRPr lang="it-IT" altLang="it-IT" sz="2200" b="1" smtClean="0"/>
          </a:p>
        </p:txBody>
      </p:sp>
      <p:sp>
        <p:nvSpPr>
          <p:cNvPr id="11268" name="Text Box 6"/>
          <p:cNvSpPr txBox="1">
            <a:spLocks noChangeArrowheads="1"/>
          </p:cNvSpPr>
          <p:nvPr/>
        </p:nvSpPr>
        <p:spPr bwMode="auto">
          <a:xfrm>
            <a:off x="827088" y="1989138"/>
            <a:ext cx="2520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latin typeface="Arial" pitchFamily="34" charset="0"/>
              </a:rPr>
              <a:t>Max U given income</a:t>
            </a:r>
          </a:p>
        </p:txBody>
      </p:sp>
      <p:sp>
        <p:nvSpPr>
          <p:cNvPr id="11269" name="Line 7"/>
          <p:cNvSpPr>
            <a:spLocks noChangeShapeType="1"/>
          </p:cNvSpPr>
          <p:nvPr/>
        </p:nvSpPr>
        <p:spPr bwMode="auto">
          <a:xfrm>
            <a:off x="1908175" y="2636838"/>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0" name="Text Box 8"/>
          <p:cNvSpPr txBox="1">
            <a:spLocks noChangeArrowheads="1"/>
          </p:cNvSpPr>
          <p:nvPr/>
        </p:nvSpPr>
        <p:spPr bwMode="auto">
          <a:xfrm>
            <a:off x="827088" y="3573463"/>
            <a:ext cx="24495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latin typeface="Arial" pitchFamily="34" charset="0"/>
              </a:rPr>
              <a:t>Marshall demands</a:t>
            </a:r>
          </a:p>
        </p:txBody>
      </p:sp>
      <p:sp>
        <p:nvSpPr>
          <p:cNvPr id="11271" name="Line 9"/>
          <p:cNvSpPr>
            <a:spLocks noChangeShapeType="1"/>
          </p:cNvSpPr>
          <p:nvPr/>
        </p:nvSpPr>
        <p:spPr bwMode="auto">
          <a:xfrm>
            <a:off x="1476375" y="4149725"/>
            <a:ext cx="0" cy="7191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2" name="Text Box 10"/>
          <p:cNvSpPr txBox="1">
            <a:spLocks noChangeArrowheads="1"/>
          </p:cNvSpPr>
          <p:nvPr/>
        </p:nvSpPr>
        <p:spPr bwMode="auto">
          <a:xfrm>
            <a:off x="539750" y="5300663"/>
            <a:ext cx="223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latin typeface="Arial" pitchFamily="34" charset="0"/>
              </a:rPr>
              <a:t>Substitute back into U</a:t>
            </a:r>
          </a:p>
        </p:txBody>
      </p:sp>
      <p:sp>
        <p:nvSpPr>
          <p:cNvPr id="11273" name="Line 11"/>
          <p:cNvSpPr>
            <a:spLocks noChangeShapeType="1"/>
          </p:cNvSpPr>
          <p:nvPr/>
        </p:nvSpPr>
        <p:spPr bwMode="auto">
          <a:xfrm>
            <a:off x="3132138" y="5661025"/>
            <a:ext cx="10080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4" name="Text Box 12"/>
          <p:cNvSpPr txBox="1">
            <a:spLocks noChangeArrowheads="1"/>
          </p:cNvSpPr>
          <p:nvPr/>
        </p:nvSpPr>
        <p:spPr bwMode="auto">
          <a:xfrm>
            <a:off x="4572000" y="5229225"/>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b="1">
                <a:latin typeface="Arial" pitchFamily="34" charset="0"/>
              </a:rPr>
              <a:t>Indirect U functions (p,m)</a:t>
            </a:r>
          </a:p>
        </p:txBody>
      </p:sp>
      <p:sp>
        <p:nvSpPr>
          <p:cNvPr id="11275" name="Text Box 13"/>
          <p:cNvSpPr txBox="1">
            <a:spLocks noChangeArrowheads="1"/>
          </p:cNvSpPr>
          <p:nvPr/>
        </p:nvSpPr>
        <p:spPr bwMode="auto">
          <a:xfrm>
            <a:off x="6156325" y="1916113"/>
            <a:ext cx="2016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latin typeface="Arial" pitchFamily="34" charset="0"/>
              </a:rPr>
              <a:t>Min expenditures given U</a:t>
            </a:r>
          </a:p>
        </p:txBody>
      </p:sp>
      <p:sp>
        <p:nvSpPr>
          <p:cNvPr id="11276" name="Line 14"/>
          <p:cNvSpPr>
            <a:spLocks noChangeShapeType="1"/>
          </p:cNvSpPr>
          <p:nvPr/>
        </p:nvSpPr>
        <p:spPr bwMode="auto">
          <a:xfrm>
            <a:off x="6588125" y="2852738"/>
            <a:ext cx="0" cy="5048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7" name="Text Box 15"/>
          <p:cNvSpPr txBox="1">
            <a:spLocks noChangeArrowheads="1"/>
          </p:cNvSpPr>
          <p:nvPr/>
        </p:nvSpPr>
        <p:spPr bwMode="auto">
          <a:xfrm>
            <a:off x="5651500" y="3573463"/>
            <a:ext cx="24495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latin typeface="Arial" pitchFamily="34" charset="0"/>
              </a:rPr>
              <a:t>Hicksian demand</a:t>
            </a:r>
          </a:p>
          <a:p>
            <a:pPr eaLnBrk="1" hangingPunct="1">
              <a:spcBef>
                <a:spcPct val="50000"/>
              </a:spcBef>
              <a:buClrTx/>
              <a:buSzTx/>
              <a:buFontTx/>
              <a:buNone/>
            </a:pPr>
            <a:r>
              <a:rPr lang="it-IT" altLang="it-IT" sz="1800">
                <a:latin typeface="Arial" pitchFamily="34" charset="0"/>
              </a:rPr>
              <a:t>V0(p, m, u given)</a:t>
            </a:r>
          </a:p>
        </p:txBody>
      </p:sp>
      <p:sp>
        <p:nvSpPr>
          <p:cNvPr id="11278" name="Line 16"/>
          <p:cNvSpPr>
            <a:spLocks noChangeShapeType="1"/>
          </p:cNvSpPr>
          <p:nvPr/>
        </p:nvSpPr>
        <p:spPr bwMode="auto">
          <a:xfrm>
            <a:off x="6300788" y="458152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79" name="Line 17"/>
          <p:cNvSpPr>
            <a:spLocks noChangeShapeType="1"/>
          </p:cNvSpPr>
          <p:nvPr/>
        </p:nvSpPr>
        <p:spPr bwMode="auto">
          <a:xfrm>
            <a:off x="7164388" y="5734050"/>
            <a:ext cx="50323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1280" name="Text Box 18"/>
          <p:cNvSpPr txBox="1">
            <a:spLocks noChangeArrowheads="1"/>
          </p:cNvSpPr>
          <p:nvPr/>
        </p:nvSpPr>
        <p:spPr bwMode="auto">
          <a:xfrm>
            <a:off x="7812088" y="4652963"/>
            <a:ext cx="133191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spcBef>
                <a:spcPct val="50000"/>
              </a:spcBef>
              <a:buClrTx/>
              <a:buSzTx/>
              <a:buFontTx/>
              <a:buNone/>
            </a:pPr>
            <a:r>
              <a:rPr lang="it-IT" altLang="it-IT" sz="1800">
                <a:solidFill>
                  <a:schemeClr val="accent2"/>
                </a:solidFill>
                <a:latin typeface="Arial" pitchFamily="34" charset="0"/>
              </a:rPr>
              <a:t>CVM, Max WTP rationale</a:t>
            </a:r>
          </a:p>
        </p:txBody>
      </p:sp>
    </p:spTree>
    <p:extLst>
      <p:ext uri="{BB962C8B-B14F-4D97-AF65-F5344CB8AC3E}">
        <p14:creationId xmlns:p14="http://schemas.microsoft.com/office/powerpoint/2010/main" val="4078708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066800" y="762000"/>
            <a:ext cx="7467600" cy="635000"/>
          </a:xfrm>
        </p:spPr>
        <p:txBody>
          <a:bodyPr/>
          <a:lstStyle/>
          <a:p>
            <a:pPr marL="487363" indent="-487363" eaLnBrk="1" hangingPunct="1"/>
            <a:r>
              <a:rPr lang="en-GB" altLang="it-IT" sz="3400" smtClean="0">
                <a:latin typeface="Arial" pitchFamily="34" charset="0"/>
              </a:rPr>
              <a:t>Contingent Valuation STEPS</a:t>
            </a:r>
          </a:p>
        </p:txBody>
      </p:sp>
      <p:sp>
        <p:nvSpPr>
          <p:cNvPr id="4099" name="Rectangle 21"/>
          <p:cNvSpPr>
            <a:spLocks noGrp="1" noChangeArrowheads="1"/>
          </p:cNvSpPr>
          <p:nvPr>
            <p:ph type="body" idx="1"/>
          </p:nvPr>
        </p:nvSpPr>
        <p:spPr>
          <a:xfrm>
            <a:off x="457200" y="1828800"/>
            <a:ext cx="8269288" cy="4303713"/>
          </a:xfrm>
          <a:noFill/>
        </p:spPr>
        <p:txBody>
          <a:bodyPr/>
          <a:lstStyle/>
          <a:p>
            <a:pPr marL="533400" indent="-533400" eaLnBrk="1" hangingPunct="1">
              <a:buFont typeface="Wingdings" pitchFamily="2" charset="2"/>
              <a:buNone/>
            </a:pPr>
            <a:r>
              <a:rPr lang="en-GB" altLang="it-IT" sz="2200" b="1" smtClean="0">
                <a:latin typeface="Arial" pitchFamily="34" charset="0"/>
              </a:rPr>
              <a:t>1)  Creating a survey instrument for the elicitation of individuals' WTP/WTAC.</a:t>
            </a:r>
            <a:br>
              <a:rPr lang="en-GB" altLang="it-IT" sz="2200" b="1" smtClean="0">
                <a:latin typeface="Arial" pitchFamily="34" charset="0"/>
              </a:rPr>
            </a:br>
            <a:r>
              <a:rPr lang="en-GB" altLang="it-IT" sz="2200" b="1" smtClean="0">
                <a:latin typeface="Arial" pitchFamily="34" charset="0"/>
              </a:rPr>
              <a:t>	(a) designing the hypothetical scenario;</a:t>
            </a:r>
            <a:br>
              <a:rPr lang="en-GB" altLang="it-IT" sz="2200" b="1" smtClean="0">
                <a:latin typeface="Arial" pitchFamily="34" charset="0"/>
              </a:rPr>
            </a:br>
            <a:r>
              <a:rPr lang="en-GB" altLang="it-IT" sz="2200" b="1" smtClean="0">
                <a:latin typeface="Arial" pitchFamily="34" charset="0"/>
              </a:rPr>
              <a:t>	(b) deciding whether to ask about WTP or WTAC,</a:t>
            </a:r>
            <a:br>
              <a:rPr lang="en-GB" altLang="it-IT" sz="2200" b="1" smtClean="0">
                <a:latin typeface="Arial" pitchFamily="34" charset="0"/>
              </a:rPr>
            </a:br>
            <a:r>
              <a:rPr lang="en-GB" altLang="it-IT" sz="2200" b="1" smtClean="0">
                <a:latin typeface="Arial" pitchFamily="34" charset="0"/>
              </a:rPr>
              <a:t>	(c) creating a scenario about the means of payment or compensation.</a:t>
            </a:r>
          </a:p>
          <a:p>
            <a:pPr marL="533400" indent="-533400" eaLnBrk="1" hangingPunct="1">
              <a:buFont typeface="Wingdings" pitchFamily="2" charset="2"/>
              <a:buNone/>
            </a:pPr>
            <a:r>
              <a:rPr lang="en-GB" altLang="it-IT" sz="2200" b="1" smtClean="0">
                <a:latin typeface="Arial" pitchFamily="34" charset="0"/>
              </a:rPr>
              <a:t>2) Using the survey instrument with a sample of the population of interest.</a:t>
            </a:r>
          </a:p>
        </p:txBody>
      </p:sp>
    </p:spTree>
    <p:extLst>
      <p:ext uri="{BB962C8B-B14F-4D97-AF65-F5344CB8AC3E}">
        <p14:creationId xmlns:p14="http://schemas.microsoft.com/office/powerpoint/2010/main" val="3480537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66800" y="762000"/>
            <a:ext cx="7467600" cy="635000"/>
          </a:xfrm>
        </p:spPr>
        <p:txBody>
          <a:bodyPr/>
          <a:lstStyle/>
          <a:p>
            <a:pPr marL="487363" indent="-487363" eaLnBrk="1" hangingPunct="1"/>
            <a:r>
              <a:rPr lang="en-GB" altLang="it-IT" sz="3400" smtClean="0">
                <a:latin typeface="Arial" pitchFamily="34" charset="0"/>
              </a:rPr>
              <a:t>Conti</a:t>
            </a:r>
            <a:r>
              <a:rPr lang="de-DE" altLang="it-IT" sz="3400" smtClean="0">
                <a:latin typeface="Arial" pitchFamily="34" charset="0"/>
              </a:rPr>
              <a:t>n</a:t>
            </a:r>
            <a:r>
              <a:rPr lang="en-GB" altLang="it-IT" sz="3400" smtClean="0">
                <a:latin typeface="Arial" pitchFamily="34" charset="0"/>
              </a:rPr>
              <a:t>gent Valuation STEPS -2</a:t>
            </a:r>
          </a:p>
        </p:txBody>
      </p:sp>
      <p:sp>
        <p:nvSpPr>
          <p:cNvPr id="5123" name="Rectangle 3"/>
          <p:cNvSpPr>
            <a:spLocks noGrp="1" noChangeArrowheads="1"/>
          </p:cNvSpPr>
          <p:nvPr>
            <p:ph type="body" idx="1"/>
          </p:nvPr>
        </p:nvSpPr>
        <p:spPr>
          <a:xfrm>
            <a:off x="457200" y="1828800"/>
            <a:ext cx="8269288" cy="4303713"/>
          </a:xfrm>
          <a:noFill/>
        </p:spPr>
        <p:txBody>
          <a:bodyPr/>
          <a:lstStyle/>
          <a:p>
            <a:pPr marL="533400" indent="-533400" eaLnBrk="1" hangingPunct="1">
              <a:buFont typeface="Wingdings" pitchFamily="2" charset="2"/>
              <a:buNone/>
            </a:pPr>
            <a:r>
              <a:rPr lang="en-GB" altLang="it-IT" sz="2200" b="1" smtClean="0">
                <a:latin typeface="Arial" pitchFamily="34" charset="0"/>
              </a:rPr>
              <a:t>3)  Analysing the responses to the survey.</a:t>
            </a:r>
            <a:br>
              <a:rPr lang="en-GB" altLang="it-IT" sz="2200" b="1" smtClean="0">
                <a:latin typeface="Arial" pitchFamily="34" charset="0"/>
              </a:rPr>
            </a:br>
            <a:r>
              <a:rPr lang="en-GB" altLang="it-IT" sz="2200" b="1" smtClean="0">
                <a:latin typeface="Arial" pitchFamily="34" charset="0"/>
              </a:rPr>
              <a:t>	(a) using the sample data WTP/WTAC to estimate 	     average WTP/WTAC for the population,</a:t>
            </a:r>
            <a:br>
              <a:rPr lang="en-GB" altLang="it-IT" sz="2200" b="1" smtClean="0">
                <a:latin typeface="Arial" pitchFamily="34" charset="0"/>
              </a:rPr>
            </a:br>
            <a:r>
              <a:rPr lang="en-GB" altLang="it-IT" sz="2200" b="1" smtClean="0">
                <a:latin typeface="Arial" pitchFamily="34" charset="0"/>
              </a:rPr>
              <a:t>	(b) assessing the survey results so as to judge</a:t>
            </a:r>
            <a:br>
              <a:rPr lang="en-GB" altLang="it-IT" sz="2200" b="1" smtClean="0">
                <a:latin typeface="Arial" pitchFamily="34" charset="0"/>
              </a:rPr>
            </a:br>
            <a:r>
              <a:rPr lang="en-GB" altLang="it-IT" sz="2200" b="1" smtClean="0">
                <a:latin typeface="Arial" pitchFamily="34" charset="0"/>
              </a:rPr>
              <a:t>	     the accuracy of this estimate.</a:t>
            </a:r>
          </a:p>
          <a:p>
            <a:pPr marL="533400" indent="-533400" eaLnBrk="1" hangingPunct="1">
              <a:buFont typeface="Wingdings" pitchFamily="2" charset="2"/>
              <a:buNone/>
            </a:pPr>
            <a:r>
              <a:rPr lang="en-GB" altLang="it-IT" sz="2200" b="1" smtClean="0">
                <a:latin typeface="Arial" pitchFamily="34" charset="0"/>
              </a:rPr>
              <a:t>4) Computing total WTP/WATC for the population of interest for use in a CBA.</a:t>
            </a:r>
          </a:p>
          <a:p>
            <a:pPr marL="533400" indent="-533400" eaLnBrk="1" hangingPunct="1">
              <a:buFont typeface="Wingdings" pitchFamily="2" charset="2"/>
              <a:buNone/>
            </a:pPr>
            <a:r>
              <a:rPr lang="en-GB" altLang="it-IT" sz="2200" b="1" smtClean="0">
                <a:latin typeface="Arial" pitchFamily="34" charset="0"/>
              </a:rPr>
              <a:t>5) Conducting sensitivity analysis.</a:t>
            </a:r>
          </a:p>
        </p:txBody>
      </p:sp>
    </p:spTree>
    <p:extLst>
      <p:ext uri="{BB962C8B-B14F-4D97-AF65-F5344CB8AC3E}">
        <p14:creationId xmlns:p14="http://schemas.microsoft.com/office/powerpoint/2010/main" val="2434667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43000" y="609600"/>
            <a:ext cx="7239000" cy="685800"/>
          </a:xfrm>
        </p:spPr>
        <p:txBody>
          <a:bodyPr/>
          <a:lstStyle/>
          <a:p>
            <a:pPr eaLnBrk="1" hangingPunct="1"/>
            <a:r>
              <a:rPr lang="en-GB" altLang="it-IT" sz="3400" smtClean="0">
                <a:latin typeface="Arial" pitchFamily="34" charset="0"/>
              </a:rPr>
              <a:t>Contingent Valuation</a:t>
            </a:r>
          </a:p>
        </p:txBody>
      </p:sp>
      <p:sp>
        <p:nvSpPr>
          <p:cNvPr id="6147" name="Rectangle 3"/>
          <p:cNvSpPr>
            <a:spLocks noGrp="1" noChangeArrowheads="1"/>
          </p:cNvSpPr>
          <p:nvPr>
            <p:ph type="body" idx="1"/>
          </p:nvPr>
        </p:nvSpPr>
        <p:spPr>
          <a:xfrm>
            <a:off x="304800" y="1752600"/>
            <a:ext cx="8686800" cy="4532313"/>
          </a:xfrm>
        </p:spPr>
        <p:txBody>
          <a:bodyPr/>
          <a:lstStyle/>
          <a:p>
            <a:pPr eaLnBrk="1" hangingPunct="1"/>
            <a:r>
              <a:rPr lang="en-GB" altLang="it-IT" sz="2200" b="1" smtClean="0">
                <a:latin typeface="Arial" pitchFamily="34" charset="0"/>
              </a:rPr>
              <a:t>Revealed preference methods (TCM, Hedonic Prices) can only estimate the use value of the environment, and only if that value affects behaviour in a measurable and interpretable manner</a:t>
            </a:r>
          </a:p>
          <a:p>
            <a:pPr eaLnBrk="1" hangingPunct="1"/>
            <a:r>
              <a:rPr lang="en-GB" altLang="it-IT" sz="2200" b="1" smtClean="0">
                <a:latin typeface="Arial" pitchFamily="34" charset="0"/>
              </a:rPr>
              <a:t>For the rest, we have to use either hypothetical markets or experimental markets (together: constructed)</a:t>
            </a:r>
          </a:p>
          <a:p>
            <a:pPr eaLnBrk="1" hangingPunct="1"/>
            <a:r>
              <a:rPr lang="en-GB" altLang="it-IT" sz="2200" b="1" smtClean="0">
                <a:latin typeface="Arial" pitchFamily="34" charset="0"/>
              </a:rPr>
              <a:t>Experimental markets have delivered little estimates (but a lot of insights), so the contingent valuation method remains – this is a stated preference method</a:t>
            </a:r>
            <a:r>
              <a:rPr lang="de-DE" altLang="it-IT" sz="2200" b="1" smtClean="0">
                <a:latin typeface="Arial" pitchFamily="34" charset="0"/>
              </a:rPr>
              <a:t>.</a:t>
            </a:r>
            <a:endParaRPr lang="en-GB" altLang="it-IT" sz="2200" b="1" smtClean="0">
              <a:latin typeface="Arial" pitchFamily="34" charset="0"/>
            </a:endParaRPr>
          </a:p>
        </p:txBody>
      </p:sp>
    </p:spTree>
    <p:extLst>
      <p:ext uri="{BB962C8B-B14F-4D97-AF65-F5344CB8AC3E}">
        <p14:creationId xmlns:p14="http://schemas.microsoft.com/office/powerpoint/2010/main" val="2201462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77913" y="533400"/>
            <a:ext cx="7648575" cy="754063"/>
          </a:xfrm>
        </p:spPr>
        <p:txBody>
          <a:bodyPr/>
          <a:lstStyle/>
          <a:p>
            <a:pPr eaLnBrk="1" hangingPunct="1"/>
            <a:r>
              <a:rPr lang="en-GB" altLang="it-IT" sz="3400" smtClean="0">
                <a:latin typeface="Arial" pitchFamily="34" charset="0"/>
              </a:rPr>
              <a:t>Example:</a:t>
            </a:r>
          </a:p>
        </p:txBody>
      </p:sp>
      <p:sp>
        <p:nvSpPr>
          <p:cNvPr id="7171" name="Rectangle 3"/>
          <p:cNvSpPr>
            <a:spLocks noGrp="1" noChangeArrowheads="1"/>
          </p:cNvSpPr>
          <p:nvPr>
            <p:ph type="body" idx="1"/>
          </p:nvPr>
        </p:nvSpPr>
        <p:spPr/>
        <p:txBody>
          <a:bodyPr/>
          <a:lstStyle/>
          <a:p>
            <a:pPr eaLnBrk="1" hangingPunct="1">
              <a:lnSpc>
                <a:spcPct val="90000"/>
              </a:lnSpc>
            </a:pPr>
            <a:r>
              <a:rPr lang="en-GB" altLang="it-IT" sz="2200" b="1" smtClean="0">
                <a:latin typeface="Arial" pitchFamily="34" charset="0"/>
              </a:rPr>
              <a:t>A: Interviewer introduction</a:t>
            </a:r>
          </a:p>
          <a:p>
            <a:pPr eaLnBrk="1" hangingPunct="1">
              <a:lnSpc>
                <a:spcPct val="90000"/>
              </a:lnSpc>
            </a:pPr>
            <a:r>
              <a:rPr lang="en-GB" altLang="it-IT" sz="2200" b="1" smtClean="0">
                <a:latin typeface="Arial" pitchFamily="34" charset="0"/>
              </a:rPr>
              <a:t>B: Background</a:t>
            </a:r>
          </a:p>
          <a:p>
            <a:pPr lvl="1" eaLnBrk="1" hangingPunct="1">
              <a:lnSpc>
                <a:spcPct val="90000"/>
              </a:lnSpc>
            </a:pPr>
            <a:r>
              <a:rPr lang="en-GB" altLang="it-IT" sz="2200" b="1" smtClean="0">
                <a:latin typeface="Arial" pitchFamily="34" charset="0"/>
              </a:rPr>
              <a:t>1. Opinion about current tap water quality</a:t>
            </a:r>
          </a:p>
          <a:p>
            <a:pPr lvl="1" eaLnBrk="1" hangingPunct="1">
              <a:lnSpc>
                <a:spcPct val="90000"/>
              </a:lnSpc>
            </a:pPr>
            <a:r>
              <a:rPr lang="en-GB" altLang="it-IT" sz="2200" b="1" smtClean="0">
                <a:latin typeface="Arial" pitchFamily="34" charset="0"/>
              </a:rPr>
              <a:t>2. Measures to improve water quality</a:t>
            </a:r>
          </a:p>
          <a:p>
            <a:pPr eaLnBrk="1" hangingPunct="1">
              <a:lnSpc>
                <a:spcPct val="90000"/>
              </a:lnSpc>
            </a:pPr>
            <a:r>
              <a:rPr lang="en-GB" altLang="it-IT" sz="2200" b="1" smtClean="0">
                <a:latin typeface="Arial" pitchFamily="34" charset="0"/>
              </a:rPr>
              <a:t>C: Value of water quality</a:t>
            </a:r>
          </a:p>
          <a:p>
            <a:pPr lvl="1" eaLnBrk="1" hangingPunct="1">
              <a:lnSpc>
                <a:spcPct val="90000"/>
              </a:lnSpc>
            </a:pPr>
            <a:r>
              <a:rPr lang="en-GB" altLang="it-IT" sz="2200" b="1" smtClean="0">
                <a:latin typeface="Arial" pitchFamily="34" charset="0"/>
              </a:rPr>
              <a:t>Describe major pollution accident in 1991</a:t>
            </a:r>
          </a:p>
          <a:p>
            <a:pPr lvl="1" eaLnBrk="1" hangingPunct="1">
              <a:lnSpc>
                <a:spcPct val="90000"/>
              </a:lnSpc>
            </a:pPr>
            <a:r>
              <a:rPr lang="en-GB" altLang="it-IT" sz="2200" b="1" smtClean="0">
                <a:latin typeface="Arial" pitchFamily="34" charset="0"/>
              </a:rPr>
              <a:t>If no action, how likely is a repetition?</a:t>
            </a:r>
          </a:p>
          <a:p>
            <a:pPr lvl="1" eaLnBrk="1" hangingPunct="1">
              <a:lnSpc>
                <a:spcPct val="90000"/>
              </a:lnSpc>
            </a:pPr>
            <a:r>
              <a:rPr lang="en-GB" altLang="it-IT" sz="2200" b="1" smtClean="0">
                <a:latin typeface="Arial" pitchFamily="34" charset="0"/>
              </a:rPr>
              <a:t>Describe pollution prevention system</a:t>
            </a:r>
          </a:p>
          <a:p>
            <a:pPr lvl="1" eaLnBrk="1" hangingPunct="1">
              <a:lnSpc>
                <a:spcPct val="90000"/>
              </a:lnSpc>
            </a:pPr>
            <a:r>
              <a:rPr lang="en-GB" altLang="it-IT" sz="2200" b="1" smtClean="0">
                <a:latin typeface="Arial" pitchFamily="34" charset="0"/>
              </a:rPr>
              <a:t>How much are you willing to pay?</a:t>
            </a:r>
          </a:p>
          <a:p>
            <a:pPr eaLnBrk="1" hangingPunct="1">
              <a:lnSpc>
                <a:spcPct val="90000"/>
              </a:lnSpc>
            </a:pPr>
            <a:r>
              <a:rPr lang="en-GB" altLang="it-IT" sz="2200" b="1" smtClean="0">
                <a:latin typeface="Arial" pitchFamily="34" charset="0"/>
              </a:rPr>
              <a:t>D: Socio-economic characteristics</a:t>
            </a:r>
          </a:p>
        </p:txBody>
      </p:sp>
    </p:spTree>
    <p:extLst>
      <p:ext uri="{BB962C8B-B14F-4D97-AF65-F5344CB8AC3E}">
        <p14:creationId xmlns:p14="http://schemas.microsoft.com/office/powerpoint/2010/main" val="1607548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66800" y="685800"/>
            <a:ext cx="6629400" cy="719138"/>
          </a:xfrm>
        </p:spPr>
        <p:txBody>
          <a:bodyPr/>
          <a:lstStyle/>
          <a:p>
            <a:pPr eaLnBrk="1" hangingPunct="1"/>
            <a:r>
              <a:rPr lang="en-GB" altLang="it-IT" sz="3400" smtClean="0">
                <a:latin typeface="Arial" pitchFamily="34" charset="0"/>
              </a:rPr>
              <a:t>Define market scenario</a:t>
            </a:r>
          </a:p>
        </p:txBody>
      </p:sp>
      <p:sp>
        <p:nvSpPr>
          <p:cNvPr id="8195" name="Rectangle 3"/>
          <p:cNvSpPr>
            <a:spLocks noGrp="1" noChangeArrowheads="1"/>
          </p:cNvSpPr>
          <p:nvPr>
            <p:ph type="body" idx="1"/>
          </p:nvPr>
        </p:nvSpPr>
        <p:spPr>
          <a:xfrm>
            <a:off x="322263" y="1752600"/>
            <a:ext cx="8497887" cy="4227513"/>
          </a:xfrm>
        </p:spPr>
        <p:txBody>
          <a:bodyPr/>
          <a:lstStyle/>
          <a:p>
            <a:pPr eaLnBrk="1" hangingPunct="1"/>
            <a:r>
              <a:rPr lang="en-GB" altLang="it-IT" sz="2200" b="1" smtClean="0">
                <a:latin typeface="Arial" pitchFamily="34" charset="0"/>
              </a:rPr>
              <a:t>What is being valued? A day at the beach, a view of the beach? Pollution of a single beach, or all beaches?</a:t>
            </a:r>
          </a:p>
          <a:p>
            <a:pPr eaLnBrk="1" hangingPunct="1"/>
            <a:r>
              <a:rPr lang="en-GB" altLang="it-IT" sz="2200" b="1" smtClean="0">
                <a:latin typeface="Arial" pitchFamily="34" charset="0"/>
              </a:rPr>
              <a:t>What is being valued, a policy intervention or a change in pollution – these have to be plausible and comprehensible</a:t>
            </a:r>
          </a:p>
          <a:p>
            <a:pPr eaLnBrk="1" hangingPunct="1"/>
            <a:r>
              <a:rPr lang="en-GB" altLang="it-IT" sz="2200" b="1" smtClean="0">
                <a:latin typeface="Arial" pitchFamily="34" charset="0"/>
              </a:rPr>
              <a:t>What is the payment vehicle? A tax, an entrance fee, a levy on parking – note that people have opinions on these</a:t>
            </a:r>
            <a:r>
              <a:rPr lang="de-DE" altLang="it-IT" sz="2200" b="1" smtClean="0">
                <a:latin typeface="Arial" pitchFamily="34" charset="0"/>
              </a:rPr>
              <a:t>.</a:t>
            </a:r>
            <a:endParaRPr lang="en-GB" altLang="it-IT" sz="2200" b="1" smtClean="0">
              <a:latin typeface="Arial" pitchFamily="34" charset="0"/>
            </a:endParaRPr>
          </a:p>
        </p:txBody>
      </p:sp>
    </p:spTree>
    <p:extLst>
      <p:ext uri="{BB962C8B-B14F-4D97-AF65-F5344CB8AC3E}">
        <p14:creationId xmlns:p14="http://schemas.microsoft.com/office/powerpoint/2010/main" val="29034854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1"/>
          <p:cNvSpPr>
            <a:spLocks noGrp="1"/>
          </p:cNvSpPr>
          <p:nvPr>
            <p:ph type="subTitle" idx="1"/>
          </p:nvPr>
        </p:nvSpPr>
        <p:spPr/>
        <p:txBody>
          <a:bodyPr/>
          <a:lstStyle/>
          <a:p>
            <a:r>
              <a:rPr lang="it-IT" altLang="it-IT" smtClean="0"/>
              <a:t>The steps to carry out a sound and effective analysis</a:t>
            </a:r>
          </a:p>
          <a:p>
            <a:r>
              <a:rPr lang="it-IT" altLang="it-IT" smtClean="0"/>
              <a:t>(minimising distortions)</a:t>
            </a:r>
            <a:endParaRPr lang="en-GB" altLang="it-IT" smtClean="0"/>
          </a:p>
        </p:txBody>
      </p:sp>
      <p:sp>
        <p:nvSpPr>
          <p:cNvPr id="24579" name="Title 2"/>
          <p:cNvSpPr>
            <a:spLocks noGrp="1"/>
          </p:cNvSpPr>
          <p:nvPr>
            <p:ph type="ctrTitle"/>
          </p:nvPr>
        </p:nvSpPr>
        <p:spPr>
          <a:xfrm>
            <a:off x="457200" y="1506538"/>
            <a:ext cx="8229600" cy="1470025"/>
          </a:xfrm>
        </p:spPr>
        <p:txBody>
          <a:bodyPr/>
          <a:lstStyle/>
          <a:p>
            <a:r>
              <a:rPr lang="it-IT" altLang="it-IT" smtClean="0">
                <a:solidFill>
                  <a:srgbClr val="FFFF00"/>
                </a:solidFill>
              </a:rPr>
              <a:t>CVM: the survey</a:t>
            </a:r>
            <a:endParaRPr lang="en-GB" altLang="it-IT" smtClean="0">
              <a:solidFill>
                <a:srgbClr val="FFFF00"/>
              </a:solidFill>
            </a:endParaRPr>
          </a:p>
        </p:txBody>
      </p:sp>
    </p:spTree>
    <p:extLst>
      <p:ext uri="{BB962C8B-B14F-4D97-AF65-F5344CB8AC3E}">
        <p14:creationId xmlns:p14="http://schemas.microsoft.com/office/powerpoint/2010/main" val="1345418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it-IT" altLang="it-IT" smtClean="0">
                <a:solidFill>
                  <a:srgbClr val="FF9900"/>
                </a:solidFill>
              </a:rPr>
              <a:t>CVM: the</a:t>
            </a:r>
            <a:r>
              <a:rPr lang="it-IT" altLang="it-IT" smtClean="0"/>
              <a:t> survey</a:t>
            </a:r>
          </a:p>
        </p:txBody>
      </p:sp>
      <p:sp>
        <p:nvSpPr>
          <p:cNvPr id="57347" name="Rectangle 3"/>
          <p:cNvSpPr>
            <a:spLocks noGrp="1" noChangeArrowheads="1"/>
          </p:cNvSpPr>
          <p:nvPr>
            <p:ph type="body" idx="1"/>
          </p:nvPr>
        </p:nvSpPr>
        <p:spPr/>
        <p:txBody>
          <a:bodyPr/>
          <a:lstStyle/>
          <a:p>
            <a:pPr marL="609600" indent="-609600" eaLnBrk="1" hangingPunct="1">
              <a:lnSpc>
                <a:spcPct val="90000"/>
              </a:lnSpc>
              <a:buFontTx/>
              <a:buAutoNum type="arabicPeriod"/>
            </a:pPr>
            <a:r>
              <a:rPr lang="it-IT" altLang="it-IT" dirty="0" smtClean="0"/>
              <a:t>Scenario / </a:t>
            </a:r>
            <a:r>
              <a:rPr lang="it-IT" altLang="it-IT" dirty="0" err="1" smtClean="0"/>
              <a:t>good</a:t>
            </a:r>
            <a:r>
              <a:rPr lang="it-IT" altLang="it-IT" dirty="0" smtClean="0"/>
              <a:t> </a:t>
            </a:r>
            <a:r>
              <a:rPr lang="it-IT" altLang="it-IT" dirty="0" err="1" smtClean="0"/>
              <a:t>definition</a:t>
            </a:r>
            <a:r>
              <a:rPr lang="it-IT" altLang="it-IT" dirty="0" smtClean="0"/>
              <a:t> (</a:t>
            </a:r>
            <a:r>
              <a:rPr lang="it-IT" altLang="it-IT" dirty="0" err="1" smtClean="0"/>
              <a:t>attributes</a:t>
            </a:r>
            <a:r>
              <a:rPr lang="it-IT" altLang="it-IT" dirty="0" smtClean="0"/>
              <a:t> </a:t>
            </a:r>
            <a:r>
              <a:rPr lang="it-IT" altLang="it-IT" dirty="0" err="1" smtClean="0"/>
              <a:t>that</a:t>
            </a:r>
            <a:r>
              <a:rPr lang="it-IT" altLang="it-IT" dirty="0" smtClean="0"/>
              <a:t> change from status quo to </a:t>
            </a:r>
            <a:r>
              <a:rPr lang="it-IT" altLang="it-IT" dirty="0" err="1" smtClean="0"/>
              <a:t>other</a:t>
            </a:r>
            <a:r>
              <a:rPr lang="it-IT" altLang="it-IT" dirty="0" smtClean="0"/>
              <a:t> </a:t>
            </a:r>
            <a:r>
              <a:rPr lang="it-IT" altLang="it-IT" dirty="0" err="1" smtClean="0"/>
              <a:t>options</a:t>
            </a:r>
            <a:r>
              <a:rPr lang="it-IT" altLang="it-IT" dirty="0" smtClean="0"/>
              <a:t>)</a:t>
            </a:r>
          </a:p>
          <a:p>
            <a:pPr marL="609600" indent="-609600" eaLnBrk="1" hangingPunct="1">
              <a:lnSpc>
                <a:spcPct val="90000"/>
              </a:lnSpc>
              <a:buFontTx/>
              <a:buAutoNum type="arabicPeriod"/>
            </a:pPr>
            <a:r>
              <a:rPr lang="it-IT" altLang="it-IT" dirty="0" err="1" smtClean="0"/>
              <a:t>Informing</a:t>
            </a:r>
            <a:r>
              <a:rPr lang="it-IT" altLang="it-IT" dirty="0" smtClean="0"/>
              <a:t> on the </a:t>
            </a:r>
            <a:r>
              <a:rPr lang="it-IT" altLang="it-IT" dirty="0" err="1" smtClean="0"/>
              <a:t>issue</a:t>
            </a:r>
            <a:endParaRPr lang="it-IT" altLang="it-IT" dirty="0" smtClean="0"/>
          </a:p>
          <a:p>
            <a:pPr marL="609600" indent="-609600" eaLnBrk="1" hangingPunct="1">
              <a:lnSpc>
                <a:spcPct val="90000"/>
              </a:lnSpc>
              <a:buFontTx/>
              <a:buAutoNum type="arabicPeriod"/>
            </a:pPr>
            <a:r>
              <a:rPr lang="it-IT" altLang="it-IT" dirty="0" err="1" smtClean="0"/>
              <a:t>Payment</a:t>
            </a:r>
            <a:r>
              <a:rPr lang="it-IT" altLang="it-IT" dirty="0" smtClean="0"/>
              <a:t> </a:t>
            </a:r>
            <a:r>
              <a:rPr lang="it-IT" altLang="it-IT" dirty="0" err="1" smtClean="0"/>
              <a:t>method</a:t>
            </a:r>
            <a:r>
              <a:rPr lang="it-IT" altLang="it-IT" dirty="0" smtClean="0"/>
              <a:t> (</a:t>
            </a:r>
            <a:r>
              <a:rPr lang="it-IT" altLang="it-IT" dirty="0" err="1" smtClean="0"/>
              <a:t>taxes</a:t>
            </a:r>
            <a:r>
              <a:rPr lang="it-IT" altLang="it-IT" dirty="0" smtClean="0"/>
              <a:t>, </a:t>
            </a:r>
            <a:r>
              <a:rPr lang="it-IT" altLang="it-IT" dirty="0" err="1" smtClean="0"/>
              <a:t>donations</a:t>
            </a:r>
            <a:r>
              <a:rPr lang="it-IT" altLang="it-IT" dirty="0" smtClean="0"/>
              <a:t>)</a:t>
            </a:r>
          </a:p>
          <a:p>
            <a:pPr marL="609600" indent="-609600" eaLnBrk="1" hangingPunct="1">
              <a:lnSpc>
                <a:spcPct val="90000"/>
              </a:lnSpc>
              <a:buFontTx/>
              <a:buAutoNum type="arabicPeriod"/>
            </a:pPr>
            <a:r>
              <a:rPr lang="it-IT" altLang="it-IT" dirty="0" err="1" smtClean="0"/>
              <a:t>Elicitation</a:t>
            </a:r>
            <a:r>
              <a:rPr lang="it-IT" altLang="it-IT" dirty="0" smtClean="0"/>
              <a:t> </a:t>
            </a:r>
            <a:r>
              <a:rPr lang="it-IT" altLang="it-IT" dirty="0" err="1" smtClean="0"/>
              <a:t>tool</a:t>
            </a:r>
            <a:endParaRPr lang="it-IT" altLang="it-IT" dirty="0" smtClean="0"/>
          </a:p>
          <a:p>
            <a:pPr marL="990600" lvl="1" indent="-533400" eaLnBrk="1" hangingPunct="1">
              <a:lnSpc>
                <a:spcPct val="90000"/>
              </a:lnSpc>
              <a:buFontTx/>
              <a:buAutoNum type="arabicPeriod"/>
            </a:pPr>
            <a:r>
              <a:rPr lang="it-IT" altLang="it-IT" dirty="0" smtClean="0"/>
              <a:t>Open </a:t>
            </a:r>
            <a:r>
              <a:rPr lang="it-IT" altLang="it-IT" dirty="0" err="1" smtClean="0"/>
              <a:t>ended</a:t>
            </a:r>
            <a:r>
              <a:rPr lang="it-IT" altLang="it-IT" dirty="0" smtClean="0"/>
              <a:t> (</a:t>
            </a:r>
            <a:r>
              <a:rPr lang="it-IT" altLang="it-IT" dirty="0" err="1" smtClean="0"/>
              <a:t>easiest</a:t>
            </a:r>
            <a:r>
              <a:rPr lang="it-IT" altLang="it-IT" dirty="0" smtClean="0"/>
              <a:t>)</a:t>
            </a:r>
          </a:p>
          <a:p>
            <a:pPr marL="990600" lvl="1" indent="-533400" eaLnBrk="1" hangingPunct="1">
              <a:lnSpc>
                <a:spcPct val="90000"/>
              </a:lnSpc>
              <a:buFontTx/>
              <a:buAutoNum type="arabicPeriod"/>
            </a:pPr>
            <a:r>
              <a:rPr lang="it-IT" altLang="it-IT" dirty="0" smtClean="0"/>
              <a:t>Iterative </a:t>
            </a:r>
            <a:r>
              <a:rPr lang="it-IT" altLang="it-IT" dirty="0" err="1" smtClean="0"/>
              <a:t>bid</a:t>
            </a:r>
            <a:endParaRPr lang="it-IT" altLang="it-IT" dirty="0" smtClean="0"/>
          </a:p>
          <a:p>
            <a:pPr marL="990600" lvl="1" indent="-533400" eaLnBrk="1" hangingPunct="1">
              <a:lnSpc>
                <a:spcPct val="90000"/>
              </a:lnSpc>
              <a:buFontTx/>
              <a:buAutoNum type="arabicPeriod"/>
            </a:pPr>
            <a:r>
              <a:rPr lang="it-IT" altLang="it-IT" dirty="0" err="1" smtClean="0"/>
              <a:t>Ladder</a:t>
            </a:r>
            <a:r>
              <a:rPr lang="it-IT" altLang="it-IT" dirty="0" smtClean="0"/>
              <a:t> (</a:t>
            </a:r>
            <a:r>
              <a:rPr lang="it-IT" altLang="it-IT" dirty="0" err="1" smtClean="0"/>
              <a:t>Macchu</a:t>
            </a:r>
            <a:r>
              <a:rPr lang="it-IT" altLang="it-IT" dirty="0" smtClean="0"/>
              <a:t> Picchu)</a:t>
            </a:r>
          </a:p>
          <a:p>
            <a:pPr marL="990600" lvl="1" indent="-533400" eaLnBrk="1" hangingPunct="1">
              <a:lnSpc>
                <a:spcPct val="90000"/>
              </a:lnSpc>
              <a:buFontTx/>
              <a:buAutoNum type="arabicPeriod"/>
            </a:pPr>
            <a:r>
              <a:rPr lang="it-IT" altLang="it-IT" dirty="0" smtClean="0"/>
              <a:t>Referendum (</a:t>
            </a:r>
            <a:r>
              <a:rPr lang="it-IT" altLang="it-IT" dirty="0" err="1" smtClean="0"/>
              <a:t>many</a:t>
            </a:r>
            <a:r>
              <a:rPr lang="it-IT" altLang="it-IT" dirty="0" smtClean="0"/>
              <a:t> new </a:t>
            </a:r>
            <a:r>
              <a:rPr lang="it-IT" altLang="it-IT" dirty="0" err="1" smtClean="0"/>
              <a:t>papers</a:t>
            </a:r>
            <a:r>
              <a:rPr lang="it-IT" altLang="it-IT" dirty="0" smtClean="0"/>
              <a:t> </a:t>
            </a:r>
            <a:r>
              <a:rPr lang="it-IT" altLang="it-IT" dirty="0" err="1" smtClean="0"/>
              <a:t>since</a:t>
            </a:r>
            <a:r>
              <a:rPr lang="it-IT" altLang="it-IT" dirty="0" smtClean="0"/>
              <a:t> </a:t>
            </a:r>
            <a:r>
              <a:rPr lang="it-IT" altLang="it-IT" dirty="0" err="1" smtClean="0"/>
              <a:t>early</a:t>
            </a:r>
            <a:r>
              <a:rPr lang="it-IT" altLang="it-IT" dirty="0" smtClean="0"/>
              <a:t> 90’s, </a:t>
            </a:r>
            <a:r>
              <a:rPr lang="it-IT" altLang="it-IT" dirty="0" err="1" smtClean="0"/>
              <a:t>recommended</a:t>
            </a:r>
            <a:r>
              <a:rPr lang="it-IT" altLang="it-IT" dirty="0" smtClean="0"/>
              <a:t> </a:t>
            </a:r>
            <a:r>
              <a:rPr lang="it-IT" altLang="it-IT" dirty="0" err="1" smtClean="0"/>
              <a:t>even</a:t>
            </a:r>
            <a:r>
              <a:rPr lang="it-IT" altLang="it-IT" dirty="0" smtClean="0"/>
              <a:t> </a:t>
            </a:r>
            <a:r>
              <a:rPr lang="it-IT" altLang="it-IT" dirty="0" err="1" smtClean="0"/>
              <a:t>though</a:t>
            </a:r>
            <a:r>
              <a:rPr lang="it-IT" altLang="it-IT" dirty="0" smtClean="0"/>
              <a:t>…)</a:t>
            </a:r>
          </a:p>
          <a:p>
            <a:pPr marL="609600" indent="-609600" eaLnBrk="1" hangingPunct="1">
              <a:lnSpc>
                <a:spcPct val="90000"/>
              </a:lnSpc>
              <a:buFontTx/>
              <a:buAutoNum type="arabicPeriod"/>
            </a:pPr>
            <a:endParaRPr lang="it-IT" altLang="it-IT" dirty="0" smtClean="0"/>
          </a:p>
        </p:txBody>
      </p:sp>
    </p:spTree>
    <p:extLst>
      <p:ext uri="{BB962C8B-B14F-4D97-AF65-F5344CB8AC3E}">
        <p14:creationId xmlns:p14="http://schemas.microsoft.com/office/powerpoint/2010/main" val="27595797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anim calcmode="lin" valueType="num">
                                      <p:cBhvr additive="base">
                                        <p:cTn id="19" dur="5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7347">
                                            <p:txEl>
                                              <p:pRg st="4" end="4"/>
                                            </p:txEl>
                                          </p:spTgt>
                                        </p:tgtEl>
                                        <p:attrNameLst>
                                          <p:attrName>style.visibility</p:attrName>
                                        </p:attrNameLst>
                                      </p:cBhvr>
                                      <p:to>
                                        <p:strVal val="visible"/>
                                      </p:to>
                                    </p:set>
                                    <p:anim calcmode="lin" valueType="num">
                                      <p:cBhvr additive="base">
                                        <p:cTn id="25" dur="5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73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7347">
                                            <p:txEl>
                                              <p:pRg st="5" end="5"/>
                                            </p:txEl>
                                          </p:spTgt>
                                        </p:tgtEl>
                                        <p:attrNameLst>
                                          <p:attrName>style.visibility</p:attrName>
                                        </p:attrNameLst>
                                      </p:cBhvr>
                                      <p:to>
                                        <p:strVal val="visible"/>
                                      </p:to>
                                    </p:set>
                                    <p:anim calcmode="lin" valueType="num">
                                      <p:cBhvr additive="base">
                                        <p:cTn id="31" dur="5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73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7347">
                                            <p:txEl>
                                              <p:pRg st="6" end="6"/>
                                            </p:txEl>
                                          </p:spTgt>
                                        </p:tgtEl>
                                        <p:attrNameLst>
                                          <p:attrName>style.visibility</p:attrName>
                                        </p:attrNameLst>
                                      </p:cBhvr>
                                      <p:to>
                                        <p:strVal val="visible"/>
                                      </p:to>
                                    </p:set>
                                    <p:anim calcmode="lin" valueType="num">
                                      <p:cBhvr additive="base">
                                        <p:cTn id="37" dur="5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734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7347">
                                            <p:txEl>
                                              <p:pRg st="7" end="7"/>
                                            </p:txEl>
                                          </p:spTgt>
                                        </p:tgtEl>
                                        <p:attrNameLst>
                                          <p:attrName>style.visibility</p:attrName>
                                        </p:attrNameLst>
                                      </p:cBhvr>
                                      <p:to>
                                        <p:strVal val="visible"/>
                                      </p:to>
                                    </p:set>
                                    <p:anim calcmode="lin" valueType="num">
                                      <p:cBhvr additive="base">
                                        <p:cTn id="43" dur="5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73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it-IT" altLang="it-IT" smtClean="0">
                <a:solidFill>
                  <a:srgbClr val="FF9900"/>
                </a:solidFill>
              </a:rPr>
              <a:t>CVM: the</a:t>
            </a:r>
            <a:r>
              <a:rPr lang="it-IT" altLang="it-IT" smtClean="0"/>
              <a:t> survey</a:t>
            </a:r>
          </a:p>
        </p:txBody>
      </p:sp>
      <p:sp>
        <p:nvSpPr>
          <p:cNvPr id="59395" name="Rectangle 3"/>
          <p:cNvSpPr>
            <a:spLocks noGrp="1" noChangeArrowheads="1"/>
          </p:cNvSpPr>
          <p:nvPr>
            <p:ph type="body" idx="1"/>
          </p:nvPr>
        </p:nvSpPr>
        <p:spPr/>
        <p:txBody>
          <a:bodyPr/>
          <a:lstStyle/>
          <a:p>
            <a:pPr marL="609600" indent="-609600" eaLnBrk="1" hangingPunct="1">
              <a:buFontTx/>
              <a:buNone/>
            </a:pPr>
            <a:r>
              <a:rPr lang="it-IT" altLang="it-IT" smtClean="0"/>
              <a:t>5. </a:t>
            </a:r>
            <a:r>
              <a:rPr lang="it-IT" altLang="it-IT" b="1" smtClean="0"/>
              <a:t>WTP question, the heart of CVM</a:t>
            </a:r>
          </a:p>
          <a:p>
            <a:pPr marL="609600" indent="-609600" eaLnBrk="1" hangingPunct="1">
              <a:buFontTx/>
              <a:buNone/>
            </a:pPr>
            <a:r>
              <a:rPr lang="it-IT" altLang="it-IT" smtClean="0"/>
              <a:t>	based on the scenario you have been presented with, what is your MAX WTP for…….…. </a:t>
            </a:r>
          </a:p>
          <a:p>
            <a:pPr marL="609600" indent="-609600" eaLnBrk="1" hangingPunct="1">
              <a:buFontTx/>
              <a:buNone/>
            </a:pPr>
            <a:endParaRPr lang="it-IT" altLang="it-IT" smtClean="0"/>
          </a:p>
          <a:p>
            <a:pPr marL="609600" indent="-609600" eaLnBrk="1" hangingPunct="1">
              <a:buFontTx/>
              <a:buNone/>
            </a:pPr>
            <a:r>
              <a:rPr lang="it-IT" altLang="it-IT" smtClean="0"/>
              <a:t>Taking into account of your income, your expenditures in….. etc..?</a:t>
            </a:r>
          </a:p>
          <a:p>
            <a:pPr marL="609600" indent="-609600" eaLnBrk="1" hangingPunct="1">
              <a:buFontTx/>
              <a:buChar char=""/>
            </a:pPr>
            <a:r>
              <a:rPr lang="it-IT" altLang="it-IT" smtClean="0"/>
              <a:t>Problems</a:t>
            </a:r>
          </a:p>
          <a:p>
            <a:pPr marL="742950" lvl="1" indent="-285750" eaLnBrk="1" hangingPunct="1">
              <a:buFontTx/>
              <a:buChar char=""/>
            </a:pPr>
            <a:r>
              <a:rPr lang="it-IT" altLang="it-IT" smtClean="0"/>
              <a:t>Dealing with 0 values, protest bids</a:t>
            </a:r>
          </a:p>
          <a:p>
            <a:pPr marL="742950" lvl="1" indent="-285750" eaLnBrk="1" hangingPunct="1">
              <a:buFontTx/>
              <a:buChar char=""/>
            </a:pPr>
            <a:r>
              <a:rPr lang="it-IT" altLang="it-IT" smtClean="0"/>
              <a:t>Polishing the data generated</a:t>
            </a:r>
          </a:p>
        </p:txBody>
      </p:sp>
    </p:spTree>
    <p:extLst>
      <p:ext uri="{BB962C8B-B14F-4D97-AF65-F5344CB8AC3E}">
        <p14:creationId xmlns:p14="http://schemas.microsoft.com/office/powerpoint/2010/main" val="291387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9395">
                                            <p:txEl>
                                              <p:pRg st="1" end="1"/>
                                            </p:txEl>
                                          </p:spTgt>
                                        </p:tgtEl>
                                        <p:attrNameLst>
                                          <p:attrName>style.visibility</p:attrName>
                                        </p:attrNameLst>
                                      </p:cBhvr>
                                      <p:to>
                                        <p:strVal val="visible"/>
                                      </p:to>
                                    </p:set>
                                    <p:anim calcmode="lin" valueType="num">
                                      <p:cBhvr additive="base">
                                        <p:cTn id="7"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anim calcmode="lin" valueType="num">
                                      <p:cBhvr additive="base">
                                        <p:cTn id="11" dur="5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939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anim calcmode="lin" valueType="num">
                                      <p:cBhvr additive="base">
                                        <p:cTn id="15" dur="5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9395">
                                            <p:txEl>
                                              <p:pRg st="5" end="5"/>
                                            </p:txEl>
                                          </p:spTgt>
                                        </p:tgtEl>
                                        <p:attrNameLst>
                                          <p:attrName>style.visibility</p:attrName>
                                        </p:attrNameLst>
                                      </p:cBhvr>
                                      <p:to>
                                        <p:strVal val="visible"/>
                                      </p:to>
                                    </p:set>
                                    <p:anim calcmode="lin" valueType="num">
                                      <p:cBhvr additive="base">
                                        <p:cTn id="19" dur="500" fill="hold"/>
                                        <p:tgtEl>
                                          <p:spTgt spid="5939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395">
                                            <p:txEl>
                                              <p:pRg st="6" end="6"/>
                                            </p:txEl>
                                          </p:spTgt>
                                        </p:tgtEl>
                                        <p:attrNameLst>
                                          <p:attrName>style.visibility</p:attrName>
                                        </p:attrNameLst>
                                      </p:cBhvr>
                                      <p:to>
                                        <p:strVal val="visible"/>
                                      </p:to>
                                    </p:set>
                                    <p:anim calcmode="lin" valueType="num">
                                      <p:cBhvr additive="base">
                                        <p:cTn id="23" dur="500" fill="hold"/>
                                        <p:tgtEl>
                                          <p:spTgt spid="593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93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r>
              <a:rPr lang="it-IT" altLang="it-IT" smtClean="0"/>
              <a:t>Elicitation tools</a:t>
            </a:r>
          </a:p>
        </p:txBody>
      </p:sp>
      <p:sp>
        <p:nvSpPr>
          <p:cNvPr id="27651" name="Rectangle 3"/>
          <p:cNvSpPr>
            <a:spLocks noGrp="1"/>
          </p:cNvSpPr>
          <p:nvPr>
            <p:ph type="body" idx="1"/>
          </p:nvPr>
        </p:nvSpPr>
        <p:spPr/>
        <p:txBody>
          <a:bodyPr/>
          <a:lstStyle/>
          <a:p>
            <a:pPr marL="776288" lvl="1" indent="-457200" eaLnBrk="1" hangingPunct="1">
              <a:buFontTx/>
              <a:buAutoNum type="arabicPeriod"/>
            </a:pPr>
            <a:r>
              <a:rPr lang="it-IT" altLang="it-IT" dirty="0" smtClean="0"/>
              <a:t>Open </a:t>
            </a:r>
            <a:r>
              <a:rPr lang="it-IT" altLang="it-IT" dirty="0" err="1" smtClean="0"/>
              <a:t>ended</a:t>
            </a:r>
            <a:r>
              <a:rPr lang="it-IT" altLang="it-IT" dirty="0" smtClean="0"/>
              <a:t> (</a:t>
            </a:r>
            <a:r>
              <a:rPr lang="it-IT" altLang="it-IT" dirty="0" err="1" smtClean="0"/>
              <a:t>easiest</a:t>
            </a:r>
            <a:r>
              <a:rPr lang="it-IT" altLang="it-IT" dirty="0" smtClean="0"/>
              <a:t>)</a:t>
            </a:r>
          </a:p>
          <a:p>
            <a:pPr marL="776288" lvl="1" indent="-457200" eaLnBrk="1" hangingPunct="1">
              <a:buFontTx/>
              <a:buAutoNum type="arabicPeriod"/>
            </a:pPr>
            <a:r>
              <a:rPr lang="it-IT" altLang="it-IT" dirty="0" smtClean="0"/>
              <a:t>Iterative </a:t>
            </a:r>
            <a:r>
              <a:rPr lang="it-IT" altLang="it-IT" dirty="0" err="1" smtClean="0"/>
              <a:t>bid</a:t>
            </a:r>
            <a:endParaRPr lang="it-IT" altLang="it-IT" dirty="0" smtClean="0"/>
          </a:p>
          <a:p>
            <a:pPr marL="776288" lvl="1" indent="-457200" eaLnBrk="1" hangingPunct="1">
              <a:buFontTx/>
              <a:buAutoNum type="arabicPeriod"/>
            </a:pPr>
            <a:r>
              <a:rPr lang="it-IT" altLang="it-IT" dirty="0" err="1" smtClean="0"/>
              <a:t>Ladder</a:t>
            </a:r>
            <a:r>
              <a:rPr lang="it-IT" altLang="it-IT" dirty="0" smtClean="0"/>
              <a:t> </a:t>
            </a:r>
          </a:p>
          <a:p>
            <a:pPr marL="776288" lvl="1" indent="-457200" eaLnBrk="1" hangingPunct="1">
              <a:buFontTx/>
              <a:buAutoNum type="arabicPeriod"/>
            </a:pPr>
            <a:r>
              <a:rPr lang="it-IT" altLang="it-IT" dirty="0" smtClean="0"/>
              <a:t>Referendum / </a:t>
            </a:r>
            <a:r>
              <a:rPr lang="it-IT" altLang="it-IT" dirty="0" err="1" smtClean="0"/>
              <a:t>dichotomous</a:t>
            </a:r>
            <a:r>
              <a:rPr lang="it-IT" altLang="it-IT" dirty="0" smtClean="0"/>
              <a:t> </a:t>
            </a:r>
            <a:r>
              <a:rPr lang="it-IT" altLang="it-IT" dirty="0" err="1" smtClean="0"/>
              <a:t>choice</a:t>
            </a:r>
            <a:endParaRPr lang="it-IT" altLang="it-IT" dirty="0" smtClean="0"/>
          </a:p>
          <a:p>
            <a:pPr marL="776288" lvl="1" indent="-457200" eaLnBrk="1" hangingPunct="1">
              <a:buFontTx/>
              <a:buAutoNum type="arabicPeriod"/>
            </a:pPr>
            <a:r>
              <a:rPr lang="en-GB" altLang="it-IT" b="1" dirty="0" smtClean="0"/>
              <a:t>double-bounded dichotomous choice model (add information)</a:t>
            </a:r>
          </a:p>
          <a:p>
            <a:pPr marL="974725" lvl="2" indent="-381000" eaLnBrk="1" hangingPunct="1">
              <a:buFontTx/>
              <a:buAutoNum type="arabicPeriod"/>
            </a:pPr>
            <a:r>
              <a:rPr lang="en-GB" altLang="it-IT" b="1" dirty="0" smtClean="0"/>
              <a:t>Willing to pay 10?</a:t>
            </a:r>
          </a:p>
          <a:p>
            <a:pPr marL="974725" lvl="2" indent="-381000" eaLnBrk="1" hangingPunct="1">
              <a:buFontTx/>
              <a:buAutoNum type="arabicPeriod"/>
            </a:pPr>
            <a:r>
              <a:rPr lang="en-GB" altLang="it-IT" b="1" dirty="0" smtClean="0"/>
              <a:t>If yes, Willing to pay 20?</a:t>
            </a:r>
          </a:p>
          <a:p>
            <a:pPr marL="974725" lvl="2" indent="-381000" eaLnBrk="1" hangingPunct="1">
              <a:buFontTx/>
              <a:buAutoNum type="arabicPeriod"/>
            </a:pPr>
            <a:r>
              <a:rPr lang="en-GB" altLang="it-IT" b="1" dirty="0" smtClean="0"/>
              <a:t>if no, Willing to pay 5?</a:t>
            </a:r>
            <a:endParaRPr lang="it-IT" altLang="it-IT" b="1" dirty="0" smtClean="0"/>
          </a:p>
          <a:p>
            <a:pPr marL="776288" lvl="1" indent="-457200" eaLnBrk="1" hangingPunct="1">
              <a:buFontTx/>
              <a:buAutoNum type="arabicPeriod"/>
            </a:pPr>
            <a:r>
              <a:rPr lang="it-IT" altLang="it-IT" dirty="0" smtClean="0"/>
              <a:t>4 + 1 </a:t>
            </a:r>
            <a:r>
              <a:rPr lang="it-IT" altLang="it-IT" dirty="0" err="1" smtClean="0"/>
              <a:t>also</a:t>
            </a:r>
            <a:r>
              <a:rPr lang="it-IT" altLang="it-IT" dirty="0" smtClean="0"/>
              <a:t> </a:t>
            </a:r>
            <a:r>
              <a:rPr lang="it-IT" altLang="it-IT" dirty="0" err="1" smtClean="0"/>
              <a:t>add</a:t>
            </a:r>
            <a:r>
              <a:rPr lang="it-IT" altLang="it-IT" dirty="0" smtClean="0"/>
              <a:t> information</a:t>
            </a:r>
            <a:endParaRPr lang="en-GB" altLang="it-IT" b="1" dirty="0" smtClean="0"/>
          </a:p>
          <a:p>
            <a:pPr marL="495300" indent="-495300"/>
            <a:endParaRPr lang="it-IT" altLang="it-IT" dirty="0" smtClean="0"/>
          </a:p>
        </p:txBody>
      </p:sp>
    </p:spTree>
    <p:extLst>
      <p:ext uri="{BB962C8B-B14F-4D97-AF65-F5344CB8AC3E}">
        <p14:creationId xmlns:p14="http://schemas.microsoft.com/office/powerpoint/2010/main" val="80625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97F0AA3D-80FA-4B4C-AD81-95B8BBE1FB1A}" type="slidenum">
              <a:rPr lang="en-GB" altLang="it-IT"/>
              <a:pPr/>
              <a:t>3</a:t>
            </a:fld>
            <a:endParaRPr lang="en-GB" altLang="it-IT"/>
          </a:p>
        </p:txBody>
      </p:sp>
      <p:sp>
        <p:nvSpPr>
          <p:cNvPr id="10242" name="Rectangle 2"/>
          <p:cNvSpPr>
            <a:spLocks noGrp="1" noChangeArrowheads="1"/>
          </p:cNvSpPr>
          <p:nvPr>
            <p:ph type="title"/>
          </p:nvPr>
        </p:nvSpPr>
        <p:spPr/>
        <p:txBody>
          <a:bodyPr>
            <a:normAutofit fontScale="90000"/>
          </a:bodyPr>
          <a:lstStyle/>
          <a:p>
            <a:r>
              <a:rPr lang="en-GB" altLang="it-IT" dirty="0" smtClean="0"/>
              <a:t>1. Travel costs - The </a:t>
            </a:r>
            <a:r>
              <a:rPr lang="en-GB" altLang="it-IT" dirty="0"/>
              <a:t>demand for recreation</a:t>
            </a:r>
          </a:p>
        </p:txBody>
      </p:sp>
      <p:sp>
        <p:nvSpPr>
          <p:cNvPr id="10243" name="Rectangle 3"/>
          <p:cNvSpPr>
            <a:spLocks noGrp="1" noChangeArrowheads="1"/>
          </p:cNvSpPr>
          <p:nvPr>
            <p:ph type="body" idx="1"/>
          </p:nvPr>
        </p:nvSpPr>
        <p:spPr/>
        <p:txBody>
          <a:bodyPr/>
          <a:lstStyle/>
          <a:p>
            <a:pPr>
              <a:lnSpc>
                <a:spcPct val="90000"/>
              </a:lnSpc>
              <a:buFontTx/>
              <a:buNone/>
            </a:pPr>
            <a:endParaRPr lang="en-GB" altLang="it-IT" sz="2000" dirty="0"/>
          </a:p>
          <a:p>
            <a:pPr>
              <a:lnSpc>
                <a:spcPct val="90000"/>
              </a:lnSpc>
              <a:buFontTx/>
              <a:buNone/>
            </a:pPr>
            <a:r>
              <a:rPr lang="en-GB" altLang="it-IT" sz="2000" dirty="0"/>
              <a:t>	The TCM is based on </a:t>
            </a:r>
            <a:r>
              <a:rPr lang="en-GB" altLang="it-IT" sz="2000" b="1" dirty="0"/>
              <a:t>REVEALED </a:t>
            </a:r>
            <a:r>
              <a:rPr lang="en-GB" altLang="it-IT" sz="2000" b="1" dirty="0" smtClean="0"/>
              <a:t>PREFERENCES</a:t>
            </a:r>
          </a:p>
          <a:p>
            <a:pPr>
              <a:lnSpc>
                <a:spcPct val="90000"/>
              </a:lnSpc>
              <a:buFontTx/>
              <a:buNone/>
            </a:pPr>
            <a:endParaRPr lang="en-GB" altLang="it-IT" sz="2000" b="1" dirty="0"/>
          </a:p>
          <a:p>
            <a:pPr>
              <a:lnSpc>
                <a:spcPct val="90000"/>
              </a:lnSpc>
              <a:buFontTx/>
              <a:buNone/>
            </a:pPr>
            <a:r>
              <a:rPr lang="en-GB" altLang="it-IT" sz="2000" b="1" dirty="0" smtClean="0"/>
              <a:t>It is based on </a:t>
            </a:r>
            <a:r>
              <a:rPr lang="en-GB" altLang="it-IT" sz="2000" b="1" dirty="0" err="1" smtClean="0"/>
              <a:t>Marshallian</a:t>
            </a:r>
            <a:r>
              <a:rPr lang="en-GB" altLang="it-IT" sz="2000" b="1" dirty="0" smtClean="0"/>
              <a:t> demand (with income effects)</a:t>
            </a:r>
          </a:p>
          <a:p>
            <a:pPr>
              <a:lnSpc>
                <a:spcPct val="90000"/>
              </a:lnSpc>
              <a:buFontTx/>
              <a:buNone/>
            </a:pPr>
            <a:r>
              <a:rPr lang="en-GB" altLang="it-IT" sz="2000" b="1" dirty="0"/>
              <a:t>	</a:t>
            </a:r>
            <a:r>
              <a:rPr lang="en-GB" altLang="it-IT" sz="2000" b="1" dirty="0" smtClean="0"/>
              <a:t>when prices vary, we do face two effects</a:t>
            </a:r>
          </a:p>
          <a:p>
            <a:pPr>
              <a:lnSpc>
                <a:spcPct val="90000"/>
              </a:lnSpc>
              <a:buFontTx/>
              <a:buNone/>
            </a:pPr>
            <a:endParaRPr lang="en-GB" altLang="it-IT" sz="2000" b="1" dirty="0"/>
          </a:p>
          <a:p>
            <a:pPr>
              <a:lnSpc>
                <a:spcPct val="90000"/>
              </a:lnSpc>
              <a:buFontTx/>
              <a:buNone/>
            </a:pPr>
            <a:r>
              <a:rPr lang="en-GB" altLang="it-IT" sz="2000" b="1" dirty="0" err="1" smtClean="0"/>
              <a:t>Marshallian</a:t>
            </a:r>
            <a:r>
              <a:rPr lang="en-GB" altLang="it-IT" sz="2000" b="1" dirty="0" smtClean="0"/>
              <a:t> demand are observed demand</a:t>
            </a:r>
          </a:p>
          <a:p>
            <a:pPr>
              <a:lnSpc>
                <a:spcPct val="90000"/>
              </a:lnSpc>
              <a:buFontTx/>
              <a:buNone/>
            </a:pPr>
            <a:endParaRPr lang="en-GB" altLang="it-IT" sz="2000" b="1" dirty="0"/>
          </a:p>
          <a:p>
            <a:pPr>
              <a:lnSpc>
                <a:spcPct val="90000"/>
              </a:lnSpc>
              <a:buFontTx/>
              <a:buNone/>
            </a:pPr>
            <a:r>
              <a:rPr lang="en-GB" altLang="it-IT" sz="2000" b="1" dirty="0" smtClean="0"/>
              <a:t>Price effect</a:t>
            </a:r>
          </a:p>
          <a:p>
            <a:pPr>
              <a:lnSpc>
                <a:spcPct val="90000"/>
              </a:lnSpc>
              <a:buFontTx/>
              <a:buNone/>
            </a:pPr>
            <a:endParaRPr lang="en-GB" altLang="it-IT" sz="2000" b="1" dirty="0"/>
          </a:p>
          <a:p>
            <a:pPr>
              <a:lnSpc>
                <a:spcPct val="90000"/>
              </a:lnSpc>
              <a:buFontTx/>
              <a:buNone/>
            </a:pPr>
            <a:r>
              <a:rPr lang="en-GB" altLang="it-IT" sz="2000" b="1" dirty="0" smtClean="0"/>
              <a:t>Income effect (price varies and affect real income)</a:t>
            </a:r>
            <a:endParaRPr lang="en-GB" altLang="it-IT" sz="2000" b="1" dirty="0"/>
          </a:p>
          <a:p>
            <a:pPr>
              <a:lnSpc>
                <a:spcPct val="90000"/>
              </a:lnSpc>
              <a:buFontTx/>
              <a:buNone/>
            </a:pPr>
            <a:endParaRPr lang="en-GB" altLang="it-IT" sz="2000" dirty="0"/>
          </a:p>
        </p:txBody>
      </p:sp>
    </p:spTree>
    <p:extLst>
      <p:ext uri="{BB962C8B-B14F-4D97-AF65-F5344CB8AC3E}">
        <p14:creationId xmlns:p14="http://schemas.microsoft.com/office/powerpoint/2010/main" val="22708207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07504" y="1371600"/>
            <a:ext cx="8426896" cy="1927225"/>
          </a:xfrm>
        </p:spPr>
        <p:txBody>
          <a:bodyPr/>
          <a:lstStyle/>
          <a:p>
            <a:r>
              <a:rPr lang="it-IT" sz="3200" dirty="0" err="1" smtClean="0"/>
              <a:t>Choice</a:t>
            </a:r>
            <a:r>
              <a:rPr lang="it-IT" sz="3200" dirty="0" smtClean="0"/>
              <a:t> </a:t>
            </a:r>
            <a:r>
              <a:rPr lang="it-IT" sz="3200" dirty="0" err="1" smtClean="0"/>
              <a:t>experiments</a:t>
            </a:r>
            <a:r>
              <a:rPr lang="it-IT" sz="3200" dirty="0" smtClean="0"/>
              <a:t>/</a:t>
            </a:r>
            <a:r>
              <a:rPr lang="it-IT" sz="3200" dirty="0" err="1" smtClean="0"/>
              <a:t>modelling</a:t>
            </a:r>
            <a:endParaRPr lang="it-IT" sz="3200" dirty="0"/>
          </a:p>
        </p:txBody>
      </p:sp>
      <p:sp>
        <p:nvSpPr>
          <p:cNvPr id="3" name="Sottotitolo 2"/>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77521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DB1AEAEE-9871-469C-9418-BC2291D32F56}" type="slidenum">
              <a:rPr lang="en-GB" altLang="it-IT"/>
              <a:pPr/>
              <a:t>31</a:t>
            </a:fld>
            <a:endParaRPr lang="en-GB" altLang="it-IT"/>
          </a:p>
        </p:txBody>
      </p:sp>
      <p:sp>
        <p:nvSpPr>
          <p:cNvPr id="89090" name="Rectangle 2"/>
          <p:cNvSpPr>
            <a:spLocks noGrp="1" noChangeArrowheads="1"/>
          </p:cNvSpPr>
          <p:nvPr>
            <p:ph type="title"/>
          </p:nvPr>
        </p:nvSpPr>
        <p:spPr/>
        <p:txBody>
          <a:bodyPr/>
          <a:lstStyle/>
          <a:p>
            <a:r>
              <a:rPr lang="en-GB" altLang="it-IT" sz="3200"/>
              <a:t>Choice Modelling</a:t>
            </a:r>
          </a:p>
        </p:txBody>
      </p:sp>
      <p:sp>
        <p:nvSpPr>
          <p:cNvPr id="89091" name="Rectangle 3"/>
          <p:cNvSpPr>
            <a:spLocks noGrp="1" noChangeArrowheads="1"/>
          </p:cNvSpPr>
          <p:nvPr>
            <p:ph type="body" idx="1"/>
          </p:nvPr>
        </p:nvSpPr>
        <p:spPr>
          <a:xfrm>
            <a:off x="468313" y="1341438"/>
            <a:ext cx="8229600" cy="4525962"/>
          </a:xfrm>
        </p:spPr>
        <p:txBody>
          <a:bodyPr/>
          <a:lstStyle/>
          <a:p>
            <a:pPr>
              <a:lnSpc>
                <a:spcPct val="80000"/>
              </a:lnSpc>
            </a:pPr>
            <a:endParaRPr lang="en-US" altLang="it-IT" sz="2000" dirty="0" smtClean="0"/>
          </a:p>
          <a:p>
            <a:pPr>
              <a:lnSpc>
                <a:spcPct val="80000"/>
              </a:lnSpc>
            </a:pPr>
            <a:endParaRPr lang="en-US" altLang="it-IT" sz="2000" dirty="0"/>
          </a:p>
          <a:p>
            <a:pPr>
              <a:lnSpc>
                <a:spcPct val="80000"/>
              </a:lnSpc>
            </a:pPr>
            <a:r>
              <a:rPr lang="en-US" altLang="it-IT" sz="2000" dirty="0" smtClean="0"/>
              <a:t>CM </a:t>
            </a:r>
            <a:r>
              <a:rPr lang="en-US" altLang="it-IT" sz="2000" dirty="0"/>
              <a:t>is a non-market valuation technique that is becoming increasingly popular in environmental economics, but also in other fields, such as management of cultural goods, planning, etc</a:t>
            </a:r>
            <a:r>
              <a:rPr lang="en-US" altLang="it-IT" sz="2000" dirty="0" smtClean="0"/>
              <a:t>.</a:t>
            </a:r>
            <a:endParaRPr lang="en-US" altLang="it-IT" sz="2000" dirty="0"/>
          </a:p>
        </p:txBody>
      </p:sp>
    </p:spTree>
    <p:extLst>
      <p:ext uri="{BB962C8B-B14F-4D97-AF65-F5344CB8AC3E}">
        <p14:creationId xmlns:p14="http://schemas.microsoft.com/office/powerpoint/2010/main" val="30734150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EDEF1B8B-AFCA-4902-940D-CE653DFEA9F4}" type="slidenum">
              <a:rPr lang="en-GB" altLang="it-IT"/>
              <a:pPr/>
              <a:t>32</a:t>
            </a:fld>
            <a:endParaRPr lang="en-GB" altLang="it-IT"/>
          </a:p>
        </p:txBody>
      </p:sp>
      <p:sp>
        <p:nvSpPr>
          <p:cNvPr id="90114" name="Rectangle 2"/>
          <p:cNvSpPr>
            <a:spLocks noGrp="1" noChangeArrowheads="1"/>
          </p:cNvSpPr>
          <p:nvPr>
            <p:ph type="title"/>
          </p:nvPr>
        </p:nvSpPr>
        <p:spPr/>
        <p:txBody>
          <a:bodyPr/>
          <a:lstStyle/>
          <a:p>
            <a:r>
              <a:rPr lang="en-US" altLang="it-IT" sz="3200"/>
              <a:t>Contingent Ranking</a:t>
            </a:r>
            <a:r>
              <a:rPr lang="en-GB" altLang="it-IT" sz="3200"/>
              <a:t> </a:t>
            </a:r>
          </a:p>
        </p:txBody>
      </p:sp>
      <p:sp>
        <p:nvSpPr>
          <p:cNvPr id="90115" name="Rectangle 3"/>
          <p:cNvSpPr>
            <a:spLocks noGrp="1" noChangeArrowheads="1"/>
          </p:cNvSpPr>
          <p:nvPr>
            <p:ph type="body" idx="1"/>
          </p:nvPr>
        </p:nvSpPr>
        <p:spPr>
          <a:xfrm>
            <a:off x="914400" y="1268413"/>
            <a:ext cx="7978775" cy="4525962"/>
          </a:xfrm>
        </p:spPr>
        <p:txBody>
          <a:bodyPr/>
          <a:lstStyle/>
          <a:p>
            <a:pPr>
              <a:lnSpc>
                <a:spcPct val="80000"/>
              </a:lnSpc>
              <a:buFontTx/>
              <a:buNone/>
            </a:pPr>
            <a:r>
              <a:rPr lang="en-US" altLang="it-IT" sz="1800"/>
              <a:t>Respondents are asked to rank a set of alternative representations of</a:t>
            </a:r>
          </a:p>
          <a:p>
            <a:pPr>
              <a:lnSpc>
                <a:spcPct val="80000"/>
              </a:lnSpc>
              <a:buFontTx/>
              <a:buNone/>
            </a:pPr>
            <a:r>
              <a:rPr lang="en-US" altLang="it-IT" sz="1800"/>
              <a:t>the good from the most preferred to the least preferred. </a:t>
            </a:r>
            <a:endParaRPr lang="en-GB" altLang="it-IT" sz="1800"/>
          </a:p>
        </p:txBody>
      </p:sp>
      <p:pic>
        <p:nvPicPr>
          <p:cNvPr id="9011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1989138"/>
            <a:ext cx="784860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2915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A3AC5759-B02A-45CF-B03F-23CD3D154CE1}" type="slidenum">
              <a:rPr lang="en-GB" altLang="it-IT"/>
              <a:pPr/>
              <a:t>33</a:t>
            </a:fld>
            <a:endParaRPr lang="en-GB" altLang="it-IT"/>
          </a:p>
        </p:txBody>
      </p:sp>
      <p:sp>
        <p:nvSpPr>
          <p:cNvPr id="91138" name="Rectangle 2"/>
          <p:cNvSpPr>
            <a:spLocks noGrp="1" noChangeArrowheads="1"/>
          </p:cNvSpPr>
          <p:nvPr>
            <p:ph type="title"/>
          </p:nvPr>
        </p:nvSpPr>
        <p:spPr/>
        <p:txBody>
          <a:bodyPr/>
          <a:lstStyle/>
          <a:p>
            <a:r>
              <a:rPr lang="en-US" altLang="it-IT" sz="3200"/>
              <a:t>Limitations of ranking approach</a:t>
            </a:r>
            <a:endParaRPr lang="en-GB" altLang="it-IT" sz="3200"/>
          </a:p>
        </p:txBody>
      </p:sp>
      <p:sp>
        <p:nvSpPr>
          <p:cNvPr id="91139" name="Rectangle 3"/>
          <p:cNvSpPr>
            <a:spLocks noGrp="1" noChangeArrowheads="1"/>
          </p:cNvSpPr>
          <p:nvPr>
            <p:ph type="body" idx="1"/>
          </p:nvPr>
        </p:nvSpPr>
        <p:spPr/>
        <p:txBody>
          <a:bodyPr/>
          <a:lstStyle/>
          <a:p>
            <a:r>
              <a:rPr lang="en-US" altLang="it-IT" sz="2000"/>
              <a:t>Heavy cognitive burden </a:t>
            </a:r>
          </a:p>
          <a:p>
            <a:r>
              <a:rPr lang="en-US" altLang="it-IT" sz="2000"/>
              <a:t>It is probably easy to identify the most preferred and the least preferred options, but it might be not so easy to rank the options in the middle </a:t>
            </a:r>
            <a:r>
              <a:rPr lang="en-US" altLang="it-IT" sz="2000">
                <a:sym typeface="Wingdings" pitchFamily="2" charset="2"/>
              </a:rPr>
              <a:t></a:t>
            </a:r>
            <a:r>
              <a:rPr lang="en-US" altLang="it-IT" sz="2000"/>
              <a:t> “noise”</a:t>
            </a:r>
            <a:endParaRPr lang="en-GB" altLang="it-IT" sz="2000"/>
          </a:p>
        </p:txBody>
      </p:sp>
    </p:spTree>
    <p:extLst>
      <p:ext uri="{BB962C8B-B14F-4D97-AF65-F5344CB8AC3E}">
        <p14:creationId xmlns:p14="http://schemas.microsoft.com/office/powerpoint/2010/main" val="537195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5"/>
          <p:cNvSpPr>
            <a:spLocks noGrp="1"/>
          </p:cNvSpPr>
          <p:nvPr>
            <p:ph type="sldNum" sz="quarter" idx="12"/>
          </p:nvPr>
        </p:nvSpPr>
        <p:spPr/>
        <p:txBody>
          <a:bodyPr/>
          <a:lstStyle/>
          <a:p>
            <a:fld id="{9928573C-AE90-4793-8D5E-F772A8A7DA70}" type="slidenum">
              <a:rPr lang="en-GB" altLang="it-IT"/>
              <a:pPr/>
              <a:t>34</a:t>
            </a:fld>
            <a:endParaRPr lang="en-GB" altLang="it-IT"/>
          </a:p>
        </p:txBody>
      </p:sp>
      <p:sp>
        <p:nvSpPr>
          <p:cNvPr id="92162" name="Rectangle 2"/>
          <p:cNvSpPr>
            <a:spLocks noGrp="1" noChangeArrowheads="1"/>
          </p:cNvSpPr>
          <p:nvPr>
            <p:ph type="title"/>
          </p:nvPr>
        </p:nvSpPr>
        <p:spPr>
          <a:xfrm>
            <a:off x="539750" y="0"/>
            <a:ext cx="8229600" cy="1143000"/>
          </a:xfrm>
        </p:spPr>
        <p:txBody>
          <a:bodyPr/>
          <a:lstStyle/>
          <a:p>
            <a:r>
              <a:rPr lang="en-GB" altLang="it-IT" sz="3200"/>
              <a:t>Contingent Rating</a:t>
            </a:r>
          </a:p>
        </p:txBody>
      </p:sp>
      <p:sp>
        <p:nvSpPr>
          <p:cNvPr id="92163" name="Rectangle 3"/>
          <p:cNvSpPr>
            <a:spLocks noGrp="1" noChangeArrowheads="1"/>
          </p:cNvSpPr>
          <p:nvPr>
            <p:ph type="body" idx="1"/>
          </p:nvPr>
        </p:nvSpPr>
        <p:spPr>
          <a:xfrm>
            <a:off x="468313" y="1052513"/>
            <a:ext cx="8229600" cy="4525962"/>
          </a:xfrm>
        </p:spPr>
        <p:txBody>
          <a:bodyPr/>
          <a:lstStyle/>
          <a:p>
            <a:pPr>
              <a:buFontTx/>
              <a:buNone/>
            </a:pPr>
            <a:r>
              <a:rPr lang="en-US" altLang="it-IT" sz="1800"/>
              <a:t>Respondents are shown different representations of the good and are asked to rank each representation on a numeric or semantic scale. </a:t>
            </a:r>
            <a:endParaRPr lang="en-GB" altLang="it-IT" sz="1800"/>
          </a:p>
        </p:txBody>
      </p:sp>
      <p:pic>
        <p:nvPicPr>
          <p:cNvPr id="9216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773238"/>
            <a:ext cx="8675687"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E7A75D1E-DB33-4880-A3E2-96F6776D7C83}" type="slidenum">
              <a:rPr lang="en-GB" altLang="it-IT"/>
              <a:pPr/>
              <a:t>35</a:t>
            </a:fld>
            <a:endParaRPr lang="en-GB" altLang="it-IT"/>
          </a:p>
        </p:txBody>
      </p:sp>
      <p:sp>
        <p:nvSpPr>
          <p:cNvPr id="93186" name="Rectangle 2"/>
          <p:cNvSpPr>
            <a:spLocks noGrp="1" noChangeArrowheads="1"/>
          </p:cNvSpPr>
          <p:nvPr>
            <p:ph type="title"/>
          </p:nvPr>
        </p:nvSpPr>
        <p:spPr>
          <a:xfrm>
            <a:off x="468313" y="188913"/>
            <a:ext cx="8229600" cy="1143000"/>
          </a:xfrm>
        </p:spPr>
        <p:txBody>
          <a:bodyPr/>
          <a:lstStyle/>
          <a:p>
            <a:r>
              <a:rPr lang="en-GB" altLang="it-IT" sz="3200"/>
              <a:t>Limitations of Rating</a:t>
            </a:r>
          </a:p>
        </p:txBody>
      </p:sp>
      <p:sp>
        <p:nvSpPr>
          <p:cNvPr id="93187" name="Rectangle 3"/>
          <p:cNvSpPr>
            <a:spLocks noGrp="1" noChangeArrowheads="1"/>
          </p:cNvSpPr>
          <p:nvPr>
            <p:ph type="body" idx="1"/>
          </p:nvPr>
        </p:nvSpPr>
        <p:spPr/>
        <p:txBody>
          <a:bodyPr/>
          <a:lstStyle/>
          <a:p>
            <a:r>
              <a:rPr lang="en-US" altLang="it-IT" sz="2000"/>
              <a:t>One of the major drawbacks of this technique is the strong assumptions that must be made in order to transform ratings into utilities. </a:t>
            </a:r>
          </a:p>
          <a:p>
            <a:r>
              <a:rPr lang="en-US" altLang="it-IT" sz="2000"/>
              <a:t>For example, the same representation of a good might receive the same rate by two different respondents, but this does not necessarily mean that the two answers are identical: a rate of “8” by a respondent might be completely different by the same “8” given by another respondent. </a:t>
            </a:r>
            <a:endParaRPr lang="en-GB" altLang="it-IT" sz="2000"/>
          </a:p>
        </p:txBody>
      </p:sp>
    </p:spTree>
    <p:extLst>
      <p:ext uri="{BB962C8B-B14F-4D97-AF65-F5344CB8AC3E}">
        <p14:creationId xmlns:p14="http://schemas.microsoft.com/office/powerpoint/2010/main" val="694863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egnaposto numero diapositiva 5"/>
          <p:cNvSpPr>
            <a:spLocks noGrp="1"/>
          </p:cNvSpPr>
          <p:nvPr>
            <p:ph type="sldNum" sz="quarter" idx="12"/>
          </p:nvPr>
        </p:nvSpPr>
        <p:spPr/>
        <p:txBody>
          <a:bodyPr/>
          <a:lstStyle/>
          <a:p>
            <a:fld id="{05A57907-C97B-4BB4-9543-F46886208214}" type="slidenum">
              <a:rPr lang="en-GB" altLang="it-IT"/>
              <a:pPr/>
              <a:t>36</a:t>
            </a:fld>
            <a:endParaRPr lang="en-GB" altLang="it-IT"/>
          </a:p>
        </p:txBody>
      </p:sp>
      <p:sp>
        <p:nvSpPr>
          <p:cNvPr id="94210" name="Rectangle 2"/>
          <p:cNvSpPr>
            <a:spLocks noGrp="1" noChangeArrowheads="1"/>
          </p:cNvSpPr>
          <p:nvPr>
            <p:ph type="title"/>
          </p:nvPr>
        </p:nvSpPr>
        <p:spPr>
          <a:xfrm>
            <a:off x="468313" y="-315913"/>
            <a:ext cx="8229600" cy="1143001"/>
          </a:xfrm>
        </p:spPr>
        <p:txBody>
          <a:bodyPr/>
          <a:lstStyle/>
          <a:p>
            <a:r>
              <a:rPr lang="en-GB" altLang="it-IT" sz="3200" dirty="0" smtClean="0"/>
              <a:t>Choice experiments</a:t>
            </a:r>
            <a:endParaRPr lang="en-GB" altLang="it-IT" sz="3200" dirty="0"/>
          </a:p>
        </p:txBody>
      </p:sp>
      <p:graphicFrame>
        <p:nvGraphicFramePr>
          <p:cNvPr id="94597" name="Group 389"/>
          <p:cNvGraphicFramePr>
            <a:graphicFrameLocks noGrp="1"/>
          </p:cNvGraphicFramePr>
          <p:nvPr>
            <p:ph idx="1"/>
          </p:nvPr>
        </p:nvGraphicFramePr>
        <p:xfrm>
          <a:off x="468313" y="620713"/>
          <a:ext cx="8229600" cy="5852160"/>
        </p:xfrm>
        <a:graphic>
          <a:graphicData uri="http://schemas.openxmlformats.org/drawingml/2006/table">
            <a:tbl>
              <a:tblPr/>
              <a:tblGrid>
                <a:gridCol w="2474912"/>
                <a:gridCol w="212725"/>
                <a:gridCol w="1771650"/>
                <a:gridCol w="1784350"/>
                <a:gridCol w="1985963"/>
              </a:tblGrid>
              <a:tr h="400050">
                <a:tc gridSpan="5">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Suppose you are facing the choice of buying a new car. Choose one of the following cars according to your preferences. You may even choose not to buy any of these cars. </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401638">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Times New Roman" pitchFamily="18" charset="0"/>
                          <a:cs typeface="Times New Roman" pitchFamily="18" charset="0"/>
                        </a:rPr>
                        <a:t>Cars attributes</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Times New Roman" pitchFamily="18" charset="0"/>
                          <a:cs typeface="Times New Roman" pitchFamily="18" charset="0"/>
                        </a:rPr>
                        <a:t>Fiat Punto</a:t>
                      </a:r>
                      <a:endParaRPr kumimoji="0" lang="en-GB" alt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rgbClr val="191919"/>
                          </a:solidFill>
                          <a:effectLst/>
                          <a:latin typeface="Times New Roman" pitchFamily="18" charset="0"/>
                          <a:cs typeface="Times New Roman" pitchFamily="18" charset="0"/>
                        </a:rPr>
                        <a:t>1.2 16V ELX</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Times New Roman" pitchFamily="18" charset="0"/>
                          <a:cs typeface="Times New Roman" pitchFamily="18" charset="0"/>
                        </a:rPr>
                        <a:t>Ford Focus</a:t>
                      </a:r>
                      <a:endParaRPr kumimoji="0" lang="en-GB" alt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rgbClr val="191919"/>
                          </a:solidFill>
                          <a:effectLst/>
                          <a:latin typeface="Times New Roman" pitchFamily="18" charset="0"/>
                          <a:cs typeface="Times New Roman" pitchFamily="18" charset="0"/>
                        </a:rPr>
                        <a:t>1.6 16V</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chemeClr val="tx1"/>
                          </a:solidFill>
                          <a:effectLst/>
                          <a:latin typeface="Times New Roman" pitchFamily="18" charset="0"/>
                          <a:cs typeface="Times New Roman" pitchFamily="18" charset="0"/>
                        </a:rPr>
                        <a:t>Volkswagen Polo </a:t>
                      </a:r>
                      <a:endParaRPr kumimoji="0" lang="en-GB" altLang="it-IT" sz="1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altLang="it-IT" sz="1400" b="1" i="0" u="none" strike="noStrike" cap="none" normalizeH="0" baseline="0" smtClean="0">
                          <a:ln>
                            <a:noFill/>
                          </a:ln>
                          <a:solidFill>
                            <a:srgbClr val="191919"/>
                          </a:solidFill>
                          <a:effectLst/>
                          <a:latin typeface="Times New Roman" pitchFamily="18" charset="0"/>
                          <a:cs typeface="Times New Roman" pitchFamily="18" charset="0"/>
                        </a:rPr>
                        <a:t>1.4 16V</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4950">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Price</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£ 9,750</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£ 10,120</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£ 12,935</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6538">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Number of Seats</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4950">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Cubic capacity</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1242</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1596</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1390</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6538">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Gear</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Manual</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Manual</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Automatic</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6538">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Maximum speed</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172 km/h</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185 km/h</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171 km/h</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4950">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Number of doors</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6538">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Consumption (liters/100 km)</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6</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6.8</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4950">
                <a:tc gridSpan="2">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Baggage car</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1.080 dm</a:t>
                      </a:r>
                      <a:r>
                        <a:rPr kumimoji="0" lang="en-US" altLang="it-IT" sz="1400" b="1" i="0" u="none" strike="noStrike" cap="none" normalizeH="0" baseline="30000" smtClean="0">
                          <a:ln>
                            <a:noFill/>
                          </a:ln>
                          <a:solidFill>
                            <a:srgbClr val="191919"/>
                          </a:solidFill>
                          <a:effectLst/>
                          <a:latin typeface="Times New Roman" pitchFamily="18" charset="0"/>
                          <a:cs typeface="Times New Roman" pitchFamily="18" charset="0"/>
                        </a:rPr>
                        <a:t>3</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1.205 dm</a:t>
                      </a:r>
                      <a:r>
                        <a:rPr kumimoji="0" lang="en-US" altLang="it-IT" sz="1400" b="1" i="0" u="none" strike="noStrike" cap="none" normalizeH="0" baseline="30000" smtClean="0">
                          <a:ln>
                            <a:noFill/>
                          </a:ln>
                          <a:solidFill>
                            <a:srgbClr val="191919"/>
                          </a:solidFill>
                          <a:effectLst/>
                          <a:latin typeface="Times New Roman" pitchFamily="18" charset="0"/>
                          <a:cs typeface="Times New Roman" pitchFamily="18" charset="0"/>
                        </a:rPr>
                        <a:t>3</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rgbClr val="191919"/>
                          </a:solidFill>
                          <a:effectLst/>
                          <a:latin typeface="Times New Roman" pitchFamily="18" charset="0"/>
                          <a:cs typeface="Times New Roman" pitchFamily="18" charset="0"/>
                        </a:rPr>
                        <a:t>1.184 dm</a:t>
                      </a:r>
                      <a:r>
                        <a:rPr kumimoji="0" lang="en-US" altLang="it-IT" sz="1400" b="1" i="0" u="none" strike="noStrike" cap="none" normalizeH="0" baseline="30000" smtClean="0">
                          <a:ln>
                            <a:noFill/>
                          </a:ln>
                          <a:solidFill>
                            <a:srgbClr val="191919"/>
                          </a:solidFill>
                          <a:effectLst/>
                          <a:latin typeface="Times New Roman" pitchFamily="18" charset="0"/>
                          <a:cs typeface="Times New Roman" pitchFamily="18" charset="0"/>
                        </a:rPr>
                        <a:t>3</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36538">
                <a:tc gridSpan="5">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Which would you buy? </a:t>
                      </a:r>
                      <a:endParaRPr kumimoji="0" lang="en-US" altLang="it-IT" sz="1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r>
              <a:tr h="3429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Fiat Punto?                                                          </a:t>
                      </a:r>
                      <a:r>
                        <a:rPr kumimoji="0" lang="en-US" altLang="it-IT" sz="2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en-US" altLang="it-IT" sz="24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3048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Ford Focus?                                                        </a:t>
                      </a:r>
                      <a:r>
                        <a:rPr kumimoji="0" lang="en-US" altLang="it-IT" sz="2400" b="1" i="0" u="none" strike="noStrike" cap="none" normalizeH="0" baseline="0" smtClean="0">
                          <a:ln>
                            <a:noFill/>
                          </a:ln>
                          <a:solidFill>
                            <a:schemeClr val="tx1"/>
                          </a:solidFill>
                          <a:effectLst/>
                          <a:latin typeface="Times New Roman" pitchFamily="18" charset="0"/>
                          <a:cs typeface="Times New Roman" pitchFamily="18" charset="0"/>
                        </a:rPr>
                        <a:t>□</a:t>
                      </a: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3048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Volkswagen Polo?                                              </a:t>
                      </a:r>
                      <a:r>
                        <a:rPr kumimoji="0" lang="en-US" altLang="it-IT" sz="2400" b="1" i="0" u="none" strike="noStrike" cap="none" normalizeH="0" baseline="0" smtClean="0">
                          <a:ln>
                            <a:noFill/>
                          </a:ln>
                          <a:solidFill>
                            <a:schemeClr val="tx1"/>
                          </a:solidFill>
                          <a:effectLst/>
                          <a:latin typeface="Times New Roman" pitchFamily="18" charset="0"/>
                          <a:cs typeface="Times New Roman" pitchFamily="18" charset="0"/>
                        </a:rPr>
                        <a:t>□</a:t>
                      </a: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r h="304800">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altLang="it-IT" sz="2800" b="0"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justLow" defTabSz="914400" rtl="0" eaLnBrk="1" fontAlgn="base" latinLnBrk="0" hangingPunct="1">
                        <a:lnSpc>
                          <a:spcPct val="100000"/>
                        </a:lnSpc>
                        <a:spcBef>
                          <a:spcPct val="0"/>
                        </a:spcBef>
                        <a:spcAft>
                          <a:spcPct val="0"/>
                        </a:spcAft>
                        <a:buClrTx/>
                        <a:buSzTx/>
                        <a:buFontTx/>
                        <a:buNone/>
                        <a:tabLst/>
                      </a:pP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Would you prefer not to buy any of these cars?    </a:t>
                      </a:r>
                      <a:r>
                        <a:rPr kumimoji="0" lang="en-US" altLang="it-IT" sz="2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altLang="it-IT"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altLang="it-IT" sz="1800" b="1" i="0" u="none" strike="noStrike" cap="none" normalizeH="0" baseline="0" smtClean="0">
                        <a:ln>
                          <a:noFill/>
                        </a:ln>
                        <a:solidFill>
                          <a:schemeClr val="tx1"/>
                        </a:solidFill>
                        <a:effectLst/>
                        <a:latin typeface="Times New Roman" pitchFamily="18" charset="0"/>
                        <a:cs typeface="Times New Roman" pitchFamily="18" charset="0"/>
                      </a:endParaRPr>
                    </a:p>
                  </a:txBody>
                  <a:tcPr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it-IT"/>
                    </a:p>
                  </a:txBody>
                  <a:tcPr/>
                </a:tc>
                <a:tc hMerge="1">
                  <a:txBody>
                    <a:bodyPr/>
                    <a:lstStyle/>
                    <a:p>
                      <a:endParaRPr lang="it-IT"/>
                    </a:p>
                  </a:txBody>
                  <a:tcPr/>
                </a:tc>
                <a:tc hMerge="1">
                  <a:txBody>
                    <a:bodyPr/>
                    <a:lstStyle/>
                    <a:p>
                      <a:endParaRPr lang="it-IT"/>
                    </a:p>
                  </a:txBody>
                  <a:tcPr/>
                </a:tc>
              </a:tr>
            </a:tbl>
          </a:graphicData>
        </a:graphic>
      </p:graphicFrame>
    </p:spTree>
    <p:extLst>
      <p:ext uri="{BB962C8B-B14F-4D97-AF65-F5344CB8AC3E}">
        <p14:creationId xmlns:p14="http://schemas.microsoft.com/office/powerpoint/2010/main" val="3867272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2CCEA7E3-E941-4F09-B069-4D76D8C49B34}" type="slidenum">
              <a:rPr lang="en-GB" altLang="it-IT"/>
              <a:pPr/>
              <a:t>37</a:t>
            </a:fld>
            <a:endParaRPr lang="en-GB" altLang="it-IT"/>
          </a:p>
        </p:txBody>
      </p:sp>
      <p:sp>
        <p:nvSpPr>
          <p:cNvPr id="61442" name="Rectangle 2"/>
          <p:cNvSpPr>
            <a:spLocks noGrp="1" noChangeArrowheads="1"/>
          </p:cNvSpPr>
          <p:nvPr>
            <p:ph type="title"/>
          </p:nvPr>
        </p:nvSpPr>
        <p:spPr>
          <a:xfrm>
            <a:off x="468313" y="620713"/>
            <a:ext cx="8229600" cy="1143000"/>
          </a:xfrm>
        </p:spPr>
        <p:txBody>
          <a:bodyPr>
            <a:normAutofit fontScale="90000"/>
          </a:bodyPr>
          <a:lstStyle/>
          <a:p>
            <a:r>
              <a:rPr lang="fr-FR" altLang="it-IT" sz="3200" dirty="0"/>
              <a:t>Conjoint </a:t>
            </a:r>
            <a:r>
              <a:rPr lang="fr-FR" altLang="it-IT" sz="3200" dirty="0" err="1"/>
              <a:t>Analysis</a:t>
            </a:r>
            <a:r>
              <a:rPr lang="fr-FR" altLang="it-IT" sz="3200" dirty="0"/>
              <a:t> </a:t>
            </a:r>
            <a:br>
              <a:rPr lang="fr-FR" altLang="it-IT" sz="3200" dirty="0"/>
            </a:br>
            <a:r>
              <a:rPr lang="fr-FR" altLang="it-IT" sz="3200" dirty="0" err="1" smtClean="0"/>
              <a:t>choice</a:t>
            </a:r>
            <a:r>
              <a:rPr lang="fr-FR" altLang="it-IT" sz="3200" dirty="0" smtClean="0"/>
              <a:t> </a:t>
            </a:r>
            <a:r>
              <a:rPr lang="fr-FR" altLang="it-IT" sz="3200" dirty="0" err="1"/>
              <a:t>experiments</a:t>
            </a:r>
            <a:r>
              <a:rPr lang="fr-FR" altLang="it-IT" sz="3200" dirty="0"/>
              <a:t>, </a:t>
            </a:r>
            <a:br>
              <a:rPr lang="fr-FR" altLang="it-IT" sz="3200" dirty="0"/>
            </a:br>
            <a:r>
              <a:rPr lang="fr-FR" altLang="it-IT" sz="3200" dirty="0"/>
              <a:t>conjoint </a:t>
            </a:r>
            <a:r>
              <a:rPr lang="fr-FR" altLang="it-IT" sz="3200" dirty="0" err="1"/>
              <a:t>choice</a:t>
            </a:r>
            <a:r>
              <a:rPr lang="fr-FR" altLang="it-IT" sz="3200" dirty="0"/>
              <a:t> </a:t>
            </a:r>
            <a:r>
              <a:rPr lang="fr-FR" altLang="it-IT" sz="3200" dirty="0" err="1" smtClean="0"/>
              <a:t>experiments</a:t>
            </a:r>
            <a:endParaRPr lang="en-GB" altLang="it-IT" sz="3200" dirty="0"/>
          </a:p>
        </p:txBody>
      </p:sp>
      <p:sp>
        <p:nvSpPr>
          <p:cNvPr id="61443" name="Rectangle 3"/>
          <p:cNvSpPr>
            <a:spLocks noGrp="1" noChangeArrowheads="1"/>
          </p:cNvSpPr>
          <p:nvPr>
            <p:ph type="body" idx="1"/>
          </p:nvPr>
        </p:nvSpPr>
        <p:spPr>
          <a:xfrm>
            <a:off x="468313" y="2349500"/>
            <a:ext cx="8229600" cy="3989388"/>
          </a:xfrm>
        </p:spPr>
        <p:txBody>
          <a:bodyPr/>
          <a:lstStyle/>
          <a:p>
            <a:pPr>
              <a:lnSpc>
                <a:spcPct val="80000"/>
              </a:lnSpc>
            </a:pPr>
            <a:r>
              <a:rPr lang="en-US" altLang="it-IT" sz="2000" dirty="0"/>
              <a:t>In a </a:t>
            </a:r>
            <a:r>
              <a:rPr lang="en-US" altLang="it-IT" sz="2000" i="1" dirty="0"/>
              <a:t>conjoint choice</a:t>
            </a:r>
            <a:r>
              <a:rPr lang="en-US" altLang="it-IT" sz="2000" dirty="0"/>
              <a:t> exercise, respondents are shown a set of alternative representations of a good and are asked to pick their most preferred. </a:t>
            </a:r>
          </a:p>
          <a:p>
            <a:pPr>
              <a:lnSpc>
                <a:spcPct val="80000"/>
              </a:lnSpc>
            </a:pPr>
            <a:r>
              <a:rPr lang="en-US" altLang="it-IT" sz="2000" dirty="0"/>
              <a:t>Similar to real market situations, where consumers face two or more goods characterized by similar attributes, but different levels of these attributes, and are asked to choose whether to buy one of the goods or none of them.</a:t>
            </a:r>
          </a:p>
          <a:p>
            <a:pPr>
              <a:lnSpc>
                <a:spcPct val="80000"/>
              </a:lnSpc>
            </a:pPr>
            <a:r>
              <a:rPr lang="en-US" altLang="it-IT" sz="2000" dirty="0"/>
              <a:t>Alternatives are described by attributes—the alternatives shown to the respondent differ in the levels taken by two or more of the attributes.</a:t>
            </a:r>
          </a:p>
          <a:p>
            <a:pPr>
              <a:lnSpc>
                <a:spcPct val="80000"/>
              </a:lnSpc>
            </a:pPr>
            <a:r>
              <a:rPr lang="en-US" altLang="it-IT" sz="2000" dirty="0"/>
              <a:t>The choice tasks do not require as much effort by the respondent as in rating or ranking alternatives. </a:t>
            </a:r>
            <a:endParaRPr lang="en-US" altLang="it-IT" sz="2000" dirty="0" smtClean="0"/>
          </a:p>
          <a:p>
            <a:pPr>
              <a:lnSpc>
                <a:spcPct val="80000"/>
              </a:lnSpc>
            </a:pPr>
            <a:endParaRPr lang="en-US" altLang="it-IT" sz="2000" dirty="0"/>
          </a:p>
          <a:p>
            <a:pPr>
              <a:lnSpc>
                <a:spcPct val="80000"/>
              </a:lnSpc>
            </a:pPr>
            <a:r>
              <a:rPr lang="en-US" altLang="it-IT" sz="2000" b="1" dirty="0" smtClean="0"/>
              <a:t>CONSISTENT WITH MICROECONOMIC THEORY</a:t>
            </a:r>
            <a:endParaRPr lang="en-US" altLang="it-IT" sz="2000" b="1" dirty="0"/>
          </a:p>
          <a:p>
            <a:pPr>
              <a:lnSpc>
                <a:spcPct val="80000"/>
              </a:lnSpc>
            </a:pPr>
            <a:endParaRPr lang="en-GB" altLang="it-IT" sz="2000" dirty="0"/>
          </a:p>
        </p:txBody>
      </p:sp>
    </p:spTree>
    <p:extLst>
      <p:ext uri="{BB962C8B-B14F-4D97-AF65-F5344CB8AC3E}">
        <p14:creationId xmlns:p14="http://schemas.microsoft.com/office/powerpoint/2010/main" val="2635693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E9E3DA5D-A05B-4226-A3ED-79F5D408156B}" type="slidenum">
              <a:rPr lang="en-GB" altLang="it-IT"/>
              <a:pPr/>
              <a:t>38</a:t>
            </a:fld>
            <a:endParaRPr lang="en-GB" altLang="it-IT"/>
          </a:p>
        </p:txBody>
      </p:sp>
      <p:sp>
        <p:nvSpPr>
          <p:cNvPr id="95234" name="Rectangle 2"/>
          <p:cNvSpPr>
            <a:spLocks noGrp="1" noChangeArrowheads="1"/>
          </p:cNvSpPr>
          <p:nvPr>
            <p:ph type="body" idx="1"/>
          </p:nvPr>
        </p:nvSpPr>
        <p:spPr>
          <a:xfrm>
            <a:off x="457200" y="476250"/>
            <a:ext cx="8229600" cy="5649913"/>
          </a:xfrm>
        </p:spPr>
        <p:txBody>
          <a:bodyPr/>
          <a:lstStyle/>
          <a:p>
            <a:pPr>
              <a:lnSpc>
                <a:spcPct val="90000"/>
              </a:lnSpc>
            </a:pPr>
            <a:endParaRPr lang="en-US" altLang="it-IT" sz="2000" dirty="0" smtClean="0"/>
          </a:p>
          <a:p>
            <a:pPr>
              <a:lnSpc>
                <a:spcPct val="90000"/>
              </a:lnSpc>
            </a:pPr>
            <a:endParaRPr lang="en-US" altLang="it-IT" sz="2000" dirty="0"/>
          </a:p>
          <a:p>
            <a:pPr>
              <a:lnSpc>
                <a:spcPct val="90000"/>
              </a:lnSpc>
            </a:pPr>
            <a:endParaRPr lang="en-US" altLang="it-IT" sz="2000" dirty="0" smtClean="0"/>
          </a:p>
          <a:p>
            <a:pPr>
              <a:lnSpc>
                <a:spcPct val="90000"/>
              </a:lnSpc>
            </a:pPr>
            <a:endParaRPr lang="en-US" altLang="it-IT" sz="2000" dirty="0"/>
          </a:p>
          <a:p>
            <a:pPr>
              <a:lnSpc>
                <a:spcPct val="90000"/>
              </a:lnSpc>
            </a:pPr>
            <a:r>
              <a:rPr lang="en-US" altLang="it-IT" sz="2000" dirty="0" smtClean="0"/>
              <a:t>If </a:t>
            </a:r>
            <a:r>
              <a:rPr lang="en-US" altLang="it-IT" sz="2000" dirty="0"/>
              <a:t>we want to use conjoint analysis techniques for valuation purposes, one of the attributes </a:t>
            </a:r>
            <a:r>
              <a:rPr lang="en-US" altLang="it-IT" sz="2000" b="1" dirty="0"/>
              <a:t>must be the “price”</a:t>
            </a:r>
            <a:r>
              <a:rPr lang="en-US" altLang="it-IT" sz="2000" dirty="0"/>
              <a:t> of the alternative or the cost of a public program to the respondent.</a:t>
            </a:r>
          </a:p>
          <a:p>
            <a:pPr>
              <a:lnSpc>
                <a:spcPct val="90000"/>
              </a:lnSpc>
            </a:pPr>
            <a:endParaRPr lang="en-US" altLang="it-IT" sz="2000" dirty="0" smtClean="0"/>
          </a:p>
          <a:p>
            <a:pPr>
              <a:lnSpc>
                <a:spcPct val="90000"/>
              </a:lnSpc>
            </a:pPr>
            <a:endParaRPr lang="en-US" altLang="it-IT" sz="2000" dirty="0"/>
          </a:p>
          <a:p>
            <a:pPr>
              <a:lnSpc>
                <a:spcPct val="90000"/>
              </a:lnSpc>
            </a:pPr>
            <a:r>
              <a:rPr lang="en-US" altLang="it-IT" sz="2000" dirty="0" smtClean="0"/>
              <a:t>If </a:t>
            </a:r>
            <a:r>
              <a:rPr lang="en-US" altLang="it-IT" sz="2000" dirty="0"/>
              <a:t>the “</a:t>
            </a:r>
            <a:r>
              <a:rPr lang="en-US" altLang="it-IT" sz="2000" b="1" dirty="0"/>
              <a:t>do nothing</a:t>
            </a:r>
            <a:r>
              <a:rPr lang="en-US" altLang="it-IT" sz="2000" dirty="0"/>
              <a:t>” (or “</a:t>
            </a:r>
            <a:r>
              <a:rPr lang="en-US" altLang="it-IT" sz="2000" b="1" dirty="0"/>
              <a:t>status quo</a:t>
            </a:r>
            <a:r>
              <a:rPr lang="en-US" altLang="it-IT" sz="2000" dirty="0"/>
              <a:t>” option—i.e., pay nothing and get nothing) is included in the choice set, the experiments can be used to compute the value (WTP) of each alternative.</a:t>
            </a:r>
          </a:p>
          <a:p>
            <a:pPr>
              <a:lnSpc>
                <a:spcPct val="90000"/>
              </a:lnSpc>
            </a:pPr>
            <a:endParaRPr lang="en-US" altLang="it-IT" sz="2000" dirty="0" smtClean="0"/>
          </a:p>
          <a:p>
            <a:pPr>
              <a:lnSpc>
                <a:spcPct val="90000"/>
              </a:lnSpc>
            </a:pPr>
            <a:endParaRPr lang="en-US" altLang="it-IT" sz="2000" dirty="0"/>
          </a:p>
        </p:txBody>
      </p:sp>
    </p:spTree>
    <p:extLst>
      <p:ext uri="{BB962C8B-B14F-4D97-AF65-F5344CB8AC3E}">
        <p14:creationId xmlns:p14="http://schemas.microsoft.com/office/powerpoint/2010/main" val="2698698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egnaposto numero diapositiva 5"/>
          <p:cNvSpPr>
            <a:spLocks noGrp="1"/>
          </p:cNvSpPr>
          <p:nvPr>
            <p:ph type="sldNum" sz="quarter" idx="12"/>
          </p:nvPr>
        </p:nvSpPr>
        <p:spPr/>
        <p:txBody>
          <a:bodyPr/>
          <a:lstStyle/>
          <a:p>
            <a:fld id="{A48AF4D8-E488-4C0F-8F41-7BF21D03B064}" type="slidenum">
              <a:rPr lang="en-GB" altLang="it-IT"/>
              <a:pPr/>
              <a:t>39</a:t>
            </a:fld>
            <a:endParaRPr lang="en-GB" altLang="it-IT"/>
          </a:p>
        </p:txBody>
      </p:sp>
      <p:sp>
        <p:nvSpPr>
          <p:cNvPr id="131074" name="Rectangle 2"/>
          <p:cNvSpPr>
            <a:spLocks noGrp="1" noChangeArrowheads="1"/>
          </p:cNvSpPr>
          <p:nvPr>
            <p:ph type="title"/>
          </p:nvPr>
        </p:nvSpPr>
        <p:spPr>
          <a:xfrm>
            <a:off x="468313" y="0"/>
            <a:ext cx="8229600" cy="417513"/>
          </a:xfrm>
        </p:spPr>
        <p:txBody>
          <a:bodyPr/>
          <a:lstStyle/>
          <a:p>
            <a:r>
              <a:rPr lang="en-GB" altLang="it-IT" sz="2000"/>
              <a:t>Example of conjoint question from Alberini et al. 2005</a:t>
            </a:r>
          </a:p>
        </p:txBody>
      </p:sp>
      <p:pic>
        <p:nvPicPr>
          <p:cNvPr id="131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511175"/>
            <a:ext cx="72009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6" name="Text Box 4"/>
          <p:cNvSpPr txBox="1">
            <a:spLocks noChangeArrowheads="1"/>
          </p:cNvSpPr>
          <p:nvPr/>
        </p:nvSpPr>
        <p:spPr bwMode="auto">
          <a:xfrm>
            <a:off x="0" y="981075"/>
            <a:ext cx="1908175" cy="5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cs typeface="Arial" pitchFamily="34" charset="0"/>
              </a:defRPr>
            </a:lvl1pPr>
            <a:lvl2pPr marL="800100" indent="-342900">
              <a:defRPr>
                <a:solidFill>
                  <a:schemeClr val="tx1"/>
                </a:solidFill>
                <a:latin typeface="Arial" pitchFamily="34" charset="0"/>
                <a:cs typeface="Arial" pitchFamily="34" charset="0"/>
              </a:defRPr>
            </a:lvl2pPr>
            <a:lvl3pPr marL="1257300" indent="-342900">
              <a:defRPr>
                <a:solidFill>
                  <a:schemeClr val="tx1"/>
                </a:solidFill>
                <a:latin typeface="Arial" pitchFamily="34" charset="0"/>
                <a:cs typeface="Arial" pitchFamily="34" charset="0"/>
              </a:defRPr>
            </a:lvl3pPr>
            <a:lvl4pPr marL="1714500" indent="-342900">
              <a:defRPr>
                <a:solidFill>
                  <a:schemeClr val="tx1"/>
                </a:solidFill>
                <a:latin typeface="Arial" pitchFamily="34" charset="0"/>
                <a:cs typeface="Arial" pitchFamily="34" charset="0"/>
              </a:defRPr>
            </a:lvl4pPr>
            <a:lvl5pPr marL="2171700" indent="-342900">
              <a:defRPr>
                <a:solidFill>
                  <a:schemeClr val="tx1"/>
                </a:solidFill>
                <a:latin typeface="Arial" pitchFamily="34" charset="0"/>
                <a:cs typeface="Arial" pitchFamily="34" charset="0"/>
              </a:defRPr>
            </a:lvl5pPr>
            <a:lvl6pPr marL="2628900" indent="-342900" fontAlgn="base">
              <a:spcBef>
                <a:spcPct val="0"/>
              </a:spcBef>
              <a:spcAft>
                <a:spcPct val="0"/>
              </a:spcAft>
              <a:defRPr>
                <a:solidFill>
                  <a:schemeClr val="tx1"/>
                </a:solidFill>
                <a:latin typeface="Arial" pitchFamily="34" charset="0"/>
                <a:cs typeface="Arial" pitchFamily="34" charset="0"/>
              </a:defRPr>
            </a:lvl6pPr>
            <a:lvl7pPr marL="3086100" indent="-342900" fontAlgn="base">
              <a:spcBef>
                <a:spcPct val="0"/>
              </a:spcBef>
              <a:spcAft>
                <a:spcPct val="0"/>
              </a:spcAft>
              <a:defRPr>
                <a:solidFill>
                  <a:schemeClr val="tx1"/>
                </a:solidFill>
                <a:latin typeface="Arial" pitchFamily="34" charset="0"/>
                <a:cs typeface="Arial" pitchFamily="34" charset="0"/>
              </a:defRPr>
            </a:lvl7pPr>
            <a:lvl8pPr marL="3543300" indent="-342900" fontAlgn="base">
              <a:spcBef>
                <a:spcPct val="0"/>
              </a:spcBef>
              <a:spcAft>
                <a:spcPct val="0"/>
              </a:spcAft>
              <a:defRPr>
                <a:solidFill>
                  <a:schemeClr val="tx1"/>
                </a:solidFill>
                <a:latin typeface="Arial" pitchFamily="34" charset="0"/>
                <a:cs typeface="Arial" pitchFamily="34" charset="0"/>
              </a:defRPr>
            </a:lvl8pPr>
            <a:lvl9pPr marL="4000500" indent="-342900" fontAlgn="base">
              <a:spcBef>
                <a:spcPct val="0"/>
              </a:spcBef>
              <a:spcAft>
                <a:spcPct val="0"/>
              </a:spcAft>
              <a:defRPr>
                <a:solidFill>
                  <a:schemeClr val="tx1"/>
                </a:solidFill>
                <a:latin typeface="Arial" pitchFamily="34" charset="0"/>
                <a:cs typeface="Arial" pitchFamily="34" charset="0"/>
              </a:defRPr>
            </a:lvl9pPr>
          </a:lstStyle>
          <a:p>
            <a:pPr>
              <a:spcBef>
                <a:spcPct val="50000"/>
              </a:spcBef>
            </a:pPr>
            <a:endParaRPr lang="en-GB" altLang="it-IT" sz="1200" b="1"/>
          </a:p>
          <a:p>
            <a:pPr>
              <a:spcBef>
                <a:spcPct val="50000"/>
              </a:spcBef>
            </a:pPr>
            <a:r>
              <a:rPr lang="en-GB" altLang="it-IT" sz="1200" b="1">
                <a:solidFill>
                  <a:srgbClr val="FF0000"/>
                </a:solidFill>
              </a:rPr>
              <a:t>1)</a:t>
            </a:r>
            <a:r>
              <a:rPr lang="en-GB" altLang="it-IT" sz="1200">
                <a:solidFill>
                  <a:srgbClr val="FF0000"/>
                </a:solidFill>
              </a:rPr>
              <a:t> </a:t>
            </a:r>
            <a:r>
              <a:rPr lang="en-GB" altLang="it-IT" sz="1200" b="1">
                <a:solidFill>
                  <a:srgbClr val="FF0000"/>
                </a:solidFill>
              </a:rPr>
              <a:t>Land use</a:t>
            </a: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r>
              <a:rPr lang="en-GB" altLang="it-IT" sz="1200" b="1">
                <a:solidFill>
                  <a:srgbClr val="FF0000"/>
                </a:solidFill>
              </a:rPr>
              <a:t>2)</a:t>
            </a:r>
            <a:r>
              <a:rPr lang="en-GB" altLang="it-IT" sz="1200">
                <a:solidFill>
                  <a:srgbClr val="FF0000"/>
                </a:solidFill>
              </a:rPr>
              <a:t> </a:t>
            </a:r>
            <a:r>
              <a:rPr lang="en-GB" altLang="it-IT" sz="1200" b="1">
                <a:solidFill>
                  <a:srgbClr val="FF0000"/>
                </a:solidFill>
              </a:rPr>
              <a:t>Moorings</a:t>
            </a:r>
          </a:p>
          <a:p>
            <a:pPr>
              <a:spcBef>
                <a:spcPct val="50000"/>
              </a:spcBef>
            </a:pPr>
            <a:endParaRPr lang="en-GB" altLang="it-IT" sz="1200" b="1">
              <a:solidFill>
                <a:srgbClr val="FF0000"/>
              </a:solidFill>
            </a:endParaRPr>
          </a:p>
          <a:p>
            <a:pPr>
              <a:spcBef>
                <a:spcPct val="50000"/>
              </a:spcBef>
            </a:pPr>
            <a:r>
              <a:rPr lang="en-GB" altLang="it-IT" sz="1200" b="1">
                <a:solidFill>
                  <a:srgbClr val="FF0000"/>
                </a:solidFill>
              </a:rPr>
              <a:t>3) New Buildings</a:t>
            </a:r>
          </a:p>
          <a:p>
            <a:pPr>
              <a:spcBef>
                <a:spcPct val="50000"/>
              </a:spcBef>
            </a:pPr>
            <a:endParaRPr lang="en-GB" altLang="it-IT" sz="1200" b="1">
              <a:solidFill>
                <a:srgbClr val="FF0000"/>
              </a:solidFill>
            </a:endParaRPr>
          </a:p>
          <a:p>
            <a:pPr>
              <a:spcBef>
                <a:spcPct val="50000"/>
              </a:spcBef>
            </a:pPr>
            <a:r>
              <a:rPr lang="en-GB" altLang="it-IT" sz="1200" b="1">
                <a:solidFill>
                  <a:srgbClr val="FF0000"/>
                </a:solidFill>
              </a:rPr>
              <a:t>4) Fast connections with other parts of the city</a:t>
            </a:r>
          </a:p>
          <a:p>
            <a:pPr>
              <a:spcBef>
                <a:spcPct val="50000"/>
              </a:spcBef>
            </a:pPr>
            <a:r>
              <a:rPr lang="en-GB" altLang="it-IT" sz="1200" b="1">
                <a:solidFill>
                  <a:srgbClr val="FF0000"/>
                </a:solidFill>
              </a:rPr>
              <a:t>5) New jobs created</a:t>
            </a:r>
          </a:p>
          <a:p>
            <a:pPr>
              <a:spcBef>
                <a:spcPct val="50000"/>
              </a:spcBef>
            </a:pPr>
            <a:r>
              <a:rPr lang="en-GB" altLang="it-IT" sz="1200" b="1">
                <a:solidFill>
                  <a:srgbClr val="FF0000"/>
                </a:solidFill>
              </a:rPr>
              <a:t>6) Cost (regional tax for year 2004)</a:t>
            </a:r>
          </a:p>
          <a:p>
            <a:pPr>
              <a:spcBef>
                <a:spcPct val="50000"/>
              </a:spcBef>
            </a:pPr>
            <a:endParaRPr lang="en-GB" altLang="it-IT" sz="1200" b="1">
              <a:solidFill>
                <a:srgbClr val="FF0000"/>
              </a:solidFill>
            </a:endParaRPr>
          </a:p>
          <a:p>
            <a:pPr>
              <a:spcBef>
                <a:spcPct val="50000"/>
              </a:spcBef>
            </a:pPr>
            <a:endParaRPr lang="en-GB" altLang="it-IT" sz="1200" b="1">
              <a:solidFill>
                <a:srgbClr val="FF0000"/>
              </a:solidFill>
            </a:endParaRPr>
          </a:p>
          <a:p>
            <a:pPr>
              <a:spcBef>
                <a:spcPct val="50000"/>
              </a:spcBef>
            </a:pPr>
            <a:endParaRPr lang="en-GB" altLang="it-IT" sz="1200"/>
          </a:p>
        </p:txBody>
      </p:sp>
      <p:sp>
        <p:nvSpPr>
          <p:cNvPr id="131077" name="Text Box 5"/>
          <p:cNvSpPr txBox="1">
            <a:spLocks noChangeArrowheads="1"/>
          </p:cNvSpPr>
          <p:nvPr/>
        </p:nvSpPr>
        <p:spPr bwMode="auto">
          <a:xfrm>
            <a:off x="5003800" y="4508500"/>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No connections</a:t>
            </a:r>
          </a:p>
        </p:txBody>
      </p:sp>
      <p:sp>
        <p:nvSpPr>
          <p:cNvPr id="131078" name="Text Box 6"/>
          <p:cNvSpPr txBox="1">
            <a:spLocks noChangeArrowheads="1"/>
          </p:cNvSpPr>
          <p:nvPr/>
        </p:nvSpPr>
        <p:spPr bwMode="auto">
          <a:xfrm>
            <a:off x="7270750" y="4508500"/>
            <a:ext cx="1873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Yes connections</a:t>
            </a:r>
          </a:p>
        </p:txBody>
      </p:sp>
      <p:sp>
        <p:nvSpPr>
          <p:cNvPr id="131079" name="Text Box 7"/>
          <p:cNvSpPr txBox="1">
            <a:spLocks noChangeArrowheads="1"/>
          </p:cNvSpPr>
          <p:nvPr/>
        </p:nvSpPr>
        <p:spPr bwMode="auto">
          <a:xfrm>
            <a:off x="5364163" y="5013325"/>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350 new jobs</a:t>
            </a:r>
          </a:p>
        </p:txBody>
      </p:sp>
      <p:sp>
        <p:nvSpPr>
          <p:cNvPr id="131080" name="Text Box 8"/>
          <p:cNvSpPr txBox="1">
            <a:spLocks noChangeArrowheads="1"/>
          </p:cNvSpPr>
          <p:nvPr/>
        </p:nvSpPr>
        <p:spPr bwMode="auto">
          <a:xfrm>
            <a:off x="7667625" y="5013325"/>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350 new jobs</a:t>
            </a:r>
          </a:p>
        </p:txBody>
      </p:sp>
      <p:sp>
        <p:nvSpPr>
          <p:cNvPr id="131081" name="Text Box 9"/>
          <p:cNvSpPr txBox="1">
            <a:spLocks noChangeArrowheads="1"/>
          </p:cNvSpPr>
          <p:nvPr/>
        </p:nvSpPr>
        <p:spPr bwMode="auto">
          <a:xfrm>
            <a:off x="4932363" y="3429000"/>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No new moorings</a:t>
            </a:r>
          </a:p>
        </p:txBody>
      </p:sp>
      <p:sp>
        <p:nvSpPr>
          <p:cNvPr id="131082" name="Text Box 10"/>
          <p:cNvSpPr txBox="1">
            <a:spLocks noChangeArrowheads="1"/>
          </p:cNvSpPr>
          <p:nvPr/>
        </p:nvSpPr>
        <p:spPr bwMode="auto">
          <a:xfrm>
            <a:off x="7235825" y="3429000"/>
            <a:ext cx="172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No new moorings</a:t>
            </a:r>
          </a:p>
        </p:txBody>
      </p:sp>
      <p:sp>
        <p:nvSpPr>
          <p:cNvPr id="131083" name="Text Box 11"/>
          <p:cNvSpPr txBox="1">
            <a:spLocks noChangeArrowheads="1"/>
          </p:cNvSpPr>
          <p:nvPr/>
        </p:nvSpPr>
        <p:spPr bwMode="auto">
          <a:xfrm>
            <a:off x="5148263" y="3860800"/>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No new buildings</a:t>
            </a:r>
          </a:p>
        </p:txBody>
      </p:sp>
      <p:sp>
        <p:nvSpPr>
          <p:cNvPr id="131084" name="Text Box 12"/>
          <p:cNvSpPr txBox="1">
            <a:spLocks noChangeArrowheads="1"/>
          </p:cNvSpPr>
          <p:nvPr/>
        </p:nvSpPr>
        <p:spPr bwMode="auto">
          <a:xfrm>
            <a:off x="7164388" y="3933825"/>
            <a:ext cx="1800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sz="1400" b="1">
                <a:solidFill>
                  <a:srgbClr val="CC3300"/>
                </a:solidFill>
              </a:rPr>
              <a:t>Yes new buildings</a:t>
            </a:r>
          </a:p>
        </p:txBody>
      </p:sp>
      <p:sp>
        <p:nvSpPr>
          <p:cNvPr id="131085" name="Text Box 13"/>
          <p:cNvSpPr txBox="1">
            <a:spLocks noChangeArrowheads="1"/>
          </p:cNvSpPr>
          <p:nvPr/>
        </p:nvSpPr>
        <p:spPr bwMode="auto">
          <a:xfrm>
            <a:off x="323850" y="765175"/>
            <a:ext cx="17637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it-IT">
                <a:solidFill>
                  <a:srgbClr val="FF0000"/>
                </a:solidFill>
              </a:rPr>
              <a:t>English</a:t>
            </a:r>
          </a:p>
        </p:txBody>
      </p:sp>
      <p:pic>
        <p:nvPicPr>
          <p:cNvPr id="131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557338"/>
            <a:ext cx="1425575" cy="151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3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3BF13E6-4273-4B30-AA9A-E6FD1A0C47AE}" type="slidenum">
              <a:rPr lang="en-GB" altLang="it-IT"/>
              <a:pPr/>
              <a:t>4</a:t>
            </a:fld>
            <a:endParaRPr lang="en-GB" altLang="it-IT"/>
          </a:p>
        </p:txBody>
      </p:sp>
      <p:sp>
        <p:nvSpPr>
          <p:cNvPr id="11266" name="Rectangle 2"/>
          <p:cNvSpPr>
            <a:spLocks noGrp="1" noChangeArrowheads="1"/>
          </p:cNvSpPr>
          <p:nvPr>
            <p:ph type="title"/>
          </p:nvPr>
        </p:nvSpPr>
        <p:spPr/>
        <p:txBody>
          <a:bodyPr/>
          <a:lstStyle/>
          <a:p>
            <a:r>
              <a:rPr lang="en-GB" altLang="it-IT" sz="4000"/>
              <a:t>The origin of the TCM</a:t>
            </a:r>
          </a:p>
        </p:txBody>
      </p:sp>
      <p:sp>
        <p:nvSpPr>
          <p:cNvPr id="11267" name="Rectangle 3"/>
          <p:cNvSpPr>
            <a:spLocks noGrp="1" noChangeArrowheads="1"/>
          </p:cNvSpPr>
          <p:nvPr>
            <p:ph type="body" idx="1"/>
          </p:nvPr>
        </p:nvSpPr>
        <p:spPr/>
        <p:txBody>
          <a:bodyPr/>
          <a:lstStyle/>
          <a:p>
            <a:pPr>
              <a:lnSpc>
                <a:spcPct val="80000"/>
              </a:lnSpc>
            </a:pPr>
            <a:r>
              <a:rPr lang="en-GB" altLang="it-IT" sz="2000"/>
              <a:t>Harold Hotelling (1949) “An Economic Study of the Monetary Valuation of Recreation in the National Parks,” Washington, DC: U.S. Department of the Interior, National Park Service and Recreational Planning Division.</a:t>
            </a:r>
          </a:p>
          <a:p>
            <a:pPr>
              <a:lnSpc>
                <a:spcPct val="80000"/>
              </a:lnSpc>
            </a:pPr>
            <a:r>
              <a:rPr lang="en-GB" altLang="it-IT" sz="2000"/>
              <a:t>In a letter to the US Park Service, Hotelling suggests to use TCM to assess the benefits obtained by visitors of a national park.</a:t>
            </a:r>
          </a:p>
          <a:p>
            <a:pPr>
              <a:lnSpc>
                <a:spcPct val="80000"/>
              </a:lnSpc>
            </a:pPr>
            <a:endParaRPr lang="en-GB" altLang="it-IT" sz="2000"/>
          </a:p>
          <a:p>
            <a:pPr>
              <a:lnSpc>
                <a:spcPct val="80000"/>
              </a:lnSpc>
            </a:pPr>
            <a:r>
              <a:rPr lang="en-GB" altLang="it-IT" sz="2000" b="1"/>
              <a:t>Intuition behind the TCM:</a:t>
            </a:r>
          </a:p>
          <a:p>
            <a:pPr lvl="1">
              <a:lnSpc>
                <a:spcPct val="80000"/>
              </a:lnSpc>
            </a:pPr>
            <a:r>
              <a:rPr lang="en-GB" altLang="it-IT" sz="1800"/>
              <a:t>Need to travel to reach a site in order to enjoy it</a:t>
            </a:r>
          </a:p>
          <a:p>
            <a:pPr lvl="1">
              <a:lnSpc>
                <a:spcPct val="80000"/>
              </a:lnSpc>
            </a:pPr>
            <a:r>
              <a:rPr lang="en-GB" altLang="it-IT" sz="1800"/>
              <a:t>When I decide to visit a site I need to pay a cost to reach (and enter) the site</a:t>
            </a:r>
          </a:p>
          <a:p>
            <a:pPr lvl="1">
              <a:lnSpc>
                <a:spcPct val="80000"/>
              </a:lnSpc>
            </a:pPr>
            <a:r>
              <a:rPr lang="en-GB" altLang="it-IT" sz="1800"/>
              <a:t>The cost to reach (and enter) the site and the number of visits to the site allow me to estimate a </a:t>
            </a:r>
            <a:r>
              <a:rPr lang="en-GB" altLang="it-IT" sz="1800" b="1"/>
              <a:t>lower bound</a:t>
            </a:r>
            <a:r>
              <a:rPr lang="en-GB" altLang="it-IT" sz="1800"/>
              <a:t> of the value of the site</a:t>
            </a:r>
          </a:p>
          <a:p>
            <a:pPr lvl="1">
              <a:lnSpc>
                <a:spcPct val="80000"/>
              </a:lnSpc>
            </a:pPr>
            <a:r>
              <a:rPr lang="en-GB" altLang="it-IT" sz="1800"/>
              <a:t>I estimate only </a:t>
            </a:r>
            <a:r>
              <a:rPr lang="en-GB" altLang="it-IT" sz="1800" b="1"/>
              <a:t>use-values</a:t>
            </a:r>
            <a:r>
              <a:rPr lang="en-GB" altLang="it-IT" sz="1800"/>
              <a:t> (non-use values can be assessed through the Contingent Valuation Method)</a:t>
            </a:r>
          </a:p>
          <a:p>
            <a:pPr>
              <a:lnSpc>
                <a:spcPct val="80000"/>
              </a:lnSpc>
            </a:pPr>
            <a:endParaRPr lang="en-GB" altLang="it-IT" sz="2000"/>
          </a:p>
          <a:p>
            <a:pPr>
              <a:lnSpc>
                <a:spcPct val="80000"/>
              </a:lnSpc>
            </a:pPr>
            <a:endParaRPr lang="en-GB" altLang="it-IT" sz="2000"/>
          </a:p>
        </p:txBody>
      </p:sp>
    </p:spTree>
    <p:extLst>
      <p:ext uri="{BB962C8B-B14F-4D97-AF65-F5344CB8AC3E}">
        <p14:creationId xmlns:p14="http://schemas.microsoft.com/office/powerpoint/2010/main" val="34969283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egnaposto numero diapositiva 5"/>
          <p:cNvSpPr>
            <a:spLocks noGrp="1"/>
          </p:cNvSpPr>
          <p:nvPr>
            <p:ph type="sldNum" sz="quarter" idx="12"/>
          </p:nvPr>
        </p:nvSpPr>
        <p:spPr/>
        <p:txBody>
          <a:bodyPr/>
          <a:lstStyle/>
          <a:p>
            <a:fld id="{15C509DC-7BE5-45D9-BD9F-987BB51C1759}" type="slidenum">
              <a:rPr lang="en-GB" altLang="it-IT"/>
              <a:pPr/>
              <a:t>40</a:t>
            </a:fld>
            <a:endParaRPr lang="en-GB" altLang="it-IT"/>
          </a:p>
        </p:txBody>
      </p:sp>
      <p:sp>
        <p:nvSpPr>
          <p:cNvPr id="108548" name="Rectangle 4"/>
          <p:cNvSpPr>
            <a:spLocks noGrp="1" noChangeArrowheads="1"/>
          </p:cNvSpPr>
          <p:nvPr>
            <p:ph type="title"/>
          </p:nvPr>
        </p:nvSpPr>
        <p:spPr>
          <a:xfrm>
            <a:off x="539750" y="260350"/>
            <a:ext cx="8229600" cy="346075"/>
          </a:xfrm>
          <a:noFill/>
          <a:ln/>
        </p:spPr>
        <p:txBody>
          <a:bodyPr>
            <a:normAutofit fontScale="90000"/>
          </a:bodyPr>
          <a:lstStyle/>
          <a:p>
            <a:r>
              <a:rPr lang="en-US" altLang="it-IT" sz="1800"/>
              <a:t>Attributes and levels from Alberini et al. (2005).</a:t>
            </a:r>
            <a:endParaRPr lang="en-GB" altLang="it-IT" sz="1800"/>
          </a:p>
        </p:txBody>
      </p:sp>
      <p:graphicFrame>
        <p:nvGraphicFramePr>
          <p:cNvPr id="108806" name="Group 262"/>
          <p:cNvGraphicFramePr>
            <a:graphicFrameLocks noGrp="1"/>
          </p:cNvGraphicFramePr>
          <p:nvPr>
            <p:ph idx="1"/>
          </p:nvPr>
        </p:nvGraphicFramePr>
        <p:xfrm>
          <a:off x="250825" y="908050"/>
          <a:ext cx="8713788" cy="5440680"/>
        </p:xfrm>
        <a:graphic>
          <a:graphicData uri="http://schemas.openxmlformats.org/drawingml/2006/table">
            <a:tbl>
              <a:tblPr/>
              <a:tblGrid>
                <a:gridCol w="2089150"/>
                <a:gridCol w="1800225"/>
                <a:gridCol w="1800225"/>
                <a:gridCol w="1366838"/>
                <a:gridCol w="1657350"/>
              </a:tblGrid>
              <a:tr h="241300">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Attribute</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Level 1</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Level 2</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Level 3</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Level 4</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Land use </a:t>
                      </a:r>
                      <a:endParaRPr kumimoji="0" lang="en-GB" altLang="it-IT" sz="15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(4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Shipbuilding,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research, offices,</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museum</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Housing, research,</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museum</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Hotels, museum,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research </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Shipbuilding,</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research, museum</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25463">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Use of the water areas </a:t>
                      </a:r>
                      <a:endParaRPr kumimoji="0" lang="en-GB" altLang="it-IT" sz="15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No new moorings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200 new moorings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839788">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New buildings in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Northeast portion of</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the Arsenale </a:t>
                      </a: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No new buildings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Presence of new</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buildings on the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25% of the</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allowable area</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139825">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Access (fast</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transportation links with</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other areas of Venice,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the airport, the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mainland, other islands) </a:t>
                      </a: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Available</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Not available</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Number of new jobs</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created </a:t>
                      </a: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(3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250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350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cs typeface="Arial" pitchFamily="34" charset="0"/>
                        </a:defRPr>
                      </a:lvl1pPr>
                      <a:lvl2pPr>
                        <a:spcBef>
                          <a:spcPct val="20000"/>
                        </a:spcBef>
                        <a:defRPr sz="2400">
                          <a:solidFill>
                            <a:schemeClr val="tx1"/>
                          </a:solidFill>
                          <a:latin typeface="Arial" pitchFamily="34" charset="0"/>
                          <a:cs typeface="Arial" pitchFamily="34" charset="0"/>
                        </a:defRPr>
                      </a:lvl2pPr>
                      <a:lvl3pPr>
                        <a:spcBef>
                          <a:spcPct val="20000"/>
                        </a:spcBef>
                        <a:defRPr sz="2000">
                          <a:solidFill>
                            <a:schemeClr val="tx1"/>
                          </a:solidFill>
                          <a:latin typeface="Arial" pitchFamily="34" charset="0"/>
                          <a:cs typeface="Arial" pitchFamily="34" charset="0"/>
                        </a:defRPr>
                      </a:lvl3pPr>
                      <a:lvl4pPr>
                        <a:spcBef>
                          <a:spcPct val="20000"/>
                        </a:spcBef>
                        <a:defRPr>
                          <a:solidFill>
                            <a:schemeClr val="tx1"/>
                          </a:solidFill>
                          <a:latin typeface="Arial" pitchFamily="34" charset="0"/>
                          <a:cs typeface="Arial" pitchFamily="34" charset="0"/>
                        </a:defRPr>
                      </a:lvl4pPr>
                      <a:lvl5pPr>
                        <a:spcBef>
                          <a:spcPct val="20000"/>
                        </a:spcBef>
                        <a:defRPr>
                          <a:solidFill>
                            <a:schemeClr val="tx1"/>
                          </a:solidFill>
                          <a:latin typeface="Arial" pitchFamily="34" charset="0"/>
                          <a:cs typeface="Arial" pitchFamily="34" charset="0"/>
                        </a:defRPr>
                      </a:lvl5pPr>
                      <a:lvl6pPr fontAlgn="base">
                        <a:spcBef>
                          <a:spcPct val="20000"/>
                        </a:spcBef>
                        <a:spcAft>
                          <a:spcPct val="0"/>
                        </a:spcAft>
                        <a:defRPr>
                          <a:solidFill>
                            <a:schemeClr val="tx1"/>
                          </a:solidFill>
                          <a:latin typeface="Arial" pitchFamily="34" charset="0"/>
                          <a:cs typeface="Arial" pitchFamily="34" charset="0"/>
                        </a:defRPr>
                      </a:lvl6pPr>
                      <a:lvl7pPr fontAlgn="base">
                        <a:spcBef>
                          <a:spcPct val="20000"/>
                        </a:spcBef>
                        <a:spcAft>
                          <a:spcPct val="0"/>
                        </a:spcAft>
                        <a:defRPr>
                          <a:solidFill>
                            <a:schemeClr val="tx1"/>
                          </a:solidFill>
                          <a:latin typeface="Arial" pitchFamily="34" charset="0"/>
                          <a:cs typeface="Arial" pitchFamily="34" charset="0"/>
                        </a:defRPr>
                      </a:lvl7pPr>
                      <a:lvl8pPr fontAlgn="base">
                        <a:spcBef>
                          <a:spcPct val="20000"/>
                        </a:spcBef>
                        <a:spcAft>
                          <a:spcPct val="0"/>
                        </a:spcAft>
                        <a:defRPr>
                          <a:solidFill>
                            <a:schemeClr val="tx1"/>
                          </a:solidFill>
                          <a:latin typeface="Arial" pitchFamily="34" charset="0"/>
                          <a:cs typeface="Arial" pitchFamily="34" charset="0"/>
                        </a:defRPr>
                      </a:lvl8pPr>
                      <a:lvl9pPr fontAlgn="base">
                        <a:spcBef>
                          <a:spcPct val="2000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it-IT" sz="1500" b="1" i="0" u="none" strike="noStrike" cap="none" normalizeH="0" baseline="0" smtClean="0">
                          <a:ln>
                            <a:noFill/>
                          </a:ln>
                          <a:solidFill>
                            <a:schemeClr val="tx1"/>
                          </a:solidFill>
                          <a:effectLst/>
                          <a:latin typeface="Times New Roman" pitchFamily="18" charset="0"/>
                          <a:cs typeface="Times New Roman" pitchFamily="18" charset="0"/>
                        </a:rPr>
                        <a:t>Cost to the respondent in Euro </a:t>
                      </a: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(4 levels)</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100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sz="2800">
                          <a:solidFill>
                            <a:schemeClr val="tx1"/>
                          </a:solidFill>
                          <a:latin typeface="Arial" pitchFamily="34" charset="0"/>
                          <a:cs typeface="Arial" pitchFamily="34" charset="0"/>
                        </a:defRPr>
                      </a:lvl1pPr>
                      <a:lvl2pPr marL="742950" indent="-285750">
                        <a:spcBef>
                          <a:spcPct val="20000"/>
                        </a:spcBef>
                        <a:defRPr sz="2400">
                          <a:solidFill>
                            <a:schemeClr val="tx1"/>
                          </a:solidFill>
                          <a:latin typeface="Arial" pitchFamily="34" charset="0"/>
                          <a:cs typeface="Arial" pitchFamily="34" charset="0"/>
                        </a:defRPr>
                      </a:lvl2pPr>
                      <a:lvl3pPr marL="1143000" indent="-228600">
                        <a:spcBef>
                          <a:spcPct val="20000"/>
                        </a:spcBef>
                        <a:defRPr sz="2000">
                          <a:solidFill>
                            <a:schemeClr val="tx1"/>
                          </a:solidFill>
                          <a:latin typeface="Arial" pitchFamily="34" charset="0"/>
                          <a:cs typeface="Arial" pitchFamily="34" charset="0"/>
                        </a:defRPr>
                      </a:lvl3pPr>
                      <a:lvl4pPr marL="1600200" indent="-228600">
                        <a:spcBef>
                          <a:spcPct val="20000"/>
                        </a:spcBef>
                        <a:defRPr>
                          <a:solidFill>
                            <a:schemeClr val="tx1"/>
                          </a:solidFill>
                          <a:latin typeface="Arial" pitchFamily="34" charset="0"/>
                          <a:cs typeface="Arial" pitchFamily="34" charset="0"/>
                        </a:defRPr>
                      </a:lvl4pPr>
                      <a:lvl5pPr marL="2057400" indent="-228600">
                        <a:spcBef>
                          <a:spcPct val="20000"/>
                        </a:spcBef>
                        <a:defRPr>
                          <a:solidFill>
                            <a:schemeClr val="tx1"/>
                          </a:solidFill>
                          <a:latin typeface="Arial" pitchFamily="34" charset="0"/>
                          <a:cs typeface="Arial" pitchFamily="34" charset="0"/>
                        </a:defRPr>
                      </a:lvl5pPr>
                      <a:lvl6pPr marL="2514600" indent="-228600" fontAlgn="base">
                        <a:spcBef>
                          <a:spcPct val="20000"/>
                        </a:spcBef>
                        <a:spcAft>
                          <a:spcPct val="0"/>
                        </a:spcAft>
                        <a:defRPr>
                          <a:solidFill>
                            <a:schemeClr val="tx1"/>
                          </a:solidFill>
                          <a:latin typeface="Arial" pitchFamily="34" charset="0"/>
                          <a:cs typeface="Arial" pitchFamily="34" charset="0"/>
                        </a:defRPr>
                      </a:lvl6pPr>
                      <a:lvl7pPr marL="2971800" indent="-228600" fontAlgn="base">
                        <a:spcBef>
                          <a:spcPct val="20000"/>
                        </a:spcBef>
                        <a:spcAft>
                          <a:spcPct val="0"/>
                        </a:spcAft>
                        <a:defRPr>
                          <a:solidFill>
                            <a:schemeClr val="tx1"/>
                          </a:solidFill>
                          <a:latin typeface="Arial" pitchFamily="34" charset="0"/>
                          <a:cs typeface="Arial" pitchFamily="34" charset="0"/>
                        </a:defRPr>
                      </a:lvl7pPr>
                      <a:lvl8pPr marL="3429000" indent="-228600" fontAlgn="base">
                        <a:spcBef>
                          <a:spcPct val="20000"/>
                        </a:spcBef>
                        <a:spcAft>
                          <a:spcPct val="0"/>
                        </a:spcAft>
                        <a:defRPr>
                          <a:solidFill>
                            <a:schemeClr val="tx1"/>
                          </a:solidFill>
                          <a:latin typeface="Arial" pitchFamily="34" charset="0"/>
                          <a:cs typeface="Arial" pitchFamily="34" charset="0"/>
                        </a:defRPr>
                      </a:lvl8pPr>
                      <a:lvl9pPr marL="3886200" indent="-228600" fontAlgn="base">
                        <a:spcBef>
                          <a:spcPct val="20000"/>
                        </a:spcBef>
                        <a:spcAft>
                          <a:spcPct val="0"/>
                        </a:spcAft>
                        <a:defRPr>
                          <a:solidFill>
                            <a:schemeClr val="tx1"/>
                          </a:solidFill>
                          <a:latin typeface="Arial" pitchFamily="34" charset="0"/>
                          <a:cs typeface="Arial"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it-IT" sz="15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en-US" altLang="it-IT" sz="15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9977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FEA7A4CE-0591-4A6F-964C-B0C928927CB9}" type="slidenum">
              <a:rPr lang="en-GB" altLang="it-IT"/>
              <a:pPr/>
              <a:t>41</a:t>
            </a:fld>
            <a:endParaRPr lang="en-GB" altLang="it-IT"/>
          </a:p>
        </p:txBody>
      </p:sp>
      <p:sp>
        <p:nvSpPr>
          <p:cNvPr id="88066" name="Rectangle 2"/>
          <p:cNvSpPr>
            <a:spLocks noGrp="1" noChangeArrowheads="1"/>
          </p:cNvSpPr>
          <p:nvPr>
            <p:ph type="title"/>
          </p:nvPr>
        </p:nvSpPr>
        <p:spPr/>
        <p:txBody>
          <a:bodyPr/>
          <a:lstStyle/>
          <a:p>
            <a:r>
              <a:rPr lang="en-US" altLang="it-IT" sz="3200"/>
              <a:t>Why is conjoint analysis useful?</a:t>
            </a:r>
            <a:endParaRPr lang="en-GB" altLang="it-IT" sz="3200"/>
          </a:p>
        </p:txBody>
      </p:sp>
      <p:sp>
        <p:nvSpPr>
          <p:cNvPr id="88067" name="Rectangle 3"/>
          <p:cNvSpPr>
            <a:spLocks noGrp="1" noChangeArrowheads="1"/>
          </p:cNvSpPr>
          <p:nvPr>
            <p:ph type="body" idx="1"/>
          </p:nvPr>
        </p:nvSpPr>
        <p:spPr/>
        <p:txBody>
          <a:bodyPr/>
          <a:lstStyle/>
          <a:p>
            <a:pPr>
              <a:lnSpc>
                <a:spcPct val="80000"/>
              </a:lnSpc>
            </a:pPr>
            <a:r>
              <a:rPr lang="en-US" altLang="it-IT" sz="2000" dirty="0"/>
              <a:t>Useful in non-market valuation, because it places a value on goods that are not traded in regular marketplaces.</a:t>
            </a:r>
          </a:p>
          <a:p>
            <a:pPr>
              <a:lnSpc>
                <a:spcPct val="80000"/>
              </a:lnSpc>
            </a:pPr>
            <a:endParaRPr lang="en-US" altLang="it-IT" sz="2000" dirty="0" smtClean="0"/>
          </a:p>
          <a:p>
            <a:pPr>
              <a:lnSpc>
                <a:spcPct val="80000"/>
              </a:lnSpc>
            </a:pPr>
            <a:endParaRPr lang="en-US" altLang="it-IT" sz="2000" dirty="0"/>
          </a:p>
          <a:p>
            <a:pPr>
              <a:lnSpc>
                <a:spcPct val="80000"/>
              </a:lnSpc>
            </a:pPr>
            <a:endParaRPr lang="en-US" altLang="it-IT" sz="2000" dirty="0" smtClean="0"/>
          </a:p>
          <a:p>
            <a:pPr>
              <a:lnSpc>
                <a:spcPct val="80000"/>
              </a:lnSpc>
            </a:pPr>
            <a:r>
              <a:rPr lang="en-US" altLang="it-IT" sz="2000" dirty="0" smtClean="0"/>
              <a:t>It </a:t>
            </a:r>
            <a:r>
              <a:rPr lang="en-US" altLang="it-IT" sz="2000" dirty="0"/>
              <a:t>can also be used to value products, or improvements over existing products—popular technique in marketing research.</a:t>
            </a:r>
          </a:p>
          <a:p>
            <a:pPr>
              <a:lnSpc>
                <a:spcPct val="80000"/>
              </a:lnSpc>
            </a:pPr>
            <a:endParaRPr lang="en-US" altLang="it-IT" sz="2000" dirty="0" smtClean="0"/>
          </a:p>
          <a:p>
            <a:pPr>
              <a:lnSpc>
                <a:spcPct val="80000"/>
              </a:lnSpc>
            </a:pPr>
            <a:endParaRPr lang="en-US" altLang="it-IT" sz="2000" dirty="0"/>
          </a:p>
          <a:p>
            <a:pPr>
              <a:lnSpc>
                <a:spcPct val="80000"/>
              </a:lnSpc>
            </a:pPr>
            <a:r>
              <a:rPr lang="en-US" altLang="it-IT" sz="2000" dirty="0" smtClean="0"/>
              <a:t>An </a:t>
            </a:r>
            <a:r>
              <a:rPr lang="en-US" altLang="it-IT" sz="2000" dirty="0"/>
              <a:t>advantage of conjoint choice is that researchers usually obtain multiple observations per interview, one for each choice task from each respondent. This increases the total sample size for statistical modeling purposes, holding the number of respondents the same. </a:t>
            </a:r>
            <a:endParaRPr lang="en-GB" altLang="it-IT" sz="2000" dirty="0"/>
          </a:p>
        </p:txBody>
      </p:sp>
    </p:spTree>
    <p:extLst>
      <p:ext uri="{BB962C8B-B14F-4D97-AF65-F5344CB8AC3E}">
        <p14:creationId xmlns:p14="http://schemas.microsoft.com/office/powerpoint/2010/main" val="1461247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7035C56C-3D90-447D-BCCE-72867A99AAFC}" type="slidenum">
              <a:rPr lang="en-GB" altLang="it-IT"/>
              <a:pPr/>
              <a:t>42</a:t>
            </a:fld>
            <a:endParaRPr lang="en-GB" altLang="it-IT"/>
          </a:p>
        </p:txBody>
      </p:sp>
      <p:sp>
        <p:nvSpPr>
          <p:cNvPr id="98306" name="Rectangle 2"/>
          <p:cNvSpPr>
            <a:spLocks noGrp="1" noChangeArrowheads="1"/>
          </p:cNvSpPr>
          <p:nvPr>
            <p:ph type="title"/>
          </p:nvPr>
        </p:nvSpPr>
        <p:spPr/>
        <p:txBody>
          <a:bodyPr/>
          <a:lstStyle/>
          <a:p>
            <a:r>
              <a:rPr lang="en-US" altLang="it-IT" sz="3200"/>
              <a:t>Designing a Conjoint Analysis Study</a:t>
            </a:r>
            <a:endParaRPr lang="en-GB" altLang="it-IT" sz="3200"/>
          </a:p>
        </p:txBody>
      </p:sp>
      <p:sp>
        <p:nvSpPr>
          <p:cNvPr id="98307" name="Rectangle 3"/>
          <p:cNvSpPr>
            <a:spLocks noGrp="1" noChangeArrowheads="1"/>
          </p:cNvSpPr>
          <p:nvPr>
            <p:ph type="body" idx="1"/>
          </p:nvPr>
        </p:nvSpPr>
        <p:spPr/>
        <p:txBody>
          <a:bodyPr/>
          <a:lstStyle/>
          <a:p>
            <a:pPr>
              <a:lnSpc>
                <a:spcPct val="80000"/>
              </a:lnSpc>
            </a:pPr>
            <a:r>
              <a:rPr lang="en-US" altLang="it-IT" sz="2000" b="1"/>
              <a:t>1st task</a:t>
            </a:r>
            <a:r>
              <a:rPr lang="en-US" altLang="it-IT" sz="2000"/>
              <a:t>: select the </a:t>
            </a:r>
            <a:r>
              <a:rPr lang="en-US" altLang="it-IT" sz="2000" b="1"/>
              <a:t>attributes</a:t>
            </a:r>
            <a:r>
              <a:rPr lang="en-US" altLang="it-IT" sz="2000"/>
              <a:t> that define the good to be valued. The attributes should be selected on the basis of what the goal of the valuation exercise is, prior beliefs of the researcher, and evidence from focus groups. </a:t>
            </a:r>
          </a:p>
          <a:p>
            <a:pPr>
              <a:lnSpc>
                <a:spcPct val="80000"/>
              </a:lnSpc>
            </a:pPr>
            <a:r>
              <a:rPr lang="en-US" altLang="it-IT" sz="2000"/>
              <a:t>For valuation, one of the attributes must be the “price” of the commodity or the cost to the respondent of the program delivering a change in the provision of a public good. </a:t>
            </a:r>
          </a:p>
          <a:p>
            <a:pPr>
              <a:lnSpc>
                <a:spcPct val="80000"/>
              </a:lnSpc>
            </a:pPr>
            <a:r>
              <a:rPr lang="en-US" altLang="it-IT" sz="2000"/>
              <a:t>Attributes can be </a:t>
            </a:r>
            <a:r>
              <a:rPr lang="en-US" altLang="it-IT" sz="2000" u="sng"/>
              <a:t>quantitative</a:t>
            </a:r>
            <a:r>
              <a:rPr lang="en-US" altLang="it-IT" sz="2000"/>
              <a:t>, and expressed on a continuous scale, such as the gas mileage of a car, or the square footage of a house. The price or cost attribute should be on a continuous scale. Attributes can be of a </a:t>
            </a:r>
            <a:r>
              <a:rPr lang="en-US" altLang="it-IT" sz="2000" u="sng"/>
              <a:t>qualitative</a:t>
            </a:r>
            <a:r>
              <a:rPr lang="en-US" altLang="it-IT" sz="2000"/>
              <a:t> nature, such as the style of a house (e.g., Cape Cod, ranch, colonial) or the presence/absence of a specified feature.</a:t>
            </a:r>
          </a:p>
          <a:p>
            <a:pPr>
              <a:lnSpc>
                <a:spcPct val="80000"/>
              </a:lnSpc>
            </a:pPr>
            <a:r>
              <a:rPr lang="en-US" altLang="it-IT" sz="2000"/>
              <a:t>It is also important to make sure that the provision mechanism, whether private or public, is acceptable to the respondent, and that the payment vehicle is realistic and compatible with the commodity to be valued.</a:t>
            </a:r>
            <a:endParaRPr lang="en-GB" altLang="it-IT" sz="2000"/>
          </a:p>
        </p:txBody>
      </p:sp>
    </p:spTree>
    <p:extLst>
      <p:ext uri="{BB962C8B-B14F-4D97-AF65-F5344CB8AC3E}">
        <p14:creationId xmlns:p14="http://schemas.microsoft.com/office/powerpoint/2010/main" val="30386716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7F0D5204-D66D-47AF-8188-AAFF47E4238A}" type="slidenum">
              <a:rPr lang="en-GB" altLang="it-IT"/>
              <a:pPr/>
              <a:t>43</a:t>
            </a:fld>
            <a:endParaRPr lang="en-GB" altLang="it-IT"/>
          </a:p>
        </p:txBody>
      </p:sp>
      <p:sp>
        <p:nvSpPr>
          <p:cNvPr id="99331" name="Rectangle 3"/>
          <p:cNvSpPr>
            <a:spLocks noGrp="1" noChangeArrowheads="1"/>
          </p:cNvSpPr>
          <p:nvPr>
            <p:ph type="body" idx="1"/>
          </p:nvPr>
        </p:nvSpPr>
        <p:spPr/>
        <p:txBody>
          <a:bodyPr/>
          <a:lstStyle/>
          <a:p>
            <a:pPr>
              <a:lnSpc>
                <a:spcPct val="80000"/>
              </a:lnSpc>
            </a:pPr>
            <a:r>
              <a:rPr lang="en-US" altLang="it-IT" sz="2000" b="1"/>
              <a:t>2nd step</a:t>
            </a:r>
            <a:r>
              <a:rPr lang="en-US" altLang="it-IT" sz="2000"/>
              <a:t>: choose the levels of the attributes.</a:t>
            </a:r>
          </a:p>
          <a:p>
            <a:pPr>
              <a:lnSpc>
                <a:spcPct val="80000"/>
              </a:lnSpc>
            </a:pPr>
            <a:r>
              <a:rPr lang="en-US" altLang="it-IT" sz="2000"/>
              <a:t>the levels of the attributes should be selected so as to be reasonable and realistic, or else the respondent may reject the scenario and/or the choice exercise.</a:t>
            </a:r>
          </a:p>
          <a:p>
            <a:pPr>
              <a:lnSpc>
                <a:spcPct val="80000"/>
              </a:lnSpc>
            </a:pPr>
            <a:endParaRPr lang="en-US" altLang="it-IT" sz="2000"/>
          </a:p>
          <a:p>
            <a:pPr>
              <a:lnSpc>
                <a:spcPct val="80000"/>
              </a:lnSpc>
            </a:pPr>
            <a:endParaRPr lang="en-GB" altLang="it-IT" sz="2000"/>
          </a:p>
        </p:txBody>
      </p:sp>
    </p:spTree>
    <p:extLst>
      <p:ext uri="{BB962C8B-B14F-4D97-AF65-F5344CB8AC3E}">
        <p14:creationId xmlns:p14="http://schemas.microsoft.com/office/powerpoint/2010/main" val="105865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C3DFEEC6-F36E-4A7A-AB7E-8006FF67540C}" type="slidenum">
              <a:rPr lang="en-GB" altLang="it-IT"/>
              <a:pPr/>
              <a:t>44</a:t>
            </a:fld>
            <a:endParaRPr lang="en-GB" altLang="it-IT"/>
          </a:p>
        </p:txBody>
      </p:sp>
      <p:sp>
        <p:nvSpPr>
          <p:cNvPr id="100355" name="Rectangle 3"/>
          <p:cNvSpPr>
            <a:spLocks noGrp="1" noChangeArrowheads="1"/>
          </p:cNvSpPr>
          <p:nvPr>
            <p:ph type="body" idx="1"/>
          </p:nvPr>
        </p:nvSpPr>
        <p:spPr>
          <a:xfrm>
            <a:off x="457200" y="404813"/>
            <a:ext cx="8229600" cy="5721350"/>
          </a:xfrm>
        </p:spPr>
        <p:txBody>
          <a:bodyPr/>
          <a:lstStyle/>
          <a:p>
            <a:pPr>
              <a:lnSpc>
                <a:spcPct val="80000"/>
              </a:lnSpc>
            </a:pPr>
            <a:endParaRPr lang="en-US" altLang="it-IT" sz="2000" b="1" dirty="0" smtClean="0"/>
          </a:p>
          <a:p>
            <a:pPr>
              <a:lnSpc>
                <a:spcPct val="80000"/>
              </a:lnSpc>
            </a:pPr>
            <a:endParaRPr lang="en-US" altLang="it-IT" sz="2000" b="1" dirty="0"/>
          </a:p>
          <a:p>
            <a:pPr>
              <a:lnSpc>
                <a:spcPct val="80000"/>
              </a:lnSpc>
            </a:pPr>
            <a:endParaRPr lang="en-US" altLang="it-IT" sz="2000" b="1" dirty="0" smtClean="0"/>
          </a:p>
          <a:p>
            <a:pPr>
              <a:lnSpc>
                <a:spcPct val="80000"/>
              </a:lnSpc>
            </a:pPr>
            <a:endParaRPr lang="en-US" altLang="it-IT" sz="2000" b="1" dirty="0"/>
          </a:p>
          <a:p>
            <a:pPr>
              <a:lnSpc>
                <a:spcPct val="80000"/>
              </a:lnSpc>
            </a:pPr>
            <a:r>
              <a:rPr lang="en-US" altLang="it-IT" sz="2000" b="1" dirty="0" smtClean="0"/>
              <a:t>3rd </a:t>
            </a:r>
            <a:r>
              <a:rPr lang="en-US" altLang="it-IT" sz="2000" b="1" dirty="0"/>
              <a:t>task</a:t>
            </a:r>
            <a:r>
              <a:rPr lang="en-US" altLang="it-IT" sz="2000" dirty="0"/>
              <a:t>: be mindful of the </a:t>
            </a:r>
            <a:r>
              <a:rPr lang="en-US" altLang="it-IT" sz="2000" b="1" dirty="0"/>
              <a:t>sample size</a:t>
            </a:r>
            <a:r>
              <a:rPr lang="en-US" altLang="it-IT" sz="2000" dirty="0"/>
              <a:t> when choosing attributes and levels.</a:t>
            </a:r>
          </a:p>
          <a:p>
            <a:pPr>
              <a:lnSpc>
                <a:spcPct val="80000"/>
              </a:lnSpc>
            </a:pPr>
            <a:r>
              <a:rPr lang="en-US" altLang="it-IT" sz="2000" dirty="0"/>
              <a:t>The sample size should be large enough to accommodate all of the possible combinations of attributes and levels of the attributes, i.e., the full factorial design. </a:t>
            </a:r>
          </a:p>
        </p:txBody>
      </p:sp>
    </p:spTree>
    <p:extLst>
      <p:ext uri="{BB962C8B-B14F-4D97-AF65-F5344CB8AC3E}">
        <p14:creationId xmlns:p14="http://schemas.microsoft.com/office/powerpoint/2010/main" val="2860706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5"/>
          <p:cNvSpPr>
            <a:spLocks noGrp="1"/>
          </p:cNvSpPr>
          <p:nvPr>
            <p:ph type="sldNum" sz="quarter" idx="12"/>
          </p:nvPr>
        </p:nvSpPr>
        <p:spPr/>
        <p:txBody>
          <a:bodyPr/>
          <a:lstStyle/>
          <a:p>
            <a:fld id="{9A8DBF0E-47BB-4FDD-80CB-151AAB24C521}" type="slidenum">
              <a:rPr lang="en-GB" altLang="it-IT"/>
              <a:pPr/>
              <a:t>45</a:t>
            </a:fld>
            <a:endParaRPr lang="en-GB" altLang="it-IT"/>
          </a:p>
        </p:txBody>
      </p:sp>
      <p:sp>
        <p:nvSpPr>
          <p:cNvPr id="101379" name="Rectangle 3"/>
          <p:cNvSpPr>
            <a:spLocks noGrp="1" noChangeArrowheads="1"/>
          </p:cNvSpPr>
          <p:nvPr>
            <p:ph type="body" idx="1"/>
          </p:nvPr>
        </p:nvSpPr>
        <p:spPr>
          <a:xfrm>
            <a:off x="457200" y="549275"/>
            <a:ext cx="8229600" cy="5576888"/>
          </a:xfrm>
        </p:spPr>
        <p:txBody>
          <a:bodyPr>
            <a:normAutofit/>
          </a:bodyPr>
          <a:lstStyle/>
          <a:p>
            <a:pPr>
              <a:lnSpc>
                <a:spcPct val="80000"/>
              </a:lnSpc>
            </a:pPr>
            <a:endParaRPr lang="en-US" altLang="it-IT" sz="2000" b="1" dirty="0" smtClean="0"/>
          </a:p>
          <a:p>
            <a:pPr>
              <a:lnSpc>
                <a:spcPct val="80000"/>
              </a:lnSpc>
            </a:pPr>
            <a:endParaRPr lang="en-US" altLang="it-IT" sz="2000" b="1" dirty="0"/>
          </a:p>
          <a:p>
            <a:pPr>
              <a:lnSpc>
                <a:spcPct val="80000"/>
              </a:lnSpc>
            </a:pPr>
            <a:endParaRPr lang="en-US" altLang="it-IT" sz="2000" b="1" dirty="0" smtClean="0"/>
          </a:p>
          <a:p>
            <a:pPr>
              <a:lnSpc>
                <a:spcPct val="80000"/>
              </a:lnSpc>
            </a:pPr>
            <a:endParaRPr lang="en-US" altLang="it-IT" sz="2000" b="1" dirty="0"/>
          </a:p>
          <a:p>
            <a:pPr>
              <a:lnSpc>
                <a:spcPct val="80000"/>
              </a:lnSpc>
            </a:pPr>
            <a:endParaRPr lang="en-US" altLang="it-IT" sz="2000" b="1" dirty="0" smtClean="0"/>
          </a:p>
          <a:p>
            <a:pPr>
              <a:lnSpc>
                <a:spcPct val="80000"/>
              </a:lnSpc>
            </a:pPr>
            <a:endParaRPr lang="en-US" altLang="it-IT" sz="2000" b="1" dirty="0"/>
          </a:p>
          <a:p>
            <a:pPr>
              <a:lnSpc>
                <a:spcPct val="80000"/>
              </a:lnSpc>
            </a:pPr>
            <a:r>
              <a:rPr lang="en-US" altLang="it-IT" sz="2000" b="1" dirty="0" smtClean="0"/>
              <a:t>4th </a:t>
            </a:r>
            <a:r>
              <a:rPr lang="en-US" altLang="it-IT" sz="2000" b="1" dirty="0"/>
              <a:t>task</a:t>
            </a:r>
            <a:r>
              <a:rPr lang="en-US" altLang="it-IT" sz="2000" dirty="0"/>
              <a:t>: Once the experimental design is created, the researcher needs to construct the choice sets. The choice sets may consist of two or more alternatives, depending on how simple one wishes to keep the choice tasks. </a:t>
            </a:r>
          </a:p>
          <a:p>
            <a:pPr>
              <a:lnSpc>
                <a:spcPct val="80000"/>
              </a:lnSpc>
            </a:pPr>
            <a:r>
              <a:rPr lang="en-US" altLang="it-IT" sz="2000" dirty="0"/>
              <a:t>The “status quo” should be included in the choice set if one wishes to estimate WTP for a policy package or a scenario.</a:t>
            </a:r>
          </a:p>
          <a:p>
            <a:pPr>
              <a:lnSpc>
                <a:spcPct val="80000"/>
              </a:lnSpc>
            </a:pPr>
            <a:endParaRPr lang="en-GB" altLang="it-IT" sz="2000" dirty="0"/>
          </a:p>
        </p:txBody>
      </p:sp>
    </p:spTree>
    <p:extLst>
      <p:ext uri="{BB962C8B-B14F-4D97-AF65-F5344CB8AC3E}">
        <p14:creationId xmlns:p14="http://schemas.microsoft.com/office/powerpoint/2010/main" val="24756701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644AAE94-7122-4DBB-8B81-936CC13D1856}" type="slidenum">
              <a:rPr lang="en-GB" altLang="it-IT"/>
              <a:pPr/>
              <a:t>46</a:t>
            </a:fld>
            <a:endParaRPr lang="en-GB" altLang="it-IT"/>
          </a:p>
        </p:txBody>
      </p:sp>
      <p:sp>
        <p:nvSpPr>
          <p:cNvPr id="102402" name="Rectangle 2"/>
          <p:cNvSpPr>
            <a:spLocks noGrp="1" noChangeArrowheads="1"/>
          </p:cNvSpPr>
          <p:nvPr>
            <p:ph type="title"/>
          </p:nvPr>
        </p:nvSpPr>
        <p:spPr/>
        <p:txBody>
          <a:bodyPr/>
          <a:lstStyle/>
          <a:p>
            <a:r>
              <a:rPr lang="en-GB" altLang="it-IT" sz="3200"/>
              <a:t>Complexity</a:t>
            </a:r>
          </a:p>
        </p:txBody>
      </p:sp>
      <p:sp>
        <p:nvSpPr>
          <p:cNvPr id="102403" name="Rectangle 3"/>
          <p:cNvSpPr>
            <a:spLocks noGrp="1" noChangeArrowheads="1"/>
          </p:cNvSpPr>
          <p:nvPr>
            <p:ph type="body" idx="1"/>
          </p:nvPr>
        </p:nvSpPr>
        <p:spPr/>
        <p:txBody>
          <a:bodyPr/>
          <a:lstStyle/>
          <a:p>
            <a:pPr>
              <a:lnSpc>
                <a:spcPct val="80000"/>
              </a:lnSpc>
              <a:buFontTx/>
              <a:buNone/>
            </a:pPr>
            <a:r>
              <a:rPr lang="en-US" altLang="it-IT" sz="2000"/>
              <a:t>Should increase with:</a:t>
            </a:r>
          </a:p>
          <a:p>
            <a:pPr>
              <a:lnSpc>
                <a:spcPct val="80000"/>
              </a:lnSpc>
            </a:pPr>
            <a:r>
              <a:rPr lang="en-US" altLang="it-IT" sz="2000"/>
              <a:t>the number of attributes </a:t>
            </a:r>
          </a:p>
          <a:p>
            <a:pPr>
              <a:lnSpc>
                <a:spcPct val="80000"/>
              </a:lnSpc>
            </a:pPr>
            <a:r>
              <a:rPr lang="en-US" altLang="it-IT" sz="2000"/>
              <a:t>the number of possible levels for an attribute, </a:t>
            </a:r>
          </a:p>
          <a:p>
            <a:pPr>
              <a:lnSpc>
                <a:spcPct val="80000"/>
              </a:lnSpc>
            </a:pPr>
            <a:r>
              <a:rPr lang="en-US" altLang="it-IT" sz="2000"/>
              <a:t>how different the alternatives in each choice set are in terms of the level of an attribute, </a:t>
            </a:r>
          </a:p>
          <a:p>
            <a:pPr>
              <a:lnSpc>
                <a:spcPct val="80000"/>
              </a:lnSpc>
            </a:pPr>
            <a:r>
              <a:rPr lang="en-US" altLang="it-IT" sz="2000"/>
              <a:t>how many attributes differ across alternatives in each choice set, </a:t>
            </a:r>
          </a:p>
          <a:p>
            <a:pPr>
              <a:lnSpc>
                <a:spcPct val="80000"/>
              </a:lnSpc>
            </a:pPr>
            <a:r>
              <a:rPr lang="en-US" altLang="it-IT" sz="2000"/>
              <a:t>the number of alternatives in a choice set (A and B, or A v. B v. C v. D),</a:t>
            </a:r>
          </a:p>
          <a:p>
            <a:pPr>
              <a:lnSpc>
                <a:spcPct val="80000"/>
              </a:lnSpc>
            </a:pPr>
            <a:r>
              <a:rPr lang="en-US" altLang="it-IT" sz="2000"/>
              <a:t>the number of choice tasks faced by the respondent in the survey.</a:t>
            </a:r>
            <a:endParaRPr lang="en-US" altLang="it-IT" sz="2000" b="1"/>
          </a:p>
          <a:p>
            <a:pPr>
              <a:lnSpc>
                <a:spcPct val="80000"/>
              </a:lnSpc>
              <a:buFontTx/>
              <a:buNone/>
            </a:pPr>
            <a:endParaRPr lang="en-US" altLang="it-IT" sz="2000" b="1"/>
          </a:p>
          <a:p>
            <a:pPr>
              <a:lnSpc>
                <a:spcPct val="80000"/>
              </a:lnSpc>
              <a:buFontTx/>
              <a:buNone/>
            </a:pPr>
            <a:r>
              <a:rPr lang="en-US" altLang="it-IT" sz="2000" b="1"/>
              <a:t>Fatigue or learning?</a:t>
            </a:r>
            <a:r>
              <a:rPr lang="en-US" altLang="it-IT" sz="2000"/>
              <a:t> </a:t>
            </a:r>
            <a:endParaRPr lang="en-GB" altLang="it-IT" sz="2000"/>
          </a:p>
        </p:txBody>
      </p:sp>
    </p:spTree>
    <p:extLst>
      <p:ext uri="{BB962C8B-B14F-4D97-AF65-F5344CB8AC3E}">
        <p14:creationId xmlns:p14="http://schemas.microsoft.com/office/powerpoint/2010/main" val="474987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620688"/>
            <a:ext cx="8736458"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295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971675"/>
            <a:ext cx="878205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971600" y="4880674"/>
            <a:ext cx="6840760"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err="1" smtClean="0"/>
              <a:t>Microeconomics</a:t>
            </a:r>
            <a:r>
              <a:rPr lang="it-IT" dirty="0" smtClean="0"/>
              <a:t> </a:t>
            </a:r>
            <a:r>
              <a:rPr lang="it-IT" dirty="0" err="1" smtClean="0"/>
              <a:t>consistently</a:t>
            </a:r>
            <a:r>
              <a:rPr lang="it-IT" dirty="0" smtClean="0"/>
              <a:t> deal with </a:t>
            </a:r>
            <a:r>
              <a:rPr lang="it-IT" dirty="0" err="1" smtClean="0"/>
              <a:t>ordinal</a:t>
            </a:r>
            <a:r>
              <a:rPr lang="it-IT" dirty="0" smtClean="0"/>
              <a:t> </a:t>
            </a:r>
            <a:r>
              <a:rPr lang="it-IT" dirty="0" err="1" smtClean="0"/>
              <a:t>rankings</a:t>
            </a:r>
            <a:r>
              <a:rPr lang="it-IT" dirty="0" smtClean="0"/>
              <a:t>…. </a:t>
            </a:r>
            <a:r>
              <a:rPr lang="it-IT" dirty="0" err="1" smtClean="0"/>
              <a:t>Hicks</a:t>
            </a:r>
            <a:r>
              <a:rPr lang="it-IT" dirty="0" smtClean="0"/>
              <a:t> (1936)…</a:t>
            </a:r>
          </a:p>
          <a:p>
            <a:endParaRPr lang="it-IT" dirty="0"/>
          </a:p>
          <a:p>
            <a:r>
              <a:rPr lang="it-IT" dirty="0" err="1" smtClean="0"/>
              <a:t>We</a:t>
            </a:r>
            <a:r>
              <a:rPr lang="it-IT" dirty="0" smtClean="0"/>
              <a:t> can </a:t>
            </a:r>
            <a:r>
              <a:rPr lang="it-IT" dirty="0" err="1" smtClean="0"/>
              <a:t>consistently</a:t>
            </a:r>
            <a:r>
              <a:rPr lang="it-IT" dirty="0" smtClean="0"/>
              <a:t> </a:t>
            </a:r>
            <a:r>
              <a:rPr lang="it-IT" dirty="0" err="1" smtClean="0"/>
              <a:t>assess</a:t>
            </a:r>
            <a:r>
              <a:rPr lang="it-IT" dirty="0" smtClean="0"/>
              <a:t> utility </a:t>
            </a:r>
            <a:r>
              <a:rPr lang="it-IT" dirty="0" err="1" smtClean="0"/>
              <a:t>being</a:t>
            </a:r>
            <a:r>
              <a:rPr lang="it-IT" dirty="0" smtClean="0"/>
              <a:t> </a:t>
            </a:r>
            <a:r>
              <a:rPr lang="it-IT" dirty="0" err="1" smtClean="0"/>
              <a:t>lower</a:t>
            </a:r>
            <a:r>
              <a:rPr lang="it-IT" dirty="0" smtClean="0"/>
              <a:t> or </a:t>
            </a:r>
            <a:r>
              <a:rPr lang="it-IT" dirty="0" err="1" smtClean="0"/>
              <a:t>higher</a:t>
            </a:r>
            <a:r>
              <a:rPr lang="it-IT" dirty="0" smtClean="0"/>
              <a:t> in </a:t>
            </a:r>
            <a:r>
              <a:rPr lang="it-IT" dirty="0" err="1" smtClean="0"/>
              <a:t>different</a:t>
            </a:r>
            <a:r>
              <a:rPr lang="it-IT" dirty="0" smtClean="0"/>
              <a:t> </a:t>
            </a:r>
            <a:r>
              <a:rPr lang="it-IT" dirty="0" err="1" smtClean="0"/>
              <a:t>situations</a:t>
            </a:r>
            <a:r>
              <a:rPr lang="it-IT" dirty="0" smtClean="0"/>
              <a:t>, </a:t>
            </a:r>
            <a:r>
              <a:rPr lang="it-IT" dirty="0" err="1" smtClean="0"/>
              <a:t>but</a:t>
            </a:r>
            <a:r>
              <a:rPr lang="it-IT" dirty="0" smtClean="0"/>
              <a:t> the </a:t>
            </a:r>
            <a:r>
              <a:rPr lang="it-IT" dirty="0" err="1" smtClean="0"/>
              <a:t>utitlity</a:t>
            </a:r>
            <a:r>
              <a:rPr lang="it-IT" dirty="0" smtClean="0"/>
              <a:t> </a:t>
            </a:r>
            <a:r>
              <a:rPr lang="it-IT" dirty="0" err="1" smtClean="0"/>
              <a:t>difference</a:t>
            </a:r>
            <a:r>
              <a:rPr lang="it-IT" dirty="0" smtClean="0"/>
              <a:t> in </a:t>
            </a:r>
            <a:r>
              <a:rPr lang="it-IT" dirty="0" err="1" smtClean="0"/>
              <a:t>itself</a:t>
            </a:r>
            <a:r>
              <a:rPr lang="it-IT" dirty="0" smtClean="0"/>
              <a:t> </a:t>
            </a:r>
            <a:r>
              <a:rPr lang="it-IT" dirty="0" err="1" smtClean="0"/>
              <a:t>does</a:t>
            </a:r>
            <a:r>
              <a:rPr lang="it-IT" dirty="0" smtClean="0"/>
              <a:t> </a:t>
            </a:r>
            <a:r>
              <a:rPr lang="it-IT" dirty="0" err="1" smtClean="0"/>
              <a:t>not</a:t>
            </a:r>
            <a:r>
              <a:rPr lang="it-IT" dirty="0" smtClean="0"/>
              <a:t> </a:t>
            </a:r>
            <a:r>
              <a:rPr lang="it-IT" dirty="0" err="1" smtClean="0"/>
              <a:t>make</a:t>
            </a:r>
            <a:r>
              <a:rPr lang="it-IT" dirty="0" smtClean="0"/>
              <a:t> </a:t>
            </a:r>
            <a:r>
              <a:rPr lang="it-IT" dirty="0" err="1" smtClean="0"/>
              <a:t>economic</a:t>
            </a:r>
            <a:r>
              <a:rPr lang="it-IT" dirty="0" smtClean="0"/>
              <a:t> </a:t>
            </a:r>
            <a:r>
              <a:rPr lang="it-IT" dirty="0" err="1" smtClean="0"/>
              <a:t>sense</a:t>
            </a:r>
            <a:endParaRPr lang="it-IT" dirty="0"/>
          </a:p>
        </p:txBody>
      </p:sp>
    </p:spTree>
    <p:extLst>
      <p:ext uri="{BB962C8B-B14F-4D97-AF65-F5344CB8AC3E}">
        <p14:creationId xmlns:p14="http://schemas.microsoft.com/office/powerpoint/2010/main" val="3190136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THAMES CASE STUDY</a:t>
            </a:r>
            <a:endParaRPr lang="it-IT" dirty="0"/>
          </a:p>
        </p:txBody>
      </p:sp>
      <p:sp>
        <p:nvSpPr>
          <p:cNvPr id="3" name="Segnaposto testo 2"/>
          <p:cNvSpPr>
            <a:spLocks noGrp="1"/>
          </p:cNvSpPr>
          <p:nvPr>
            <p:ph type="body" idx="1"/>
          </p:nvPr>
        </p:nvSpPr>
        <p:spPr/>
        <p:txBody>
          <a:bodyPr/>
          <a:lstStyle/>
          <a:p>
            <a:r>
              <a:rPr lang="it-IT" dirty="0" smtClean="0"/>
              <a:t>WATER QUALITY</a:t>
            </a:r>
            <a:endParaRPr lang="it-IT" dirty="0"/>
          </a:p>
        </p:txBody>
      </p:sp>
    </p:spTree>
    <p:extLst>
      <p:ext uri="{BB962C8B-B14F-4D97-AF65-F5344CB8AC3E}">
        <p14:creationId xmlns:p14="http://schemas.microsoft.com/office/powerpoint/2010/main" val="2977436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FB54C06B-6113-42B1-9F6D-09395DE5C759}" type="slidenum">
              <a:rPr lang="en-GB" altLang="it-IT"/>
              <a:pPr/>
              <a:t>5</a:t>
            </a:fld>
            <a:endParaRPr lang="en-GB" altLang="it-IT"/>
          </a:p>
        </p:txBody>
      </p:sp>
      <p:sp>
        <p:nvSpPr>
          <p:cNvPr id="13314" name="Rectangle 2"/>
          <p:cNvSpPr>
            <a:spLocks noGrp="1" noChangeArrowheads="1"/>
          </p:cNvSpPr>
          <p:nvPr>
            <p:ph type="title"/>
          </p:nvPr>
        </p:nvSpPr>
        <p:spPr/>
        <p:txBody>
          <a:bodyPr/>
          <a:lstStyle/>
          <a:p>
            <a:r>
              <a:rPr lang="en-GB" altLang="it-IT"/>
              <a:t>Basic assumptions</a:t>
            </a:r>
          </a:p>
        </p:txBody>
      </p:sp>
      <p:sp>
        <p:nvSpPr>
          <p:cNvPr id="13315" name="Rectangle 3"/>
          <p:cNvSpPr>
            <a:spLocks noGrp="1" noChangeArrowheads="1"/>
          </p:cNvSpPr>
          <p:nvPr>
            <p:ph type="body" idx="1"/>
          </p:nvPr>
        </p:nvSpPr>
        <p:spPr/>
        <p:txBody>
          <a:bodyPr/>
          <a:lstStyle/>
          <a:p>
            <a:pPr marL="609600" indent="-609600">
              <a:lnSpc>
                <a:spcPct val="90000"/>
              </a:lnSpc>
              <a:buFontTx/>
              <a:buAutoNum type="arabicPeriod"/>
            </a:pPr>
            <a:r>
              <a:rPr lang="en-GB" altLang="it-IT" sz="2400" dirty="0"/>
              <a:t>The cost of the travel and of the time spent to reach and stay at the site are a </a:t>
            </a:r>
            <a:r>
              <a:rPr lang="en-GB" altLang="it-IT" sz="2400" dirty="0" err="1"/>
              <a:t>proxi</a:t>
            </a:r>
            <a:r>
              <a:rPr lang="en-GB" altLang="it-IT" sz="2400" dirty="0"/>
              <a:t> for the value of the recreational experience  </a:t>
            </a:r>
          </a:p>
          <a:p>
            <a:pPr marL="609600" indent="-609600">
              <a:lnSpc>
                <a:spcPct val="90000"/>
              </a:lnSpc>
              <a:buFontTx/>
              <a:buAutoNum type="arabicPeriod"/>
            </a:pPr>
            <a:r>
              <a:rPr lang="en-GB" altLang="it-IT" sz="2400" dirty="0"/>
              <a:t>Use value is assessed taking into account the number of </a:t>
            </a:r>
            <a:r>
              <a:rPr lang="en-GB" altLang="it-IT" sz="2400" i="1" dirty="0"/>
              <a:t>homogeneous</a:t>
            </a:r>
            <a:r>
              <a:rPr lang="en-GB" altLang="it-IT" sz="2400" dirty="0"/>
              <a:t> visits to the sites among respondents</a:t>
            </a:r>
          </a:p>
          <a:p>
            <a:pPr marL="609600" indent="-609600">
              <a:lnSpc>
                <a:spcPct val="90000"/>
              </a:lnSpc>
              <a:buFontTx/>
              <a:buNone/>
            </a:pPr>
            <a:r>
              <a:rPr lang="en-GB" altLang="it-IT" sz="2400" dirty="0"/>
              <a:t>	Homogeneous =&gt; visits last same amount of time; I don’t want to mix 1 day visits with multi-day visits!</a:t>
            </a:r>
          </a:p>
          <a:p>
            <a:pPr marL="609600" indent="-609600">
              <a:lnSpc>
                <a:spcPct val="90000"/>
              </a:lnSpc>
              <a:buFontTx/>
              <a:buAutoNum type="arabicPeriod" startAt="3"/>
            </a:pPr>
            <a:r>
              <a:rPr lang="en-GB" altLang="it-IT" sz="2400" dirty="0"/>
              <a:t>Visits to only one site; avoid visitors that in one day visit several sites (site A, site B, site C</a:t>
            </a:r>
            <a:r>
              <a:rPr lang="en-GB" altLang="it-IT" sz="2400" dirty="0" smtClean="0"/>
              <a:t>…)</a:t>
            </a:r>
            <a:endParaRPr lang="en-GB" altLang="it-IT" sz="2400" dirty="0"/>
          </a:p>
        </p:txBody>
      </p:sp>
    </p:spTree>
    <p:extLst>
      <p:ext uri="{BB962C8B-B14F-4D97-AF65-F5344CB8AC3E}">
        <p14:creationId xmlns:p14="http://schemas.microsoft.com/office/powerpoint/2010/main" val="21111531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1352550"/>
            <a:ext cx="582930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464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228725"/>
            <a:ext cx="5886450" cy="440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382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233488"/>
            <a:ext cx="6219825"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354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323975"/>
            <a:ext cx="60769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539552" y="5877272"/>
            <a:ext cx="4536504"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it-IT" dirty="0" smtClean="0"/>
              <a:t>Full </a:t>
            </a:r>
            <a:r>
              <a:rPr lang="it-IT" dirty="0" err="1" smtClean="0"/>
              <a:t>factorial</a:t>
            </a:r>
            <a:r>
              <a:rPr lang="it-IT" dirty="0" smtClean="0"/>
              <a:t> </a:t>
            </a:r>
            <a:r>
              <a:rPr lang="it-IT" dirty="0" smtClean="0">
                <a:sym typeface="Wingdings" panose="05000000000000000000" pitchFamily="2" charset="2"/>
              </a:rPr>
              <a:t> </a:t>
            </a:r>
            <a:r>
              <a:rPr lang="it-IT" dirty="0" err="1" smtClean="0">
                <a:sym typeface="Wingdings" panose="05000000000000000000" pitchFamily="2" charset="2"/>
              </a:rPr>
              <a:t>all</a:t>
            </a:r>
            <a:r>
              <a:rPr lang="it-IT" dirty="0" smtClean="0">
                <a:sym typeface="Wingdings" panose="05000000000000000000" pitchFamily="2" charset="2"/>
              </a:rPr>
              <a:t> </a:t>
            </a:r>
            <a:r>
              <a:rPr lang="it-IT" dirty="0" err="1" smtClean="0">
                <a:sym typeface="Wingdings" panose="05000000000000000000" pitchFamily="2" charset="2"/>
              </a:rPr>
              <a:t>possible</a:t>
            </a:r>
            <a:r>
              <a:rPr lang="it-IT" dirty="0" smtClean="0">
                <a:sym typeface="Wingdings" panose="05000000000000000000" pitchFamily="2" charset="2"/>
              </a:rPr>
              <a:t> </a:t>
            </a:r>
            <a:r>
              <a:rPr lang="it-IT" dirty="0" err="1" smtClean="0">
                <a:sym typeface="Wingdings" panose="05000000000000000000" pitchFamily="2" charset="2"/>
              </a:rPr>
              <a:t>combinations</a:t>
            </a:r>
            <a:r>
              <a:rPr lang="it-IT" dirty="0" smtClean="0">
                <a:sym typeface="Wingdings" panose="05000000000000000000" pitchFamily="2" charset="2"/>
              </a:rPr>
              <a:t> of </a:t>
            </a:r>
            <a:r>
              <a:rPr lang="it-IT" dirty="0" err="1" smtClean="0">
                <a:sym typeface="Wingdings" panose="05000000000000000000" pitchFamily="2" charset="2"/>
              </a:rPr>
              <a:t>attributes</a:t>
            </a:r>
            <a:r>
              <a:rPr lang="it-IT" dirty="0" smtClean="0">
                <a:sym typeface="Wingdings" panose="05000000000000000000" pitchFamily="2" charset="2"/>
              </a:rPr>
              <a:t> and </a:t>
            </a:r>
            <a:r>
              <a:rPr lang="it-IT" dirty="0" err="1" smtClean="0">
                <a:sym typeface="Wingdings" panose="05000000000000000000" pitchFamily="2" charset="2"/>
              </a:rPr>
              <a:t>levels</a:t>
            </a:r>
            <a:r>
              <a:rPr lang="it-IT" dirty="0" smtClean="0">
                <a:sym typeface="Wingdings" panose="05000000000000000000" pitchFamily="2" charset="2"/>
              </a:rPr>
              <a:t> (</a:t>
            </a:r>
            <a:r>
              <a:rPr lang="it-IT" dirty="0" err="1" smtClean="0">
                <a:sym typeface="Wingdings" panose="05000000000000000000" pitchFamily="2" charset="2"/>
              </a:rPr>
              <a:t>too</a:t>
            </a:r>
            <a:r>
              <a:rPr lang="it-IT" dirty="0" smtClean="0">
                <a:sym typeface="Wingdings" panose="05000000000000000000" pitchFamily="2" charset="2"/>
              </a:rPr>
              <a:t> large, </a:t>
            </a:r>
            <a:r>
              <a:rPr lang="it-IT" dirty="0" err="1" smtClean="0">
                <a:sym typeface="Wingdings" panose="05000000000000000000" pitchFamily="2" charset="2"/>
              </a:rPr>
              <a:t>we</a:t>
            </a:r>
            <a:r>
              <a:rPr lang="it-IT" dirty="0" smtClean="0">
                <a:sym typeface="Wingdings" panose="05000000000000000000" pitchFamily="2" charset="2"/>
              </a:rPr>
              <a:t> </a:t>
            </a:r>
            <a:r>
              <a:rPr lang="it-IT" dirty="0" err="1" smtClean="0">
                <a:sym typeface="Wingdings" panose="05000000000000000000" pitchFamily="2" charset="2"/>
              </a:rPr>
              <a:t>need</a:t>
            </a:r>
            <a:r>
              <a:rPr lang="it-IT" dirty="0" smtClean="0">
                <a:sym typeface="Wingdings" panose="05000000000000000000" pitchFamily="2" charset="2"/>
              </a:rPr>
              <a:t> to </a:t>
            </a:r>
            <a:r>
              <a:rPr lang="it-IT" dirty="0" err="1" smtClean="0">
                <a:sym typeface="Wingdings" panose="05000000000000000000" pitchFamily="2" charset="2"/>
              </a:rPr>
              <a:t>select</a:t>
            </a:r>
            <a:r>
              <a:rPr lang="it-IT" dirty="0" smtClean="0">
                <a:sym typeface="Wingdings" panose="05000000000000000000" pitchFamily="2" charset="2"/>
              </a:rPr>
              <a:t> a sub sample of </a:t>
            </a:r>
            <a:r>
              <a:rPr lang="it-IT" dirty="0" err="1" smtClean="0">
                <a:sym typeface="Wingdings" panose="05000000000000000000" pitchFamily="2" charset="2"/>
              </a:rPr>
              <a:t>that</a:t>
            </a:r>
            <a:r>
              <a:rPr lang="it-IT" dirty="0" smtClean="0">
                <a:sym typeface="Wingdings" panose="05000000000000000000" pitchFamily="2" charset="2"/>
              </a:rPr>
              <a:t>)</a:t>
            </a:r>
            <a:endParaRPr lang="it-IT" dirty="0"/>
          </a:p>
        </p:txBody>
      </p:sp>
      <p:sp>
        <p:nvSpPr>
          <p:cNvPr id="3" name="CasellaDiTesto 2"/>
          <p:cNvSpPr txBox="1"/>
          <p:nvPr/>
        </p:nvSpPr>
        <p:spPr>
          <a:xfrm>
            <a:off x="5436096" y="5877272"/>
            <a:ext cx="324036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smtClean="0"/>
              <a:t>2 </a:t>
            </a:r>
            <a:r>
              <a:rPr lang="it-IT" dirty="0" err="1" smtClean="0"/>
              <a:t>attributes</a:t>
            </a:r>
            <a:r>
              <a:rPr lang="it-IT" dirty="0" smtClean="0"/>
              <a:t> 3 </a:t>
            </a:r>
            <a:r>
              <a:rPr lang="it-IT" dirty="0" err="1" smtClean="0"/>
              <a:t>levels</a:t>
            </a:r>
            <a:r>
              <a:rPr lang="it-IT" dirty="0" smtClean="0"/>
              <a:t> </a:t>
            </a:r>
            <a:r>
              <a:rPr lang="it-IT" dirty="0" smtClean="0">
                <a:sym typeface="Wingdings" panose="05000000000000000000" pitchFamily="2" charset="2"/>
              </a:rPr>
              <a:t> 3</a:t>
            </a:r>
            <a:r>
              <a:rPr lang="it-IT" baseline="30000" dirty="0" smtClean="0">
                <a:sym typeface="Wingdings" panose="05000000000000000000" pitchFamily="2" charset="2"/>
              </a:rPr>
              <a:t>2   </a:t>
            </a:r>
            <a:r>
              <a:rPr lang="it-IT" dirty="0" smtClean="0">
                <a:sym typeface="Wingdings" panose="05000000000000000000" pitchFamily="2" charset="2"/>
              </a:rPr>
              <a:t> =9</a:t>
            </a:r>
            <a:endParaRPr lang="it-IT" dirty="0"/>
          </a:p>
        </p:txBody>
      </p:sp>
    </p:spTree>
    <p:extLst>
      <p:ext uri="{BB962C8B-B14F-4D97-AF65-F5344CB8AC3E}">
        <p14:creationId xmlns:p14="http://schemas.microsoft.com/office/powerpoint/2010/main" val="635468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335" y="548680"/>
            <a:ext cx="619125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438204" y="5487615"/>
            <a:ext cx="748883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it-IT" dirty="0" err="1" smtClean="0"/>
              <a:t>You</a:t>
            </a:r>
            <a:r>
              <a:rPr lang="it-IT" dirty="0" smtClean="0"/>
              <a:t> are </a:t>
            </a:r>
            <a:r>
              <a:rPr lang="it-IT" dirty="0" err="1" smtClean="0"/>
              <a:t>facing</a:t>
            </a:r>
            <a:r>
              <a:rPr lang="it-IT" dirty="0" smtClean="0"/>
              <a:t> 8,16,24 etc.. </a:t>
            </a:r>
            <a:r>
              <a:rPr lang="it-IT" dirty="0" err="1" smtClean="0"/>
              <a:t>Different</a:t>
            </a:r>
            <a:r>
              <a:rPr lang="it-IT" dirty="0" smtClean="0"/>
              <a:t> </a:t>
            </a:r>
            <a:r>
              <a:rPr lang="it-IT" dirty="0" err="1" smtClean="0"/>
              <a:t>choice</a:t>
            </a:r>
            <a:r>
              <a:rPr lang="it-IT" dirty="0" smtClean="0"/>
              <a:t> sets, </a:t>
            </a:r>
            <a:r>
              <a:rPr lang="it-IT" dirty="0" err="1" smtClean="0"/>
              <a:t>you</a:t>
            </a:r>
            <a:r>
              <a:rPr lang="it-IT" dirty="0" smtClean="0"/>
              <a:t> ve to </a:t>
            </a:r>
            <a:r>
              <a:rPr lang="it-IT" dirty="0" err="1" smtClean="0"/>
              <a:t>choose</a:t>
            </a:r>
            <a:r>
              <a:rPr lang="it-IT" dirty="0" smtClean="0"/>
              <a:t> the MOST </a:t>
            </a:r>
            <a:r>
              <a:rPr lang="it-IT" dirty="0" err="1" smtClean="0"/>
              <a:t>preferred</a:t>
            </a:r>
            <a:r>
              <a:rPr lang="it-IT" dirty="0" smtClean="0"/>
              <a:t> option.. </a:t>
            </a:r>
            <a:r>
              <a:rPr lang="it-IT" dirty="0" err="1" smtClean="0"/>
              <a:t>This</a:t>
            </a:r>
            <a:r>
              <a:rPr lang="it-IT" dirty="0" smtClean="0"/>
              <a:t> </a:t>
            </a:r>
            <a:r>
              <a:rPr lang="it-IT" dirty="0" err="1" smtClean="0"/>
              <a:t>generates</a:t>
            </a:r>
            <a:r>
              <a:rPr lang="it-IT" dirty="0" smtClean="0"/>
              <a:t> the information from </a:t>
            </a:r>
            <a:r>
              <a:rPr lang="it-IT" dirty="0" err="1" smtClean="0"/>
              <a:t>which</a:t>
            </a:r>
            <a:r>
              <a:rPr lang="it-IT" dirty="0" smtClean="0"/>
              <a:t> </a:t>
            </a:r>
            <a:r>
              <a:rPr lang="it-IT" dirty="0" err="1" smtClean="0"/>
              <a:t>we</a:t>
            </a:r>
            <a:r>
              <a:rPr lang="it-IT" dirty="0" smtClean="0"/>
              <a:t> estimate  the </a:t>
            </a:r>
            <a:r>
              <a:rPr lang="it-IT" dirty="0" err="1" smtClean="0"/>
              <a:t>eventual</a:t>
            </a:r>
            <a:r>
              <a:rPr lang="it-IT" dirty="0" smtClean="0"/>
              <a:t> </a:t>
            </a:r>
            <a:r>
              <a:rPr lang="it-IT" b="1" dirty="0" err="1" smtClean="0"/>
              <a:t>marginal</a:t>
            </a:r>
            <a:r>
              <a:rPr lang="it-IT" b="1" dirty="0" smtClean="0"/>
              <a:t> WTP for </a:t>
            </a:r>
            <a:r>
              <a:rPr lang="it-IT" b="1" dirty="0" err="1" smtClean="0"/>
              <a:t>increasing</a:t>
            </a:r>
            <a:r>
              <a:rPr lang="it-IT" b="1" dirty="0" smtClean="0"/>
              <a:t> the </a:t>
            </a:r>
            <a:r>
              <a:rPr lang="it-IT" b="1" dirty="0" err="1" smtClean="0"/>
              <a:t>levels</a:t>
            </a:r>
            <a:r>
              <a:rPr lang="it-IT" b="1" dirty="0" smtClean="0"/>
              <a:t> of an </a:t>
            </a:r>
            <a:r>
              <a:rPr lang="it-IT" b="1" dirty="0" err="1" smtClean="0"/>
              <a:t>attribute</a:t>
            </a:r>
            <a:r>
              <a:rPr lang="it-IT" b="1" dirty="0" smtClean="0"/>
              <a:t> from the status quo </a:t>
            </a:r>
            <a:endParaRPr lang="it-IT" b="1" dirty="0"/>
          </a:p>
        </p:txBody>
      </p:sp>
    </p:spTree>
    <p:extLst>
      <p:ext uri="{BB962C8B-B14F-4D97-AF65-F5344CB8AC3E}">
        <p14:creationId xmlns:p14="http://schemas.microsoft.com/office/powerpoint/2010/main" val="2380394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issues</a:t>
            </a:r>
            <a:endParaRPr lang="it-IT" dirty="0"/>
          </a:p>
        </p:txBody>
      </p:sp>
      <p:sp>
        <p:nvSpPr>
          <p:cNvPr id="3" name="Segnaposto contenuto 2"/>
          <p:cNvSpPr>
            <a:spLocks noGrp="1"/>
          </p:cNvSpPr>
          <p:nvPr>
            <p:ph idx="1"/>
          </p:nvPr>
        </p:nvSpPr>
        <p:spPr/>
        <p:txBody>
          <a:bodyPr/>
          <a:lstStyle/>
          <a:p>
            <a:r>
              <a:rPr lang="it-IT" dirty="0" err="1" smtClean="0"/>
              <a:t>We</a:t>
            </a:r>
            <a:r>
              <a:rPr lang="it-IT" dirty="0" smtClean="0"/>
              <a:t> can </a:t>
            </a:r>
            <a:r>
              <a:rPr lang="it-IT" dirty="0" err="1" smtClean="0"/>
              <a:t>present</a:t>
            </a:r>
            <a:r>
              <a:rPr lang="it-IT" dirty="0" smtClean="0"/>
              <a:t> 8-16 </a:t>
            </a:r>
            <a:r>
              <a:rPr lang="it-IT" dirty="0" err="1" smtClean="0"/>
              <a:t>choice</a:t>
            </a:r>
            <a:r>
              <a:rPr lang="it-IT" dirty="0" smtClean="0"/>
              <a:t> set per </a:t>
            </a:r>
            <a:r>
              <a:rPr lang="it-IT" dirty="0" err="1" smtClean="0"/>
              <a:t>person</a:t>
            </a:r>
            <a:endParaRPr lang="it-IT" dirty="0" smtClean="0"/>
          </a:p>
          <a:p>
            <a:pPr lvl="1"/>
            <a:r>
              <a:rPr lang="it-IT" dirty="0" smtClean="0"/>
              <a:t>Cognitive </a:t>
            </a:r>
            <a:r>
              <a:rPr lang="it-IT" dirty="0" err="1" smtClean="0"/>
              <a:t>capacity</a:t>
            </a:r>
            <a:r>
              <a:rPr lang="it-IT" dirty="0" smtClean="0"/>
              <a:t> </a:t>
            </a:r>
            <a:r>
              <a:rPr lang="it-IT" dirty="0" err="1" smtClean="0"/>
              <a:t>issue</a:t>
            </a:r>
            <a:endParaRPr lang="it-IT" dirty="0" smtClean="0"/>
          </a:p>
          <a:p>
            <a:pPr lvl="1"/>
            <a:r>
              <a:rPr lang="it-IT" dirty="0" smtClean="0"/>
              <a:t>Learning</a:t>
            </a:r>
          </a:p>
          <a:p>
            <a:pPr lvl="1"/>
            <a:r>
              <a:rPr lang="it-IT" dirty="0" smtClean="0"/>
              <a:t>More </a:t>
            </a:r>
            <a:r>
              <a:rPr lang="it-IT" dirty="0" err="1" smtClean="0"/>
              <a:t>observations</a:t>
            </a:r>
            <a:r>
              <a:rPr lang="it-IT" dirty="0" smtClean="0"/>
              <a:t> </a:t>
            </a:r>
            <a:r>
              <a:rPr lang="it-IT" dirty="0" err="1" smtClean="0"/>
              <a:t>generated</a:t>
            </a:r>
            <a:endParaRPr lang="it-IT" dirty="0" smtClean="0"/>
          </a:p>
          <a:p>
            <a:pPr lvl="1"/>
            <a:endParaRPr lang="it-IT" dirty="0"/>
          </a:p>
          <a:p>
            <a:pPr lvl="1"/>
            <a:endParaRPr lang="it-IT" dirty="0" smtClean="0"/>
          </a:p>
          <a:p>
            <a:pPr lvl="1"/>
            <a:r>
              <a:rPr lang="it-IT" dirty="0" err="1" smtClean="0"/>
              <a:t>Contrary</a:t>
            </a:r>
            <a:r>
              <a:rPr lang="it-IT" dirty="0" smtClean="0"/>
              <a:t> to CVM, </a:t>
            </a:r>
            <a:r>
              <a:rPr lang="it-IT" dirty="0" err="1" smtClean="0"/>
              <a:t>where</a:t>
            </a:r>
            <a:r>
              <a:rPr lang="it-IT" dirty="0" smtClean="0"/>
              <a:t> WTP </a:t>
            </a:r>
            <a:r>
              <a:rPr lang="it-IT" dirty="0" err="1" smtClean="0"/>
              <a:t>is</a:t>
            </a:r>
            <a:r>
              <a:rPr lang="it-IT" dirty="0" smtClean="0"/>
              <a:t> </a:t>
            </a:r>
            <a:r>
              <a:rPr lang="it-IT" dirty="0" err="1" smtClean="0"/>
              <a:t>estimated</a:t>
            </a:r>
            <a:r>
              <a:rPr lang="it-IT" dirty="0" smtClean="0"/>
              <a:t> </a:t>
            </a:r>
            <a:r>
              <a:rPr lang="it-IT" dirty="0" err="1" smtClean="0"/>
              <a:t>as</a:t>
            </a:r>
            <a:r>
              <a:rPr lang="it-IT" dirty="0" smtClean="0"/>
              <a:t> </a:t>
            </a:r>
            <a:r>
              <a:rPr lang="it-IT" dirty="0" err="1" smtClean="0"/>
              <a:t>average</a:t>
            </a:r>
            <a:r>
              <a:rPr lang="it-IT" dirty="0" smtClean="0"/>
              <a:t> of a sum of </a:t>
            </a:r>
            <a:r>
              <a:rPr lang="it-IT" dirty="0" err="1" smtClean="0"/>
              <a:t>values</a:t>
            </a:r>
            <a:r>
              <a:rPr lang="it-IT" dirty="0" smtClean="0"/>
              <a:t>, </a:t>
            </a:r>
            <a:r>
              <a:rPr lang="it-IT" dirty="0" err="1" smtClean="0"/>
              <a:t>here</a:t>
            </a:r>
            <a:r>
              <a:rPr lang="it-IT" dirty="0" smtClean="0"/>
              <a:t> </a:t>
            </a:r>
            <a:r>
              <a:rPr lang="it-IT" dirty="0" err="1" smtClean="0"/>
              <a:t>it</a:t>
            </a:r>
            <a:r>
              <a:rPr lang="it-IT" dirty="0" smtClean="0"/>
              <a:t> </a:t>
            </a:r>
            <a:r>
              <a:rPr lang="it-IT" dirty="0" err="1" smtClean="0"/>
              <a:t>is</a:t>
            </a:r>
            <a:r>
              <a:rPr lang="it-IT" dirty="0" smtClean="0"/>
              <a:t> a bit more </a:t>
            </a:r>
            <a:r>
              <a:rPr lang="it-IT" dirty="0" err="1" smtClean="0"/>
              <a:t>difficult</a:t>
            </a:r>
            <a:r>
              <a:rPr lang="it-IT" dirty="0" smtClean="0"/>
              <a:t>, </a:t>
            </a:r>
            <a:r>
              <a:rPr lang="it-IT" dirty="0" err="1" smtClean="0"/>
              <a:t>we</a:t>
            </a:r>
            <a:r>
              <a:rPr lang="it-IT" dirty="0" smtClean="0"/>
              <a:t> </a:t>
            </a:r>
            <a:r>
              <a:rPr lang="it-IT" dirty="0" err="1" smtClean="0"/>
              <a:t>need</a:t>
            </a:r>
            <a:r>
              <a:rPr lang="it-IT" dirty="0" smtClean="0"/>
              <a:t> to use </a:t>
            </a:r>
            <a:r>
              <a:rPr lang="it-IT" dirty="0" err="1" smtClean="0"/>
              <a:t>specific</a:t>
            </a:r>
            <a:r>
              <a:rPr lang="it-IT" dirty="0" smtClean="0"/>
              <a:t> </a:t>
            </a:r>
            <a:r>
              <a:rPr lang="it-IT" dirty="0" err="1" smtClean="0"/>
              <a:t>statistical</a:t>
            </a:r>
            <a:r>
              <a:rPr lang="it-IT" dirty="0" smtClean="0"/>
              <a:t> </a:t>
            </a:r>
            <a:r>
              <a:rPr lang="it-IT" dirty="0" err="1" smtClean="0"/>
              <a:t>softwares</a:t>
            </a:r>
            <a:endParaRPr lang="it-IT" dirty="0" smtClean="0"/>
          </a:p>
          <a:p>
            <a:pPr lvl="1"/>
            <a:endParaRPr lang="it-IT" dirty="0"/>
          </a:p>
        </p:txBody>
      </p:sp>
    </p:spTree>
    <p:extLst>
      <p:ext uri="{BB962C8B-B14F-4D97-AF65-F5344CB8AC3E}">
        <p14:creationId xmlns:p14="http://schemas.microsoft.com/office/powerpoint/2010/main" val="3722068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b="1" dirty="0" err="1" smtClean="0"/>
              <a:t>Measuring</a:t>
            </a:r>
            <a:r>
              <a:rPr lang="it-IT" b="1" dirty="0" smtClean="0"/>
              <a:t> non use </a:t>
            </a:r>
            <a:r>
              <a:rPr lang="it-IT" b="1" dirty="0" err="1" smtClean="0"/>
              <a:t>values</a:t>
            </a:r>
            <a:r>
              <a:rPr lang="it-IT" b="1" dirty="0" smtClean="0"/>
              <a:t> </a:t>
            </a:r>
            <a:r>
              <a:rPr lang="it-IT" b="1" dirty="0" err="1" smtClean="0"/>
              <a:t>is</a:t>
            </a:r>
            <a:r>
              <a:rPr lang="it-IT" b="1" dirty="0" smtClean="0"/>
              <a:t> an </a:t>
            </a:r>
            <a:r>
              <a:rPr lang="it-IT" b="1" dirty="0" err="1" smtClean="0"/>
              <a:t>admittedly</a:t>
            </a:r>
            <a:r>
              <a:rPr lang="it-IT" b="1" dirty="0" smtClean="0"/>
              <a:t> </a:t>
            </a:r>
            <a:r>
              <a:rPr lang="it-IT" b="1" dirty="0" err="1" smtClean="0"/>
              <a:t>difficult</a:t>
            </a:r>
            <a:r>
              <a:rPr lang="it-IT" b="1" dirty="0" smtClean="0"/>
              <a:t> task. By </a:t>
            </a:r>
            <a:r>
              <a:rPr lang="it-IT" b="1" dirty="0" err="1" smtClean="0"/>
              <a:t>necessity</a:t>
            </a:r>
            <a:r>
              <a:rPr lang="it-IT" b="1" dirty="0" smtClean="0"/>
              <a:t> the </a:t>
            </a:r>
            <a:r>
              <a:rPr lang="it-IT" b="1" dirty="0" err="1" smtClean="0"/>
              <a:t>measurement</a:t>
            </a:r>
            <a:r>
              <a:rPr lang="it-IT" b="1" dirty="0" smtClean="0"/>
              <a:t> </a:t>
            </a:r>
            <a:r>
              <a:rPr lang="it-IT" b="1" dirty="0" err="1" smtClean="0"/>
              <a:t>techniques</a:t>
            </a:r>
            <a:r>
              <a:rPr lang="it-IT" b="1" dirty="0" smtClean="0"/>
              <a:t> involve </a:t>
            </a:r>
            <a:r>
              <a:rPr lang="it-IT" b="1" dirty="0" err="1" smtClean="0"/>
              <a:t>not</a:t>
            </a:r>
            <a:r>
              <a:rPr lang="it-IT" b="1" dirty="0" smtClean="0"/>
              <a:t> </a:t>
            </a:r>
            <a:r>
              <a:rPr lang="it-IT" b="1" dirty="0" err="1" smtClean="0"/>
              <a:t>only</a:t>
            </a:r>
            <a:r>
              <a:rPr lang="it-IT" b="1" dirty="0" smtClean="0"/>
              <a:t> </a:t>
            </a:r>
            <a:r>
              <a:rPr lang="it-IT" b="1" dirty="0" err="1" smtClean="0"/>
              <a:t>economic</a:t>
            </a:r>
            <a:r>
              <a:rPr lang="it-IT" b="1" dirty="0" smtClean="0"/>
              <a:t> </a:t>
            </a:r>
            <a:r>
              <a:rPr lang="it-IT" b="1" dirty="0" err="1" smtClean="0"/>
              <a:t>theory</a:t>
            </a:r>
            <a:r>
              <a:rPr lang="it-IT" b="1" dirty="0" smtClean="0"/>
              <a:t> </a:t>
            </a:r>
            <a:r>
              <a:rPr lang="it-IT" b="1" dirty="0" err="1" smtClean="0"/>
              <a:t>but</a:t>
            </a:r>
            <a:r>
              <a:rPr lang="it-IT" b="1" dirty="0" smtClean="0"/>
              <a:t> </a:t>
            </a:r>
            <a:r>
              <a:rPr lang="it-IT" b="1" dirty="0" err="1" smtClean="0"/>
              <a:t>knowledge</a:t>
            </a:r>
            <a:r>
              <a:rPr lang="it-IT" b="1" dirty="0" smtClean="0"/>
              <a:t> of </a:t>
            </a:r>
            <a:r>
              <a:rPr lang="it-IT" b="1" dirty="0" err="1" smtClean="0"/>
              <a:t>psychology</a:t>
            </a:r>
            <a:r>
              <a:rPr lang="it-IT" b="1" dirty="0" smtClean="0"/>
              <a:t>, </a:t>
            </a:r>
            <a:r>
              <a:rPr lang="it-IT" b="1" dirty="0" err="1" smtClean="0"/>
              <a:t>statistical</a:t>
            </a:r>
            <a:r>
              <a:rPr lang="it-IT" b="1" dirty="0" smtClean="0"/>
              <a:t> science and the </a:t>
            </a:r>
            <a:r>
              <a:rPr lang="it-IT" b="1" dirty="0" err="1" smtClean="0"/>
              <a:t>techniques</a:t>
            </a:r>
            <a:r>
              <a:rPr lang="it-IT" b="1" dirty="0" smtClean="0"/>
              <a:t> of </a:t>
            </a:r>
            <a:r>
              <a:rPr lang="it-IT" b="1" dirty="0" err="1" smtClean="0"/>
              <a:t>survey</a:t>
            </a:r>
            <a:r>
              <a:rPr lang="it-IT" b="1" dirty="0" smtClean="0"/>
              <a:t> </a:t>
            </a:r>
            <a:r>
              <a:rPr lang="it-IT" b="1" dirty="0" err="1" smtClean="0"/>
              <a:t>research</a:t>
            </a:r>
            <a:r>
              <a:rPr lang="it-IT" b="1" dirty="0" smtClean="0"/>
              <a:t>.</a:t>
            </a:r>
          </a:p>
          <a:p>
            <a:endParaRPr lang="it-IT" dirty="0"/>
          </a:p>
          <a:p>
            <a:r>
              <a:rPr lang="it-IT" dirty="0" smtClean="0"/>
              <a:t>Freeman and </a:t>
            </a:r>
            <a:r>
              <a:rPr lang="it-IT" dirty="0" err="1" smtClean="0"/>
              <a:t>Kopp</a:t>
            </a:r>
            <a:r>
              <a:rPr lang="it-IT" dirty="0" smtClean="0"/>
              <a:t>, 1999, </a:t>
            </a:r>
            <a:r>
              <a:rPr lang="it-IT" dirty="0" err="1" smtClean="0"/>
              <a:t>Assessing</a:t>
            </a:r>
            <a:r>
              <a:rPr lang="it-IT" dirty="0" smtClean="0"/>
              <a:t> </a:t>
            </a:r>
            <a:r>
              <a:rPr lang="it-IT" dirty="0" err="1" smtClean="0"/>
              <a:t>damages</a:t>
            </a:r>
            <a:r>
              <a:rPr lang="it-IT" dirty="0" smtClean="0"/>
              <a:t> from the Valdez </a:t>
            </a:r>
            <a:r>
              <a:rPr lang="it-IT" dirty="0" err="1" smtClean="0"/>
              <a:t>Oil</a:t>
            </a:r>
            <a:r>
              <a:rPr lang="it-IT" dirty="0" smtClean="0"/>
              <a:t> </a:t>
            </a:r>
            <a:r>
              <a:rPr lang="it-IT" dirty="0" err="1" smtClean="0"/>
              <a:t>Spill</a:t>
            </a:r>
            <a:r>
              <a:rPr lang="it-IT" dirty="0" smtClean="0"/>
              <a:t>, </a:t>
            </a:r>
            <a:r>
              <a:rPr lang="en-GB" dirty="0" smtClean="0"/>
              <a:t>RFF </a:t>
            </a:r>
            <a:r>
              <a:rPr lang="en-GB" dirty="0"/>
              <a:t>Reader in environmental and resource management, RFF (</a:t>
            </a:r>
            <a:r>
              <a:rPr lang="en-GB" dirty="0" err="1"/>
              <a:t>ch</a:t>
            </a:r>
            <a:r>
              <a:rPr lang="en-GB" dirty="0"/>
              <a:t> 6)</a:t>
            </a:r>
          </a:p>
          <a:p>
            <a:endParaRPr lang="it-IT" dirty="0"/>
          </a:p>
        </p:txBody>
      </p:sp>
    </p:spTree>
    <p:extLst>
      <p:ext uri="{BB962C8B-B14F-4D97-AF65-F5344CB8AC3E}">
        <p14:creationId xmlns:p14="http://schemas.microsoft.com/office/powerpoint/2010/main" val="2421376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Aim</a:t>
            </a:r>
            <a:r>
              <a:rPr lang="it-IT" dirty="0" smtClean="0"/>
              <a:t> of </a:t>
            </a:r>
            <a:r>
              <a:rPr lang="it-IT" dirty="0" err="1" smtClean="0"/>
              <a:t>monetary</a:t>
            </a:r>
            <a:r>
              <a:rPr lang="it-IT" dirty="0" smtClean="0"/>
              <a:t> </a:t>
            </a:r>
            <a:r>
              <a:rPr lang="it-IT" dirty="0" err="1" smtClean="0"/>
              <a:t>techniques</a:t>
            </a:r>
            <a:r>
              <a:rPr lang="it-IT" dirty="0" smtClean="0"/>
              <a:t>: CBA </a:t>
            </a:r>
            <a:r>
              <a:rPr lang="it-IT" dirty="0" err="1" smtClean="0"/>
              <a:t>support</a:t>
            </a:r>
            <a:endParaRPr lang="it-IT" dirty="0"/>
          </a:p>
        </p:txBody>
      </p:sp>
      <p:sp>
        <p:nvSpPr>
          <p:cNvPr id="3" name="Segnaposto contenuto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it-IT" dirty="0" err="1" smtClean="0"/>
              <a:t>Get</a:t>
            </a:r>
            <a:r>
              <a:rPr lang="it-IT" dirty="0" smtClean="0"/>
              <a:t> the </a:t>
            </a:r>
            <a:r>
              <a:rPr lang="it-IT" dirty="0" err="1" smtClean="0"/>
              <a:t>average</a:t>
            </a:r>
            <a:r>
              <a:rPr lang="it-IT" dirty="0" smtClean="0"/>
              <a:t> </a:t>
            </a:r>
            <a:r>
              <a:rPr lang="it-IT" dirty="0" err="1" smtClean="0"/>
              <a:t>value</a:t>
            </a:r>
            <a:r>
              <a:rPr lang="it-IT" dirty="0" smtClean="0"/>
              <a:t> of the sample (WTP)</a:t>
            </a:r>
          </a:p>
          <a:p>
            <a:pPr lvl="1"/>
            <a:r>
              <a:rPr lang="it-IT" dirty="0" err="1" smtClean="0"/>
              <a:t>Median</a:t>
            </a:r>
            <a:r>
              <a:rPr lang="it-IT" dirty="0" smtClean="0"/>
              <a:t> / </a:t>
            </a:r>
            <a:r>
              <a:rPr lang="it-IT" dirty="0" err="1" smtClean="0"/>
              <a:t>mean</a:t>
            </a:r>
            <a:endParaRPr lang="it-IT" dirty="0" smtClean="0"/>
          </a:p>
          <a:p>
            <a:pPr lvl="1"/>
            <a:endParaRPr lang="it-IT" dirty="0"/>
          </a:p>
          <a:p>
            <a:pPr lvl="1"/>
            <a:r>
              <a:rPr lang="it-IT" dirty="0" err="1" smtClean="0"/>
              <a:t>Multiplying</a:t>
            </a:r>
            <a:r>
              <a:rPr lang="it-IT" dirty="0" smtClean="0"/>
              <a:t> the </a:t>
            </a:r>
            <a:r>
              <a:rPr lang="it-IT" dirty="0" err="1" smtClean="0"/>
              <a:t>average</a:t>
            </a:r>
            <a:r>
              <a:rPr lang="it-IT" dirty="0" smtClean="0"/>
              <a:t> by the </a:t>
            </a:r>
            <a:r>
              <a:rPr lang="it-IT" dirty="0" err="1" smtClean="0"/>
              <a:t>Population</a:t>
            </a:r>
            <a:r>
              <a:rPr lang="it-IT" dirty="0" smtClean="0"/>
              <a:t> of </a:t>
            </a:r>
            <a:r>
              <a:rPr lang="it-IT" dirty="0" err="1" smtClean="0"/>
              <a:t>reference</a:t>
            </a:r>
            <a:r>
              <a:rPr lang="it-IT" dirty="0" smtClean="0"/>
              <a:t> (TO BE DECIDED ex ante! Link sample – </a:t>
            </a:r>
            <a:r>
              <a:rPr lang="it-IT" dirty="0" err="1" smtClean="0"/>
              <a:t>population</a:t>
            </a:r>
            <a:endParaRPr lang="it-IT" dirty="0" smtClean="0"/>
          </a:p>
          <a:p>
            <a:pPr lvl="1"/>
            <a:endParaRPr lang="it-IT" dirty="0"/>
          </a:p>
          <a:p>
            <a:pPr lvl="1"/>
            <a:endParaRPr lang="it-IT" dirty="0" smtClean="0"/>
          </a:p>
          <a:p>
            <a:pPr lvl="1"/>
            <a:r>
              <a:rPr lang="it-IT" dirty="0" err="1" smtClean="0"/>
              <a:t>This</a:t>
            </a:r>
            <a:r>
              <a:rPr lang="it-IT" dirty="0" smtClean="0"/>
              <a:t> </a:t>
            </a:r>
            <a:r>
              <a:rPr lang="it-IT" dirty="0" err="1" smtClean="0"/>
              <a:t>gives</a:t>
            </a:r>
            <a:r>
              <a:rPr lang="it-IT" dirty="0" smtClean="0"/>
              <a:t> the BENEFITS SUM</a:t>
            </a:r>
          </a:p>
          <a:p>
            <a:pPr lvl="1"/>
            <a:endParaRPr lang="it-IT" dirty="0"/>
          </a:p>
          <a:p>
            <a:pPr lvl="1"/>
            <a:r>
              <a:rPr lang="it-IT" dirty="0" smtClean="0"/>
              <a:t>COMPARE the B and COSTS</a:t>
            </a:r>
          </a:p>
          <a:p>
            <a:pPr lvl="1"/>
            <a:endParaRPr lang="it-IT" dirty="0"/>
          </a:p>
          <a:p>
            <a:pPr lvl="1"/>
            <a:r>
              <a:rPr lang="it-IT" b="1" dirty="0" smtClean="0"/>
              <a:t>BENEFIT COST test (</a:t>
            </a:r>
            <a:r>
              <a:rPr lang="it-IT" b="1" dirty="0" err="1" smtClean="0"/>
              <a:t>Samuelson</a:t>
            </a:r>
            <a:r>
              <a:rPr lang="it-IT" b="1" dirty="0" smtClean="0"/>
              <a:t> </a:t>
            </a:r>
            <a:r>
              <a:rPr lang="it-IT" b="1" dirty="0" err="1" smtClean="0"/>
              <a:t>rule</a:t>
            </a:r>
            <a:r>
              <a:rPr lang="it-IT" b="1" dirty="0" smtClean="0"/>
              <a:t>)</a:t>
            </a:r>
            <a:endParaRPr lang="it-IT" b="1" dirty="0"/>
          </a:p>
        </p:txBody>
      </p:sp>
    </p:spTree>
    <p:extLst>
      <p:ext uri="{BB962C8B-B14F-4D97-AF65-F5344CB8AC3E}">
        <p14:creationId xmlns:p14="http://schemas.microsoft.com/office/powerpoint/2010/main" val="1895306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Alternatives</a:t>
            </a:r>
            <a:r>
              <a:rPr lang="it-IT" dirty="0" smtClean="0"/>
              <a:t> to </a:t>
            </a:r>
            <a:r>
              <a:rPr lang="it-IT" dirty="0" err="1" smtClean="0"/>
              <a:t>monetary</a:t>
            </a:r>
            <a:r>
              <a:rPr lang="it-IT" dirty="0" smtClean="0"/>
              <a:t> CVM CE </a:t>
            </a:r>
            <a:r>
              <a:rPr lang="it-IT" dirty="0" err="1" smtClean="0"/>
              <a:t>techniques</a:t>
            </a:r>
            <a:endParaRPr lang="it-IT" dirty="0"/>
          </a:p>
        </p:txBody>
      </p:sp>
      <p:sp>
        <p:nvSpPr>
          <p:cNvPr id="3" name="Segnaposto contenuto 2"/>
          <p:cNvSpPr>
            <a:spLocks noGrp="1"/>
          </p:cNvSpPr>
          <p:nvPr>
            <p:ph idx="1"/>
          </p:nvPr>
        </p:nvSpPr>
        <p:spPr/>
        <p:txBody>
          <a:bodyPr/>
          <a:lstStyle/>
          <a:p>
            <a:endParaRPr lang="it-IT"/>
          </a:p>
        </p:txBody>
      </p:sp>
    </p:spTree>
    <p:extLst>
      <p:ext uri="{BB962C8B-B14F-4D97-AF65-F5344CB8AC3E}">
        <p14:creationId xmlns:p14="http://schemas.microsoft.com/office/powerpoint/2010/main" val="1967322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788" y="1019175"/>
            <a:ext cx="6448425" cy="481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22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Two</a:t>
            </a:r>
            <a:r>
              <a:rPr lang="it-IT" dirty="0" smtClean="0"/>
              <a:t> </a:t>
            </a:r>
            <a:r>
              <a:rPr lang="it-IT" dirty="0" err="1" smtClean="0"/>
              <a:t>cases</a:t>
            </a:r>
            <a:endParaRPr lang="it-IT" dirty="0"/>
          </a:p>
        </p:txBody>
      </p:sp>
      <p:sp>
        <p:nvSpPr>
          <p:cNvPr id="3" name="Segnaposto contenuto 2"/>
          <p:cNvSpPr>
            <a:spLocks noGrp="1"/>
          </p:cNvSpPr>
          <p:nvPr>
            <p:ph sz="half" idx="1"/>
          </p:nvPr>
        </p:nvSpPr>
        <p:spPr/>
        <p:txBody>
          <a:bodyPr/>
          <a:lstStyle/>
          <a:p>
            <a:r>
              <a:rPr lang="it-IT" dirty="0" err="1" smtClean="0"/>
              <a:t>One</a:t>
            </a:r>
            <a:r>
              <a:rPr lang="it-IT" dirty="0" smtClean="0"/>
              <a:t> </a:t>
            </a:r>
            <a:r>
              <a:rPr lang="it-IT" dirty="0" err="1" smtClean="0"/>
              <a:t>visit</a:t>
            </a:r>
            <a:r>
              <a:rPr lang="it-IT" dirty="0" smtClean="0"/>
              <a:t> </a:t>
            </a:r>
            <a:r>
              <a:rPr lang="it-IT" dirty="0" err="1" smtClean="0"/>
              <a:t>cases</a:t>
            </a:r>
            <a:endParaRPr lang="it-IT" dirty="0"/>
          </a:p>
        </p:txBody>
      </p:sp>
      <p:sp>
        <p:nvSpPr>
          <p:cNvPr id="4" name="Segnaposto contenuto 3"/>
          <p:cNvSpPr>
            <a:spLocks noGrp="1"/>
          </p:cNvSpPr>
          <p:nvPr>
            <p:ph sz="half" idx="2"/>
          </p:nvPr>
        </p:nvSpPr>
        <p:spPr/>
        <p:txBody>
          <a:bodyPr/>
          <a:lstStyle/>
          <a:p>
            <a:r>
              <a:rPr lang="it-IT" dirty="0" err="1" smtClean="0"/>
              <a:t>Repeated</a:t>
            </a:r>
            <a:r>
              <a:rPr lang="it-IT" dirty="0" smtClean="0"/>
              <a:t> </a:t>
            </a:r>
            <a:r>
              <a:rPr lang="it-IT" dirty="0" err="1" smtClean="0"/>
              <a:t>visits</a:t>
            </a:r>
            <a:r>
              <a:rPr lang="it-IT" dirty="0" smtClean="0"/>
              <a:t> to a site</a:t>
            </a:r>
            <a:endParaRPr lang="it-IT" dirty="0"/>
          </a:p>
        </p:txBody>
      </p:sp>
    </p:spTree>
    <p:extLst>
      <p:ext uri="{BB962C8B-B14F-4D97-AF65-F5344CB8AC3E}">
        <p14:creationId xmlns:p14="http://schemas.microsoft.com/office/powerpoint/2010/main" val="1521014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3FFDF4F8-53AD-4969-A65F-17714C5595DA}" type="slidenum">
              <a:rPr lang="en-GB" altLang="it-IT"/>
              <a:pPr/>
              <a:t>7</a:t>
            </a:fld>
            <a:endParaRPr lang="en-GB" altLang="it-IT"/>
          </a:p>
        </p:txBody>
      </p:sp>
      <p:sp>
        <p:nvSpPr>
          <p:cNvPr id="21506" name="Rectangle 2"/>
          <p:cNvSpPr>
            <a:spLocks noGrp="1" noChangeArrowheads="1"/>
          </p:cNvSpPr>
          <p:nvPr>
            <p:ph type="title"/>
          </p:nvPr>
        </p:nvSpPr>
        <p:spPr/>
        <p:txBody>
          <a:bodyPr/>
          <a:lstStyle/>
          <a:p>
            <a:r>
              <a:rPr lang="en-GB" altLang="it-IT" sz="3200"/>
              <a:t>The single site model</a:t>
            </a:r>
          </a:p>
        </p:txBody>
      </p:sp>
      <p:sp>
        <p:nvSpPr>
          <p:cNvPr id="21507" name="Rectangle 3"/>
          <p:cNvSpPr>
            <a:spLocks noGrp="1" noChangeArrowheads="1"/>
          </p:cNvSpPr>
          <p:nvPr>
            <p:ph type="body" idx="1"/>
          </p:nvPr>
        </p:nvSpPr>
        <p:spPr/>
        <p:txBody>
          <a:bodyPr/>
          <a:lstStyle/>
          <a:p>
            <a:pPr marL="609600" indent="-609600">
              <a:lnSpc>
                <a:spcPct val="80000"/>
              </a:lnSpc>
            </a:pPr>
            <a:r>
              <a:rPr lang="en-GB" altLang="it-IT" sz="2000"/>
              <a:t>The single site model describes the demand for recreation of a person during a season (12 months) </a:t>
            </a:r>
          </a:p>
          <a:p>
            <a:pPr marL="609600" indent="-609600">
              <a:lnSpc>
                <a:spcPct val="80000"/>
              </a:lnSpc>
            </a:pPr>
            <a:r>
              <a:rPr lang="en-GB" altLang="it-IT" sz="2000"/>
              <a:t>The quantity demanded is the number of visits</a:t>
            </a:r>
          </a:p>
          <a:p>
            <a:pPr marL="609600" indent="-609600">
              <a:lnSpc>
                <a:spcPct val="80000"/>
              </a:lnSpc>
            </a:pPr>
            <a:r>
              <a:rPr lang="en-GB" altLang="it-IT" sz="2000"/>
              <a:t>The price is the cost per visit</a:t>
            </a:r>
          </a:p>
          <a:p>
            <a:pPr marL="609600" indent="-609600">
              <a:lnSpc>
                <a:spcPct val="80000"/>
              </a:lnSpc>
            </a:pPr>
            <a:endParaRPr lang="en-GB" altLang="it-IT" sz="2000"/>
          </a:p>
          <a:p>
            <a:pPr marL="609600" indent="-609600">
              <a:lnSpc>
                <a:spcPct val="80000"/>
              </a:lnSpc>
              <a:buFontTx/>
              <a:buAutoNum type="arabicPeriod"/>
            </a:pPr>
            <a:r>
              <a:rPr lang="en-GB" altLang="it-IT" sz="2000"/>
              <a:t> </a:t>
            </a:r>
          </a:p>
          <a:p>
            <a:pPr marL="609600" indent="-609600">
              <a:lnSpc>
                <a:spcPct val="80000"/>
              </a:lnSpc>
              <a:buFontTx/>
              <a:buNone/>
            </a:pPr>
            <a:r>
              <a:rPr lang="en-GB" altLang="it-IT" sz="2000"/>
              <a:t>	r = number of visits during a season</a:t>
            </a:r>
          </a:p>
          <a:p>
            <a:pPr marL="609600" indent="-609600">
              <a:lnSpc>
                <a:spcPct val="80000"/>
              </a:lnSpc>
              <a:buFontTx/>
              <a:buNone/>
            </a:pPr>
            <a:r>
              <a:rPr lang="en-GB" altLang="it-IT" sz="2000"/>
              <a:t>	tc</a:t>
            </a:r>
            <a:r>
              <a:rPr lang="en-GB" altLang="it-IT" sz="2000" baseline="-25000"/>
              <a:t>r</a:t>
            </a:r>
            <a:r>
              <a:rPr lang="en-GB" altLang="it-IT" sz="2000"/>
              <a:t> = cost of a visit</a:t>
            </a:r>
          </a:p>
          <a:p>
            <a:pPr marL="609600" indent="-609600">
              <a:lnSpc>
                <a:spcPct val="80000"/>
              </a:lnSpc>
              <a:buFontTx/>
              <a:buNone/>
            </a:pPr>
            <a:endParaRPr lang="en-GB" altLang="it-IT" sz="2000"/>
          </a:p>
          <a:p>
            <a:pPr marL="609600" indent="-609600">
              <a:lnSpc>
                <a:spcPct val="80000"/>
              </a:lnSpc>
              <a:buFontTx/>
              <a:buNone/>
            </a:pPr>
            <a:r>
              <a:rPr lang="en-GB" altLang="it-IT" sz="2000"/>
              <a:t>	Intuition: who lives close to the site has a low cost per visit. He should visit the site more often than someone who lives further away. </a:t>
            </a:r>
          </a:p>
          <a:p>
            <a:pPr marL="609600" indent="-609600">
              <a:lnSpc>
                <a:spcPct val="80000"/>
              </a:lnSpc>
              <a:buFontTx/>
              <a:buNone/>
            </a:pPr>
            <a:r>
              <a:rPr lang="en-GB" altLang="it-IT" sz="2000"/>
              <a:t>  </a:t>
            </a:r>
          </a:p>
          <a:p>
            <a:pPr marL="609600" indent="-609600">
              <a:lnSpc>
                <a:spcPct val="80000"/>
              </a:lnSpc>
              <a:buFontTx/>
              <a:buAutoNum type="arabicPeriod"/>
            </a:pPr>
            <a:endParaRPr lang="en-GB" altLang="it-IT" sz="2000"/>
          </a:p>
        </p:txBody>
      </p:sp>
      <p:sp>
        <p:nvSpPr>
          <p:cNvPr id="2150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it-IT"/>
          </a:p>
        </p:txBody>
      </p:sp>
      <p:graphicFrame>
        <p:nvGraphicFramePr>
          <p:cNvPr id="21508" name="Object 4"/>
          <p:cNvGraphicFramePr>
            <a:graphicFrameLocks noChangeAspect="1"/>
          </p:cNvGraphicFramePr>
          <p:nvPr/>
        </p:nvGraphicFramePr>
        <p:xfrm>
          <a:off x="1066800" y="2971800"/>
          <a:ext cx="990600" cy="334963"/>
        </p:xfrm>
        <a:graphic>
          <a:graphicData uri="http://schemas.openxmlformats.org/presentationml/2006/ole">
            <mc:AlternateContent xmlns:mc="http://schemas.openxmlformats.org/markup-compatibility/2006">
              <mc:Choice xmlns:v="urn:schemas-microsoft-com:vml" Requires="v">
                <p:oleObj spid="_x0000_s3076" name="Equation" r:id="rId3" imgW="647419" imgH="215806" progId="Equation.3">
                  <p:embed/>
                </p:oleObj>
              </mc:Choice>
              <mc:Fallback>
                <p:oleObj name="Equation" r:id="rId3" imgW="647419" imgH="215806"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971800"/>
                        <a:ext cx="990600" cy="33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37817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nettore 2 2"/>
          <p:cNvCxnSpPr/>
          <p:nvPr/>
        </p:nvCxnSpPr>
        <p:spPr>
          <a:xfrm flipV="1">
            <a:off x="1259632" y="1124744"/>
            <a:ext cx="0" cy="4536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Connettore 2 4"/>
          <p:cNvCxnSpPr/>
          <p:nvPr/>
        </p:nvCxnSpPr>
        <p:spPr>
          <a:xfrm>
            <a:off x="1259632" y="5661248"/>
            <a:ext cx="669674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1259632" y="1628800"/>
            <a:ext cx="4032448" cy="4032448"/>
          </a:xfrm>
          <a:prstGeom prst="line">
            <a:avLst/>
          </a:prstGeom>
        </p:spPr>
        <p:style>
          <a:lnRef idx="3">
            <a:schemeClr val="accent1"/>
          </a:lnRef>
          <a:fillRef idx="0">
            <a:schemeClr val="accent1"/>
          </a:fillRef>
          <a:effectRef idx="2">
            <a:schemeClr val="accent1"/>
          </a:effectRef>
          <a:fontRef idx="minor">
            <a:schemeClr val="tx1"/>
          </a:fontRef>
        </p:style>
      </p:cxnSp>
      <p:sp>
        <p:nvSpPr>
          <p:cNvPr id="8" name="CasellaDiTesto 7"/>
          <p:cNvSpPr txBox="1"/>
          <p:nvPr/>
        </p:nvSpPr>
        <p:spPr>
          <a:xfrm>
            <a:off x="467544" y="2492896"/>
            <a:ext cx="504056" cy="369332"/>
          </a:xfrm>
          <a:prstGeom prst="rect">
            <a:avLst/>
          </a:prstGeom>
          <a:noFill/>
        </p:spPr>
        <p:txBody>
          <a:bodyPr wrap="square" rtlCol="0">
            <a:spAutoFit/>
          </a:bodyPr>
          <a:lstStyle/>
          <a:p>
            <a:r>
              <a:rPr lang="it-IT" dirty="0" smtClean="0"/>
              <a:t>r</a:t>
            </a:r>
            <a:endParaRPr lang="it-IT" dirty="0"/>
          </a:p>
        </p:txBody>
      </p:sp>
      <p:sp>
        <p:nvSpPr>
          <p:cNvPr id="9" name="CasellaDiTesto 8"/>
          <p:cNvSpPr txBox="1"/>
          <p:nvPr/>
        </p:nvSpPr>
        <p:spPr>
          <a:xfrm>
            <a:off x="5004048" y="6093296"/>
            <a:ext cx="1656184" cy="369332"/>
          </a:xfrm>
          <a:prstGeom prst="rect">
            <a:avLst/>
          </a:prstGeom>
          <a:noFill/>
        </p:spPr>
        <p:txBody>
          <a:bodyPr wrap="square" rtlCol="0">
            <a:spAutoFit/>
          </a:bodyPr>
          <a:lstStyle/>
          <a:p>
            <a:r>
              <a:rPr lang="it-IT" dirty="0" err="1" smtClean="0"/>
              <a:t>Visits</a:t>
            </a:r>
            <a:r>
              <a:rPr lang="it-IT" dirty="0" smtClean="0"/>
              <a:t> (</a:t>
            </a:r>
            <a:r>
              <a:rPr lang="it-IT" dirty="0" err="1" smtClean="0"/>
              <a:t>visitors</a:t>
            </a:r>
            <a:r>
              <a:rPr lang="it-IT" dirty="0" smtClean="0"/>
              <a:t>)</a:t>
            </a:r>
            <a:endParaRPr lang="it-IT" dirty="0"/>
          </a:p>
        </p:txBody>
      </p:sp>
      <p:sp>
        <p:nvSpPr>
          <p:cNvPr id="10" name="CasellaDiTesto 9"/>
          <p:cNvSpPr txBox="1"/>
          <p:nvPr/>
        </p:nvSpPr>
        <p:spPr>
          <a:xfrm>
            <a:off x="2915816" y="2677562"/>
            <a:ext cx="1512168" cy="646331"/>
          </a:xfrm>
          <a:prstGeom prst="rect">
            <a:avLst/>
          </a:prstGeom>
          <a:noFill/>
        </p:spPr>
        <p:txBody>
          <a:bodyPr wrap="square" rtlCol="0">
            <a:spAutoFit/>
          </a:bodyPr>
          <a:lstStyle/>
          <a:p>
            <a:r>
              <a:rPr lang="it-IT" dirty="0" smtClean="0"/>
              <a:t>WTP </a:t>
            </a:r>
            <a:r>
              <a:rPr lang="it-IT" dirty="0" err="1" smtClean="0"/>
              <a:t>distribution</a:t>
            </a:r>
            <a:endParaRPr lang="it-IT" dirty="0"/>
          </a:p>
        </p:txBody>
      </p:sp>
      <p:sp>
        <p:nvSpPr>
          <p:cNvPr id="11" name="CasellaDiTesto 10"/>
          <p:cNvSpPr txBox="1"/>
          <p:nvPr/>
        </p:nvSpPr>
        <p:spPr>
          <a:xfrm>
            <a:off x="1763688" y="4221088"/>
            <a:ext cx="1512168" cy="923330"/>
          </a:xfrm>
          <a:prstGeom prst="rect">
            <a:avLst/>
          </a:prstGeom>
          <a:noFill/>
        </p:spPr>
        <p:txBody>
          <a:bodyPr wrap="square" rtlCol="0">
            <a:spAutoFit/>
          </a:bodyPr>
          <a:lstStyle/>
          <a:p>
            <a:r>
              <a:rPr lang="it-IT" dirty="0" err="1" smtClean="0"/>
              <a:t>Economic</a:t>
            </a:r>
            <a:r>
              <a:rPr lang="it-IT" dirty="0" smtClean="0"/>
              <a:t> surplus= welfare</a:t>
            </a:r>
            <a:endParaRPr lang="it-IT" dirty="0"/>
          </a:p>
        </p:txBody>
      </p:sp>
      <p:cxnSp>
        <p:nvCxnSpPr>
          <p:cNvPr id="13" name="Connettore 2 12"/>
          <p:cNvCxnSpPr/>
          <p:nvPr/>
        </p:nvCxnSpPr>
        <p:spPr>
          <a:xfrm>
            <a:off x="3275856" y="3046894"/>
            <a:ext cx="0" cy="4541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193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CD51FEB4-FBF2-4B1F-A81F-FA73C78E5531}" type="slidenum">
              <a:rPr lang="en-GB" altLang="it-IT"/>
              <a:pPr/>
              <a:t>9</a:t>
            </a:fld>
            <a:endParaRPr lang="en-GB" altLang="it-IT"/>
          </a:p>
        </p:txBody>
      </p:sp>
      <p:sp>
        <p:nvSpPr>
          <p:cNvPr id="66562" name="Rectangle 2"/>
          <p:cNvSpPr>
            <a:spLocks noGrp="1" noChangeArrowheads="1"/>
          </p:cNvSpPr>
          <p:nvPr>
            <p:ph type="title"/>
          </p:nvPr>
        </p:nvSpPr>
        <p:spPr/>
        <p:txBody>
          <a:bodyPr/>
          <a:lstStyle/>
          <a:p>
            <a:r>
              <a:rPr lang="en-GB" altLang="it-IT" sz="3200" dirty="0" smtClean="0"/>
              <a:t>2. Hedonic </a:t>
            </a:r>
            <a:r>
              <a:rPr lang="en-GB" altLang="it-IT" sz="3200" dirty="0"/>
              <a:t>pricing method</a:t>
            </a:r>
          </a:p>
        </p:txBody>
      </p:sp>
      <p:sp>
        <p:nvSpPr>
          <p:cNvPr id="66563" name="Rectangle 3"/>
          <p:cNvSpPr>
            <a:spLocks noGrp="1" noChangeArrowheads="1"/>
          </p:cNvSpPr>
          <p:nvPr>
            <p:ph type="body" idx="1"/>
          </p:nvPr>
        </p:nvSpPr>
        <p:spPr/>
        <p:txBody>
          <a:bodyPr/>
          <a:lstStyle/>
          <a:p>
            <a:pPr>
              <a:lnSpc>
                <a:spcPct val="90000"/>
              </a:lnSpc>
            </a:pPr>
            <a:r>
              <a:rPr lang="en-GB" altLang="it-IT" sz="2400"/>
              <a:t>Revealed preferences</a:t>
            </a:r>
          </a:p>
          <a:p>
            <a:pPr>
              <a:lnSpc>
                <a:spcPct val="90000"/>
              </a:lnSpc>
            </a:pPr>
            <a:r>
              <a:rPr lang="en-GB" altLang="it-IT" sz="2400"/>
              <a:t>No questionnaire!</a:t>
            </a:r>
          </a:p>
          <a:p>
            <a:pPr>
              <a:lnSpc>
                <a:spcPct val="90000"/>
              </a:lnSpc>
            </a:pPr>
            <a:r>
              <a:rPr lang="en-GB" altLang="it-IT" sz="2400"/>
              <a:t>We gather data that come from the market </a:t>
            </a:r>
          </a:p>
          <a:p>
            <a:pPr>
              <a:lnSpc>
                <a:spcPct val="90000"/>
              </a:lnSpc>
            </a:pPr>
            <a:r>
              <a:rPr lang="en-GB" altLang="it-IT" sz="2400"/>
              <a:t>No need to build a hypothetical market</a:t>
            </a:r>
          </a:p>
          <a:p>
            <a:pPr>
              <a:lnSpc>
                <a:spcPct val="90000"/>
              </a:lnSpc>
            </a:pPr>
            <a:endParaRPr lang="en-GB" altLang="it-IT" sz="2400"/>
          </a:p>
          <a:p>
            <a:pPr>
              <a:lnSpc>
                <a:spcPct val="90000"/>
              </a:lnSpc>
            </a:pPr>
            <a:r>
              <a:rPr lang="en-GB" altLang="it-IT" sz="2400"/>
              <a:t>Where do we decide to live?</a:t>
            </a:r>
          </a:p>
          <a:p>
            <a:pPr>
              <a:lnSpc>
                <a:spcPct val="90000"/>
              </a:lnSpc>
            </a:pPr>
            <a:r>
              <a:rPr lang="en-GB" altLang="it-IT" sz="2400"/>
              <a:t>Why do we choose a specific location?</a:t>
            </a:r>
          </a:p>
          <a:p>
            <a:pPr>
              <a:lnSpc>
                <a:spcPct val="90000"/>
              </a:lnSpc>
            </a:pPr>
            <a:r>
              <a:rPr lang="en-GB" altLang="it-IT" sz="2400"/>
              <a:t>Which factors push companies to choose one location rather than another?</a:t>
            </a:r>
          </a:p>
          <a:p>
            <a:pPr>
              <a:lnSpc>
                <a:spcPct val="90000"/>
              </a:lnSpc>
            </a:pPr>
            <a:r>
              <a:rPr lang="en-GB" altLang="it-IT" sz="2400"/>
              <a:t>Which characteristics of an area affect housing prices?</a:t>
            </a:r>
          </a:p>
          <a:p>
            <a:pPr>
              <a:lnSpc>
                <a:spcPct val="90000"/>
              </a:lnSpc>
            </a:pPr>
            <a:r>
              <a:rPr lang="en-GB" altLang="it-IT" sz="2400"/>
              <a:t>Which are the important elements of a house that determine its price?</a:t>
            </a:r>
          </a:p>
          <a:p>
            <a:pPr>
              <a:lnSpc>
                <a:spcPct val="90000"/>
              </a:lnSpc>
            </a:pPr>
            <a:endParaRPr lang="en-GB" altLang="it-IT" sz="2400"/>
          </a:p>
        </p:txBody>
      </p:sp>
    </p:spTree>
    <p:extLst>
      <p:ext uri="{BB962C8B-B14F-4D97-AF65-F5344CB8AC3E}">
        <p14:creationId xmlns:p14="http://schemas.microsoft.com/office/powerpoint/2010/main" val="1010635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80</TotalTime>
  <Words>3096</Words>
  <Application>Microsoft Office PowerPoint</Application>
  <PresentationFormat>Presentazione su schermo (4:3)</PresentationFormat>
  <Paragraphs>437</Paragraphs>
  <Slides>59</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59</vt:i4>
      </vt:variant>
    </vt:vector>
  </HeadingPairs>
  <TitlesOfParts>
    <vt:vector size="61" baseType="lpstr">
      <vt:lpstr>Chiaro</vt:lpstr>
      <vt:lpstr>Microsoft Equation 3.0</vt:lpstr>
      <vt:lpstr>Techniques of environmental valuation</vt:lpstr>
      <vt:lpstr>Presentazione standard di PowerPoint</vt:lpstr>
      <vt:lpstr>1. Travel costs - The demand for recreation</vt:lpstr>
      <vt:lpstr>The origin of the TCM</vt:lpstr>
      <vt:lpstr>Basic assumptions</vt:lpstr>
      <vt:lpstr>Two cases</vt:lpstr>
      <vt:lpstr>The single site model</vt:lpstr>
      <vt:lpstr>Presentazione standard di PowerPoint</vt:lpstr>
      <vt:lpstr>2. Hedonic pricing method</vt:lpstr>
      <vt:lpstr>The choice of localization </vt:lpstr>
      <vt:lpstr> Composite goods</vt:lpstr>
      <vt:lpstr>The hedonic pricing method</vt:lpstr>
      <vt:lpstr>Example</vt:lpstr>
      <vt:lpstr>Presentazione standard di PowerPoint</vt:lpstr>
      <vt:lpstr>Presentazione standard di PowerPoint</vt:lpstr>
      <vt:lpstr>Contingent valuation and choice experiments</vt:lpstr>
      <vt:lpstr>Contingent Valuation Method (CVM) </vt:lpstr>
      <vt:lpstr>Presentazione standard di PowerPoint</vt:lpstr>
      <vt:lpstr>Willingness to accept for a decrease in consumption is the opposite reasoning</vt:lpstr>
      <vt:lpstr>Consumer surplus and WTP: Marshallian and Hicksian values</vt:lpstr>
      <vt:lpstr>Contingent Valuation STEPS</vt:lpstr>
      <vt:lpstr>Contingent Valuation STEPS -2</vt:lpstr>
      <vt:lpstr>Contingent Valuation</vt:lpstr>
      <vt:lpstr>Example:</vt:lpstr>
      <vt:lpstr>Define market scenario</vt:lpstr>
      <vt:lpstr>CVM: the survey</vt:lpstr>
      <vt:lpstr>CVM: the survey</vt:lpstr>
      <vt:lpstr>CVM: the survey</vt:lpstr>
      <vt:lpstr>Elicitation tools</vt:lpstr>
      <vt:lpstr>Choice experiments/modelling</vt:lpstr>
      <vt:lpstr>Choice Modelling</vt:lpstr>
      <vt:lpstr>Contingent Ranking </vt:lpstr>
      <vt:lpstr>Limitations of ranking approach</vt:lpstr>
      <vt:lpstr>Contingent Rating</vt:lpstr>
      <vt:lpstr>Limitations of Rating</vt:lpstr>
      <vt:lpstr>Choice experiments</vt:lpstr>
      <vt:lpstr>Conjoint Analysis  choice experiments,  conjoint choice experiments</vt:lpstr>
      <vt:lpstr>Presentazione standard di PowerPoint</vt:lpstr>
      <vt:lpstr>Example of conjoint question from Alberini et al. 2005</vt:lpstr>
      <vt:lpstr>Attributes and levels from Alberini et al. (2005).</vt:lpstr>
      <vt:lpstr>Why is conjoint analysis useful?</vt:lpstr>
      <vt:lpstr>Designing a Conjoint Analysis Study</vt:lpstr>
      <vt:lpstr>Presentazione standard di PowerPoint</vt:lpstr>
      <vt:lpstr>Presentazione standard di PowerPoint</vt:lpstr>
      <vt:lpstr>Presentazione standard di PowerPoint</vt:lpstr>
      <vt:lpstr>Complexity</vt:lpstr>
      <vt:lpstr>Presentazione standard di PowerPoint</vt:lpstr>
      <vt:lpstr>Presentazione standard di PowerPoint</vt:lpstr>
      <vt:lpstr>THAMES CASE STUDY</vt:lpstr>
      <vt:lpstr>Presentazione standard di PowerPoint</vt:lpstr>
      <vt:lpstr>Presentazione standard di PowerPoint</vt:lpstr>
      <vt:lpstr>Presentazione standard di PowerPoint</vt:lpstr>
      <vt:lpstr>Presentazione standard di PowerPoint</vt:lpstr>
      <vt:lpstr>Presentazione standard di PowerPoint</vt:lpstr>
      <vt:lpstr>issues</vt:lpstr>
      <vt:lpstr>Presentazione standard di PowerPoint</vt:lpstr>
      <vt:lpstr>Aim of monetary techniques: CBA support</vt:lpstr>
      <vt:lpstr>Alternatives to monetary CVM CE techniques</vt:lpstr>
      <vt:lpstr>Presentazione standard di PowerPoint</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Techniques of environmental valuation</dc:title>
  <dc:creator>user</dc:creator>
  <cp:lastModifiedBy>user</cp:lastModifiedBy>
  <cp:revision>10</cp:revision>
  <dcterms:created xsi:type="dcterms:W3CDTF">2015-02-25T20:44:32Z</dcterms:created>
  <dcterms:modified xsi:type="dcterms:W3CDTF">2015-02-25T22:04:51Z</dcterms:modified>
</cp:coreProperties>
</file>