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283" r:id="rId3"/>
    <p:sldId id="307" r:id="rId4"/>
    <p:sldId id="308" r:id="rId5"/>
    <p:sldId id="339" r:id="rId6"/>
    <p:sldId id="310" r:id="rId7"/>
    <p:sldId id="311" r:id="rId8"/>
    <p:sldId id="312" r:id="rId9"/>
    <p:sldId id="317" r:id="rId10"/>
    <p:sldId id="318" r:id="rId11"/>
    <p:sldId id="320" r:id="rId12"/>
    <p:sldId id="319" r:id="rId13"/>
    <p:sldId id="316" r:id="rId14"/>
    <p:sldId id="314" r:id="rId15"/>
    <p:sldId id="315" r:id="rId16"/>
    <p:sldId id="321" r:id="rId17"/>
    <p:sldId id="322" r:id="rId18"/>
    <p:sldId id="323" r:id="rId19"/>
    <p:sldId id="324" r:id="rId20"/>
    <p:sldId id="325" r:id="rId21"/>
    <p:sldId id="326" r:id="rId22"/>
    <p:sldId id="330" r:id="rId23"/>
    <p:sldId id="331" r:id="rId24"/>
    <p:sldId id="327" r:id="rId25"/>
    <p:sldId id="332" r:id="rId26"/>
    <p:sldId id="333" r:id="rId27"/>
    <p:sldId id="334" r:id="rId28"/>
    <p:sldId id="328" r:id="rId29"/>
    <p:sldId id="345" r:id="rId30"/>
    <p:sldId id="346" r:id="rId31"/>
    <p:sldId id="347" r:id="rId32"/>
    <p:sldId id="351" r:id="rId33"/>
    <p:sldId id="352" r:id="rId34"/>
    <p:sldId id="353" r:id="rId35"/>
    <p:sldId id="343" r:id="rId36"/>
    <p:sldId id="348" r:id="rId37"/>
    <p:sldId id="349" r:id="rId38"/>
    <p:sldId id="350" r:id="rId39"/>
    <p:sldId id="344" r:id="rId40"/>
    <p:sldId id="337" r:id="rId41"/>
    <p:sldId id="338" r:id="rId42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1863" autoAdjust="0"/>
  </p:normalViewPr>
  <p:slideViewPr>
    <p:cSldViewPr>
      <p:cViewPr varScale="1">
        <p:scale>
          <a:sx n="68" d="100"/>
          <a:sy n="68" d="100"/>
        </p:scale>
        <p:origin x="124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663AE-F77F-4479-9712-CF5C1FBFBE64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D0F81-27B5-4582-A650-D54188B7AC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4413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82920-1837-4AAA-9F0C-5A86C5803BFD}" type="datetimeFigureOut">
              <a:rPr lang="it-IT" smtClean="0"/>
              <a:t>15/04/2019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64A60-8372-4A3C-91F6-EDB7A2AC16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1711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64A60-8372-4A3C-91F6-EDB7A2AC164D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1924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64A60-8372-4A3C-91F6-EDB7A2AC164D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3838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64A60-8372-4A3C-91F6-EDB7A2AC164D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5384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F2B3-A6CC-4881-92B2-993B05E29E2E}" type="datetime1">
              <a:rPr lang="it-IT" smtClean="0"/>
              <a:t>15/04/2019</a:t>
            </a:fld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‹N›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0D971-F12E-4E89-A8C5-4270E1C0C5BF}" type="datetime1">
              <a:rPr lang="it-IT" smtClean="0"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68FA-6A29-42E5-B6D4-AC4EC37272C4}" type="datetime1">
              <a:rPr lang="it-IT" smtClean="0"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95C51-69A6-4210-89A2-1F3321407FD0}" type="datetime1">
              <a:rPr lang="it-IT" smtClean="0"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74DDD-0EF5-4AEA-B860-7157C37783AE}" type="datetime1">
              <a:rPr lang="it-IT" smtClean="0"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‹N›</a:t>
            </a:fld>
            <a:endParaRPr lang="it-IT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EB4B4-F6CE-491F-8D18-0D09C5128CC2}" type="datetime1">
              <a:rPr lang="it-IT" smtClean="0"/>
              <a:t>15/04/2019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F9E05-62B7-4647-B3D8-A647C5E6F883}" type="datetime1">
              <a:rPr lang="it-IT" smtClean="0"/>
              <a:t>15/04/2019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193B-C5F8-4360-A259-666EDDD7B53A}" type="datetime1">
              <a:rPr lang="it-IT" smtClean="0"/>
              <a:t>15/04/2019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ECA1-7BF2-40FF-AA3B-9B77470023A0}" type="datetime1">
              <a:rPr lang="it-IT" smtClean="0"/>
              <a:t>15/04/2019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C636-F9D3-464E-89EF-9A4219C9CEED}" type="datetime1">
              <a:rPr lang="it-IT" smtClean="0"/>
              <a:t>15/04/2019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63AE3-AA8C-4EA7-A497-B02025413B59}" type="datetime1">
              <a:rPr lang="it-IT" smtClean="0"/>
              <a:t>15/04/2019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624916B-09EA-4DA5-9537-A8733AFF44B4}" type="datetime1">
              <a:rPr lang="it-IT" smtClean="0"/>
              <a:t>15/04/2019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DB69F07-2C32-4E33-9D45-009E7337DE20}" type="slidenum">
              <a:rPr lang="it-IT" smtClean="0"/>
              <a:t>‹N›</a:t>
            </a:fld>
            <a:endParaRPr lang="it-IT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vendesiesino.it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495799"/>
          </a:xfrm>
        </p:spPr>
        <p:txBody>
          <a:bodyPr/>
          <a:lstStyle/>
          <a:p>
            <a:r>
              <a:rPr lang="en-GB" sz="4000" dirty="0" smtClean="0">
                <a:effectLst/>
              </a:rPr>
              <a:t>Application n.1: </a:t>
            </a:r>
            <a:br>
              <a:rPr lang="en-GB" sz="4000" dirty="0" smtClean="0">
                <a:effectLst/>
              </a:rPr>
            </a:br>
            <a:r>
              <a:rPr lang="it-IT" sz="4000" dirty="0" err="1" smtClean="0"/>
              <a:t>Does</a:t>
            </a:r>
            <a:r>
              <a:rPr lang="it-IT" sz="4000" dirty="0" smtClean="0"/>
              <a:t> </a:t>
            </a:r>
            <a:r>
              <a:rPr lang="it-IT" sz="4000" dirty="0"/>
              <a:t>Inter-</a:t>
            </a:r>
            <a:r>
              <a:rPr lang="it-IT" sz="4000" dirty="0" err="1"/>
              <a:t>municipal</a:t>
            </a:r>
            <a:r>
              <a:rPr lang="it-IT" sz="4000" dirty="0"/>
              <a:t> </a:t>
            </a:r>
            <a:r>
              <a:rPr lang="it-IT" sz="4000" dirty="0" err="1"/>
              <a:t>Cooperation</a:t>
            </a:r>
            <a:r>
              <a:rPr lang="it-IT" sz="4000" dirty="0"/>
              <a:t> </a:t>
            </a:r>
            <a:r>
              <a:rPr lang="it-IT" sz="4000" dirty="0" err="1"/>
              <a:t>promote</a:t>
            </a:r>
            <a:r>
              <a:rPr lang="it-IT" sz="4000" dirty="0"/>
              <a:t/>
            </a:r>
            <a:br>
              <a:rPr lang="it-IT" sz="4000" dirty="0"/>
            </a:br>
            <a:r>
              <a:rPr lang="it-IT" sz="4000" dirty="0" err="1" smtClean="0"/>
              <a:t>efficiency</a:t>
            </a:r>
            <a:r>
              <a:rPr lang="it-IT" sz="4000" dirty="0" smtClean="0"/>
              <a:t> </a:t>
            </a:r>
            <a:r>
              <a:rPr lang="it-IT" sz="4000" dirty="0" err="1" smtClean="0"/>
              <a:t>gains</a:t>
            </a:r>
            <a:r>
              <a:rPr lang="it-IT" sz="4000" dirty="0" smtClean="0"/>
              <a:t>? </a:t>
            </a:r>
            <a:br>
              <a:rPr lang="it-IT" sz="4000" dirty="0" smtClean="0"/>
            </a:br>
            <a:r>
              <a:rPr lang="it-IT" sz="3600" dirty="0" smtClean="0"/>
              <a:t>Evidence from </a:t>
            </a:r>
            <a:r>
              <a:rPr lang="it-IT" sz="3600" dirty="0" err="1" smtClean="0"/>
              <a:t>Italian</a:t>
            </a:r>
            <a:r>
              <a:rPr lang="it-IT" sz="3600" dirty="0" smtClean="0"/>
              <a:t> </a:t>
            </a:r>
            <a:br>
              <a:rPr lang="it-IT" sz="3600" dirty="0" smtClean="0"/>
            </a:br>
            <a:r>
              <a:rPr lang="it-IT" sz="3600" dirty="0" err="1" smtClean="0"/>
              <a:t>Municipal</a:t>
            </a:r>
            <a:r>
              <a:rPr lang="it-IT" sz="3600" dirty="0" smtClean="0"/>
              <a:t> Union</a:t>
            </a: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2800" i="1" dirty="0" smtClean="0">
                <a:effectLst/>
              </a:rPr>
              <a:t>Ferraresi, Migali and Rizzo</a:t>
            </a:r>
            <a:endParaRPr lang="it-IT" sz="2800" i="1" dirty="0">
              <a:effectLst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5300378"/>
            <a:ext cx="6400800" cy="1219200"/>
          </a:xfrm>
        </p:spPr>
        <p:txBody>
          <a:bodyPr>
            <a:normAutofit/>
          </a:bodyPr>
          <a:lstStyle/>
          <a:p>
            <a:r>
              <a:rPr lang="it-IT" dirty="0" smtClean="0"/>
              <a:t>Evaluation of Public Policy</a:t>
            </a:r>
            <a:endParaRPr lang="it-IT" i="1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1</a:t>
            </a:fld>
            <a:endParaRPr lang="it-IT" dirty="0"/>
          </a:p>
        </p:txBody>
      </p:sp>
      <p:pic>
        <p:nvPicPr>
          <p:cNvPr id="9" name="Picture 4" title="Logo UNI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846884"/>
            <a:ext cx="1066800" cy="97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7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0013"/>
          </a:xfrm>
        </p:spPr>
        <p:txBody>
          <a:bodyPr/>
          <a:lstStyle/>
          <a:p>
            <a:r>
              <a:rPr lang="en-US" sz="4000" dirty="0" smtClean="0"/>
              <a:t>Empirical a</a:t>
            </a:r>
            <a:r>
              <a:rPr lang="it-IT" sz="4000" dirty="0" err="1" smtClean="0"/>
              <a:t>pproach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In 2011 31 MU, over 160 municipalities and 1.5 million of inhabitants, that is 34% of the total population of Emilia Romagna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10</a:t>
            </a:fld>
            <a:endParaRPr lang="it-IT"/>
          </a:p>
        </p:txBody>
      </p:sp>
      <p:pic>
        <p:nvPicPr>
          <p:cNvPr id="6" name="Immagine 5" title="Municipal Union in Emilia-Romagna 20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229" y="3048000"/>
            <a:ext cx="5202789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560582"/>
            <a:ext cx="8229600" cy="1370013"/>
          </a:xfrm>
        </p:spPr>
        <p:txBody>
          <a:bodyPr/>
          <a:lstStyle/>
          <a:p>
            <a:r>
              <a:rPr lang="en-US" sz="4000" dirty="0" smtClean="0"/>
              <a:t>Empirical approach</a:t>
            </a:r>
            <a:endParaRPr lang="en-US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09431"/>
            <a:ext cx="8229600" cy="2009969"/>
          </a:xfrm>
        </p:spPr>
        <p:txBody>
          <a:bodyPr>
            <a:noAutofit/>
          </a:bodyPr>
          <a:lstStyle/>
          <a:p>
            <a:r>
              <a:rPr lang="en-US" sz="2000" dirty="0"/>
              <a:t>The rate of participation of municipalities in Municipal Unions is </a:t>
            </a:r>
            <a:r>
              <a:rPr lang="en-US" sz="2000" dirty="0" smtClean="0"/>
              <a:t>less than</a:t>
            </a:r>
            <a:r>
              <a:rPr lang="it-IT" sz="2000" dirty="0" smtClean="0"/>
              <a:t> </a:t>
            </a:r>
            <a:r>
              <a:rPr lang="it-IT" sz="2000" dirty="0"/>
              <a:t>20% </a:t>
            </a:r>
            <a:r>
              <a:rPr lang="en-US" sz="2000" dirty="0" smtClean="0"/>
              <a:t>until</a:t>
            </a:r>
            <a:r>
              <a:rPr lang="it-IT" sz="2000" dirty="0" smtClean="0"/>
              <a:t> 2007;</a:t>
            </a:r>
            <a:endParaRPr lang="it-IT" sz="2000" dirty="0"/>
          </a:p>
          <a:p>
            <a:r>
              <a:rPr lang="en-US" sz="2000" dirty="0" smtClean="0"/>
              <a:t>striking </a:t>
            </a:r>
            <a:r>
              <a:rPr lang="en-US" sz="2000" dirty="0"/>
              <a:t>increase from 2008, reaching almost 50% by the end of </a:t>
            </a:r>
            <a:r>
              <a:rPr lang="en-US" sz="2000" dirty="0" smtClean="0"/>
              <a:t>the </a:t>
            </a:r>
            <a:r>
              <a:rPr lang="it-IT" sz="2000" dirty="0" smtClean="0"/>
              <a:t>decade;</a:t>
            </a:r>
            <a:endParaRPr lang="it-IT" sz="2000" dirty="0"/>
          </a:p>
          <a:p>
            <a:r>
              <a:rPr lang="en-US" sz="2000" dirty="0" smtClean="0"/>
              <a:t>by </a:t>
            </a:r>
            <a:r>
              <a:rPr lang="en-US" sz="2000" dirty="0"/>
              <a:t>2016 the percentage of municipalities in unions is 81</a:t>
            </a:r>
            <a:r>
              <a:rPr lang="en-US" sz="2000" dirty="0" smtClean="0"/>
              <a:t>%.</a:t>
            </a:r>
            <a:endParaRPr lang="en-US" sz="2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11</a:t>
            </a:fld>
            <a:endParaRPr lang="it-IT"/>
          </a:p>
        </p:txBody>
      </p:sp>
      <p:pic>
        <p:nvPicPr>
          <p:cNvPr id="7" name="Immagine 6" title="Trend of MU in Emilia Romagn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412" y="2593216"/>
            <a:ext cx="5409175" cy="406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0013"/>
          </a:xfrm>
        </p:spPr>
        <p:txBody>
          <a:bodyPr/>
          <a:lstStyle/>
          <a:p>
            <a:r>
              <a:rPr lang="it-IT" sz="4000" dirty="0"/>
              <a:t>Data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Combination of </a:t>
            </a:r>
            <a:r>
              <a:rPr lang="en-US" dirty="0" smtClean="0"/>
              <a:t>different </a:t>
            </a:r>
            <a:r>
              <a:rPr lang="en-US" dirty="0"/>
              <a:t>archives from</a:t>
            </a:r>
          </a:p>
          <a:p>
            <a:pPr lvl="1"/>
            <a:r>
              <a:rPr lang="en-US" sz="2000" dirty="0" smtClean="0"/>
              <a:t>Italian </a:t>
            </a:r>
            <a:r>
              <a:rPr lang="en-US" sz="2000" dirty="0"/>
              <a:t>Ministry of the Interior,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Italian Ministry of Economy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Italian Institute of Statistic.</a:t>
            </a:r>
          </a:p>
          <a:p>
            <a:r>
              <a:rPr lang="it-IT" dirty="0"/>
              <a:t>Information on</a:t>
            </a:r>
            <a:r>
              <a:rPr lang="it-IT" dirty="0" smtClean="0"/>
              <a:t>:</a:t>
            </a:r>
          </a:p>
          <a:p>
            <a:pPr lvl="1"/>
            <a:r>
              <a:rPr lang="it-IT" sz="2000" dirty="0"/>
              <a:t>t</a:t>
            </a:r>
            <a:r>
              <a:rPr lang="it-IT" sz="2000" dirty="0" smtClean="0"/>
              <a:t>o be in a Union [</a:t>
            </a:r>
            <a:r>
              <a:rPr lang="en-US" sz="2000" dirty="0" err="1" smtClean="0"/>
              <a:t>Municipal_Union</a:t>
            </a:r>
            <a:r>
              <a:rPr lang="en-US" sz="2000" dirty="0" smtClean="0"/>
              <a:t>]</a:t>
            </a:r>
          </a:p>
          <a:p>
            <a:pPr lvl="1"/>
            <a:r>
              <a:rPr lang="en-US" sz="2000" dirty="0" smtClean="0"/>
              <a:t>municipal financial data [</a:t>
            </a:r>
            <a:r>
              <a:rPr lang="en-US" sz="2000" dirty="0" err="1" smtClean="0"/>
              <a:t>log_expenditure</a:t>
            </a:r>
            <a:r>
              <a:rPr lang="en-US" sz="2000" dirty="0" smtClean="0"/>
              <a:t>]</a:t>
            </a:r>
          </a:p>
          <a:p>
            <a:pPr lvl="1"/>
            <a:r>
              <a:rPr lang="en-US" sz="2000" dirty="0" smtClean="0"/>
              <a:t>municipal demographic and socio-economic data [population, child, aged…]</a:t>
            </a:r>
          </a:p>
          <a:p>
            <a:r>
              <a:rPr lang="it-IT" dirty="0" smtClean="0"/>
              <a:t>In </a:t>
            </a:r>
            <a:r>
              <a:rPr lang="it-IT" dirty="0"/>
              <a:t>Emilia Romagna</a:t>
            </a:r>
          </a:p>
          <a:p>
            <a:pPr lvl="1"/>
            <a:r>
              <a:rPr lang="en-US" sz="2000" dirty="0" smtClean="0"/>
              <a:t>348 </a:t>
            </a:r>
            <a:r>
              <a:rPr lang="en-US" sz="2000" dirty="0"/>
              <a:t>municipalities for the period 2001-2011</a:t>
            </a:r>
          </a:p>
          <a:p>
            <a:pPr lvl="1"/>
            <a:r>
              <a:rPr lang="en-US" sz="2000" dirty="0" smtClean="0"/>
              <a:t>we </a:t>
            </a:r>
            <a:r>
              <a:rPr lang="en-US" sz="2000" dirty="0"/>
              <a:t>exclude Bologna, a Metropolitan Area with a wider range </a:t>
            </a:r>
            <a:r>
              <a:rPr lang="en-US" sz="2000" dirty="0" smtClean="0"/>
              <a:t>of services</a:t>
            </a:r>
            <a:endParaRPr lang="en-US" sz="20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672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438252"/>
            <a:ext cx="8229600" cy="1370013"/>
          </a:xfrm>
        </p:spPr>
        <p:txBody>
          <a:bodyPr/>
          <a:lstStyle/>
          <a:p>
            <a:r>
              <a:rPr lang="en-US" sz="4000" dirty="0" smtClean="0"/>
              <a:t>Main variables</a:t>
            </a:r>
            <a:endParaRPr lang="en-US" sz="4000" dirty="0"/>
          </a:p>
        </p:txBody>
      </p:sp>
      <p:graphicFrame>
        <p:nvGraphicFramePr>
          <p:cNvPr id="6" name="Segnaposto contenuto 5" title="Description of the variabl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1537051"/>
              </p:ext>
            </p:extLst>
          </p:nvPr>
        </p:nvGraphicFramePr>
        <p:xfrm>
          <a:off x="152400" y="816963"/>
          <a:ext cx="8839200" cy="573623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091299"/>
                <a:gridCol w="5747901"/>
              </a:tblGrid>
              <a:tr h="12281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 smtClean="0">
                          <a:effectLst/>
                        </a:rPr>
                        <a:t>Variable</a:t>
                      </a:r>
                      <a:endParaRPr lang="en-US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3" marR="3393" marT="33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noProof="0" dirty="0" smtClean="0">
                          <a:effectLst/>
                        </a:rPr>
                        <a:t>Description</a:t>
                      </a:r>
                      <a:endParaRPr lang="en-US" sz="2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3" marR="3393" marT="3393" marB="0" anchor="b"/>
                </a:tc>
              </a:tr>
              <a:tr h="301957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i="1" u="none" strike="noStrike" dirty="0" err="1">
                          <a:effectLst/>
                        </a:rPr>
                        <a:t>log_expenditure</a:t>
                      </a:r>
                      <a:endParaRPr lang="it-IT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3" marR="3393" marT="339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Log of current expenditure per resident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3" marR="3393" marT="3393" marB="0" anchor="ctr"/>
                </a:tc>
              </a:tr>
              <a:tr h="540808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i="1" u="none" strike="noStrike" dirty="0" err="1">
                          <a:effectLst/>
                        </a:rPr>
                        <a:t>Municipal_Union</a:t>
                      </a:r>
                      <a:endParaRPr lang="it-IT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3" marR="3393" marT="339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dummy = 1 if municipality </a:t>
                      </a:r>
                      <a:r>
                        <a:rPr lang="en-US" sz="1800" i="1" u="none" strike="noStrike" dirty="0" err="1">
                          <a:effectLst/>
                        </a:rPr>
                        <a:t>i</a:t>
                      </a:r>
                      <a:r>
                        <a:rPr lang="en-US" sz="1800" u="none" strike="noStrike" dirty="0">
                          <a:effectLst/>
                        </a:rPr>
                        <a:t> at time </a:t>
                      </a:r>
                      <a:r>
                        <a:rPr lang="en-US" sz="1800" i="1" u="none" strike="noStrike" dirty="0">
                          <a:effectLst/>
                        </a:rPr>
                        <a:t>t</a:t>
                      </a:r>
                      <a:r>
                        <a:rPr lang="en-US" sz="1800" u="none" strike="noStrike" dirty="0">
                          <a:effectLst/>
                        </a:rPr>
                        <a:t> belongs to a Municipal Union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3" marR="3393" marT="3393" marB="0" anchor="ctr"/>
                </a:tc>
              </a:tr>
              <a:tr h="242244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i="1" u="none" strike="noStrike" dirty="0" err="1">
                          <a:effectLst/>
                        </a:rPr>
                        <a:t>population</a:t>
                      </a:r>
                      <a:endParaRPr lang="it-IT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3" marR="3393" marT="339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smtClean="0">
                          <a:effectLst/>
                        </a:rPr>
                        <a:t>Population</a:t>
                      </a:r>
                      <a:r>
                        <a:rPr lang="it-IT" sz="1800" u="none" strike="noStrike" dirty="0" smtClean="0">
                          <a:effectLst/>
                        </a:rPr>
                        <a:t> </a:t>
                      </a:r>
                      <a:r>
                        <a:rPr lang="it-IT" sz="1800" u="none" strike="noStrike" dirty="0">
                          <a:effectLst/>
                        </a:rPr>
                        <a:t>of the </a:t>
                      </a:r>
                      <a:r>
                        <a:rPr lang="en-US" sz="1800" u="none" strike="noStrike" noProof="0" dirty="0" smtClean="0">
                          <a:effectLst/>
                        </a:rPr>
                        <a:t>municipality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3" marR="3393" marT="3393" marB="0" anchor="ctr"/>
                </a:tc>
              </a:tr>
              <a:tr h="36167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i="1" u="none" strike="noStrike" dirty="0" err="1">
                          <a:effectLst/>
                        </a:rPr>
                        <a:t>child</a:t>
                      </a:r>
                      <a:endParaRPr lang="it-IT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3" marR="3393" marT="339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Share of the population aged between 0-5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3" marR="3393" marT="3393" marB="0" anchor="ctr"/>
                </a:tc>
              </a:tr>
              <a:tr h="242244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i="1" u="none" strike="noStrike" dirty="0" err="1">
                          <a:effectLst/>
                        </a:rPr>
                        <a:t>aged</a:t>
                      </a:r>
                      <a:r>
                        <a:rPr lang="it-IT" sz="2000" i="1" u="none" strike="noStrike" dirty="0">
                          <a:effectLst/>
                        </a:rPr>
                        <a:t> </a:t>
                      </a:r>
                      <a:endParaRPr lang="it-IT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3" marR="3393" marT="339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Share of population over the age of 65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3" marR="3393" marT="3393" marB="0" anchor="ctr"/>
                </a:tc>
              </a:tr>
              <a:tr h="36167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i="1" u="none" strike="noStrike" dirty="0" err="1">
                          <a:effectLst/>
                        </a:rPr>
                        <a:t>income</a:t>
                      </a:r>
                      <a:endParaRPr lang="it-IT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3" marR="3393" marT="339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</a:rPr>
                        <a:t>Real personal </a:t>
                      </a:r>
                      <a:r>
                        <a:rPr lang="en-US" sz="1800" u="none" strike="noStrike" noProof="0" dirty="0" smtClean="0">
                          <a:effectLst/>
                        </a:rPr>
                        <a:t>income</a:t>
                      </a:r>
                      <a:r>
                        <a:rPr lang="it-IT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noProof="0" dirty="0" smtClean="0">
                          <a:effectLst/>
                        </a:rPr>
                        <a:t>tax</a:t>
                      </a:r>
                      <a:r>
                        <a:rPr lang="it-IT" sz="1800" u="none" strike="noStrike" dirty="0" smtClean="0">
                          <a:effectLst/>
                        </a:rPr>
                        <a:t> </a:t>
                      </a:r>
                      <a:r>
                        <a:rPr lang="it-IT" sz="1800" u="none" strike="noStrike" dirty="0">
                          <a:effectLst/>
                        </a:rPr>
                        <a:t>base per </a:t>
                      </a:r>
                      <a:r>
                        <a:rPr lang="en-US" sz="1800" u="none" strike="noStrike" noProof="0" dirty="0" smtClean="0">
                          <a:effectLst/>
                        </a:rPr>
                        <a:t>resident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3" marR="3393" marT="3393" marB="0" anchor="ctr"/>
                </a:tc>
              </a:tr>
              <a:tr h="18253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i="1" u="none" strike="noStrike" dirty="0" err="1">
                          <a:effectLst/>
                        </a:rPr>
                        <a:t>population_density</a:t>
                      </a:r>
                      <a:endParaRPr lang="it-IT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3" marR="3393" marT="339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Numbers of citizens per area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3" marR="3393" marT="3393" marB="0" anchor="ctr"/>
                </a:tc>
              </a:tr>
              <a:tr h="36167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i="1" u="none" strike="noStrike" dirty="0" err="1">
                          <a:effectLst/>
                        </a:rPr>
                        <a:t>taxpayers</a:t>
                      </a:r>
                      <a:endParaRPr lang="it-IT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3" marR="3393" marT="339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Share of the taxpayers of the municipality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3" marR="3393" marT="3393" marB="0" anchor="ctr"/>
                </a:tc>
              </a:tr>
              <a:tr h="242244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i="1" u="none" strike="noStrike" dirty="0" err="1">
                          <a:effectLst/>
                        </a:rPr>
                        <a:t>ipopulation</a:t>
                      </a:r>
                      <a:endParaRPr lang="it-IT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3" marR="3393" marT="339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</a:rPr>
                        <a:t>Inverse of the </a:t>
                      </a:r>
                      <a:r>
                        <a:rPr lang="en-US" sz="1800" u="none" strike="noStrike" noProof="0" dirty="0" smtClean="0">
                          <a:effectLst/>
                        </a:rPr>
                        <a:t>population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3" marR="3393" marT="3393" marB="0" anchor="ctr"/>
                </a:tc>
              </a:tr>
              <a:tr h="242244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i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revenue_Municipal_Union</a:t>
                      </a:r>
                      <a:r>
                        <a:rPr lang="it-IT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it-IT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3" marR="3393" marT="3393" marB="0" anchor="ctr"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Sum of the revenue from fees and charges and transfers from other level of 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governments</a:t>
                      </a:r>
                      <a:r>
                        <a:rPr lang="it-IT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per </a:t>
                      </a:r>
                      <a:r>
                        <a:rPr lang="en-US" sz="180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resident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3" marR="3393" marT="3393" marB="0" anchor="ctr"/>
                </a:tc>
              </a:tr>
              <a:tr h="122818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i="1" u="none" strike="noStrike" dirty="0" err="1">
                          <a:effectLst/>
                        </a:rPr>
                        <a:t>birth_rate_pc</a:t>
                      </a:r>
                      <a:r>
                        <a:rPr lang="it-IT" sz="2000" i="1" u="none" strike="noStrike" dirty="0">
                          <a:effectLst/>
                        </a:rPr>
                        <a:t> </a:t>
                      </a:r>
                      <a:endParaRPr lang="it-IT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3" marR="3393" marT="339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 dirty="0">
                          <a:effectLst/>
                        </a:rPr>
                        <a:t>Birth rate per capita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3" marR="3393" marT="3393" marB="0" anchor="ctr"/>
                </a:tc>
              </a:tr>
              <a:tr h="481096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i="1" u="none" strike="noStrike" dirty="0" err="1">
                          <a:effectLst/>
                        </a:rPr>
                        <a:t>children_infant_school_pc</a:t>
                      </a:r>
                      <a:r>
                        <a:rPr lang="it-IT" sz="2000" i="1" u="none" strike="noStrike" dirty="0">
                          <a:effectLst/>
                        </a:rPr>
                        <a:t> </a:t>
                      </a:r>
                      <a:endParaRPr lang="it-IT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3" marR="3393" marT="339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Number of children enrolled in infant school (per-capita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3" marR="3393" marT="3393" marB="0" anchor="ctr"/>
                </a:tc>
              </a:tr>
              <a:tr h="600521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i="1" u="none" strike="noStrike" dirty="0" err="1">
                          <a:effectLst/>
                        </a:rPr>
                        <a:t>net_migration</a:t>
                      </a:r>
                      <a:endParaRPr lang="it-IT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3" marR="3393" marT="339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Difference between new </a:t>
                      </a:r>
                      <a:r>
                        <a:rPr lang="en-US" sz="1800" u="none" strike="noStrike" noProof="0" dirty="0" smtClean="0">
                          <a:effectLst/>
                        </a:rPr>
                        <a:t>registered</a:t>
                      </a:r>
                      <a:r>
                        <a:rPr lang="en-US" sz="1800" u="none" strike="noStrike" dirty="0" smtClean="0">
                          <a:effectLst/>
                        </a:rPr>
                        <a:t> members </a:t>
                      </a:r>
                      <a:r>
                        <a:rPr lang="en-US" sz="1800" u="none" strike="noStrike" dirty="0">
                          <a:effectLst/>
                        </a:rPr>
                        <a:t>and </a:t>
                      </a:r>
                      <a:r>
                        <a:rPr lang="en-US" sz="1800" u="none" strike="noStrike" dirty="0" smtClean="0">
                          <a:effectLst/>
                        </a:rPr>
                        <a:t>unregistered </a:t>
                      </a:r>
                      <a:r>
                        <a:rPr lang="en-US" sz="1800" u="none" strike="noStrike" dirty="0">
                          <a:effectLst/>
                        </a:rPr>
                        <a:t>members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3" marR="3393" marT="3393" marB="0" anchor="ctr"/>
                </a:tc>
              </a:tr>
              <a:tr h="56870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i="1" u="none" strike="noStrike" dirty="0" err="1">
                          <a:effectLst/>
                        </a:rPr>
                        <a:t>road_car_crash_pc</a:t>
                      </a:r>
                      <a:endParaRPr lang="it-IT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3" marR="3393" marT="339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Number of accidents within the municipal roads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93" marR="3393" marT="3393" marB="0" anchor="ctr"/>
                </a:tc>
              </a:tr>
            </a:tbl>
          </a:graphicData>
        </a:graphic>
      </p:graphicFrame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965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0013"/>
          </a:xfrm>
        </p:spPr>
        <p:txBody>
          <a:bodyPr/>
          <a:lstStyle/>
          <a:p>
            <a:r>
              <a:rPr lang="en-US" sz="4000" dirty="0" smtClean="0"/>
              <a:t>Descriptive statistics</a:t>
            </a:r>
            <a:endParaRPr lang="en-US" sz="4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14</a:t>
            </a:fld>
            <a:endParaRPr lang="it-IT"/>
          </a:p>
        </p:txBody>
      </p:sp>
      <p:pic>
        <p:nvPicPr>
          <p:cNvPr id="8" name="Immagine 7" title="Tab A.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002" y="1494631"/>
            <a:ext cx="7311995" cy="504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4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Replicate </a:t>
            </a:r>
            <a:r>
              <a:rPr lang="en-US" sz="3600" dirty="0" smtClean="0"/>
              <a:t>descriptive statistics </a:t>
            </a:r>
            <a:r>
              <a:rPr lang="it-IT" sz="3600" dirty="0" smtClean="0"/>
              <a:t>in Stata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Open the dataset: </a:t>
            </a:r>
            <a:r>
              <a:rPr lang="it-IT" dirty="0" err="1"/>
              <a:t>emilia_uni_dataset_up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	</a:t>
            </a:r>
            <a:r>
              <a:rPr lang="it-IT" i="1" dirty="0" smtClean="0"/>
              <a:t>use </a:t>
            </a:r>
            <a:r>
              <a:rPr lang="it-IT" i="1" dirty="0" err="1" smtClean="0"/>
              <a:t>emilia_uni_dataset_up.dta,clear</a:t>
            </a:r>
            <a:endParaRPr lang="it-IT" i="1" dirty="0" smtClean="0"/>
          </a:p>
          <a:p>
            <a:r>
              <a:rPr lang="en-US" dirty="0" smtClean="0"/>
              <a:t>Generate summary statistics:</a:t>
            </a:r>
          </a:p>
          <a:p>
            <a:pPr marL="0" indent="0">
              <a:buNone/>
            </a:pPr>
            <a:r>
              <a:rPr lang="en-US" sz="2000" i="1" dirty="0" smtClean="0"/>
              <a:t>sum </a:t>
            </a:r>
            <a:r>
              <a:rPr lang="en-US" sz="2000" i="1" dirty="0" err="1"/>
              <a:t>log_expenditure</a:t>
            </a:r>
            <a:r>
              <a:rPr lang="en-US" sz="2000" i="1" dirty="0"/>
              <a:t> </a:t>
            </a:r>
            <a:r>
              <a:rPr lang="en-US" sz="2000" i="1" dirty="0" err="1"/>
              <a:t>Municipal_Union</a:t>
            </a:r>
            <a:r>
              <a:rPr lang="en-US" sz="2000" i="1" dirty="0"/>
              <a:t> population child aged income </a:t>
            </a:r>
            <a:r>
              <a:rPr lang="en-US" sz="2000" i="1" dirty="0" err="1"/>
              <a:t>population_density</a:t>
            </a:r>
            <a:r>
              <a:rPr lang="en-US" sz="2000" i="1" dirty="0"/>
              <a:t> taxpayers </a:t>
            </a:r>
            <a:r>
              <a:rPr lang="en-US" sz="2000" i="1" dirty="0" err="1"/>
              <a:t>ipopulation</a:t>
            </a:r>
            <a:r>
              <a:rPr lang="en-US" sz="2000" i="1" dirty="0"/>
              <a:t> </a:t>
            </a:r>
            <a:r>
              <a:rPr lang="en-US" sz="2000" i="1" dirty="0" err="1" smtClean="0"/>
              <a:t>revenue_Municipal_Union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birth_rate_pc</a:t>
            </a:r>
            <a:r>
              <a:rPr lang="en-US" sz="2000" i="1" dirty="0" smtClean="0"/>
              <a:t> </a:t>
            </a:r>
            <a:r>
              <a:rPr lang="en-US" sz="2000" i="1" dirty="0" err="1"/>
              <a:t>children_infant_school_pc</a:t>
            </a:r>
            <a:r>
              <a:rPr lang="en-US" sz="2000" i="1" dirty="0"/>
              <a:t> </a:t>
            </a:r>
            <a:r>
              <a:rPr lang="en-US" sz="2000" i="1" dirty="0" err="1"/>
              <a:t>net_migration</a:t>
            </a:r>
            <a:r>
              <a:rPr lang="en-US" sz="2000" i="1" dirty="0"/>
              <a:t> </a:t>
            </a:r>
            <a:r>
              <a:rPr lang="en-US" sz="2000" i="1" dirty="0" err="1"/>
              <a:t>road_car_crash_pc</a:t>
            </a:r>
            <a:r>
              <a:rPr lang="en-US" sz="2000" i="1" dirty="0"/>
              <a:t> 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538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Identification strategy I</a:t>
            </a:r>
            <a:endParaRPr lang="en-US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Objective</a:t>
            </a:r>
            <a:r>
              <a:rPr lang="en-US" dirty="0"/>
              <a:t>: identify the causal </a:t>
            </a:r>
            <a:r>
              <a:rPr lang="en-US" dirty="0" smtClean="0"/>
              <a:t>effect </a:t>
            </a:r>
            <a:r>
              <a:rPr lang="en-US" dirty="0"/>
              <a:t>of being a member of a </a:t>
            </a:r>
            <a:r>
              <a:rPr lang="en-US" dirty="0" smtClean="0"/>
              <a:t>Municipal Union </a:t>
            </a:r>
            <a:r>
              <a:rPr lang="en-US" dirty="0"/>
              <a:t>on </a:t>
            </a:r>
            <a:r>
              <a:rPr lang="en-US" dirty="0" smtClean="0"/>
              <a:t>the spending </a:t>
            </a:r>
            <a:r>
              <a:rPr lang="en-US" dirty="0"/>
              <a:t>decisions of single </a:t>
            </a:r>
            <a:r>
              <a:rPr lang="en-US" dirty="0" smtClean="0"/>
              <a:t>Municipality.</a:t>
            </a:r>
            <a:endParaRPr lang="en-US" dirty="0"/>
          </a:p>
          <a:p>
            <a:r>
              <a:rPr lang="en-US" b="1" dirty="0" smtClean="0"/>
              <a:t>Ideal </a:t>
            </a:r>
            <a:r>
              <a:rPr lang="en-US" b="1" dirty="0"/>
              <a:t>framework</a:t>
            </a:r>
            <a:r>
              <a:rPr lang="en-US" dirty="0"/>
              <a:t>: to compare decisions on expenditure for </a:t>
            </a:r>
            <a:r>
              <a:rPr lang="en-US" dirty="0" smtClean="0"/>
              <a:t>Municipality </a:t>
            </a:r>
            <a:r>
              <a:rPr lang="en-US" dirty="0"/>
              <a:t>in a </a:t>
            </a:r>
            <a:r>
              <a:rPr lang="en-US" dirty="0" smtClean="0"/>
              <a:t>Union (treated </a:t>
            </a:r>
            <a:r>
              <a:rPr lang="en-US" dirty="0"/>
              <a:t>group), to the same decisions for </a:t>
            </a:r>
            <a:r>
              <a:rPr lang="en-US" dirty="0" smtClean="0"/>
              <a:t>Municipality </a:t>
            </a:r>
            <a:r>
              <a:rPr lang="en-US" dirty="0"/>
              <a:t>in </a:t>
            </a:r>
            <a:r>
              <a:rPr lang="en-US" dirty="0" smtClean="0"/>
              <a:t>the counterfactual situation </a:t>
            </a:r>
            <a:r>
              <a:rPr lang="en-US" dirty="0"/>
              <a:t>of not being in the </a:t>
            </a:r>
            <a:r>
              <a:rPr lang="en-US" dirty="0" smtClean="0"/>
              <a:t>Union.</a:t>
            </a:r>
            <a:endParaRPr lang="en-US" dirty="0"/>
          </a:p>
          <a:p>
            <a:r>
              <a:rPr lang="en-US" u="sng" dirty="0" smtClean="0">
                <a:solidFill>
                  <a:srgbClr val="FF0000"/>
                </a:solidFill>
              </a:rPr>
              <a:t>This is impossible</a:t>
            </a:r>
            <a:r>
              <a:rPr lang="it-IT" dirty="0" smtClean="0">
                <a:solidFill>
                  <a:srgbClr val="FF0000"/>
                </a:solidFill>
              </a:rPr>
              <a:t>.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823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Identification strategy II</a:t>
            </a:r>
            <a:endParaRPr lang="en-US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Best </a:t>
            </a:r>
            <a:r>
              <a:rPr lang="en-US" dirty="0"/>
              <a:t>alternative is a </a:t>
            </a:r>
            <a:r>
              <a:rPr lang="en-US" b="1" dirty="0"/>
              <a:t>randomized control trial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assign </a:t>
            </a:r>
            <a:r>
              <a:rPr lang="en-US" dirty="0" smtClean="0"/>
              <a:t>participation and </a:t>
            </a:r>
            <a:r>
              <a:rPr lang="en-US" dirty="0"/>
              <a:t>non participation in a </a:t>
            </a:r>
            <a:r>
              <a:rPr lang="en-US" dirty="0" smtClean="0"/>
              <a:t>Municipal Union </a:t>
            </a:r>
            <a:r>
              <a:rPr lang="en-US" dirty="0"/>
              <a:t>across municipalities, and compare </a:t>
            </a:r>
            <a:r>
              <a:rPr lang="en-US" dirty="0" smtClean="0"/>
              <a:t>the average </a:t>
            </a:r>
            <a:r>
              <a:rPr lang="en-US" dirty="0"/>
              <a:t>expenditures of the two groups.</a:t>
            </a:r>
          </a:p>
          <a:p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analysis</a:t>
            </a:r>
            <a:r>
              <a:rPr lang="it-IT" dirty="0" smtClean="0"/>
              <a:t>: </a:t>
            </a:r>
            <a:r>
              <a:rPr lang="it-IT" b="1" dirty="0" smtClean="0"/>
              <a:t>quasi-</a:t>
            </a:r>
            <a:r>
              <a:rPr lang="it-IT" b="1" dirty="0" err="1" smtClean="0"/>
              <a:t>experimental</a:t>
            </a:r>
            <a:r>
              <a:rPr lang="it-IT" b="1" dirty="0" smtClean="0"/>
              <a:t> </a:t>
            </a:r>
            <a:r>
              <a:rPr lang="it-IT" b="1" dirty="0" err="1" smtClean="0"/>
              <a:t>approach</a:t>
            </a:r>
            <a:r>
              <a:rPr lang="it-IT" b="1" dirty="0" smtClean="0"/>
              <a:t> </a:t>
            </a:r>
          </a:p>
          <a:p>
            <a:r>
              <a:rPr lang="en-US" dirty="0" smtClean="0"/>
              <a:t>define </a:t>
            </a:r>
            <a:r>
              <a:rPr lang="en-US" dirty="0"/>
              <a:t>a </a:t>
            </a:r>
            <a:r>
              <a:rPr lang="en-US" dirty="0" smtClean="0"/>
              <a:t>suitable </a:t>
            </a:r>
            <a:r>
              <a:rPr lang="en-US" dirty="0"/>
              <a:t>control group that can credibly estimate </a:t>
            </a:r>
            <a:r>
              <a:rPr lang="en-US" dirty="0" smtClean="0"/>
              <a:t>the counterfactual</a:t>
            </a:r>
            <a:r>
              <a:rPr lang="it-IT" dirty="0" smtClean="0"/>
              <a:t>.</a:t>
            </a:r>
            <a:endParaRPr lang="it-IT" dirty="0"/>
          </a:p>
          <a:p>
            <a:r>
              <a:rPr lang="en-US" dirty="0" smtClean="0"/>
              <a:t>Main </a:t>
            </a:r>
            <a:r>
              <a:rPr lang="en-US" dirty="0"/>
              <a:t>issue: unobservable characteristics between </a:t>
            </a:r>
            <a:r>
              <a:rPr lang="en-US" dirty="0" smtClean="0"/>
              <a:t>Municipalities </a:t>
            </a:r>
            <a:r>
              <a:rPr lang="en-US" dirty="0"/>
              <a:t>in </a:t>
            </a:r>
            <a:r>
              <a:rPr lang="en-US" dirty="0" smtClean="0"/>
              <a:t>Union </a:t>
            </a:r>
            <a:r>
              <a:rPr lang="en-US" dirty="0"/>
              <a:t>and </a:t>
            </a:r>
            <a:r>
              <a:rPr lang="en-US" dirty="0" smtClean="0"/>
              <a:t>Not in Union, and which </a:t>
            </a:r>
            <a:r>
              <a:rPr lang="en-US" dirty="0"/>
              <a:t>might be correlated to the expenditures.</a:t>
            </a:r>
          </a:p>
          <a:p>
            <a:r>
              <a:rPr lang="en-US" dirty="0" smtClean="0"/>
              <a:t>Methodology </a:t>
            </a:r>
            <a:r>
              <a:rPr lang="en-US" dirty="0"/>
              <a:t>used </a:t>
            </a:r>
            <a:r>
              <a:rPr lang="en-US" dirty="0" smtClean="0"/>
              <a:t>difference-in-differences remove </a:t>
            </a:r>
            <a:r>
              <a:rPr lang="en-US" dirty="0" err="1" smtClean="0"/>
              <a:t>unobservables</a:t>
            </a:r>
            <a:r>
              <a:rPr lang="en-US" dirty="0" smtClean="0"/>
              <a:t> fi</a:t>
            </a:r>
            <a:r>
              <a:rPr lang="it-IT" dirty="0" err="1" smtClean="0"/>
              <a:t>xed</a:t>
            </a:r>
            <a:r>
              <a:rPr lang="it-IT" dirty="0" smtClean="0"/>
              <a:t> </a:t>
            </a:r>
            <a:r>
              <a:rPr lang="it-IT" dirty="0"/>
              <a:t>over time.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654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err="1" smtClean="0"/>
              <a:t>Difference</a:t>
            </a:r>
            <a:r>
              <a:rPr lang="it-IT" sz="3600" dirty="0" smtClean="0"/>
              <a:t>-in-</a:t>
            </a:r>
            <a:r>
              <a:rPr lang="it-IT" sz="3600" dirty="0" err="1" smtClean="0"/>
              <a:t>differences</a:t>
            </a:r>
            <a:endParaRPr lang="en-US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each year, we have municipalities in Unions (</a:t>
            </a:r>
            <a:r>
              <a:rPr lang="en-US" b="1" dirty="0"/>
              <a:t>treated group</a:t>
            </a:r>
            <a:r>
              <a:rPr lang="en-US" dirty="0"/>
              <a:t>, </a:t>
            </a:r>
            <a:r>
              <a:rPr lang="en-US" dirty="0" smtClean="0"/>
              <a:t>TG) and </a:t>
            </a:r>
            <a:r>
              <a:rPr lang="en-US" dirty="0"/>
              <a:t>municipalities not in Unions (</a:t>
            </a:r>
            <a:r>
              <a:rPr lang="en-US" b="1" dirty="0"/>
              <a:t>control group</a:t>
            </a:r>
            <a:r>
              <a:rPr lang="en-US" dirty="0"/>
              <a:t>, CG).</a:t>
            </a:r>
          </a:p>
          <a:p>
            <a:r>
              <a:rPr lang="en-US" dirty="0" smtClean="0"/>
              <a:t>We </a:t>
            </a:r>
            <a:r>
              <a:rPr lang="en-US" dirty="0"/>
              <a:t>compare the change in expenditures in TG before and after </a:t>
            </a:r>
            <a:r>
              <a:rPr lang="en-US" dirty="0" smtClean="0"/>
              <a:t>the participation </a:t>
            </a:r>
            <a:r>
              <a:rPr lang="en-US" dirty="0"/>
              <a:t>in a MU, to the change in expenditures in CG for </a:t>
            </a:r>
            <a:r>
              <a:rPr lang="en-US" dirty="0" smtClean="0"/>
              <a:t>the same period</a:t>
            </a:r>
            <a:r>
              <a:rPr lang="it-IT" dirty="0" smtClean="0"/>
              <a:t>.</a:t>
            </a:r>
            <a:endParaRPr lang="it-IT" dirty="0"/>
          </a:p>
          <a:p>
            <a:r>
              <a:rPr lang="en-US" dirty="0" smtClean="0"/>
              <a:t>We </a:t>
            </a:r>
            <a:r>
              <a:rPr lang="en-US" dirty="0"/>
              <a:t>estimate the following two-way </a:t>
            </a:r>
            <a:r>
              <a:rPr lang="en-US" dirty="0" smtClean="0"/>
              <a:t>fixed effect </a:t>
            </a:r>
            <a:r>
              <a:rPr lang="en-US" dirty="0"/>
              <a:t>linear </a:t>
            </a:r>
            <a:r>
              <a:rPr lang="en-US" dirty="0" smtClean="0"/>
              <a:t>model:</a:t>
            </a:r>
            <a:endParaRPr lang="it-IT" sz="2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18</a:t>
            </a:fld>
            <a:endParaRPr lang="it-IT"/>
          </a:p>
        </p:txBody>
      </p:sp>
      <p:pic>
        <p:nvPicPr>
          <p:cNvPr id="7" name="Immagine 6" title="Equatio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59" y="5029200"/>
            <a:ext cx="8785594" cy="70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err="1" smtClean="0"/>
              <a:t>Difference</a:t>
            </a:r>
            <a:r>
              <a:rPr lang="it-IT" sz="3600" dirty="0" smtClean="0"/>
              <a:t>-in-</a:t>
            </a:r>
            <a:r>
              <a:rPr lang="it-IT" sz="3600" dirty="0" err="1" smtClean="0"/>
              <a:t>differences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log per capita expenditure in municipality </a:t>
                </a:r>
                <a:r>
                  <a:rPr lang="en-US" i="1" dirty="0" err="1"/>
                  <a:t>i</a:t>
                </a:r>
                <a:r>
                  <a:rPr lang="en-US" dirty="0"/>
                  <a:t> at time </a:t>
                </a:r>
                <a:r>
                  <a:rPr lang="en-US" i="1" dirty="0"/>
                  <a:t>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𝑀𝑈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en-US" dirty="0" smtClean="0"/>
                  <a:t>: </a:t>
                </a:r>
                <a:r>
                  <a:rPr lang="en-US" dirty="0"/>
                  <a:t>dummy variable =1 if municipality </a:t>
                </a:r>
                <a:r>
                  <a:rPr lang="en-US" i="1" dirty="0" err="1"/>
                  <a:t>i</a:t>
                </a:r>
                <a:r>
                  <a:rPr lang="en-US" dirty="0"/>
                  <a:t> at time </a:t>
                </a:r>
                <a:r>
                  <a:rPr lang="en-US" i="1" dirty="0"/>
                  <a:t>t</a:t>
                </a:r>
                <a:r>
                  <a:rPr lang="en-US" dirty="0"/>
                  <a:t> belongs to </a:t>
                </a:r>
                <a:r>
                  <a:rPr lang="en-US" dirty="0" smtClean="0"/>
                  <a:t>the Municipal </a:t>
                </a:r>
                <a:r>
                  <a:rPr lang="en-US" dirty="0"/>
                  <a:t>Union and zero otherwise.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dirty="0" smtClean="0"/>
                  <a:t> </a:t>
                </a:r>
                <a:r>
                  <a:rPr lang="en-US" dirty="0" smtClean="0"/>
                  <a:t>municipalities</a:t>
                </a:r>
                <a:r>
                  <a:rPr lang="it-IT" dirty="0" smtClean="0"/>
                  <a:t> </a:t>
                </a:r>
                <a:r>
                  <a:rPr lang="en-US" dirty="0" smtClean="0"/>
                  <a:t>fixed effects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exogenous shocks, common to all municipalities in period t.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𝑖𝑡</m:t>
                        </m:r>
                      </m:sub>
                    </m:sSub>
                  </m:oMath>
                </a14:m>
                <a:r>
                  <a:rPr lang="en-US" dirty="0" smtClean="0"/>
                  <a:t>: </a:t>
                </a:r>
                <a:r>
                  <a:rPr lang="en-US" dirty="0"/>
                  <a:t>time-varying demographic and socio-economic </a:t>
                </a:r>
                <a:r>
                  <a:rPr lang="en-US" dirty="0" smtClean="0"/>
                  <a:t>characteristics (</a:t>
                </a:r>
                <a:r>
                  <a:rPr lang="en-US" b="1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control variables</a:t>
                </a:r>
                <a:r>
                  <a:rPr lang="en-US" dirty="0" smtClean="0"/>
                  <a:t>).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dirty="0"/>
                  <a:t>is the </a:t>
                </a:r>
                <a:r>
                  <a:rPr lang="en-US" dirty="0" smtClean="0"/>
                  <a:t>difference-in-difference </a:t>
                </a:r>
                <a:r>
                  <a:rPr lang="en-US" dirty="0"/>
                  <a:t>estimate of the </a:t>
                </a:r>
                <a:r>
                  <a:rPr lang="en-US" dirty="0" smtClean="0"/>
                  <a:t>effect </a:t>
                </a:r>
                <a:r>
                  <a:rPr lang="en-US" dirty="0"/>
                  <a:t>of being in </a:t>
                </a:r>
                <a:r>
                  <a:rPr lang="en-US" dirty="0" smtClean="0"/>
                  <a:t>a Municipal</a:t>
                </a:r>
                <a:r>
                  <a:rPr lang="it-IT" dirty="0" smtClean="0"/>
                  <a:t> </a:t>
                </a:r>
                <a:r>
                  <a:rPr lang="it-IT" dirty="0"/>
                  <a:t>Union on </a:t>
                </a:r>
                <a:r>
                  <a:rPr lang="en-US" dirty="0" smtClean="0"/>
                  <a:t>expenditure</a:t>
                </a:r>
                <a:r>
                  <a:rPr lang="it-IT" dirty="0" smtClean="0"/>
                  <a:t>.</a:t>
                </a:r>
                <a:endParaRPr lang="it-IT" dirty="0"/>
              </a:p>
              <a:p>
                <a:endParaRPr lang="it-IT" sz="2000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078" r="-963" b="-4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01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1800" dirty="0" smtClean="0"/>
              <a:t>dip2</a:t>
            </a:r>
            <a:endParaRPr lang="it-IT" sz="1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2</a:t>
            </a:fld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idx="4294967295"/>
          </p:nvPr>
        </p:nvSpPr>
        <p:spPr>
          <a:xfrm>
            <a:off x="5353402" y="2606675"/>
            <a:ext cx="3790597" cy="4525963"/>
          </a:xfrm>
        </p:spPr>
        <p:txBody>
          <a:bodyPr/>
          <a:lstStyle/>
          <a:p>
            <a:r>
              <a:rPr lang="it-IT" dirty="0" smtClean="0">
                <a:hlinkClick r:id="rId2"/>
              </a:rPr>
              <a:t>Esino for sale</a:t>
            </a:r>
            <a:endParaRPr lang="it-IT" dirty="0"/>
          </a:p>
        </p:txBody>
      </p:sp>
      <p:pic>
        <p:nvPicPr>
          <p:cNvPr id="1026" name="Picture 2" descr="Non Ã¨ stato fornito nessun testo alternativo per questa imma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58" y="-83704"/>
            <a:ext cx="4912245" cy="719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Â«Comune in venditaÂ», provocazione choc a Esino Lar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761" y="3113381"/>
            <a:ext cx="4759491" cy="355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39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0669" y="-77787"/>
            <a:ext cx="8229600" cy="1600200"/>
          </a:xfrm>
        </p:spPr>
        <p:txBody>
          <a:bodyPr/>
          <a:lstStyle/>
          <a:p>
            <a:r>
              <a:rPr lang="it-IT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Control </a:t>
            </a:r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variables</a:t>
            </a: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8971" y="167640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/>
              <a:t>Population of </a:t>
            </a:r>
            <a:r>
              <a:rPr lang="en-US" dirty="0" smtClean="0"/>
              <a:t>Municipality [</a:t>
            </a:r>
            <a:r>
              <a:rPr lang="en-US" i="1" dirty="0" smtClean="0"/>
              <a:t>population</a:t>
            </a:r>
            <a:r>
              <a:rPr lang="en-US" dirty="0" smtClean="0"/>
              <a:t>], </a:t>
            </a:r>
            <a:r>
              <a:rPr lang="en-US" dirty="0"/>
              <a:t>population density (number of citizens per area</a:t>
            </a:r>
            <a:r>
              <a:rPr lang="en-US" dirty="0" smtClean="0"/>
              <a:t>) [</a:t>
            </a:r>
            <a:r>
              <a:rPr lang="en-US" i="1" dirty="0" err="1" smtClean="0"/>
              <a:t>population_density</a:t>
            </a:r>
            <a:r>
              <a:rPr lang="en-US" dirty="0" smtClean="0"/>
              <a:t>], </a:t>
            </a:r>
            <a:r>
              <a:rPr lang="it-IT" dirty="0" smtClean="0"/>
              <a:t>and </a:t>
            </a:r>
            <a:r>
              <a:rPr lang="it-IT" dirty="0"/>
              <a:t>inverse of </a:t>
            </a:r>
            <a:r>
              <a:rPr lang="en-US" dirty="0" smtClean="0"/>
              <a:t>population</a:t>
            </a:r>
            <a:r>
              <a:rPr lang="it-IT" dirty="0" smtClean="0"/>
              <a:t> [</a:t>
            </a:r>
            <a:r>
              <a:rPr lang="it-IT" i="1" dirty="0" err="1" smtClean="0"/>
              <a:t>i_population</a:t>
            </a:r>
            <a:r>
              <a:rPr lang="it-IT" dirty="0"/>
              <a:t>]</a:t>
            </a:r>
            <a:r>
              <a:rPr lang="it-IT" dirty="0" smtClean="0"/>
              <a:t>:</a:t>
            </a:r>
            <a:endParaRPr lang="it-IT" dirty="0"/>
          </a:p>
          <a:p>
            <a:pPr lvl="1"/>
            <a:r>
              <a:rPr lang="en-US" sz="2400" dirty="0" smtClean="0"/>
              <a:t>variables </a:t>
            </a:r>
            <a:r>
              <a:rPr lang="en-US" sz="2400" dirty="0"/>
              <a:t>that capture scale economies or dis-economies in the </a:t>
            </a:r>
            <a:r>
              <a:rPr lang="en-US" sz="2400" dirty="0" smtClean="0"/>
              <a:t>provision of </a:t>
            </a:r>
            <a:r>
              <a:rPr lang="en-US" sz="2400" dirty="0"/>
              <a:t>public goods and congestion </a:t>
            </a:r>
            <a:r>
              <a:rPr lang="en-US" sz="2400" dirty="0" smtClean="0"/>
              <a:t>effects</a:t>
            </a:r>
            <a:r>
              <a:rPr lang="en-US" sz="2400" dirty="0"/>
              <a:t>.</a:t>
            </a:r>
          </a:p>
          <a:p>
            <a:r>
              <a:rPr lang="en-US" dirty="0" smtClean="0"/>
              <a:t>Proportion </a:t>
            </a:r>
            <a:r>
              <a:rPr lang="en-US" dirty="0"/>
              <a:t>of citizens aged </a:t>
            </a:r>
            <a:r>
              <a:rPr lang="en-US" dirty="0" smtClean="0"/>
              <a:t>0-5 [</a:t>
            </a:r>
            <a:r>
              <a:rPr lang="en-US" i="1" dirty="0" smtClean="0"/>
              <a:t>child</a:t>
            </a:r>
            <a:r>
              <a:rPr lang="en-US" dirty="0" smtClean="0"/>
              <a:t>], </a:t>
            </a:r>
            <a:r>
              <a:rPr lang="en-US" dirty="0"/>
              <a:t>proportion of citizens aged over </a:t>
            </a:r>
            <a:r>
              <a:rPr lang="en-US" dirty="0" smtClean="0"/>
              <a:t>65 [</a:t>
            </a:r>
            <a:r>
              <a:rPr lang="en-US" i="1" dirty="0" smtClean="0"/>
              <a:t>aged</a:t>
            </a:r>
            <a:r>
              <a:rPr lang="en-US" dirty="0" smtClean="0"/>
              <a:t>]  </a:t>
            </a:r>
          </a:p>
          <a:p>
            <a:pPr lvl="1"/>
            <a:r>
              <a:rPr lang="en-US" sz="2400" dirty="0" smtClean="0"/>
              <a:t>account </a:t>
            </a:r>
            <a:r>
              <a:rPr lang="en-US" sz="2400" dirty="0"/>
              <a:t>for some </a:t>
            </a:r>
            <a:r>
              <a:rPr lang="en-US" sz="2400" dirty="0" smtClean="0"/>
              <a:t>specific </a:t>
            </a:r>
            <a:r>
              <a:rPr lang="en-US" sz="2400" dirty="0"/>
              <a:t>public needs (e.g., nursery school, </a:t>
            </a:r>
            <a:r>
              <a:rPr lang="en-US" sz="2400" dirty="0" smtClean="0"/>
              <a:t>nursing homes</a:t>
            </a:r>
            <a:r>
              <a:rPr lang="it-IT" sz="2400" dirty="0" smtClean="0"/>
              <a:t> </a:t>
            </a:r>
            <a:r>
              <a:rPr lang="it-IT" sz="2400" dirty="0"/>
              <a:t>for the </a:t>
            </a:r>
            <a:r>
              <a:rPr lang="en-US" sz="2400" dirty="0" smtClean="0"/>
              <a:t>elderly</a:t>
            </a:r>
            <a:r>
              <a:rPr lang="it-IT" sz="2400" dirty="0" smtClean="0"/>
              <a:t>).</a:t>
            </a:r>
            <a:endParaRPr lang="it-IT" sz="2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98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5645" y="0"/>
            <a:ext cx="8229600" cy="1600200"/>
          </a:xfrm>
        </p:spPr>
        <p:txBody>
          <a:bodyPr/>
          <a:lstStyle/>
          <a:p>
            <a:r>
              <a:rPr lang="it-IT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Control </a:t>
            </a:r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variables</a:t>
            </a:r>
            <a:endParaRPr lang="en-US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5645" y="1820263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Average</a:t>
            </a:r>
            <a:r>
              <a:rPr lang="it-IT" dirty="0" smtClean="0"/>
              <a:t> </a:t>
            </a:r>
            <a:r>
              <a:rPr lang="it-IT" dirty="0"/>
              <a:t>per capita </a:t>
            </a:r>
            <a:r>
              <a:rPr lang="en-US" dirty="0" smtClean="0"/>
              <a:t>income</a:t>
            </a:r>
            <a:r>
              <a:rPr lang="it-IT" dirty="0" smtClean="0"/>
              <a:t> [</a:t>
            </a:r>
            <a:r>
              <a:rPr lang="it-IT" i="1" dirty="0" err="1" smtClean="0"/>
              <a:t>income</a:t>
            </a:r>
            <a:r>
              <a:rPr lang="it-IT" dirty="0" smtClean="0"/>
              <a:t>] </a:t>
            </a:r>
            <a:r>
              <a:rPr lang="it-IT" dirty="0" err="1" smtClean="0"/>
              <a:t>proxied</a:t>
            </a:r>
            <a:r>
              <a:rPr lang="it-IT" dirty="0" smtClean="0"/>
              <a:t> </a:t>
            </a:r>
            <a:r>
              <a:rPr lang="it-IT" dirty="0"/>
              <a:t>by the personal </a:t>
            </a:r>
            <a:r>
              <a:rPr lang="en-US" dirty="0" smtClean="0"/>
              <a:t>income tax </a:t>
            </a:r>
            <a:r>
              <a:rPr lang="it-IT" dirty="0" smtClean="0"/>
              <a:t>base, </a:t>
            </a:r>
            <a:r>
              <a:rPr lang="en-US" dirty="0" smtClean="0"/>
              <a:t>and </a:t>
            </a:r>
            <a:r>
              <a:rPr lang="en-US" dirty="0"/>
              <a:t>the proportion of </a:t>
            </a:r>
            <a:r>
              <a:rPr lang="en-US" dirty="0" smtClean="0"/>
              <a:t>taxpayers [t</a:t>
            </a:r>
            <a:r>
              <a:rPr lang="en-US" i="1" dirty="0" smtClean="0"/>
              <a:t>axpayers</a:t>
            </a:r>
            <a:r>
              <a:rPr lang="en-US" dirty="0" smtClean="0"/>
              <a:t>]</a:t>
            </a:r>
          </a:p>
          <a:p>
            <a:pPr lvl="1"/>
            <a:r>
              <a:rPr lang="en-US" sz="2400" dirty="0" smtClean="0"/>
              <a:t>take </a:t>
            </a:r>
            <a:r>
              <a:rPr lang="en-US" sz="2400" dirty="0"/>
              <a:t>into consideration different levels of wealth and tax contribution on the territory</a:t>
            </a:r>
          </a:p>
          <a:p>
            <a:r>
              <a:rPr lang="en-US" dirty="0" smtClean="0"/>
              <a:t>Total </a:t>
            </a:r>
            <a:r>
              <a:rPr lang="en-US" dirty="0"/>
              <a:t>per capita revenue of Municipal Union </a:t>
            </a:r>
            <a:r>
              <a:rPr lang="en-US" dirty="0" smtClean="0"/>
              <a:t>[</a:t>
            </a:r>
            <a:r>
              <a:rPr lang="en-US" i="1" dirty="0" err="1" smtClean="0"/>
              <a:t>revenue_Municipal_Union</a:t>
            </a:r>
            <a:r>
              <a:rPr lang="en-US" dirty="0" smtClean="0"/>
              <a:t>]: </a:t>
            </a:r>
            <a:r>
              <a:rPr lang="en-US" dirty="0"/>
              <a:t>own total revenue + transfers </a:t>
            </a:r>
            <a:r>
              <a:rPr lang="en-US" dirty="0" smtClean="0"/>
              <a:t>from higher levels of government</a:t>
            </a:r>
            <a:r>
              <a:rPr lang="it-IT" dirty="0" smtClean="0"/>
              <a:t>.</a:t>
            </a:r>
            <a:endParaRPr lang="it-IT" dirty="0"/>
          </a:p>
          <a:p>
            <a:pPr lvl="1"/>
            <a:r>
              <a:rPr lang="en-US" sz="2400" dirty="0" smtClean="0"/>
              <a:t>variable </a:t>
            </a:r>
            <a:r>
              <a:rPr lang="en-US" sz="2400" dirty="0"/>
              <a:t>that allows to separate the </a:t>
            </a:r>
            <a:r>
              <a:rPr lang="en-US" sz="2400" dirty="0" smtClean="0"/>
              <a:t>effect </a:t>
            </a:r>
            <a:r>
              <a:rPr lang="en-US" sz="2400" dirty="0"/>
              <a:t>of being in MU from </a:t>
            </a:r>
            <a:r>
              <a:rPr lang="en-US" sz="2400" dirty="0" smtClean="0"/>
              <a:t>the variation </a:t>
            </a:r>
            <a:r>
              <a:rPr lang="en-US" sz="2400" dirty="0"/>
              <a:t>in the </a:t>
            </a:r>
            <a:r>
              <a:rPr lang="en-US" sz="2400" dirty="0" smtClean="0"/>
              <a:t>financial </a:t>
            </a:r>
            <a:r>
              <a:rPr lang="en-US" sz="2400" dirty="0"/>
              <a:t>resources raised by the Municipal Union.</a:t>
            </a:r>
            <a:endParaRPr lang="it-IT" sz="2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593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err="1" smtClean="0"/>
              <a:t>Difference</a:t>
            </a:r>
            <a:r>
              <a:rPr lang="it-IT" sz="3600" dirty="0" smtClean="0"/>
              <a:t>-in-</a:t>
            </a:r>
            <a:r>
              <a:rPr lang="it-IT" sz="3600" dirty="0" err="1" smtClean="0"/>
              <a:t>differences</a:t>
            </a:r>
            <a:r>
              <a:rPr lang="it-IT" sz="3600" dirty="0" smtClean="0"/>
              <a:t> </a:t>
            </a:r>
            <a:r>
              <a:rPr lang="it-IT" sz="3600" dirty="0" err="1" smtClean="0"/>
              <a:t>using</a:t>
            </a:r>
            <a:r>
              <a:rPr lang="it-IT" sz="3600" dirty="0" smtClean="0"/>
              <a:t> STATA</a:t>
            </a:r>
            <a:endParaRPr lang="en-US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before </a:t>
            </a:r>
            <a:r>
              <a:rPr lang="en-US" dirty="0"/>
              <a:t>regression, we need to specify that we are using a panel data with the </a:t>
            </a:r>
            <a:r>
              <a:rPr lang="en-US" i="1" dirty="0" err="1"/>
              <a:t>xtset</a:t>
            </a:r>
            <a:r>
              <a:rPr lang="en-US" dirty="0"/>
              <a:t> </a:t>
            </a:r>
            <a:r>
              <a:rPr lang="en-US" dirty="0" smtClean="0"/>
              <a:t>command</a:t>
            </a:r>
            <a:r>
              <a:rPr lang="it-IT" dirty="0" smtClean="0"/>
              <a:t>:</a:t>
            </a:r>
          </a:p>
          <a:p>
            <a:pPr marL="0" indent="0">
              <a:buNone/>
            </a:pPr>
            <a:r>
              <a:rPr lang="it-IT" i="1" dirty="0" smtClean="0"/>
              <a:t>	</a:t>
            </a:r>
            <a:r>
              <a:rPr lang="it-IT" i="1" dirty="0" err="1" smtClean="0"/>
              <a:t>xtset</a:t>
            </a:r>
            <a:r>
              <a:rPr lang="it-IT" i="1" dirty="0" smtClean="0"/>
              <a:t> </a:t>
            </a:r>
            <a:r>
              <a:rPr lang="it-IT" i="1" dirty="0" err="1"/>
              <a:t>codice_istat</a:t>
            </a:r>
            <a:r>
              <a:rPr lang="it-IT" i="1" dirty="0"/>
              <a:t> </a:t>
            </a:r>
            <a:r>
              <a:rPr lang="it-IT" i="1" dirty="0" err="1" smtClean="0"/>
              <a:t>year</a:t>
            </a:r>
            <a:endParaRPr lang="it-IT" i="1" dirty="0" smtClean="0"/>
          </a:p>
          <a:p>
            <a:r>
              <a:rPr lang="en-US" dirty="0" smtClean="0"/>
              <a:t>Initially </a:t>
            </a:r>
            <a:r>
              <a:rPr lang="en-US" dirty="0"/>
              <a:t>we make a regression only with fixed effects, </a:t>
            </a:r>
            <a:br>
              <a:rPr lang="en-US" dirty="0"/>
            </a:b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i="1" dirty="0"/>
              <a:t>robust</a:t>
            </a:r>
            <a:r>
              <a:rPr lang="en-US" dirty="0"/>
              <a:t> option allows robust variance </a:t>
            </a:r>
            <a:r>
              <a:rPr lang="en-US" dirty="0" smtClean="0"/>
              <a:t>estimator:</a:t>
            </a:r>
          </a:p>
          <a:p>
            <a:pPr marL="0" indent="0">
              <a:buNone/>
            </a:pPr>
            <a:r>
              <a:rPr lang="en-US" i="1" dirty="0"/>
              <a:t>xi: </a:t>
            </a:r>
            <a:r>
              <a:rPr lang="en-US" i="1" dirty="0" err="1"/>
              <a:t>xtreg</a:t>
            </a:r>
            <a:r>
              <a:rPr lang="en-US" i="1" dirty="0"/>
              <a:t>  </a:t>
            </a:r>
            <a:r>
              <a:rPr lang="en-US" i="1" dirty="0" err="1"/>
              <a:t>log_expenditure</a:t>
            </a:r>
            <a:r>
              <a:rPr lang="en-US" i="1" dirty="0"/>
              <a:t> </a:t>
            </a:r>
            <a:r>
              <a:rPr lang="en-US" i="1" dirty="0" err="1"/>
              <a:t>Municipal_Union</a:t>
            </a:r>
            <a:r>
              <a:rPr lang="en-US" i="1" dirty="0"/>
              <a:t>   </a:t>
            </a:r>
            <a:r>
              <a:rPr lang="en-US" i="1" dirty="0" err="1"/>
              <a:t>i.year</a:t>
            </a:r>
            <a:r>
              <a:rPr lang="en-US" i="1" dirty="0"/>
              <a:t>, </a:t>
            </a:r>
            <a:r>
              <a:rPr lang="en-US" i="1" dirty="0" err="1"/>
              <a:t>fe</a:t>
            </a:r>
            <a:r>
              <a:rPr lang="en-US" i="1" dirty="0"/>
              <a:t> </a:t>
            </a:r>
            <a:r>
              <a:rPr lang="en-US" i="1" dirty="0" smtClean="0"/>
              <a:t>robust</a:t>
            </a:r>
          </a:p>
          <a:p>
            <a:r>
              <a:rPr lang="en-US" dirty="0" smtClean="0"/>
              <a:t>Add </a:t>
            </a:r>
            <a:r>
              <a:rPr lang="en-US" dirty="0"/>
              <a:t>to the regression the control variables </a:t>
            </a:r>
            <a:r>
              <a:rPr lang="en-US" dirty="0" smtClean="0"/>
              <a:t>that we </a:t>
            </a:r>
            <a:r>
              <a:rPr lang="en-US" dirty="0"/>
              <a:t>have collected with the </a:t>
            </a:r>
            <a:r>
              <a:rPr lang="en-US" i="1" dirty="0"/>
              <a:t>global</a:t>
            </a:r>
            <a:r>
              <a:rPr lang="en-US" dirty="0"/>
              <a:t> </a:t>
            </a:r>
            <a:r>
              <a:rPr lang="en-US" dirty="0" smtClean="0"/>
              <a:t>command:</a:t>
            </a:r>
          </a:p>
          <a:p>
            <a:pPr marL="0" indent="0">
              <a:buNone/>
            </a:pPr>
            <a:r>
              <a:rPr lang="en-US" i="1" dirty="0"/>
              <a:t>global </a:t>
            </a:r>
            <a:r>
              <a:rPr lang="en-US" i="1" dirty="0" err="1"/>
              <a:t>ind_var</a:t>
            </a:r>
            <a:r>
              <a:rPr lang="en-US" i="1" dirty="0"/>
              <a:t> population  </a:t>
            </a:r>
            <a:r>
              <a:rPr lang="en-US" i="1" dirty="0" err="1"/>
              <a:t>population_density</a:t>
            </a:r>
            <a:r>
              <a:rPr lang="en-US" i="1" dirty="0"/>
              <a:t> </a:t>
            </a:r>
            <a:r>
              <a:rPr lang="en-US" i="1" dirty="0" err="1"/>
              <a:t>ipopulation</a:t>
            </a:r>
            <a:r>
              <a:rPr lang="en-US" i="1" dirty="0"/>
              <a:t> child aged  income  taxpayers  </a:t>
            </a:r>
            <a:r>
              <a:rPr lang="en-US" i="1" dirty="0" err="1"/>
              <a:t>revenue_Municipal_Union</a:t>
            </a:r>
            <a:r>
              <a:rPr lang="en-US" i="1" dirty="0"/>
              <a:t> </a:t>
            </a:r>
          </a:p>
          <a:p>
            <a:pPr marL="0" indent="0">
              <a:buNone/>
            </a:pPr>
            <a:r>
              <a:rPr lang="en-US" i="1" dirty="0" smtClean="0"/>
              <a:t>xi</a:t>
            </a:r>
            <a:r>
              <a:rPr lang="en-US" i="1" dirty="0"/>
              <a:t>: </a:t>
            </a:r>
            <a:r>
              <a:rPr lang="en-US" i="1" dirty="0" err="1"/>
              <a:t>xtreg</a:t>
            </a:r>
            <a:r>
              <a:rPr lang="en-US" i="1" dirty="0"/>
              <a:t>  </a:t>
            </a:r>
            <a:r>
              <a:rPr lang="en-US" i="1" dirty="0" err="1"/>
              <a:t>log_expenditure</a:t>
            </a:r>
            <a:r>
              <a:rPr lang="en-US" i="1" dirty="0"/>
              <a:t> </a:t>
            </a:r>
            <a:r>
              <a:rPr lang="en-US" i="1" dirty="0" err="1"/>
              <a:t>Municipal_Union</a:t>
            </a:r>
            <a:r>
              <a:rPr lang="en-US" i="1" dirty="0"/>
              <a:t> $</a:t>
            </a:r>
            <a:r>
              <a:rPr lang="en-US" i="1" dirty="0" err="1"/>
              <a:t>ind_var</a:t>
            </a:r>
            <a:r>
              <a:rPr lang="en-US" i="1" dirty="0"/>
              <a:t> </a:t>
            </a:r>
            <a:r>
              <a:rPr lang="en-US" i="1" dirty="0" err="1"/>
              <a:t>i.year</a:t>
            </a:r>
            <a:r>
              <a:rPr lang="en-US" i="1" dirty="0"/>
              <a:t>, </a:t>
            </a:r>
            <a:r>
              <a:rPr lang="en-US" i="1" dirty="0" err="1"/>
              <a:t>fe</a:t>
            </a:r>
            <a:r>
              <a:rPr lang="en-US" i="1" dirty="0"/>
              <a:t> robust</a:t>
            </a:r>
            <a:endParaRPr lang="en-US" i="1" dirty="0" smtClean="0"/>
          </a:p>
          <a:p>
            <a:endParaRPr lang="it-IT" i="1" dirty="0"/>
          </a:p>
          <a:p>
            <a:endParaRPr lang="it-IT" sz="2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466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Effect </a:t>
            </a:r>
            <a:r>
              <a:rPr lang="en-US" sz="3200" dirty="0"/>
              <a:t>of the Union on Log Expenditures</a:t>
            </a:r>
          </a:p>
        </p:txBody>
      </p:sp>
      <p:sp>
        <p:nvSpPr>
          <p:cNvPr id="3" name="Segnaposto contenuto 2" title="Table reg 0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i="1" dirty="0"/>
          </a:p>
          <a:p>
            <a:endParaRPr lang="it-IT" sz="2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23</a:t>
            </a:fld>
            <a:endParaRPr lang="it-IT"/>
          </a:p>
        </p:txBody>
      </p:sp>
      <p:pic>
        <p:nvPicPr>
          <p:cNvPr id="6" name="Immagine 5" title="Tab reg 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665153"/>
            <a:ext cx="4545871" cy="411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4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Heterogeneity</a:t>
            </a:r>
            <a:r>
              <a:rPr lang="it-IT" sz="3600" dirty="0" smtClean="0"/>
              <a:t> </a:t>
            </a:r>
            <a:r>
              <a:rPr lang="it-IT" sz="3600" dirty="0"/>
              <a:t>of the </a:t>
            </a:r>
            <a:r>
              <a:rPr lang="it-IT" sz="3600" dirty="0" smtClean="0"/>
              <a:t>policy</a:t>
            </a:r>
            <a:endParaRPr lang="en-US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evaluate whether the </a:t>
            </a:r>
            <a:r>
              <a:rPr lang="en-US" dirty="0" smtClean="0"/>
              <a:t>effect </a:t>
            </a:r>
            <a:r>
              <a:rPr lang="en-US" dirty="0"/>
              <a:t>of the policy varies with respect </a:t>
            </a:r>
            <a:r>
              <a:rPr lang="en-US" dirty="0" smtClean="0"/>
              <a:t>to </a:t>
            </a:r>
            <a:r>
              <a:rPr lang="it-IT" dirty="0" smtClean="0"/>
              <a:t>the </a:t>
            </a:r>
            <a:r>
              <a:rPr lang="en-US" dirty="0" smtClean="0"/>
              <a:t>permanence</a:t>
            </a:r>
            <a:r>
              <a:rPr lang="it-IT" dirty="0" smtClean="0"/>
              <a:t> </a:t>
            </a:r>
            <a:r>
              <a:rPr lang="it-IT" dirty="0"/>
              <a:t>in </a:t>
            </a:r>
            <a:r>
              <a:rPr lang="en-US" dirty="0" smtClean="0"/>
              <a:t>Municipal</a:t>
            </a:r>
            <a:r>
              <a:rPr lang="it-IT" dirty="0" smtClean="0"/>
              <a:t> Union</a:t>
            </a:r>
            <a:endParaRPr lang="it-IT" dirty="0"/>
          </a:p>
          <a:p>
            <a:r>
              <a:rPr lang="en-US" dirty="0" smtClean="0"/>
              <a:t>We </a:t>
            </a:r>
            <a:r>
              <a:rPr lang="en-US" dirty="0"/>
              <a:t>take into account the length of time spent by each municipality </a:t>
            </a:r>
            <a:r>
              <a:rPr lang="en-US" dirty="0" smtClean="0"/>
              <a:t>in the </a:t>
            </a:r>
            <a:r>
              <a:rPr lang="en-US" dirty="0"/>
              <a:t>Union after joining it.</a:t>
            </a:r>
          </a:p>
          <a:p>
            <a:r>
              <a:rPr lang="en-US" dirty="0" smtClean="0"/>
              <a:t>This </a:t>
            </a:r>
            <a:r>
              <a:rPr lang="en-US" dirty="0"/>
              <a:t>is an important issue since we are dealing with </a:t>
            </a:r>
            <a:r>
              <a:rPr lang="en-US" dirty="0" smtClean="0"/>
              <a:t>multiple treatment </a:t>
            </a:r>
            <a:r>
              <a:rPr lang="en-US" dirty="0"/>
              <a:t>groups and multiple time periods.</a:t>
            </a:r>
          </a:p>
          <a:p>
            <a:r>
              <a:rPr lang="en-US" dirty="0" smtClean="0"/>
              <a:t>We </a:t>
            </a:r>
            <a:r>
              <a:rPr lang="en-US" dirty="0"/>
              <a:t>estimate a </a:t>
            </a:r>
            <a:r>
              <a:rPr lang="en-US" dirty="0" smtClean="0"/>
              <a:t>modified </a:t>
            </a:r>
            <a:r>
              <a:rPr lang="en-US" dirty="0"/>
              <a:t>version of equation 1, where we add </a:t>
            </a:r>
            <a:r>
              <a:rPr lang="en-US" dirty="0" smtClean="0"/>
              <a:t>a continuous </a:t>
            </a:r>
            <a:r>
              <a:rPr lang="en-US" dirty="0"/>
              <a:t>variable that measures the permanence in the Union (</a:t>
            </a:r>
            <a:r>
              <a:rPr lang="en-US" dirty="0" smtClean="0"/>
              <a:t>from zero </a:t>
            </a:r>
            <a:r>
              <a:rPr lang="en-US" dirty="0"/>
              <a:t>to 11 years), and we also include its quadratic term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884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Heterogeneity</a:t>
            </a:r>
            <a:r>
              <a:rPr lang="it-IT" sz="3600" dirty="0" smtClean="0"/>
              <a:t> </a:t>
            </a:r>
            <a:r>
              <a:rPr lang="it-IT" sz="3600" dirty="0"/>
              <a:t>of the </a:t>
            </a:r>
            <a:r>
              <a:rPr lang="it-IT" sz="3600" dirty="0" smtClean="0"/>
              <a:t>policy in STATA</a:t>
            </a:r>
            <a:endParaRPr lang="en-US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Autofit/>
          </a:bodyPr>
          <a:lstStyle/>
          <a:p>
            <a:r>
              <a:rPr lang="en-US" sz="2200" dirty="0" smtClean="0"/>
              <a:t>We have to generate the variable </a:t>
            </a:r>
            <a:r>
              <a:rPr lang="en-US" sz="2200" i="1" dirty="0" smtClean="0"/>
              <a:t>permanence</a:t>
            </a:r>
            <a:r>
              <a:rPr lang="en-US" sz="2200" dirty="0"/>
              <a:t>: "Number of years joining the Municipal </a:t>
            </a:r>
            <a:r>
              <a:rPr lang="en-US" sz="2200" dirty="0" smtClean="0"/>
              <a:t>Union“</a:t>
            </a:r>
          </a:p>
          <a:p>
            <a:r>
              <a:rPr lang="en-US" sz="2200" dirty="0" smtClean="0"/>
              <a:t>With </a:t>
            </a:r>
            <a:r>
              <a:rPr lang="en-US" sz="2200" dirty="0"/>
              <a:t>the function </a:t>
            </a:r>
            <a:r>
              <a:rPr lang="en-US" sz="2200" i="1" dirty="0" err="1" smtClean="0"/>
              <a:t>seq</a:t>
            </a:r>
            <a:r>
              <a:rPr lang="en-US" sz="2200" dirty="0" smtClean="0"/>
              <a:t> </a:t>
            </a:r>
            <a:r>
              <a:rPr lang="en-US" sz="2200" dirty="0"/>
              <a:t>in the command </a:t>
            </a:r>
            <a:r>
              <a:rPr lang="en-US" sz="2200" i="1" dirty="0" err="1"/>
              <a:t>egen</a:t>
            </a:r>
            <a:r>
              <a:rPr lang="en-US" sz="2200" dirty="0"/>
              <a:t> we can create a growing sequence </a:t>
            </a:r>
            <a:r>
              <a:rPr lang="en-US" sz="2200" dirty="0" smtClean="0"/>
              <a:t>of </a:t>
            </a:r>
            <a:r>
              <a:rPr lang="en-US" sz="2200" dirty="0"/>
              <a:t>numbers and also decide when to start this </a:t>
            </a:r>
            <a:r>
              <a:rPr lang="en-US" sz="2200" dirty="0" smtClean="0"/>
              <a:t>sequence with the option </a:t>
            </a:r>
            <a:r>
              <a:rPr lang="en-US" sz="2200" i="1" dirty="0" smtClean="0"/>
              <a:t>f(n</a:t>
            </a:r>
            <a:r>
              <a:rPr lang="en-US" sz="2200" dirty="0" smtClean="0"/>
              <a:t>)</a:t>
            </a:r>
          </a:p>
          <a:p>
            <a:pPr marL="0" indent="0">
              <a:buNone/>
            </a:pPr>
            <a:r>
              <a:rPr lang="en-US" sz="2200" i="1" dirty="0" err="1" smtClean="0"/>
              <a:t>bysort</a:t>
            </a:r>
            <a:r>
              <a:rPr lang="en-US" sz="2200" i="1" dirty="0" smtClean="0"/>
              <a:t> </a:t>
            </a:r>
            <a:r>
              <a:rPr lang="en-US" sz="2200" i="1" dirty="0" err="1"/>
              <a:t>codice_istat</a:t>
            </a:r>
            <a:r>
              <a:rPr lang="en-US" sz="2200" i="1" dirty="0"/>
              <a:t> : </a:t>
            </a:r>
            <a:r>
              <a:rPr lang="en-US" sz="2200" i="1" dirty="0" err="1"/>
              <a:t>egen</a:t>
            </a:r>
            <a:r>
              <a:rPr lang="en-US" sz="2200" i="1" dirty="0"/>
              <a:t> permanence  = </a:t>
            </a:r>
            <a:r>
              <a:rPr lang="en-US" sz="2200" i="1" dirty="0" err="1"/>
              <a:t>seq</a:t>
            </a:r>
            <a:r>
              <a:rPr lang="en-US" sz="2200" i="1" dirty="0"/>
              <a:t>() if </a:t>
            </a:r>
            <a:r>
              <a:rPr lang="en-US" sz="2200" i="1" dirty="0" err="1"/>
              <a:t>Municipal_Union</a:t>
            </a:r>
            <a:r>
              <a:rPr lang="en-US" sz="2200" i="1" dirty="0"/>
              <a:t>==1 &amp; </a:t>
            </a:r>
            <a:r>
              <a:rPr lang="en-US" sz="2200" i="1" dirty="0" err="1"/>
              <a:t>year_entry</a:t>
            </a:r>
            <a:r>
              <a:rPr lang="en-US" sz="2200" i="1" dirty="0"/>
              <a:t>&gt;=2001, f(0)</a:t>
            </a:r>
          </a:p>
          <a:p>
            <a:r>
              <a:rPr lang="en-US" sz="2200" dirty="0" smtClean="0"/>
              <a:t>If </a:t>
            </a:r>
            <a:r>
              <a:rPr lang="en-US" sz="2200" dirty="0"/>
              <a:t>the municipality joins the union in 1996 the series starts from </a:t>
            </a:r>
            <a:r>
              <a:rPr lang="en-US" sz="2200" dirty="0" smtClean="0"/>
              <a:t>5:</a:t>
            </a:r>
            <a:endParaRPr lang="en-US" sz="2200" dirty="0"/>
          </a:p>
          <a:p>
            <a:pPr marL="0" indent="0">
              <a:buNone/>
            </a:pPr>
            <a:r>
              <a:rPr lang="en-US" sz="2200" i="1" dirty="0" err="1"/>
              <a:t>bysort</a:t>
            </a:r>
            <a:r>
              <a:rPr lang="en-US" sz="2200" i="1" dirty="0"/>
              <a:t> </a:t>
            </a:r>
            <a:r>
              <a:rPr lang="en-US" sz="2200" i="1" dirty="0" err="1"/>
              <a:t>codice_istat</a:t>
            </a:r>
            <a:r>
              <a:rPr lang="en-US" sz="2200" i="1" dirty="0"/>
              <a:t> : </a:t>
            </a:r>
            <a:r>
              <a:rPr lang="en-US" sz="2200" i="1" dirty="0" err="1"/>
              <a:t>egen</a:t>
            </a:r>
            <a:r>
              <a:rPr lang="en-US" sz="2200" i="1" dirty="0"/>
              <a:t> permanence1996  = </a:t>
            </a:r>
            <a:r>
              <a:rPr lang="en-US" sz="2200" i="1" dirty="0" err="1"/>
              <a:t>seq</a:t>
            </a:r>
            <a:r>
              <a:rPr lang="en-US" sz="2200" i="1" dirty="0"/>
              <a:t>() if </a:t>
            </a:r>
            <a:r>
              <a:rPr lang="en-US" sz="2200" i="1" dirty="0" err="1"/>
              <a:t>Municipal_Union</a:t>
            </a:r>
            <a:r>
              <a:rPr lang="en-US" sz="2200" i="1" dirty="0"/>
              <a:t>==1 &amp; </a:t>
            </a:r>
            <a:r>
              <a:rPr lang="en-US" sz="2200" i="1" dirty="0" err="1"/>
              <a:t>year_entry</a:t>
            </a:r>
            <a:r>
              <a:rPr lang="en-US" sz="2200" i="1" dirty="0"/>
              <a:t>==1996, f(5)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130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Heterogeneity</a:t>
            </a:r>
            <a:r>
              <a:rPr lang="it-IT" sz="3600" dirty="0" smtClean="0"/>
              <a:t> </a:t>
            </a:r>
            <a:r>
              <a:rPr lang="it-IT" sz="3600" dirty="0"/>
              <a:t>of the </a:t>
            </a:r>
            <a:r>
              <a:rPr lang="it-IT" sz="3600" dirty="0" smtClean="0"/>
              <a:t>policy in STATA</a:t>
            </a:r>
            <a:endParaRPr lang="en-US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Autofit/>
          </a:bodyPr>
          <a:lstStyle/>
          <a:p>
            <a:r>
              <a:rPr lang="en-US" dirty="0" smtClean="0"/>
              <a:t>we </a:t>
            </a:r>
            <a:r>
              <a:rPr lang="en-US" dirty="0"/>
              <a:t>replace the new </a:t>
            </a:r>
            <a:r>
              <a:rPr lang="en-US" dirty="0" smtClean="0"/>
              <a:t>sequence:</a:t>
            </a:r>
          </a:p>
          <a:p>
            <a:pPr marL="0" indent="0">
              <a:buNone/>
            </a:pPr>
            <a:r>
              <a:rPr lang="en-US" i="1" dirty="0"/>
              <a:t>replace permanence = permanence1996 if </a:t>
            </a:r>
            <a:r>
              <a:rPr lang="en-US" i="1" dirty="0" err="1"/>
              <a:t>Municipal_Union</a:t>
            </a:r>
            <a:r>
              <a:rPr lang="en-US" i="1" dirty="0"/>
              <a:t>==1 &amp; </a:t>
            </a:r>
            <a:r>
              <a:rPr lang="en-US" i="1" dirty="0" err="1"/>
              <a:t>year_entry</a:t>
            </a:r>
            <a:r>
              <a:rPr lang="en-US" i="1" dirty="0"/>
              <a:t>==</a:t>
            </a:r>
            <a:r>
              <a:rPr lang="en-US" i="1" dirty="0" smtClean="0"/>
              <a:t>1996</a:t>
            </a:r>
            <a:endParaRPr lang="en-US" dirty="0" smtClean="0"/>
          </a:p>
          <a:p>
            <a:r>
              <a:rPr lang="en-US" dirty="0" smtClean="0"/>
              <a:t>We replace the </a:t>
            </a:r>
            <a:r>
              <a:rPr lang="en-US" dirty="0"/>
              <a:t>values </a:t>
            </a:r>
            <a:r>
              <a:rPr lang="en-US" dirty="0" smtClean="0"/>
              <a:t>of ​​</a:t>
            </a:r>
            <a:r>
              <a:rPr lang="en-US" dirty="0"/>
              <a:t>for the municipalities that have not been part of a union with </a:t>
            </a:r>
            <a:r>
              <a:rPr lang="en-US" dirty="0" smtClean="0"/>
              <a:t>zero: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replace </a:t>
            </a:r>
            <a:r>
              <a:rPr lang="en-US" i="1" dirty="0"/>
              <a:t>permanence = 0 if permanence==.</a:t>
            </a:r>
          </a:p>
          <a:p>
            <a:r>
              <a:rPr lang="en-US" dirty="0"/>
              <a:t>We create also the variable </a:t>
            </a:r>
            <a:r>
              <a:rPr lang="en-US" i="1" dirty="0" err="1"/>
              <a:t>permanence_square</a:t>
            </a:r>
            <a:r>
              <a:rPr lang="en-US" dirty="0"/>
              <a:t>: "Square of number of years joining the Municipal Union"</a:t>
            </a:r>
          </a:p>
          <a:p>
            <a:pPr marL="0" indent="0">
              <a:buNone/>
            </a:pPr>
            <a:r>
              <a:rPr lang="en-US" i="1" dirty="0" smtClean="0"/>
              <a:t>gen </a:t>
            </a:r>
            <a:r>
              <a:rPr lang="en-US" i="1" dirty="0" err="1"/>
              <a:t>permanence_square</a:t>
            </a:r>
            <a:r>
              <a:rPr lang="en-US" i="1" dirty="0"/>
              <a:t> = permanence^2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262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Permanence in the municipal union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27</a:t>
            </a:fld>
            <a:endParaRPr lang="it-IT"/>
          </a:p>
        </p:txBody>
      </p:sp>
      <p:pic>
        <p:nvPicPr>
          <p:cNvPr id="7" name="Immagine 6" title="Table reg 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229" y="1647824"/>
            <a:ext cx="6245542" cy="4891088"/>
          </a:xfrm>
          <a:prstGeom prst="rect">
            <a:avLst/>
          </a:prstGeom>
        </p:spPr>
      </p:pic>
      <p:cxnSp>
        <p:nvCxnSpPr>
          <p:cNvPr id="12" name="Connettore 1 11" title="column 3"/>
          <p:cNvCxnSpPr/>
          <p:nvPr/>
        </p:nvCxnSpPr>
        <p:spPr>
          <a:xfrm>
            <a:off x="6400800" y="1828800"/>
            <a:ext cx="0" cy="4114800"/>
          </a:xfrm>
          <a:prstGeom prst="line">
            <a:avLst/>
          </a:prstGeom>
          <a:ln w="476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 title="column 3 "/>
          <p:cNvCxnSpPr/>
          <p:nvPr/>
        </p:nvCxnSpPr>
        <p:spPr>
          <a:xfrm>
            <a:off x="7694771" y="1828800"/>
            <a:ext cx="0" cy="4114800"/>
          </a:xfrm>
          <a:prstGeom prst="line">
            <a:avLst/>
          </a:prstGeom>
          <a:ln w="476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 title="Column 3"/>
          <p:cNvCxnSpPr/>
          <p:nvPr/>
        </p:nvCxnSpPr>
        <p:spPr>
          <a:xfrm flipH="1">
            <a:off x="6400801" y="1828800"/>
            <a:ext cx="1293970" cy="3110"/>
          </a:xfrm>
          <a:prstGeom prst="line">
            <a:avLst/>
          </a:prstGeom>
          <a:ln w="476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 title="Column 3"/>
          <p:cNvCxnSpPr/>
          <p:nvPr/>
        </p:nvCxnSpPr>
        <p:spPr>
          <a:xfrm flipH="1">
            <a:off x="6400800" y="5940490"/>
            <a:ext cx="1293970" cy="3110"/>
          </a:xfrm>
          <a:prstGeom prst="line">
            <a:avLst/>
          </a:prstGeom>
          <a:ln w="476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10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Analysis on </a:t>
            </a:r>
            <a:r>
              <a:rPr lang="en-US" sz="3600" dirty="0" smtClean="0"/>
              <a:t>different </a:t>
            </a:r>
            <a:r>
              <a:rPr lang="en-US" sz="3600" dirty="0"/>
              <a:t>outcomes 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/>
          </a:bodyPr>
          <a:lstStyle/>
          <a:p>
            <a:r>
              <a:rPr lang="en-US" dirty="0"/>
              <a:t>The results show that inter-municipal cooperation increases </a:t>
            </a:r>
            <a:r>
              <a:rPr lang="en-US" dirty="0" smtClean="0"/>
              <a:t>the efficiency </a:t>
            </a:r>
            <a:r>
              <a:rPr lang="en-US" dirty="0"/>
              <a:t>of the single </a:t>
            </a:r>
            <a:r>
              <a:rPr lang="en-US" dirty="0" smtClean="0"/>
              <a:t>municipality,</a:t>
            </a:r>
          </a:p>
          <a:p>
            <a:r>
              <a:rPr lang="en-US" dirty="0" smtClean="0"/>
              <a:t>However</a:t>
            </a:r>
            <a:r>
              <a:rPr lang="en-US" dirty="0"/>
              <a:t>, these savings might not be a real gain in </a:t>
            </a:r>
            <a:r>
              <a:rPr lang="en-US" dirty="0" smtClean="0"/>
              <a:t>efficiency  </a:t>
            </a:r>
            <a:r>
              <a:rPr lang="en-US" dirty="0"/>
              <a:t>but the consequence of a reduction of the level or the quality </a:t>
            </a:r>
            <a:r>
              <a:rPr lang="en-US" dirty="0" smtClean="0"/>
              <a:t>of </a:t>
            </a:r>
            <a:r>
              <a:rPr lang="it-IT" dirty="0" smtClean="0"/>
              <a:t>public </a:t>
            </a:r>
            <a:r>
              <a:rPr lang="en-US" dirty="0" smtClean="0"/>
              <a:t>services</a:t>
            </a:r>
            <a:r>
              <a:rPr lang="it-IT" dirty="0" smtClean="0"/>
              <a:t>.</a:t>
            </a:r>
            <a:endParaRPr lang="it-IT" dirty="0"/>
          </a:p>
          <a:p>
            <a:r>
              <a:rPr lang="en-US" dirty="0"/>
              <a:t>We test whether local public services are </a:t>
            </a:r>
            <a:r>
              <a:rPr lang="en-US" dirty="0" smtClean="0"/>
              <a:t>affected </a:t>
            </a:r>
            <a:r>
              <a:rPr lang="en-US" dirty="0"/>
              <a:t>by </a:t>
            </a:r>
            <a:r>
              <a:rPr lang="en-US" dirty="0" smtClean="0"/>
              <a:t>inter-municipal cooperation </a:t>
            </a:r>
            <a:r>
              <a:rPr lang="en-US" dirty="0"/>
              <a:t>using four proxies of their </a:t>
            </a:r>
            <a:r>
              <a:rPr lang="en-US" dirty="0" smtClean="0"/>
              <a:t>level:</a:t>
            </a:r>
            <a:endParaRPr lang="en-US" dirty="0"/>
          </a:p>
          <a:p>
            <a:pPr lvl="1"/>
            <a:r>
              <a:rPr lang="en-US" sz="2000" dirty="0"/>
              <a:t>1. per capita birth rate </a:t>
            </a:r>
            <a:r>
              <a:rPr lang="en-US" sz="2000" dirty="0" smtClean="0"/>
              <a:t>[</a:t>
            </a:r>
            <a:r>
              <a:rPr lang="en-US" sz="2000" i="1" dirty="0" err="1" smtClean="0"/>
              <a:t>birth_rate_pc</a:t>
            </a:r>
            <a:r>
              <a:rPr lang="en-US" sz="2000" dirty="0" smtClean="0"/>
              <a:t>]</a:t>
            </a:r>
            <a:endParaRPr lang="en-US" sz="2000" dirty="0"/>
          </a:p>
          <a:p>
            <a:pPr lvl="1"/>
            <a:r>
              <a:rPr lang="en-US" sz="2000" dirty="0" smtClean="0"/>
              <a:t>2</a:t>
            </a:r>
            <a:r>
              <a:rPr lang="en-US" sz="2000" dirty="0"/>
              <a:t>. net migration to the </a:t>
            </a:r>
            <a:r>
              <a:rPr lang="en-US" sz="2000" dirty="0" smtClean="0"/>
              <a:t>municipality [</a:t>
            </a:r>
            <a:r>
              <a:rPr lang="en-US" sz="2000" i="1" dirty="0" err="1" smtClean="0"/>
              <a:t>net_migration</a:t>
            </a:r>
            <a:r>
              <a:rPr lang="en-US" sz="2000" dirty="0" smtClean="0"/>
              <a:t>]</a:t>
            </a:r>
            <a:endParaRPr lang="en-US" sz="2000" dirty="0"/>
          </a:p>
          <a:p>
            <a:pPr lvl="1"/>
            <a:r>
              <a:rPr lang="en-US" sz="2000" dirty="0"/>
              <a:t>3. </a:t>
            </a:r>
            <a:r>
              <a:rPr lang="en-US" sz="2000" dirty="0" smtClean="0"/>
              <a:t>per capita </a:t>
            </a:r>
            <a:r>
              <a:rPr lang="en-US" sz="2000" dirty="0"/>
              <a:t>primary school class </a:t>
            </a:r>
            <a:r>
              <a:rPr lang="en-US" sz="2000" dirty="0" smtClean="0"/>
              <a:t>size [</a:t>
            </a:r>
            <a:r>
              <a:rPr lang="en-US" sz="2000" i="1" dirty="0" err="1" smtClean="0"/>
              <a:t>children_infant_school_pc</a:t>
            </a:r>
            <a:r>
              <a:rPr lang="en-US" sz="2000" dirty="0" smtClean="0"/>
              <a:t>]</a:t>
            </a:r>
            <a:endParaRPr lang="en-US" sz="2000" dirty="0"/>
          </a:p>
          <a:p>
            <a:pPr lvl="1"/>
            <a:r>
              <a:rPr lang="en-US" sz="2000" dirty="0"/>
              <a:t>4</a:t>
            </a:r>
            <a:r>
              <a:rPr lang="en-US" sz="2000" dirty="0" smtClean="0"/>
              <a:t>. per capita </a:t>
            </a:r>
            <a:r>
              <a:rPr lang="en-US" sz="2000" dirty="0"/>
              <a:t>number of road </a:t>
            </a:r>
            <a:r>
              <a:rPr lang="en-US" sz="2000" dirty="0" smtClean="0"/>
              <a:t>accidents [</a:t>
            </a:r>
            <a:r>
              <a:rPr lang="en-US" sz="2000" i="1" dirty="0" err="1" smtClean="0"/>
              <a:t>road_car_crash_pc</a:t>
            </a:r>
            <a:r>
              <a:rPr lang="en-US" sz="2000" dirty="0" smtClean="0"/>
              <a:t>]</a:t>
            </a:r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36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Analysis on </a:t>
            </a:r>
            <a:r>
              <a:rPr lang="en-US" sz="3600" dirty="0" smtClean="0"/>
              <a:t>different </a:t>
            </a:r>
            <a:r>
              <a:rPr lang="en-US" sz="3600" dirty="0"/>
              <a:t>outcomes </a:t>
            </a:r>
            <a:r>
              <a:rPr lang="en-US" sz="3600" dirty="0" smtClean="0"/>
              <a:t>II</a:t>
            </a:r>
            <a:endParaRPr lang="en-US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local services were to decline we would expect a negative impact </a:t>
            </a:r>
            <a:r>
              <a:rPr lang="en-US" dirty="0" smtClean="0"/>
              <a:t>on these </a:t>
            </a:r>
            <a:r>
              <a:rPr lang="en-US" dirty="0"/>
              <a:t>indicators, as a consequence of the reduction in expenditures. </a:t>
            </a:r>
            <a:endParaRPr lang="en-US" dirty="0" smtClean="0"/>
          </a:p>
          <a:p>
            <a:r>
              <a:rPr lang="en-US" dirty="0" smtClean="0"/>
              <a:t>For example</a:t>
            </a:r>
            <a:r>
              <a:rPr lang="it-IT" dirty="0" smtClean="0"/>
              <a:t>: </a:t>
            </a:r>
            <a:r>
              <a:rPr lang="en-US" dirty="0" smtClean="0"/>
              <a:t> </a:t>
            </a:r>
          </a:p>
          <a:p>
            <a:r>
              <a:rPr lang="en-US" dirty="0" smtClean="0"/>
              <a:t>poor </a:t>
            </a:r>
            <a:r>
              <a:rPr lang="en-US" dirty="0"/>
              <a:t>local public services may imply lower migration and lower </a:t>
            </a:r>
            <a:r>
              <a:rPr lang="en-US" dirty="0" smtClean="0"/>
              <a:t>birth rates</a:t>
            </a:r>
            <a:r>
              <a:rPr lang="en-US" dirty="0"/>
              <a:t>, as a result of lower attractiveness of the municipality.</a:t>
            </a:r>
          </a:p>
          <a:p>
            <a:r>
              <a:rPr lang="en-US" dirty="0" smtClean="0"/>
              <a:t>Less </a:t>
            </a:r>
            <a:r>
              <a:rPr lang="en-US" dirty="0"/>
              <a:t>expenditures may increase the school class size, a </a:t>
            </a:r>
            <a:r>
              <a:rPr lang="en-US" dirty="0" smtClean="0"/>
              <a:t>typical indicator </a:t>
            </a:r>
            <a:r>
              <a:rPr lang="en-US" dirty="0"/>
              <a:t>of the quality of the school service.</a:t>
            </a:r>
          </a:p>
          <a:p>
            <a:r>
              <a:rPr lang="en-US" dirty="0" smtClean="0"/>
              <a:t>A </a:t>
            </a:r>
            <a:r>
              <a:rPr lang="en-US" dirty="0"/>
              <a:t>decrease in current expenditures which leads to a worsening </a:t>
            </a:r>
            <a:r>
              <a:rPr lang="en-US" dirty="0" smtClean="0"/>
              <a:t>of roads </a:t>
            </a:r>
            <a:r>
              <a:rPr lang="en-US" dirty="0"/>
              <a:t>or bridges maintenance might increase car accidents.</a:t>
            </a:r>
            <a:endParaRPr lang="en-US" sz="2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78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0013"/>
          </a:xfrm>
        </p:spPr>
        <p:txBody>
          <a:bodyPr/>
          <a:lstStyle/>
          <a:p>
            <a:r>
              <a:rPr lang="en-US" sz="4000" dirty="0" smtClean="0"/>
              <a:t>Motivation I</a:t>
            </a:r>
            <a:r>
              <a:rPr lang="it-IT" sz="4000" dirty="0" smtClean="0"/>
              <a:t> 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In the last </a:t>
            </a:r>
            <a:r>
              <a:rPr lang="en-US" dirty="0" smtClean="0"/>
              <a:t>years </a:t>
            </a:r>
            <a:r>
              <a:rPr lang="en-US" dirty="0"/>
              <a:t>municipalities across Europe have been </a:t>
            </a:r>
            <a:r>
              <a:rPr lang="en-US" dirty="0" smtClean="0"/>
              <a:t>affected by </a:t>
            </a:r>
            <a:r>
              <a:rPr lang="en-US" dirty="0"/>
              <a:t>economic and government budget challenges</a:t>
            </a:r>
          </a:p>
          <a:p>
            <a:r>
              <a:rPr lang="en-US" dirty="0"/>
              <a:t> </a:t>
            </a:r>
            <a:r>
              <a:rPr lang="en-US" dirty="0" smtClean="0"/>
              <a:t>-&gt; </a:t>
            </a:r>
            <a:r>
              <a:rPr lang="en-US" i="1" dirty="0" smtClean="0"/>
              <a:t>pressure </a:t>
            </a:r>
            <a:r>
              <a:rPr lang="en-US" i="1" dirty="0"/>
              <a:t>on performances in terms of </a:t>
            </a:r>
            <a:r>
              <a:rPr lang="en-US" i="1" dirty="0" smtClean="0"/>
              <a:t>efficiency</a:t>
            </a:r>
            <a:r>
              <a:rPr lang="en-US" i="1" dirty="0"/>
              <a:t>, </a:t>
            </a:r>
            <a:r>
              <a:rPr lang="en-US" i="1" dirty="0" smtClean="0"/>
              <a:t>effectiveness and quality of public service</a:t>
            </a:r>
            <a:r>
              <a:rPr lang="en-US" i="1" dirty="0"/>
              <a:t>s.</a:t>
            </a:r>
          </a:p>
          <a:p>
            <a:r>
              <a:rPr lang="en-US" dirty="0" smtClean="0"/>
              <a:t>Two </a:t>
            </a:r>
            <a:r>
              <a:rPr lang="en-US" b="1" dirty="0" smtClean="0"/>
              <a:t>issues</a:t>
            </a:r>
            <a:r>
              <a:rPr lang="en-US" dirty="0" smtClean="0"/>
              <a:t>:</a:t>
            </a:r>
          </a:p>
          <a:p>
            <a:pPr lvl="1"/>
            <a:r>
              <a:rPr lang="en-US" sz="2400" dirty="0" smtClean="0"/>
              <a:t>general </a:t>
            </a:r>
            <a:r>
              <a:rPr lang="en-US" sz="2400" dirty="0"/>
              <a:t>increase in the demand of public </a:t>
            </a:r>
            <a:r>
              <a:rPr lang="en-US" sz="2400" dirty="0" smtClean="0"/>
              <a:t>goods</a:t>
            </a:r>
          </a:p>
          <a:p>
            <a:pPr lvl="1"/>
            <a:r>
              <a:rPr lang="en-US" sz="2400" dirty="0" smtClean="0"/>
              <a:t>stricter </a:t>
            </a:r>
            <a:r>
              <a:rPr lang="en-US" sz="2400" dirty="0"/>
              <a:t>public </a:t>
            </a:r>
            <a:r>
              <a:rPr lang="en-US" sz="2400" dirty="0" smtClean="0"/>
              <a:t>finance </a:t>
            </a:r>
            <a:r>
              <a:rPr lang="en-US" sz="2400" dirty="0"/>
              <a:t>requirements imposed by </a:t>
            </a:r>
            <a:r>
              <a:rPr lang="en-US" sz="2400" dirty="0" smtClean="0"/>
              <a:t>European Union </a:t>
            </a:r>
            <a:r>
              <a:rPr lang="en-US" sz="2400" dirty="0"/>
              <a:t>to </a:t>
            </a:r>
            <a:r>
              <a:rPr lang="en-US" sz="2400" dirty="0" smtClean="0"/>
              <a:t>local governments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dirty="0"/>
              <a:t>-</a:t>
            </a:r>
            <a:r>
              <a:rPr lang="en-US" sz="2400" dirty="0" smtClean="0"/>
              <a:t>&gt; </a:t>
            </a:r>
            <a:r>
              <a:rPr lang="en-US" sz="2400" i="1" dirty="0" smtClean="0"/>
              <a:t>municipalities </a:t>
            </a:r>
            <a:r>
              <a:rPr lang="en-US" sz="2400" i="1" dirty="0"/>
              <a:t>had to reduce their expenditures</a:t>
            </a:r>
            <a:r>
              <a:rPr lang="en-US" sz="2400" dirty="0"/>
              <a:t>.</a:t>
            </a:r>
            <a:endParaRPr lang="en-US" sz="2400" u="sng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103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Analysis on </a:t>
            </a:r>
            <a:r>
              <a:rPr lang="en-US" sz="3200" dirty="0" smtClean="0"/>
              <a:t>different </a:t>
            </a:r>
            <a:r>
              <a:rPr lang="en-US" sz="3200" dirty="0"/>
              <a:t>outcomes </a:t>
            </a:r>
            <a:r>
              <a:rPr lang="en-US" sz="3200" dirty="0" smtClean="0"/>
              <a:t>in STATA</a:t>
            </a:r>
            <a:endParaRPr lang="en-US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 smtClean="0"/>
              <a:t>to </a:t>
            </a:r>
            <a:r>
              <a:rPr lang="en-US" sz="2600" dirty="0"/>
              <a:t>check the effect on the outcome variables we replace the dependent variable in the </a:t>
            </a:r>
            <a:r>
              <a:rPr lang="en-US" sz="2600" dirty="0" smtClean="0"/>
              <a:t>main regression:</a:t>
            </a:r>
          </a:p>
          <a:p>
            <a:pPr marL="0" indent="0">
              <a:buNone/>
            </a:pPr>
            <a:r>
              <a:rPr lang="en-US" sz="2600" i="1" dirty="0"/>
              <a:t>drop if </a:t>
            </a:r>
            <a:r>
              <a:rPr lang="en-US" sz="2600" i="1" dirty="0" err="1"/>
              <a:t>log_expenditure</a:t>
            </a:r>
            <a:r>
              <a:rPr lang="en-US" sz="2600" i="1" dirty="0"/>
              <a:t>==.</a:t>
            </a:r>
            <a:endParaRPr lang="en-US" sz="2600" i="1" dirty="0" smtClean="0"/>
          </a:p>
          <a:p>
            <a:pPr marL="0" indent="0">
              <a:buNone/>
            </a:pPr>
            <a:r>
              <a:rPr lang="en-US" i="1" dirty="0"/>
              <a:t>global ind_var2 population child aged  income </a:t>
            </a:r>
            <a:r>
              <a:rPr lang="en-US" i="1" dirty="0" err="1"/>
              <a:t>population_density</a:t>
            </a:r>
            <a:r>
              <a:rPr lang="en-US" i="1" dirty="0"/>
              <a:t> taxpayers </a:t>
            </a:r>
            <a:r>
              <a:rPr lang="en-US" i="1" dirty="0" err="1"/>
              <a:t>ipopulation</a:t>
            </a:r>
            <a:r>
              <a:rPr lang="en-US" i="1" dirty="0"/>
              <a:t> </a:t>
            </a:r>
          </a:p>
          <a:p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xi</a:t>
            </a:r>
            <a:r>
              <a:rPr lang="en-US" i="1" dirty="0"/>
              <a:t>: </a:t>
            </a:r>
            <a:r>
              <a:rPr lang="en-US" i="1" dirty="0" err="1"/>
              <a:t>xtreg</a:t>
            </a:r>
            <a:r>
              <a:rPr lang="en-US" i="1" dirty="0"/>
              <a:t>  </a:t>
            </a:r>
            <a:r>
              <a:rPr lang="en-US" i="1" dirty="0" err="1"/>
              <a:t>birth_rate_pc</a:t>
            </a:r>
            <a:r>
              <a:rPr lang="en-US" i="1" dirty="0"/>
              <a:t> </a:t>
            </a:r>
            <a:r>
              <a:rPr lang="en-US" i="1" dirty="0" err="1"/>
              <a:t>Municipal_Union</a:t>
            </a:r>
            <a:r>
              <a:rPr lang="en-US" i="1" dirty="0"/>
              <a:t> $ind_var2 </a:t>
            </a:r>
            <a:r>
              <a:rPr lang="en-US" i="1" dirty="0" err="1"/>
              <a:t>i.year</a:t>
            </a:r>
            <a:r>
              <a:rPr lang="en-US" i="1" dirty="0"/>
              <a:t>, </a:t>
            </a:r>
            <a:r>
              <a:rPr lang="en-US" i="1" dirty="0" err="1"/>
              <a:t>fe</a:t>
            </a:r>
            <a:r>
              <a:rPr lang="en-US" i="1" dirty="0"/>
              <a:t> robust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xi</a:t>
            </a:r>
            <a:r>
              <a:rPr lang="en-US" i="1" dirty="0"/>
              <a:t>: </a:t>
            </a:r>
            <a:r>
              <a:rPr lang="en-US" i="1" dirty="0" err="1"/>
              <a:t>xtreg</a:t>
            </a:r>
            <a:r>
              <a:rPr lang="en-US" i="1" dirty="0"/>
              <a:t>  </a:t>
            </a:r>
            <a:r>
              <a:rPr lang="en-US" i="1" dirty="0" err="1"/>
              <a:t>children_infant_school_pc</a:t>
            </a:r>
            <a:r>
              <a:rPr lang="en-US" i="1" dirty="0"/>
              <a:t> </a:t>
            </a:r>
            <a:r>
              <a:rPr lang="en-US" i="1" dirty="0" err="1"/>
              <a:t>Municipal_Union</a:t>
            </a:r>
            <a:r>
              <a:rPr lang="en-US" i="1" dirty="0"/>
              <a:t> $ind_var2 </a:t>
            </a:r>
            <a:r>
              <a:rPr lang="en-US" i="1" dirty="0" err="1"/>
              <a:t>i.year</a:t>
            </a:r>
            <a:r>
              <a:rPr lang="en-US" i="1" dirty="0"/>
              <a:t>, </a:t>
            </a:r>
            <a:r>
              <a:rPr lang="en-US" i="1" dirty="0" err="1"/>
              <a:t>fe</a:t>
            </a:r>
            <a:r>
              <a:rPr lang="en-US" i="1" dirty="0"/>
              <a:t> robust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xi</a:t>
            </a:r>
            <a:r>
              <a:rPr lang="en-US" i="1" dirty="0"/>
              <a:t>: </a:t>
            </a:r>
            <a:r>
              <a:rPr lang="en-US" i="1" dirty="0" err="1"/>
              <a:t>xtreg</a:t>
            </a:r>
            <a:r>
              <a:rPr lang="en-US" i="1" dirty="0"/>
              <a:t>  </a:t>
            </a:r>
            <a:r>
              <a:rPr lang="en-US" i="1" dirty="0" err="1"/>
              <a:t>net_migration</a:t>
            </a:r>
            <a:r>
              <a:rPr lang="en-US" i="1" dirty="0"/>
              <a:t> </a:t>
            </a:r>
            <a:r>
              <a:rPr lang="en-US" i="1" dirty="0" err="1"/>
              <a:t>Municipal_Union</a:t>
            </a:r>
            <a:r>
              <a:rPr lang="en-US" i="1" dirty="0"/>
              <a:t> $ind_var2 </a:t>
            </a:r>
            <a:r>
              <a:rPr lang="en-US" i="1" dirty="0" err="1"/>
              <a:t>i.year</a:t>
            </a:r>
            <a:r>
              <a:rPr lang="en-US" i="1" dirty="0"/>
              <a:t>, </a:t>
            </a:r>
            <a:r>
              <a:rPr lang="en-US" i="1" dirty="0" err="1"/>
              <a:t>fe</a:t>
            </a:r>
            <a:r>
              <a:rPr lang="en-US" i="1" dirty="0"/>
              <a:t> robust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xi</a:t>
            </a:r>
            <a:r>
              <a:rPr lang="en-US" i="1" dirty="0"/>
              <a:t>: </a:t>
            </a:r>
            <a:r>
              <a:rPr lang="en-US" i="1" dirty="0" err="1"/>
              <a:t>xtreg</a:t>
            </a:r>
            <a:r>
              <a:rPr lang="en-US" i="1" dirty="0"/>
              <a:t>   </a:t>
            </a:r>
            <a:r>
              <a:rPr lang="en-US" i="1" dirty="0" err="1"/>
              <a:t>road_car_crash_pc</a:t>
            </a:r>
            <a:r>
              <a:rPr lang="en-US" i="1" dirty="0"/>
              <a:t> </a:t>
            </a:r>
            <a:r>
              <a:rPr lang="en-US" i="1" dirty="0" err="1"/>
              <a:t>Municipal_Union</a:t>
            </a:r>
            <a:r>
              <a:rPr lang="en-US" i="1" dirty="0"/>
              <a:t> $ind_var2 </a:t>
            </a:r>
            <a:r>
              <a:rPr lang="en-US" i="1" dirty="0" err="1"/>
              <a:t>i.year</a:t>
            </a:r>
            <a:r>
              <a:rPr lang="en-US" i="1" dirty="0"/>
              <a:t>, </a:t>
            </a:r>
            <a:r>
              <a:rPr lang="en-US" i="1" dirty="0" err="1"/>
              <a:t>fe</a:t>
            </a:r>
            <a:r>
              <a:rPr lang="en-US" i="1" dirty="0"/>
              <a:t> robust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654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Effect of the Union on alternative output</a:t>
            </a:r>
            <a:endParaRPr lang="en-US" sz="32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31</a:t>
            </a:fld>
            <a:endParaRPr lang="it-IT"/>
          </a:p>
        </p:txBody>
      </p:sp>
      <p:pic>
        <p:nvPicPr>
          <p:cNvPr id="8" name="Segnaposto contenuto 7" title="Tab reg alternative output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86122"/>
            <a:ext cx="6641841" cy="1803957"/>
          </a:xfrm>
          <a:prstGeom prst="rect">
            <a:avLst/>
          </a:prstGeom>
        </p:spPr>
      </p:pic>
      <p:pic>
        <p:nvPicPr>
          <p:cNvPr id="9" name="Immagine 8" title="FE - alternative outpu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21075"/>
            <a:ext cx="6641841" cy="950248"/>
          </a:xfrm>
          <a:prstGeom prst="rect">
            <a:avLst/>
          </a:prstGeom>
        </p:spPr>
      </p:pic>
      <p:pic>
        <p:nvPicPr>
          <p:cNvPr id="10" name="Immagine 9" title="Description table alternative outpu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646443"/>
            <a:ext cx="59817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5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Propensity score matching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5615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 smtClean="0"/>
                  <a:t>Allows to select a group of non-treated individuals similar to the </a:t>
                </a:r>
                <a:r>
                  <a:rPr lang="en-US" sz="2800" dirty="0"/>
                  <a:t>treated ones in all the relevant </a:t>
                </a:r>
                <a:r>
                  <a:rPr lang="en-US" sz="2800" dirty="0" smtClean="0"/>
                  <a:t>pre-treatment characteristics </a:t>
                </a:r>
                <a:r>
                  <a:rPr lang="en-US" sz="2800" dirty="0"/>
                  <a:t>(X) </a:t>
                </a:r>
                <a:r>
                  <a:rPr lang="en-US" sz="2800" dirty="0" smtClean="0"/>
                  <a:t>=&gt; </a:t>
                </a:r>
                <a:r>
                  <a:rPr lang="en-US" sz="2800" dirty="0"/>
                  <a:t>overcomes selection bias</a:t>
                </a:r>
              </a:p>
              <a:p>
                <a:r>
                  <a:rPr lang="en-US" sz="2800" dirty="0" smtClean="0"/>
                  <a:t>If </a:t>
                </a:r>
                <a:r>
                  <a:rPr lang="en-US" sz="2800" dirty="0"/>
                  <a:t>this is so, the </a:t>
                </a:r>
                <a:r>
                  <a:rPr lang="en-US" sz="2800" dirty="0" smtClean="0"/>
                  <a:t>difference </a:t>
                </a:r>
                <a:r>
                  <a:rPr lang="en-US" sz="2800" dirty="0"/>
                  <a:t>in outcomes can be </a:t>
                </a:r>
                <a:r>
                  <a:rPr lang="en-US" sz="2800" dirty="0" smtClean="0"/>
                  <a:t>attributed exclusively</a:t>
                </a:r>
                <a:r>
                  <a:rPr lang="it-IT" sz="2800" dirty="0" smtClean="0"/>
                  <a:t> </a:t>
                </a:r>
                <a:r>
                  <a:rPr lang="it-IT" sz="2800" dirty="0"/>
                  <a:t>to treatment</a:t>
                </a:r>
                <a:r>
                  <a:rPr lang="it-IT" sz="2800" dirty="0" smtClean="0"/>
                  <a:t>.</a:t>
                </a:r>
              </a:p>
              <a:p>
                <a:r>
                  <a:rPr lang="en-US" sz="2800" dirty="0" smtClean="0"/>
                  <a:t>The </a:t>
                </a:r>
                <a:r>
                  <a:rPr lang="en-US" sz="2800" dirty="0"/>
                  <a:t>propensity score (PS) </a:t>
                </a:r>
                <a:r>
                  <a:rPr lang="en-US" sz="2800" dirty="0" smtClean="0"/>
                  <a:t>corresponds </a:t>
                </a:r>
                <a:r>
                  <a:rPr lang="en-US" sz="2800" dirty="0"/>
                  <a:t>to the conditional probability of receiving </a:t>
                </a:r>
                <a:r>
                  <a:rPr lang="en-US" sz="2800" dirty="0" smtClean="0"/>
                  <a:t>the treatment </a:t>
                </a:r>
                <a:r>
                  <a:rPr lang="en-US" sz="2800" dirty="0"/>
                  <a:t>given the pre-treatment variables</a:t>
                </a:r>
                <a:r>
                  <a:rPr lang="en-US" sz="2800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8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func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56150"/>
              </a:xfrm>
              <a:blipFill rotWithShape="0">
                <a:blip r:embed="rId2"/>
                <a:stretch>
                  <a:fillRect l="-1333" t="-2308" r="-17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79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Propensity score matching</a:t>
            </a:r>
            <a:endParaRPr lang="en-US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Two potential sources of bias</a:t>
            </a:r>
          </a:p>
          <a:p>
            <a:r>
              <a:rPr lang="en-US" sz="2800" dirty="0"/>
              <a:t>1. </a:t>
            </a:r>
            <a:r>
              <a:rPr lang="en-US" sz="2800" dirty="0" smtClean="0"/>
              <a:t>effect </a:t>
            </a:r>
            <a:r>
              <a:rPr lang="en-US" sz="2800" dirty="0"/>
              <a:t>of entering a Union is not </a:t>
            </a:r>
            <a:r>
              <a:rPr lang="en-US" sz="2800" dirty="0" smtClean="0"/>
              <a:t>homogeneous </a:t>
            </a:r>
          </a:p>
          <a:p>
            <a:r>
              <a:rPr lang="en-US" sz="2800" dirty="0" smtClean="0"/>
              <a:t>2</a:t>
            </a:r>
            <a:r>
              <a:rPr lang="en-US" sz="2800" dirty="0"/>
              <a:t>. the </a:t>
            </a:r>
            <a:r>
              <a:rPr lang="en-US" sz="2800" dirty="0" smtClean="0"/>
              <a:t>effect </a:t>
            </a:r>
            <a:r>
              <a:rPr lang="en-US" sz="2800" dirty="0"/>
              <a:t>varies according to the characteristics of the </a:t>
            </a:r>
            <a:r>
              <a:rPr lang="en-US" sz="2800" dirty="0" smtClean="0"/>
              <a:t>municipalities.</a:t>
            </a:r>
            <a:endParaRPr lang="it-IT" sz="2800" dirty="0"/>
          </a:p>
          <a:p>
            <a:r>
              <a:rPr lang="en-US" sz="2800" dirty="0"/>
              <a:t>Solution: </a:t>
            </a:r>
            <a:r>
              <a:rPr lang="en-US" sz="2800" b="1" dirty="0"/>
              <a:t>propensity score matching models</a:t>
            </a:r>
            <a:r>
              <a:rPr lang="en-US" sz="2800" dirty="0"/>
              <a:t>.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main purpose is to </a:t>
            </a:r>
            <a:r>
              <a:rPr lang="en-US" sz="2800" dirty="0" smtClean="0"/>
              <a:t>find </a:t>
            </a:r>
            <a:r>
              <a:rPr lang="en-US" sz="2800" dirty="0"/>
              <a:t>a group of non-treated </a:t>
            </a:r>
            <a:r>
              <a:rPr lang="en-US" sz="2800" dirty="0" smtClean="0"/>
              <a:t>municipalities, who </a:t>
            </a:r>
            <a:r>
              <a:rPr lang="en-US" sz="2800" dirty="0"/>
              <a:t>are similar to the treated in all relevant </a:t>
            </a:r>
            <a:r>
              <a:rPr lang="en-US" sz="2800" dirty="0" smtClean="0"/>
              <a:t>pre-treatment characteristics</a:t>
            </a:r>
            <a:r>
              <a:rPr lang="it-IT" sz="2800" dirty="0" smtClean="0"/>
              <a:t>:</a:t>
            </a:r>
            <a:r>
              <a:rPr lang="en-US" sz="2800" dirty="0" smtClean="0"/>
              <a:t> </a:t>
            </a:r>
            <a:r>
              <a:rPr lang="en-US" sz="2800" dirty="0"/>
              <a:t>the only remaining </a:t>
            </a:r>
            <a:r>
              <a:rPr lang="en-US" sz="2800" dirty="0" smtClean="0"/>
              <a:t>difference </a:t>
            </a:r>
            <a:r>
              <a:rPr lang="en-US" sz="2800" dirty="0"/>
              <a:t>being that one group enters a </a:t>
            </a:r>
            <a:r>
              <a:rPr lang="en-US" sz="2800" dirty="0" smtClean="0"/>
              <a:t>Union and </a:t>
            </a:r>
            <a:r>
              <a:rPr lang="en-US" sz="2800" dirty="0"/>
              <a:t>another group does not.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849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Propensity score matching</a:t>
            </a:r>
            <a:endParaRPr lang="en-US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Estimation of the propensity score</a:t>
            </a:r>
          </a:p>
          <a:p>
            <a:r>
              <a:rPr lang="en-US" dirty="0" smtClean="0"/>
              <a:t>The </a:t>
            </a:r>
            <a:r>
              <a:rPr lang="en-US" dirty="0"/>
              <a:t>probability of entering a U conditional on </a:t>
            </a:r>
            <a:r>
              <a:rPr lang="en-US" dirty="0" smtClean="0"/>
              <a:t>pre-treatment characteristics</a:t>
            </a:r>
            <a:r>
              <a:rPr lang="it-IT" dirty="0" smtClean="0"/>
              <a:t> </a:t>
            </a:r>
            <a:r>
              <a:rPr lang="it-IT" dirty="0"/>
              <a:t>x, P(x) = Pr(MU = </a:t>
            </a:r>
            <a:r>
              <a:rPr lang="it-IT" dirty="0" smtClean="0"/>
              <a:t>1|x</a:t>
            </a:r>
            <a:r>
              <a:rPr lang="it-IT" dirty="0"/>
              <a:t>)</a:t>
            </a:r>
          </a:p>
          <a:p>
            <a:r>
              <a:rPr lang="en-US" dirty="0" smtClean="0"/>
              <a:t>We </a:t>
            </a:r>
            <a:r>
              <a:rPr lang="en-US" dirty="0"/>
              <a:t>use data from the 2001 Census and run a logit </a:t>
            </a:r>
            <a:r>
              <a:rPr lang="en-US" dirty="0" smtClean="0"/>
              <a:t>regression:</a:t>
            </a:r>
          </a:p>
          <a:p>
            <a:r>
              <a:rPr lang="en-US" dirty="0" smtClean="0"/>
              <a:t>dependent </a:t>
            </a:r>
            <a:r>
              <a:rPr lang="en-US" dirty="0"/>
              <a:t>variable: </a:t>
            </a:r>
            <a:r>
              <a:rPr lang="en-US" sz="2200" dirty="0"/>
              <a:t>dummy =1 if a municipality in MU </a:t>
            </a:r>
            <a:r>
              <a:rPr lang="en-US" sz="2200" dirty="0" smtClean="0"/>
              <a:t>between </a:t>
            </a:r>
            <a:r>
              <a:rPr lang="it-IT" sz="2200" dirty="0" smtClean="0"/>
              <a:t>2001-2011 </a:t>
            </a:r>
            <a:r>
              <a:rPr lang="it-IT" sz="2200" dirty="0"/>
              <a:t>and zero </a:t>
            </a:r>
            <a:r>
              <a:rPr lang="en-US" sz="2200" dirty="0" smtClean="0"/>
              <a:t>otherwise</a:t>
            </a:r>
            <a:r>
              <a:rPr lang="it-IT" dirty="0" smtClean="0"/>
              <a:t>.</a:t>
            </a:r>
            <a:endParaRPr lang="it-IT" dirty="0"/>
          </a:p>
          <a:p>
            <a:r>
              <a:rPr lang="en-US" dirty="0" smtClean="0"/>
              <a:t>control </a:t>
            </a:r>
            <a:r>
              <a:rPr lang="en-US" dirty="0"/>
              <a:t>variables: </a:t>
            </a:r>
            <a:r>
              <a:rPr lang="en-US" sz="2200" dirty="0"/>
              <a:t>municipality located close to the coast, </a:t>
            </a:r>
            <a:r>
              <a:rPr lang="en-US" sz="2200" dirty="0" smtClean="0"/>
              <a:t>rural municipality</a:t>
            </a:r>
            <a:r>
              <a:rPr lang="en-US" sz="2200" dirty="0"/>
              <a:t>, surface in square km of the </a:t>
            </a:r>
            <a:r>
              <a:rPr lang="en-US" sz="2200" dirty="0" smtClean="0"/>
              <a:t>municipality, municipality</a:t>
            </a:r>
            <a:r>
              <a:rPr lang="en-US" sz="2200" dirty="0"/>
              <a:t> </a:t>
            </a:r>
            <a:r>
              <a:rPr lang="en-US" sz="2200" dirty="0" smtClean="0"/>
              <a:t>located </a:t>
            </a:r>
            <a:r>
              <a:rPr lang="en-US" sz="2200" dirty="0"/>
              <a:t>in plain, on hills, and in mountains; municipal </a:t>
            </a:r>
            <a:r>
              <a:rPr lang="en-US" sz="2200" dirty="0" smtClean="0"/>
              <a:t>unemployment rate</a:t>
            </a:r>
            <a:r>
              <a:rPr lang="en-US" sz="2200" dirty="0"/>
              <a:t>; number of houses; number </a:t>
            </a:r>
            <a:r>
              <a:rPr lang="en-US" sz="2200" dirty="0" smtClean="0"/>
              <a:t>firms</a:t>
            </a:r>
            <a:r>
              <a:rPr lang="en-US" sz="2200" dirty="0"/>
              <a:t>; interaction between </a:t>
            </a:r>
            <a:r>
              <a:rPr lang="en-US" sz="2200" dirty="0" smtClean="0"/>
              <a:t>surface and </a:t>
            </a:r>
            <a:r>
              <a:rPr lang="en-US" sz="2200" dirty="0"/>
              <a:t>houses; interaction number </a:t>
            </a:r>
            <a:r>
              <a:rPr lang="en-US" sz="2200" dirty="0" smtClean="0"/>
              <a:t>firms </a:t>
            </a:r>
            <a:r>
              <a:rPr lang="en-US" sz="2200" dirty="0"/>
              <a:t>and unemployment rate.</a:t>
            </a:r>
            <a:endParaRPr lang="en-US" sz="26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867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Propensity score matching</a:t>
            </a:r>
            <a:endParaRPr lang="en-US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>
            <a:normAutofit/>
          </a:bodyPr>
          <a:lstStyle/>
          <a:p>
            <a:r>
              <a:rPr lang="en-US" b="1" dirty="0"/>
              <a:t>Estimation of the propensity score</a:t>
            </a:r>
          </a:p>
          <a:p>
            <a:r>
              <a:rPr lang="en-US" dirty="0"/>
              <a:t>Once we have obtained the (PS) we adopt a trimming procedure </a:t>
            </a:r>
            <a:r>
              <a:rPr lang="en-US" dirty="0" smtClean="0"/>
              <a:t>to define</a:t>
            </a:r>
            <a:r>
              <a:rPr lang="it-IT" dirty="0" smtClean="0"/>
              <a:t> </a:t>
            </a:r>
            <a:r>
              <a:rPr lang="it-IT" dirty="0"/>
              <a:t>the common </a:t>
            </a:r>
            <a:r>
              <a:rPr lang="en-US" dirty="0" smtClean="0"/>
              <a:t>support</a:t>
            </a:r>
          </a:p>
          <a:p>
            <a:r>
              <a:rPr lang="en-US" dirty="0" smtClean="0"/>
              <a:t>We re-estimate main regression </a:t>
            </a:r>
            <a:r>
              <a:rPr lang="en-US" dirty="0"/>
              <a:t>equation </a:t>
            </a:r>
            <a:r>
              <a:rPr lang="en-US" dirty="0" smtClean="0"/>
              <a:t>by </a:t>
            </a:r>
            <a:r>
              <a:rPr lang="en-US" dirty="0"/>
              <a:t>using information only on </a:t>
            </a:r>
            <a:r>
              <a:rPr lang="en-US" dirty="0" smtClean="0"/>
              <a:t>the observations </a:t>
            </a:r>
            <a:r>
              <a:rPr lang="en-US" dirty="0"/>
              <a:t>that lie on the common support.</a:t>
            </a:r>
            <a:endParaRPr lang="en-US" sz="26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721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PSM in STATA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200" dirty="0" smtClean="0"/>
              <a:t>* Generate </a:t>
            </a:r>
            <a:r>
              <a:rPr lang="it-IT" sz="2200" dirty="0"/>
              <a:t>common </a:t>
            </a:r>
            <a:r>
              <a:rPr lang="it-IT" sz="2200" dirty="0" err="1"/>
              <a:t>support</a:t>
            </a:r>
            <a:endParaRPr lang="it-IT" sz="2200" dirty="0"/>
          </a:p>
          <a:p>
            <a:pPr marL="0" indent="0">
              <a:buNone/>
            </a:pPr>
            <a:r>
              <a:rPr lang="it-IT" sz="2200" i="1" dirty="0"/>
              <a:t>u</a:t>
            </a:r>
            <a:r>
              <a:rPr lang="it-IT" sz="2200" i="1" dirty="0" smtClean="0"/>
              <a:t>se </a:t>
            </a:r>
            <a:r>
              <a:rPr lang="it-IT" sz="2200" i="1" dirty="0" err="1"/>
              <a:t>emilia_uni_dataset_up.dta,clear</a:t>
            </a:r>
            <a:endParaRPr lang="it-IT" sz="2200" i="1" dirty="0"/>
          </a:p>
          <a:p>
            <a:pPr marL="0" indent="0">
              <a:buNone/>
            </a:pPr>
            <a:r>
              <a:rPr lang="it-IT" sz="2200" i="1" dirty="0" err="1"/>
              <a:t>xtset</a:t>
            </a:r>
            <a:r>
              <a:rPr lang="it-IT" sz="2200" i="1" dirty="0"/>
              <a:t> </a:t>
            </a:r>
            <a:r>
              <a:rPr lang="it-IT" sz="2200" i="1" dirty="0" err="1"/>
              <a:t>codice_istat</a:t>
            </a:r>
            <a:r>
              <a:rPr lang="it-IT" sz="2200" i="1" dirty="0"/>
              <a:t> </a:t>
            </a:r>
            <a:r>
              <a:rPr lang="it-IT" sz="2200" i="1" dirty="0" err="1"/>
              <a:t>year</a:t>
            </a:r>
            <a:endParaRPr lang="it-IT" sz="2200" i="1" dirty="0"/>
          </a:p>
          <a:p>
            <a:endParaRPr lang="it-IT" sz="2200" dirty="0"/>
          </a:p>
          <a:p>
            <a:pPr marL="0" indent="0">
              <a:buNone/>
            </a:pPr>
            <a:r>
              <a:rPr lang="it-IT" sz="2200" dirty="0" smtClean="0"/>
              <a:t>*Definition </a:t>
            </a:r>
            <a:r>
              <a:rPr lang="it-IT" sz="2200" dirty="0"/>
              <a:t>of </a:t>
            </a:r>
            <a:r>
              <a:rPr lang="it-IT" sz="2200" dirty="0" err="1"/>
              <a:t>important</a:t>
            </a:r>
            <a:r>
              <a:rPr lang="it-IT" sz="2200" dirty="0"/>
              <a:t> </a:t>
            </a:r>
            <a:r>
              <a:rPr lang="it-IT" sz="2200" dirty="0" err="1"/>
              <a:t>variables</a:t>
            </a:r>
            <a:r>
              <a:rPr lang="it-IT" sz="2200" dirty="0"/>
              <a:t> </a:t>
            </a:r>
            <a:r>
              <a:rPr lang="it-IT" sz="2200" dirty="0" err="1"/>
              <a:t>before</a:t>
            </a:r>
            <a:r>
              <a:rPr lang="it-IT" sz="2200" dirty="0"/>
              <a:t> treatment</a:t>
            </a:r>
          </a:p>
          <a:p>
            <a:pPr marL="0" indent="0">
              <a:buNone/>
            </a:pPr>
            <a:r>
              <a:rPr lang="it-IT" sz="2200" i="1" dirty="0"/>
              <a:t>global </a:t>
            </a:r>
            <a:r>
              <a:rPr lang="it-IT" sz="2200" i="1" dirty="0" err="1"/>
              <a:t>psvar</a:t>
            </a:r>
            <a:r>
              <a:rPr lang="it-IT" sz="2200" i="1" dirty="0"/>
              <a:t> </a:t>
            </a:r>
            <a:r>
              <a:rPr lang="it-IT" sz="2200" i="1" dirty="0" err="1"/>
              <a:t>coastal_zone</a:t>
            </a:r>
            <a:r>
              <a:rPr lang="it-IT" sz="2200" i="1" dirty="0"/>
              <a:t> </a:t>
            </a:r>
            <a:r>
              <a:rPr lang="it-IT" sz="2200" i="1" dirty="0" err="1"/>
              <a:t>rural_municipality</a:t>
            </a:r>
            <a:r>
              <a:rPr lang="it-IT" sz="2200" i="1" dirty="0"/>
              <a:t> area </a:t>
            </a:r>
            <a:r>
              <a:rPr lang="it-IT" sz="2200" i="1" dirty="0" err="1"/>
              <a:t>altimetry_zone</a:t>
            </a:r>
            <a:r>
              <a:rPr lang="it-IT" sz="2200" i="1" dirty="0"/>
              <a:t> </a:t>
            </a:r>
            <a:r>
              <a:rPr lang="it-IT" sz="2200" i="1" dirty="0" err="1"/>
              <a:t>unemployed</a:t>
            </a:r>
            <a:r>
              <a:rPr lang="it-IT" sz="2200" i="1" dirty="0"/>
              <a:t> </a:t>
            </a:r>
            <a:r>
              <a:rPr lang="it-IT" sz="2200" i="1" dirty="0" err="1"/>
              <a:t>houses</a:t>
            </a:r>
            <a:r>
              <a:rPr lang="it-IT" sz="2200" i="1" dirty="0"/>
              <a:t>  </a:t>
            </a:r>
            <a:r>
              <a:rPr lang="it-IT" sz="2200" i="1" dirty="0" err="1"/>
              <a:t>square_area</a:t>
            </a:r>
            <a:r>
              <a:rPr lang="it-IT" sz="2200" i="1" dirty="0"/>
              <a:t>  </a:t>
            </a:r>
            <a:r>
              <a:rPr lang="it-IT" sz="2200" i="1" dirty="0" err="1"/>
              <a:t>int_houses</a:t>
            </a:r>
            <a:r>
              <a:rPr lang="it-IT" sz="2200" i="1" dirty="0"/>
              <a:t> </a:t>
            </a:r>
            <a:r>
              <a:rPr lang="it-IT" sz="2200" i="1" dirty="0" err="1"/>
              <a:t>int_unemployment</a:t>
            </a:r>
            <a:r>
              <a:rPr lang="it-IT" sz="2200" i="1" dirty="0"/>
              <a:t>  </a:t>
            </a:r>
            <a:r>
              <a:rPr lang="it-IT" sz="2200" i="1" dirty="0" err="1" smtClean="0"/>
              <a:t>firms</a:t>
            </a:r>
            <a:endParaRPr lang="it-IT" sz="2200" i="1" dirty="0" smtClean="0"/>
          </a:p>
          <a:p>
            <a:pPr marL="0" indent="0">
              <a:buNone/>
            </a:pPr>
            <a:endParaRPr lang="it-IT" sz="2200" dirty="0" smtClean="0"/>
          </a:p>
          <a:p>
            <a:pPr marL="0" indent="0">
              <a:buNone/>
            </a:pPr>
            <a:r>
              <a:rPr lang="it-IT" sz="2200" dirty="0" smtClean="0"/>
              <a:t>* </a:t>
            </a:r>
            <a:r>
              <a:rPr lang="it-IT" sz="2200" dirty="0"/>
              <a:t>ONLY </a:t>
            </a:r>
            <a:r>
              <a:rPr lang="it-IT" sz="2200" dirty="0" err="1"/>
              <a:t>observation</a:t>
            </a:r>
            <a:r>
              <a:rPr lang="it-IT" sz="2200" dirty="0"/>
              <a:t> </a:t>
            </a:r>
            <a:r>
              <a:rPr lang="it-IT" sz="2200" dirty="0" err="1"/>
              <a:t>before</a:t>
            </a:r>
            <a:r>
              <a:rPr lang="it-IT" sz="2200" dirty="0"/>
              <a:t> the treatment</a:t>
            </a:r>
          </a:p>
          <a:p>
            <a:pPr marL="0" indent="0">
              <a:buNone/>
            </a:pPr>
            <a:r>
              <a:rPr lang="it-IT" sz="2200" i="1" dirty="0" err="1"/>
              <a:t>keep</a:t>
            </a:r>
            <a:r>
              <a:rPr lang="it-IT" sz="2200" i="1" dirty="0"/>
              <a:t> </a:t>
            </a:r>
            <a:r>
              <a:rPr lang="it-IT" sz="2200" i="1" dirty="0" err="1"/>
              <a:t>if</a:t>
            </a:r>
            <a:r>
              <a:rPr lang="it-IT" sz="2200" i="1" dirty="0"/>
              <a:t> </a:t>
            </a:r>
            <a:r>
              <a:rPr lang="it-IT" sz="2200" i="1" dirty="0" err="1"/>
              <a:t>year</a:t>
            </a:r>
            <a:r>
              <a:rPr lang="it-IT" sz="2200" i="1" dirty="0"/>
              <a:t>==</a:t>
            </a:r>
            <a:r>
              <a:rPr lang="it-IT" sz="2200" i="1" dirty="0" smtClean="0"/>
              <a:t>2001</a:t>
            </a:r>
          </a:p>
          <a:p>
            <a:pPr marL="0" indent="0">
              <a:buNone/>
            </a:pPr>
            <a:r>
              <a:rPr lang="it-IT" sz="2200" dirty="0"/>
              <a:t>	</a:t>
            </a:r>
            <a:endParaRPr lang="it-IT" sz="2200" dirty="0" smtClean="0"/>
          </a:p>
          <a:p>
            <a:pPr marL="0" indent="0">
              <a:buNone/>
            </a:pPr>
            <a:r>
              <a:rPr lang="it-IT" sz="2200" dirty="0" smtClean="0"/>
              <a:t>** </a:t>
            </a:r>
            <a:r>
              <a:rPr lang="it-IT" sz="2200" dirty="0" err="1" smtClean="0"/>
              <a:t>if</a:t>
            </a:r>
            <a:r>
              <a:rPr lang="it-IT" sz="2200" dirty="0" smtClean="0"/>
              <a:t> </a:t>
            </a:r>
            <a:r>
              <a:rPr lang="it-IT" sz="2200" dirty="0"/>
              <a:t>the </a:t>
            </a:r>
            <a:r>
              <a:rPr lang="it-IT" sz="2200" dirty="0" err="1"/>
              <a:t>command</a:t>
            </a:r>
            <a:r>
              <a:rPr lang="it-IT" sz="2200" dirty="0"/>
              <a:t> </a:t>
            </a:r>
            <a:r>
              <a:rPr lang="it-IT" sz="2200" dirty="0" err="1"/>
              <a:t>pscore</a:t>
            </a:r>
            <a:r>
              <a:rPr lang="it-IT" sz="2200" dirty="0"/>
              <a:t> </a:t>
            </a:r>
            <a:r>
              <a:rPr lang="it-IT" sz="2200" dirty="0" err="1"/>
              <a:t>is</a:t>
            </a:r>
            <a:r>
              <a:rPr lang="it-IT" sz="2200" dirty="0"/>
              <a:t> </a:t>
            </a:r>
            <a:r>
              <a:rPr lang="it-IT" sz="2200" dirty="0" err="1"/>
              <a:t>not</a:t>
            </a:r>
            <a:r>
              <a:rPr lang="it-IT" sz="2200" dirty="0"/>
              <a:t> </a:t>
            </a:r>
            <a:r>
              <a:rPr lang="it-IT" sz="2200" dirty="0" err="1"/>
              <a:t>installed</a:t>
            </a:r>
            <a:r>
              <a:rPr lang="it-IT" sz="2200" dirty="0"/>
              <a:t> on </a:t>
            </a:r>
            <a:r>
              <a:rPr lang="it-IT" sz="2200" dirty="0" err="1"/>
              <a:t>your</a:t>
            </a:r>
            <a:r>
              <a:rPr lang="it-IT" sz="2200" dirty="0"/>
              <a:t> PC</a:t>
            </a:r>
          </a:p>
          <a:p>
            <a:pPr marL="0" indent="0">
              <a:buNone/>
            </a:pPr>
            <a:r>
              <a:rPr lang="it-IT" sz="2200" i="1" dirty="0" err="1"/>
              <a:t>findit</a:t>
            </a:r>
            <a:r>
              <a:rPr lang="it-IT" sz="2200" i="1" dirty="0"/>
              <a:t> </a:t>
            </a:r>
            <a:r>
              <a:rPr lang="it-IT" sz="2200" i="1" dirty="0" err="1" smtClean="0"/>
              <a:t>pscore</a:t>
            </a:r>
            <a:endParaRPr lang="it-IT" sz="2200" i="1" dirty="0" smtClean="0"/>
          </a:p>
          <a:p>
            <a:pPr marL="0" indent="0">
              <a:buNone/>
            </a:pPr>
            <a:endParaRPr lang="it-IT" i="1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75560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PSM in STATA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i="1" dirty="0" err="1" smtClean="0"/>
              <a:t>pscore</a:t>
            </a:r>
            <a:r>
              <a:rPr lang="it-IT" sz="2000" i="1" dirty="0" smtClean="0"/>
              <a:t> </a:t>
            </a:r>
            <a:r>
              <a:rPr lang="it-IT" sz="2000" i="1" dirty="0" err="1"/>
              <a:t>unu</a:t>
            </a:r>
            <a:r>
              <a:rPr lang="it-IT" sz="2000" i="1" dirty="0"/>
              <a:t> $</a:t>
            </a:r>
            <a:r>
              <a:rPr lang="it-IT" sz="2000" i="1" dirty="0" err="1"/>
              <a:t>psvar</a:t>
            </a:r>
            <a:r>
              <a:rPr lang="it-IT" sz="2000" i="1" dirty="0"/>
              <a:t>, </a:t>
            </a:r>
            <a:r>
              <a:rPr lang="it-IT" sz="2000" i="1" dirty="0" err="1"/>
              <a:t>pscore</a:t>
            </a:r>
            <a:r>
              <a:rPr lang="it-IT" sz="2000" i="1" dirty="0"/>
              <a:t>(</a:t>
            </a:r>
            <a:r>
              <a:rPr lang="it-IT" sz="2000" i="1" dirty="0" err="1"/>
              <a:t>pscore</a:t>
            </a:r>
            <a:r>
              <a:rPr lang="it-IT" sz="2000" i="1" dirty="0"/>
              <a:t>) </a:t>
            </a:r>
            <a:r>
              <a:rPr lang="it-IT" sz="2000" i="1" dirty="0" err="1"/>
              <a:t>comsup</a:t>
            </a:r>
            <a:r>
              <a:rPr lang="it-IT" sz="2000" i="1" dirty="0"/>
              <a:t>  </a:t>
            </a:r>
            <a:r>
              <a:rPr lang="it-IT" sz="2000" i="1" dirty="0" err="1"/>
              <a:t>level</a:t>
            </a:r>
            <a:r>
              <a:rPr lang="it-IT" sz="2000" i="1" dirty="0"/>
              <a:t>(0.10) </a:t>
            </a:r>
          </a:p>
          <a:p>
            <a:pPr marL="0" indent="0">
              <a:buNone/>
            </a:pPr>
            <a:r>
              <a:rPr lang="it-IT" sz="2000" i="1" dirty="0" err="1"/>
              <a:t>keep</a:t>
            </a:r>
            <a:r>
              <a:rPr lang="it-IT" sz="2000" i="1" dirty="0"/>
              <a:t> </a:t>
            </a:r>
            <a:r>
              <a:rPr lang="it-IT" sz="2000" i="1" dirty="0" err="1"/>
              <a:t>codice_istat</a:t>
            </a:r>
            <a:r>
              <a:rPr lang="it-IT" sz="2000" i="1" dirty="0"/>
              <a:t> </a:t>
            </a:r>
            <a:r>
              <a:rPr lang="it-IT" sz="2000" i="1" dirty="0" err="1"/>
              <a:t>pscore</a:t>
            </a:r>
            <a:r>
              <a:rPr lang="it-IT" sz="2000" i="1" dirty="0"/>
              <a:t> </a:t>
            </a:r>
            <a:r>
              <a:rPr lang="it-IT" sz="2000" i="1" dirty="0" err="1"/>
              <a:t>comsup</a:t>
            </a:r>
            <a:endParaRPr lang="it-IT" sz="2000" i="1" dirty="0"/>
          </a:p>
          <a:p>
            <a:pPr marL="0" indent="0">
              <a:buNone/>
            </a:pPr>
            <a:r>
              <a:rPr lang="it-IT" sz="2000" i="1" dirty="0" err="1"/>
              <a:t>tab</a:t>
            </a:r>
            <a:r>
              <a:rPr lang="it-IT" sz="2000" i="1" dirty="0"/>
              <a:t> </a:t>
            </a:r>
            <a:r>
              <a:rPr lang="it-IT" sz="2000" i="1" dirty="0" err="1"/>
              <a:t>comsup</a:t>
            </a:r>
            <a:endParaRPr lang="it-IT" sz="2000" i="1" dirty="0"/>
          </a:p>
          <a:p>
            <a:pPr marL="0" indent="0">
              <a:buNone/>
            </a:pPr>
            <a:r>
              <a:rPr lang="it-IT" sz="2000" i="1" dirty="0" err="1"/>
              <a:t>save</a:t>
            </a:r>
            <a:r>
              <a:rPr lang="it-IT" sz="2000" i="1" dirty="0"/>
              <a:t> </a:t>
            </a:r>
            <a:r>
              <a:rPr lang="it-IT" sz="2000" i="1" dirty="0" err="1"/>
              <a:t>sample_matching.dta,replace</a:t>
            </a:r>
            <a:endParaRPr lang="it-IT" sz="2000" i="1" dirty="0"/>
          </a:p>
          <a:p>
            <a:endParaRPr lang="it-IT" sz="2000" dirty="0"/>
          </a:p>
          <a:p>
            <a:pPr marL="0" indent="0">
              <a:buNone/>
            </a:pPr>
            <a:r>
              <a:rPr lang="it-IT" sz="2000" dirty="0" smtClean="0"/>
              <a:t>* Merge </a:t>
            </a:r>
            <a:r>
              <a:rPr lang="it-IT" sz="2000" dirty="0"/>
              <a:t>matching dataset with the </a:t>
            </a:r>
            <a:r>
              <a:rPr lang="it-IT" sz="2000" dirty="0" err="1"/>
              <a:t>principal</a:t>
            </a:r>
            <a:r>
              <a:rPr lang="it-IT" sz="2000" dirty="0"/>
              <a:t> dataset</a:t>
            </a:r>
          </a:p>
          <a:p>
            <a:pPr marL="0" indent="0">
              <a:buNone/>
            </a:pPr>
            <a:r>
              <a:rPr lang="it-IT" sz="2000" i="1" dirty="0"/>
              <a:t>use emilia_uni_dataset_up2.dta,clear</a:t>
            </a:r>
          </a:p>
          <a:p>
            <a:pPr marL="0" indent="0">
              <a:buNone/>
            </a:pPr>
            <a:r>
              <a:rPr lang="it-IT" sz="2000" i="1" dirty="0"/>
              <a:t>merge </a:t>
            </a:r>
            <a:r>
              <a:rPr lang="it-IT" sz="2000" i="1" dirty="0" err="1" smtClean="0"/>
              <a:t>codice_istat</a:t>
            </a:r>
            <a:r>
              <a:rPr lang="it-IT" sz="2000" i="1" dirty="0" smtClean="0"/>
              <a:t> </a:t>
            </a:r>
            <a:r>
              <a:rPr lang="it-IT" sz="2000" i="1" dirty="0" err="1"/>
              <a:t>using</a:t>
            </a:r>
            <a:r>
              <a:rPr lang="it-IT" sz="2000" i="1" dirty="0"/>
              <a:t> </a:t>
            </a:r>
            <a:r>
              <a:rPr lang="it-IT" sz="2000" i="1" dirty="0" err="1"/>
              <a:t>sample_matching.dta</a:t>
            </a:r>
            <a:endParaRPr lang="it-IT" sz="2000" i="1" dirty="0"/>
          </a:p>
          <a:p>
            <a:pPr marL="0" indent="0">
              <a:buNone/>
            </a:pPr>
            <a:r>
              <a:rPr lang="it-IT" sz="2000" i="1" dirty="0" err="1"/>
              <a:t>drop</a:t>
            </a:r>
            <a:r>
              <a:rPr lang="it-IT" sz="2000" i="1" dirty="0"/>
              <a:t> _merge</a:t>
            </a:r>
          </a:p>
          <a:p>
            <a:pPr marL="0" indent="0">
              <a:buNone/>
            </a:pPr>
            <a:r>
              <a:rPr lang="it-IT" sz="2000" i="1" dirty="0" err="1"/>
              <a:t>save</a:t>
            </a:r>
            <a:r>
              <a:rPr lang="it-IT" sz="2000" i="1" dirty="0"/>
              <a:t> </a:t>
            </a:r>
            <a:r>
              <a:rPr lang="it-IT" sz="2000" i="1" dirty="0" err="1"/>
              <a:t>emilia_uni_dataset_common.dta,replace</a:t>
            </a:r>
            <a:endParaRPr lang="it-IT" sz="2000" i="1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01515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800100"/>
            <a:ext cx="8229600" cy="1600200"/>
          </a:xfrm>
        </p:spPr>
        <p:txBody>
          <a:bodyPr/>
          <a:lstStyle/>
          <a:p>
            <a:r>
              <a:rPr lang="it-IT" dirty="0" smtClean="0"/>
              <a:t>PSM in STATA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8600" y="800100"/>
            <a:ext cx="8915400" cy="47561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i="1" dirty="0"/>
              <a:t>use </a:t>
            </a:r>
            <a:r>
              <a:rPr lang="it-IT" sz="2000" i="1" dirty="0" err="1"/>
              <a:t>emilia_uni_dataset_common.dta</a:t>
            </a:r>
            <a:r>
              <a:rPr lang="it-IT" sz="2000" i="1" dirty="0"/>
              <a:t>, </a:t>
            </a:r>
            <a:r>
              <a:rPr lang="it-IT" sz="2000" i="1" dirty="0" err="1"/>
              <a:t>clear</a:t>
            </a:r>
            <a:endParaRPr lang="it-IT" sz="2000" i="1" dirty="0"/>
          </a:p>
          <a:p>
            <a:pPr marL="0" indent="0">
              <a:buNone/>
            </a:pPr>
            <a:r>
              <a:rPr lang="it-IT" sz="2000" dirty="0"/>
              <a:t>** </a:t>
            </a:r>
            <a:r>
              <a:rPr lang="it-IT" sz="2000" dirty="0" err="1"/>
              <a:t>Table</a:t>
            </a:r>
            <a:r>
              <a:rPr lang="it-IT" sz="2000" dirty="0"/>
              <a:t> 2 - </a:t>
            </a:r>
            <a:r>
              <a:rPr lang="it-IT" sz="2000" dirty="0" err="1"/>
              <a:t>Effect</a:t>
            </a:r>
            <a:r>
              <a:rPr lang="it-IT" sz="2000" dirty="0"/>
              <a:t> of the Union on Log </a:t>
            </a:r>
            <a:r>
              <a:rPr lang="it-IT" sz="2000" dirty="0" err="1"/>
              <a:t>Expenditures</a:t>
            </a:r>
            <a:endParaRPr lang="it-IT" sz="2000" dirty="0"/>
          </a:p>
          <a:p>
            <a:pPr marL="0" indent="0">
              <a:buNone/>
            </a:pPr>
            <a:r>
              <a:rPr lang="it-IT" sz="2000" dirty="0"/>
              <a:t>*** col.4 - </a:t>
            </a:r>
            <a:r>
              <a:rPr lang="it-IT" sz="2000" dirty="0" err="1"/>
              <a:t>Matched</a:t>
            </a:r>
            <a:r>
              <a:rPr lang="it-IT" sz="2000" dirty="0"/>
              <a:t> sample: </a:t>
            </a:r>
            <a:r>
              <a:rPr lang="it-IT" sz="2000" dirty="0" err="1"/>
              <a:t>equation</a:t>
            </a:r>
            <a:r>
              <a:rPr lang="it-IT" sz="2000" dirty="0"/>
              <a:t> 1 (no control </a:t>
            </a:r>
            <a:r>
              <a:rPr lang="it-IT" sz="2000" dirty="0" err="1"/>
              <a:t>variables</a:t>
            </a:r>
            <a:r>
              <a:rPr lang="it-IT" sz="2000" dirty="0"/>
              <a:t>)</a:t>
            </a:r>
          </a:p>
          <a:p>
            <a:pPr marL="0" indent="0">
              <a:buNone/>
            </a:pPr>
            <a:r>
              <a:rPr lang="it-IT" sz="2000" i="1" dirty="0"/>
              <a:t>xi: </a:t>
            </a:r>
            <a:r>
              <a:rPr lang="it-IT" sz="2000" i="1" dirty="0" err="1"/>
              <a:t>xtreg</a:t>
            </a:r>
            <a:r>
              <a:rPr lang="it-IT" sz="2000" i="1" dirty="0"/>
              <a:t>  </a:t>
            </a:r>
            <a:r>
              <a:rPr lang="it-IT" sz="2000" i="1" dirty="0" err="1"/>
              <a:t>log_expenditure</a:t>
            </a:r>
            <a:r>
              <a:rPr lang="it-IT" sz="2000" i="1" dirty="0"/>
              <a:t> </a:t>
            </a:r>
            <a:r>
              <a:rPr lang="it-IT" sz="2000" i="1" dirty="0" err="1"/>
              <a:t>Municipal_Union</a:t>
            </a:r>
            <a:r>
              <a:rPr lang="it-IT" sz="2000" i="1" dirty="0"/>
              <a:t>   </a:t>
            </a:r>
            <a:r>
              <a:rPr lang="it-IT" sz="2000" i="1" dirty="0" err="1"/>
              <a:t>i.year</a:t>
            </a:r>
            <a:r>
              <a:rPr lang="it-IT" sz="2000" i="1" dirty="0"/>
              <a:t> </a:t>
            </a:r>
            <a:r>
              <a:rPr lang="it-IT" sz="2000" i="1" dirty="0" err="1"/>
              <a:t>if</a:t>
            </a:r>
            <a:r>
              <a:rPr lang="it-IT" sz="2000" i="1" dirty="0"/>
              <a:t> </a:t>
            </a:r>
            <a:r>
              <a:rPr lang="it-IT" sz="2000" i="1" dirty="0" err="1"/>
              <a:t>comsup</a:t>
            </a:r>
            <a:r>
              <a:rPr lang="it-IT" sz="2000" i="1" dirty="0"/>
              <a:t>==1, </a:t>
            </a:r>
            <a:r>
              <a:rPr lang="it-IT" sz="2000" i="1" dirty="0" err="1"/>
              <a:t>fe</a:t>
            </a:r>
            <a:r>
              <a:rPr lang="it-IT" sz="2000" i="1" dirty="0"/>
              <a:t> </a:t>
            </a:r>
            <a:r>
              <a:rPr lang="it-IT" sz="2000" i="1" dirty="0" err="1"/>
              <a:t>robust</a:t>
            </a:r>
            <a:endParaRPr lang="it-IT" sz="2000" i="1" dirty="0"/>
          </a:p>
          <a:p>
            <a:endParaRPr lang="it-IT" sz="2000" dirty="0"/>
          </a:p>
          <a:p>
            <a:pPr marL="0" indent="0">
              <a:buNone/>
            </a:pPr>
            <a:r>
              <a:rPr lang="it-IT" sz="2000" dirty="0"/>
              <a:t>*** col.5 - </a:t>
            </a:r>
            <a:r>
              <a:rPr lang="it-IT" sz="2000" dirty="0" err="1"/>
              <a:t>Matched</a:t>
            </a:r>
            <a:r>
              <a:rPr lang="it-IT" sz="2000" dirty="0"/>
              <a:t> sample: </a:t>
            </a:r>
            <a:r>
              <a:rPr lang="it-IT" sz="2000" dirty="0" err="1"/>
              <a:t>equation</a:t>
            </a:r>
            <a:r>
              <a:rPr lang="it-IT" sz="2000" dirty="0"/>
              <a:t> 1 (with control </a:t>
            </a:r>
            <a:r>
              <a:rPr lang="it-IT" sz="2000" dirty="0" err="1"/>
              <a:t>variables</a:t>
            </a:r>
            <a:r>
              <a:rPr lang="it-IT" sz="2000" dirty="0"/>
              <a:t>)</a:t>
            </a:r>
          </a:p>
          <a:p>
            <a:pPr marL="0" indent="0">
              <a:buNone/>
            </a:pPr>
            <a:r>
              <a:rPr lang="it-IT" sz="2000" dirty="0"/>
              <a:t>global </a:t>
            </a:r>
            <a:r>
              <a:rPr lang="it-IT" sz="2000" dirty="0" err="1"/>
              <a:t>ind_var</a:t>
            </a:r>
            <a:r>
              <a:rPr lang="it-IT" sz="2000" dirty="0"/>
              <a:t> </a:t>
            </a:r>
            <a:r>
              <a:rPr lang="it-IT" sz="2000" dirty="0" err="1"/>
              <a:t>population</a:t>
            </a:r>
            <a:r>
              <a:rPr lang="it-IT" sz="2000" dirty="0"/>
              <a:t> </a:t>
            </a:r>
            <a:r>
              <a:rPr lang="it-IT" sz="2000" dirty="0" err="1"/>
              <a:t>child</a:t>
            </a:r>
            <a:r>
              <a:rPr lang="it-IT" sz="2000" dirty="0"/>
              <a:t> </a:t>
            </a:r>
            <a:r>
              <a:rPr lang="it-IT" sz="2000" dirty="0" err="1"/>
              <a:t>aged</a:t>
            </a:r>
            <a:r>
              <a:rPr lang="it-IT" sz="2000" dirty="0"/>
              <a:t>  </a:t>
            </a:r>
            <a:r>
              <a:rPr lang="it-IT" sz="2000" dirty="0" err="1"/>
              <a:t>income</a:t>
            </a:r>
            <a:r>
              <a:rPr lang="it-IT" sz="2000" dirty="0"/>
              <a:t> </a:t>
            </a:r>
            <a:r>
              <a:rPr lang="it-IT" sz="2000" dirty="0" err="1"/>
              <a:t>population_density</a:t>
            </a:r>
            <a:r>
              <a:rPr lang="it-IT" sz="2000" dirty="0"/>
              <a:t> </a:t>
            </a:r>
            <a:r>
              <a:rPr lang="it-IT" sz="2000" dirty="0" err="1"/>
              <a:t>taxpayers</a:t>
            </a:r>
            <a:r>
              <a:rPr lang="it-IT" sz="2000" dirty="0"/>
              <a:t> </a:t>
            </a:r>
            <a:r>
              <a:rPr lang="it-IT" sz="2000" dirty="0" err="1"/>
              <a:t>ipopulation</a:t>
            </a:r>
            <a:r>
              <a:rPr lang="it-IT" sz="2000" dirty="0"/>
              <a:t> </a:t>
            </a:r>
            <a:r>
              <a:rPr lang="it-IT" sz="2000" dirty="0" err="1"/>
              <a:t>revenue_Municipal_Union</a:t>
            </a:r>
            <a:endParaRPr lang="it-IT" sz="2000" dirty="0"/>
          </a:p>
          <a:p>
            <a:pPr marL="0" indent="0">
              <a:buNone/>
            </a:pPr>
            <a:r>
              <a:rPr lang="it-IT" sz="2000" i="1" dirty="0"/>
              <a:t>xi: </a:t>
            </a:r>
            <a:r>
              <a:rPr lang="it-IT" sz="2000" i="1" dirty="0" err="1"/>
              <a:t>xtreg</a:t>
            </a:r>
            <a:r>
              <a:rPr lang="it-IT" sz="2000" i="1" dirty="0"/>
              <a:t>  </a:t>
            </a:r>
            <a:r>
              <a:rPr lang="it-IT" sz="2000" i="1" dirty="0" err="1"/>
              <a:t>log_expenditure</a:t>
            </a:r>
            <a:r>
              <a:rPr lang="it-IT" sz="2000" i="1" dirty="0"/>
              <a:t> </a:t>
            </a:r>
            <a:r>
              <a:rPr lang="it-IT" sz="2000" i="1" dirty="0" err="1"/>
              <a:t>Municipal_Union</a:t>
            </a:r>
            <a:r>
              <a:rPr lang="it-IT" sz="2000" i="1" dirty="0"/>
              <a:t> $</a:t>
            </a:r>
            <a:r>
              <a:rPr lang="it-IT" sz="2000" i="1" dirty="0" err="1"/>
              <a:t>ind_var</a:t>
            </a:r>
            <a:r>
              <a:rPr lang="it-IT" sz="2000" i="1" dirty="0"/>
              <a:t> </a:t>
            </a:r>
            <a:r>
              <a:rPr lang="it-IT" sz="2000" i="1" dirty="0" err="1"/>
              <a:t>i.year</a:t>
            </a:r>
            <a:r>
              <a:rPr lang="it-IT" sz="2000" i="1" dirty="0"/>
              <a:t> </a:t>
            </a:r>
            <a:r>
              <a:rPr lang="it-IT" sz="2000" i="1" dirty="0" err="1"/>
              <a:t>if</a:t>
            </a:r>
            <a:r>
              <a:rPr lang="it-IT" sz="2000" i="1" dirty="0"/>
              <a:t> </a:t>
            </a:r>
            <a:r>
              <a:rPr lang="it-IT" sz="2000" i="1" dirty="0" err="1"/>
              <a:t>comsup</a:t>
            </a:r>
            <a:r>
              <a:rPr lang="it-IT" sz="2000" i="1" dirty="0"/>
              <a:t>==1, </a:t>
            </a:r>
            <a:r>
              <a:rPr lang="it-IT" sz="2000" i="1" dirty="0" err="1"/>
              <a:t>fe</a:t>
            </a:r>
            <a:r>
              <a:rPr lang="it-IT" sz="2000" i="1" dirty="0"/>
              <a:t> </a:t>
            </a:r>
            <a:r>
              <a:rPr lang="it-IT" sz="2000" i="1" dirty="0" err="1"/>
              <a:t>robust</a:t>
            </a:r>
            <a:endParaRPr lang="it-IT" sz="2000" i="1" dirty="0"/>
          </a:p>
          <a:p>
            <a:endParaRPr lang="it-IT" sz="2000" dirty="0"/>
          </a:p>
          <a:p>
            <a:pPr marL="0" indent="0">
              <a:buNone/>
            </a:pPr>
            <a:r>
              <a:rPr lang="it-IT" sz="2000" dirty="0"/>
              <a:t>*** col.6 - </a:t>
            </a:r>
            <a:r>
              <a:rPr lang="it-IT" sz="2000" dirty="0" err="1"/>
              <a:t>Matched</a:t>
            </a:r>
            <a:r>
              <a:rPr lang="it-IT" sz="2000" dirty="0"/>
              <a:t> sample: </a:t>
            </a:r>
            <a:r>
              <a:rPr lang="it-IT" sz="2000" dirty="0" err="1"/>
              <a:t>equation</a:t>
            </a:r>
            <a:r>
              <a:rPr lang="it-IT" sz="2000" dirty="0"/>
              <a:t> 1 (with control </a:t>
            </a:r>
            <a:r>
              <a:rPr lang="it-IT" sz="2000" dirty="0" err="1"/>
              <a:t>variables</a:t>
            </a:r>
            <a:r>
              <a:rPr lang="it-IT" sz="2000" dirty="0"/>
              <a:t> and </a:t>
            </a:r>
            <a:r>
              <a:rPr lang="it-IT" sz="2000" dirty="0" err="1"/>
              <a:t>permanence</a:t>
            </a:r>
            <a:r>
              <a:rPr lang="it-IT" sz="2000" dirty="0"/>
              <a:t>)</a:t>
            </a:r>
          </a:p>
          <a:p>
            <a:pPr marL="0" indent="0">
              <a:buNone/>
            </a:pPr>
            <a:r>
              <a:rPr lang="it-IT" sz="2000" i="1" dirty="0"/>
              <a:t>xi: </a:t>
            </a:r>
            <a:r>
              <a:rPr lang="it-IT" sz="2000" i="1" dirty="0" err="1"/>
              <a:t>xtreg</a:t>
            </a:r>
            <a:r>
              <a:rPr lang="it-IT" sz="2000" i="1" dirty="0"/>
              <a:t>  </a:t>
            </a:r>
            <a:r>
              <a:rPr lang="it-IT" sz="2000" i="1" dirty="0" err="1"/>
              <a:t>log_expenditure</a:t>
            </a:r>
            <a:r>
              <a:rPr lang="it-IT" sz="2000" i="1" dirty="0"/>
              <a:t> </a:t>
            </a:r>
            <a:r>
              <a:rPr lang="it-IT" sz="2000" i="1" dirty="0" err="1"/>
              <a:t>Municipal_Union</a:t>
            </a:r>
            <a:r>
              <a:rPr lang="it-IT" sz="2000" i="1" dirty="0"/>
              <a:t> </a:t>
            </a:r>
            <a:r>
              <a:rPr lang="it-IT" sz="2000" i="1" dirty="0" err="1"/>
              <a:t>permanence</a:t>
            </a:r>
            <a:r>
              <a:rPr lang="it-IT" sz="2000" i="1" dirty="0"/>
              <a:t> </a:t>
            </a:r>
            <a:r>
              <a:rPr lang="it-IT" sz="2000" i="1" dirty="0" err="1"/>
              <a:t>permanence_square</a:t>
            </a:r>
            <a:r>
              <a:rPr lang="it-IT" sz="2000" i="1" dirty="0"/>
              <a:t> $</a:t>
            </a:r>
            <a:r>
              <a:rPr lang="it-IT" sz="2000" i="1" dirty="0" err="1"/>
              <a:t>ind_var</a:t>
            </a:r>
            <a:r>
              <a:rPr lang="it-IT" sz="2000" i="1" dirty="0"/>
              <a:t> </a:t>
            </a:r>
            <a:r>
              <a:rPr lang="it-IT" sz="2000" i="1" dirty="0" err="1"/>
              <a:t>i.year</a:t>
            </a:r>
            <a:r>
              <a:rPr lang="it-IT" sz="2000" i="1" dirty="0"/>
              <a:t> </a:t>
            </a:r>
            <a:r>
              <a:rPr lang="it-IT" sz="2000" i="1" dirty="0" err="1"/>
              <a:t>if</a:t>
            </a:r>
            <a:r>
              <a:rPr lang="it-IT" sz="2000" i="1" dirty="0"/>
              <a:t> </a:t>
            </a:r>
            <a:r>
              <a:rPr lang="it-IT" sz="2000" i="1" dirty="0" err="1"/>
              <a:t>comsup</a:t>
            </a:r>
            <a:r>
              <a:rPr lang="it-IT" sz="2000" i="1" dirty="0"/>
              <a:t>==1, </a:t>
            </a:r>
            <a:r>
              <a:rPr lang="it-IT" sz="2000" i="1" dirty="0" err="1"/>
              <a:t>fe</a:t>
            </a:r>
            <a:r>
              <a:rPr lang="it-IT" sz="2000" i="1" dirty="0"/>
              <a:t> </a:t>
            </a:r>
            <a:r>
              <a:rPr lang="it-IT" sz="2000" i="1" dirty="0" err="1"/>
              <a:t>robust</a:t>
            </a:r>
            <a:r>
              <a:rPr lang="it-IT" sz="2000" i="1" dirty="0"/>
              <a:t>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49219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Propensity score matching</a:t>
            </a:r>
            <a:endParaRPr lang="en-US" sz="36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39</a:t>
            </a:fld>
            <a:endParaRPr lang="it-IT"/>
          </a:p>
        </p:txBody>
      </p:sp>
      <p:pic>
        <p:nvPicPr>
          <p:cNvPr id="7" name="Immagine 6" title="Table PSM r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65" y="1586204"/>
            <a:ext cx="7620000" cy="5088928"/>
          </a:xfrm>
          <a:prstGeom prst="rect">
            <a:avLst/>
          </a:prstGeom>
        </p:spPr>
      </p:pic>
      <p:cxnSp>
        <p:nvCxnSpPr>
          <p:cNvPr id="8" name="Connettore 1 7" title="column 4"/>
          <p:cNvCxnSpPr/>
          <p:nvPr/>
        </p:nvCxnSpPr>
        <p:spPr>
          <a:xfrm>
            <a:off x="5410200" y="2286000"/>
            <a:ext cx="0" cy="3200400"/>
          </a:xfrm>
          <a:prstGeom prst="line">
            <a:avLst/>
          </a:prstGeom>
          <a:ln w="476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 title="column 5"/>
          <p:cNvCxnSpPr/>
          <p:nvPr/>
        </p:nvCxnSpPr>
        <p:spPr>
          <a:xfrm>
            <a:off x="8279165" y="2286000"/>
            <a:ext cx="0" cy="3200400"/>
          </a:xfrm>
          <a:prstGeom prst="line">
            <a:avLst/>
          </a:prstGeom>
          <a:ln w="476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 title="column 6"/>
          <p:cNvCxnSpPr/>
          <p:nvPr/>
        </p:nvCxnSpPr>
        <p:spPr>
          <a:xfrm flipH="1">
            <a:off x="5410201" y="2286000"/>
            <a:ext cx="2868964" cy="0"/>
          </a:xfrm>
          <a:prstGeom prst="line">
            <a:avLst/>
          </a:prstGeom>
          <a:ln w="476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 title="column 6"/>
          <p:cNvCxnSpPr/>
          <p:nvPr/>
        </p:nvCxnSpPr>
        <p:spPr>
          <a:xfrm flipH="1">
            <a:off x="5410201" y="5486400"/>
            <a:ext cx="2868964" cy="0"/>
          </a:xfrm>
          <a:prstGeom prst="line">
            <a:avLst/>
          </a:prstGeom>
          <a:ln w="476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92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0013"/>
          </a:xfrm>
        </p:spPr>
        <p:txBody>
          <a:bodyPr/>
          <a:lstStyle/>
          <a:p>
            <a:r>
              <a:rPr lang="en-US" sz="4000" dirty="0" smtClean="0"/>
              <a:t>Motivation II</a:t>
            </a:r>
            <a:r>
              <a:rPr lang="it-IT" sz="4000" dirty="0" smtClean="0"/>
              <a:t> 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Autofit/>
          </a:bodyPr>
          <a:lstStyle/>
          <a:p>
            <a:r>
              <a:rPr lang="en-US" b="1" dirty="0" smtClean="0"/>
              <a:t>Consequence</a:t>
            </a:r>
            <a:r>
              <a:rPr lang="it-IT" dirty="0" smtClean="0"/>
              <a:t>:</a:t>
            </a:r>
            <a:endParaRPr lang="it-IT" dirty="0"/>
          </a:p>
          <a:p>
            <a:r>
              <a:rPr lang="en-US" dirty="0" smtClean="0"/>
              <a:t>difficulties </a:t>
            </a:r>
            <a:r>
              <a:rPr lang="en-US" dirty="0"/>
              <a:t>for small municipalities to meet the demands of </a:t>
            </a:r>
            <a:r>
              <a:rPr lang="en-US" dirty="0" smtClean="0"/>
              <a:t>local public </a:t>
            </a:r>
            <a:r>
              <a:rPr lang="en-US" dirty="0"/>
              <a:t>goods while reducing their expenditure</a:t>
            </a:r>
          </a:p>
          <a:p>
            <a:r>
              <a:rPr lang="en-US" dirty="0" smtClean="0"/>
              <a:t>territorial </a:t>
            </a:r>
            <a:r>
              <a:rPr lang="en-US" dirty="0"/>
              <a:t>scale no longer compatible with the increasing scale </a:t>
            </a:r>
            <a:r>
              <a:rPr lang="en-US" dirty="0" smtClean="0"/>
              <a:t>of production </a:t>
            </a:r>
            <a:r>
              <a:rPr lang="en-US" dirty="0"/>
              <a:t>required to provide </a:t>
            </a:r>
            <a:r>
              <a:rPr lang="en-US" dirty="0" smtClean="0"/>
              <a:t>efficiently </a:t>
            </a:r>
            <a:r>
              <a:rPr lang="en-US" dirty="0"/>
              <a:t>high standard level of </a:t>
            </a:r>
            <a:r>
              <a:rPr lang="en-US" dirty="0" smtClean="0"/>
              <a:t>public services</a:t>
            </a:r>
          </a:p>
          <a:p>
            <a:r>
              <a:rPr lang="en-US" b="1" dirty="0" smtClean="0"/>
              <a:t>Possible </a:t>
            </a:r>
            <a:r>
              <a:rPr lang="en-US" b="1" dirty="0"/>
              <a:t>solutions</a:t>
            </a:r>
            <a:r>
              <a:rPr lang="en-US" dirty="0"/>
              <a:t>: to rethink service delivery of services through </a:t>
            </a:r>
            <a:r>
              <a:rPr lang="en-US" dirty="0" smtClean="0"/>
              <a:t>new different institutional tools</a:t>
            </a:r>
          </a:p>
          <a:p>
            <a:pPr lvl="1"/>
            <a:r>
              <a:rPr lang="en-US" sz="2400" dirty="0" smtClean="0"/>
              <a:t>amalgamation of municipalities</a:t>
            </a:r>
            <a:r>
              <a:rPr lang="it-IT" sz="2400" dirty="0" smtClean="0"/>
              <a:t>;</a:t>
            </a:r>
            <a:endParaRPr lang="it-IT" sz="2400" dirty="0"/>
          </a:p>
          <a:p>
            <a:pPr lvl="1"/>
            <a:r>
              <a:rPr lang="en-US" sz="2400" b="1" dirty="0" smtClean="0">
                <a:solidFill>
                  <a:srgbClr val="00B050"/>
                </a:solidFill>
              </a:rPr>
              <a:t>inter-municipal cooperation</a:t>
            </a:r>
            <a:r>
              <a:rPr lang="en-US" sz="2400" dirty="0" smtClean="0">
                <a:solidFill>
                  <a:srgbClr val="00B050"/>
                </a:solidFill>
              </a:rPr>
              <a:t>.</a:t>
            </a:r>
            <a:endParaRPr lang="en-US" sz="2400" u="sng" dirty="0" smtClean="0">
              <a:solidFill>
                <a:srgbClr val="00B05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048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Conclusion</a:t>
            </a:r>
            <a:endParaRPr lang="en-US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sz="2800"/>
              <a:t>We </a:t>
            </a:r>
            <a:r>
              <a:rPr lang="en-US" sz="2800" smtClean="0"/>
              <a:t>analyzed </a:t>
            </a:r>
            <a:r>
              <a:rPr lang="en-US" sz="2800" dirty="0"/>
              <a:t>the Italian experience of Municipal Unions, using </a:t>
            </a:r>
            <a:r>
              <a:rPr lang="en-US" sz="2800" dirty="0" smtClean="0"/>
              <a:t>unique administrative</a:t>
            </a:r>
            <a:r>
              <a:rPr lang="it-IT" sz="2800" dirty="0" smtClean="0"/>
              <a:t> </a:t>
            </a:r>
            <a:r>
              <a:rPr lang="it-IT" sz="2800" dirty="0"/>
              <a:t>data on the </a:t>
            </a:r>
            <a:r>
              <a:rPr lang="en-US" sz="2800" dirty="0" smtClean="0"/>
              <a:t>municipalities</a:t>
            </a:r>
            <a:r>
              <a:rPr lang="it-IT" sz="2800" dirty="0" smtClean="0"/>
              <a:t> </a:t>
            </a:r>
            <a:r>
              <a:rPr lang="it-IT" sz="2800" dirty="0"/>
              <a:t>in Emilia Romagna </a:t>
            </a:r>
            <a:r>
              <a:rPr lang="en-US" sz="2800" dirty="0" smtClean="0"/>
              <a:t>region</a:t>
            </a:r>
            <a:r>
              <a:rPr lang="it-IT" sz="2800" dirty="0" smtClean="0"/>
              <a:t>.</a:t>
            </a:r>
            <a:endParaRPr lang="it-IT" sz="2800" dirty="0"/>
          </a:p>
          <a:p>
            <a:r>
              <a:rPr lang="en-US" sz="2000" dirty="0"/>
              <a:t> </a:t>
            </a:r>
            <a:r>
              <a:rPr lang="en-US" sz="2800" dirty="0" smtClean="0"/>
              <a:t>We </a:t>
            </a:r>
            <a:r>
              <a:rPr lang="en-US" sz="2800" dirty="0"/>
              <a:t>employed a </a:t>
            </a:r>
            <a:r>
              <a:rPr lang="en-US" sz="2800" dirty="0" err="1"/>
              <a:t>DiD</a:t>
            </a:r>
            <a:r>
              <a:rPr lang="en-US" sz="2800" dirty="0"/>
              <a:t> approach </a:t>
            </a:r>
            <a:r>
              <a:rPr lang="en-US" sz="2800" dirty="0" smtClean="0"/>
              <a:t>to estimate </a:t>
            </a:r>
            <a:r>
              <a:rPr lang="en-US" sz="2800" dirty="0"/>
              <a:t>the causal </a:t>
            </a:r>
            <a:r>
              <a:rPr lang="en-US" sz="2800" dirty="0" smtClean="0"/>
              <a:t>effect </a:t>
            </a:r>
            <a:r>
              <a:rPr lang="en-US" sz="2800" dirty="0"/>
              <a:t>of being member of a Municipal Union </a:t>
            </a:r>
            <a:r>
              <a:rPr lang="en-US" sz="2800" dirty="0" smtClean="0"/>
              <a:t>on local</a:t>
            </a:r>
            <a:r>
              <a:rPr lang="it-IT" sz="2800" dirty="0" smtClean="0"/>
              <a:t> </a:t>
            </a:r>
            <a:r>
              <a:rPr lang="en-US" sz="2800" dirty="0" smtClean="0"/>
              <a:t>expenditures</a:t>
            </a:r>
            <a:r>
              <a:rPr lang="it-IT" sz="2800" dirty="0" smtClean="0"/>
              <a:t>.</a:t>
            </a:r>
            <a:endParaRPr lang="it-IT" sz="2800" dirty="0"/>
          </a:p>
          <a:p>
            <a:r>
              <a:rPr lang="en-US" sz="2000" dirty="0"/>
              <a:t> </a:t>
            </a:r>
            <a:r>
              <a:rPr lang="en-US" sz="2800" dirty="0"/>
              <a:t>Participation to a </a:t>
            </a:r>
            <a:r>
              <a:rPr lang="en-US" sz="2800" dirty="0" smtClean="0"/>
              <a:t>Union </a:t>
            </a:r>
            <a:r>
              <a:rPr lang="en-US" sz="2800" dirty="0"/>
              <a:t>reduces total current per-capita expenditures </a:t>
            </a:r>
            <a:r>
              <a:rPr lang="en-US" sz="2800" dirty="0" smtClean="0"/>
              <a:t>by 5</a:t>
            </a:r>
            <a:r>
              <a:rPr lang="en-US" sz="2800" dirty="0"/>
              <a:t>%, compared to municipalities not in </a:t>
            </a:r>
            <a:r>
              <a:rPr lang="en-US" sz="2800" dirty="0" smtClean="0"/>
              <a:t>Union.</a:t>
            </a:r>
            <a:endParaRPr lang="en-US" sz="4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638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Conclusion</a:t>
            </a:r>
            <a:endParaRPr lang="en-US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Effect </a:t>
            </a:r>
            <a:r>
              <a:rPr lang="en-US" sz="2800" dirty="0"/>
              <a:t>persistent and increases up </a:t>
            </a:r>
            <a:r>
              <a:rPr lang="en-US" sz="2800" dirty="0" smtClean="0"/>
              <a:t>as the permanence in the MU increases</a:t>
            </a:r>
            <a:r>
              <a:rPr lang="it-IT" sz="2800" dirty="0" smtClean="0"/>
              <a:t>.</a:t>
            </a:r>
            <a:endParaRPr lang="it-IT" sz="2800" dirty="0"/>
          </a:p>
          <a:p>
            <a:r>
              <a:rPr lang="en-US" sz="2800" dirty="0" smtClean="0"/>
              <a:t>Entering </a:t>
            </a:r>
            <a:r>
              <a:rPr lang="en-US" sz="2800" dirty="0"/>
              <a:t>a </a:t>
            </a:r>
            <a:r>
              <a:rPr lang="en-US" sz="2800" dirty="0" smtClean="0"/>
              <a:t>Union </a:t>
            </a:r>
            <a:r>
              <a:rPr lang="en-US" sz="2800" dirty="0"/>
              <a:t>do not decrease the quality of public services.</a:t>
            </a:r>
          </a:p>
          <a:p>
            <a:r>
              <a:rPr lang="en-US" sz="2800" dirty="0"/>
              <a:t> We conclude that MU is an </a:t>
            </a:r>
            <a:r>
              <a:rPr lang="en-US" sz="2800" dirty="0" smtClean="0"/>
              <a:t>efficient </a:t>
            </a:r>
            <a:r>
              <a:rPr lang="en-US" sz="2800" dirty="0"/>
              <a:t>tool that allows municipalities </a:t>
            </a:r>
            <a:r>
              <a:rPr lang="en-US" sz="2800" dirty="0" smtClean="0"/>
              <a:t>to gain efficiency</a:t>
            </a:r>
            <a:r>
              <a:rPr lang="en-US" sz="2800" dirty="0"/>
              <a:t>, in terms of a reduction in public expenditures.</a:t>
            </a:r>
            <a:endParaRPr lang="en-US" sz="4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401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Dip</a:t>
            </a:r>
            <a:r>
              <a:rPr lang="it-IT" dirty="0" smtClean="0"/>
              <a:t> 5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6" name="Immagine 5" title="A small municipality in Italy with borders for amalgamation or U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014732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0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0013"/>
          </a:xfrm>
        </p:spPr>
        <p:txBody>
          <a:bodyPr/>
          <a:lstStyle/>
          <a:p>
            <a:r>
              <a:rPr lang="en-US" sz="4000" dirty="0" smtClean="0"/>
              <a:t>Institutional</a:t>
            </a:r>
            <a:r>
              <a:rPr lang="it-IT" sz="4000" dirty="0" smtClean="0"/>
              <a:t> </a:t>
            </a:r>
            <a:r>
              <a:rPr lang="en-US" sz="4000" dirty="0" smtClean="0"/>
              <a:t>framework</a:t>
            </a:r>
            <a:r>
              <a:rPr lang="it-IT" sz="4000" dirty="0" smtClean="0"/>
              <a:t> </a:t>
            </a:r>
            <a:r>
              <a:rPr lang="it-IT" sz="4000" dirty="0"/>
              <a:t>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In Italy, </a:t>
            </a:r>
            <a:r>
              <a:rPr lang="en-US" dirty="0" smtClean="0"/>
              <a:t>8.000 </a:t>
            </a:r>
            <a:r>
              <a:rPr lang="en-US" dirty="0"/>
              <a:t>municipalities </a:t>
            </a:r>
            <a:r>
              <a:rPr lang="en-US" dirty="0" smtClean="0"/>
              <a:t>and 70</a:t>
            </a:r>
            <a:r>
              <a:rPr lang="en-US" dirty="0"/>
              <a:t>% of them have </a:t>
            </a:r>
            <a:r>
              <a:rPr lang="en-US" dirty="0" smtClean="0"/>
              <a:t>a population </a:t>
            </a:r>
            <a:r>
              <a:rPr lang="en-US" dirty="0"/>
              <a:t>lower than </a:t>
            </a:r>
            <a:r>
              <a:rPr lang="en-US" dirty="0" smtClean="0"/>
              <a:t>5.000 </a:t>
            </a:r>
            <a:r>
              <a:rPr lang="en-US" dirty="0"/>
              <a:t>inhabitants.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Law 142/1990 </a:t>
            </a:r>
            <a:r>
              <a:rPr lang="en-US" dirty="0" smtClean="0"/>
              <a:t>has formally introduced the </a:t>
            </a:r>
            <a:r>
              <a:rPr lang="en-US" dirty="0" smtClean="0">
                <a:solidFill>
                  <a:srgbClr val="00B050"/>
                </a:solidFill>
              </a:rPr>
              <a:t>inter-municipal cooperation</a:t>
            </a:r>
            <a:r>
              <a:rPr lang="it-IT" dirty="0" smtClean="0"/>
              <a:t>.</a:t>
            </a:r>
          </a:p>
          <a:p>
            <a:r>
              <a:rPr lang="en-US" dirty="0" smtClean="0"/>
              <a:t>Each </a:t>
            </a:r>
            <a:r>
              <a:rPr lang="en-US" dirty="0"/>
              <a:t>region, through its own law, can stimulate and </a:t>
            </a:r>
            <a:r>
              <a:rPr lang="en-US" dirty="0" smtClean="0"/>
              <a:t>promote Municipal </a:t>
            </a:r>
            <a:r>
              <a:rPr lang="en-US" dirty="0"/>
              <a:t>Unions within its </a:t>
            </a:r>
            <a:r>
              <a:rPr lang="en-US" dirty="0" smtClean="0"/>
              <a:t>territory.</a:t>
            </a:r>
          </a:p>
          <a:p>
            <a:r>
              <a:rPr lang="en-US" dirty="0" smtClean="0"/>
              <a:t>Municipalities </a:t>
            </a:r>
            <a:r>
              <a:rPr lang="en-US" dirty="0"/>
              <a:t>transfer the money related to the public </a:t>
            </a:r>
            <a:r>
              <a:rPr lang="en-US" dirty="0" smtClean="0"/>
              <a:t>function(s) they </a:t>
            </a:r>
            <a:r>
              <a:rPr lang="en-US" dirty="0"/>
              <a:t>want to share, and the Union provides the </a:t>
            </a:r>
            <a:r>
              <a:rPr lang="en-US" dirty="0" smtClean="0"/>
              <a:t>corresponding </a:t>
            </a:r>
            <a:r>
              <a:rPr lang="it-IT" dirty="0" smtClean="0"/>
              <a:t>service(s</a:t>
            </a:r>
            <a:r>
              <a:rPr lang="it-IT" dirty="0"/>
              <a:t>).</a:t>
            </a:r>
            <a:endParaRPr lang="en-US" sz="2000" u="sng" dirty="0" smtClean="0">
              <a:solidFill>
                <a:srgbClr val="00B05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813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0013"/>
          </a:xfrm>
        </p:spPr>
        <p:txBody>
          <a:bodyPr/>
          <a:lstStyle/>
          <a:p>
            <a:r>
              <a:rPr lang="it-IT" sz="4000" dirty="0" err="1"/>
              <a:t>Institutional</a:t>
            </a:r>
            <a:r>
              <a:rPr lang="it-IT" sz="4000" dirty="0"/>
              <a:t> </a:t>
            </a:r>
            <a:r>
              <a:rPr lang="it-IT" sz="4000" dirty="0" err="1"/>
              <a:t>framework</a:t>
            </a:r>
            <a:r>
              <a:rPr lang="it-IT" sz="4000" dirty="0"/>
              <a:t> </a:t>
            </a:r>
            <a:r>
              <a:rPr lang="it-IT" sz="4000" dirty="0" smtClean="0"/>
              <a:t>II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Union is a legal entity</a:t>
            </a:r>
            <a:r>
              <a:rPr lang="en-US" dirty="0" smtClean="0"/>
              <a:t>, </a:t>
            </a:r>
            <a:r>
              <a:rPr lang="en-US" dirty="0"/>
              <a:t>with its own balance </a:t>
            </a:r>
            <a:r>
              <a:rPr lang="en-US" dirty="0" smtClean="0"/>
              <a:t>sheet, its </a:t>
            </a:r>
            <a:r>
              <a:rPr lang="en-US" dirty="0"/>
              <a:t>own president chosen among the mayors of </a:t>
            </a:r>
            <a:r>
              <a:rPr lang="en-US" dirty="0" smtClean="0"/>
              <a:t> municipalities joining </a:t>
            </a:r>
            <a:r>
              <a:rPr lang="it-IT" dirty="0" smtClean="0"/>
              <a:t>the Union.</a:t>
            </a:r>
            <a:endParaRPr lang="it-IT" dirty="0"/>
          </a:p>
          <a:p>
            <a:r>
              <a:rPr lang="en-US" dirty="0" smtClean="0"/>
              <a:t>Its </a:t>
            </a:r>
            <a:r>
              <a:rPr lang="en-US" dirty="0"/>
              <a:t>own council composed by the council members of </a:t>
            </a:r>
            <a:r>
              <a:rPr lang="en-US" dirty="0" smtClean="0"/>
              <a:t>cooperating </a:t>
            </a:r>
            <a:r>
              <a:rPr lang="it-IT" dirty="0" err="1" smtClean="0"/>
              <a:t>municipalities</a:t>
            </a:r>
            <a:r>
              <a:rPr lang="it-IT" dirty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functions commonly transferred </a:t>
            </a:r>
            <a:r>
              <a:rPr lang="en-US" dirty="0" smtClean="0"/>
              <a:t>are:</a:t>
            </a:r>
          </a:p>
          <a:p>
            <a:pPr lvl="1"/>
            <a:r>
              <a:rPr lang="en-US" sz="2000" dirty="0" smtClean="0"/>
              <a:t>Administration and </a:t>
            </a:r>
            <a:r>
              <a:rPr lang="it-IT" sz="2000" dirty="0" smtClean="0"/>
              <a:t>Management</a:t>
            </a:r>
            <a:r>
              <a:rPr lang="it-IT" sz="2000" dirty="0"/>
              <a:t>, </a:t>
            </a:r>
            <a:endParaRPr lang="it-IT" sz="2000" dirty="0" smtClean="0"/>
          </a:p>
          <a:p>
            <a:pPr lvl="1"/>
            <a:r>
              <a:rPr lang="it-IT" sz="2000" dirty="0" err="1" smtClean="0"/>
              <a:t>Municipal</a:t>
            </a:r>
            <a:r>
              <a:rPr lang="it-IT" sz="2000" dirty="0" smtClean="0"/>
              <a:t> </a:t>
            </a:r>
            <a:r>
              <a:rPr lang="it-IT" sz="2000" dirty="0" err="1"/>
              <a:t>police</a:t>
            </a:r>
            <a:r>
              <a:rPr lang="it-IT" sz="2000" dirty="0"/>
              <a:t>, </a:t>
            </a:r>
            <a:endParaRPr lang="it-IT" sz="2000" dirty="0" smtClean="0"/>
          </a:p>
          <a:p>
            <a:pPr lvl="1"/>
            <a:r>
              <a:rPr lang="it-IT" sz="2000" dirty="0" err="1" smtClean="0"/>
              <a:t>Education</a:t>
            </a:r>
            <a:r>
              <a:rPr lang="it-IT" sz="2000" dirty="0"/>
              <a:t>, </a:t>
            </a:r>
            <a:endParaRPr lang="it-IT" sz="2000" dirty="0" smtClean="0"/>
          </a:p>
          <a:p>
            <a:pPr lvl="1"/>
            <a:r>
              <a:rPr lang="it-IT" sz="2000" dirty="0" err="1" smtClean="0"/>
              <a:t>Roads</a:t>
            </a:r>
            <a:r>
              <a:rPr lang="it-IT" sz="2000" dirty="0" smtClean="0"/>
              <a:t> </a:t>
            </a:r>
            <a:r>
              <a:rPr lang="it-IT" sz="2000" dirty="0"/>
              <a:t>&amp; </a:t>
            </a:r>
            <a:r>
              <a:rPr lang="it-IT" sz="2000" dirty="0" err="1" smtClean="0"/>
              <a:t>Transport</a:t>
            </a:r>
            <a:r>
              <a:rPr lang="it-IT" sz="2000" dirty="0" smtClean="0"/>
              <a:t> </a:t>
            </a:r>
            <a:r>
              <a:rPr lang="en-US" sz="2000" dirty="0" smtClean="0"/>
              <a:t>Services,</a:t>
            </a:r>
          </a:p>
          <a:p>
            <a:pPr lvl="1"/>
            <a:r>
              <a:rPr lang="en-US" sz="2000" dirty="0" smtClean="0"/>
              <a:t>Planning </a:t>
            </a:r>
            <a:r>
              <a:rPr lang="en-US" sz="2000" dirty="0"/>
              <a:t>and </a:t>
            </a:r>
            <a:r>
              <a:rPr lang="en-US" sz="2000" dirty="0" smtClean="0"/>
              <a:t>Environment,</a:t>
            </a:r>
          </a:p>
          <a:p>
            <a:pPr lvl="1"/>
            <a:r>
              <a:rPr lang="en-US" sz="2000" dirty="0" smtClean="0"/>
              <a:t>Social </a:t>
            </a:r>
            <a:r>
              <a:rPr lang="en-US" sz="2000" dirty="0"/>
              <a:t>welfare.</a:t>
            </a:r>
            <a:endParaRPr lang="en-US" sz="2000" u="sng" dirty="0" smtClean="0">
              <a:solidFill>
                <a:srgbClr val="00B05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340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0013"/>
          </a:xfrm>
        </p:spPr>
        <p:txBody>
          <a:bodyPr/>
          <a:lstStyle/>
          <a:p>
            <a:r>
              <a:rPr lang="en-US" sz="4000" dirty="0" smtClean="0"/>
              <a:t>Empirical approach</a:t>
            </a:r>
            <a:endParaRPr lang="en-US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organization </a:t>
            </a:r>
            <a:r>
              <a:rPr lang="en-US" dirty="0"/>
              <a:t>process of Municipal Unions has not </a:t>
            </a:r>
            <a:r>
              <a:rPr lang="en-US" dirty="0" smtClean="0"/>
              <a:t>been homogeneous </a:t>
            </a:r>
            <a:r>
              <a:rPr lang="en-US" dirty="0"/>
              <a:t>across regions in Italy, and over time (during the </a:t>
            </a:r>
            <a:r>
              <a:rPr lang="en-US" dirty="0" smtClean="0"/>
              <a:t>period </a:t>
            </a:r>
            <a:r>
              <a:rPr lang="it-IT" dirty="0" smtClean="0"/>
              <a:t>2001-2011</a:t>
            </a:r>
            <a:r>
              <a:rPr lang="it-IT" dirty="0"/>
              <a:t>).</a:t>
            </a:r>
          </a:p>
          <a:p>
            <a:r>
              <a:rPr lang="en-US" dirty="0" smtClean="0"/>
              <a:t>Municipalities </a:t>
            </a:r>
            <a:r>
              <a:rPr lang="en-US" dirty="0"/>
              <a:t>in Unions located in </a:t>
            </a:r>
            <a:r>
              <a:rPr lang="en-US" dirty="0" smtClean="0"/>
              <a:t>different </a:t>
            </a:r>
            <a:r>
              <a:rPr lang="en-US" dirty="0"/>
              <a:t>regions are not </a:t>
            </a:r>
            <a:r>
              <a:rPr lang="en-US" dirty="0" smtClean="0"/>
              <a:t>properly comparable.</a:t>
            </a:r>
            <a:endParaRPr lang="it-IT" dirty="0"/>
          </a:p>
          <a:p>
            <a:r>
              <a:rPr lang="en-US" dirty="0" smtClean="0"/>
              <a:t>Analysis </a:t>
            </a:r>
            <a:r>
              <a:rPr lang="en-US" dirty="0"/>
              <a:t>restricted to </a:t>
            </a:r>
            <a:r>
              <a:rPr lang="en-US" dirty="0" smtClean="0"/>
              <a:t>the region </a:t>
            </a:r>
            <a:r>
              <a:rPr lang="en-US" u="sng" dirty="0" smtClean="0"/>
              <a:t>Emilia </a:t>
            </a:r>
            <a:r>
              <a:rPr lang="en-US" u="sng" dirty="0"/>
              <a:t>Romagna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sz="2400" dirty="0" smtClean="0"/>
              <a:t>one </a:t>
            </a:r>
            <a:r>
              <a:rPr lang="en-US" sz="2400" dirty="0"/>
              <a:t>of the richest and </a:t>
            </a:r>
            <a:r>
              <a:rPr lang="en-US" sz="2400" dirty="0" smtClean="0"/>
              <a:t>more populated Italian region;</a:t>
            </a:r>
          </a:p>
          <a:p>
            <a:pPr lvl="1"/>
            <a:r>
              <a:rPr lang="en-US" sz="2400" dirty="0" smtClean="0"/>
              <a:t>inter-municipal </a:t>
            </a:r>
            <a:r>
              <a:rPr lang="en-US" sz="2400" dirty="0"/>
              <a:t>cooperation is a widespread </a:t>
            </a:r>
            <a:r>
              <a:rPr lang="en-US" sz="2400" dirty="0" smtClean="0"/>
              <a:t>phenomenon</a:t>
            </a:r>
            <a:r>
              <a:rPr lang="en-US" sz="2400" dirty="0"/>
              <a:t>.</a:t>
            </a:r>
            <a:endParaRPr lang="en-US" sz="2400" u="sng" dirty="0" smtClean="0">
              <a:solidFill>
                <a:srgbClr val="00B05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823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0013"/>
          </a:xfrm>
        </p:spPr>
        <p:txBody>
          <a:bodyPr/>
          <a:lstStyle/>
          <a:p>
            <a:r>
              <a:rPr lang="en-US" sz="4000" dirty="0" smtClean="0"/>
              <a:t>Empirical a</a:t>
            </a:r>
            <a:r>
              <a:rPr lang="it-IT" sz="4000" dirty="0" err="1" smtClean="0"/>
              <a:t>pproach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In 2001 only one MU, including 9 municipalities and serving 20,767 inhabitants, around 1% of the regional population.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9F07-2C32-4E33-9D45-009E7337DE20}" type="slidenum">
              <a:rPr lang="it-IT" smtClean="0"/>
              <a:t>9</a:t>
            </a:fld>
            <a:endParaRPr lang="it-IT"/>
          </a:p>
        </p:txBody>
      </p:sp>
      <p:pic>
        <p:nvPicPr>
          <p:cNvPr id="8" name="Immagine 7" title="Municipal Union in Emilia-Romagna 2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562" y="2947729"/>
            <a:ext cx="5060876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9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2019</TotalTime>
  <Words>2288</Words>
  <Application>Microsoft Office PowerPoint</Application>
  <PresentationFormat>Presentazione su schermo (4:3)</PresentationFormat>
  <Paragraphs>295</Paragraphs>
  <Slides>41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8" baseType="lpstr">
      <vt:lpstr>Arial</vt:lpstr>
      <vt:lpstr>Calibri</vt:lpstr>
      <vt:lpstr>Cambria Math</vt:lpstr>
      <vt:lpstr>Century Gothic</vt:lpstr>
      <vt:lpstr>Courier New</vt:lpstr>
      <vt:lpstr>Palatino Linotype</vt:lpstr>
      <vt:lpstr>Executive</vt:lpstr>
      <vt:lpstr>Application n.1:  Does Inter-municipal Cooperation promote efficiency gains?  Evidence from Italian  Municipal Union Ferraresi, Migali and Rizzo</vt:lpstr>
      <vt:lpstr>dip2</vt:lpstr>
      <vt:lpstr>Motivation I </vt:lpstr>
      <vt:lpstr>Motivation II </vt:lpstr>
      <vt:lpstr>Dip 5</vt:lpstr>
      <vt:lpstr>Institutional framework I</vt:lpstr>
      <vt:lpstr>Institutional framework II</vt:lpstr>
      <vt:lpstr>Empirical approach</vt:lpstr>
      <vt:lpstr>Empirical approach</vt:lpstr>
      <vt:lpstr>Empirical approach</vt:lpstr>
      <vt:lpstr>Empirical approach</vt:lpstr>
      <vt:lpstr>Data</vt:lpstr>
      <vt:lpstr>Main variables</vt:lpstr>
      <vt:lpstr>Descriptive statistics</vt:lpstr>
      <vt:lpstr>Replicate descriptive statistics in Stata</vt:lpstr>
      <vt:lpstr>Identification strategy I</vt:lpstr>
      <vt:lpstr>Identification strategy II</vt:lpstr>
      <vt:lpstr>Difference-in-differences</vt:lpstr>
      <vt:lpstr>Difference-in-differences</vt:lpstr>
      <vt:lpstr>Control variables</vt:lpstr>
      <vt:lpstr>Control variables</vt:lpstr>
      <vt:lpstr>Difference-in-differences using STATA</vt:lpstr>
      <vt:lpstr>Effect of the Union on Log Expenditures</vt:lpstr>
      <vt:lpstr>Heterogeneity of the policy</vt:lpstr>
      <vt:lpstr>Heterogeneity of the policy in STATA</vt:lpstr>
      <vt:lpstr>Heterogeneity of the policy in STATA</vt:lpstr>
      <vt:lpstr>Permanence in the municipal union</vt:lpstr>
      <vt:lpstr>Analysis on different outcomes I</vt:lpstr>
      <vt:lpstr>Analysis on different outcomes II</vt:lpstr>
      <vt:lpstr>Analysis on different outcomes in STATA</vt:lpstr>
      <vt:lpstr>Effect of the Union on alternative output</vt:lpstr>
      <vt:lpstr>Propensity score matching</vt:lpstr>
      <vt:lpstr>Propensity score matching</vt:lpstr>
      <vt:lpstr>Propensity score matching</vt:lpstr>
      <vt:lpstr>Propensity score matching</vt:lpstr>
      <vt:lpstr>PSM in STATA</vt:lpstr>
      <vt:lpstr>PSM in STATA</vt:lpstr>
      <vt:lpstr>PSM in STATA</vt:lpstr>
      <vt:lpstr>Propensity score matching</vt:lpstr>
      <vt:lpstr>Conclusion</vt:lpstr>
      <vt:lpstr>Conclusion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Introduzione all’utilizzo di Stata</dc:title>
  <dc:creator>user</dc:creator>
  <cp:lastModifiedBy>user</cp:lastModifiedBy>
  <cp:revision>199</cp:revision>
  <cp:lastPrinted>2019-04-09T08:52:19Z</cp:lastPrinted>
  <dcterms:created xsi:type="dcterms:W3CDTF">2018-03-16T08:04:58Z</dcterms:created>
  <dcterms:modified xsi:type="dcterms:W3CDTF">2019-04-15T09:56:47Z</dcterms:modified>
</cp:coreProperties>
</file>