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89" r:id="rId9"/>
    <p:sldId id="265" r:id="rId10"/>
    <p:sldId id="266" r:id="rId11"/>
    <p:sldId id="280" r:id="rId12"/>
    <p:sldId id="293" r:id="rId13"/>
    <p:sldId id="292" r:id="rId14"/>
    <p:sldId id="305" r:id="rId15"/>
    <p:sldId id="294" r:id="rId16"/>
    <p:sldId id="291" r:id="rId17"/>
    <p:sldId id="268" r:id="rId18"/>
    <p:sldId id="269" r:id="rId19"/>
    <p:sldId id="270" r:id="rId20"/>
    <p:sldId id="272" r:id="rId21"/>
    <p:sldId id="309" r:id="rId22"/>
    <p:sldId id="297" r:id="rId23"/>
    <p:sldId id="300" r:id="rId24"/>
    <p:sldId id="296" r:id="rId25"/>
    <p:sldId id="282" r:id="rId26"/>
    <p:sldId id="271" r:id="rId27"/>
    <p:sldId id="299" r:id="rId28"/>
    <p:sldId id="273" r:id="rId29"/>
    <p:sldId id="298" r:id="rId30"/>
    <p:sldId id="274" r:id="rId31"/>
    <p:sldId id="301" r:id="rId32"/>
    <p:sldId id="302" r:id="rId33"/>
    <p:sldId id="303" r:id="rId34"/>
    <p:sldId id="304" r:id="rId35"/>
    <p:sldId id="308" r:id="rId3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5261" autoAdjust="0"/>
  </p:normalViewPr>
  <p:slideViewPr>
    <p:cSldViewPr>
      <p:cViewPr>
        <p:scale>
          <a:sx n="100" d="100"/>
          <a:sy n="100" d="100"/>
        </p:scale>
        <p:origin x="-12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643" tIns="51322" rIns="102643" bIns="51322" numCol="1" anchor="t" anchorCtr="0" compatLnSpc="1">
            <a:prstTxWarp prst="textNoShape">
              <a:avLst/>
            </a:prstTxWarp>
          </a:bodyPr>
          <a:lstStyle>
            <a:lvl1pPr defTabSz="1026559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643" tIns="51322" rIns="102643" bIns="51322" numCol="1" anchor="t" anchorCtr="0" compatLnSpc="1">
            <a:prstTxWarp prst="textNoShape">
              <a:avLst/>
            </a:prstTxWarp>
          </a:bodyPr>
          <a:lstStyle>
            <a:lvl1pPr algn="r" defTabSz="1026559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643" tIns="51322" rIns="102643" bIns="51322" numCol="1" anchor="b" anchorCtr="0" compatLnSpc="1">
            <a:prstTxWarp prst="textNoShape">
              <a:avLst/>
            </a:prstTxWarp>
          </a:bodyPr>
          <a:lstStyle>
            <a:lvl1pPr defTabSz="1026559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643" tIns="51322" rIns="102643" bIns="51322" numCol="1" anchor="b" anchorCtr="0" compatLnSpc="1">
            <a:prstTxWarp prst="textNoShape">
              <a:avLst/>
            </a:prstTxWarp>
          </a:bodyPr>
          <a:lstStyle>
            <a:lvl1pPr algn="r" defTabSz="1026559" eaLnBrk="1" hangingPunct="1">
              <a:defRPr sz="1300"/>
            </a:lvl1pPr>
          </a:lstStyle>
          <a:p>
            <a:pPr>
              <a:defRPr/>
            </a:pPr>
            <a:fld id="{E25A84B4-B66B-4981-BB02-D50F05D98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0088"/>
            <a:ext cx="5678824" cy="46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FD1B71-EB28-4340-9BB5-173ECB019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97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963A0-8B7C-4D77-BFC3-DE51E333D563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948A1-8607-44B7-951F-C8112F41D30E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12831-31CE-4B74-BFAC-D6B1521E5E96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3A521-F844-4A8B-B0AA-3064732769B8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D61F0-BF95-4E88-B479-05D6BAB66F35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387CA388-FB7B-441C-84D3-23D521412AF6}" type="slidenum">
              <a:rPr lang="en-GB" sz="1200"/>
              <a:pPr algn="r"/>
              <a:t>14</a:t>
            </a:fld>
            <a:endParaRPr lang="en-GB" sz="1200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5589-FB1C-45B5-B4E0-1D07AECAAE39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DF293-7324-45B3-8BDC-34AF0EE0E73F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3A2F3-96D3-4116-B86D-D03BB5264641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E21A1-A328-4690-AAC5-49FAB5C4436A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B7D1E-D84D-4E73-A2F9-60069A1A9B8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04944-D2B3-4B5C-9562-6A49B4C48105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6F49E-E7F7-4FAE-A58B-9C2652D0AFA0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 txBox="1">
            <a:spLocks noGrp="1" noChangeArrowheads="1"/>
          </p:cNvSpPr>
          <p:nvPr/>
        </p:nvSpPr>
        <p:spPr bwMode="auto">
          <a:xfrm>
            <a:off x="4019549" y="9721869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91CA9A35-59FE-48F6-8A80-9E6710E40E0E}" type="slidenum">
              <a:rPr lang="en-GB" sz="1200"/>
              <a:pPr algn="r"/>
              <a:t>22</a:t>
            </a:fld>
            <a:endParaRPr lang="en-GB" sz="1200" dirty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 txBox="1">
            <a:spLocks noGrp="1" noChangeArrowheads="1"/>
          </p:cNvSpPr>
          <p:nvPr/>
        </p:nvSpPr>
        <p:spPr bwMode="auto">
          <a:xfrm>
            <a:off x="4019549" y="9721869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65BB54C6-6BC9-41C0-8433-DFA4E54F9898}" type="slidenum">
              <a:rPr lang="en-GB" sz="1200"/>
              <a:pPr algn="r"/>
              <a:t>23</a:t>
            </a:fld>
            <a:endParaRPr lang="en-GB" sz="1200" dirty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 txBox="1">
            <a:spLocks noGrp="1" noChangeArrowheads="1"/>
          </p:cNvSpPr>
          <p:nvPr/>
        </p:nvSpPr>
        <p:spPr bwMode="auto">
          <a:xfrm>
            <a:off x="4019549" y="9721869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E59BFFE3-21BC-4F69-A191-08D6565FD561}" type="slidenum">
              <a:rPr lang="en-GB" sz="1200"/>
              <a:pPr algn="r"/>
              <a:t>24</a:t>
            </a:fld>
            <a:endParaRPr lang="en-GB" sz="1200" dirty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197BC-89BB-4B0E-830B-7DF1E897758C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 txBox="1">
            <a:spLocks noGrp="1" noChangeArrowheads="1"/>
          </p:cNvSpPr>
          <p:nvPr/>
        </p:nvSpPr>
        <p:spPr bwMode="auto">
          <a:xfrm>
            <a:off x="4019549" y="9721869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2C3B2FB2-B0F0-4462-9610-B38AA845C867}" type="slidenum">
              <a:rPr lang="en-GB" sz="1200"/>
              <a:pPr algn="r"/>
              <a:t>27</a:t>
            </a:fld>
            <a:endParaRPr lang="en-GB" sz="1200" dirty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044D8-6AFA-4704-A645-5B1F2EF5F822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 txBox="1">
            <a:spLocks noGrp="1" noChangeArrowheads="1"/>
          </p:cNvSpPr>
          <p:nvPr/>
        </p:nvSpPr>
        <p:spPr bwMode="auto">
          <a:xfrm>
            <a:off x="4019549" y="9721869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EF9DE38C-AA3A-4E05-BCA4-034AAF98BEA9}" type="slidenum">
              <a:rPr lang="en-GB" sz="1200"/>
              <a:pPr algn="r"/>
              <a:t>29</a:t>
            </a:fld>
            <a:endParaRPr lang="en-GB" sz="1200" dirty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624A9-EBCB-4041-ABC3-C2640E7226B4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1573B-9CF1-4D4F-8FFB-6B1AF8BF3027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 txBox="1">
            <a:spLocks noGrp="1" noChangeArrowheads="1"/>
          </p:cNvSpPr>
          <p:nvPr/>
        </p:nvSpPr>
        <p:spPr bwMode="auto">
          <a:xfrm>
            <a:off x="4019549" y="9721869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AC3982B1-82F9-4D8E-BE16-041E8920D0C7}" type="slidenum">
              <a:rPr lang="en-GB" sz="1200"/>
              <a:pPr algn="r"/>
              <a:t>31</a:t>
            </a:fld>
            <a:endParaRPr lang="en-GB" sz="1200" dirty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 txBox="1">
            <a:spLocks noGrp="1" noChangeArrowheads="1"/>
          </p:cNvSpPr>
          <p:nvPr/>
        </p:nvSpPr>
        <p:spPr bwMode="auto">
          <a:xfrm>
            <a:off x="4019549" y="9721869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A1A48AD6-6385-4242-9DEA-9A1FEC3E255F}" type="slidenum">
              <a:rPr lang="en-GB" sz="1200"/>
              <a:pPr algn="r"/>
              <a:t>32</a:t>
            </a:fld>
            <a:endParaRPr lang="en-GB" sz="1200" dirty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 txBox="1">
            <a:spLocks noGrp="1" noChangeArrowheads="1"/>
          </p:cNvSpPr>
          <p:nvPr/>
        </p:nvSpPr>
        <p:spPr bwMode="auto">
          <a:xfrm>
            <a:off x="4019549" y="9721869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0CF17F97-BE87-4C61-87BE-192E31D82F72}" type="slidenum">
              <a:rPr lang="en-GB" sz="1200"/>
              <a:pPr algn="r"/>
              <a:t>33</a:t>
            </a:fld>
            <a:endParaRPr lang="en-GB" sz="1200" dirty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 txBox="1">
            <a:spLocks noGrp="1" noChangeArrowheads="1"/>
          </p:cNvSpPr>
          <p:nvPr/>
        </p:nvSpPr>
        <p:spPr bwMode="auto">
          <a:xfrm>
            <a:off x="4019549" y="9721869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58E76B94-CFC8-4C27-B919-E658676E7729}" type="slidenum">
              <a:rPr lang="en-GB" sz="1200"/>
              <a:pPr algn="r"/>
              <a:t>34</a:t>
            </a:fld>
            <a:endParaRPr lang="en-GB" sz="1200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 txBox="1">
            <a:spLocks noGrp="1" noChangeArrowheads="1"/>
          </p:cNvSpPr>
          <p:nvPr/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2100FAE5-B342-460A-9F58-F6BBEB036196}" type="slidenum">
              <a:rPr lang="en-GB" sz="1200"/>
              <a:pPr algn="r"/>
              <a:t>35</a:t>
            </a:fld>
            <a:endParaRPr lang="en-GB" sz="1200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E96E4-5C3E-4595-954A-7EF304F0901D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9BB66-046E-4A08-A255-0800D3528C09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3D8FC-49E4-4D4D-B9F9-D7EFF3141441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B6141-F624-4923-BDA8-86472A77A07D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B050F-324B-448B-984C-1C246447908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0"/>
            <a:ext cx="5678824" cy="460625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5046F-AF66-4E02-BF9D-799CDDC014F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E471-E6CA-472B-9B5A-69E7D3F33933}" type="datetimeFigureOut">
              <a:rPr lang="en-US"/>
              <a:pPr>
                <a:defRPr/>
              </a:pPr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E116-9FC2-4861-83B1-A259FC39F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F77B-9C21-4FA4-B070-59AE8E018C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B679-4586-40F4-8569-381E60825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2400" y="5562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76600" y="5562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5562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DB170-2597-4908-BD00-035CECD807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5562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5562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5562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B2C8-6231-4626-8ABD-F2EB982FAA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EBF9-FCEC-4E9C-B14B-546CE3D34B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99FE-4DEA-47BA-BA8D-5458F6A03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2DD2-98F6-4CE2-8450-C02947FE5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FB91-EF11-47BA-BB56-31EF13E473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5372-55C4-4F41-95DE-BC5CAF4996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2850-7A10-4292-B952-81BE8D4CA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B542-6EC8-4113-A809-CCFD0E06A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7A80-81AC-44CE-B8BF-A66430147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959B75-934D-4DC9-A4A6-80049B290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0" r:id="rId2"/>
    <p:sldLayoutId id="2147483949" r:id="rId3"/>
    <p:sldLayoutId id="2147483948" r:id="rId4"/>
    <p:sldLayoutId id="2147483947" r:id="rId5"/>
    <p:sldLayoutId id="2147483946" r:id="rId6"/>
    <p:sldLayoutId id="2147483945" r:id="rId7"/>
    <p:sldLayoutId id="2147483944" r:id="rId8"/>
    <p:sldLayoutId id="2147483943" r:id="rId9"/>
    <p:sldLayoutId id="2147483942" r:id="rId10"/>
    <p:sldLayoutId id="2147483941" r:id="rId11"/>
    <p:sldLayoutId id="2147483952" r:id="rId12"/>
    <p:sldLayoutId id="2147483953" r:id="rId1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a.com/" TargetMode="External"/><Relationship Id="rId4" Type="http://schemas.openxmlformats.org/officeDocument/2006/relationships/hyperlink" Target="http://www.stata.com/support/statalist" TargetMode="External"/><Relationship Id="rId5" Type="http://schemas.openxmlformats.org/officeDocument/2006/relationships/hyperlink" Target="http://www.stata-journal.com/" TargetMode="External"/><Relationship Id="rId6" Type="http://schemas.openxmlformats.org/officeDocument/2006/relationships/hyperlink" Target="http://ideas.uqam.ca/ideas/data/bocbocod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econ.uiuc.edu/~econ472/e-Tutorial.html" TargetMode="External"/><Relationship Id="rId12" Type="http://schemas.openxmlformats.org/officeDocument/2006/relationships/hyperlink" Target="http://www.agrifoodconsulting.com/stata%20training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stata.com/" TargetMode="External"/><Relationship Id="rId4" Type="http://schemas.openxmlformats.org/officeDocument/2006/relationships/hyperlink" Target="http://www.ats.ucla.edu/stat/stata/library/" TargetMode="External"/><Relationship Id="rId5" Type="http://schemas.openxmlformats.org/officeDocument/2006/relationships/hyperlink" Target="http://www.hsph.harvard.edu/cgi-bin/lwgate/STATALIST/archives/" TargetMode="External"/><Relationship Id="rId6" Type="http://schemas.openxmlformats.org/officeDocument/2006/relationships/hyperlink" Target="http://www.stata.com/links/resources1.html" TargetMode="External"/><Relationship Id="rId7" Type="http://schemas.openxmlformats.org/officeDocument/2006/relationships/hyperlink" Target="http://saproject.psc.isr.umich.edu/content/lesson_modules.html" TargetMode="External"/><Relationship Id="rId8" Type="http://schemas.openxmlformats.org/officeDocument/2006/relationships/hyperlink" Target="http://www.ats.ucla.edu/stat/stata/" TargetMode="External"/><Relationship Id="rId9" Type="http://schemas.openxmlformats.org/officeDocument/2006/relationships/hyperlink" Target="http://www.esds.ac.uk/government/docs/documents/StataForLFS.pdf" TargetMode="External"/><Relationship Id="rId10" Type="http://schemas.openxmlformats.org/officeDocument/2006/relationships/hyperlink" Target="http://www.princeton.edu/~erp/stata/mai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-archive.ac.uk/" TargetMode="External"/><Relationship Id="rId4" Type="http://schemas.openxmlformats.org/officeDocument/2006/relationships/hyperlink" Target="http://www.icpsr.umich.edu/" TargetMode="External"/><Relationship Id="rId5" Type="http://schemas.openxmlformats.org/officeDocument/2006/relationships/hyperlink" Target="http://www.esds.ac.uk/international/access/map.asp" TargetMode="External"/><Relationship Id="rId6" Type="http://schemas.openxmlformats.org/officeDocument/2006/relationships/hyperlink" Target="http://www.nber.org/" TargetMode="External"/><Relationship Id="rId7" Type="http://schemas.openxmlformats.org/officeDocument/2006/relationships/hyperlink" Target="http://www.census.gov/" TargetMode="External"/><Relationship Id="rId8" Type="http://schemas.openxmlformats.org/officeDocument/2006/relationships/hyperlink" Target="http://web.worldbank.org/WBSITE/EXTERNAL/DATASTATISTICS/0,,menuPK:232599~pagePK:64133170~piPK:64133498~theSitePK:239419,00.html" TargetMode="External"/><Relationship Id="rId9" Type="http://schemas.openxmlformats.org/officeDocument/2006/relationships/hyperlink" Target="http://www.aeaweb.org/articles/issues_datasets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2305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300" dirty="0" smtClean="0">
                <a:solidFill>
                  <a:schemeClr val="accent2"/>
                </a:solidFill>
              </a:rPr>
              <a:t/>
            </a:r>
            <a:br>
              <a:rPr lang="en-GB" sz="4300" dirty="0" smtClean="0">
                <a:solidFill>
                  <a:schemeClr val="accent2"/>
                </a:solidFill>
              </a:rPr>
            </a:br>
            <a:r>
              <a:rPr lang="en-GB" sz="4300" dirty="0" smtClean="0">
                <a:solidFill>
                  <a:schemeClr val="accent2"/>
                </a:solidFill>
              </a:rPr>
              <a:t>Evaluation of Public Policy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solidFill>
                  <a:srgbClr val="FF0000"/>
                </a:solidFill>
              </a:rPr>
              <a:t>Lecture 1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Introduction STATA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213100"/>
            <a:ext cx="7385050" cy="172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000" dirty="0" smtClean="0"/>
              <a:t>Rossella Iraci Capuccinello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40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Web resources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604250" cy="5472112"/>
          </a:xfrm>
        </p:spPr>
        <p:txBody>
          <a:bodyPr/>
          <a:lstStyle/>
          <a:p>
            <a:pPr eaLnBrk="1" hangingPunct="1"/>
            <a:r>
              <a:rPr lang="en-GB" dirty="0" smtClean="0"/>
              <a:t>STATA is web-aware</a:t>
            </a:r>
          </a:p>
          <a:p>
            <a:pPr lvl="1" eaLnBrk="1" hangingPunct="1"/>
            <a:r>
              <a:rPr lang="en-GB" dirty="0" smtClean="0"/>
              <a:t>  </a:t>
            </a:r>
            <a:r>
              <a:rPr lang="en-GB" i="1" dirty="0" smtClean="0">
                <a:solidFill>
                  <a:schemeClr val="hlink"/>
                </a:solidFill>
              </a:rPr>
              <a:t>update</a:t>
            </a:r>
            <a:r>
              <a:rPr lang="en-GB" i="1" dirty="0" smtClean="0"/>
              <a:t>   /*</a:t>
            </a:r>
            <a:r>
              <a:rPr lang="en-GB" dirty="0" smtClean="0"/>
              <a:t>updates from </a:t>
            </a:r>
            <a:r>
              <a:rPr lang="en-GB" dirty="0" smtClean="0">
                <a:hlinkClick r:id="rId3"/>
              </a:rPr>
              <a:t>www.stata.com</a:t>
            </a:r>
            <a:r>
              <a:rPr lang="en-GB" i="1" dirty="0" smtClean="0"/>
              <a:t>*/</a:t>
            </a:r>
          </a:p>
          <a:p>
            <a:pPr eaLnBrk="1" hangingPunct="1"/>
            <a:r>
              <a:rPr lang="en-GB" dirty="0" smtClean="0">
                <a:hlinkClick r:id="rId4"/>
              </a:rPr>
              <a:t>Statalist</a:t>
            </a:r>
            <a:r>
              <a:rPr lang="en-GB" dirty="0" smtClean="0"/>
              <a:t> is an email listserv discussion group</a:t>
            </a:r>
          </a:p>
          <a:p>
            <a:pPr eaLnBrk="1" hangingPunct="1"/>
            <a:r>
              <a:rPr lang="en-GB" i="1" dirty="0" smtClean="0">
                <a:hlinkClick r:id="rId5"/>
              </a:rPr>
              <a:t>The Stata Journal </a:t>
            </a:r>
            <a:r>
              <a:rPr lang="en-GB" dirty="0" smtClean="0"/>
              <a:t>is a refereed journal</a:t>
            </a:r>
          </a:p>
          <a:p>
            <a:pPr eaLnBrk="1" hangingPunct="1"/>
            <a:r>
              <a:rPr lang="en-GB" dirty="0" smtClean="0"/>
              <a:t>SSC Boston College </a:t>
            </a:r>
            <a:r>
              <a:rPr lang="en-GB" dirty="0" smtClean="0">
                <a:hlinkClick r:id="rId6"/>
              </a:rPr>
              <a:t>STATA Archive</a:t>
            </a:r>
            <a:r>
              <a:rPr lang="en-GB" dirty="0" smtClean="0"/>
              <a:t> </a:t>
            </a:r>
          </a:p>
          <a:p>
            <a:pPr lvl="1" eaLnBrk="1" hangingPunct="1"/>
            <a:r>
              <a:rPr lang="en-GB" dirty="0" smtClean="0"/>
              <a:t>Files can be downloaded in </a:t>
            </a:r>
            <a:r>
              <a:rPr lang="en-GB" dirty="0" err="1" smtClean="0"/>
              <a:t>Stata</a:t>
            </a:r>
            <a:r>
              <a:rPr lang="en-GB" dirty="0" smtClean="0"/>
              <a:t> using  </a:t>
            </a:r>
            <a:r>
              <a:rPr lang="en-GB" i="1" dirty="0" err="1" smtClean="0"/>
              <a:t>ssc</a:t>
            </a:r>
            <a:endParaRPr lang="en-GB" i="1" dirty="0" smtClean="0"/>
          </a:p>
          <a:p>
            <a:pPr lvl="2" eaLnBrk="1" hangingPunct="1"/>
            <a:r>
              <a:rPr lang="en-GB" dirty="0" smtClean="0"/>
              <a:t>E.g.  </a:t>
            </a:r>
            <a:r>
              <a:rPr lang="en-GB" i="1" dirty="0" err="1" smtClean="0">
                <a:solidFill>
                  <a:schemeClr val="hlink"/>
                </a:solidFill>
              </a:rPr>
              <a:t>ssc</a:t>
            </a:r>
            <a:r>
              <a:rPr lang="en-GB" i="1" dirty="0" smtClean="0">
                <a:solidFill>
                  <a:schemeClr val="hlink"/>
                </a:solidFill>
              </a:rPr>
              <a:t> install outreg2</a:t>
            </a:r>
            <a:r>
              <a:rPr lang="en-GB" i="1" dirty="0" smtClean="0"/>
              <a:t> </a:t>
            </a:r>
          </a:p>
          <a:p>
            <a:pPr lvl="2" eaLnBrk="1" hangingPunct="1">
              <a:buFont typeface="Arial" charset="0"/>
              <a:buNone/>
            </a:pPr>
            <a:r>
              <a:rPr lang="en-GB" dirty="0" smtClean="0"/>
              <a:t>Installs the </a:t>
            </a:r>
            <a:r>
              <a:rPr lang="en-GB" i="1" dirty="0" smtClean="0"/>
              <a:t>outreg2</a:t>
            </a:r>
            <a:r>
              <a:rPr lang="en-GB" dirty="0" smtClean="0"/>
              <a:t> ado file that makes tables pretty </a:t>
            </a:r>
          </a:p>
          <a:p>
            <a:pPr lvl="2" eaLnBrk="1" hangingPunct="1"/>
            <a:r>
              <a:rPr lang="en-GB" dirty="0" err="1" smtClean="0">
                <a:solidFill>
                  <a:schemeClr val="hlink"/>
                </a:solidFill>
              </a:rPr>
              <a:t>findit</a:t>
            </a:r>
            <a:r>
              <a:rPr lang="en-GB" dirty="0" smtClean="0"/>
              <a:t> finds ado files from the web</a:t>
            </a:r>
          </a:p>
          <a:p>
            <a:pPr lvl="2" eaLnBrk="1" hangingPunct="1"/>
            <a:r>
              <a:rPr lang="en-GB" dirty="0" err="1" smtClean="0">
                <a:solidFill>
                  <a:schemeClr val="hlink"/>
                </a:solidFill>
              </a:rPr>
              <a:t>lookfor</a:t>
            </a:r>
            <a:r>
              <a:rPr lang="en-GB" dirty="0" smtClean="0"/>
              <a:t> finds variables in your data set searching for strings among </a:t>
            </a:r>
            <a:r>
              <a:rPr lang="en-GB" dirty="0" err="1" smtClean="0"/>
              <a:t>varnames</a:t>
            </a:r>
            <a:r>
              <a:rPr lang="en-GB" dirty="0" smtClean="0"/>
              <a:t> and labels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938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Keeping track of output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675687" cy="5589587"/>
          </a:xfrm>
        </p:spPr>
        <p:txBody>
          <a:bodyPr/>
          <a:lstStyle/>
          <a:p>
            <a:pPr marL="419100" indent="-382588" eaLnBrk="1" hangingPunct="1">
              <a:lnSpc>
                <a:spcPct val="80000"/>
              </a:lnSpc>
              <a:buFont typeface="Wingdings 2" pitchFamily="18" charset="2"/>
              <a:buChar char=""/>
            </a:pPr>
            <a:r>
              <a:rPr lang="en-GB" dirty="0" smtClean="0"/>
              <a:t>STATA allows you to scroll back your screen</a:t>
            </a:r>
          </a:p>
          <a:p>
            <a:pPr marL="419100" indent="-382588" eaLnBrk="1" hangingPunct="1">
              <a:lnSpc>
                <a:spcPct val="80000"/>
              </a:lnSpc>
              <a:buFont typeface="Wingdings 2" pitchFamily="18" charset="2"/>
              <a:buChar char=""/>
            </a:pPr>
            <a:r>
              <a:rPr lang="en-GB" dirty="0" smtClean="0"/>
              <a:t>But better to open a log file: it saves commands as well as output</a:t>
            </a:r>
          </a:p>
          <a:p>
            <a:pPr marL="419100" indent="-382588" eaLnBrk="1" hangingPunct="1">
              <a:lnSpc>
                <a:spcPct val="80000"/>
              </a:lnSpc>
              <a:buFont typeface="Wingdings 2" pitchFamily="18" charset="2"/>
              <a:buChar char=""/>
            </a:pPr>
            <a:r>
              <a:rPr lang="en-GB" dirty="0" smtClean="0"/>
              <a:t>Click on </a:t>
            </a:r>
            <a:r>
              <a:rPr lang="en-GB" i="1" dirty="0" smtClean="0"/>
              <a:t>file, log, begin</a:t>
            </a:r>
            <a:r>
              <a:rPr lang="en-GB" sz="2800" dirty="0" smtClean="0"/>
              <a:t> . </a:t>
            </a:r>
            <a:r>
              <a:rPr lang="en-GB" dirty="0" smtClean="0"/>
              <a:t>Or type</a:t>
            </a:r>
            <a:endParaRPr lang="en-GB" sz="3600" dirty="0" smtClean="0"/>
          </a:p>
          <a:p>
            <a:pPr marL="722313" lvl="1" indent="-273050" eaLnBrk="1" hangingPunct="1">
              <a:lnSpc>
                <a:spcPct val="80000"/>
              </a:lnSpc>
              <a:buFontTx/>
              <a:buNone/>
            </a:pPr>
            <a:r>
              <a:rPr lang="en-GB" dirty="0" smtClean="0"/>
              <a:t> </a:t>
            </a:r>
            <a:r>
              <a:rPr lang="en-GB" i="1" dirty="0" smtClean="0">
                <a:solidFill>
                  <a:schemeClr val="hlink"/>
                </a:solidFill>
              </a:rPr>
              <a:t>log using </a:t>
            </a:r>
            <a:r>
              <a:rPr lang="en-GB" i="1" dirty="0" err="1" smtClean="0">
                <a:solidFill>
                  <a:schemeClr val="hlink"/>
                </a:solidFill>
              </a:rPr>
              <a:t>myoutput</a:t>
            </a:r>
            <a:endParaRPr lang="en-GB" i="1" dirty="0" smtClean="0">
              <a:solidFill>
                <a:schemeClr val="hlink"/>
              </a:solidFill>
            </a:endParaRPr>
          </a:p>
          <a:p>
            <a:pPr marL="722313" lvl="1" indent="-273050" eaLnBrk="1" hangingPunct="1">
              <a:lnSpc>
                <a:spcPct val="80000"/>
              </a:lnSpc>
              <a:buFontTx/>
              <a:buNone/>
            </a:pPr>
            <a:r>
              <a:rPr lang="en-GB" i="1" dirty="0" smtClean="0"/>
              <a:t> my commands……………………</a:t>
            </a:r>
          </a:p>
          <a:p>
            <a:pPr marL="722313" lvl="1" indent="-273050" eaLnBrk="1" hangingPunct="1">
              <a:lnSpc>
                <a:spcPct val="80000"/>
              </a:lnSpc>
              <a:buFontTx/>
              <a:buNone/>
            </a:pPr>
            <a:r>
              <a:rPr lang="en-GB" i="1" dirty="0" smtClean="0">
                <a:solidFill>
                  <a:schemeClr val="hlink"/>
                </a:solidFill>
              </a:rPr>
              <a:t> list age</a:t>
            </a:r>
          </a:p>
          <a:p>
            <a:pPr marL="722313" lvl="1" indent="-273050" eaLnBrk="1" hangingPunct="1">
              <a:lnSpc>
                <a:spcPct val="80000"/>
              </a:lnSpc>
              <a:buFontTx/>
              <a:buNone/>
            </a:pPr>
            <a:r>
              <a:rPr lang="en-GB" i="1" dirty="0" smtClean="0"/>
              <a:t> </a:t>
            </a:r>
            <a:r>
              <a:rPr lang="en-GB" i="1" dirty="0" smtClean="0">
                <a:solidFill>
                  <a:schemeClr val="hlink"/>
                </a:solidFill>
              </a:rPr>
              <a:t>log close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dirty="0" smtClean="0"/>
              <a:t>You can turn logging off and back on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GB" dirty="0" smtClean="0">
                <a:solidFill>
                  <a:schemeClr val="hlink"/>
                </a:solidFill>
              </a:rPr>
              <a:t>log off</a:t>
            </a:r>
            <a:r>
              <a:rPr lang="en-GB" dirty="0" smtClean="0"/>
              <a:t>  then </a:t>
            </a:r>
            <a:r>
              <a:rPr lang="en-GB" dirty="0" smtClean="0">
                <a:solidFill>
                  <a:schemeClr val="hlink"/>
                </a:solidFill>
              </a:rPr>
              <a:t>log on</a:t>
            </a:r>
            <a:r>
              <a:rPr lang="en-GB" dirty="0" smtClean="0"/>
              <a:t>   when ready to resume</a:t>
            </a:r>
          </a:p>
          <a:p>
            <a:pPr marL="419100" indent="-382588" eaLnBrk="1" hangingPunct="1">
              <a:lnSpc>
                <a:spcPct val="80000"/>
              </a:lnSpc>
              <a:buFontTx/>
              <a:buNone/>
            </a:pPr>
            <a:r>
              <a:rPr lang="en-GB" dirty="0" smtClean="0"/>
              <a:t>	log command allows the </a:t>
            </a:r>
            <a:r>
              <a:rPr lang="en-GB" i="1" dirty="0" smtClean="0">
                <a:solidFill>
                  <a:schemeClr val="hlink"/>
                </a:solidFill>
              </a:rPr>
              <a:t>replace</a:t>
            </a:r>
            <a:r>
              <a:rPr lang="en-GB" dirty="0" smtClean="0"/>
              <a:t> and </a:t>
            </a:r>
            <a:r>
              <a:rPr lang="en-GB" i="1" dirty="0" smtClean="0">
                <a:solidFill>
                  <a:schemeClr val="hlink"/>
                </a:solidFill>
              </a:rPr>
              <a:t>append</a:t>
            </a:r>
            <a:r>
              <a:rPr lang="en-GB" i="1" dirty="0" smtClean="0"/>
              <a:t>.</a:t>
            </a:r>
            <a:endParaRPr lang="en-GB" dirty="0" smtClean="0"/>
          </a:p>
          <a:p>
            <a:pPr marL="722313" lvl="1" indent="-2730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z="1400" dirty="0" smtClean="0"/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Saving output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96975"/>
            <a:ext cx="8607425" cy="5327650"/>
          </a:xfrm>
        </p:spPr>
        <p:txBody>
          <a:bodyPr/>
          <a:lstStyle/>
          <a:p>
            <a:pPr marL="419100" indent="-382588" eaLnBrk="1" hangingPunct="1">
              <a:lnSpc>
                <a:spcPct val="70000"/>
              </a:lnSpc>
              <a:buFont typeface="Wingdings 2" pitchFamily="18" charset="2"/>
              <a:buChar char=""/>
            </a:pPr>
            <a:r>
              <a:rPr lang="en-GB" sz="2800" smtClean="0"/>
              <a:t>Default is a </a:t>
            </a:r>
            <a:r>
              <a:rPr lang="en-GB" sz="2800" i="1" smtClean="0"/>
              <a:t>.smcl</a:t>
            </a:r>
            <a:r>
              <a:rPr lang="en-GB" sz="2800" smtClean="0"/>
              <a:t> file extension (to “view”)</a:t>
            </a:r>
          </a:p>
          <a:p>
            <a:pPr marL="419100" indent="-382588" eaLnBrk="1" hangingPunct="1">
              <a:lnSpc>
                <a:spcPct val="70000"/>
              </a:lnSpc>
              <a:buFont typeface="Wingdings 2" pitchFamily="18" charset="2"/>
              <a:buChar char=""/>
            </a:pPr>
            <a:endParaRPr lang="en-GB" sz="2800" smtClean="0"/>
          </a:p>
          <a:p>
            <a:pPr marL="419100" indent="-382588" eaLnBrk="1" hangingPunct="1">
              <a:lnSpc>
                <a:spcPct val="70000"/>
              </a:lnSpc>
              <a:buFont typeface="Wingdings 2" pitchFamily="18" charset="2"/>
              <a:buChar char=""/>
            </a:pPr>
            <a:r>
              <a:rPr lang="en-GB" sz="2800" smtClean="0"/>
              <a:t>You might prefer to give your own, say, </a:t>
            </a:r>
            <a:r>
              <a:rPr lang="en-GB" sz="2800" i="1" smtClean="0"/>
              <a:t>.log, .txt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en-GB" smtClean="0"/>
              <a:t>then you get an ASCII file that anything can edit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en-GB" smtClean="0"/>
              <a:t>you can</a:t>
            </a:r>
            <a:r>
              <a:rPr lang="en-GB" i="1" smtClean="0"/>
              <a:t> translate</a:t>
            </a:r>
            <a:r>
              <a:rPr lang="en-GB" smtClean="0"/>
              <a:t> files to and from .</a:t>
            </a:r>
            <a:r>
              <a:rPr lang="en-GB" i="1" smtClean="0"/>
              <a:t>smcl</a:t>
            </a:r>
            <a:r>
              <a:rPr lang="en-GB" smtClean="0"/>
              <a:t> format</a:t>
            </a:r>
          </a:p>
          <a:p>
            <a:pPr lvl="2" eaLnBrk="1" hangingPunct="1">
              <a:lnSpc>
                <a:spcPct val="70000"/>
              </a:lnSpc>
            </a:pPr>
            <a:r>
              <a:rPr lang="en-GB" sz="2800" smtClean="0"/>
              <a:t>click on </a:t>
            </a:r>
            <a:r>
              <a:rPr lang="en-GB" sz="2800" i="1" smtClean="0"/>
              <a:t>file, log, translate</a:t>
            </a:r>
            <a:r>
              <a:rPr lang="en-GB" sz="2800" smtClean="0"/>
              <a:t> and fill in the dialog box</a:t>
            </a:r>
          </a:p>
          <a:p>
            <a:pPr lvl="2" eaLnBrk="1" hangingPunct="1">
              <a:lnSpc>
                <a:spcPct val="70000"/>
              </a:lnSpc>
            </a:pPr>
            <a:endParaRPr lang="en-GB" sz="2800" smtClean="0"/>
          </a:p>
          <a:p>
            <a:pPr marL="419100" indent="-382588" eaLnBrk="1" hangingPunct="1">
              <a:lnSpc>
                <a:spcPct val="70000"/>
              </a:lnSpc>
              <a:buFont typeface="Wingdings 2" pitchFamily="18" charset="2"/>
              <a:buChar char=""/>
            </a:pPr>
            <a:r>
              <a:rPr lang="en-GB" sz="2800" smtClean="0"/>
              <a:t>It doesn’t save graphs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en-GB" smtClean="0"/>
              <a:t>Copy graphs (use cut and paste or use menus)</a:t>
            </a:r>
          </a:p>
          <a:p>
            <a:pPr lvl="2" eaLnBrk="1" hangingPunct="1">
              <a:lnSpc>
                <a:spcPct val="70000"/>
              </a:lnSpc>
              <a:buFont typeface="Arial" charset="0"/>
              <a:buNone/>
            </a:pPr>
            <a:endParaRPr lang="en-GB" sz="2800" smtClean="0"/>
          </a:p>
          <a:p>
            <a:pPr marL="419100" indent="-382588" eaLnBrk="1" hangingPunct="1">
              <a:lnSpc>
                <a:spcPct val="70000"/>
              </a:lnSpc>
              <a:buFont typeface="Wingdings 2" pitchFamily="18" charset="2"/>
              <a:buChar char=""/>
            </a:pPr>
            <a:r>
              <a:rPr lang="en-GB" sz="2800" i="1" smtClean="0">
                <a:solidFill>
                  <a:schemeClr val="hlink"/>
                </a:solidFill>
              </a:rPr>
              <a:t>Cd</a:t>
            </a:r>
            <a:r>
              <a:rPr lang="en-GB" sz="2800" i="1" smtClean="0"/>
              <a:t> </a:t>
            </a:r>
            <a:r>
              <a:rPr lang="en-GB" sz="2800" smtClean="0"/>
              <a:t>or</a:t>
            </a:r>
            <a:r>
              <a:rPr lang="en-GB" sz="2800" i="1" smtClean="0"/>
              <a:t> </a:t>
            </a:r>
            <a:r>
              <a:rPr lang="en-GB" sz="2800" i="1" smtClean="0">
                <a:solidFill>
                  <a:schemeClr val="hlink"/>
                </a:solidFill>
              </a:rPr>
              <a:t>pwd</a:t>
            </a:r>
            <a:r>
              <a:rPr lang="en-GB" sz="2800" i="1" smtClean="0"/>
              <a:t> </a:t>
            </a:r>
            <a:r>
              <a:rPr lang="en-GB" sz="2800" smtClean="0"/>
              <a:t>show the current directory, to change it type 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en-GB" smtClean="0">
                <a:solidFill>
                  <a:schemeClr val="hlink"/>
                </a:solidFill>
              </a:rPr>
              <a:t>cd"C:\Documents\Course Ecmtrx\myfolder”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en-GB" sz="2400" smtClean="0">
                <a:solidFill>
                  <a:schemeClr val="hlink"/>
                </a:solidFill>
              </a:rPr>
              <a:t>ls </a:t>
            </a:r>
            <a:r>
              <a:rPr lang="en-GB" sz="2400" smtClean="0"/>
              <a:t>show the files in the directory</a:t>
            </a:r>
          </a:p>
          <a:p>
            <a:pPr marL="419100" indent="-382588" eaLnBrk="1" hangingPunct="1">
              <a:lnSpc>
                <a:spcPct val="70000"/>
              </a:lnSpc>
              <a:buFont typeface="Arial" charset="0"/>
              <a:buNone/>
            </a:pPr>
            <a:endParaRPr lang="en-GB" smtClean="0"/>
          </a:p>
          <a:p>
            <a:pPr marL="419100" indent="-382588" eaLnBrk="1" hangingPunct="1">
              <a:lnSpc>
                <a:spcPct val="70000"/>
              </a:lnSpc>
              <a:buFont typeface="Arial" charset="0"/>
              <a:buNone/>
            </a:pPr>
            <a:endParaRPr lang="en-GB" smtClean="0"/>
          </a:p>
          <a:p>
            <a:pPr marL="419100" indent="-382588" eaLnBrk="1" hangingPunct="1">
              <a:lnSpc>
                <a:spcPct val="70000"/>
              </a:lnSpc>
              <a:buFont typeface="Arial" charset="0"/>
              <a:buNone/>
            </a:pPr>
            <a:endParaRPr lang="en-GB" smtClean="0"/>
          </a:p>
          <a:p>
            <a:pPr lvl="1" eaLnBrk="1" hangingPunct="1">
              <a:lnSpc>
                <a:spcPct val="70000"/>
              </a:lnSpc>
              <a:buFont typeface="Arial" charset="0"/>
              <a:buNone/>
            </a:pPr>
            <a:endParaRPr lang="en-GB" sz="26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1066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STATA’s command file editor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143000"/>
            <a:ext cx="4500563" cy="5240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STATA has an editor that allows you to create </a:t>
            </a:r>
            <a:r>
              <a:rPr lang="en-GB" i="1" dirty="0" smtClean="0">
                <a:solidFill>
                  <a:srgbClr val="FF0000"/>
                </a:solidFill>
              </a:rPr>
              <a:t>do</a:t>
            </a:r>
            <a:r>
              <a:rPr lang="en-GB" dirty="0" smtClean="0">
                <a:solidFill>
                  <a:srgbClr val="FF0000"/>
                </a:solidFill>
              </a:rPr>
              <a:t>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Enter </a:t>
            </a:r>
            <a:r>
              <a:rPr lang="en-GB" dirty="0" err="1" smtClean="0"/>
              <a:t>cmds</a:t>
            </a:r>
            <a:r>
              <a:rPr lang="en-GB" dirty="0" smtClean="0"/>
              <a:t> – 1 per line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Save the commands in a “</a:t>
            </a:r>
            <a:r>
              <a:rPr lang="en-GB" i="1" dirty="0" smtClean="0"/>
              <a:t>do</a:t>
            </a:r>
            <a:r>
              <a:rPr lang="en-GB" dirty="0" smtClean="0"/>
              <a:t>” file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Highlight commands and click the button with page (or page with text) and right arrow to “run” (or “do”)  commands.</a:t>
            </a:r>
            <a:endParaRPr lang="en-GB" sz="2400" dirty="0" smtClean="0"/>
          </a:p>
        </p:txBody>
      </p:sp>
      <p:pic>
        <p:nvPicPr>
          <p:cNvPr id="139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025" y="1285875"/>
            <a:ext cx="43767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4000500" y="4071938"/>
            <a:ext cx="30003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14688" y="1571625"/>
            <a:ext cx="2071687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86250" y="2786063"/>
            <a:ext cx="2857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86125" y="2143125"/>
            <a:ext cx="4357688" cy="385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Command </a:t>
            </a:r>
            <a:r>
              <a:rPr lang="en-GB" i="1" dirty="0" smtClean="0">
                <a:solidFill>
                  <a:schemeClr val="accent2"/>
                </a:solidFill>
              </a:rPr>
              <a:t>.do </a:t>
            </a:r>
            <a:r>
              <a:rPr lang="en-GB" dirty="0" smtClean="0">
                <a:solidFill>
                  <a:schemeClr val="accent2"/>
                </a:solidFill>
              </a:rPr>
              <a:t>files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981075"/>
            <a:ext cx="864235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More complicated ideas can be implemented as a sequence of commands. For example: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i="1" dirty="0" smtClean="0"/>
              <a:t>     </a:t>
            </a:r>
            <a:r>
              <a:rPr lang="en-GB" sz="2800" i="1" dirty="0" smtClean="0">
                <a:solidFill>
                  <a:schemeClr val="hlink"/>
                </a:solidFill>
              </a:rPr>
              <a:t>list var1 var2 var3 in 1/10 if var4&gt;=0</a:t>
            </a:r>
          </a:p>
          <a:p>
            <a:pPr lvl="1" eaLnBrk="1" hangingPunct="1"/>
            <a:r>
              <a:rPr lang="en-GB" dirty="0" smtClean="0"/>
              <a:t>Lists the first 10 rows of var1 to var3 for which var4</a:t>
            </a:r>
            <a:r>
              <a:rPr lang="en-GB" dirty="0" smtClean="0">
                <a:cs typeface="Arial" charset="0"/>
              </a:rPr>
              <a:t>≥0</a:t>
            </a:r>
            <a:r>
              <a:rPr lang="en-GB" i="1" dirty="0" smtClean="0">
                <a:solidFill>
                  <a:schemeClr val="hlink"/>
                </a:solidFill>
              </a:rPr>
              <a:t> </a:t>
            </a:r>
            <a:endParaRPr lang="en-GB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Collect commands in the editor, save </a:t>
            </a:r>
            <a:r>
              <a:rPr lang="en-GB" sz="2800" i="1" dirty="0" smtClean="0"/>
              <a:t>.do</a:t>
            </a:r>
            <a:r>
              <a:rPr lang="en-GB" sz="2800" dirty="0" smtClean="0"/>
              <a:t> file. 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Then type  </a:t>
            </a:r>
            <a:r>
              <a:rPr lang="en-GB" sz="2800" i="1" dirty="0" smtClean="0">
                <a:solidFill>
                  <a:schemeClr val="hlink"/>
                </a:solidFill>
              </a:rPr>
              <a:t>do </a:t>
            </a:r>
            <a:r>
              <a:rPr lang="en-GB" sz="2800" i="1" dirty="0" err="1" smtClean="0">
                <a:solidFill>
                  <a:schemeClr val="hlink"/>
                </a:solidFill>
              </a:rPr>
              <a:t>mycommands.do</a:t>
            </a:r>
            <a:r>
              <a:rPr lang="en-GB" sz="2800" i="1" dirty="0" smtClean="0">
                <a:solidFill>
                  <a:schemeClr val="hlink"/>
                </a:solidFill>
              </a:rPr>
              <a:t>, </a:t>
            </a:r>
            <a:r>
              <a:rPr lang="en-GB" sz="2800" i="1" dirty="0" err="1" smtClean="0">
                <a:solidFill>
                  <a:schemeClr val="hlink"/>
                </a:solidFill>
              </a:rPr>
              <a:t>nostop</a:t>
            </a:r>
            <a:r>
              <a:rPr lang="en-GB" sz="2800" i="1" dirty="0" smtClean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>
                <a:solidFill>
                  <a:srgbClr val="FF0000"/>
                </a:solidFill>
              </a:rPr>
              <a:t>echoes to screen, and keeps going after error</a:t>
            </a:r>
            <a:endParaRPr lang="en-GB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Or	  </a:t>
            </a:r>
            <a:r>
              <a:rPr lang="en-GB" sz="2800" i="1" dirty="0" smtClean="0">
                <a:solidFill>
                  <a:schemeClr val="hlink"/>
                </a:solidFill>
              </a:rPr>
              <a:t>run </a:t>
            </a:r>
            <a:r>
              <a:rPr lang="en-GB" sz="2800" i="1" dirty="0" err="1" smtClean="0">
                <a:solidFill>
                  <a:schemeClr val="hlink"/>
                </a:solidFill>
              </a:rPr>
              <a:t>mycommands.do</a:t>
            </a:r>
            <a:r>
              <a:rPr lang="en-GB" sz="2800" i="1" dirty="0" smtClean="0"/>
              <a:t>		</a:t>
            </a:r>
            <a:r>
              <a:rPr lang="en-GB" sz="2800" dirty="0" smtClean="0">
                <a:solidFill>
                  <a:srgbClr val="FF0000"/>
                </a:solidFill>
              </a:rPr>
              <a:t>executes “silently”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Saving commands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7918450" cy="5286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It is ALWAYS good practice to use a .</a:t>
            </a:r>
            <a:r>
              <a:rPr lang="en-GB" sz="2800" i="1" dirty="0" smtClean="0"/>
              <a:t>do</a:t>
            </a:r>
            <a:r>
              <a:rPr lang="en-GB" sz="2800" dirty="0" smtClean="0"/>
              <a:t> file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easy to develop ideas and correct mistakes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800" dirty="0" smtClean="0"/>
              <a:t>Logging your output is a good way of developing a </a:t>
            </a:r>
            <a:r>
              <a:rPr lang="en-GB" sz="2800" i="1" dirty="0" smtClean="0"/>
              <a:t>.do</a:t>
            </a:r>
            <a:r>
              <a:rPr lang="en-GB" sz="2800" dirty="0" smtClean="0"/>
              <a:t> file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GB" dirty="0" smtClean="0"/>
              <a:t>since it saves the commands as well as output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GB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800" dirty="0" smtClean="0"/>
              <a:t>Or you can just log the commands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GB" dirty="0" smtClean="0"/>
              <a:t>Type </a:t>
            </a:r>
            <a:r>
              <a:rPr lang="en-GB" i="1" dirty="0" err="1" smtClean="0">
                <a:solidFill>
                  <a:schemeClr val="hlink"/>
                </a:solidFill>
              </a:rPr>
              <a:t>cmdlog</a:t>
            </a:r>
            <a:r>
              <a:rPr lang="en-GB" i="1" dirty="0" smtClean="0">
                <a:solidFill>
                  <a:schemeClr val="hlink"/>
                </a:solidFill>
              </a:rPr>
              <a:t> using</a:t>
            </a:r>
            <a:r>
              <a:rPr lang="en-GB" dirty="0" smtClean="0">
                <a:solidFill>
                  <a:schemeClr val="hlink"/>
                </a:solidFill>
              </a:rPr>
              <a:t> xxx.txt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sz="2800" dirty="0" smtClean="0">
                <a:cs typeface="Arial" charset="0"/>
              </a:rPr>
              <a:t>Then save the file for subsequent analysis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cs typeface="Arial" charset="0"/>
              </a:rPr>
              <a:t> </a:t>
            </a:r>
            <a:r>
              <a:rPr lang="en-GB" sz="2800" i="1" dirty="0" smtClean="0">
                <a:solidFill>
                  <a:schemeClr val="hlink"/>
                </a:solidFill>
                <a:cs typeface="Arial" charset="0"/>
              </a:rPr>
              <a:t>save </a:t>
            </a:r>
            <a:r>
              <a:rPr lang="en-GB" sz="2800" i="1" dirty="0" err="1" smtClean="0">
                <a:solidFill>
                  <a:schemeClr val="hlink"/>
                </a:solidFill>
                <a:cs typeface="Arial" charset="0"/>
              </a:rPr>
              <a:t>newfile</a:t>
            </a:r>
            <a:endParaRPr lang="en-GB" sz="2800" i="1" dirty="0" smtClean="0">
              <a:solidFill>
                <a:schemeClr val="hlink"/>
              </a:solidFill>
              <a:cs typeface="Arial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chemeClr val="hlink"/>
                </a:solidFill>
                <a:cs typeface="Arial" charset="0"/>
              </a:rPr>
              <a:t> </a:t>
            </a:r>
            <a:r>
              <a:rPr lang="en-GB" sz="2800" i="1" dirty="0" smtClean="0">
                <a:solidFill>
                  <a:schemeClr val="hlink"/>
                </a:solidFill>
                <a:cs typeface="Arial" charset="0"/>
              </a:rPr>
              <a:t>save, replace</a:t>
            </a:r>
            <a:r>
              <a:rPr lang="en-GB" sz="2800" dirty="0" smtClean="0">
                <a:cs typeface="Arial" charset="0"/>
              </a:rPr>
              <a:t>   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take care – it overwrites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07375" cy="1066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Using the data editor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268413"/>
            <a:ext cx="371475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Open a datafile </a:t>
            </a:r>
            <a:r>
              <a:rPr lang="en-GB" sz="2400" smtClean="0"/>
              <a:t>(eg.lfs_3rdquart08.dta)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Click on the icon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Or type </a:t>
            </a:r>
            <a:r>
              <a:rPr lang="en-GB" i="1" smtClean="0">
                <a:solidFill>
                  <a:schemeClr val="hlink"/>
                </a:solidFill>
              </a:rPr>
              <a:t>edit</a:t>
            </a:r>
            <a:r>
              <a:rPr lang="en-GB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You can edit datapoints!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Or just browse the datafile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96975"/>
            <a:ext cx="51482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357563" y="1571625"/>
            <a:ext cx="1643062" cy="1214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2195513" y="1484313"/>
            <a:ext cx="1785937" cy="6429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57500" y="3429000"/>
            <a:ext cx="442912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Basic data reporting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497888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600" i="1" smtClean="0">
                <a:solidFill>
                  <a:schemeClr val="hlink"/>
                </a:solidFill>
              </a:rPr>
              <a:t>describe</a:t>
            </a:r>
            <a:r>
              <a:rPr lang="en-GB" sz="3600" i="1" smtClean="0"/>
              <a:t> (or press F3 key)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smtClean="0"/>
              <a:t>Lists the variable names and labels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GB" sz="3200" i="1" smtClean="0">
                <a:solidFill>
                  <a:schemeClr val="hlink"/>
                </a:solidFill>
              </a:rPr>
              <a:t>describe using myfile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smtClean="0"/>
              <a:t>Lists the variable names etc WITHOUT loading the data into memory (useful if the data is too big to fit)</a:t>
            </a:r>
          </a:p>
          <a:p>
            <a:pPr eaLnBrk="1" hangingPunct="1">
              <a:lnSpc>
                <a:spcPct val="80000"/>
              </a:lnSpc>
            </a:pPr>
            <a:r>
              <a:rPr lang="en-GB" sz="3600" i="1" smtClean="0">
                <a:solidFill>
                  <a:schemeClr val="hlink"/>
                </a:solidFill>
              </a:rPr>
              <a:t>codebook</a:t>
            </a:r>
            <a:r>
              <a:rPr lang="en-GB" sz="3600" i="1" smtClean="0"/>
              <a:t>  </a:t>
            </a:r>
            <a:r>
              <a:rPr lang="en-GB" sz="3600" smtClean="0"/>
              <a:t>(you can also use </a:t>
            </a:r>
            <a:r>
              <a:rPr lang="en-GB" sz="3600" i="1" smtClean="0">
                <a:solidFill>
                  <a:schemeClr val="hlink"/>
                </a:solidFill>
              </a:rPr>
              <a:t>inspect</a:t>
            </a:r>
            <a:r>
              <a:rPr lang="en-GB" sz="3600" smtClean="0"/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600" smtClean="0"/>
              <a:t>Tells you about the means, labels, missing values etc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23913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First look at the data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458200" cy="4681538"/>
          </a:xfrm>
        </p:spPr>
        <p:txBody>
          <a:bodyPr/>
          <a:lstStyle/>
          <a:p>
            <a:pPr eaLnBrk="1" hangingPunct="1"/>
            <a:r>
              <a:rPr lang="en-GB" i="1" smtClean="0">
                <a:solidFill>
                  <a:schemeClr val="hlink"/>
                </a:solidFill>
              </a:rPr>
              <a:t>summ x1 x2</a:t>
            </a:r>
            <a:r>
              <a:rPr lang="en-GB" i="1" smtClean="0"/>
              <a:t> </a:t>
            </a:r>
            <a:r>
              <a:rPr lang="en-GB" smtClean="0"/>
              <a:t>(or</a:t>
            </a: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summarize</a:t>
            </a:r>
            <a:r>
              <a:rPr lang="en-GB" i="1" smtClean="0"/>
              <a:t> </a:t>
            </a:r>
            <a:r>
              <a:rPr lang="en-GB" smtClean="0"/>
              <a:t>or</a:t>
            </a: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sum</a:t>
            </a:r>
            <a:r>
              <a:rPr lang="en-GB" i="1" smtClean="0"/>
              <a:t> </a:t>
            </a:r>
            <a:r>
              <a:rPr lang="en-GB" smtClean="0"/>
              <a:t>or </a:t>
            </a:r>
            <a:r>
              <a:rPr lang="en-GB" i="1" smtClean="0">
                <a:solidFill>
                  <a:schemeClr val="hlink"/>
                </a:solidFill>
              </a:rPr>
              <a:t>su</a:t>
            </a:r>
            <a:r>
              <a:rPr lang="en-GB" smtClean="0"/>
              <a:t>)</a:t>
            </a:r>
          </a:p>
          <a:p>
            <a:pPr lvl="1" eaLnBrk="1" hangingPunct="1"/>
            <a:r>
              <a:rPr lang="en-GB" sz="2400" smtClean="0"/>
              <a:t>Gives you the means, std devs etc for </a:t>
            </a:r>
            <a:r>
              <a:rPr lang="en-GB" sz="2400" i="1" smtClean="0"/>
              <a:t>x1</a:t>
            </a:r>
            <a:r>
              <a:rPr lang="en-GB" sz="2400" smtClean="0"/>
              <a:t> and </a:t>
            </a:r>
            <a:r>
              <a:rPr lang="en-GB" sz="2400" i="1" smtClean="0"/>
              <a:t>x2</a:t>
            </a:r>
          </a:p>
          <a:p>
            <a:pPr eaLnBrk="1" hangingPunct="1"/>
            <a:r>
              <a:rPr lang="en-GB" i="1" smtClean="0">
                <a:solidFill>
                  <a:schemeClr val="hlink"/>
                </a:solidFill>
              </a:rPr>
              <a:t>corr x1 x2 in 1/100 if x4&lt;0 </a:t>
            </a:r>
            <a:r>
              <a:rPr lang="en-GB" smtClean="0">
                <a:solidFill>
                  <a:schemeClr val="hlink"/>
                </a:solidFill>
              </a:rPr>
              <a:t>(</a:t>
            </a:r>
            <a:r>
              <a:rPr lang="en-GB" i="1" smtClean="0">
                <a:solidFill>
                  <a:schemeClr val="hlink"/>
                </a:solidFill>
              </a:rPr>
              <a:t>,cov</a:t>
            </a:r>
            <a:r>
              <a:rPr lang="en-GB" smtClean="0">
                <a:solidFill>
                  <a:schemeClr val="hlink"/>
                </a:solidFill>
              </a:rPr>
              <a:t>)</a:t>
            </a:r>
          </a:p>
          <a:p>
            <a:pPr lvl="1" eaLnBrk="1" hangingPunct="1"/>
            <a:r>
              <a:rPr lang="en-GB" sz="2400" smtClean="0"/>
              <a:t>correlation coeffs (or covariances) for selected data</a:t>
            </a:r>
          </a:p>
          <a:p>
            <a:pPr lvl="1" eaLnBrk="1" hangingPunct="1"/>
            <a:r>
              <a:rPr lang="en-GB" sz="2400" i="1" smtClean="0"/>
              <a:t>pwcorr x1 x2 x3</a:t>
            </a:r>
            <a:r>
              <a:rPr lang="en-GB" sz="2400" smtClean="0"/>
              <a:t>           does all pairwise corr coeffs</a:t>
            </a:r>
          </a:p>
          <a:p>
            <a:pPr eaLnBrk="1" hangingPunct="1">
              <a:buClr>
                <a:schemeClr val="hlink"/>
              </a:buClr>
            </a:pPr>
            <a:r>
              <a:rPr lang="en-GB" sz="2800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tab x1 x2</a:t>
            </a:r>
            <a:r>
              <a:rPr lang="en-GB" i="1" smtClean="0"/>
              <a:t>  </a:t>
            </a:r>
            <a:r>
              <a:rPr lang="en-GB" smtClean="0"/>
              <a:t>(or </a:t>
            </a:r>
            <a:r>
              <a:rPr lang="en-GB" i="1" smtClean="0">
                <a:solidFill>
                  <a:schemeClr val="hlink"/>
                </a:solidFill>
              </a:rPr>
              <a:t>tabulate</a:t>
            </a:r>
            <a:r>
              <a:rPr lang="en-GB" smtClean="0"/>
              <a:t>)</a:t>
            </a:r>
          </a:p>
          <a:p>
            <a:pPr lvl="1" eaLnBrk="1" hangingPunct="1"/>
            <a:r>
              <a:rPr lang="en-GB" sz="2400" smtClean="0"/>
              <a:t>gives a crosstab of </a:t>
            </a:r>
            <a:r>
              <a:rPr lang="en-GB" sz="2400" i="1" smtClean="0"/>
              <a:t>x1</a:t>
            </a:r>
            <a:r>
              <a:rPr lang="en-GB" sz="2400" smtClean="0"/>
              <a:t> vs </a:t>
            </a:r>
            <a:r>
              <a:rPr lang="en-GB" sz="2400" i="1" smtClean="0"/>
              <a:t>x2</a:t>
            </a:r>
            <a:r>
              <a:rPr lang="en-GB" sz="2400" smtClean="0"/>
              <a:t> </a:t>
            </a:r>
          </a:p>
          <a:p>
            <a:pPr lvl="1" eaLnBrk="1" hangingPunct="1"/>
            <a:r>
              <a:rPr lang="en-GB" sz="2400" smtClean="0"/>
              <a:t>use only if </a:t>
            </a:r>
            <a:r>
              <a:rPr lang="en-GB" sz="2400" i="1" smtClean="0"/>
              <a:t>x1</a:t>
            </a:r>
            <a:r>
              <a:rPr lang="en-GB" sz="2400" smtClean="0"/>
              <a:t> and </a:t>
            </a:r>
            <a:r>
              <a:rPr lang="en-GB" sz="2400" i="1" smtClean="0"/>
              <a:t>x2</a:t>
            </a:r>
            <a:r>
              <a:rPr lang="en-GB" sz="2400" smtClean="0"/>
              <a:t> are integers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Tabulating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8458200" cy="482441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i="1" smtClean="0">
                <a:solidFill>
                  <a:schemeClr val="hlink"/>
                </a:solidFill>
              </a:rPr>
              <a:t>tab x1 x2 if x4==0, sum(x3)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gives the means of </a:t>
            </a:r>
            <a:r>
              <a:rPr lang="en-GB" i="1" smtClean="0"/>
              <a:t>x3</a:t>
            </a:r>
            <a:r>
              <a:rPr lang="en-GB" smtClean="0"/>
              <a:t> for each cell of the </a:t>
            </a:r>
            <a:r>
              <a:rPr lang="en-GB" i="1" smtClean="0"/>
              <a:t>x1 </a:t>
            </a:r>
            <a:r>
              <a:rPr lang="en-GB" smtClean="0"/>
              <a:t>vs </a:t>
            </a:r>
            <a:r>
              <a:rPr lang="en-GB" i="1" smtClean="0"/>
              <a:t>x2</a:t>
            </a:r>
            <a:r>
              <a:rPr lang="en-GB" smtClean="0"/>
              <a:t> crosstab for obs where </a:t>
            </a:r>
            <a:r>
              <a:rPr lang="en-GB" i="1" smtClean="0"/>
              <a:t>x4=</a:t>
            </a:r>
            <a:r>
              <a:rPr lang="en-GB" smtClean="0"/>
              <a:t>0 (note ==)</a:t>
            </a:r>
          </a:p>
          <a:p>
            <a:pPr eaLnBrk="1" hangingPunct="1">
              <a:lnSpc>
                <a:spcPct val="70000"/>
              </a:lnSpc>
            </a:pPr>
            <a:r>
              <a:rPr lang="en-GB" i="1" smtClean="0">
                <a:solidFill>
                  <a:schemeClr val="hlink"/>
                </a:solidFill>
              </a:rPr>
              <a:t>tab x1 x2, missing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Includes the missing values</a:t>
            </a:r>
          </a:p>
          <a:p>
            <a:pPr eaLnBrk="1" hangingPunct="1">
              <a:lnSpc>
                <a:spcPct val="70000"/>
              </a:lnSpc>
            </a:pPr>
            <a:r>
              <a:rPr lang="en-GB" i="1" smtClean="0">
                <a:solidFill>
                  <a:schemeClr val="hlink"/>
                </a:solidFill>
              </a:rPr>
              <a:t>tab x1 x2, nolabel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Uses numeric codes instead of labels</a:t>
            </a:r>
          </a:p>
          <a:p>
            <a:pPr eaLnBrk="1" hangingPunct="1">
              <a:lnSpc>
                <a:spcPct val="70000"/>
              </a:lnSpc>
            </a:pPr>
            <a:r>
              <a:rPr lang="en-GB" i="1" smtClean="0">
                <a:solidFill>
                  <a:schemeClr val="hlink"/>
                </a:solidFill>
              </a:rPr>
              <a:t>tab x1 x2, col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Gives % of column instead of count</a:t>
            </a:r>
          </a:p>
          <a:p>
            <a:pPr eaLnBrk="1" hangingPunct="1">
              <a:lnSpc>
                <a:spcPct val="70000"/>
              </a:lnSpc>
            </a:pPr>
            <a:r>
              <a:rPr lang="en-GB" i="1" smtClean="0">
                <a:solidFill>
                  <a:schemeClr val="hlink"/>
                </a:solidFill>
              </a:rPr>
              <a:t>table degree71 ethnic, c(mean age) row col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Customises the table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8569325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Getting started in STATA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268413"/>
            <a:ext cx="4678363" cy="4824412"/>
          </a:xfrm>
        </p:spPr>
        <p:txBody>
          <a:bodyPr rtlCol="0"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/>
              <a:t>Start STATA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/>
              <a:t>Simply click on icon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err="1"/>
              <a:t>Stata</a:t>
            </a:r>
            <a:r>
              <a:rPr lang="en-GB" dirty="0"/>
              <a:t> should look like this: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GB" dirty="0"/>
              <a:t>Buttons/menu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GB" dirty="0"/>
              <a:t>Review window 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GB" dirty="0"/>
              <a:t>Results window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GB" dirty="0" smtClean="0"/>
              <a:t>Command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/>
              <a:t> </a:t>
            </a:r>
            <a:r>
              <a:rPr lang="en-GB" dirty="0"/>
              <a:t>entry window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GB" dirty="0"/>
              <a:t>Variables window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/>
              <a:t>To exit type:</a:t>
            </a:r>
          </a:p>
          <a:p>
            <a:pPr marL="722376" lvl="1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 </a:t>
            </a:r>
            <a:r>
              <a:rPr lang="en-GB" sz="3500" dirty="0">
                <a:solidFill>
                  <a:schemeClr val="hlink"/>
                </a:solidFill>
              </a:rPr>
              <a:t>exit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43313" y="1500188"/>
            <a:ext cx="2071687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tata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1080120" cy="1080120"/>
          </a:xfrm>
          <a:prstGeom prst="rect">
            <a:avLst/>
          </a:prstGeom>
        </p:spPr>
      </p:pic>
      <p:pic>
        <p:nvPicPr>
          <p:cNvPr id="3" name="Picture 2" descr="Screen Shot 2018-03-17 at 15.21.4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36912"/>
            <a:ext cx="5512243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Data manipulation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604250" cy="5183188"/>
          </a:xfrm>
        </p:spPr>
        <p:txBody>
          <a:bodyPr/>
          <a:lstStyle/>
          <a:p>
            <a:pPr eaLnBrk="1" hangingPunct="1"/>
            <a:r>
              <a:rPr lang="en-GB" smtClean="0"/>
              <a:t>Data can be renamed, recoded, and transformed:</a:t>
            </a:r>
          </a:p>
          <a:p>
            <a:pPr lvl="1" eaLnBrk="1" hangingPunct="1">
              <a:buFontTx/>
              <a:buNone/>
            </a:pPr>
            <a:r>
              <a:rPr lang="en-GB" sz="3200" i="1" smtClean="0">
                <a:solidFill>
                  <a:schemeClr val="hlink"/>
                </a:solidFill>
              </a:rPr>
              <a:t>gen logwgr=log(grsswk)</a:t>
            </a:r>
          </a:p>
          <a:p>
            <a:pPr lvl="1" eaLnBrk="1" hangingPunct="1">
              <a:buFontTx/>
              <a:buNone/>
            </a:pPr>
            <a:r>
              <a:rPr lang="en-GB" sz="3200" i="1" smtClean="0">
                <a:solidFill>
                  <a:schemeClr val="hlink"/>
                </a:solidFill>
              </a:rPr>
              <a:t>gen agesq=age^2</a:t>
            </a:r>
            <a:r>
              <a:rPr lang="en-GB" sz="3200" i="1" smtClean="0"/>
              <a:t>      	</a:t>
            </a:r>
            <a:r>
              <a:rPr lang="en-GB" sz="3200" smtClean="0">
                <a:solidFill>
                  <a:srgbClr val="FF0000"/>
                </a:solidFill>
              </a:rPr>
              <a:t>^ raises to the power</a:t>
            </a:r>
          </a:p>
          <a:p>
            <a:pPr lvl="1" eaLnBrk="1" hangingPunct="1">
              <a:buFontTx/>
              <a:buNone/>
            </a:pPr>
            <a:r>
              <a:rPr lang="en-GB" sz="3200" i="1" smtClean="0">
                <a:solidFill>
                  <a:schemeClr val="hlink"/>
                </a:solidFill>
              </a:rPr>
              <a:t>gen id = _n</a:t>
            </a:r>
            <a:r>
              <a:rPr lang="en-GB" sz="3200" i="1" smtClean="0">
                <a:solidFill>
                  <a:srgbClr val="FF0000"/>
                </a:solidFill>
              </a:rPr>
              <a:t> 		_n </a:t>
            </a:r>
            <a:r>
              <a:rPr lang="en-GB" sz="3200" smtClean="0">
                <a:solidFill>
                  <a:srgbClr val="FF0000"/>
                </a:solidFill>
              </a:rPr>
              <a:t> is obs # in STATA</a:t>
            </a:r>
            <a:endParaRPr lang="en-GB" sz="3200" i="1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r>
              <a:rPr lang="en-GB" sz="3200" i="1" smtClean="0">
                <a:solidFill>
                  <a:schemeClr val="hlink"/>
                </a:solidFill>
              </a:rPr>
              <a:t>gen ylagged=y[ _n-1 ]</a:t>
            </a:r>
            <a:endParaRPr lang="en-GB" sz="3200" i="1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r>
              <a:rPr lang="en-GB" sz="3200" i="1" smtClean="0">
                <a:solidFill>
                  <a:schemeClr val="hlink"/>
                </a:solidFill>
              </a:rPr>
              <a:t>replace rate=rate/100    </a:t>
            </a:r>
            <a:r>
              <a:rPr lang="en-GB" sz="3200" i="1" smtClean="0">
                <a:solidFill>
                  <a:srgbClr val="FF0000"/>
                </a:solidFill>
              </a:rPr>
              <a:t>rescale the var</a:t>
            </a:r>
            <a:endParaRPr lang="en-GB" sz="3200" i="1" smtClean="0">
              <a:solidFill>
                <a:schemeClr val="hlink"/>
              </a:solidFill>
            </a:endParaRPr>
          </a:p>
          <a:p>
            <a:pPr lvl="1" eaLnBrk="1" hangingPunct="1">
              <a:buFontTx/>
              <a:buNone/>
            </a:pPr>
            <a:r>
              <a:rPr lang="en-GB" sz="3200" i="1" smtClean="0">
                <a:solidFill>
                  <a:schemeClr val="hlink"/>
                </a:solidFill>
              </a:rPr>
              <a:t>replace age=25 if age==250</a:t>
            </a:r>
          </a:p>
          <a:p>
            <a:pPr lvl="1" eaLnBrk="1" hangingPunct="1">
              <a:buFontTx/>
              <a:buNone/>
            </a:pPr>
            <a:r>
              <a:rPr lang="en-GB" sz="3200" i="1" smtClean="0">
                <a:solidFill>
                  <a:schemeClr val="hlink"/>
                </a:solidFill>
              </a:rPr>
              <a:t>rename agesq agesquare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chemeClr val="accent2"/>
                </a:solidFill>
              </a:rPr>
              <a:t>Sorting data</a:t>
            </a:r>
          </a:p>
        </p:txBody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i="1" smtClean="0">
                <a:solidFill>
                  <a:schemeClr val="hlink"/>
                </a:solidFill>
              </a:rPr>
              <a:t>sort</a:t>
            </a:r>
            <a:r>
              <a:rPr lang="en-GB" smtClean="0"/>
              <a:t> and </a:t>
            </a:r>
            <a:r>
              <a:rPr lang="en-GB" i="1" smtClean="0">
                <a:solidFill>
                  <a:schemeClr val="hlink"/>
                </a:solidFill>
              </a:rPr>
              <a:t>count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i="1" smtClean="0">
                <a:solidFill>
                  <a:schemeClr val="hlink"/>
                </a:solidFill>
              </a:rPr>
              <a:t>sort id</a:t>
            </a:r>
            <a:r>
              <a:rPr lang="en-GB" i="1" smtClean="0"/>
              <a:t>				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800" smtClean="0"/>
              <a:t>sorts data by person id</a:t>
            </a:r>
          </a:p>
          <a:p>
            <a:pPr lvl="1" eaLnBrk="1" hangingPunct="1">
              <a:lnSpc>
                <a:spcPct val="80000"/>
              </a:lnSpc>
            </a:pPr>
            <a:r>
              <a:rPr lang="en-GB" i="1" smtClean="0">
                <a:solidFill>
                  <a:schemeClr val="hlink"/>
                </a:solidFill>
              </a:rPr>
              <a:t>count if  id == id[_n-1]</a:t>
            </a:r>
            <a:r>
              <a:rPr lang="en-GB" i="1" smtClean="0"/>
              <a:t>	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800" smtClean="0"/>
              <a:t>counts how many unique separate personids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800" i="1" smtClean="0"/>
              <a:t>_n-1</a:t>
            </a:r>
            <a:r>
              <a:rPr lang="en-GB" sz="2800" smtClean="0"/>
              <a:t> is the previous observation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i="1" smtClean="0">
                <a:solidFill>
                  <a:schemeClr val="hlink"/>
                </a:solidFill>
              </a:rPr>
              <a:t>duplicates report id</a:t>
            </a:r>
            <a:r>
              <a:rPr lang="en-GB" i="1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800" i="1" smtClean="0"/>
              <a:t>same function count if </a:t>
            </a:r>
          </a:p>
          <a:p>
            <a:endParaRPr lang="it-IT" sz="2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Extended generate (</a:t>
            </a:r>
            <a:r>
              <a:rPr lang="en-GB" i="1" smtClean="0">
                <a:solidFill>
                  <a:schemeClr val="accent2"/>
                </a:solidFill>
              </a:rPr>
              <a:t>egen</a:t>
            </a:r>
            <a:r>
              <a:rPr lang="en-GB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650" y="1341438"/>
            <a:ext cx="7993063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b="1" i="1" smtClean="0">
                <a:solidFill>
                  <a:schemeClr val="hlink"/>
                </a:solidFill>
              </a:rPr>
              <a:t>egen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Useful when you need a new variable that is the mean, median, etc. of another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for all observations or for groups of observations. </a:t>
            </a:r>
          </a:p>
          <a:p>
            <a:pPr eaLnBrk="1" hangingPunct="1">
              <a:lnSpc>
                <a:spcPct val="80000"/>
              </a:lnSpc>
            </a:pPr>
            <a:r>
              <a:rPr lang="en-GB" i="1" smtClean="0"/>
              <a:t>A</a:t>
            </a:r>
            <a:r>
              <a:rPr lang="en-GB" smtClean="0"/>
              <a:t>lso useful when you need to simply number groups of observations based on some classification variables. 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Great when you have panel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i="1" smtClean="0">
                <a:solidFill>
                  <a:schemeClr val="accent2"/>
                </a:solidFill>
              </a:rPr>
              <a:t>egen </a:t>
            </a:r>
            <a:r>
              <a:rPr lang="en-GB" smtClean="0">
                <a:solidFill>
                  <a:schemeClr val="accent2"/>
                </a:solidFill>
              </a:rPr>
              <a:t>examples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268413"/>
            <a:ext cx="8458200" cy="5226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3600" i="1" smtClean="0"/>
              <a:t> </a:t>
            </a:r>
            <a:r>
              <a:rPr lang="en-GB" sz="3600" i="1" smtClean="0">
                <a:solidFill>
                  <a:schemeClr val="hlink"/>
                </a:solidFill>
              </a:rPr>
              <a:t>egen sumvar1 = sum(var1)</a:t>
            </a:r>
            <a:r>
              <a:rPr lang="en-GB" i="1" smtClean="0">
                <a:solidFill>
                  <a:schemeClr val="hlink"/>
                </a:solidFill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GB" sz="2400" smtClean="0"/>
              <a:t>creates sumvar1 as sum of values of var1</a:t>
            </a:r>
          </a:p>
          <a:p>
            <a:pPr eaLnBrk="1" hangingPunct="1">
              <a:buFontTx/>
              <a:buNone/>
            </a:pPr>
            <a:r>
              <a:rPr lang="en-GB" sz="3600" i="1" smtClean="0"/>
              <a:t> </a:t>
            </a:r>
            <a:r>
              <a:rPr lang="en-GB" sz="3600" i="1" smtClean="0">
                <a:solidFill>
                  <a:schemeClr val="hlink"/>
                </a:solidFill>
              </a:rPr>
              <a:t>egen meanvar1= mean(var1), by(var3</a:t>
            </a:r>
            <a:r>
              <a:rPr lang="en-GB" sz="2800" i="1" smtClean="0">
                <a:solidFill>
                  <a:schemeClr val="hlink"/>
                </a:solidFill>
              </a:rPr>
              <a:t>) </a:t>
            </a:r>
          </a:p>
          <a:p>
            <a:pPr lvl="1" eaLnBrk="1" hangingPunct="1">
              <a:buFontTx/>
              <a:buNone/>
            </a:pPr>
            <a:r>
              <a:rPr lang="en-GB" sz="2400" smtClean="0"/>
              <a:t>creates meanvar1 as mean of all values of var1</a:t>
            </a:r>
          </a:p>
          <a:p>
            <a:pPr eaLnBrk="1" hangingPunct="1">
              <a:buFontTx/>
              <a:buNone/>
            </a:pPr>
            <a:r>
              <a:rPr lang="en-GB" sz="3600" i="1" smtClean="0"/>
              <a:t> </a:t>
            </a:r>
            <a:r>
              <a:rPr lang="en-GB" sz="3600" i="1" smtClean="0">
                <a:solidFill>
                  <a:schemeClr val="hlink"/>
                </a:solidFill>
              </a:rPr>
              <a:t>egen counter = count(id), by(company)</a:t>
            </a:r>
          </a:p>
          <a:p>
            <a:pPr lvl="1" eaLnBrk="1" hangingPunct="1">
              <a:buFontTx/>
              <a:buNone/>
            </a:pPr>
            <a:r>
              <a:rPr lang="en-GB" sz="2400" smtClean="0"/>
              <a:t>creates count as the number of companies with nonmissingid’s</a:t>
            </a:r>
          </a:p>
          <a:p>
            <a:pPr eaLnBrk="1" hangingPunct="1">
              <a:buFontTx/>
              <a:buNone/>
            </a:pPr>
            <a:r>
              <a:rPr lang="en-GB" sz="3600" i="1" smtClean="0"/>
              <a:t> </a:t>
            </a:r>
            <a:r>
              <a:rPr lang="en-GB" sz="3600" i="1" smtClean="0">
                <a:solidFill>
                  <a:schemeClr val="hlink"/>
                </a:solidFill>
              </a:rPr>
              <a:t>egen groupid = group(month year)</a:t>
            </a:r>
          </a:p>
          <a:p>
            <a:pPr lvl="1" eaLnBrk="1" hangingPunct="1">
              <a:buFontTx/>
              <a:buNone/>
            </a:pPr>
            <a:r>
              <a:rPr lang="en-GB" sz="2400" smtClean="0"/>
              <a:t>assigns a number to each month/year group</a:t>
            </a:r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Handling string variables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412875"/>
            <a:ext cx="84963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b="1" i="1" dirty="0" smtClean="0">
                <a:solidFill>
                  <a:schemeClr val="hlink"/>
                </a:solidFill>
              </a:rPr>
              <a:t>encode</a:t>
            </a:r>
            <a:r>
              <a:rPr lang="en-GB" i="1" dirty="0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Tx/>
              <a:buChar char="•"/>
            </a:pPr>
            <a:r>
              <a:rPr lang="en-GB" dirty="0" smtClean="0"/>
              <a:t>Use </a:t>
            </a:r>
            <a:r>
              <a:rPr lang="en-GB" i="1" dirty="0" smtClean="0">
                <a:solidFill>
                  <a:schemeClr val="hlink"/>
                </a:solidFill>
              </a:rPr>
              <a:t>encode</a:t>
            </a:r>
            <a:r>
              <a:rPr lang="en-GB" dirty="0" smtClean="0"/>
              <a:t> when the original </a:t>
            </a:r>
            <a:r>
              <a:rPr lang="en-GB" dirty="0" err="1" smtClean="0"/>
              <a:t>var</a:t>
            </a:r>
            <a:r>
              <a:rPr lang="en-GB" dirty="0" smtClean="0"/>
              <a:t> is a character </a:t>
            </a:r>
            <a:r>
              <a:rPr lang="en-GB" dirty="0" err="1" smtClean="0"/>
              <a:t>var</a:t>
            </a:r>
            <a:r>
              <a:rPr lang="en-GB" dirty="0" smtClean="0"/>
              <a:t> (e.g. </a:t>
            </a:r>
            <a:r>
              <a:rPr lang="en-GB" i="1" dirty="0" smtClean="0"/>
              <a:t>gender</a:t>
            </a:r>
            <a:r>
              <a:rPr lang="en-GB" dirty="0" smtClean="0"/>
              <a:t>  is "</a:t>
            </a:r>
            <a:r>
              <a:rPr lang="en-GB" i="1" dirty="0" smtClean="0"/>
              <a:t>m</a:t>
            </a:r>
            <a:r>
              <a:rPr lang="en-GB" dirty="0" smtClean="0"/>
              <a:t>" or "</a:t>
            </a:r>
            <a:r>
              <a:rPr lang="en-GB" i="1" dirty="0" smtClean="0"/>
              <a:t>f</a:t>
            </a:r>
            <a:r>
              <a:rPr lang="en-GB" dirty="0" smtClean="0"/>
              <a:t>’")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i="1" dirty="0" smtClean="0">
                <a:solidFill>
                  <a:schemeClr val="hlink"/>
                </a:solidFill>
              </a:rPr>
              <a:t>encode</a:t>
            </a:r>
            <a:r>
              <a:rPr lang="en-GB" dirty="0" smtClean="0"/>
              <a:t> command does not produce dummy variables, it just assigns numbers to each group defined by the character variable.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Tx/>
              <a:buChar char="•"/>
            </a:pPr>
            <a:r>
              <a:rPr lang="en-GB" dirty="0" smtClean="0"/>
              <a:t>In this example, </a:t>
            </a:r>
            <a:r>
              <a:rPr lang="en-GB" i="1" dirty="0" smtClean="0">
                <a:solidFill>
                  <a:schemeClr val="hlink"/>
                </a:solidFill>
              </a:rPr>
              <a:t>gender</a:t>
            </a:r>
            <a:r>
              <a:rPr lang="en-GB" dirty="0" smtClean="0"/>
              <a:t> was the original character </a:t>
            </a:r>
            <a:r>
              <a:rPr lang="en-GB" dirty="0" err="1" smtClean="0"/>
              <a:t>var</a:t>
            </a:r>
            <a:r>
              <a:rPr lang="en-GB" dirty="0" smtClean="0"/>
              <a:t> and </a:t>
            </a:r>
            <a:r>
              <a:rPr lang="en-GB" i="1" dirty="0" smtClean="0">
                <a:solidFill>
                  <a:schemeClr val="hlink"/>
                </a:solidFill>
              </a:rPr>
              <a:t>sex</a:t>
            </a:r>
            <a:r>
              <a:rPr lang="en-GB" dirty="0" smtClean="0"/>
              <a:t> is new numeric </a:t>
            </a:r>
            <a:r>
              <a:rPr lang="en-GB" dirty="0" err="1" smtClean="0"/>
              <a:t>var</a:t>
            </a:r>
            <a:r>
              <a:rPr lang="en-GB" dirty="0" smtClean="0"/>
              <a:t>: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GB" sz="3200" i="1" dirty="0" smtClean="0"/>
              <a:t> </a:t>
            </a:r>
            <a:r>
              <a:rPr lang="en-GB" sz="3200" i="1" dirty="0" smtClean="0">
                <a:solidFill>
                  <a:schemeClr val="hlink"/>
                </a:solidFill>
              </a:rPr>
              <a:t>encode gender, gen(sex)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i="1" dirty="0" smtClean="0">
                <a:solidFill>
                  <a:schemeClr val="hlink"/>
                </a:solidFill>
              </a:rPr>
              <a:t>decode</a:t>
            </a:r>
            <a:r>
              <a:rPr lang="en-GB" dirty="0" smtClean="0"/>
              <a:t> does the opposite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dirty="0" err="1" smtClean="0">
                <a:solidFill>
                  <a:srgbClr val="0000FF"/>
                </a:solidFill>
              </a:rPr>
              <a:t>destring</a:t>
            </a:r>
            <a:endParaRPr lang="en-GB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Dummy variables </a:t>
            </a:r>
          </a:p>
        </p:txBody>
      </p:sp>
      <p:sp>
        <p:nvSpPr>
          <p:cNvPr id="163842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8750300" cy="4525963"/>
          </a:xfrm>
        </p:spPr>
        <p:txBody>
          <a:bodyPr/>
          <a:lstStyle/>
          <a:p>
            <a:pPr eaLnBrk="1" hangingPunct="1"/>
            <a:r>
              <a:rPr lang="en-GB" sz="3000" i="1" smtClean="0">
                <a:solidFill>
                  <a:schemeClr val="hlink"/>
                </a:solidFill>
              </a:rPr>
              <a:t>gen  wales_resid=0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000" i="1" smtClean="0"/>
              <a:t>    </a:t>
            </a:r>
            <a:r>
              <a:rPr lang="en-GB" sz="3000" i="1" smtClean="0">
                <a:solidFill>
                  <a:schemeClr val="hlink"/>
                </a:solidFill>
              </a:rPr>
              <a:t>replace wales_resid=1 if uresmc==17</a:t>
            </a:r>
          </a:p>
          <a:p>
            <a:pPr eaLnBrk="1" hangingPunct="1"/>
            <a:r>
              <a:rPr lang="en-GB" sz="3000" i="1" smtClean="0">
                <a:solidFill>
                  <a:schemeClr val="hlink"/>
                </a:solidFill>
              </a:rPr>
              <a:t>gen region17=(uresmc==17)</a:t>
            </a:r>
          </a:p>
          <a:p>
            <a:pPr eaLnBrk="1" hangingPunct="1">
              <a:buClr>
                <a:schemeClr val="hlink"/>
              </a:buClr>
              <a:buFontTx/>
              <a:buChar char="•"/>
            </a:pPr>
            <a:r>
              <a:rPr lang="en-GB" sz="2500" smtClean="0"/>
              <a:t>to create a series of dummies from a categorical var</a:t>
            </a:r>
          </a:p>
          <a:p>
            <a:pPr lvl="1" eaLnBrk="1" hangingPunct="1">
              <a:buFontTx/>
              <a:buChar char="•"/>
            </a:pPr>
            <a:r>
              <a:rPr lang="en-GB" sz="2600" i="1" smtClean="0">
                <a:solidFill>
                  <a:schemeClr val="hlink"/>
                </a:solidFill>
              </a:rPr>
              <a:t>tab uresmc, gen(dresid)</a:t>
            </a:r>
          </a:p>
          <a:p>
            <a:pPr lvl="1" eaLnBrk="1" hangingPunct="1">
              <a:buFontTx/>
              <a:buChar char="•"/>
            </a:pPr>
            <a:r>
              <a:rPr lang="en-GB" sz="2600" smtClean="0">
                <a:solidFill>
                  <a:schemeClr val="hlink"/>
                </a:solidFill>
              </a:rPr>
              <a:t>xi: sum i.uresmc</a:t>
            </a:r>
          </a:p>
          <a:p>
            <a:pPr eaLnBrk="1" hangingPunct="1"/>
            <a:r>
              <a:rPr lang="en-GB" sz="2400" i="1" smtClean="0">
                <a:solidFill>
                  <a:schemeClr val="hlink"/>
                </a:solidFill>
              </a:rPr>
              <a:t>recode uresmc (1/16=1) (18 19=2) (17=3) (20=4), gen(state_resid)</a:t>
            </a:r>
          </a:p>
          <a:p>
            <a:pPr eaLnBrk="1" hangingPunct="1"/>
            <a:r>
              <a:rPr lang="en-GB" sz="2400" i="1" smtClean="0">
                <a:solidFill>
                  <a:schemeClr val="hlink"/>
                </a:solidFill>
              </a:rPr>
              <a:t>gen engwales_resid= 0 if state_resid==3</a:t>
            </a:r>
          </a:p>
          <a:p>
            <a:pPr eaLnBrk="1" hangingPunct="1"/>
            <a:r>
              <a:rPr lang="en-GB" sz="2400" i="1" smtClean="0">
                <a:solidFill>
                  <a:schemeClr val="hlink"/>
                </a:solidFill>
              </a:rPr>
              <a:t>replace engwales_resid=1 if state_resid==1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Labelling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8243888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Always a good idea to have your data comprehensively labelled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i="1" smtClean="0">
                <a:solidFill>
                  <a:schemeClr val="hlink"/>
                </a:solidFill>
              </a:rPr>
              <a:t>label data “LFS third quarter 2008”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i="1" smtClean="0">
                <a:solidFill>
                  <a:schemeClr val="hlink"/>
                </a:solidFill>
              </a:rPr>
              <a:t>label var state_resid "residence by country"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i="1" smtClean="0">
                <a:solidFill>
                  <a:schemeClr val="hlink"/>
                </a:solidFill>
              </a:rPr>
              <a:t>lab values state_resid state_resid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i="1" smtClean="0">
                <a:solidFill>
                  <a:schemeClr val="hlink"/>
                </a:solidFill>
              </a:rPr>
              <a:t>lab def state_resid 1 "england" 2 "scotland" 3 "wales" 4 "north ireland", modify</a:t>
            </a:r>
            <a:r>
              <a:rPr lang="en-GB" i="1" smtClean="0"/>
              <a:t>      </a:t>
            </a:r>
            <a:r>
              <a:rPr lang="en-GB" i="1" smtClean="0">
                <a:solidFill>
                  <a:srgbClr val="FF0000"/>
                </a:solidFill>
              </a:rPr>
              <a:t>cmd in 1 row</a:t>
            </a:r>
            <a:endParaRPr lang="en-GB" i="1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Tedious to do for lots of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but then your output will be intelligibly labelled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other people will be able to understand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8458200" cy="1066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Using STATA as a calculator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371600"/>
            <a:ext cx="8135938" cy="4794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600" i="1" smtClean="0">
                <a:solidFill>
                  <a:schemeClr val="hlink"/>
                </a:solidFill>
              </a:rPr>
              <a:t>display</a:t>
            </a:r>
            <a:r>
              <a:rPr lang="en-GB" sz="3600" i="1" smtClean="0"/>
              <a:t> </a:t>
            </a:r>
            <a:r>
              <a:rPr lang="en-GB" sz="3600" smtClean="0"/>
              <a:t>command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200" i="1" smtClean="0">
                <a:solidFill>
                  <a:schemeClr val="hlink"/>
                </a:solidFill>
              </a:rPr>
              <a:t>dis 22/7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200" i="1" smtClean="0">
                <a:solidFill>
                  <a:schemeClr val="hlink"/>
                </a:solidFill>
              </a:rPr>
              <a:t>disp log(250)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200" i="1" smtClean="0">
                <a:solidFill>
                  <a:schemeClr val="hlink"/>
                </a:solidFill>
              </a:rPr>
              <a:t>di exp(3.6)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200" i="1" smtClean="0">
                <a:solidFill>
                  <a:schemeClr val="hlink"/>
                </a:solidFill>
              </a:rPr>
              <a:t>di chiprob(2,6.45)  </a:t>
            </a:r>
            <a:r>
              <a:rPr lang="en-GB" sz="3200" smtClean="0">
                <a:solidFill>
                  <a:schemeClr val="hlink"/>
                </a:solidFill>
              </a:rPr>
              <a:t>(i.e. 2 df, deviance 6.45)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800" smtClean="0"/>
              <a:t>returns 0.398 (i.e. its significant at 5% level)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200" i="1" smtClean="0">
                <a:solidFill>
                  <a:schemeClr val="hlink"/>
                </a:solidFill>
              </a:rPr>
              <a:t>display _N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800" smtClean="0"/>
              <a:t>Returns the sample size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400" smtClean="0"/>
              <a:t>(_</a:t>
            </a:r>
            <a:r>
              <a:rPr lang="en-GB" sz="2400" i="1" smtClean="0"/>
              <a:t>N</a:t>
            </a:r>
            <a:r>
              <a:rPr lang="en-GB" sz="2400" smtClean="0"/>
              <a:t> is the number of the last obs)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066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Data</a:t>
            </a:r>
            <a:r>
              <a:rPr lang="en-GB" smtClean="0"/>
              <a:t> </a:t>
            </a:r>
            <a:r>
              <a:rPr lang="en-GB" smtClean="0">
                <a:solidFill>
                  <a:schemeClr val="accent2"/>
                </a:solidFill>
              </a:rPr>
              <a:t>selection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17245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Organise your data with various commands: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solidFill>
                  <a:schemeClr val="hlink"/>
                </a:solidFill>
              </a:rPr>
              <a:t>keep if _n&lt;=1000</a:t>
            </a:r>
            <a:r>
              <a:rPr lang="en-GB" sz="2800" i="1" smtClean="0"/>
              <a:t> </a:t>
            </a:r>
            <a:r>
              <a:rPr lang="en-GB" sz="2800" smtClean="0"/>
              <a:t> </a:t>
            </a:r>
            <a:r>
              <a:rPr lang="en-GB" sz="2800" i="1" smtClean="0">
                <a:solidFill>
                  <a:srgbClr val="FF0000"/>
                </a:solidFill>
              </a:rPr>
              <a:t>_n</a:t>
            </a:r>
            <a:r>
              <a:rPr lang="en-GB" sz="2800" smtClean="0">
                <a:solidFill>
                  <a:srgbClr val="FF0000"/>
                </a:solidFill>
              </a:rPr>
              <a:t> is the obs number</a:t>
            </a:r>
            <a:endParaRPr lang="en-GB" sz="2800" i="1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solidFill>
                  <a:schemeClr val="hlink"/>
                </a:solidFill>
              </a:rPr>
              <a:t>drop x1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2800" i="1" smtClean="0">
                <a:solidFill>
                  <a:schemeClr val="hlink"/>
                </a:solidFill>
              </a:rPr>
              <a:t>drop if x2 ~=1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smtClean="0"/>
              <a:t>	keeps only the first 1000 obs, drops </a:t>
            </a:r>
            <a:r>
              <a:rPr lang="en-GB" i="1" smtClean="0"/>
              <a:t>x1</a:t>
            </a:r>
            <a:r>
              <a:rPr lang="en-GB" smtClean="0"/>
              <a:t>, and drops all the observations where the variable </a:t>
            </a:r>
            <a:r>
              <a:rPr lang="en-GB" i="1" smtClean="0"/>
              <a:t>x2</a:t>
            </a:r>
            <a:r>
              <a:rPr lang="en-GB" i="1" smtClean="0">
                <a:cs typeface="Arial" charset="0"/>
              </a:rPr>
              <a:t>≠1  (</a:t>
            </a:r>
            <a:r>
              <a:rPr lang="en-GB" smtClean="0">
                <a:solidFill>
                  <a:srgbClr val="FF0000"/>
                </a:solidFill>
                <a:cs typeface="Arial" charset="0"/>
              </a:rPr>
              <a:t>~= is “not equal to”)</a:t>
            </a:r>
          </a:p>
          <a:p>
            <a:pPr eaLnBrk="1" hangingPunct="1">
              <a:lnSpc>
                <a:spcPct val="90000"/>
              </a:lnSpc>
            </a:pPr>
            <a:endParaRPr lang="en-GB" sz="3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23913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Syntax to remember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125538"/>
            <a:ext cx="7847012" cy="48958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b="1" smtClean="0">
                <a:solidFill>
                  <a:schemeClr val="hlink"/>
                </a:solidFill>
              </a:rPr>
              <a:t>&gt;=</a:t>
            </a:r>
            <a:r>
              <a:rPr lang="en-GB" b="1" smtClean="0"/>
              <a:t>	</a:t>
            </a:r>
            <a:r>
              <a:rPr lang="en-GB" smtClean="0"/>
              <a:t>means	"greater or equal", 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b="1" smtClean="0">
                <a:solidFill>
                  <a:schemeClr val="hlink"/>
                </a:solidFill>
              </a:rPr>
              <a:t>&amp;</a:t>
            </a:r>
            <a:r>
              <a:rPr lang="en-GB" smtClean="0"/>
              <a:t>     means    	"and", 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b="1" smtClean="0">
                <a:solidFill>
                  <a:schemeClr val="hlink"/>
                </a:solidFill>
              </a:rPr>
              <a:t>|</a:t>
            </a:r>
            <a:r>
              <a:rPr lang="en-GB" smtClean="0">
                <a:solidFill>
                  <a:schemeClr val="hlink"/>
                </a:solidFill>
              </a:rPr>
              <a:t>  </a:t>
            </a:r>
            <a:r>
              <a:rPr lang="en-GB" smtClean="0"/>
              <a:t>     	means    	"or" 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b="1" smtClean="0">
                <a:solidFill>
                  <a:schemeClr val="hlink"/>
                </a:solidFill>
              </a:rPr>
              <a:t>=	</a:t>
            </a:r>
            <a:r>
              <a:rPr lang="en-GB" b="1" smtClean="0"/>
              <a:t>	</a:t>
            </a:r>
            <a:r>
              <a:rPr lang="en-GB" smtClean="0"/>
              <a:t>means	“set equal to”</a:t>
            </a:r>
            <a:endParaRPr lang="en-GB" b="1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b="1" smtClean="0">
                <a:solidFill>
                  <a:schemeClr val="hlink"/>
                </a:solidFill>
              </a:rPr>
              <a:t>==</a:t>
            </a:r>
            <a:r>
              <a:rPr lang="en-GB" smtClean="0"/>
              <a:t>	means    	“is it equal to?”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b="1" smtClean="0">
                <a:solidFill>
                  <a:schemeClr val="hlink"/>
                </a:solidFill>
              </a:rPr>
              <a:t>~=</a:t>
            </a:r>
            <a:r>
              <a:rPr lang="en-GB" smtClean="0"/>
              <a:t>	means 	“not equal”   (or use </a:t>
            </a:r>
            <a:r>
              <a:rPr lang="en-GB" b="1" smtClean="0"/>
              <a:t>!= </a:t>
            </a:r>
            <a:r>
              <a:rPr lang="en-GB" smtClean="0"/>
              <a:t>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b="1" smtClean="0">
                <a:solidFill>
                  <a:schemeClr val="hlink"/>
                </a:solidFill>
              </a:rPr>
              <a:t>.</a:t>
            </a:r>
            <a:r>
              <a:rPr lang="en-GB" smtClean="0">
                <a:solidFill>
                  <a:schemeClr val="hlink"/>
                </a:solidFill>
              </a:rPr>
              <a:t>	</a:t>
            </a:r>
            <a:r>
              <a:rPr lang="en-GB" smtClean="0"/>
              <a:t>	means	missing value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GB" smtClean="0"/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GB" smtClean="0"/>
              <a:t>For example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GB" smtClean="0"/>
              <a:t> </a:t>
            </a:r>
            <a:r>
              <a:rPr lang="en-GB" smtClean="0">
                <a:solidFill>
                  <a:schemeClr val="hlink"/>
                </a:solidFill>
              </a:rPr>
              <a:t>keep if x1&gt;= 1 &amp; x2&lt;=3 | x2==7 &amp; x3 ~= 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GB" smtClean="0">
                <a:solidFill>
                  <a:schemeClr val="hlink"/>
                </a:solidFill>
              </a:rPr>
              <a:t> </a:t>
            </a:r>
            <a:endParaRPr lang="en-GB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Getting help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2952750" cy="5256212"/>
          </a:xfrm>
        </p:spPr>
        <p:txBody>
          <a:bodyPr/>
          <a:lstStyle/>
          <a:p>
            <a:pPr eaLnBrk="1" hangingPunct="1"/>
            <a:r>
              <a:rPr lang="en-GB" dirty="0" smtClean="0"/>
              <a:t>Lots of on-line help</a:t>
            </a:r>
          </a:p>
          <a:p>
            <a:pPr eaLnBrk="1" hangingPunct="1"/>
            <a:r>
              <a:rPr lang="en-GB" dirty="0" smtClean="0"/>
              <a:t>Click on </a:t>
            </a:r>
            <a:r>
              <a:rPr lang="en-GB" i="1" dirty="0" smtClean="0"/>
              <a:t>help </a:t>
            </a:r>
            <a:r>
              <a:rPr lang="en-GB" dirty="0" smtClean="0"/>
              <a:t>on menu </a:t>
            </a:r>
          </a:p>
          <a:p>
            <a:pPr eaLnBrk="1" hangingPunct="1"/>
            <a:r>
              <a:rPr lang="en-GB" dirty="0" smtClean="0"/>
              <a:t>Type </a:t>
            </a:r>
            <a:r>
              <a:rPr lang="en-GB" i="1" dirty="0" smtClean="0">
                <a:solidFill>
                  <a:schemeClr val="hlink"/>
                </a:solidFill>
              </a:rPr>
              <a:t>help xxx  </a:t>
            </a:r>
            <a:r>
              <a:rPr lang="en-GB" dirty="0" smtClean="0"/>
              <a:t>for help on the “xxx” command</a:t>
            </a:r>
            <a:endParaRPr lang="en-GB" i="1" dirty="0" smtClean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1285875"/>
            <a:ext cx="53578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Straight Arrow Connector 11"/>
          <p:cNvCxnSpPr>
            <a:cxnSpLocks noChangeShapeType="1"/>
          </p:cNvCxnSpPr>
          <p:nvPr/>
        </p:nvCxnSpPr>
        <p:spPr bwMode="auto">
          <a:xfrm flipV="1">
            <a:off x="2857500" y="1500188"/>
            <a:ext cx="1785938" cy="1357312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Functions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7993062" cy="49672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smtClean="0"/>
              <a:t>Lots of functions are possible. </a:t>
            </a:r>
          </a:p>
          <a:p>
            <a:pPr eaLnBrk="1" hangingPunct="1">
              <a:lnSpc>
                <a:spcPct val="70000"/>
              </a:lnSpc>
            </a:pPr>
            <a:r>
              <a:rPr lang="en-GB" smtClean="0"/>
              <a:t>See  </a:t>
            </a:r>
            <a:r>
              <a:rPr lang="en-GB" sz="3600" i="1" smtClean="0"/>
              <a:t> </a:t>
            </a:r>
            <a:r>
              <a:rPr lang="en-GB" sz="3600" i="1" smtClean="0">
                <a:solidFill>
                  <a:schemeClr val="hlink"/>
                </a:solidFill>
              </a:rPr>
              <a:t>help functions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Obvious ones like</a:t>
            </a:r>
          </a:p>
          <a:p>
            <a:pPr lvl="2" eaLnBrk="1" hangingPunct="1">
              <a:lnSpc>
                <a:spcPct val="70000"/>
              </a:lnSpc>
            </a:pPr>
            <a:r>
              <a:rPr lang="en-GB" i="1" smtClean="0">
                <a:solidFill>
                  <a:schemeClr val="hlink"/>
                </a:solidFill>
              </a:rPr>
              <a:t>log(), abs(), int(), round(), sqrt(), min(), max(), sum()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And many very specialised ones.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 Statistical functions</a:t>
            </a:r>
          </a:p>
          <a:p>
            <a:pPr lvl="2" eaLnBrk="1" hangingPunct="1">
              <a:lnSpc>
                <a:spcPct val="70000"/>
              </a:lnSpc>
            </a:pPr>
            <a:r>
              <a:rPr lang="en-GB" smtClean="0"/>
              <a:t>distributions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String functions</a:t>
            </a:r>
          </a:p>
          <a:p>
            <a:pPr lvl="2" eaLnBrk="1" hangingPunct="1">
              <a:lnSpc>
                <a:spcPct val="70000"/>
              </a:lnSpc>
            </a:pPr>
            <a:r>
              <a:rPr lang="en-GB" smtClean="0"/>
              <a:t>Converting strings to numbers and vice versa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Date functions</a:t>
            </a:r>
          </a:p>
          <a:p>
            <a:pPr lvl="2" eaLnBrk="1" hangingPunct="1">
              <a:lnSpc>
                <a:spcPct val="70000"/>
              </a:lnSpc>
            </a:pPr>
            <a:r>
              <a:rPr lang="en-GB" smtClean="0"/>
              <a:t>Converting dates to numbers and vice versa</a:t>
            </a:r>
          </a:p>
          <a:p>
            <a:pPr lvl="1" eaLnBrk="1" hangingPunct="1">
              <a:lnSpc>
                <a:spcPct val="70000"/>
              </a:lnSpc>
            </a:pPr>
            <a:r>
              <a:rPr lang="en-GB" smtClean="0"/>
              <a:t>And lots more</a:t>
            </a:r>
            <a:endParaRPr lang="en-GB" sz="3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7772400" cy="877887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Merging data - 1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125538"/>
            <a:ext cx="8424862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file1 has </a:t>
            </a:r>
            <a:r>
              <a:rPr lang="en-GB" i="1" smtClean="0"/>
              <a:t>id x1 x2 x3</a:t>
            </a:r>
            <a:r>
              <a:rPr lang="en-GB" smtClean="0"/>
              <a:t> , file2 has </a:t>
            </a:r>
            <a:r>
              <a:rPr lang="en-GB" i="1" smtClean="0"/>
              <a:t>id x4 x4 x5.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You can merge using “key” in BOTH files (</a:t>
            </a:r>
            <a:r>
              <a:rPr lang="en-GB" i="1" smtClean="0"/>
              <a:t>id</a:t>
            </a:r>
            <a:r>
              <a:rPr lang="en-GB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But you need to </a:t>
            </a:r>
            <a:r>
              <a:rPr lang="en-GB" i="1" smtClean="0">
                <a:solidFill>
                  <a:schemeClr val="hlink"/>
                </a:solidFill>
              </a:rPr>
              <a:t>sort</a:t>
            </a:r>
            <a:r>
              <a:rPr lang="en-GB" i="1" smtClean="0"/>
              <a:t> </a:t>
            </a:r>
            <a:r>
              <a:rPr lang="en-GB" smtClean="0"/>
              <a:t>both files first</a:t>
            </a:r>
            <a:r>
              <a:rPr lang="en-GB" i="1" smtClean="0"/>
              <a:t>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use file1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>
                <a:solidFill>
                  <a:schemeClr val="hlink"/>
                </a:solidFill>
              </a:rPr>
              <a:t>gen id =_n</a:t>
            </a:r>
            <a:r>
              <a:rPr lang="en-GB" i="1" smtClean="0"/>
              <a:t> 		</a:t>
            </a:r>
            <a:r>
              <a:rPr lang="en-GB" smtClean="0">
                <a:solidFill>
                  <a:srgbClr val="FF0000"/>
                </a:solidFill>
              </a:rPr>
              <a:t>if </a:t>
            </a:r>
            <a:r>
              <a:rPr lang="en-GB" i="1" smtClean="0">
                <a:solidFill>
                  <a:srgbClr val="FF0000"/>
                </a:solidFill>
              </a:rPr>
              <a:t>personid</a:t>
            </a:r>
            <a:r>
              <a:rPr lang="en-GB" smtClean="0">
                <a:solidFill>
                  <a:srgbClr val="FF0000"/>
                </a:solidFill>
              </a:rPr>
              <a:t> doesn’t exist already</a:t>
            </a:r>
            <a:r>
              <a:rPr lang="en-GB" i="1" smtClean="0"/>
              <a:t>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sort id	</a:t>
            </a:r>
            <a:r>
              <a:rPr lang="en-GB" i="1" smtClean="0"/>
              <a:t>	</a:t>
            </a:r>
            <a:r>
              <a:rPr lang="en-GB" smtClean="0">
                <a:solidFill>
                  <a:srgbClr val="FF0000"/>
                </a:solidFill>
              </a:rPr>
              <a:t>sorts </a:t>
            </a:r>
            <a:r>
              <a:rPr lang="en-GB" i="1" smtClean="0">
                <a:solidFill>
                  <a:srgbClr val="FF0000"/>
                </a:solidFill>
              </a:rPr>
              <a:t>file1</a:t>
            </a:r>
            <a:r>
              <a:rPr lang="en-GB" smtClean="0">
                <a:solidFill>
                  <a:srgbClr val="FF0000"/>
                </a:solidFill>
              </a:rPr>
              <a:t> according to </a:t>
            </a:r>
            <a:r>
              <a:rPr lang="en-GB" i="1" smtClean="0">
                <a:solidFill>
                  <a:srgbClr val="FF0000"/>
                </a:solidFill>
              </a:rPr>
              <a:t>id</a:t>
            </a:r>
            <a:r>
              <a:rPr lang="en-GB" smtClean="0">
                <a:solidFill>
                  <a:srgbClr val="FF0000"/>
                </a:solidFill>
              </a:rPr>
              <a:t> variable</a:t>
            </a:r>
            <a:endParaRPr lang="en-GB" i="1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save, replace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>
                <a:solidFill>
                  <a:schemeClr val="hlink"/>
                </a:solidFill>
              </a:rPr>
              <a:t> use file 2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>
                <a:solidFill>
                  <a:schemeClr val="hlink"/>
                </a:solidFill>
              </a:rPr>
              <a:t>gen id =_n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sort id</a:t>
            </a:r>
            <a:r>
              <a:rPr lang="en-GB" i="1" smtClean="0"/>
              <a:t>		</a:t>
            </a:r>
            <a:r>
              <a:rPr lang="en-GB" smtClean="0">
                <a:solidFill>
                  <a:srgbClr val="FF0000"/>
                </a:solidFill>
              </a:rPr>
              <a:t>sorts </a:t>
            </a:r>
            <a:r>
              <a:rPr lang="en-GB" i="1" smtClean="0">
                <a:solidFill>
                  <a:srgbClr val="FF0000"/>
                </a:solidFill>
              </a:rPr>
              <a:t>file2</a:t>
            </a:r>
            <a:r>
              <a:rPr lang="en-GB" smtClean="0">
                <a:solidFill>
                  <a:srgbClr val="FF0000"/>
                </a:solidFill>
              </a:rPr>
              <a:t> according to </a:t>
            </a:r>
            <a:r>
              <a:rPr lang="en-GB" i="1" smtClean="0">
                <a:solidFill>
                  <a:srgbClr val="FF0000"/>
                </a:solidFill>
              </a:rPr>
              <a:t>id</a:t>
            </a:r>
            <a:r>
              <a:rPr lang="en-GB" smtClean="0">
                <a:solidFill>
                  <a:srgbClr val="FF0000"/>
                </a:solidFill>
              </a:rPr>
              <a:t> variable</a:t>
            </a:r>
            <a:endParaRPr lang="en-GB" i="1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merge id using file1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>
                <a:solidFill>
                  <a:schemeClr val="hlink"/>
                </a:solidFill>
              </a:rPr>
              <a:t> drop if   _merge~=3</a:t>
            </a:r>
            <a:r>
              <a:rPr lang="en-GB" i="1" smtClean="0"/>
              <a:t>      </a:t>
            </a:r>
            <a:r>
              <a:rPr lang="en-GB" smtClean="0">
                <a:solidFill>
                  <a:srgbClr val="FF0000"/>
                </a:solidFill>
              </a:rPr>
              <a:t>drops obs with any missing info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save file3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Merging data - 2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196975"/>
            <a:ext cx="8458200" cy="5226050"/>
          </a:xfrm>
        </p:spPr>
        <p:txBody>
          <a:bodyPr/>
          <a:lstStyle/>
          <a:p>
            <a:pPr eaLnBrk="1" hangingPunct="1"/>
            <a:r>
              <a:rPr lang="en-GB" smtClean="0"/>
              <a:t>For each row (</a:t>
            </a:r>
            <a:r>
              <a:rPr lang="en-GB" i="1" smtClean="0"/>
              <a:t>id</a:t>
            </a:r>
            <a:r>
              <a:rPr lang="en-GB" smtClean="0"/>
              <a:t>) all vars in </a:t>
            </a:r>
            <a:r>
              <a:rPr lang="en-GB" i="1" smtClean="0"/>
              <a:t>file1</a:t>
            </a:r>
            <a:r>
              <a:rPr lang="en-GB" smtClean="0"/>
              <a:t> added to corresponding row of </a:t>
            </a:r>
            <a:r>
              <a:rPr lang="en-GB" i="1" smtClean="0"/>
              <a:t>file2</a:t>
            </a:r>
            <a:r>
              <a:rPr lang="en-GB" smtClean="0"/>
              <a:t> (if there is one).</a:t>
            </a:r>
          </a:p>
          <a:p>
            <a:pPr eaLnBrk="1" hangingPunct="1"/>
            <a:r>
              <a:rPr lang="en-GB" i="1" smtClean="0">
                <a:solidFill>
                  <a:schemeClr val="hlink"/>
                </a:solidFill>
              </a:rPr>
              <a:t>merge</a:t>
            </a:r>
            <a:r>
              <a:rPr lang="en-GB" smtClean="0"/>
              <a:t> creates a new variable, </a:t>
            </a:r>
            <a:r>
              <a:rPr lang="en-GB" i="1" smtClean="0"/>
              <a:t>_merge</a:t>
            </a:r>
            <a:r>
              <a:rPr lang="en-GB" smtClean="0"/>
              <a:t> </a:t>
            </a:r>
          </a:p>
          <a:p>
            <a:pPr lvl="1" eaLnBrk="1" hangingPunct="1"/>
            <a:r>
              <a:rPr lang="en-GB" smtClean="0"/>
              <a:t>which =1 for those obs only in </a:t>
            </a:r>
            <a:r>
              <a:rPr lang="en-GB" i="1" smtClean="0"/>
              <a:t>file1</a:t>
            </a:r>
            <a:r>
              <a:rPr lang="en-GB" smtClean="0"/>
              <a:t>, =2 for those only in </a:t>
            </a:r>
            <a:r>
              <a:rPr lang="en-GB" i="1" smtClean="0"/>
              <a:t>file2</a:t>
            </a:r>
            <a:r>
              <a:rPr lang="en-GB" smtClean="0"/>
              <a:t>, and =3 for those in </a:t>
            </a:r>
            <a:r>
              <a:rPr lang="en-GB" b="1" smtClean="0"/>
              <a:t>both</a:t>
            </a:r>
            <a:r>
              <a:rPr lang="en-GB" smtClean="0"/>
              <a:t>. </a:t>
            </a:r>
          </a:p>
          <a:p>
            <a:pPr eaLnBrk="1" hangingPunct="1"/>
            <a:r>
              <a:rPr lang="en-GB" smtClean="0"/>
              <a:t>So the syntax above drops those obs that don’t have data in both files</a:t>
            </a:r>
          </a:p>
          <a:p>
            <a:pPr lvl="1" eaLnBrk="1" hangingPunct="1"/>
            <a:r>
              <a:rPr lang="en-GB" smtClean="0"/>
              <a:t>and saves the result containing x1-x6 in </a:t>
            </a:r>
            <a:r>
              <a:rPr lang="en-GB" i="1" smtClean="0"/>
              <a:t>file3</a:t>
            </a:r>
            <a:endParaRPr lang="en-GB" smtClean="0"/>
          </a:p>
          <a:p>
            <a:pPr eaLnBrk="1" hangingPunct="1"/>
            <a:r>
              <a:rPr lang="en-GB" i="1" smtClean="0">
                <a:solidFill>
                  <a:schemeClr val="hlink"/>
                </a:solidFill>
              </a:rPr>
              <a:t>append</a:t>
            </a:r>
            <a:r>
              <a:rPr lang="en-GB" smtClean="0"/>
              <a:t> to add more obs on the same vars.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8207375" cy="1066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Collapsing data</a:t>
            </a:r>
            <a:r>
              <a:rPr lang="en-GB" sz="4000" smtClean="0">
                <a:solidFill>
                  <a:schemeClr val="accent2"/>
                </a:solidFill>
              </a:rPr>
              <a:t> (use with care)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341438"/>
            <a:ext cx="8424862" cy="511175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hlink"/>
                </a:solidFill>
              </a:rPr>
              <a:t>collapse</a:t>
            </a:r>
            <a:r>
              <a:rPr lang="en-GB" smtClean="0"/>
              <a:t> converts the data in memory into a dataset of means (or sums, medians, etc.)</a:t>
            </a:r>
          </a:p>
          <a:p>
            <a:pPr eaLnBrk="1" hangingPunct="1"/>
            <a:r>
              <a:rPr lang="en-GB" smtClean="0"/>
              <a:t>This is useful when you want to provide summary info at a higher level of aggregation</a:t>
            </a:r>
          </a:p>
          <a:p>
            <a:pPr lvl="1" eaLnBrk="1" hangingPunct="1"/>
            <a:r>
              <a:rPr lang="en-GB" smtClean="0"/>
              <a:t>For example, suppose a dataset contains data on individuals – say their region and whether u/e</a:t>
            </a:r>
          </a:p>
          <a:p>
            <a:pPr lvl="1" eaLnBrk="1" hangingPunct="1"/>
            <a:r>
              <a:rPr lang="en-GB" smtClean="0"/>
              <a:t>To find the average u/e rates across reg type:</a:t>
            </a:r>
          </a:p>
          <a:p>
            <a:pPr lvl="1" eaLnBrk="1" hangingPunct="1">
              <a:buFontTx/>
              <a:buNone/>
            </a:pPr>
            <a:r>
              <a:rPr lang="en-GB" smtClean="0"/>
              <a:t>	 </a:t>
            </a:r>
            <a:r>
              <a:rPr lang="en-GB" smtClean="0">
                <a:solidFill>
                  <a:schemeClr val="hlink"/>
                </a:solidFill>
              </a:rPr>
              <a:t>collapse unemp, by(region)</a:t>
            </a:r>
          </a:p>
          <a:p>
            <a:pPr eaLnBrk="1" hangingPunct="1">
              <a:buFontTx/>
              <a:buNone/>
            </a:pPr>
            <a:r>
              <a:rPr lang="en-GB" smtClean="0"/>
              <a:t>	leaves 1 obs for each reg and mean u/e rate.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Reshaping files</a:t>
            </a:r>
          </a:p>
        </p:txBody>
      </p:sp>
      <p:sp>
        <p:nvSpPr>
          <p:cNvPr id="1822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371600"/>
            <a:ext cx="8062913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Data may be “long” but thin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Eg each record is a household member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But there are few vars - say </a:t>
            </a:r>
            <a:r>
              <a:rPr lang="en-GB" i="1" smtClean="0"/>
              <a:t>wage</a:t>
            </a:r>
            <a:r>
              <a:rPr lang="en-GB" smtClean="0"/>
              <a:t> and </a:t>
            </a:r>
            <a:r>
              <a:rPr lang="en-GB" i="1" smtClean="0"/>
              <a:t>hours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Data may be “wide” but short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each record is a household and has lots of vars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/>
              <a:t>(eg </a:t>
            </a:r>
            <a:r>
              <a:rPr lang="en-GB" i="1" smtClean="0"/>
              <a:t>w1 w2 w3 hours1 hours2 hours3</a:t>
            </a:r>
            <a:r>
              <a:rPr lang="en-GB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 </a:t>
            </a:r>
            <a:r>
              <a:rPr lang="en-GB" sz="2800" i="1" smtClean="0">
                <a:solidFill>
                  <a:schemeClr val="hlink"/>
                </a:solidFill>
              </a:rPr>
              <a:t>reshape long inc ue, i(id) j(year)</a:t>
            </a:r>
            <a:r>
              <a:rPr lang="en-GB" sz="2800" smtClean="0"/>
              <a:t>   </a:t>
            </a:r>
            <a:r>
              <a:rPr lang="en-GB" sz="2800" smtClean="0">
                <a:solidFill>
                  <a:srgbClr val="FF0000"/>
                </a:solidFill>
              </a:rPr>
              <a:t>wide to long</a:t>
            </a:r>
            <a:r>
              <a:rPr lang="en-GB" sz="28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 </a:t>
            </a:r>
            <a:r>
              <a:rPr lang="en-GB" sz="2800" i="1" smtClean="0">
                <a:solidFill>
                  <a:schemeClr val="hlink"/>
                </a:solidFill>
              </a:rPr>
              <a:t>reshape wide</a:t>
            </a:r>
            <a:r>
              <a:rPr lang="en-GB" sz="2800" smtClean="0">
                <a:solidFill>
                  <a:schemeClr val="hlink"/>
                </a:solidFill>
              </a:rPr>
              <a:t> </a:t>
            </a:r>
            <a:r>
              <a:rPr lang="en-GB" sz="2800" i="1" smtClean="0">
                <a:solidFill>
                  <a:schemeClr val="hlink"/>
                </a:solidFill>
              </a:rPr>
              <a:t>inc ue, i(id) j(year)</a:t>
            </a:r>
            <a:r>
              <a:rPr lang="en-GB" sz="2800" i="1" smtClean="0"/>
              <a:t>  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FF0000"/>
                </a:solidFill>
              </a:rPr>
              <a:t>back to wide</a:t>
            </a:r>
            <a:r>
              <a:rPr lang="en-GB" sz="2800" smtClean="0"/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 </a:t>
            </a:r>
            <a:r>
              <a:rPr lang="en-GB" smtClean="0"/>
              <a:t>Handy for merging data together and for panel data</a:t>
            </a:r>
          </a:p>
          <a:p>
            <a:pPr eaLnBrk="1" hangingPunct="1">
              <a:lnSpc>
                <a:spcPct val="90000"/>
              </a:lnSpc>
            </a:pPr>
            <a:endParaRPr lang="en-GB" sz="9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8636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Some useful websites</a:t>
            </a:r>
          </a:p>
        </p:txBody>
      </p:sp>
      <p:sp>
        <p:nvSpPr>
          <p:cNvPr id="186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96975"/>
            <a:ext cx="8137525" cy="4968875"/>
          </a:xfrm>
        </p:spPr>
        <p:txBody>
          <a:bodyPr/>
          <a:lstStyle/>
          <a:p>
            <a:pPr eaLnBrk="1" hangingPunct="1"/>
            <a:r>
              <a:rPr lang="en-GB" smtClean="0"/>
              <a:t>Stata’s own resources for learning STATA</a:t>
            </a:r>
          </a:p>
          <a:p>
            <a:pPr lvl="1" eaLnBrk="1" hangingPunct="1"/>
            <a:r>
              <a:rPr lang="en-GB" smtClean="0">
                <a:hlinkClick r:id="rId3"/>
              </a:rPr>
              <a:t>Stata website</a:t>
            </a:r>
            <a:r>
              <a:rPr lang="en-GB" smtClean="0"/>
              <a:t>, </a:t>
            </a:r>
            <a:r>
              <a:rPr lang="en-GB" smtClean="0">
                <a:hlinkClick r:id="rId4"/>
              </a:rPr>
              <a:t>Stata library</a:t>
            </a:r>
            <a:r>
              <a:rPr lang="en-GB" smtClean="0"/>
              <a:t>, </a:t>
            </a:r>
            <a:r>
              <a:rPr lang="en-GB" smtClean="0">
                <a:hlinkClick r:id="rId5"/>
              </a:rPr>
              <a:t>Statalist archive</a:t>
            </a:r>
            <a:endParaRPr lang="en-GB" smtClean="0"/>
          </a:p>
          <a:p>
            <a:pPr lvl="1" eaLnBrk="1" hangingPunct="1"/>
            <a:r>
              <a:rPr lang="en-GB" smtClean="0">
                <a:hlinkClick r:id="rId6"/>
              </a:rPr>
              <a:t>http://www.stata.com/links/resources1.html</a:t>
            </a:r>
            <a:r>
              <a:rPr lang="en-GB" smtClean="0"/>
              <a:t> </a:t>
            </a:r>
          </a:p>
          <a:p>
            <a:pPr eaLnBrk="1" hangingPunct="1"/>
            <a:r>
              <a:rPr lang="en-GB" smtClean="0"/>
              <a:t>Michigan’s </a:t>
            </a:r>
            <a:r>
              <a:rPr lang="en-GB" smtClean="0">
                <a:hlinkClick r:id="rId7"/>
              </a:rPr>
              <a:t>web-based guide </a:t>
            </a:r>
            <a:r>
              <a:rPr lang="en-GB" smtClean="0"/>
              <a:t> (for SA)</a:t>
            </a:r>
          </a:p>
          <a:p>
            <a:pPr eaLnBrk="1" hangingPunct="1"/>
            <a:r>
              <a:rPr lang="en-GB" smtClean="0"/>
              <a:t>UCLA resources </a:t>
            </a:r>
          </a:p>
          <a:p>
            <a:pPr lvl="1" eaLnBrk="1" hangingPunct="1"/>
            <a:r>
              <a:rPr lang="en-GB" smtClean="0">
                <a:hlinkClick r:id="rId8"/>
              </a:rPr>
              <a:t>http://www. ats.ucla.edu/stat/ stata/</a:t>
            </a:r>
            <a:r>
              <a:rPr lang="en-GB" smtClean="0"/>
              <a:t> </a:t>
            </a:r>
          </a:p>
          <a:p>
            <a:pPr eaLnBrk="1" hangingPunct="1"/>
            <a:r>
              <a:rPr lang="en-GB" smtClean="0"/>
              <a:t>ESDS “</a:t>
            </a:r>
            <a:r>
              <a:rPr lang="en-GB" smtClean="0">
                <a:hlinkClick r:id="rId9"/>
              </a:rPr>
              <a:t>Stata for LFS</a:t>
            </a:r>
            <a:r>
              <a:rPr lang="en-GB" smtClean="0"/>
              <a:t>”</a:t>
            </a:r>
          </a:p>
          <a:p>
            <a:pPr eaLnBrk="1" hangingPunct="1"/>
            <a:r>
              <a:rPr lang="en-GB" smtClean="0">
                <a:hlinkClick r:id="rId10"/>
              </a:rPr>
              <a:t>Princeton</a:t>
            </a:r>
            <a:r>
              <a:rPr lang="en-GB" smtClean="0"/>
              <a:t>; </a:t>
            </a:r>
            <a:r>
              <a:rPr lang="en-GB" smtClean="0">
                <a:hlinkClick r:id="rId11"/>
              </a:rPr>
              <a:t>Illinois</a:t>
            </a:r>
            <a:r>
              <a:rPr lang="en-GB" smtClean="0"/>
              <a:t>; </a:t>
            </a:r>
            <a:r>
              <a:rPr lang="en-GB" smtClean="0">
                <a:hlinkClick r:id="rId12"/>
              </a:rPr>
              <a:t>Gruhn</a:t>
            </a:r>
            <a:endParaRPr lang="en-GB" sz="2800" smtClean="0"/>
          </a:p>
          <a:p>
            <a:pPr lvl="1" eaLnBrk="1" hangingPunct="1"/>
            <a:endParaRPr lang="en-GB" sz="2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7989887" cy="1066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Click and point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4032250" cy="4752975"/>
          </a:xfrm>
        </p:spPr>
        <p:txBody>
          <a:bodyPr/>
          <a:lstStyle/>
          <a:p>
            <a:pPr eaLnBrk="1" hangingPunct="1"/>
            <a:r>
              <a:rPr lang="en-GB" dirty="0" smtClean="0"/>
              <a:t>Use the menu bar to click and point to most commands</a:t>
            </a:r>
          </a:p>
          <a:p>
            <a:pPr eaLnBrk="1" hangingPunct="1"/>
            <a:r>
              <a:rPr lang="en-GB" dirty="0" smtClean="0"/>
              <a:t>Then fill in the boxes in the resulting dialog box</a:t>
            </a:r>
          </a:p>
          <a:p>
            <a:pPr eaLnBrk="1" hangingPunct="1"/>
            <a:r>
              <a:rPr lang="en-GB" dirty="0" smtClean="0"/>
              <a:t>Click on tabs for further options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1192213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563" y="1214438"/>
            <a:ext cx="4881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3643313" y="1428750"/>
            <a:ext cx="1143000" cy="857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00438" y="2643188"/>
            <a:ext cx="2071687" cy="857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29000" y="2428875"/>
            <a:ext cx="2786063" cy="2143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Important features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675687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NOTE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Always use lowercase in STATA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err="1" smtClean="0">
                <a:solidFill>
                  <a:srgbClr val="0000FF"/>
                </a:solidFill>
              </a:rPr>
              <a:t>ren</a:t>
            </a:r>
            <a:r>
              <a:rPr lang="en-GB" dirty="0" smtClean="0">
                <a:solidFill>
                  <a:srgbClr val="0000FF"/>
                </a:solidFill>
              </a:rPr>
              <a:t> *, lower </a:t>
            </a:r>
          </a:p>
          <a:p>
            <a:pPr eaLnBrk="1" hangingPunct="1">
              <a:lnSpc>
                <a:spcPct val="80000"/>
              </a:lnSpc>
            </a:pPr>
            <a:r>
              <a:rPr lang="en-GB" i="1" dirty="0" smtClean="0">
                <a:solidFill>
                  <a:schemeClr val="accent2"/>
                </a:solidFill>
              </a:rPr>
              <a:t>More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When  you see  </a:t>
            </a:r>
            <a:r>
              <a:rPr lang="en-GB" i="1" dirty="0" smtClean="0">
                <a:solidFill>
                  <a:schemeClr val="accent2"/>
                </a:solidFill>
              </a:rPr>
              <a:t>--more--</a:t>
            </a:r>
            <a:r>
              <a:rPr lang="en-GB" i="1" dirty="0" smtClean="0"/>
              <a:t> </a:t>
            </a:r>
            <a:r>
              <a:rPr lang="en-GB" dirty="0" smtClean="0"/>
              <a:t> press the spacebar! Or type </a:t>
            </a:r>
            <a:r>
              <a:rPr lang="en-GB" dirty="0" smtClean="0">
                <a:solidFill>
                  <a:srgbClr val="0000FF"/>
                </a:solidFill>
              </a:rPr>
              <a:t>set more off </a:t>
            </a:r>
            <a:r>
              <a:rPr lang="en-GB" dirty="0" smtClean="0"/>
              <a:t>or </a:t>
            </a:r>
            <a:r>
              <a:rPr lang="en-GB" dirty="0" smtClean="0">
                <a:solidFill>
                  <a:srgbClr val="0000FF"/>
                </a:solidFill>
              </a:rPr>
              <a:t>set more off, perm </a:t>
            </a:r>
            <a:r>
              <a:rPr lang="en-GB" dirty="0" smtClean="0"/>
              <a:t>to make it permanent</a:t>
            </a:r>
            <a:endParaRPr lang="en-GB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i="1" dirty="0" smtClean="0"/>
              <a:t>Break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/>
              <a:t>To stop scrolling output, hit the red cross (Ctrl-Break)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>
                <a:solidFill>
                  <a:srgbClr val="FF0000"/>
                </a:solidFill>
              </a:rPr>
              <a:t>Not enough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GB" i="1" dirty="0" smtClean="0"/>
              <a:t> </a:t>
            </a:r>
            <a:r>
              <a:rPr lang="en-GB" sz="3200" i="1" dirty="0" smtClean="0">
                <a:solidFill>
                  <a:schemeClr val="hlink"/>
                </a:solidFill>
              </a:rPr>
              <a:t>set </a:t>
            </a:r>
            <a:r>
              <a:rPr lang="en-GB" sz="3200" i="1" dirty="0" err="1" smtClean="0">
                <a:solidFill>
                  <a:schemeClr val="hlink"/>
                </a:solidFill>
              </a:rPr>
              <a:t>mem</a:t>
            </a:r>
            <a:r>
              <a:rPr lang="en-GB" sz="3200" i="1" dirty="0" smtClean="0">
                <a:solidFill>
                  <a:schemeClr val="hlink"/>
                </a:solidFill>
              </a:rPr>
              <a:t> </a:t>
            </a:r>
            <a:r>
              <a:rPr lang="en-GB" sz="3200" i="1" dirty="0" err="1" smtClean="0">
                <a:solidFill>
                  <a:schemeClr val="hlink"/>
                </a:solidFill>
              </a:rPr>
              <a:t>XXXm</a:t>
            </a:r>
            <a:r>
              <a:rPr lang="en-GB" sz="3200" i="1" dirty="0" smtClean="0">
                <a:solidFill>
                  <a:schemeClr val="hlink"/>
                </a:solidFill>
              </a:rPr>
              <a:t> </a:t>
            </a:r>
            <a:r>
              <a:rPr lang="en-GB" dirty="0" smtClean="0"/>
              <a:t>(resizes to allow XXX </a:t>
            </a:r>
            <a:r>
              <a:rPr lang="en-GB" dirty="0" err="1" smtClean="0"/>
              <a:t>mb</a:t>
            </a:r>
            <a:r>
              <a:rPr lang="en-GB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GB" i="1" dirty="0" smtClean="0"/>
              <a:t> </a:t>
            </a:r>
            <a:r>
              <a:rPr lang="en-GB" sz="3200" i="1" dirty="0" smtClean="0">
                <a:solidFill>
                  <a:schemeClr val="hlink"/>
                </a:solidFill>
              </a:rPr>
              <a:t>set </a:t>
            </a:r>
            <a:r>
              <a:rPr lang="en-GB" sz="3200" i="1" dirty="0" err="1" smtClean="0">
                <a:solidFill>
                  <a:schemeClr val="hlink"/>
                </a:solidFill>
              </a:rPr>
              <a:t>matsize</a:t>
            </a:r>
            <a:r>
              <a:rPr lang="en-GB" sz="3200" i="1" dirty="0" smtClean="0">
                <a:solidFill>
                  <a:schemeClr val="hlink"/>
                </a:solidFill>
              </a:rPr>
              <a:t> XXX  </a:t>
            </a:r>
            <a:r>
              <a:rPr lang="en-GB" dirty="0" smtClean="0"/>
              <a:t>( max matrix to XXX square)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/>
              <a:t>Type </a:t>
            </a:r>
            <a:r>
              <a:rPr lang="en-GB" dirty="0" smtClean="0">
                <a:solidFill>
                  <a:schemeClr val="hlink"/>
                </a:solidFill>
              </a:rPr>
              <a:t>set</a:t>
            </a:r>
            <a:r>
              <a:rPr lang="en-GB" dirty="0" smtClean="0"/>
              <a:t> to check all </a:t>
            </a:r>
            <a:r>
              <a:rPr lang="en-GB" dirty="0" err="1" smtClean="0"/>
              <a:t>Stata</a:t>
            </a:r>
            <a:r>
              <a:rPr lang="en-GB" dirty="0" smtClean="0"/>
              <a:t> settings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Loading up some data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8680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You will usually want to open some dataset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i="1" dirty="0" err="1" smtClean="0"/>
              <a:t>Stata</a:t>
            </a:r>
            <a:r>
              <a:rPr lang="en-GB" dirty="0" smtClean="0"/>
              <a:t> expects datasets to be rectangular with columns being variables and rows being </a:t>
            </a:r>
            <a:r>
              <a:rPr lang="en-GB" dirty="0" err="1" smtClean="0"/>
              <a:t>obs</a:t>
            </a: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Several ways of getting data into STATA: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dirty="0" smtClean="0"/>
              <a:t> </a:t>
            </a:r>
            <a:r>
              <a:rPr lang="en-GB" b="1" dirty="0" smtClean="0">
                <a:solidFill>
                  <a:schemeClr val="hlink"/>
                </a:solidFill>
              </a:rPr>
              <a:t>use </a:t>
            </a:r>
            <a:r>
              <a:rPr lang="en-GB" b="1" dirty="0" err="1" smtClean="0">
                <a:solidFill>
                  <a:schemeClr val="hlink"/>
                </a:solidFill>
              </a:rPr>
              <a:t>myfile</a:t>
            </a:r>
            <a:r>
              <a:rPr lang="en-GB" dirty="0" smtClean="0"/>
              <a:t> (or click </a:t>
            </a:r>
            <a:r>
              <a:rPr lang="en-GB" i="1" dirty="0" smtClean="0"/>
              <a:t>file</a:t>
            </a:r>
            <a:r>
              <a:rPr lang="en-GB" dirty="0" smtClean="0"/>
              <a:t> </a:t>
            </a:r>
            <a:r>
              <a:rPr lang="en-GB" i="1" dirty="0" smtClean="0"/>
              <a:t>open</a:t>
            </a:r>
            <a:r>
              <a:rPr lang="en-GB" dirty="0" smtClean="0"/>
              <a:t> on the menu bar)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(opens a </a:t>
            </a:r>
            <a:r>
              <a:rPr lang="en-GB" dirty="0" err="1" smtClean="0"/>
              <a:t>stata</a:t>
            </a:r>
            <a:r>
              <a:rPr lang="en-GB" dirty="0" smtClean="0"/>
              <a:t> format file called myfile.dta)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dirty="0" smtClean="0">
                <a:solidFill>
                  <a:schemeClr val="hlink"/>
                </a:solidFill>
              </a:rPr>
              <a:t> </a:t>
            </a:r>
            <a:r>
              <a:rPr lang="en-GB" b="1" dirty="0" smtClean="0">
                <a:solidFill>
                  <a:schemeClr val="hlink"/>
                </a:solidFill>
              </a:rPr>
              <a:t>use var1 var2 var3 using </a:t>
            </a:r>
            <a:r>
              <a:rPr lang="en-GB" b="1" dirty="0" err="1" smtClean="0">
                <a:solidFill>
                  <a:schemeClr val="hlink"/>
                </a:solidFill>
              </a:rPr>
              <a:t>myfile</a:t>
            </a:r>
            <a:r>
              <a:rPr lang="en-GB" b="1" dirty="0" smtClean="0">
                <a:solidFill>
                  <a:schemeClr val="hlink"/>
                </a:solidFill>
              </a:rPr>
              <a:t> in 1/1000 if var4==1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(loads var1, var2, var3 for the first 1000 </a:t>
            </a:r>
            <a:r>
              <a:rPr lang="en-GB" dirty="0" err="1" smtClean="0"/>
              <a:t>obs</a:t>
            </a:r>
            <a:r>
              <a:rPr lang="en-GB" dirty="0" smtClean="0"/>
              <a:t> if var4=1)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dirty="0" smtClean="0"/>
              <a:t> </a:t>
            </a:r>
            <a:r>
              <a:rPr lang="en-GB" b="1" dirty="0" err="1" smtClean="0">
                <a:solidFill>
                  <a:schemeClr val="hlink"/>
                </a:solidFill>
              </a:rPr>
              <a:t>insheet</a:t>
            </a:r>
            <a:r>
              <a:rPr lang="en-GB" b="1" dirty="0" smtClean="0">
                <a:solidFill>
                  <a:schemeClr val="hlink"/>
                </a:solidFill>
              </a:rPr>
              <a:t> using myfile.csv </a:t>
            </a:r>
            <a:r>
              <a:rPr lang="en-GB" dirty="0" smtClean="0"/>
              <a:t>(or .txt)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imports </a:t>
            </a:r>
            <a:r>
              <a:rPr lang="en-GB" i="1" dirty="0" err="1" smtClean="0"/>
              <a:t>csv</a:t>
            </a:r>
            <a:r>
              <a:rPr lang="en-GB" dirty="0" smtClean="0"/>
              <a:t> file which Excel can read (or “</a:t>
            </a:r>
            <a:r>
              <a:rPr lang="en-GB" i="1" dirty="0" smtClean="0"/>
              <a:t>text</a:t>
            </a:r>
            <a:r>
              <a:rPr lang="en-GB" dirty="0" smtClean="0"/>
              <a:t>” file)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  </a:t>
            </a:r>
            <a:r>
              <a:rPr lang="en-GB" sz="2800" b="1" dirty="0" smtClean="0">
                <a:solidFill>
                  <a:schemeClr val="hlink"/>
                </a:solidFill>
              </a:rPr>
              <a:t>clear</a:t>
            </a:r>
            <a:r>
              <a:rPr lang="en-GB" sz="2800" dirty="0" smtClean="0"/>
              <a:t> </a:t>
            </a:r>
            <a:r>
              <a:rPr lang="en-GB" sz="2800" dirty="0" err="1" smtClean="0"/>
              <a:t>clear</a:t>
            </a:r>
            <a:r>
              <a:rPr lang="en-GB" sz="2800" dirty="0" smtClean="0"/>
              <a:t>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Data</a:t>
            </a:r>
            <a:endParaRPr lang="en-US" sz="4000" smtClean="0">
              <a:solidFill>
                <a:schemeClr val="accent2"/>
              </a:solidFill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686800" cy="5589587"/>
          </a:xfrm>
        </p:spPr>
        <p:txBody>
          <a:bodyPr/>
          <a:lstStyle/>
          <a:p>
            <a:pPr eaLnBrk="1" hangingPunct="1"/>
            <a:r>
              <a:rPr lang="en-GB" smtClean="0"/>
              <a:t>Huge variety of datasets from data archives</a:t>
            </a:r>
          </a:p>
          <a:p>
            <a:pPr lvl="1" eaLnBrk="1" hangingPunct="1"/>
            <a:r>
              <a:rPr lang="en-GB" smtClean="0">
                <a:hlinkClick r:id="rId3"/>
              </a:rPr>
              <a:t>UKDA</a:t>
            </a:r>
            <a:r>
              <a:rPr lang="en-GB" smtClean="0"/>
              <a:t> , </a:t>
            </a:r>
            <a:r>
              <a:rPr lang="en-GB" smtClean="0">
                <a:hlinkClick r:id="rId4"/>
              </a:rPr>
              <a:t>ICPSR</a:t>
            </a:r>
            <a:r>
              <a:rPr lang="en-GB" smtClean="0"/>
              <a:t>, and around the world:</a:t>
            </a:r>
          </a:p>
          <a:p>
            <a:pPr lvl="2" eaLnBrk="1" hangingPunct="1"/>
            <a:r>
              <a:rPr lang="en-GB" smtClean="0">
                <a:hlinkClick r:id="rId5"/>
              </a:rPr>
              <a:t>www.esds.ac.uk/international/access/map.asp</a:t>
            </a:r>
            <a:endParaRPr lang="en-GB" smtClean="0"/>
          </a:p>
          <a:p>
            <a:pPr lvl="1" eaLnBrk="1" hangingPunct="1"/>
            <a:r>
              <a:rPr lang="en-GB" smtClean="0"/>
              <a:t>Research centres</a:t>
            </a:r>
          </a:p>
          <a:p>
            <a:pPr lvl="2" eaLnBrk="1" hangingPunct="1"/>
            <a:r>
              <a:rPr lang="en-GB" smtClean="0"/>
              <a:t>NBER </a:t>
            </a:r>
            <a:r>
              <a:rPr lang="en-GB" smtClean="0">
                <a:hlinkClick r:id="rId6"/>
              </a:rPr>
              <a:t>www.nber.org</a:t>
            </a:r>
            <a:endParaRPr lang="en-GB" smtClean="0"/>
          </a:p>
          <a:p>
            <a:pPr lvl="1" eaLnBrk="1" hangingPunct="1"/>
            <a:r>
              <a:rPr lang="en-GB" smtClean="0"/>
              <a:t>Government depts and international agencies</a:t>
            </a:r>
          </a:p>
          <a:p>
            <a:pPr lvl="2" eaLnBrk="1" hangingPunct="1"/>
            <a:r>
              <a:rPr lang="en-US" smtClean="0"/>
              <a:t>US </a:t>
            </a:r>
            <a:r>
              <a:rPr lang="en-US" smtClean="0">
                <a:hlinkClick r:id="rId7"/>
              </a:rPr>
              <a:t>Census Bureau</a:t>
            </a:r>
            <a:r>
              <a:rPr lang="en-US" smtClean="0"/>
              <a:t> and </a:t>
            </a:r>
            <a:r>
              <a:rPr lang="en-GB" smtClean="0">
                <a:hlinkClick r:id="rId8"/>
              </a:rPr>
              <a:t>World Bank  </a:t>
            </a:r>
            <a:endParaRPr lang="en-GB" smtClean="0"/>
          </a:p>
          <a:p>
            <a:pPr lvl="1" eaLnBrk="1" hangingPunct="1"/>
            <a:r>
              <a:rPr lang="en-GB" smtClean="0"/>
              <a:t>And journal websites (like </a:t>
            </a:r>
            <a:r>
              <a:rPr lang="en-GB" smtClean="0">
                <a:hlinkClick r:id="rId9"/>
              </a:rPr>
              <a:t>AER</a:t>
            </a:r>
            <a:r>
              <a:rPr lang="en-GB" smtClean="0"/>
              <a:t>)</a:t>
            </a:r>
          </a:p>
          <a:p>
            <a:pPr lvl="2" eaLnBrk="1" hangingPunct="1"/>
            <a:r>
              <a:rPr lang="en-GB" smtClean="0"/>
              <a:t>Most major journals make datasets and code easily available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Stat-Transfer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000108"/>
            <a:ext cx="2987675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Use STAT-TRANSFER to convert  data.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Click 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Stat-transfer is “point and click”.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Just tell it the file name and format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and the format you want it in.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Click “transfer”.</a:t>
            </a:r>
          </a:p>
        </p:txBody>
      </p:sp>
      <p:pic>
        <p:nvPicPr>
          <p:cNvPr id="1310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285860"/>
            <a:ext cx="5500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2428875" y="3143250"/>
            <a:ext cx="3714750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00313" y="3786188"/>
            <a:ext cx="3643312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14625" y="4214813"/>
            <a:ext cx="2928938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633096"/>
              </p:ext>
            </p:extLst>
          </p:nvPr>
        </p:nvGraphicFramePr>
        <p:xfrm>
          <a:off x="1763688" y="1772816"/>
          <a:ext cx="3061656" cy="7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7" name="Package" r:id="rId5" imgW="971640" imgH="485640" progId="Package">
                  <p:embed/>
                </p:oleObj>
              </mc:Choice>
              <mc:Fallback>
                <p:oleObj name="Package" r:id="rId5" imgW="971640" imgH="485640" progId="Package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772816"/>
                        <a:ext cx="3061656" cy="7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Practicising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458200" cy="4649788"/>
          </a:xfrm>
        </p:spPr>
        <p:txBody>
          <a:bodyPr/>
          <a:lstStyle/>
          <a:p>
            <a:pPr eaLnBrk="1" hangingPunct="1"/>
            <a:r>
              <a:rPr lang="en-GB" smtClean="0"/>
              <a:t>Import Stata’s own demos </a:t>
            </a:r>
            <a:r>
              <a:rPr lang="en-GB" i="1" smtClean="0"/>
              <a:t>sysuse</a:t>
            </a:r>
            <a:endParaRPr lang="en-GB" smtClean="0"/>
          </a:p>
          <a:p>
            <a:pPr lvl="1" eaLnBrk="1" hangingPunct="1"/>
            <a:r>
              <a:rPr lang="en-GB" smtClean="0"/>
              <a:t>E.g. </a:t>
            </a: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sysuse auto</a:t>
            </a:r>
          </a:p>
          <a:p>
            <a:pPr eaLnBrk="1" hangingPunct="1"/>
            <a:r>
              <a:rPr lang="en-GB" smtClean="0"/>
              <a:t>Many datasets available at specific sites</a:t>
            </a:r>
          </a:p>
          <a:p>
            <a:pPr lvl="1" eaLnBrk="1" hangingPunct="1"/>
            <a:r>
              <a:rPr lang="en-GB" smtClean="0"/>
              <a:t>E.g. STATA’s own site has all the demo data</a:t>
            </a:r>
          </a:p>
          <a:p>
            <a:pPr eaLnBrk="1" hangingPunct="1"/>
            <a:r>
              <a:rPr lang="en-GB" smtClean="0"/>
              <a:t>Use the  </a:t>
            </a:r>
            <a:r>
              <a:rPr lang="en-GB" i="1" smtClean="0"/>
              <a:t>webuse</a:t>
            </a:r>
            <a:r>
              <a:rPr lang="en-GB" smtClean="0"/>
              <a:t> command to load the files directly into stata without copying locally</a:t>
            </a:r>
          </a:p>
          <a:p>
            <a:pPr lvl="1" eaLnBrk="1" hangingPunct="1">
              <a:buFontTx/>
              <a:buNone/>
            </a:pPr>
            <a:r>
              <a:rPr lang="en-GB" i="1" smtClean="0"/>
              <a:t> </a:t>
            </a:r>
            <a:r>
              <a:rPr lang="en-GB" i="1" smtClean="0">
                <a:solidFill>
                  <a:schemeClr val="hlink"/>
                </a:solidFill>
              </a:rPr>
              <a:t>webuse auto</a:t>
            </a:r>
            <a:r>
              <a:rPr lang="en-GB" i="1" smtClean="0"/>
              <a:t>  </a:t>
            </a:r>
            <a:r>
              <a:rPr lang="en-GB" smtClean="0"/>
              <a:t>/* gets </a:t>
            </a:r>
            <a:r>
              <a:rPr lang="en-GB" i="1" smtClean="0"/>
              <a:t>auto</a:t>
            </a:r>
            <a:r>
              <a:rPr lang="en-GB" smtClean="0"/>
              <a:t> from www.stata.com*/</a:t>
            </a:r>
            <a:endParaRPr lang="en-GB" i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2086</Words>
  <Application>Microsoft Macintosh PowerPoint</Application>
  <PresentationFormat>On-screen Show (4:3)</PresentationFormat>
  <Paragraphs>349</Paragraphs>
  <Slides>35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Package</vt:lpstr>
      <vt:lpstr> Evaluation of Public Policy Lecture 1 Introduction STATA </vt:lpstr>
      <vt:lpstr>Getting started in STATA</vt:lpstr>
      <vt:lpstr>Getting help</vt:lpstr>
      <vt:lpstr>Click and point</vt:lpstr>
      <vt:lpstr>Important features</vt:lpstr>
      <vt:lpstr>Loading up some data</vt:lpstr>
      <vt:lpstr>Data</vt:lpstr>
      <vt:lpstr>Stat-Transfer</vt:lpstr>
      <vt:lpstr>Practicising</vt:lpstr>
      <vt:lpstr>Web resources</vt:lpstr>
      <vt:lpstr>Keeping track of output</vt:lpstr>
      <vt:lpstr>Saving output</vt:lpstr>
      <vt:lpstr>STATA’s command file editor</vt:lpstr>
      <vt:lpstr>Command .do files</vt:lpstr>
      <vt:lpstr>Saving commands</vt:lpstr>
      <vt:lpstr>Using the data editor</vt:lpstr>
      <vt:lpstr>Basic data reporting</vt:lpstr>
      <vt:lpstr>First look at the data</vt:lpstr>
      <vt:lpstr>Tabulating</vt:lpstr>
      <vt:lpstr>Data manipulation</vt:lpstr>
      <vt:lpstr>Sorting data</vt:lpstr>
      <vt:lpstr>Extended generate (egen)</vt:lpstr>
      <vt:lpstr>egen examples</vt:lpstr>
      <vt:lpstr>Handling string variables</vt:lpstr>
      <vt:lpstr>Dummy variables </vt:lpstr>
      <vt:lpstr>Labelling</vt:lpstr>
      <vt:lpstr>Using STATA as a calculator</vt:lpstr>
      <vt:lpstr>Data selection</vt:lpstr>
      <vt:lpstr>Syntax to remember</vt:lpstr>
      <vt:lpstr>Functions</vt:lpstr>
      <vt:lpstr>Merging data - 1</vt:lpstr>
      <vt:lpstr>Merging data - 2</vt:lpstr>
      <vt:lpstr>Collapsing data (use with care)</vt:lpstr>
      <vt:lpstr>Reshaping files</vt:lpstr>
      <vt:lpstr>Some useful websites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EC9xxx</dc:title>
  <dc:creator>Ian Walker</dc:creator>
  <cp:lastModifiedBy>Rossella Iraci Capuccinello</cp:lastModifiedBy>
  <cp:revision>304</cp:revision>
  <dcterms:created xsi:type="dcterms:W3CDTF">2002-01-13T16:51:55Z</dcterms:created>
  <dcterms:modified xsi:type="dcterms:W3CDTF">2018-03-19T11:41:47Z</dcterms:modified>
</cp:coreProperties>
</file>