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3.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4.xml" ContentType="application/vnd.openxmlformats-officedocument.presentationml.notesSlide+xml"/>
  <Override PartName="/ppt/embeddings/oleObject9.bin" ContentType="application/vnd.openxmlformats-officedocument.oleObject"/>
  <Override PartName="/ppt/notesSlides/notesSlide5.xml" ContentType="application/vnd.openxmlformats-officedocument.presentationml.notesSlide+xml"/>
  <Override PartName="/ppt/embeddings/oleObject10.bin" ContentType="application/vnd.openxmlformats-officedocument.oleObject"/>
  <Override PartName="/ppt/notesSlides/notesSlide6.xml" ContentType="application/vnd.openxmlformats-officedocument.presentationml.notesSlide+xml"/>
  <Override PartName="/ppt/embeddings/oleObject11.bin" ContentType="application/vnd.openxmlformats-officedocument.oleObject"/>
  <Override PartName="/ppt/embeddings/oleObject12.bin" ContentType="application/vnd.openxmlformats-officedocument.oleObject"/>
  <Override PartName="/ppt/notesSlides/notesSlide7.xml" ContentType="application/vnd.openxmlformats-officedocument.presentationml.notesSlide+xml"/>
  <Override PartName="/ppt/embeddings/oleObject13.bin" ContentType="application/vnd.openxmlformats-officedocument.oleObject"/>
  <Override PartName="/ppt/embeddings/oleObject14.bin" ContentType="application/vnd.openxmlformats-officedocument.oleObject"/>
  <Override PartName="/ppt/notesSlides/notesSlide8.xml" ContentType="application/vnd.openxmlformats-officedocument.presentationml.notesSlide+xml"/>
  <Override PartName="/ppt/embeddings/oleObject15.bin" ContentType="application/vnd.openxmlformats-officedocument.oleObject"/>
  <Override PartName="/ppt/embeddings/oleObject16.bin" ContentType="application/vnd.openxmlformats-officedocument.oleObject"/>
  <Override PartName="/ppt/notesSlides/notesSlide9.xml" ContentType="application/vnd.openxmlformats-officedocument.presentationml.notesSlide+xml"/>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20.bin" ContentType="application/vnd.openxmlformats-officedocument.oleObject"/>
  <Override PartName="/ppt/embeddings/oleObject21.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embeddings/oleObject28.bin" ContentType="application/vnd.openxmlformats-officedocument.oleObject"/>
  <Override PartName="/ppt/embeddings/oleObject29.bin" ContentType="application/vnd.openxmlformats-officedocument.oleObject"/>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41"/>
  </p:notesMasterIdLst>
  <p:handoutMasterIdLst>
    <p:handoutMasterId r:id="rId42"/>
  </p:handoutMasterIdLst>
  <p:sldIdLst>
    <p:sldId id="256" r:id="rId2"/>
    <p:sldId id="261" r:id="rId3"/>
    <p:sldId id="257" r:id="rId4"/>
    <p:sldId id="278" r:id="rId5"/>
    <p:sldId id="297" r:id="rId6"/>
    <p:sldId id="280" r:id="rId7"/>
    <p:sldId id="258" r:id="rId8"/>
    <p:sldId id="259" r:id="rId9"/>
    <p:sldId id="262" r:id="rId10"/>
    <p:sldId id="260"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81" r:id="rId25"/>
    <p:sldId id="277" r:id="rId26"/>
    <p:sldId id="282" r:id="rId27"/>
    <p:sldId id="283" r:id="rId28"/>
    <p:sldId id="284" r:id="rId29"/>
    <p:sldId id="285" r:id="rId30"/>
    <p:sldId id="286" r:id="rId31"/>
    <p:sldId id="287" r:id="rId32"/>
    <p:sldId id="288" r:id="rId33"/>
    <p:sldId id="289" r:id="rId34"/>
    <p:sldId id="290" r:id="rId35"/>
    <p:sldId id="291" r:id="rId36"/>
    <p:sldId id="293" r:id="rId37"/>
    <p:sldId id="292" r:id="rId38"/>
    <p:sldId id="294" r:id="rId39"/>
    <p:sldId id="296"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2A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15602" autoAdjust="0"/>
    <p:restoredTop sz="94611" autoAdjust="0"/>
  </p:normalViewPr>
  <p:slideViewPr>
    <p:cSldViewPr snapToGrid="0" snapToObjects="1">
      <p:cViewPr varScale="1">
        <p:scale>
          <a:sx n="155" d="100"/>
          <a:sy n="155" d="100"/>
        </p:scale>
        <p:origin x="-1872" y="-120"/>
      </p:cViewPr>
      <p:guideLst>
        <p:guide orient="horz" pos="2160"/>
        <p:guide pos="2880"/>
      </p:guideLst>
    </p:cSldViewPr>
  </p:slideViewPr>
  <p:outlineViewPr>
    <p:cViewPr>
      <p:scale>
        <a:sx n="33" d="100"/>
        <a:sy n="33" d="100"/>
      </p:scale>
      <p:origin x="0" y="598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41" d="100"/>
          <a:sy n="141" d="100"/>
        </p:scale>
        <p:origin x="-4576"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alejandroestellermore:Desktop:disco_Alex:HD-ALEJANDRITO:Asignaturas:M&#225;ster:finanzas-publicas-ii:Curso%202012-13:consumo_dato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alejandroestellermore:Desktop:disco_Alex:HD-ALEJANDRITO:Asignaturas:M&#225;ster:finanzas-publicas-ii:Curso%202012-13:consumo_dato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alejandroestellermore:Desktop:disco_Alex:HD-ALEJANDRITO:Asignaturas:M&#225;ster:finanzas-publicas-ii:Curso%202012-13:consumo_dat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Gráficos!$G$1:$G$2</c:f>
              <c:strCache>
                <c:ptCount val="1"/>
                <c:pt idx="0">
                  <c:v>1965-1980</c:v>
                </c:pt>
              </c:strCache>
            </c:strRef>
          </c:tx>
          <c:invertIfNegative val="0"/>
          <c:cat>
            <c:strRef>
              <c:f>Gráficos!$F$3:$F$6</c:f>
              <c:strCache>
                <c:ptCount val="4"/>
                <c:pt idx="0">
                  <c:v>Spain</c:v>
                </c:pt>
                <c:pt idx="1">
                  <c:v>US</c:v>
                </c:pt>
                <c:pt idx="2">
                  <c:v>OECD-total</c:v>
                </c:pt>
                <c:pt idx="3">
                  <c:v>EU(15)</c:v>
                </c:pt>
              </c:strCache>
            </c:strRef>
          </c:cat>
          <c:val>
            <c:numRef>
              <c:f>Gráficos!$G$3:$G$6</c:f>
              <c:numCache>
                <c:formatCode>0%</c:formatCode>
                <c:ptCount val="4"/>
                <c:pt idx="0">
                  <c:v>0.1741125</c:v>
                </c:pt>
                <c:pt idx="1">
                  <c:v>0.0623537500000001</c:v>
                </c:pt>
                <c:pt idx="2">
                  <c:v>0.130589375</c:v>
                </c:pt>
                <c:pt idx="3">
                  <c:v>0.154054333333333</c:v>
                </c:pt>
              </c:numCache>
            </c:numRef>
          </c:val>
        </c:ser>
        <c:ser>
          <c:idx val="1"/>
          <c:order val="1"/>
          <c:tx>
            <c:strRef>
              <c:f>Gráficos!$H$1:$H$2</c:f>
              <c:strCache>
                <c:ptCount val="1"/>
                <c:pt idx="0">
                  <c:v>1981-1995</c:v>
                </c:pt>
              </c:strCache>
            </c:strRef>
          </c:tx>
          <c:invertIfNegative val="0"/>
          <c:cat>
            <c:strRef>
              <c:f>Gráficos!$F$3:$F$6</c:f>
              <c:strCache>
                <c:ptCount val="4"/>
                <c:pt idx="0">
                  <c:v>Spain</c:v>
                </c:pt>
                <c:pt idx="1">
                  <c:v>US</c:v>
                </c:pt>
                <c:pt idx="2">
                  <c:v>OECD-total</c:v>
                </c:pt>
                <c:pt idx="3">
                  <c:v>EU(15)</c:v>
                </c:pt>
              </c:strCache>
            </c:strRef>
          </c:cat>
          <c:val>
            <c:numRef>
              <c:f>Gráficos!$H$3:$H$6</c:f>
              <c:numCache>
                <c:formatCode>0%</c:formatCode>
                <c:ptCount val="4"/>
                <c:pt idx="0">
                  <c:v>0.150510666666667</c:v>
                </c:pt>
                <c:pt idx="1">
                  <c:v>0.0774513333333335</c:v>
                </c:pt>
                <c:pt idx="2">
                  <c:v>0.168114</c:v>
                </c:pt>
                <c:pt idx="3">
                  <c:v>0.1740084</c:v>
                </c:pt>
              </c:numCache>
            </c:numRef>
          </c:val>
        </c:ser>
        <c:ser>
          <c:idx val="2"/>
          <c:order val="2"/>
          <c:tx>
            <c:strRef>
              <c:f>Gráficos!$I$1:$I$2</c:f>
              <c:strCache>
                <c:ptCount val="1"/>
                <c:pt idx="0">
                  <c:v>1996-2010</c:v>
                </c:pt>
              </c:strCache>
            </c:strRef>
          </c:tx>
          <c:invertIfNegative val="0"/>
          <c:cat>
            <c:strRef>
              <c:f>Gráficos!$F$3:$F$6</c:f>
              <c:strCache>
                <c:ptCount val="4"/>
                <c:pt idx="0">
                  <c:v>Spain</c:v>
                </c:pt>
                <c:pt idx="1">
                  <c:v>US</c:v>
                </c:pt>
                <c:pt idx="2">
                  <c:v>OECD-total</c:v>
                </c:pt>
                <c:pt idx="3">
                  <c:v>EU(15)</c:v>
                </c:pt>
              </c:strCache>
            </c:strRef>
          </c:cat>
          <c:val>
            <c:numRef>
              <c:f>Gráficos!$I$3:$I$6</c:f>
              <c:numCache>
                <c:formatCode>0%</c:formatCode>
                <c:ptCount val="4"/>
                <c:pt idx="0">
                  <c:v>0.166071333333333</c:v>
                </c:pt>
                <c:pt idx="1">
                  <c:v>0.0797320000000003</c:v>
                </c:pt>
                <c:pt idx="2">
                  <c:v>0.199312666666667</c:v>
                </c:pt>
                <c:pt idx="3">
                  <c:v>0.187720044444444</c:v>
                </c:pt>
              </c:numCache>
            </c:numRef>
          </c:val>
        </c:ser>
        <c:dLbls>
          <c:showLegendKey val="0"/>
          <c:showVal val="0"/>
          <c:showCatName val="0"/>
          <c:showSerName val="0"/>
          <c:showPercent val="0"/>
          <c:showBubbleSize val="0"/>
        </c:dLbls>
        <c:gapWidth val="150"/>
        <c:axId val="-2112023816"/>
        <c:axId val="-2112020840"/>
      </c:barChart>
      <c:catAx>
        <c:axId val="-2112023816"/>
        <c:scaling>
          <c:orientation val="minMax"/>
        </c:scaling>
        <c:delete val="0"/>
        <c:axPos val="b"/>
        <c:majorTickMark val="out"/>
        <c:minorTickMark val="none"/>
        <c:tickLblPos val="nextTo"/>
        <c:crossAx val="-2112020840"/>
        <c:crosses val="autoZero"/>
        <c:auto val="1"/>
        <c:lblAlgn val="ctr"/>
        <c:lblOffset val="100"/>
        <c:noMultiLvlLbl val="0"/>
      </c:catAx>
      <c:valAx>
        <c:axId val="-2112020840"/>
        <c:scaling>
          <c:orientation val="minMax"/>
          <c:max val="0.2"/>
        </c:scaling>
        <c:delete val="0"/>
        <c:axPos val="l"/>
        <c:majorGridlines/>
        <c:numFmt formatCode="0%" sourceLinked="1"/>
        <c:majorTickMark val="out"/>
        <c:minorTickMark val="none"/>
        <c:tickLblPos val="nextTo"/>
        <c:crossAx val="-211202381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Gráficos!$B$1:$B$2</c:f>
              <c:strCache>
                <c:ptCount val="1"/>
                <c:pt idx="0">
                  <c:v>1965-1980</c:v>
                </c:pt>
              </c:strCache>
            </c:strRef>
          </c:tx>
          <c:invertIfNegative val="0"/>
          <c:cat>
            <c:strRef>
              <c:f>Gráficos!$A$3:$A$6</c:f>
              <c:strCache>
                <c:ptCount val="4"/>
                <c:pt idx="0">
                  <c:v>Spain</c:v>
                </c:pt>
                <c:pt idx="1">
                  <c:v>US</c:v>
                </c:pt>
                <c:pt idx="2">
                  <c:v>OECD-total</c:v>
                </c:pt>
                <c:pt idx="3">
                  <c:v>EU(15)</c:v>
                </c:pt>
              </c:strCache>
            </c:strRef>
          </c:cat>
          <c:val>
            <c:numRef>
              <c:f>Gráficos!$B$3:$B$6</c:f>
              <c:numCache>
                <c:formatCode>0%</c:formatCode>
                <c:ptCount val="4"/>
                <c:pt idx="0">
                  <c:v>0.0</c:v>
                </c:pt>
                <c:pt idx="1">
                  <c:v>0.0</c:v>
                </c:pt>
                <c:pt idx="2">
                  <c:v>0.0729525</c:v>
                </c:pt>
                <c:pt idx="3">
                  <c:v>0.0942208005952384</c:v>
                </c:pt>
              </c:numCache>
            </c:numRef>
          </c:val>
        </c:ser>
        <c:ser>
          <c:idx val="1"/>
          <c:order val="1"/>
          <c:tx>
            <c:strRef>
              <c:f>Gráficos!$C$1:$C$2</c:f>
              <c:strCache>
                <c:ptCount val="1"/>
                <c:pt idx="0">
                  <c:v>1981-1995</c:v>
                </c:pt>
              </c:strCache>
            </c:strRef>
          </c:tx>
          <c:invertIfNegative val="0"/>
          <c:cat>
            <c:strRef>
              <c:f>Gráficos!$A$3:$A$6</c:f>
              <c:strCache>
                <c:ptCount val="4"/>
                <c:pt idx="0">
                  <c:v>Spain</c:v>
                </c:pt>
                <c:pt idx="1">
                  <c:v>US</c:v>
                </c:pt>
                <c:pt idx="2">
                  <c:v>OECD-total</c:v>
                </c:pt>
                <c:pt idx="3">
                  <c:v>EU(15)</c:v>
                </c:pt>
              </c:strCache>
            </c:strRef>
          </c:cat>
          <c:val>
            <c:numRef>
              <c:f>Gráficos!$C$3:$C$6</c:f>
              <c:numCache>
                <c:formatCode>0%</c:formatCode>
                <c:ptCount val="4"/>
                <c:pt idx="0">
                  <c:v>0.104835333333333</c:v>
                </c:pt>
                <c:pt idx="1">
                  <c:v>0.0</c:v>
                </c:pt>
                <c:pt idx="2">
                  <c:v>0.139267333333333</c:v>
                </c:pt>
                <c:pt idx="3">
                  <c:v>0.162245466666667</c:v>
                </c:pt>
              </c:numCache>
            </c:numRef>
          </c:val>
        </c:ser>
        <c:ser>
          <c:idx val="2"/>
          <c:order val="2"/>
          <c:tx>
            <c:strRef>
              <c:f>Gráficos!$D$1:$D$2</c:f>
              <c:strCache>
                <c:ptCount val="1"/>
                <c:pt idx="0">
                  <c:v>1996-2010</c:v>
                </c:pt>
              </c:strCache>
            </c:strRef>
          </c:tx>
          <c:invertIfNegative val="0"/>
          <c:cat>
            <c:strRef>
              <c:f>Gráficos!$A$3:$A$6</c:f>
              <c:strCache>
                <c:ptCount val="4"/>
                <c:pt idx="0">
                  <c:v>Spain</c:v>
                </c:pt>
                <c:pt idx="1">
                  <c:v>US</c:v>
                </c:pt>
                <c:pt idx="2">
                  <c:v>OECD-total</c:v>
                </c:pt>
                <c:pt idx="3">
                  <c:v>EU(15)</c:v>
                </c:pt>
              </c:strCache>
            </c:strRef>
          </c:cat>
          <c:val>
            <c:numRef>
              <c:f>Gráficos!$D$3:$D$6</c:f>
              <c:numCache>
                <c:formatCode>0%</c:formatCode>
                <c:ptCount val="4"/>
                <c:pt idx="0">
                  <c:v>0.166049333333333</c:v>
                </c:pt>
                <c:pt idx="1">
                  <c:v>0.0</c:v>
                </c:pt>
                <c:pt idx="2">
                  <c:v>0.188631333333333</c:v>
                </c:pt>
                <c:pt idx="3">
                  <c:v>0.186580044444444</c:v>
                </c:pt>
              </c:numCache>
            </c:numRef>
          </c:val>
        </c:ser>
        <c:dLbls>
          <c:showLegendKey val="0"/>
          <c:showVal val="0"/>
          <c:showCatName val="0"/>
          <c:showSerName val="0"/>
          <c:showPercent val="0"/>
          <c:showBubbleSize val="0"/>
        </c:dLbls>
        <c:gapWidth val="150"/>
        <c:axId val="-2078573720"/>
        <c:axId val="-2078570744"/>
      </c:barChart>
      <c:catAx>
        <c:axId val="-2078573720"/>
        <c:scaling>
          <c:orientation val="minMax"/>
        </c:scaling>
        <c:delete val="0"/>
        <c:axPos val="b"/>
        <c:majorTickMark val="out"/>
        <c:minorTickMark val="none"/>
        <c:tickLblPos val="nextTo"/>
        <c:crossAx val="-2078570744"/>
        <c:crosses val="autoZero"/>
        <c:auto val="1"/>
        <c:lblAlgn val="ctr"/>
        <c:lblOffset val="100"/>
        <c:noMultiLvlLbl val="0"/>
      </c:catAx>
      <c:valAx>
        <c:axId val="-2078570744"/>
        <c:scaling>
          <c:orientation val="minMax"/>
        </c:scaling>
        <c:delete val="0"/>
        <c:axPos val="l"/>
        <c:majorGridlines/>
        <c:numFmt formatCode="0%" sourceLinked="1"/>
        <c:majorTickMark val="out"/>
        <c:minorTickMark val="none"/>
        <c:tickLblPos val="nextTo"/>
        <c:crossAx val="-207857372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tx>
            <c:strRef>
              <c:f>Hoja6!$B$4</c:f>
              <c:strCache>
                <c:ptCount val="1"/>
                <c:pt idx="0">
                  <c:v>Tax rate (1997)</c:v>
                </c:pt>
              </c:strCache>
            </c:strRef>
          </c:tx>
          <c:invertIfNegative val="0"/>
          <c:cat>
            <c:strRef>
              <c:f>Hoja6!$A$5:$A$19</c:f>
              <c:strCache>
                <c:ptCount val="15"/>
                <c:pt idx="0">
                  <c:v>Austria</c:v>
                </c:pt>
                <c:pt idx="1">
                  <c:v>Belgium</c:v>
                </c:pt>
                <c:pt idx="2">
                  <c:v>Denmark</c:v>
                </c:pt>
                <c:pt idx="3">
                  <c:v>Finland</c:v>
                </c:pt>
                <c:pt idx="4">
                  <c:v>France</c:v>
                </c:pt>
                <c:pt idx="5">
                  <c:v>Germany</c:v>
                </c:pt>
                <c:pt idx="6">
                  <c:v>Greece</c:v>
                </c:pt>
                <c:pt idx="7">
                  <c:v>Ireland</c:v>
                </c:pt>
                <c:pt idx="8">
                  <c:v>Italy</c:v>
                </c:pt>
                <c:pt idx="9">
                  <c:v>Luxembourg</c:v>
                </c:pt>
                <c:pt idx="10">
                  <c:v>Netherlands</c:v>
                </c:pt>
                <c:pt idx="11">
                  <c:v>Portugal</c:v>
                </c:pt>
                <c:pt idx="12">
                  <c:v>Spain</c:v>
                </c:pt>
                <c:pt idx="13">
                  <c:v>Sweden</c:v>
                </c:pt>
                <c:pt idx="14">
                  <c:v>United Kingdom</c:v>
                </c:pt>
              </c:strCache>
            </c:strRef>
          </c:cat>
          <c:val>
            <c:numRef>
              <c:f>Hoja6!$B$5:$B$19</c:f>
              <c:numCache>
                <c:formatCode>General</c:formatCode>
                <c:ptCount val="15"/>
                <c:pt idx="0">
                  <c:v>0.2</c:v>
                </c:pt>
                <c:pt idx="1">
                  <c:v>0.21</c:v>
                </c:pt>
                <c:pt idx="2">
                  <c:v>0.25</c:v>
                </c:pt>
                <c:pt idx="3">
                  <c:v>0.22</c:v>
                </c:pt>
                <c:pt idx="4">
                  <c:v>0.206</c:v>
                </c:pt>
                <c:pt idx="5">
                  <c:v>0.15</c:v>
                </c:pt>
                <c:pt idx="6">
                  <c:v>0.18</c:v>
                </c:pt>
                <c:pt idx="7">
                  <c:v>0.21</c:v>
                </c:pt>
                <c:pt idx="8">
                  <c:v>0.2</c:v>
                </c:pt>
                <c:pt idx="9">
                  <c:v>0.15</c:v>
                </c:pt>
                <c:pt idx="10">
                  <c:v>0.175</c:v>
                </c:pt>
                <c:pt idx="11">
                  <c:v>0.17</c:v>
                </c:pt>
                <c:pt idx="12">
                  <c:v>0.16</c:v>
                </c:pt>
                <c:pt idx="13">
                  <c:v>0.25</c:v>
                </c:pt>
                <c:pt idx="14">
                  <c:v>0.175</c:v>
                </c:pt>
              </c:numCache>
            </c:numRef>
          </c:val>
        </c:ser>
        <c:ser>
          <c:idx val="1"/>
          <c:order val="1"/>
          <c:tx>
            <c:strRef>
              <c:f>Hoja6!$C$4</c:f>
              <c:strCache>
                <c:ptCount val="1"/>
                <c:pt idx="0">
                  <c:v>Tax rate (2012)</c:v>
                </c:pt>
              </c:strCache>
            </c:strRef>
          </c:tx>
          <c:invertIfNegative val="0"/>
          <c:cat>
            <c:strRef>
              <c:f>Hoja6!$A$5:$A$19</c:f>
              <c:strCache>
                <c:ptCount val="15"/>
                <c:pt idx="0">
                  <c:v>Austria</c:v>
                </c:pt>
                <c:pt idx="1">
                  <c:v>Belgium</c:v>
                </c:pt>
                <c:pt idx="2">
                  <c:v>Denmark</c:v>
                </c:pt>
                <c:pt idx="3">
                  <c:v>Finland</c:v>
                </c:pt>
                <c:pt idx="4">
                  <c:v>France</c:v>
                </c:pt>
                <c:pt idx="5">
                  <c:v>Germany</c:v>
                </c:pt>
                <c:pt idx="6">
                  <c:v>Greece</c:v>
                </c:pt>
                <c:pt idx="7">
                  <c:v>Ireland</c:v>
                </c:pt>
                <c:pt idx="8">
                  <c:v>Italy</c:v>
                </c:pt>
                <c:pt idx="9">
                  <c:v>Luxembourg</c:v>
                </c:pt>
                <c:pt idx="10">
                  <c:v>Netherlands</c:v>
                </c:pt>
                <c:pt idx="11">
                  <c:v>Portugal</c:v>
                </c:pt>
                <c:pt idx="12">
                  <c:v>Spain</c:v>
                </c:pt>
                <c:pt idx="13">
                  <c:v>Sweden</c:v>
                </c:pt>
                <c:pt idx="14">
                  <c:v>United Kingdom</c:v>
                </c:pt>
              </c:strCache>
            </c:strRef>
          </c:cat>
          <c:val>
            <c:numRef>
              <c:f>Hoja6!$C$5:$C$19</c:f>
              <c:numCache>
                <c:formatCode>General</c:formatCode>
                <c:ptCount val="15"/>
                <c:pt idx="0">
                  <c:v>0.2</c:v>
                </c:pt>
                <c:pt idx="1">
                  <c:v>0.21</c:v>
                </c:pt>
                <c:pt idx="2">
                  <c:v>0.25</c:v>
                </c:pt>
                <c:pt idx="3">
                  <c:v>0.24</c:v>
                </c:pt>
                <c:pt idx="4">
                  <c:v>0.196</c:v>
                </c:pt>
                <c:pt idx="5">
                  <c:v>0.19</c:v>
                </c:pt>
                <c:pt idx="6">
                  <c:v>0.23</c:v>
                </c:pt>
                <c:pt idx="7">
                  <c:v>0.23</c:v>
                </c:pt>
                <c:pt idx="8">
                  <c:v>0.21</c:v>
                </c:pt>
                <c:pt idx="9">
                  <c:v>0.15</c:v>
                </c:pt>
                <c:pt idx="10">
                  <c:v>0.21</c:v>
                </c:pt>
                <c:pt idx="11">
                  <c:v>0.23</c:v>
                </c:pt>
                <c:pt idx="12">
                  <c:v>0.21</c:v>
                </c:pt>
                <c:pt idx="13">
                  <c:v>0.25</c:v>
                </c:pt>
                <c:pt idx="14">
                  <c:v>0.2</c:v>
                </c:pt>
              </c:numCache>
            </c:numRef>
          </c:val>
        </c:ser>
        <c:dLbls>
          <c:showLegendKey val="0"/>
          <c:showVal val="0"/>
          <c:showCatName val="0"/>
          <c:showSerName val="0"/>
          <c:showPercent val="0"/>
          <c:showBubbleSize val="0"/>
        </c:dLbls>
        <c:gapWidth val="150"/>
        <c:axId val="-2078528456"/>
        <c:axId val="-2078525480"/>
      </c:barChart>
      <c:catAx>
        <c:axId val="-2078528456"/>
        <c:scaling>
          <c:orientation val="minMax"/>
        </c:scaling>
        <c:delete val="0"/>
        <c:axPos val="l"/>
        <c:majorTickMark val="out"/>
        <c:minorTickMark val="none"/>
        <c:tickLblPos val="nextTo"/>
        <c:crossAx val="-2078525480"/>
        <c:crosses val="autoZero"/>
        <c:auto val="1"/>
        <c:lblAlgn val="ctr"/>
        <c:lblOffset val="100"/>
        <c:noMultiLvlLbl val="0"/>
      </c:catAx>
      <c:valAx>
        <c:axId val="-2078525480"/>
        <c:scaling>
          <c:orientation val="minMax"/>
          <c:max val="0.25"/>
        </c:scaling>
        <c:delete val="0"/>
        <c:axPos val="b"/>
        <c:majorGridlines/>
        <c:numFmt formatCode="General" sourceLinked="1"/>
        <c:majorTickMark val="out"/>
        <c:minorTickMark val="none"/>
        <c:tickLblPos val="nextTo"/>
        <c:crossAx val="-2078528456"/>
        <c:crosses val="autoZero"/>
        <c:crossBetween val="between"/>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7.emf"/><Relationship Id="rId2" Type="http://schemas.openxmlformats.org/officeDocument/2006/relationships/image" Target="../media/image3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5.emf"/><Relationship Id="rId4" Type="http://schemas.openxmlformats.org/officeDocument/2006/relationships/image" Target="../media/image46.emf"/><Relationship Id="rId5" Type="http://schemas.openxmlformats.org/officeDocument/2006/relationships/image" Target="../media/image47.emf"/><Relationship Id="rId6" Type="http://schemas.openxmlformats.org/officeDocument/2006/relationships/image" Target="../media/image48.emf"/><Relationship Id="rId1" Type="http://schemas.openxmlformats.org/officeDocument/2006/relationships/image" Target="../media/image43.emf"/><Relationship Id="rId2" Type="http://schemas.openxmlformats.org/officeDocument/2006/relationships/image" Target="../media/image4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 Id="rId2"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 Id="rId2"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emf"/><Relationship Id="rId2" Type="http://schemas.openxmlformats.org/officeDocument/2006/relationships/image" Target="../media/image2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emf"/><Relationship Id="rId2" Type="http://schemas.openxmlformats.org/officeDocument/2006/relationships/image" Target="../media/image28.emf"/><Relationship Id="rId3"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AU"/>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53DF520-56D2-4DA3-97A9-6DDD19B76683}" type="datetimeFigureOut">
              <a:rPr lang="es-ES"/>
              <a:pPr>
                <a:defRPr/>
              </a:pPr>
              <a:t>2/5/17</a:t>
            </a:fld>
            <a:endParaRPr lang="en-AU" dirty="0"/>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AU"/>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CDBA005-67DB-4325-ACE4-397F30EC118A}" type="slidenum">
              <a:rPr lang="en-AU"/>
              <a:pPr>
                <a:defRPr/>
              </a:pPr>
              <a:t>‹Nr.›</a:t>
            </a:fld>
            <a:endParaRPr lang="en-AU" dirty="0"/>
          </a:p>
        </p:txBody>
      </p:sp>
    </p:spTree>
    <p:extLst>
      <p:ext uri="{BB962C8B-B14F-4D97-AF65-F5344CB8AC3E}">
        <p14:creationId xmlns:p14="http://schemas.microsoft.com/office/powerpoint/2010/main" val="24326865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AU"/>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F5793FF-3F52-4BFF-8FA8-0378D2B0663E}" type="datetimeFigureOut">
              <a:rPr lang="es-ES"/>
              <a:pPr>
                <a:defRPr/>
              </a:pPr>
              <a:t>2/5/17</a:t>
            </a:fld>
            <a:endParaRPr lang="en-AU" dirty="0"/>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dirty="0"/>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noProof="0" smtClean="0"/>
              <a:t>Haga clic para modificar el estilo de texto del patrón</a:t>
            </a:r>
          </a:p>
          <a:p>
            <a:pPr lvl="1"/>
            <a:r>
              <a:rPr lang="es-ES_tradnl" noProof="0" smtClean="0"/>
              <a:t>Segundo nivel</a:t>
            </a:r>
          </a:p>
          <a:p>
            <a:pPr lvl="2"/>
            <a:r>
              <a:rPr lang="es-ES_tradnl" noProof="0" smtClean="0"/>
              <a:t>Tercer nivel</a:t>
            </a:r>
          </a:p>
          <a:p>
            <a:pPr lvl="3"/>
            <a:r>
              <a:rPr lang="es-ES_tradnl" noProof="0" smtClean="0"/>
              <a:t>Cuarto nivel</a:t>
            </a:r>
          </a:p>
          <a:p>
            <a:pPr lvl="4"/>
            <a:r>
              <a:rPr lang="es-ES_tradnl" noProof="0" smtClean="0"/>
              <a:t>Quinto nivel</a:t>
            </a:r>
            <a:endParaRPr lang="en-AU" noProof="0"/>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AU"/>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33E1C48-5AC1-42E4-A89E-CF3C45043386}" type="slidenum">
              <a:rPr lang="en-AU"/>
              <a:pPr>
                <a:defRPr/>
              </a:pPr>
              <a:t>‹Nr.›</a:t>
            </a:fld>
            <a:endParaRPr lang="en-AU" dirty="0"/>
          </a:p>
        </p:txBody>
      </p:sp>
    </p:spTree>
    <p:extLst>
      <p:ext uri="{BB962C8B-B14F-4D97-AF65-F5344CB8AC3E}">
        <p14:creationId xmlns:p14="http://schemas.microsoft.com/office/powerpoint/2010/main" val="380128803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Marcador de imagen de diapositiva 1"/>
          <p:cNvSpPr>
            <a:spLocks noGrp="1" noRot="1" noChangeAspect="1"/>
          </p:cNvSpPr>
          <p:nvPr>
            <p:ph type="sldImg"/>
          </p:nvPr>
        </p:nvSpPr>
        <p:spPr bwMode="auto">
          <a:noFill/>
          <a:ln>
            <a:solidFill>
              <a:srgbClr val="000000"/>
            </a:solidFill>
            <a:miter lim="800000"/>
            <a:headEnd/>
            <a:tailEnd/>
          </a:ln>
        </p:spPr>
      </p:sp>
      <p:sp>
        <p:nvSpPr>
          <p:cNvPr id="36866"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31747" name="Marcador de número de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7B9B31-73D5-443E-803E-D35DAFB7C4F1}" type="slidenum">
              <a:rPr lang="en-AU"/>
              <a:pPr fontAlgn="base">
                <a:spcBef>
                  <a:spcPct val="0"/>
                </a:spcBef>
                <a:spcAft>
                  <a:spcPct val="0"/>
                </a:spcAft>
                <a:defRPr/>
              </a:pPr>
              <a:t>16</a:t>
            </a:fld>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Marcador de imagen de diapositiva 1"/>
          <p:cNvSpPr>
            <a:spLocks noGrp="1" noRot="1" noChangeAspect="1"/>
          </p:cNvSpPr>
          <p:nvPr>
            <p:ph type="sldImg"/>
          </p:nvPr>
        </p:nvSpPr>
        <p:spPr bwMode="auto">
          <a:noFill/>
          <a:ln>
            <a:solidFill>
              <a:srgbClr val="000000"/>
            </a:solidFill>
            <a:miter lim="800000"/>
            <a:headEnd/>
            <a:tailEnd/>
          </a:ln>
        </p:spPr>
      </p:sp>
      <p:sp>
        <p:nvSpPr>
          <p:cNvPr id="60418"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59395" name="Marcador de número de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2649BB-481D-4F7D-A89E-C8E627C4BF32}" type="slidenum">
              <a:rPr lang="en-AU"/>
              <a:pPr fontAlgn="base">
                <a:spcBef>
                  <a:spcPct val="0"/>
                </a:spcBef>
                <a:spcAft>
                  <a:spcPct val="0"/>
                </a:spcAft>
                <a:defRPr/>
              </a:pPr>
              <a:t>25</a:t>
            </a:fld>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Marcador de imagen de diapositiva 1"/>
          <p:cNvSpPr>
            <a:spLocks noGrp="1" noRot="1" noChangeAspect="1"/>
          </p:cNvSpPr>
          <p:nvPr>
            <p:ph type="sldImg"/>
          </p:nvPr>
        </p:nvSpPr>
        <p:spPr bwMode="auto">
          <a:noFill/>
          <a:ln>
            <a:solidFill>
              <a:srgbClr val="000000"/>
            </a:solidFill>
            <a:miter lim="800000"/>
            <a:headEnd/>
            <a:tailEnd/>
          </a:ln>
        </p:spPr>
      </p:sp>
      <p:sp>
        <p:nvSpPr>
          <p:cNvPr id="62466"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61443" name="Marcador de número de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8CBF28-9415-4E9B-9657-67F850FA2B38}" type="slidenum">
              <a:rPr lang="en-AU"/>
              <a:pPr fontAlgn="base">
                <a:spcBef>
                  <a:spcPct val="0"/>
                </a:spcBef>
                <a:spcAft>
                  <a:spcPct val="0"/>
                </a:spcAft>
                <a:defRPr/>
              </a:pPr>
              <a:t>26</a:t>
            </a:fld>
            <a:endParaRPr lang="en-A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Marcador de imagen de diapositiva 1"/>
          <p:cNvSpPr>
            <a:spLocks noGrp="1" noRot="1" noChangeAspect="1"/>
          </p:cNvSpPr>
          <p:nvPr>
            <p:ph type="sldImg"/>
          </p:nvPr>
        </p:nvSpPr>
        <p:spPr bwMode="auto">
          <a:noFill/>
          <a:ln>
            <a:solidFill>
              <a:srgbClr val="000000"/>
            </a:solidFill>
            <a:miter lim="800000"/>
            <a:headEnd/>
            <a:tailEnd/>
          </a:ln>
        </p:spPr>
      </p:sp>
      <p:sp>
        <p:nvSpPr>
          <p:cNvPr id="64514"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63491" name="Marcador de número de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03CF81-2E7F-4723-9B3D-049856015B78}" type="slidenum">
              <a:rPr lang="en-AU"/>
              <a:pPr fontAlgn="base">
                <a:spcBef>
                  <a:spcPct val="0"/>
                </a:spcBef>
                <a:spcAft>
                  <a:spcPct val="0"/>
                </a:spcAft>
                <a:defRPr/>
              </a:pPr>
              <a:t>27</a:t>
            </a:fld>
            <a:endParaRPr lang="en-A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Marcador de imagen de diapositiva 1"/>
          <p:cNvSpPr>
            <a:spLocks noGrp="1" noRot="1" noChangeAspect="1"/>
          </p:cNvSpPr>
          <p:nvPr>
            <p:ph type="sldImg"/>
          </p:nvPr>
        </p:nvSpPr>
        <p:spPr bwMode="auto">
          <a:noFill/>
          <a:ln>
            <a:solidFill>
              <a:srgbClr val="000000"/>
            </a:solidFill>
            <a:miter lim="800000"/>
            <a:headEnd/>
            <a:tailEnd/>
          </a:ln>
        </p:spPr>
      </p:sp>
      <p:sp>
        <p:nvSpPr>
          <p:cNvPr id="67586"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66563" name="Marcador de número de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400F07-C8C2-4696-B542-2929D8FBFC6A}" type="slidenum">
              <a:rPr lang="en-AU"/>
              <a:pPr fontAlgn="base">
                <a:spcBef>
                  <a:spcPct val="0"/>
                </a:spcBef>
                <a:spcAft>
                  <a:spcPct val="0"/>
                </a:spcAft>
                <a:defRPr/>
              </a:pPr>
              <a:t>28</a:t>
            </a:fld>
            <a:endParaRPr lang="en-A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Marcador de imagen de diapositiva 1"/>
          <p:cNvSpPr>
            <a:spLocks noGrp="1" noRot="1" noChangeAspect="1"/>
          </p:cNvSpPr>
          <p:nvPr>
            <p:ph type="sldImg"/>
          </p:nvPr>
        </p:nvSpPr>
        <p:spPr bwMode="auto">
          <a:noFill/>
          <a:ln>
            <a:solidFill>
              <a:srgbClr val="000000"/>
            </a:solidFill>
            <a:miter lim="800000"/>
            <a:headEnd/>
            <a:tailEnd/>
          </a:ln>
        </p:spPr>
      </p:sp>
      <p:sp>
        <p:nvSpPr>
          <p:cNvPr id="71682"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70659" name="Marcador de número de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DB6784-BD59-4232-B596-DAB9C22AA575}" type="slidenum">
              <a:rPr lang="en-AU"/>
              <a:pPr fontAlgn="base">
                <a:spcBef>
                  <a:spcPct val="0"/>
                </a:spcBef>
                <a:spcAft>
                  <a:spcPct val="0"/>
                </a:spcAft>
                <a:defRPr/>
              </a:pPr>
              <a:t>30</a:t>
            </a:fld>
            <a:endParaRPr lang="en-A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Marcador de imagen de diapositiva 1"/>
          <p:cNvSpPr>
            <a:spLocks noGrp="1" noRot="1" noChangeAspect="1"/>
          </p:cNvSpPr>
          <p:nvPr>
            <p:ph type="sldImg"/>
          </p:nvPr>
        </p:nvSpPr>
        <p:spPr bwMode="auto">
          <a:noFill/>
          <a:ln>
            <a:solidFill>
              <a:srgbClr val="000000"/>
            </a:solidFill>
            <a:miter lim="800000"/>
            <a:headEnd/>
            <a:tailEnd/>
          </a:ln>
        </p:spPr>
      </p:sp>
      <p:sp>
        <p:nvSpPr>
          <p:cNvPr id="74754"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73731" name="Marcador de número de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99877D-9EE6-47A0-BFB6-DF1ACEC966AA}" type="slidenum">
              <a:rPr lang="en-AU"/>
              <a:pPr fontAlgn="base">
                <a:spcBef>
                  <a:spcPct val="0"/>
                </a:spcBef>
                <a:spcAft>
                  <a:spcPct val="0"/>
                </a:spcAft>
                <a:defRPr/>
              </a:pPr>
              <a:t>31</a:t>
            </a:fld>
            <a:endParaRPr lang="en-A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Marcador de imagen de diapositiva 1"/>
          <p:cNvSpPr>
            <a:spLocks noGrp="1" noRot="1" noChangeAspect="1"/>
          </p:cNvSpPr>
          <p:nvPr>
            <p:ph type="sldImg"/>
          </p:nvPr>
        </p:nvSpPr>
        <p:spPr bwMode="auto">
          <a:noFill/>
          <a:ln>
            <a:solidFill>
              <a:srgbClr val="000000"/>
            </a:solidFill>
            <a:miter lim="800000"/>
            <a:headEnd/>
            <a:tailEnd/>
          </a:ln>
        </p:spPr>
      </p:sp>
      <p:sp>
        <p:nvSpPr>
          <p:cNvPr id="76802"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75779" name="Marcador de número de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055A8F-2A57-4768-936F-EEDAAF5167C1}" type="slidenum">
              <a:rPr lang="en-AU"/>
              <a:pPr fontAlgn="base">
                <a:spcBef>
                  <a:spcPct val="0"/>
                </a:spcBef>
                <a:spcAft>
                  <a:spcPct val="0"/>
                </a:spcAft>
                <a:defRPr/>
              </a:pPr>
              <a:t>32</a:t>
            </a:fld>
            <a:endParaRPr lang="en-A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Marcador de imagen de diapositiva 1"/>
          <p:cNvSpPr>
            <a:spLocks noGrp="1" noRot="1" noChangeAspect="1"/>
          </p:cNvSpPr>
          <p:nvPr>
            <p:ph type="sldImg"/>
          </p:nvPr>
        </p:nvSpPr>
        <p:spPr bwMode="auto">
          <a:noFill/>
          <a:ln>
            <a:solidFill>
              <a:srgbClr val="000000"/>
            </a:solidFill>
            <a:miter lim="800000"/>
            <a:headEnd/>
            <a:tailEnd/>
          </a:ln>
        </p:spPr>
      </p:sp>
      <p:sp>
        <p:nvSpPr>
          <p:cNvPr id="78850"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77827" name="Marcador de número de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18ED96-B373-4DA1-AD4B-8FCD22A3D3EE}" type="slidenum">
              <a:rPr lang="en-AU"/>
              <a:pPr fontAlgn="base">
                <a:spcBef>
                  <a:spcPct val="0"/>
                </a:spcBef>
                <a:spcAft>
                  <a:spcPct val="0"/>
                </a:spcAft>
                <a:defRPr/>
              </a:pPr>
              <a:t>33</a:t>
            </a:fld>
            <a:endParaRPr lang="en-A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Marcador de imagen de diapositiva 1"/>
          <p:cNvSpPr>
            <a:spLocks noGrp="1" noRot="1" noChangeAspect="1"/>
          </p:cNvSpPr>
          <p:nvPr>
            <p:ph type="sldImg"/>
          </p:nvPr>
        </p:nvSpPr>
        <p:spPr bwMode="auto">
          <a:noFill/>
          <a:ln>
            <a:solidFill>
              <a:srgbClr val="000000"/>
            </a:solidFill>
            <a:miter lim="800000"/>
            <a:headEnd/>
            <a:tailEnd/>
          </a:ln>
        </p:spPr>
      </p:sp>
      <p:sp>
        <p:nvSpPr>
          <p:cNvPr id="80898"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79875" name="Marcador de número de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06C750-4A9E-4DB1-B87B-E9249234616D}" type="slidenum">
              <a:rPr lang="en-AU"/>
              <a:pPr fontAlgn="base">
                <a:spcBef>
                  <a:spcPct val="0"/>
                </a:spcBef>
                <a:spcAft>
                  <a:spcPct val="0"/>
                </a:spcAft>
                <a:defRPr/>
              </a:pPr>
              <a:t>34</a:t>
            </a:fld>
            <a:endParaRPr lang="en-A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Marcador de imagen de diapositiva 1"/>
          <p:cNvSpPr>
            <a:spLocks noGrp="1" noRot="1" noChangeAspect="1"/>
          </p:cNvSpPr>
          <p:nvPr>
            <p:ph type="sldImg"/>
          </p:nvPr>
        </p:nvSpPr>
        <p:spPr bwMode="auto">
          <a:noFill/>
          <a:ln>
            <a:solidFill>
              <a:srgbClr val="000000"/>
            </a:solidFill>
            <a:miter lim="800000"/>
            <a:headEnd/>
            <a:tailEnd/>
          </a:ln>
        </p:spPr>
      </p:sp>
      <p:sp>
        <p:nvSpPr>
          <p:cNvPr id="82946"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81923" name="Marcador de número de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AB6BDD-F35F-4977-8322-39784AC0D4C4}" type="slidenum">
              <a:rPr lang="en-AU"/>
              <a:pPr fontAlgn="base">
                <a:spcBef>
                  <a:spcPct val="0"/>
                </a:spcBef>
                <a:spcAft>
                  <a:spcPct val="0"/>
                </a:spcAft>
                <a:defRPr/>
              </a:pPr>
              <a:t>35</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Marcador de imagen de diapositiva 1"/>
          <p:cNvSpPr>
            <a:spLocks noGrp="1" noRot="1" noChangeAspect="1"/>
          </p:cNvSpPr>
          <p:nvPr>
            <p:ph type="sldImg"/>
          </p:nvPr>
        </p:nvSpPr>
        <p:spPr bwMode="auto">
          <a:noFill/>
          <a:ln>
            <a:solidFill>
              <a:srgbClr val="000000"/>
            </a:solidFill>
            <a:miter lim="800000"/>
            <a:headEnd/>
            <a:tailEnd/>
          </a:ln>
        </p:spPr>
      </p:sp>
      <p:sp>
        <p:nvSpPr>
          <p:cNvPr id="34818"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34819" name="Marcador de número de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C3CEDE-11C6-4562-BE8F-BFF2537C1226}" type="slidenum">
              <a:rPr lang="en-AU"/>
              <a:pPr fontAlgn="base">
                <a:spcBef>
                  <a:spcPct val="0"/>
                </a:spcBef>
                <a:spcAft>
                  <a:spcPct val="0"/>
                </a:spcAft>
                <a:defRPr/>
              </a:pPr>
              <a:t>17</a:t>
            </a:fld>
            <a:endParaRPr lang="en-A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Marcador de imagen de diapositiva 1"/>
          <p:cNvSpPr>
            <a:spLocks noGrp="1" noRot="1" noChangeAspect="1"/>
          </p:cNvSpPr>
          <p:nvPr>
            <p:ph type="sldImg"/>
          </p:nvPr>
        </p:nvSpPr>
        <p:spPr bwMode="auto">
          <a:noFill/>
          <a:ln>
            <a:solidFill>
              <a:srgbClr val="000000"/>
            </a:solidFill>
            <a:miter lim="800000"/>
            <a:headEnd/>
            <a:tailEnd/>
          </a:ln>
        </p:spPr>
      </p:sp>
      <p:sp>
        <p:nvSpPr>
          <p:cNvPr id="86018"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84995" name="Marcador de número de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FC72A5-5C5E-453F-9FCE-BCF6722A42B2}" type="slidenum">
              <a:rPr lang="en-AU"/>
              <a:pPr fontAlgn="base">
                <a:spcBef>
                  <a:spcPct val="0"/>
                </a:spcBef>
                <a:spcAft>
                  <a:spcPct val="0"/>
                </a:spcAft>
                <a:defRPr/>
              </a:pPr>
              <a:t>36</a:t>
            </a:fld>
            <a:endParaRPr lang="en-A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Marcador de imagen de diapositiva 1"/>
          <p:cNvSpPr>
            <a:spLocks noGrp="1" noRot="1" noChangeAspect="1"/>
          </p:cNvSpPr>
          <p:nvPr>
            <p:ph type="sldImg"/>
          </p:nvPr>
        </p:nvSpPr>
        <p:spPr bwMode="auto">
          <a:noFill/>
          <a:ln>
            <a:solidFill>
              <a:srgbClr val="000000"/>
            </a:solidFill>
            <a:miter lim="800000"/>
            <a:headEnd/>
            <a:tailEnd/>
          </a:ln>
        </p:spPr>
      </p:sp>
      <p:sp>
        <p:nvSpPr>
          <p:cNvPr id="88066"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87043" name="Marcador de número de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670FC5-BDEE-4CA0-8D52-720EE6541A53}" type="slidenum">
              <a:rPr lang="en-AU"/>
              <a:pPr fontAlgn="base">
                <a:spcBef>
                  <a:spcPct val="0"/>
                </a:spcBef>
                <a:spcAft>
                  <a:spcPct val="0"/>
                </a:spcAft>
                <a:defRPr/>
              </a:pPr>
              <a:t>37</a:t>
            </a:fld>
            <a:endParaRPr lang="en-A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Marcador de imagen de diapositiva 1"/>
          <p:cNvSpPr>
            <a:spLocks noGrp="1" noRot="1" noChangeAspect="1"/>
          </p:cNvSpPr>
          <p:nvPr>
            <p:ph type="sldImg"/>
          </p:nvPr>
        </p:nvSpPr>
        <p:spPr bwMode="auto">
          <a:noFill/>
          <a:ln>
            <a:solidFill>
              <a:srgbClr val="000000"/>
            </a:solidFill>
            <a:miter lim="800000"/>
            <a:headEnd/>
            <a:tailEnd/>
          </a:ln>
        </p:spPr>
      </p:sp>
      <p:sp>
        <p:nvSpPr>
          <p:cNvPr id="92162"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91139" name="Marcador de número de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4D75F6-11DA-4430-8FF3-BBC2A0996AEA}" type="slidenum">
              <a:rPr lang="en-AU"/>
              <a:pPr fontAlgn="base">
                <a:spcBef>
                  <a:spcPct val="0"/>
                </a:spcBef>
                <a:spcAft>
                  <a:spcPct val="0"/>
                </a:spcAft>
                <a:defRPr/>
              </a:pPr>
              <a:t>38</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Marcador de imagen de diapositiva 1"/>
          <p:cNvSpPr>
            <a:spLocks noGrp="1" noRot="1" noChangeAspect="1"/>
          </p:cNvSpPr>
          <p:nvPr>
            <p:ph type="sldImg"/>
          </p:nvPr>
        </p:nvSpPr>
        <p:spPr bwMode="auto">
          <a:noFill/>
          <a:ln>
            <a:solidFill>
              <a:srgbClr val="000000"/>
            </a:solidFill>
            <a:miter lim="800000"/>
            <a:headEnd/>
            <a:tailEnd/>
          </a:ln>
        </p:spPr>
      </p:sp>
      <p:sp>
        <p:nvSpPr>
          <p:cNvPr id="38914"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37891" name="Marcador de número de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48C4E1-289C-4E79-934F-62D816590FDB}" type="slidenum">
              <a:rPr lang="en-AU"/>
              <a:pPr fontAlgn="base">
                <a:spcBef>
                  <a:spcPct val="0"/>
                </a:spcBef>
                <a:spcAft>
                  <a:spcPct val="0"/>
                </a:spcAft>
                <a:defRPr/>
              </a:pPr>
              <a:t>18</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Marcador de imagen de diapositiva 1"/>
          <p:cNvSpPr>
            <a:spLocks noGrp="1" noRot="1" noChangeAspect="1"/>
          </p:cNvSpPr>
          <p:nvPr>
            <p:ph type="sldImg"/>
          </p:nvPr>
        </p:nvSpPr>
        <p:spPr bwMode="auto">
          <a:noFill/>
          <a:ln>
            <a:solidFill>
              <a:srgbClr val="000000"/>
            </a:solidFill>
            <a:miter lim="800000"/>
            <a:headEnd/>
            <a:tailEnd/>
          </a:ln>
        </p:spPr>
      </p:sp>
      <p:sp>
        <p:nvSpPr>
          <p:cNvPr id="41986"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40963" name="Marcador de número de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7873CC-8C8F-409A-9079-9B647AA147FC}" type="slidenum">
              <a:rPr lang="en-AU"/>
              <a:pPr fontAlgn="base">
                <a:spcBef>
                  <a:spcPct val="0"/>
                </a:spcBef>
                <a:spcAft>
                  <a:spcPct val="0"/>
                </a:spcAft>
                <a:defRPr/>
              </a:pPr>
              <a:t>19</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Marcador de imagen de diapositiva 1"/>
          <p:cNvSpPr>
            <a:spLocks noGrp="1" noRot="1" noChangeAspect="1"/>
          </p:cNvSpPr>
          <p:nvPr>
            <p:ph type="sldImg"/>
          </p:nvPr>
        </p:nvSpPr>
        <p:spPr bwMode="auto">
          <a:noFill/>
          <a:ln>
            <a:solidFill>
              <a:srgbClr val="000000"/>
            </a:solidFill>
            <a:miter lim="800000"/>
            <a:headEnd/>
            <a:tailEnd/>
          </a:ln>
        </p:spPr>
      </p:sp>
      <p:sp>
        <p:nvSpPr>
          <p:cNvPr id="45058"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44035" name="Marcador de número de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95B555-655B-4498-8C69-E8A7668A4155}" type="slidenum">
              <a:rPr lang="en-AU"/>
              <a:pPr fontAlgn="base">
                <a:spcBef>
                  <a:spcPct val="0"/>
                </a:spcBef>
                <a:spcAft>
                  <a:spcPct val="0"/>
                </a:spcAft>
                <a:defRPr/>
              </a:pPr>
              <a:t>20</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Marcador de imagen de diapositiva 1"/>
          <p:cNvSpPr>
            <a:spLocks noGrp="1" noRot="1" noChangeAspect="1"/>
          </p:cNvSpPr>
          <p:nvPr>
            <p:ph type="sldImg"/>
          </p:nvPr>
        </p:nvSpPr>
        <p:spPr bwMode="auto">
          <a:noFill/>
          <a:ln>
            <a:solidFill>
              <a:srgbClr val="000000"/>
            </a:solidFill>
            <a:miter lim="800000"/>
            <a:headEnd/>
            <a:tailEnd/>
          </a:ln>
        </p:spPr>
      </p:sp>
      <p:sp>
        <p:nvSpPr>
          <p:cNvPr id="48130"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47107" name="Marcador de número de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ED9260-53E1-47C8-BF26-933E323DB76D}" type="slidenum">
              <a:rPr lang="en-AU"/>
              <a:pPr fontAlgn="base">
                <a:spcBef>
                  <a:spcPct val="0"/>
                </a:spcBef>
                <a:spcAft>
                  <a:spcPct val="0"/>
                </a:spcAft>
                <a:defRPr/>
              </a:pPr>
              <a:t>21</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Marcador de imagen de diapositiva 1"/>
          <p:cNvSpPr>
            <a:spLocks noGrp="1" noRot="1" noChangeAspect="1"/>
          </p:cNvSpPr>
          <p:nvPr>
            <p:ph type="sldImg"/>
          </p:nvPr>
        </p:nvSpPr>
        <p:spPr bwMode="auto">
          <a:noFill/>
          <a:ln>
            <a:solidFill>
              <a:srgbClr val="000000"/>
            </a:solidFill>
            <a:miter lim="800000"/>
            <a:headEnd/>
            <a:tailEnd/>
          </a:ln>
        </p:spPr>
      </p:sp>
      <p:sp>
        <p:nvSpPr>
          <p:cNvPr id="51202"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50179" name="Marcador de número de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1959C7-6AF5-4AE0-B9A7-C9622B525BDB}" type="slidenum">
              <a:rPr lang="en-AU"/>
              <a:pPr fontAlgn="base">
                <a:spcBef>
                  <a:spcPct val="0"/>
                </a:spcBef>
                <a:spcAft>
                  <a:spcPct val="0"/>
                </a:spcAft>
                <a:defRPr/>
              </a:pPr>
              <a:t>22</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Marcador de imagen de diapositiva 1"/>
          <p:cNvSpPr>
            <a:spLocks noGrp="1" noRot="1" noChangeAspect="1"/>
          </p:cNvSpPr>
          <p:nvPr>
            <p:ph type="sldImg"/>
          </p:nvPr>
        </p:nvSpPr>
        <p:spPr bwMode="auto">
          <a:noFill/>
          <a:ln>
            <a:solidFill>
              <a:srgbClr val="000000"/>
            </a:solidFill>
            <a:miter lim="800000"/>
            <a:headEnd/>
            <a:tailEnd/>
          </a:ln>
        </p:spPr>
      </p:sp>
      <p:sp>
        <p:nvSpPr>
          <p:cNvPr id="54274"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53251" name="Marcador de número de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68CFA3-0213-4749-A245-989577B30898}" type="slidenum">
              <a:rPr lang="en-AU"/>
              <a:pPr fontAlgn="base">
                <a:spcBef>
                  <a:spcPct val="0"/>
                </a:spcBef>
                <a:spcAft>
                  <a:spcPct val="0"/>
                </a:spcAft>
                <a:defRPr/>
              </a:pPr>
              <a:t>23</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Marcador de imagen de diapositiva 1"/>
          <p:cNvSpPr>
            <a:spLocks noGrp="1" noRot="1" noChangeAspect="1"/>
          </p:cNvSpPr>
          <p:nvPr>
            <p:ph type="sldImg"/>
          </p:nvPr>
        </p:nvSpPr>
        <p:spPr bwMode="auto">
          <a:noFill/>
          <a:ln>
            <a:solidFill>
              <a:srgbClr val="000000"/>
            </a:solidFill>
            <a:miter lim="800000"/>
            <a:headEnd/>
            <a:tailEnd/>
          </a:ln>
        </p:spPr>
      </p:sp>
      <p:sp>
        <p:nvSpPr>
          <p:cNvPr id="57346"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56323" name="Marcador de número de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D79565-702E-4F60-832B-9D52FAF7C772}" type="slidenum">
              <a:rPr lang="en-AU"/>
              <a:pPr fontAlgn="base">
                <a:spcBef>
                  <a:spcPct val="0"/>
                </a:spcBef>
                <a:spcAft>
                  <a:spcPct val="0"/>
                </a:spcAft>
                <a:defRPr/>
              </a:pPr>
              <a:t>24</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E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dirty="0"/>
          </a:p>
        </p:txBody>
      </p:sp>
      <p:sp>
        <p:nvSpPr>
          <p:cNvPr id="5" name="Elipse 8"/>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dirty="0"/>
          </a:p>
        </p:txBody>
      </p:sp>
      <p:sp>
        <p:nvSpPr>
          <p:cNvPr id="14" name="Título 13"/>
          <p:cNvSpPr>
            <a:spLocks noGrp="1"/>
          </p:cNvSpPr>
          <p:nvPr>
            <p:ph type="ctrTitle"/>
          </p:nvPr>
        </p:nvSpPr>
        <p:spPr>
          <a:xfrm>
            <a:off x="1432560" y="359898"/>
            <a:ext cx="7406640" cy="1472184"/>
          </a:xfrm>
        </p:spPr>
        <p:txBody>
          <a:bodyPr anchor="b"/>
          <a:lstStyle>
            <a:lvl1pPr algn="l">
              <a:defRPr/>
            </a:lvl1pPr>
            <a:extLst/>
          </a:lstStyle>
          <a:p>
            <a:r>
              <a:rPr lang="es-ES_tradnl" smtClean="0"/>
              <a:t>Clic para editar título</a:t>
            </a:r>
            <a:endParaRPr lang="en-US"/>
          </a:p>
        </p:txBody>
      </p:sp>
      <p:sp>
        <p:nvSpPr>
          <p:cNvPr id="22" name="Subtítu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_tradnl" smtClean="0"/>
              <a:t>Haga clic para modificar el estilo de subtítulo del patrón</a:t>
            </a:r>
            <a:endParaRPr lang="en-US"/>
          </a:p>
        </p:txBody>
      </p:sp>
      <p:sp>
        <p:nvSpPr>
          <p:cNvPr id="6" name="Marcador de fecha 6"/>
          <p:cNvSpPr>
            <a:spLocks noGrp="1"/>
          </p:cNvSpPr>
          <p:nvPr>
            <p:ph type="dt" sz="half" idx="10"/>
          </p:nvPr>
        </p:nvSpPr>
        <p:spPr/>
        <p:txBody>
          <a:bodyPr/>
          <a:lstStyle>
            <a:lvl1pPr>
              <a:defRPr/>
            </a:lvl1pPr>
            <a:extLst/>
          </a:lstStyle>
          <a:p>
            <a:pPr>
              <a:defRPr/>
            </a:pPr>
            <a:fld id="{0C22E536-9CBF-4879-A113-57C2103DEFA6}" type="datetime1">
              <a:rPr lang="es-ES"/>
              <a:pPr>
                <a:defRPr/>
              </a:pPr>
              <a:t>2/5/17</a:t>
            </a:fld>
            <a:endParaRPr lang="en-US" dirty="0"/>
          </a:p>
        </p:txBody>
      </p:sp>
      <p:sp>
        <p:nvSpPr>
          <p:cNvPr id="7" name="Marcador de pie de página 19"/>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8" name="Marcador de número de diapositiva 9"/>
          <p:cNvSpPr>
            <a:spLocks noGrp="1"/>
          </p:cNvSpPr>
          <p:nvPr>
            <p:ph type="sldNum" sz="quarter" idx="12"/>
          </p:nvPr>
        </p:nvSpPr>
        <p:spPr/>
        <p:txBody>
          <a:bodyPr/>
          <a:lstStyle>
            <a:lvl1pPr>
              <a:defRPr/>
            </a:lvl1pPr>
            <a:extLst/>
          </a:lstStyle>
          <a:p>
            <a:pPr>
              <a:defRPr/>
            </a:pPr>
            <a:fld id="{772D73A2-0C04-4411-B520-036C4FC37BD7}" type="slidenum">
              <a:rPr lang="en-US"/>
              <a:pPr>
                <a:defRPr/>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lang="es-ES_tradnl" smtClean="0"/>
              <a:t>Clic para editar título</a:t>
            </a:r>
            <a:endParaRPr lang="en-US"/>
          </a:p>
        </p:txBody>
      </p:sp>
      <p:sp>
        <p:nvSpPr>
          <p:cNvPr id="3" name="Marcador de texto vertical 2"/>
          <p:cNvSpPr>
            <a:spLocks noGrp="1"/>
          </p:cNvSpPr>
          <p:nvPr>
            <p:ph type="body" orient="vert" idx="1"/>
          </p:nvPr>
        </p:nvSpPr>
        <p:spPr/>
        <p:txBody>
          <a:bodyPr vert="eaVert"/>
          <a:lstStyle>
            <a:extLs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Marcador de fecha 3"/>
          <p:cNvSpPr>
            <a:spLocks noGrp="1"/>
          </p:cNvSpPr>
          <p:nvPr>
            <p:ph type="dt" sz="half" idx="10"/>
          </p:nvPr>
        </p:nvSpPr>
        <p:spPr/>
        <p:txBody>
          <a:bodyPr/>
          <a:lstStyle>
            <a:lvl1pPr>
              <a:defRPr/>
            </a:lvl1pPr>
            <a:extLst/>
          </a:lstStyle>
          <a:p>
            <a:pPr>
              <a:defRPr/>
            </a:pPr>
            <a:fld id="{2F812859-E4C5-4530-9E33-5110414831B5}" type="datetime1">
              <a:rPr lang="es-ES"/>
              <a:pPr>
                <a:defRPr/>
              </a:pPr>
              <a:t>2/5/17</a:t>
            </a:fld>
            <a:endParaRPr lang="en-US" dirty="0"/>
          </a:p>
        </p:txBody>
      </p:sp>
      <p:sp>
        <p:nvSpPr>
          <p:cNvPr id="5" name="Marcador de pie de página 4"/>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6" name="Marcador de número de diapositiva 5"/>
          <p:cNvSpPr>
            <a:spLocks noGrp="1"/>
          </p:cNvSpPr>
          <p:nvPr>
            <p:ph type="sldNum" sz="quarter" idx="12"/>
          </p:nvPr>
        </p:nvSpPr>
        <p:spPr/>
        <p:txBody>
          <a:bodyPr/>
          <a:lstStyle>
            <a:lvl1pPr>
              <a:defRPr/>
            </a:lvl1pPr>
            <a:extLst/>
          </a:lstStyle>
          <a:p>
            <a:pPr>
              <a:defRPr/>
            </a:pPr>
            <a:fld id="{8782A195-2C19-4D05-B41E-D2DCA0F81CF4}" type="slidenum">
              <a:rPr lang="en-US"/>
              <a:pPr>
                <a:defRPr/>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58000" y="274639"/>
            <a:ext cx="1828800" cy="5851525"/>
          </a:xfrm>
        </p:spPr>
        <p:txBody>
          <a:bodyPr vert="eaVert"/>
          <a:lstStyle>
            <a:extLst/>
          </a:lstStyle>
          <a:p>
            <a:r>
              <a:rPr lang="es-ES_tradnl" smtClean="0"/>
              <a:t>Clic para editar título</a:t>
            </a:r>
            <a:endParaRPr lang="en-US"/>
          </a:p>
        </p:txBody>
      </p:sp>
      <p:sp>
        <p:nvSpPr>
          <p:cNvPr id="3" name="Marcador de texto vertical 2"/>
          <p:cNvSpPr>
            <a:spLocks noGrp="1"/>
          </p:cNvSpPr>
          <p:nvPr>
            <p:ph type="body" orient="vert" idx="1"/>
          </p:nvPr>
        </p:nvSpPr>
        <p:spPr>
          <a:xfrm>
            <a:off x="1143000" y="274640"/>
            <a:ext cx="5562600" cy="5851525"/>
          </a:xfrm>
        </p:spPr>
        <p:txBody>
          <a:bodyPr vert="eaVert"/>
          <a:lstStyle>
            <a:extLs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Marcador de fecha 3"/>
          <p:cNvSpPr>
            <a:spLocks noGrp="1"/>
          </p:cNvSpPr>
          <p:nvPr>
            <p:ph type="dt" sz="half" idx="10"/>
          </p:nvPr>
        </p:nvSpPr>
        <p:spPr/>
        <p:txBody>
          <a:bodyPr/>
          <a:lstStyle>
            <a:lvl1pPr>
              <a:defRPr/>
            </a:lvl1pPr>
            <a:extLst/>
          </a:lstStyle>
          <a:p>
            <a:pPr>
              <a:defRPr/>
            </a:pPr>
            <a:fld id="{E0F976FC-0331-4D74-B010-CD9ABB3B3DAF}" type="datetime1">
              <a:rPr lang="es-ES"/>
              <a:pPr>
                <a:defRPr/>
              </a:pPr>
              <a:t>2/5/17</a:t>
            </a:fld>
            <a:endParaRPr lang="en-US" dirty="0"/>
          </a:p>
        </p:txBody>
      </p:sp>
      <p:sp>
        <p:nvSpPr>
          <p:cNvPr id="5" name="Marcador de pie de página 4"/>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6" name="Marcador de número de diapositiva 5"/>
          <p:cNvSpPr>
            <a:spLocks noGrp="1"/>
          </p:cNvSpPr>
          <p:nvPr>
            <p:ph type="sldNum" sz="quarter" idx="12"/>
          </p:nvPr>
        </p:nvSpPr>
        <p:spPr/>
        <p:txBody>
          <a:bodyPr/>
          <a:lstStyle>
            <a:lvl1pPr>
              <a:defRPr/>
            </a:lvl1pPr>
            <a:extLst/>
          </a:lstStyle>
          <a:p>
            <a:pPr>
              <a:defRPr/>
            </a:pPr>
            <a:fld id="{D76733B8-E418-4E5F-B0B1-03436C3A7A46}" type="slidenum">
              <a:rPr lang="en-US"/>
              <a:pPr>
                <a:defRPr/>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lang="es-ES_tradnl" smtClean="0"/>
              <a:t>Clic para editar título</a:t>
            </a:r>
            <a:endParaRPr lang="en-US"/>
          </a:p>
        </p:txBody>
      </p:sp>
      <p:sp>
        <p:nvSpPr>
          <p:cNvPr id="3" name="Marcador de contenido 2"/>
          <p:cNvSpPr>
            <a:spLocks noGrp="1"/>
          </p:cNvSpPr>
          <p:nvPr>
            <p:ph idx="1"/>
          </p:nvPr>
        </p:nvSpPr>
        <p:spPr/>
        <p:txBody>
          <a:bodyPr/>
          <a:lstStyle>
            <a:extLs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Marcador de fecha 3"/>
          <p:cNvSpPr>
            <a:spLocks noGrp="1"/>
          </p:cNvSpPr>
          <p:nvPr>
            <p:ph type="dt" sz="half" idx="10"/>
          </p:nvPr>
        </p:nvSpPr>
        <p:spPr/>
        <p:txBody>
          <a:bodyPr/>
          <a:lstStyle>
            <a:lvl1pPr>
              <a:defRPr/>
            </a:lvl1pPr>
            <a:extLst/>
          </a:lstStyle>
          <a:p>
            <a:pPr>
              <a:defRPr/>
            </a:pPr>
            <a:fld id="{97AD6ECC-DF5D-4956-9570-2511E1BADC3D}" type="datetime1">
              <a:rPr lang="es-ES"/>
              <a:pPr>
                <a:defRPr/>
              </a:pPr>
              <a:t>2/5/17</a:t>
            </a:fld>
            <a:endParaRPr lang="en-US" dirty="0"/>
          </a:p>
        </p:txBody>
      </p:sp>
      <p:sp>
        <p:nvSpPr>
          <p:cNvPr id="5" name="Marcador de pie de página 4"/>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6" name="Marcador de número de diapositiva 5"/>
          <p:cNvSpPr>
            <a:spLocks noGrp="1"/>
          </p:cNvSpPr>
          <p:nvPr>
            <p:ph type="sldNum" sz="quarter" idx="12"/>
          </p:nvPr>
        </p:nvSpPr>
        <p:spPr/>
        <p:txBody>
          <a:bodyPr/>
          <a:lstStyle>
            <a:lvl1pPr>
              <a:defRPr/>
            </a:lvl1pPr>
            <a:extLst/>
          </a:lstStyle>
          <a:p>
            <a:pPr>
              <a:defRPr/>
            </a:pPr>
            <a:fld id="{33E6D73A-EE04-4E09-8846-3A3C3F086DC2}" type="slidenum">
              <a:rPr lang="en-US"/>
              <a:pPr>
                <a:defRPr/>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Rectángulo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Rectángulo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E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dirty="0"/>
          </a:p>
        </p:txBody>
      </p:sp>
      <p:sp>
        <p:nvSpPr>
          <p:cNvPr id="7" name="Elipse 8"/>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dirty="0"/>
          </a:p>
        </p:txBody>
      </p:sp>
      <p:sp>
        <p:nvSpPr>
          <p:cNvPr id="2" name="Título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s-ES_tradnl" smtClean="0"/>
              <a:t>Clic para editar título</a:t>
            </a:r>
            <a:endParaRPr lang="en-US"/>
          </a:p>
        </p:txBody>
      </p:sp>
      <p:sp>
        <p:nvSpPr>
          <p:cNvPr id="3" name="Marcador de texto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_tradnl" smtClean="0"/>
              <a:t>Haga clic para modificar el estilo de texto del patrón</a:t>
            </a:r>
          </a:p>
        </p:txBody>
      </p:sp>
      <p:sp>
        <p:nvSpPr>
          <p:cNvPr id="8" name="Marcador de fecha 3"/>
          <p:cNvSpPr>
            <a:spLocks noGrp="1"/>
          </p:cNvSpPr>
          <p:nvPr>
            <p:ph type="dt" sz="half" idx="10"/>
          </p:nvPr>
        </p:nvSpPr>
        <p:spPr/>
        <p:txBody>
          <a:bodyPr/>
          <a:lstStyle>
            <a:lvl1pPr>
              <a:defRPr/>
            </a:lvl1pPr>
            <a:extLst/>
          </a:lstStyle>
          <a:p>
            <a:pPr>
              <a:defRPr/>
            </a:pPr>
            <a:fld id="{AA50F822-D825-47F6-817C-D7E884372399}" type="datetime1">
              <a:rPr lang="es-ES"/>
              <a:pPr>
                <a:defRPr/>
              </a:pPr>
              <a:t>2/5/17</a:t>
            </a:fld>
            <a:endParaRPr lang="en-US" dirty="0"/>
          </a:p>
        </p:txBody>
      </p:sp>
      <p:sp>
        <p:nvSpPr>
          <p:cNvPr id="9" name="Marcador de pie de página 4"/>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10" name="Marcador de número de diapositiva 5"/>
          <p:cNvSpPr>
            <a:spLocks noGrp="1"/>
          </p:cNvSpPr>
          <p:nvPr>
            <p:ph type="sldNum" sz="quarter" idx="12"/>
          </p:nvPr>
        </p:nvSpPr>
        <p:spPr/>
        <p:txBody>
          <a:bodyPr/>
          <a:lstStyle>
            <a:lvl1pPr>
              <a:defRPr/>
            </a:lvl1pPr>
            <a:extLst/>
          </a:lstStyle>
          <a:p>
            <a:pPr>
              <a:defRPr/>
            </a:pPr>
            <a:fld id="{5DAC5F23-C95C-4319-A0A1-DDA57DA80F6A}" type="slidenum">
              <a:rPr lang="en-US"/>
              <a:pPr>
                <a:defRPr/>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320"/>
            <a:ext cx="7498080" cy="1143000"/>
          </a:xfrm>
        </p:spPr>
        <p:txBody>
          <a:bodyPr/>
          <a:lstStyle>
            <a:extLst/>
          </a:lstStyle>
          <a:p>
            <a:r>
              <a:rPr lang="es-ES_tradnl" smtClean="0"/>
              <a:t>Clic para editar título</a:t>
            </a:r>
            <a:endParaRPr lang="en-US"/>
          </a:p>
        </p:txBody>
      </p:sp>
      <p:sp>
        <p:nvSpPr>
          <p:cNvPr id="3" name="Marcador de contenid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Marcador de contenid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5" name="Marcador de fecha 4"/>
          <p:cNvSpPr>
            <a:spLocks noGrp="1"/>
          </p:cNvSpPr>
          <p:nvPr>
            <p:ph type="dt" sz="half" idx="10"/>
          </p:nvPr>
        </p:nvSpPr>
        <p:spPr/>
        <p:txBody>
          <a:bodyPr/>
          <a:lstStyle>
            <a:lvl1pPr>
              <a:defRPr/>
            </a:lvl1pPr>
            <a:extLst/>
          </a:lstStyle>
          <a:p>
            <a:pPr>
              <a:defRPr/>
            </a:pPr>
            <a:fld id="{DEBED87C-1631-4974-9792-FBDEE997921D}" type="datetime1">
              <a:rPr lang="es-ES"/>
              <a:pPr>
                <a:defRPr/>
              </a:pPr>
              <a:t>2/5/17</a:t>
            </a:fld>
            <a:endParaRPr lang="en-US" dirty="0"/>
          </a:p>
        </p:txBody>
      </p:sp>
      <p:sp>
        <p:nvSpPr>
          <p:cNvPr id="6" name="Marcador de pie de página 5"/>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7" name="Marcador de número de diapositiva 6"/>
          <p:cNvSpPr>
            <a:spLocks noGrp="1"/>
          </p:cNvSpPr>
          <p:nvPr>
            <p:ph type="sldNum" sz="quarter" idx="12"/>
          </p:nvPr>
        </p:nvSpPr>
        <p:spPr/>
        <p:txBody>
          <a:bodyPr/>
          <a:lstStyle>
            <a:lvl1pPr>
              <a:defRPr/>
            </a:lvl1pPr>
            <a:extLst/>
          </a:lstStyle>
          <a:p>
            <a:pPr>
              <a:defRPr/>
            </a:pPr>
            <a:fld id="{F3041106-79BD-48DA-904C-C66ABEE0BA2A}" type="slidenum">
              <a:rPr lang="en-US"/>
              <a:pPr>
                <a:defRPr/>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5160336"/>
            <a:ext cx="8229600" cy="1143000"/>
          </a:xfrm>
        </p:spPr>
        <p:txBody>
          <a:bodyPr/>
          <a:lstStyle>
            <a:lvl1pPr algn="ctr">
              <a:defRPr sz="4500" b="1" cap="none" baseline="0"/>
            </a:lvl1pPr>
            <a:extLst/>
          </a:lstStyle>
          <a:p>
            <a:r>
              <a:rPr lang="es-ES_tradnl" smtClean="0"/>
              <a:t>Clic para editar título</a:t>
            </a:r>
            <a:endParaRPr lang="en-US"/>
          </a:p>
        </p:txBody>
      </p:sp>
      <p:sp>
        <p:nvSpPr>
          <p:cNvPr id="3" name="Marcador de texto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s-ES_tradnl" smtClean="0"/>
              <a:t>Haga clic para modificar el estilo de texto del patrón</a:t>
            </a:r>
          </a:p>
        </p:txBody>
      </p:sp>
      <p:sp>
        <p:nvSpPr>
          <p:cNvPr id="4" name="Marcador de texto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s-ES_tradnl" smtClean="0"/>
              <a:t>Haga clic para modificar el estilo de texto del patrón</a:t>
            </a:r>
          </a:p>
        </p:txBody>
      </p:sp>
      <p:sp>
        <p:nvSpPr>
          <p:cNvPr id="5" name="Marcador de contenido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6" name="Marcador de contenido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7" name="Marcador de fecha 6"/>
          <p:cNvSpPr>
            <a:spLocks noGrp="1"/>
          </p:cNvSpPr>
          <p:nvPr>
            <p:ph type="dt" sz="half" idx="10"/>
          </p:nvPr>
        </p:nvSpPr>
        <p:spPr/>
        <p:txBody>
          <a:bodyPr/>
          <a:lstStyle>
            <a:lvl1pPr>
              <a:defRPr/>
            </a:lvl1pPr>
            <a:extLst/>
          </a:lstStyle>
          <a:p>
            <a:pPr>
              <a:defRPr/>
            </a:pPr>
            <a:fld id="{121F5944-0CDC-4D32-B250-1D0E7110506F}" type="datetime1">
              <a:rPr lang="es-ES"/>
              <a:pPr>
                <a:defRPr/>
              </a:pPr>
              <a:t>2/5/17</a:t>
            </a:fld>
            <a:endParaRPr lang="en-US" dirty="0"/>
          </a:p>
        </p:txBody>
      </p:sp>
      <p:sp>
        <p:nvSpPr>
          <p:cNvPr id="8" name="Marcador de pie de página 7"/>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9" name="Marcador de número de diapositiva 8"/>
          <p:cNvSpPr>
            <a:spLocks noGrp="1"/>
          </p:cNvSpPr>
          <p:nvPr>
            <p:ph type="sldNum" sz="quarter" idx="12"/>
          </p:nvPr>
        </p:nvSpPr>
        <p:spPr/>
        <p:txBody>
          <a:bodyPr/>
          <a:lstStyle>
            <a:lvl1pPr>
              <a:defRPr/>
            </a:lvl1pPr>
            <a:extLst/>
          </a:lstStyle>
          <a:p>
            <a:pPr>
              <a:defRPr/>
            </a:pPr>
            <a:fld id="{A720DFD2-36A9-439F-B333-A97EB7D95AF8}" type="slidenum">
              <a:rPr lang="en-US"/>
              <a:pPr>
                <a:defRPr/>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320"/>
            <a:ext cx="7498080" cy="1143000"/>
          </a:xfrm>
        </p:spPr>
        <p:txBody>
          <a:bodyPr/>
          <a:lstStyle>
            <a:extLst/>
          </a:lstStyle>
          <a:p>
            <a:r>
              <a:rPr lang="es-ES_tradnl" smtClean="0"/>
              <a:t>Clic para editar título</a:t>
            </a:r>
            <a:endParaRPr lang="en-US"/>
          </a:p>
        </p:txBody>
      </p:sp>
      <p:sp>
        <p:nvSpPr>
          <p:cNvPr id="3" name="Marcador de fecha 2"/>
          <p:cNvSpPr>
            <a:spLocks noGrp="1"/>
          </p:cNvSpPr>
          <p:nvPr>
            <p:ph type="dt" sz="half" idx="10"/>
          </p:nvPr>
        </p:nvSpPr>
        <p:spPr/>
        <p:txBody>
          <a:bodyPr/>
          <a:lstStyle>
            <a:lvl1pPr>
              <a:defRPr/>
            </a:lvl1pPr>
            <a:extLst/>
          </a:lstStyle>
          <a:p>
            <a:pPr>
              <a:defRPr/>
            </a:pPr>
            <a:fld id="{AEC9F8BA-0C57-493E-B8B0-612A7B77C700}" type="datetime1">
              <a:rPr lang="es-ES"/>
              <a:pPr>
                <a:defRPr/>
              </a:pPr>
              <a:t>2/5/17</a:t>
            </a:fld>
            <a:endParaRPr lang="en-US" dirty="0"/>
          </a:p>
        </p:txBody>
      </p:sp>
      <p:sp>
        <p:nvSpPr>
          <p:cNvPr id="4" name="Marcador de pie de página 3"/>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5" name="Marcador de número de diapositiva 4"/>
          <p:cNvSpPr>
            <a:spLocks noGrp="1"/>
          </p:cNvSpPr>
          <p:nvPr>
            <p:ph type="sldNum" sz="quarter" idx="12"/>
          </p:nvPr>
        </p:nvSpPr>
        <p:spPr/>
        <p:txBody>
          <a:bodyPr/>
          <a:lstStyle>
            <a:lvl1pPr>
              <a:defRPr/>
            </a:lvl1pPr>
            <a:extLst/>
          </a:lstStyle>
          <a:p>
            <a:pPr>
              <a:defRPr/>
            </a:pPr>
            <a:fld id="{712C301F-C36C-4AD4-9538-9E5980952E24}" type="slidenum">
              <a:rPr lang="en-US"/>
              <a:pPr>
                <a:defRPr/>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Rectángulo 4"/>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Rectángulo 5"/>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4" name="Marcador de fecha 1"/>
          <p:cNvSpPr>
            <a:spLocks noGrp="1"/>
          </p:cNvSpPr>
          <p:nvPr>
            <p:ph type="dt" sz="half" idx="10"/>
          </p:nvPr>
        </p:nvSpPr>
        <p:spPr/>
        <p:txBody>
          <a:bodyPr/>
          <a:lstStyle>
            <a:lvl1pPr>
              <a:defRPr/>
            </a:lvl1pPr>
            <a:extLst/>
          </a:lstStyle>
          <a:p>
            <a:pPr>
              <a:defRPr/>
            </a:pPr>
            <a:fld id="{608B2128-D7CA-4E3C-BB1C-BD4ED338EC8D}" type="datetime1">
              <a:rPr lang="es-ES"/>
              <a:pPr>
                <a:defRPr/>
              </a:pPr>
              <a:t>2/5/17</a:t>
            </a:fld>
            <a:endParaRPr lang="en-US" dirty="0"/>
          </a:p>
        </p:txBody>
      </p:sp>
      <p:sp>
        <p:nvSpPr>
          <p:cNvPr id="5" name="Marcador de pie de página 2"/>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6" name="Marcador de número de diapositiva 3"/>
          <p:cNvSpPr>
            <a:spLocks noGrp="1"/>
          </p:cNvSpPr>
          <p:nvPr>
            <p:ph type="sldNum" sz="quarter" idx="12"/>
          </p:nvPr>
        </p:nvSpPr>
        <p:spPr/>
        <p:txBody>
          <a:bodyPr/>
          <a:lstStyle>
            <a:lvl1pPr>
              <a:defRPr/>
            </a:lvl1pPr>
            <a:extLst/>
          </a:lstStyle>
          <a:p>
            <a:pPr>
              <a:defRPr/>
            </a:pPr>
            <a:fld id="{2243B1F2-3766-4BAE-A807-E6DBEB5F0FD4}" type="slidenum">
              <a:rPr lang="en-US"/>
              <a:pPr>
                <a:defRPr/>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s-ES_tradnl" smtClean="0"/>
              <a:t>Clic para editar título</a:t>
            </a:r>
            <a:endParaRPr lang="en-US"/>
          </a:p>
        </p:txBody>
      </p:sp>
      <p:sp>
        <p:nvSpPr>
          <p:cNvPr id="3" name="Marcador de texto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s-ES_tradnl" smtClean="0"/>
              <a:t>Haga clic para modificar el estilo de texto del patrón</a:t>
            </a:r>
          </a:p>
        </p:txBody>
      </p:sp>
      <p:sp>
        <p:nvSpPr>
          <p:cNvPr id="4" name="Marcador de contenido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5" name="Marcador de fecha 4"/>
          <p:cNvSpPr>
            <a:spLocks noGrp="1"/>
          </p:cNvSpPr>
          <p:nvPr>
            <p:ph type="dt" sz="half" idx="10"/>
          </p:nvPr>
        </p:nvSpPr>
        <p:spPr/>
        <p:txBody>
          <a:bodyPr/>
          <a:lstStyle>
            <a:lvl1pPr>
              <a:defRPr/>
            </a:lvl1pPr>
            <a:extLst/>
          </a:lstStyle>
          <a:p>
            <a:pPr>
              <a:defRPr/>
            </a:pPr>
            <a:fld id="{D5E8178B-25BE-4611-8C12-BDB5F3A7B3A1}" type="datetime1">
              <a:rPr lang="es-ES"/>
              <a:pPr>
                <a:defRPr/>
              </a:pPr>
              <a:t>2/5/17</a:t>
            </a:fld>
            <a:endParaRPr lang="en-US" dirty="0"/>
          </a:p>
        </p:txBody>
      </p:sp>
      <p:sp>
        <p:nvSpPr>
          <p:cNvPr id="6" name="Marcador de pie de página 5"/>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7" name="Marcador de número de diapositiva 6"/>
          <p:cNvSpPr>
            <a:spLocks noGrp="1"/>
          </p:cNvSpPr>
          <p:nvPr>
            <p:ph type="sldNum" sz="quarter" idx="12"/>
          </p:nvPr>
        </p:nvSpPr>
        <p:spPr/>
        <p:txBody>
          <a:bodyPr/>
          <a:lstStyle>
            <a:lvl1pPr>
              <a:defRPr/>
            </a:lvl1pPr>
            <a:extLst/>
          </a:lstStyle>
          <a:p>
            <a:pPr>
              <a:defRPr/>
            </a:pPr>
            <a:fld id="{28C7F8C6-4B9E-4611-B829-5095349100CD}" type="slidenum">
              <a:rPr lang="en-US"/>
              <a:pPr>
                <a:defRPr/>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Rectángulo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dirty="0">
              <a:latin typeface="+mn-lt"/>
            </a:endParaRPr>
          </a:p>
        </p:txBody>
      </p:sp>
      <p:sp>
        <p:nvSpPr>
          <p:cNvPr id="6" name="Proceso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Proceso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ítulo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s-ES_tradnl" smtClean="0"/>
              <a:t>Clic para editar título</a:t>
            </a:r>
            <a:endParaRPr lang="en-US"/>
          </a:p>
        </p:txBody>
      </p:sp>
      <p:sp>
        <p:nvSpPr>
          <p:cNvPr id="3" name="Marcador de posición de imagen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s-ES_tradnl" noProof="0" dirty="0" smtClean="0"/>
              <a:t>Arrastre la imagen al marcador de posición o haga clic en el icono para agregar</a:t>
            </a:r>
            <a:endParaRPr lang="en-US" noProof="0" dirty="0"/>
          </a:p>
        </p:txBody>
      </p:sp>
      <p:sp>
        <p:nvSpPr>
          <p:cNvPr id="4" name="Marcador de texto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s-ES_tradnl" smtClean="0"/>
              <a:t>Haga clic para modificar el estilo de texto del patrón</a:t>
            </a:r>
          </a:p>
        </p:txBody>
      </p:sp>
      <p:sp>
        <p:nvSpPr>
          <p:cNvPr id="8" name="Marcador de fecha 4"/>
          <p:cNvSpPr>
            <a:spLocks noGrp="1"/>
          </p:cNvSpPr>
          <p:nvPr>
            <p:ph type="dt" sz="half" idx="10"/>
          </p:nvPr>
        </p:nvSpPr>
        <p:spPr/>
        <p:txBody>
          <a:bodyPr/>
          <a:lstStyle>
            <a:lvl1pPr>
              <a:defRPr/>
            </a:lvl1pPr>
            <a:extLst/>
          </a:lstStyle>
          <a:p>
            <a:pPr>
              <a:defRPr/>
            </a:pPr>
            <a:fld id="{B40282BA-D289-4586-A47F-1D5A76F41FB2}" type="datetime1">
              <a:rPr lang="es-ES"/>
              <a:pPr>
                <a:defRPr/>
              </a:pPr>
              <a:t>2/5/17</a:t>
            </a:fld>
            <a:endParaRPr lang="en-US" dirty="0"/>
          </a:p>
        </p:txBody>
      </p:sp>
      <p:sp>
        <p:nvSpPr>
          <p:cNvPr id="9" name="Marcador de pie de página 5"/>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10" name="Marcador de número de diapositiva 6"/>
          <p:cNvSpPr>
            <a:spLocks noGrp="1"/>
          </p:cNvSpPr>
          <p:nvPr>
            <p:ph type="sldNum" sz="quarter" idx="12"/>
          </p:nvPr>
        </p:nvSpPr>
        <p:spPr/>
        <p:txBody>
          <a:bodyPr/>
          <a:lstStyle>
            <a:lvl1pPr>
              <a:defRPr/>
            </a:lvl1pPr>
            <a:extLst/>
          </a:lstStyle>
          <a:p>
            <a:pPr>
              <a:defRPr/>
            </a:pPr>
            <a:fld id="{5248AF24-BE6A-4B42-97D2-F2C5F00DE7A7}" type="slidenum">
              <a:rPr lang="en-US"/>
              <a:pPr>
                <a:defRPr/>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ircular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Elipse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Anillo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ángulo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Marcador de título 4"/>
          <p:cNvSpPr>
            <a:spLocks noGrp="1"/>
          </p:cNvSpPr>
          <p:nvPr>
            <p:ph type="title"/>
          </p:nvPr>
        </p:nvSpPr>
        <p:spPr>
          <a:xfrm>
            <a:off x="1435100" y="274638"/>
            <a:ext cx="7499350" cy="1143000"/>
          </a:xfrm>
          <a:prstGeom prst="rect">
            <a:avLst/>
          </a:prstGeom>
        </p:spPr>
        <p:txBody>
          <a:bodyPr anchor="ctr">
            <a:normAutofit/>
          </a:bodyPr>
          <a:lstStyle>
            <a:extLst/>
          </a:lstStyle>
          <a:p>
            <a:r>
              <a:rPr lang="es-ES_tradnl" smtClean="0"/>
              <a:t>Clic para editar título</a:t>
            </a:r>
            <a:endParaRPr lang="en-US"/>
          </a:p>
        </p:txBody>
      </p:sp>
      <p:sp>
        <p:nvSpPr>
          <p:cNvPr id="40969" name="Marcador de texto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smtClean="0"/>
          </a:p>
        </p:txBody>
      </p:sp>
      <p:sp>
        <p:nvSpPr>
          <p:cNvPr id="24" name="Marcador de fecha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defRPr>
            </a:lvl1pPr>
            <a:extLst/>
          </a:lstStyle>
          <a:p>
            <a:pPr>
              <a:defRPr/>
            </a:pPr>
            <a:fld id="{9728ED39-9D40-4FC3-9322-041E910D268C}" type="datetime1">
              <a:rPr lang="es-ES"/>
              <a:pPr>
                <a:defRPr/>
              </a:pPr>
              <a:t>2/5/17</a:t>
            </a:fld>
            <a:endParaRPr lang="en-US" dirty="0">
              <a:solidFill>
                <a:schemeClr val="bg2">
                  <a:shade val="50000"/>
                </a:schemeClr>
              </a:solidFill>
            </a:endParaRPr>
          </a:p>
        </p:txBody>
      </p:sp>
      <p:sp>
        <p:nvSpPr>
          <p:cNvPr id="10" name="Marcador de pie de página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chemeClr>
                </a:solidFill>
                <a:effectLst/>
                <a:latin typeface="+mn-lt"/>
              </a:defRPr>
            </a:lvl1pPr>
            <a:extLst/>
          </a:lstStyle>
          <a:p>
            <a:pPr>
              <a:defRPr/>
            </a:pPr>
            <a:endParaRPr lang="en-US"/>
          </a:p>
        </p:txBody>
      </p:sp>
      <p:sp>
        <p:nvSpPr>
          <p:cNvPr id="22" name="Marcador de número de diapositiva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fld id="{B85234F9-10FA-47C5-9DEE-3D7BFDF61938}" type="slidenum">
              <a:rPr lang="en-US"/>
              <a:pPr>
                <a:defRPr/>
              </a:pPr>
              <a:t>‹Nr.›</a:t>
            </a:fld>
            <a:endParaRPr lang="en-US" dirty="0">
              <a:solidFill>
                <a:schemeClr val="bg2">
                  <a:shade val="50000"/>
                </a:schemeClr>
              </a:solidFill>
            </a:endParaRPr>
          </a:p>
        </p:txBody>
      </p:sp>
      <p:sp>
        <p:nvSpPr>
          <p:cNvPr id="15" name="Rectángulo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hooverpress.org/productdetails.cfm?PC=1274" TargetMode="External"/><Relationship Id="rId4" Type="http://schemas.openxmlformats.org/officeDocument/2006/relationships/hyperlink" Target="http://www.nytimes.com/2012/01/22/business/four-keys-to-a-better-tax-system-economic-view.html?_r=0" TargetMode="External"/><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hyperlink" Target="http://www.library.unt.edu/gpo/acir/Reports/information/M-84.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areto.uab.es/jconesa/prensa/PaperFedea.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scholarsbank.uoregon.edu/jspui/bitstream/1794/3421/1/UO-2006-4_Lambert_Sacrifice.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8.png"/><Relationship Id="rId5" Type="http://schemas.openxmlformats.org/officeDocument/2006/relationships/package" Target="../embeddings/Documento_de_Microsoft_Word1.docx"/><Relationship Id="rId6" Type="http://schemas.openxmlformats.org/officeDocument/2006/relationships/image" Target="../media/image9.png"/><Relationship Id="rId7" Type="http://schemas.openxmlformats.org/officeDocument/2006/relationships/oleObject" Target="../embeddings/oleObject1.bin"/><Relationship Id="rId8" Type="http://schemas.openxmlformats.org/officeDocument/2006/relationships/image" Target="../media/image10.emf"/><Relationship Id="rId9" Type="http://schemas.openxmlformats.org/officeDocument/2006/relationships/oleObject" Target="../embeddings/oleObject2.bin"/><Relationship Id="rId10" Type="http://schemas.openxmlformats.org/officeDocument/2006/relationships/oleObject" Target="../embeddings/oleObject3.bin"/><Relationship Id="rId11" Type="http://schemas.openxmlformats.org/officeDocument/2006/relationships/oleObject" Target="../embeddings/oleObject4.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8.png"/><Relationship Id="rId5" Type="http://schemas.openxmlformats.org/officeDocument/2006/relationships/oleObject" Target="../embeddings/oleObject5.bin"/><Relationship Id="rId6" Type="http://schemas.openxmlformats.org/officeDocument/2006/relationships/image" Target="../media/image10.emf"/><Relationship Id="rId7" Type="http://schemas.openxmlformats.org/officeDocument/2006/relationships/oleObject" Target="../embeddings/oleObject6.bin"/><Relationship Id="rId8" Type="http://schemas.openxmlformats.org/officeDocument/2006/relationships/oleObject" Target="../embeddings/oleObject7.bin"/><Relationship Id="rId9" Type="http://schemas.openxmlformats.org/officeDocument/2006/relationships/oleObject" Target="../embeddings/oleObject8.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8.png"/><Relationship Id="rId5" Type="http://schemas.openxmlformats.org/officeDocument/2006/relationships/oleObject" Target="../embeddings/oleObject9.bin"/><Relationship Id="rId6" Type="http://schemas.openxmlformats.org/officeDocument/2006/relationships/image" Target="../media/image11.emf"/><Relationship Id="rId7" Type="http://schemas.openxmlformats.org/officeDocument/2006/relationships/image" Target="../media/image12.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8.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oleObject" Target="../embeddings/oleObject10.bin"/><Relationship Id="rId9" Type="http://schemas.openxmlformats.org/officeDocument/2006/relationships/image" Target="../media/image13.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8.png"/><Relationship Id="rId5" Type="http://schemas.openxmlformats.org/officeDocument/2006/relationships/image" Target="../media/image19.png"/><Relationship Id="rId6" Type="http://schemas.openxmlformats.org/officeDocument/2006/relationships/oleObject" Target="../embeddings/oleObject11.bin"/><Relationship Id="rId7" Type="http://schemas.openxmlformats.org/officeDocument/2006/relationships/image" Target="../media/image17.emf"/><Relationship Id="rId8" Type="http://schemas.openxmlformats.org/officeDocument/2006/relationships/oleObject" Target="../embeddings/oleObject12.bin"/><Relationship Id="rId9" Type="http://schemas.openxmlformats.org/officeDocument/2006/relationships/image" Target="../media/image18.emf"/><Relationship Id="rId10" Type="http://schemas.openxmlformats.org/officeDocument/2006/relationships/image" Target="../media/image20.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8.png"/><Relationship Id="rId5" Type="http://schemas.openxmlformats.org/officeDocument/2006/relationships/oleObject" Target="../embeddings/oleObject13.bin"/><Relationship Id="rId6" Type="http://schemas.openxmlformats.org/officeDocument/2006/relationships/image" Target="../media/image21.emf"/><Relationship Id="rId7" Type="http://schemas.openxmlformats.org/officeDocument/2006/relationships/image" Target="../media/image23.png"/><Relationship Id="rId8" Type="http://schemas.openxmlformats.org/officeDocument/2006/relationships/oleObject" Target="../embeddings/oleObject14.bin"/><Relationship Id="rId9" Type="http://schemas.openxmlformats.org/officeDocument/2006/relationships/image" Target="../media/image22.emf"/><Relationship Id="rId10" Type="http://schemas.openxmlformats.org/officeDocument/2006/relationships/image" Target="../media/image24.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8.png"/><Relationship Id="rId5" Type="http://schemas.openxmlformats.org/officeDocument/2006/relationships/oleObject" Target="../embeddings/oleObject15.bin"/><Relationship Id="rId6" Type="http://schemas.openxmlformats.org/officeDocument/2006/relationships/image" Target="../media/image25.emf"/><Relationship Id="rId7" Type="http://schemas.openxmlformats.org/officeDocument/2006/relationships/image" Target="../media/image19.png"/><Relationship Id="rId8" Type="http://schemas.openxmlformats.org/officeDocument/2006/relationships/oleObject" Target="../embeddings/oleObject16.bin"/><Relationship Id="rId9" Type="http://schemas.openxmlformats.org/officeDocument/2006/relationships/image" Target="../media/image26.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8.png"/><Relationship Id="rId5" Type="http://schemas.openxmlformats.org/officeDocument/2006/relationships/oleObject" Target="../embeddings/oleObject17.bin"/><Relationship Id="rId6" Type="http://schemas.openxmlformats.org/officeDocument/2006/relationships/image" Target="../media/image27.emf"/><Relationship Id="rId7" Type="http://schemas.openxmlformats.org/officeDocument/2006/relationships/oleObject" Target="../embeddings/oleObject18.bin"/><Relationship Id="rId8" Type="http://schemas.openxmlformats.org/officeDocument/2006/relationships/image" Target="../media/image28.emf"/><Relationship Id="rId9" Type="http://schemas.openxmlformats.org/officeDocument/2006/relationships/oleObject" Target="../embeddings/oleObject19.bin"/><Relationship Id="rId10" Type="http://schemas.openxmlformats.org/officeDocument/2006/relationships/image" Target="../media/image29.wmf"/><Relationship Id="rId11" Type="http://schemas.openxmlformats.org/officeDocument/2006/relationships/image" Target="../media/image30.png"/><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8.png"/><Relationship Id="rId5" Type="http://schemas.openxmlformats.org/officeDocument/2006/relationships/image" Target="../media/image32.png"/><Relationship Id="rId6" Type="http://schemas.openxmlformats.org/officeDocument/2006/relationships/package" Target="../embeddings/Documento_de_Microsoft_Word2.docx"/><Relationship Id="rId7" Type="http://schemas.openxmlformats.org/officeDocument/2006/relationships/image" Target="../media/image31.png"/><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8.png"/><Relationship Id="rId5" Type="http://schemas.openxmlformats.org/officeDocument/2006/relationships/oleObject" Target="../embeddings/oleObject20.bin"/><Relationship Id="rId6" Type="http://schemas.openxmlformats.org/officeDocument/2006/relationships/image" Target="../media/image37.emf"/><Relationship Id="rId7" Type="http://schemas.openxmlformats.org/officeDocument/2006/relationships/image" Target="../media/image39.png"/><Relationship Id="rId8" Type="http://schemas.openxmlformats.org/officeDocument/2006/relationships/oleObject" Target="../embeddings/oleObject21.bin"/><Relationship Id="rId9" Type="http://schemas.openxmlformats.org/officeDocument/2006/relationships/image" Target="../media/image38.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8.png"/><Relationship Id="rId5" Type="http://schemas.openxmlformats.org/officeDocument/2006/relationships/package" Target="../embeddings/Documento_de_Microsoft_Word3.docx"/><Relationship Id="rId6" Type="http://schemas.openxmlformats.org/officeDocument/2006/relationships/image" Target="../media/image41.png"/><Relationship Id="rId7" Type="http://schemas.openxmlformats.org/officeDocument/2006/relationships/package" Target="../embeddings/Documento_de_Microsoft_Word4.docx"/><Relationship Id="rId8" Type="http://schemas.openxmlformats.org/officeDocument/2006/relationships/image" Target="../media/image42.png"/><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1" Type="http://schemas.openxmlformats.org/officeDocument/2006/relationships/oleObject" Target="../embeddings/oleObject25.bin"/><Relationship Id="rId12" Type="http://schemas.openxmlformats.org/officeDocument/2006/relationships/image" Target="../media/image46.emf"/><Relationship Id="rId13" Type="http://schemas.openxmlformats.org/officeDocument/2006/relationships/oleObject" Target="../embeddings/oleObject26.bin"/><Relationship Id="rId14" Type="http://schemas.openxmlformats.org/officeDocument/2006/relationships/image" Target="../media/image47.emf"/><Relationship Id="rId15" Type="http://schemas.openxmlformats.org/officeDocument/2006/relationships/oleObject" Target="../embeddings/oleObject27.bin"/><Relationship Id="rId16" Type="http://schemas.openxmlformats.org/officeDocument/2006/relationships/image" Target="../media/image48.emf"/><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notesSlide" Target="../notesSlides/notesSlide15.xml"/><Relationship Id="rId4" Type="http://schemas.openxmlformats.org/officeDocument/2006/relationships/image" Target="../media/image8.png"/><Relationship Id="rId5" Type="http://schemas.openxmlformats.org/officeDocument/2006/relationships/oleObject" Target="../embeddings/oleObject22.bin"/><Relationship Id="rId6" Type="http://schemas.openxmlformats.org/officeDocument/2006/relationships/image" Target="../media/image43.emf"/><Relationship Id="rId7" Type="http://schemas.openxmlformats.org/officeDocument/2006/relationships/oleObject" Target="../embeddings/oleObject23.bin"/><Relationship Id="rId8" Type="http://schemas.openxmlformats.org/officeDocument/2006/relationships/image" Target="../media/image44.emf"/><Relationship Id="rId9" Type="http://schemas.openxmlformats.org/officeDocument/2006/relationships/oleObject" Target="../embeddings/oleObject24.bin"/><Relationship Id="rId10" Type="http://schemas.openxmlformats.org/officeDocument/2006/relationships/image" Target="../media/image45.emf"/></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49.png"/><Relationship Id="rId5"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7.png"/><Relationship Id="rId5" Type="http://schemas.openxmlformats.org/officeDocument/2006/relationships/image" Target="../media/image58.png"/><Relationship Id="rId6"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8.png"/><Relationship Id="rId5" Type="http://schemas.openxmlformats.org/officeDocument/2006/relationships/image" Target="../media/image61.png"/><Relationship Id="rId6" Type="http://schemas.openxmlformats.org/officeDocument/2006/relationships/image" Target="../media/image62.png"/><Relationship Id="rId7" Type="http://schemas.openxmlformats.org/officeDocument/2006/relationships/image" Target="../media/image63.png"/><Relationship Id="rId8" Type="http://schemas.openxmlformats.org/officeDocument/2006/relationships/image" Target="../media/image64.png"/><Relationship Id="rId9" Type="http://schemas.openxmlformats.org/officeDocument/2006/relationships/oleObject" Target="../embeddings/oleObject28.bin"/><Relationship Id="rId10" Type="http://schemas.openxmlformats.org/officeDocument/2006/relationships/image" Target="../media/image60.emf"/><Relationship Id="rId11" Type="http://schemas.openxmlformats.org/officeDocument/2006/relationships/oleObject" Target="../embeddings/oleObject29.bin"/><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people.exeter.ac.uk/gdmyles/papers/pdfs/pubec.pdf" TargetMode="External"/><Relationship Id="rId5" Type="http://schemas.openxmlformats.org/officeDocument/2006/relationships/hyperlink" Target="http://www.ifs.org.uk/mirrleesreview/dimensions/ch4.pdf" TargetMode="Externa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esifo-group.de/portal/pls/portal/docs/1/1193756.PDF" TargetMode="External"/><Relationship Id="rId3" Type="http://schemas.openxmlformats.org/officeDocument/2006/relationships/hyperlink" Target="http://www.becker-posner-blog.com/2010/04/should-the-us-introduce-a-value-added-tax-becker.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31925" y="801688"/>
            <a:ext cx="7407275" cy="1471612"/>
          </a:xfrm>
        </p:spPr>
        <p:txBody>
          <a:bodyPr>
            <a:normAutofit/>
          </a:bodyPr>
          <a:lstStyle/>
          <a:p>
            <a:pPr algn="ctr" eaLnBrk="1" fontAlgn="auto" hangingPunct="1">
              <a:spcAft>
                <a:spcPts val="0"/>
              </a:spcAft>
              <a:defRPr/>
            </a:pPr>
            <a:r>
              <a:rPr lang="en-AU" dirty="0" smtClean="0">
                <a:solidFill>
                  <a:schemeClr val="tx2">
                    <a:satMod val="130000"/>
                  </a:schemeClr>
                </a:solidFill>
              </a:rPr>
              <a:t/>
            </a:r>
            <a:br>
              <a:rPr lang="en-AU" dirty="0" smtClean="0">
                <a:solidFill>
                  <a:schemeClr val="tx2">
                    <a:satMod val="130000"/>
                  </a:schemeClr>
                </a:solidFill>
              </a:rPr>
            </a:br>
            <a:r>
              <a:rPr lang="en-AU" sz="3300" b="1" dirty="0" smtClean="0">
                <a:solidFill>
                  <a:schemeClr val="bg2">
                    <a:lumMod val="50000"/>
                  </a:schemeClr>
                </a:solidFill>
              </a:rPr>
              <a:t>Optimal Consumption Taxation</a:t>
            </a:r>
            <a:endParaRPr lang="en-AU" sz="3300" b="1" dirty="0">
              <a:solidFill>
                <a:schemeClr val="bg2">
                  <a:lumMod val="50000"/>
                </a:schemeClr>
              </a:solidFill>
            </a:endParaRPr>
          </a:p>
        </p:txBody>
      </p:sp>
      <p:sp>
        <p:nvSpPr>
          <p:cNvPr id="15362" name="Subtítulo 2"/>
          <p:cNvSpPr>
            <a:spLocks noGrp="1"/>
          </p:cNvSpPr>
          <p:nvPr>
            <p:ph type="subTitle" idx="1"/>
          </p:nvPr>
        </p:nvSpPr>
        <p:spPr>
          <a:xfrm>
            <a:off x="1431925" y="2781300"/>
            <a:ext cx="7407275" cy="1752600"/>
          </a:xfrm>
        </p:spPr>
        <p:txBody>
          <a:bodyPr/>
          <a:lstStyle/>
          <a:p>
            <a:pPr marL="26988" algn="ctr" eaLnBrk="1" hangingPunct="1">
              <a:lnSpc>
                <a:spcPct val="90000"/>
              </a:lnSpc>
            </a:pPr>
            <a:r>
              <a:rPr lang="en-AU" dirty="0" smtClean="0">
                <a:solidFill>
                  <a:srgbClr val="320E04"/>
                </a:solidFill>
              </a:rPr>
              <a:t>University </a:t>
            </a:r>
            <a:r>
              <a:rPr lang="en-AU" dirty="0" smtClean="0">
                <a:solidFill>
                  <a:srgbClr val="320E04"/>
                </a:solidFill>
              </a:rPr>
              <a:t>of </a:t>
            </a:r>
            <a:r>
              <a:rPr lang="en-AU" dirty="0" smtClean="0">
                <a:solidFill>
                  <a:srgbClr val="320E04"/>
                </a:solidFill>
              </a:rPr>
              <a:t>Ferrara</a:t>
            </a:r>
            <a:endParaRPr lang="en-AU" dirty="0" smtClean="0">
              <a:solidFill>
                <a:srgbClr val="320E04"/>
              </a:solidFill>
            </a:endParaRPr>
          </a:p>
          <a:p>
            <a:pPr marL="26988" algn="ctr" eaLnBrk="1" hangingPunct="1">
              <a:lnSpc>
                <a:spcPct val="90000"/>
              </a:lnSpc>
            </a:pPr>
            <a:endParaRPr lang="en-AU" dirty="0" smtClean="0">
              <a:solidFill>
                <a:srgbClr val="320E04"/>
              </a:solidFill>
            </a:endParaRPr>
          </a:p>
          <a:p>
            <a:pPr marL="26988" algn="ctr" eaLnBrk="1" hangingPunct="1">
              <a:lnSpc>
                <a:spcPct val="90000"/>
              </a:lnSpc>
            </a:pPr>
            <a:r>
              <a:rPr lang="en-AU" dirty="0" smtClean="0">
                <a:solidFill>
                  <a:srgbClr val="320E04"/>
                </a:solidFill>
              </a:rPr>
              <a:t>Academic course 2016-17</a:t>
            </a:r>
          </a:p>
          <a:p>
            <a:pPr marL="26988" algn="ctr" eaLnBrk="1" hangingPunct="1">
              <a:lnSpc>
                <a:spcPct val="90000"/>
              </a:lnSpc>
            </a:pPr>
            <a:endParaRPr lang="en-AU" sz="1600" dirty="0" smtClean="0">
              <a:solidFill>
                <a:srgbClr val="320E04"/>
              </a:solidFill>
            </a:endParaRPr>
          </a:p>
        </p:txBody>
      </p:sp>
      <p:sp>
        <p:nvSpPr>
          <p:cNvPr id="15363" name="CuadroTexto 3"/>
          <p:cNvSpPr txBox="1">
            <a:spLocks noChangeArrowheads="1"/>
          </p:cNvSpPr>
          <p:nvPr/>
        </p:nvSpPr>
        <p:spPr bwMode="auto">
          <a:xfrm>
            <a:off x="2168525" y="5483225"/>
            <a:ext cx="5568950" cy="368300"/>
          </a:xfrm>
          <a:prstGeom prst="rect">
            <a:avLst/>
          </a:prstGeom>
          <a:noFill/>
          <a:ln w="9525">
            <a:noFill/>
            <a:miter lim="800000"/>
            <a:headEnd/>
            <a:tailEnd/>
          </a:ln>
        </p:spPr>
        <p:txBody>
          <a:bodyPr>
            <a:spAutoFit/>
          </a:bodyPr>
          <a:lstStyle/>
          <a:p>
            <a:pPr algn="r"/>
            <a:r>
              <a:rPr lang="en-AU">
                <a:latin typeface="Gill Sans MT" pitchFamily="34" charset="0"/>
              </a:rPr>
              <a:t>Prof.  Alejandro Esteller-Moré (aesteller_at_ub.edu)</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100" y="-57150"/>
            <a:ext cx="7499350" cy="1143000"/>
          </a:xfrm>
        </p:spPr>
        <p:txBody>
          <a:bodyPr>
            <a:noAutofit/>
          </a:bodyPr>
          <a:lstStyle/>
          <a:p>
            <a:pPr marL="596646" indent="-514350" eaLnBrk="1" fontAlgn="auto" hangingPunct="1">
              <a:spcAft>
                <a:spcPts val="0"/>
              </a:spcAft>
              <a:defRPr/>
            </a:pPr>
            <a:r>
              <a:rPr lang="en-AU" sz="2900" dirty="0" smtClean="0">
                <a:solidFill>
                  <a:schemeClr val="tx2">
                    <a:satMod val="130000"/>
                  </a:schemeClr>
                </a:solidFill>
              </a:rPr>
              <a:t>1I. Ways to tax consumption</a:t>
            </a:r>
            <a:endParaRPr lang="en-AU" sz="2900" dirty="0">
              <a:solidFill>
                <a:schemeClr val="tx2">
                  <a:satMod val="130000"/>
                </a:schemeClr>
              </a:solidFill>
            </a:endParaRPr>
          </a:p>
        </p:txBody>
      </p:sp>
      <p:sp>
        <p:nvSpPr>
          <p:cNvPr id="3" name="Marcador de contenido 2"/>
          <p:cNvSpPr>
            <a:spLocks noGrp="1"/>
          </p:cNvSpPr>
          <p:nvPr>
            <p:ph idx="1"/>
          </p:nvPr>
        </p:nvSpPr>
        <p:spPr>
          <a:xfrm>
            <a:off x="1435100" y="990600"/>
            <a:ext cx="7626350" cy="5784850"/>
          </a:xfrm>
        </p:spPr>
        <p:txBody>
          <a:bodyPr>
            <a:normAutofit fontScale="62500" lnSpcReduction="20000"/>
          </a:bodyPr>
          <a:lstStyle/>
          <a:p>
            <a:pPr marL="82296" indent="0" eaLnBrk="1" fontAlgn="auto" hangingPunct="1">
              <a:spcAft>
                <a:spcPts val="0"/>
              </a:spcAft>
              <a:buFont typeface="Wingdings 2"/>
              <a:buNone/>
              <a:defRPr/>
            </a:pPr>
            <a:r>
              <a:rPr lang="en-AU" sz="2900" dirty="0" smtClean="0"/>
              <a:t>There are at least three ways to tax general consumption, being the first two technologically different, and the last one conceptually different:</a:t>
            </a:r>
          </a:p>
          <a:p>
            <a:pPr marL="82296" indent="0" eaLnBrk="1" fontAlgn="auto" hangingPunct="1">
              <a:spcAft>
                <a:spcPts val="0"/>
              </a:spcAft>
              <a:buFont typeface="Wingdings 2"/>
              <a:buNone/>
              <a:defRPr/>
            </a:pPr>
            <a:endParaRPr lang="en-AU" sz="2900" dirty="0"/>
          </a:p>
          <a:p>
            <a:pPr marL="365760" indent="-283464" eaLnBrk="1" fontAlgn="auto" hangingPunct="1">
              <a:spcAft>
                <a:spcPts val="0"/>
              </a:spcAft>
              <a:buFontTx/>
              <a:buChar char="-"/>
              <a:defRPr/>
            </a:pPr>
            <a:r>
              <a:rPr lang="en-AU" sz="2900" b="1" dirty="0" smtClean="0"/>
              <a:t>VAT</a:t>
            </a:r>
            <a:r>
              <a:rPr lang="en-AU" sz="2900" dirty="0" smtClean="0"/>
              <a:t> (all OECD countries, but the US; first, Finland/France in 1965, being Maurice </a:t>
            </a:r>
            <a:r>
              <a:rPr lang="en-AU" sz="2900" dirty="0" err="1" smtClean="0"/>
              <a:t>Lauré</a:t>
            </a:r>
            <a:r>
              <a:rPr lang="en-AU" sz="2900" dirty="0" smtClean="0"/>
              <a:t> the inventor of the tax; Australia the last one in 2000): in theory at a uniform tax rate, all consumption is taxed by means of taxing added value at each stage (from the wholesaler till the retailer)</a:t>
            </a:r>
          </a:p>
          <a:p>
            <a:pPr marL="82296" indent="0" eaLnBrk="1" fontAlgn="auto" hangingPunct="1">
              <a:spcAft>
                <a:spcPts val="0"/>
              </a:spcAft>
              <a:buFont typeface="Wingdings 2"/>
              <a:buNone/>
              <a:defRPr/>
            </a:pPr>
            <a:endParaRPr lang="en-AU" sz="2900" dirty="0" smtClean="0"/>
          </a:p>
          <a:p>
            <a:pPr marL="365760" indent="-283464" eaLnBrk="1" fontAlgn="auto" hangingPunct="1">
              <a:spcAft>
                <a:spcPts val="0"/>
              </a:spcAft>
              <a:buFontTx/>
              <a:buChar char="-"/>
              <a:defRPr/>
            </a:pPr>
            <a:r>
              <a:rPr lang="en-AU" sz="2900" b="1" dirty="0" smtClean="0"/>
              <a:t>GST</a:t>
            </a:r>
            <a:r>
              <a:rPr lang="en-AU" sz="2900" dirty="0" smtClean="0"/>
              <a:t> (no federal US tax, but State taxes): only consumption at the retailer level is levied</a:t>
            </a:r>
          </a:p>
          <a:p>
            <a:pPr marL="365760" indent="-283464" eaLnBrk="1" fontAlgn="auto" hangingPunct="1">
              <a:spcAft>
                <a:spcPts val="0"/>
              </a:spcAft>
              <a:buFontTx/>
              <a:buChar char="-"/>
              <a:defRPr/>
            </a:pPr>
            <a:endParaRPr lang="en-AU" sz="2900" dirty="0" smtClean="0"/>
          </a:p>
          <a:p>
            <a:pPr marL="365760" indent="-283464" eaLnBrk="1" fontAlgn="auto" hangingPunct="1">
              <a:spcAft>
                <a:spcPts val="0"/>
              </a:spcAft>
              <a:buFontTx/>
              <a:buChar char="-"/>
              <a:defRPr/>
            </a:pPr>
            <a:r>
              <a:rPr lang="en-AU" sz="2900" b="1" dirty="0" smtClean="0"/>
              <a:t>Expenditure tax </a:t>
            </a:r>
            <a:r>
              <a:rPr lang="en-AU" sz="2900" dirty="0" smtClean="0"/>
              <a:t>(history and basic analysis of the tax: </a:t>
            </a:r>
            <a:r>
              <a:rPr lang="en-AU" sz="2900" dirty="0" smtClean="0">
                <a:hlinkClick r:id="rId2"/>
              </a:rPr>
              <a:t>www.library.unt.edu</a:t>
            </a:r>
            <a:r>
              <a:rPr lang="en-AU" sz="2900" dirty="0">
                <a:hlinkClick r:id="rId2"/>
              </a:rPr>
              <a:t>/gpo/acir/Reports/information/M-84.</a:t>
            </a:r>
            <a:r>
              <a:rPr lang="en-AU" sz="2900" dirty="0" smtClean="0">
                <a:hlinkClick r:id="rId2"/>
              </a:rPr>
              <a:t>pdf</a:t>
            </a:r>
            <a:r>
              <a:rPr lang="en-AU" sz="2900" dirty="0" smtClean="0"/>
              <a:t>; practical </a:t>
            </a:r>
            <a:r>
              <a:rPr lang="en-AU" sz="2900" dirty="0"/>
              <a:t>application: </a:t>
            </a:r>
            <a:r>
              <a:rPr lang="en-AU" sz="2900" dirty="0" smtClean="0">
                <a:hlinkClick r:id="rId3"/>
              </a:rPr>
              <a:t>www.hooverpress.org</a:t>
            </a:r>
            <a:r>
              <a:rPr lang="en-AU" sz="2900" dirty="0">
                <a:hlinkClick r:id="rId3"/>
              </a:rPr>
              <a:t>/productdetails.cfm?PC=</a:t>
            </a:r>
            <a:r>
              <a:rPr lang="en-AU" sz="2900" dirty="0" smtClean="0">
                <a:hlinkClick r:id="rId3"/>
              </a:rPr>
              <a:t>1274</a:t>
            </a:r>
            <a:r>
              <a:rPr lang="en-AU" sz="2900" dirty="0" smtClean="0"/>
              <a:t>): progressive tax rates, and would imply abolishing PIT, but also CIT</a:t>
            </a:r>
            <a:r>
              <a:rPr lang="en-AU" sz="2900" b="1" dirty="0" smtClean="0"/>
              <a:t> </a:t>
            </a:r>
            <a:r>
              <a:rPr lang="en-AU" sz="2900" dirty="0" smtClean="0"/>
              <a:t>-- It does not exist as such in practice, though… implicitly, does it? (</a:t>
            </a:r>
            <a:r>
              <a:rPr lang="en-AU" sz="2900" dirty="0" smtClean="0">
                <a:hlinkClick r:id="rId4"/>
              </a:rPr>
              <a:t>www.nytimes.com</a:t>
            </a:r>
            <a:r>
              <a:rPr lang="en-AU" sz="2900" dirty="0">
                <a:hlinkClick r:id="rId4"/>
              </a:rPr>
              <a:t>/2012/01/22/business/four-keys-to-a-better-tax-system-economic-view.html?_r=</a:t>
            </a:r>
            <a:r>
              <a:rPr lang="en-AU" sz="2900" dirty="0" smtClean="0">
                <a:hlinkClick r:id="rId4"/>
              </a:rPr>
              <a:t>0</a:t>
            </a:r>
            <a:r>
              <a:rPr lang="en-AU" sz="2900" dirty="0" smtClean="0"/>
              <a:t>)</a:t>
            </a:r>
          </a:p>
          <a:p>
            <a:pPr marL="365760" indent="-283464" eaLnBrk="1" fontAlgn="auto" hangingPunct="1">
              <a:spcAft>
                <a:spcPts val="0"/>
              </a:spcAft>
              <a:buFontTx/>
              <a:buChar char="-"/>
              <a:defRPr/>
            </a:pPr>
            <a:endParaRPr lang="en-AU" sz="2600" dirty="0"/>
          </a:p>
          <a:p>
            <a:pPr marL="365760" indent="-283464" eaLnBrk="1" fontAlgn="auto" hangingPunct="1">
              <a:spcAft>
                <a:spcPts val="0"/>
              </a:spcAft>
              <a:buFontTx/>
              <a:buChar char="-"/>
              <a:defRPr/>
            </a:pPr>
            <a:r>
              <a:rPr lang="en-AU" sz="2600" dirty="0" smtClean="0"/>
              <a:t>… we leave aside the </a:t>
            </a:r>
            <a:r>
              <a:rPr lang="en-AU" sz="2600" b="1" dirty="0" smtClean="0"/>
              <a:t>Turnover tax</a:t>
            </a:r>
            <a:r>
              <a:rPr lang="en-AU" sz="2600" dirty="0" smtClean="0"/>
              <a:t> (or cascade tax), which has very bad efficiency properties (taxes input or intermediate goods… against Diamond and </a:t>
            </a:r>
            <a:r>
              <a:rPr lang="en-AU" sz="2600" dirty="0" err="1" smtClean="0"/>
              <a:t>Mirlees</a:t>
            </a:r>
            <a:r>
              <a:rPr lang="en-AU" sz="2600" dirty="0" smtClean="0"/>
              <a:t>, 1971)</a:t>
            </a:r>
            <a:endParaRPr lang="en-AU" sz="2600" dirty="0"/>
          </a:p>
        </p:txBody>
      </p:sp>
      <p:pic>
        <p:nvPicPr>
          <p:cNvPr id="23555" name="Imagen 3" descr="72392323.jpg"/>
          <p:cNvPicPr>
            <a:picLocks noChangeAspect="1"/>
          </p:cNvPicPr>
          <p:nvPr/>
        </p:nvPicPr>
        <p:blipFill>
          <a:blip r:embed="rId5"/>
          <a:srcRect/>
          <a:stretch>
            <a:fillRect/>
          </a:stretch>
        </p:blipFill>
        <p:spPr bwMode="auto">
          <a:xfrm>
            <a:off x="8626475" y="1646238"/>
            <a:ext cx="471488" cy="663575"/>
          </a:xfrm>
          <a:prstGeom prst="rect">
            <a:avLst/>
          </a:prstGeom>
          <a:noFill/>
          <a:ln w="9525">
            <a:noFill/>
            <a:miter lim="800000"/>
            <a:headEnd/>
            <a:tailEnd/>
          </a:ln>
        </p:spPr>
      </p:pic>
      <p:sp>
        <p:nvSpPr>
          <p:cNvPr id="5" name="Marcador de número de diapositiva 4"/>
          <p:cNvSpPr>
            <a:spLocks noGrp="1"/>
          </p:cNvSpPr>
          <p:nvPr>
            <p:ph type="sldNum" sz="quarter" idx="12"/>
          </p:nvPr>
        </p:nvSpPr>
        <p:spPr/>
        <p:txBody>
          <a:bodyPr/>
          <a:lstStyle/>
          <a:p>
            <a:pPr>
              <a:defRPr/>
            </a:pPr>
            <a:fld id="{576CD4FA-A24A-44C1-B6BB-5681674BE183}" type="slidenum">
              <a:rPr lang="en-US"/>
              <a:pPr>
                <a:defRPr/>
              </a:pPr>
              <a:t>9</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100" y="209550"/>
            <a:ext cx="7499350" cy="1143000"/>
          </a:xfrm>
        </p:spPr>
        <p:txBody>
          <a:bodyPr>
            <a:noAutofit/>
          </a:bodyPr>
          <a:lstStyle/>
          <a:p>
            <a:pPr eaLnBrk="1" fontAlgn="auto" hangingPunct="1">
              <a:spcAft>
                <a:spcPts val="0"/>
              </a:spcAft>
              <a:defRPr/>
            </a:pPr>
            <a:r>
              <a:rPr lang="en-AU" sz="3700" dirty="0" smtClean="0">
                <a:solidFill>
                  <a:schemeClr val="tx2">
                    <a:satMod val="130000"/>
                  </a:schemeClr>
                </a:solidFill>
              </a:rPr>
              <a:t>III. Problems with taxing consumption</a:t>
            </a:r>
            <a:endParaRPr lang="en-AU" sz="3700" dirty="0">
              <a:solidFill>
                <a:schemeClr val="tx2">
                  <a:satMod val="130000"/>
                </a:schemeClr>
              </a:solidFill>
            </a:endParaRPr>
          </a:p>
        </p:txBody>
      </p:sp>
      <p:sp>
        <p:nvSpPr>
          <p:cNvPr id="24578" name="Marcador de contenido 2"/>
          <p:cNvSpPr>
            <a:spLocks noGrp="1"/>
          </p:cNvSpPr>
          <p:nvPr>
            <p:ph idx="1"/>
          </p:nvPr>
        </p:nvSpPr>
        <p:spPr>
          <a:xfrm>
            <a:off x="1435100" y="1352550"/>
            <a:ext cx="7499350" cy="5241925"/>
          </a:xfrm>
        </p:spPr>
        <p:txBody>
          <a:bodyPr/>
          <a:lstStyle/>
          <a:p>
            <a:pPr marL="80963" indent="0" eaLnBrk="1" hangingPunct="1">
              <a:lnSpc>
                <a:spcPct val="80000"/>
              </a:lnSpc>
              <a:buFont typeface="Wingdings 2" pitchFamily="18" charset="2"/>
              <a:buNone/>
            </a:pPr>
            <a:r>
              <a:rPr lang="en-AU" sz="2100" dirty="0" smtClean="0"/>
              <a:t>We already said there is no such a perfect tax. Hence, a consumption tax:</a:t>
            </a:r>
          </a:p>
          <a:p>
            <a:pPr marL="80963" indent="0" eaLnBrk="1" hangingPunct="1">
              <a:lnSpc>
                <a:spcPct val="80000"/>
              </a:lnSpc>
              <a:buFont typeface="Wingdings 2" pitchFamily="18" charset="2"/>
              <a:buNone/>
            </a:pPr>
            <a:endParaRPr lang="en-AU" sz="2100" dirty="0" smtClean="0"/>
          </a:p>
          <a:p>
            <a:pPr marL="80963" indent="0" eaLnBrk="1" hangingPunct="1">
              <a:lnSpc>
                <a:spcPct val="80000"/>
              </a:lnSpc>
              <a:buFont typeface="Wingdings 2" pitchFamily="18" charset="2"/>
              <a:buAutoNum type="arabicParenR"/>
            </a:pPr>
            <a:r>
              <a:rPr lang="en-AU" sz="2100" dirty="0" smtClean="0"/>
              <a:t>Distorts labour supply (it does make any difference taxing my wage or taxing when I consume it: in both cases, leisure becomes cheaper)--- efficiency costs</a:t>
            </a:r>
          </a:p>
          <a:p>
            <a:pPr marL="80963" indent="0" eaLnBrk="1" hangingPunct="1">
              <a:lnSpc>
                <a:spcPct val="80000"/>
              </a:lnSpc>
              <a:buFont typeface="Wingdings 2" pitchFamily="18" charset="2"/>
              <a:buAutoNum type="arabicParenR"/>
            </a:pPr>
            <a:r>
              <a:rPr lang="en-AU" sz="2100" dirty="0" smtClean="0"/>
              <a:t>They are regressive at </a:t>
            </a:r>
            <a:r>
              <a:rPr lang="en-AU" sz="2100" i="1" dirty="0" smtClean="0"/>
              <a:t>one</a:t>
            </a:r>
            <a:r>
              <a:rPr lang="en-AU" sz="2100" dirty="0" smtClean="0"/>
              <a:t> point of time if taxes are uniform, while they would be inter-temporally so if we strictly followed the Ramsey rule </a:t>
            </a:r>
            <a:r>
              <a:rPr lang="en-AU" sz="2100" dirty="0"/>
              <a:t>(</a:t>
            </a:r>
            <a:r>
              <a:rPr lang="en-AU" sz="1400" dirty="0"/>
              <a:t>https://</a:t>
            </a:r>
            <a:r>
              <a:rPr lang="en-AU" sz="1400" dirty="0" err="1"/>
              <a:t>www.ifs.org.uk</a:t>
            </a:r>
            <a:r>
              <a:rPr lang="en-AU" sz="1400" dirty="0"/>
              <a:t>/uploads/publications/</a:t>
            </a:r>
            <a:r>
              <a:rPr lang="en-AU" sz="1400" dirty="0" err="1"/>
              <a:t>wps</a:t>
            </a:r>
            <a:r>
              <a:rPr lang="en-AU" sz="1400" dirty="0"/>
              <a:t>/WP201617.pdf</a:t>
            </a:r>
            <a:r>
              <a:rPr lang="en-AU" sz="2100" dirty="0"/>
              <a:t>)</a:t>
            </a:r>
            <a:r>
              <a:rPr lang="en-AU" sz="2100" dirty="0" smtClean="0"/>
              <a:t>…---equity costs</a:t>
            </a:r>
          </a:p>
          <a:p>
            <a:pPr marL="80963" indent="0" eaLnBrk="1" hangingPunct="1">
              <a:lnSpc>
                <a:spcPct val="80000"/>
              </a:lnSpc>
              <a:buFont typeface="Wingdings 2" pitchFamily="18" charset="2"/>
              <a:buAutoNum type="arabicParenR"/>
            </a:pPr>
            <a:r>
              <a:rPr lang="en-AU" sz="2100" dirty="0" smtClean="0">
                <a:solidFill>
                  <a:srgbClr val="B0BAD7"/>
                </a:solidFill>
              </a:rPr>
              <a:t>Positive aspect: (some degree of) fiscal illusion? (… invisible and/or efficient source of revenue?... only the latter would be welcome; so knowing whether it generates more revenue because its efficiency or because its invisibility might be a fruitful research, </a:t>
            </a:r>
            <a:r>
              <a:rPr lang="en-AU" sz="2100" i="1" dirty="0" smtClean="0">
                <a:solidFill>
                  <a:srgbClr val="B0BAD7"/>
                </a:solidFill>
              </a:rPr>
              <a:t>i.e.</a:t>
            </a:r>
            <a:r>
              <a:rPr lang="en-AU" sz="2100" dirty="0" smtClean="0">
                <a:solidFill>
                  <a:srgbClr val="B0BAD7"/>
                </a:solidFill>
              </a:rPr>
              <a:t>, potential improvement of K &amp; L, 2006)</a:t>
            </a:r>
            <a:endParaRPr lang="en-AU" sz="2100" dirty="0" smtClean="0">
              <a:solidFill>
                <a:srgbClr val="8898C3"/>
              </a:solidFill>
            </a:endParaRPr>
          </a:p>
          <a:p>
            <a:pPr marL="80963" indent="0" eaLnBrk="1" hangingPunct="1">
              <a:lnSpc>
                <a:spcPct val="80000"/>
              </a:lnSpc>
              <a:buFont typeface="Wingdings 2" pitchFamily="18" charset="2"/>
              <a:buNone/>
            </a:pPr>
            <a:endParaRPr lang="en-AU" sz="2100" dirty="0" smtClean="0">
              <a:solidFill>
                <a:srgbClr val="8898C3"/>
              </a:solidFill>
            </a:endParaRPr>
          </a:p>
          <a:p>
            <a:pPr marL="80963" indent="0" eaLnBrk="1" hangingPunct="1">
              <a:lnSpc>
                <a:spcPct val="80000"/>
              </a:lnSpc>
              <a:buFont typeface="Wingdings 2" pitchFamily="18" charset="2"/>
              <a:buNone/>
            </a:pPr>
            <a:r>
              <a:rPr lang="en-AU" sz="2100" dirty="0" smtClean="0">
                <a:solidFill>
                  <a:srgbClr val="8898C3"/>
                </a:solidFill>
              </a:rPr>
              <a:t>As an example of a quantification and general assessment of costs 1) and 2), see </a:t>
            </a:r>
            <a:r>
              <a:rPr lang="en-AU" sz="2100" dirty="0" smtClean="0">
                <a:solidFill>
                  <a:srgbClr val="8898C3"/>
                </a:solidFill>
                <a:hlinkClick r:id="rId2"/>
              </a:rPr>
              <a:t>http://pareto.uab.es/jconesa/prensa/PaperFedea.pdf</a:t>
            </a:r>
            <a:endParaRPr lang="en-AU" sz="2100" dirty="0" smtClean="0">
              <a:solidFill>
                <a:srgbClr val="8898C3"/>
              </a:solidFill>
            </a:endParaRPr>
          </a:p>
          <a:p>
            <a:pPr marL="80963" indent="0" eaLnBrk="1" hangingPunct="1">
              <a:lnSpc>
                <a:spcPct val="80000"/>
              </a:lnSpc>
              <a:buFont typeface="Wingdings 2" pitchFamily="18" charset="2"/>
              <a:buNone/>
            </a:pPr>
            <a:endParaRPr lang="en-AU" sz="2100" dirty="0" smtClean="0">
              <a:solidFill>
                <a:srgbClr val="8898C3"/>
              </a:solidFill>
            </a:endParaRPr>
          </a:p>
        </p:txBody>
      </p:sp>
      <p:sp>
        <p:nvSpPr>
          <p:cNvPr id="4" name="Marcador de número de diapositiva 3"/>
          <p:cNvSpPr>
            <a:spLocks noGrp="1"/>
          </p:cNvSpPr>
          <p:nvPr>
            <p:ph type="sldNum" sz="quarter" idx="12"/>
          </p:nvPr>
        </p:nvSpPr>
        <p:spPr/>
        <p:txBody>
          <a:bodyPr/>
          <a:lstStyle/>
          <a:p>
            <a:pPr>
              <a:defRPr/>
            </a:pPr>
            <a:fld id="{6017D6A1-A3D9-4D8B-BEAE-D02DE66FEA2A}" type="slidenum">
              <a:rPr lang="en-US"/>
              <a:pPr>
                <a:defRPr/>
              </a:pPr>
              <a:t>10</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100" y="209550"/>
            <a:ext cx="7499350" cy="1143000"/>
          </a:xfrm>
        </p:spPr>
        <p:txBody>
          <a:bodyPr>
            <a:noAutofit/>
          </a:bodyPr>
          <a:lstStyle/>
          <a:p>
            <a:pPr eaLnBrk="1" fontAlgn="auto" hangingPunct="1">
              <a:spcAft>
                <a:spcPts val="0"/>
              </a:spcAft>
              <a:defRPr/>
            </a:pPr>
            <a:r>
              <a:rPr lang="en-AU" sz="3700" dirty="0" smtClean="0">
                <a:solidFill>
                  <a:schemeClr val="tx2">
                    <a:satMod val="130000"/>
                  </a:schemeClr>
                </a:solidFill>
              </a:rPr>
              <a:t>IV. Some basic data (I)</a:t>
            </a:r>
            <a:endParaRPr lang="en-AU" sz="3700" dirty="0">
              <a:solidFill>
                <a:schemeClr val="tx2">
                  <a:satMod val="130000"/>
                </a:schemeClr>
              </a:solidFill>
            </a:endParaRPr>
          </a:p>
        </p:txBody>
      </p:sp>
      <p:sp>
        <p:nvSpPr>
          <p:cNvPr id="25602" name="Marcador de contenido 2"/>
          <p:cNvSpPr>
            <a:spLocks noGrp="1"/>
          </p:cNvSpPr>
          <p:nvPr>
            <p:ph idx="1"/>
          </p:nvPr>
        </p:nvSpPr>
        <p:spPr>
          <a:xfrm>
            <a:off x="1435100" y="1263650"/>
            <a:ext cx="7499350" cy="5241925"/>
          </a:xfrm>
        </p:spPr>
        <p:txBody>
          <a:bodyPr/>
          <a:lstStyle/>
          <a:p>
            <a:pPr marL="80963" indent="0" eaLnBrk="1" hangingPunct="1">
              <a:buFont typeface="Wingdings 2" pitchFamily="18" charset="2"/>
              <a:buNone/>
            </a:pPr>
            <a:r>
              <a:rPr lang="en-AU" sz="3000" smtClean="0"/>
              <a:t>General consumption taxation (</a:t>
            </a:r>
            <a:r>
              <a:rPr lang="en-AU" sz="2400" smtClean="0"/>
              <a:t>increasing importance; Spain as an outlier due to evolution and level</a:t>
            </a:r>
            <a:r>
              <a:rPr lang="en-AU" sz="3000" smtClean="0"/>
              <a:t>)</a:t>
            </a:r>
          </a:p>
        </p:txBody>
      </p:sp>
      <p:graphicFrame>
        <p:nvGraphicFramePr>
          <p:cNvPr id="4" name="Gráfico 3"/>
          <p:cNvGraphicFramePr>
            <a:graphicFrameLocks/>
          </p:cNvGraphicFramePr>
          <p:nvPr/>
        </p:nvGraphicFramePr>
        <p:xfrm>
          <a:off x="2129117" y="2415990"/>
          <a:ext cx="5550647" cy="3851835"/>
        </p:xfrm>
        <a:graphic>
          <a:graphicData uri="http://schemas.openxmlformats.org/drawingml/2006/chart">
            <c:chart xmlns:c="http://schemas.openxmlformats.org/drawingml/2006/chart" xmlns:r="http://schemas.openxmlformats.org/officeDocument/2006/relationships" r:id="rId2"/>
          </a:graphicData>
        </a:graphic>
      </p:graphicFrame>
      <p:sp>
        <p:nvSpPr>
          <p:cNvPr id="5" name="Marcador de número de diapositiva 4"/>
          <p:cNvSpPr>
            <a:spLocks noGrp="1"/>
          </p:cNvSpPr>
          <p:nvPr>
            <p:ph type="sldNum" sz="quarter" idx="12"/>
          </p:nvPr>
        </p:nvSpPr>
        <p:spPr/>
        <p:txBody>
          <a:bodyPr/>
          <a:lstStyle/>
          <a:p>
            <a:pPr>
              <a:defRPr/>
            </a:pPr>
            <a:fld id="{D0C404CB-308F-47CA-8AC7-059AEF44AC36}" type="slidenum">
              <a:rPr lang="en-US"/>
              <a:pPr>
                <a:defRPr/>
              </a:pPr>
              <a:t>11</a:t>
            </a:fld>
            <a:endParaRPr lang="en-US" dirty="0"/>
          </a:p>
        </p:txBody>
      </p:sp>
      <p:sp>
        <p:nvSpPr>
          <p:cNvPr id="3" name="CuadroTexto 2"/>
          <p:cNvSpPr txBox="1"/>
          <p:nvPr/>
        </p:nvSpPr>
        <p:spPr>
          <a:xfrm>
            <a:off x="1577423" y="6412468"/>
            <a:ext cx="6625179" cy="276999"/>
          </a:xfrm>
          <a:prstGeom prst="rect">
            <a:avLst/>
          </a:prstGeom>
          <a:noFill/>
        </p:spPr>
        <p:txBody>
          <a:bodyPr wrap="square" rtlCol="0">
            <a:spAutoFit/>
          </a:bodyPr>
          <a:lstStyle/>
          <a:p>
            <a:r>
              <a:rPr lang="es-ES" sz="1200" u="sng" dirty="0" smtClean="0"/>
              <a:t>Fiscal </a:t>
            </a:r>
            <a:r>
              <a:rPr lang="es-ES" sz="1200" u="sng" dirty="0" err="1" smtClean="0"/>
              <a:t>devaluation</a:t>
            </a:r>
            <a:r>
              <a:rPr lang="es-ES" sz="1200" dirty="0" smtClean="0"/>
              <a:t>: http</a:t>
            </a:r>
            <a:r>
              <a:rPr lang="es-ES" sz="1200" dirty="0"/>
              <a:t>://</a:t>
            </a:r>
            <a:r>
              <a:rPr lang="es-ES" sz="1200" dirty="0" err="1"/>
              <a:t>www.ieb.ub.edu</a:t>
            </a:r>
            <a:r>
              <a:rPr lang="es-ES" sz="1200" dirty="0"/>
              <a:t>/files/IEB%20REPORT%201_2013.pdf</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100" y="209550"/>
            <a:ext cx="7499350" cy="1143000"/>
          </a:xfrm>
        </p:spPr>
        <p:txBody>
          <a:bodyPr>
            <a:noAutofit/>
          </a:bodyPr>
          <a:lstStyle/>
          <a:p>
            <a:pPr eaLnBrk="1" fontAlgn="auto" hangingPunct="1">
              <a:spcAft>
                <a:spcPts val="0"/>
              </a:spcAft>
              <a:defRPr/>
            </a:pPr>
            <a:r>
              <a:rPr lang="en-AU" sz="3700" dirty="0" smtClean="0">
                <a:solidFill>
                  <a:schemeClr val="tx2">
                    <a:satMod val="130000"/>
                  </a:schemeClr>
                </a:solidFill>
              </a:rPr>
              <a:t>IV. Some basic data (II)</a:t>
            </a:r>
            <a:endParaRPr lang="en-AU" sz="3700" dirty="0">
              <a:solidFill>
                <a:schemeClr val="tx2">
                  <a:satMod val="130000"/>
                </a:schemeClr>
              </a:solidFill>
            </a:endParaRPr>
          </a:p>
        </p:txBody>
      </p:sp>
      <p:sp>
        <p:nvSpPr>
          <p:cNvPr id="26626" name="Marcador de contenido 2"/>
          <p:cNvSpPr>
            <a:spLocks noGrp="1"/>
          </p:cNvSpPr>
          <p:nvPr>
            <p:ph idx="1"/>
          </p:nvPr>
        </p:nvSpPr>
        <p:spPr>
          <a:xfrm>
            <a:off x="1435100" y="1263650"/>
            <a:ext cx="7499350" cy="5241925"/>
          </a:xfrm>
        </p:spPr>
        <p:txBody>
          <a:bodyPr/>
          <a:lstStyle/>
          <a:p>
            <a:pPr marL="80963" indent="0" eaLnBrk="1" hangingPunct="1">
              <a:buFont typeface="Wingdings 2" pitchFamily="18" charset="2"/>
              <a:buNone/>
            </a:pPr>
            <a:r>
              <a:rPr lang="en-AU" sz="3600" smtClean="0"/>
              <a:t>VAT</a:t>
            </a:r>
            <a:r>
              <a:rPr lang="en-AU" sz="4000" smtClean="0"/>
              <a:t> </a:t>
            </a:r>
            <a:r>
              <a:rPr lang="en-AU" sz="2400" smtClean="0"/>
              <a:t>(increasing importance; US as an outlier)</a:t>
            </a:r>
          </a:p>
        </p:txBody>
      </p:sp>
      <p:graphicFrame>
        <p:nvGraphicFramePr>
          <p:cNvPr id="5" name="Gráfico 4"/>
          <p:cNvGraphicFramePr>
            <a:graphicFrameLocks/>
          </p:cNvGraphicFramePr>
          <p:nvPr/>
        </p:nvGraphicFramePr>
        <p:xfrm>
          <a:off x="2323353" y="2196353"/>
          <a:ext cx="5513293" cy="3675529"/>
        </p:xfrm>
        <a:graphic>
          <a:graphicData uri="http://schemas.openxmlformats.org/drawingml/2006/chart">
            <c:chart xmlns:c="http://schemas.openxmlformats.org/drawingml/2006/chart" xmlns:r="http://schemas.openxmlformats.org/officeDocument/2006/relationships" r:id="rId2"/>
          </a:graphicData>
        </a:graphic>
      </p:graphicFrame>
      <p:sp>
        <p:nvSpPr>
          <p:cNvPr id="26628" name="CuadroTexto 5"/>
          <p:cNvSpPr txBox="1">
            <a:spLocks noChangeArrowheads="1"/>
          </p:cNvSpPr>
          <p:nvPr/>
        </p:nvSpPr>
        <p:spPr bwMode="auto">
          <a:xfrm>
            <a:off x="1435100" y="6184900"/>
            <a:ext cx="7402513" cy="369888"/>
          </a:xfrm>
          <a:prstGeom prst="rect">
            <a:avLst/>
          </a:prstGeom>
          <a:noFill/>
          <a:ln w="9525">
            <a:noFill/>
            <a:miter lim="800000"/>
            <a:headEnd/>
            <a:tailEnd/>
          </a:ln>
        </p:spPr>
        <p:txBody>
          <a:bodyPr>
            <a:spAutoFit/>
          </a:bodyPr>
          <a:lstStyle/>
          <a:p>
            <a:r>
              <a:rPr lang="en-AU" u="sng">
                <a:latin typeface="Gill Sans MT" pitchFamily="34" charset="0"/>
              </a:rPr>
              <a:t>Source</a:t>
            </a:r>
            <a:r>
              <a:rPr lang="en-AU" sz="1400">
                <a:latin typeface="Gill Sans MT" pitchFamily="34" charset="0"/>
              </a:rPr>
              <a:t> (this and previous graph)</a:t>
            </a:r>
            <a:r>
              <a:rPr lang="en-AU">
                <a:latin typeface="Gill Sans MT" pitchFamily="34" charset="0"/>
              </a:rPr>
              <a:t>: http://stats.oecd.org/Index.aspx?QueryId=21699#</a:t>
            </a:r>
          </a:p>
        </p:txBody>
      </p:sp>
      <p:sp>
        <p:nvSpPr>
          <p:cNvPr id="7" name="Marcador de número de diapositiva 6"/>
          <p:cNvSpPr>
            <a:spLocks noGrp="1"/>
          </p:cNvSpPr>
          <p:nvPr>
            <p:ph type="sldNum" sz="quarter" idx="12"/>
          </p:nvPr>
        </p:nvSpPr>
        <p:spPr/>
        <p:txBody>
          <a:bodyPr/>
          <a:lstStyle/>
          <a:p>
            <a:pPr>
              <a:defRPr/>
            </a:pPr>
            <a:fld id="{78903189-DE3F-4DBF-ABA0-2C382AA4881E}" type="slidenum">
              <a:rPr lang="en-US"/>
              <a:pPr>
                <a:defRPr/>
              </a:pPr>
              <a:t>12</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100" y="209550"/>
            <a:ext cx="7499350" cy="1143000"/>
          </a:xfrm>
        </p:spPr>
        <p:txBody>
          <a:bodyPr>
            <a:noAutofit/>
          </a:bodyPr>
          <a:lstStyle/>
          <a:p>
            <a:pPr eaLnBrk="1" fontAlgn="auto" hangingPunct="1">
              <a:spcAft>
                <a:spcPts val="0"/>
              </a:spcAft>
              <a:defRPr/>
            </a:pPr>
            <a:r>
              <a:rPr lang="en-AU" sz="3700" dirty="0" smtClean="0">
                <a:solidFill>
                  <a:schemeClr val="tx2">
                    <a:satMod val="130000"/>
                  </a:schemeClr>
                </a:solidFill>
              </a:rPr>
              <a:t>IV. Some basic data (&amp; III)</a:t>
            </a:r>
            <a:endParaRPr lang="en-AU" sz="3700" dirty="0">
              <a:solidFill>
                <a:schemeClr val="tx2">
                  <a:satMod val="130000"/>
                </a:schemeClr>
              </a:solidFill>
            </a:endParaRPr>
          </a:p>
        </p:txBody>
      </p:sp>
      <p:sp>
        <p:nvSpPr>
          <p:cNvPr id="27650" name="Marcador de contenido 2"/>
          <p:cNvSpPr>
            <a:spLocks noGrp="1"/>
          </p:cNvSpPr>
          <p:nvPr>
            <p:ph idx="1"/>
          </p:nvPr>
        </p:nvSpPr>
        <p:spPr>
          <a:xfrm>
            <a:off x="1435100" y="1098550"/>
            <a:ext cx="7499350" cy="5241925"/>
          </a:xfrm>
        </p:spPr>
        <p:txBody>
          <a:bodyPr/>
          <a:lstStyle/>
          <a:p>
            <a:pPr marL="80963" indent="0" eaLnBrk="1" hangingPunct="1">
              <a:buFont typeface="Wingdings 2" pitchFamily="18" charset="2"/>
              <a:buNone/>
            </a:pPr>
            <a:r>
              <a:rPr lang="en-AU" sz="3600" smtClean="0"/>
              <a:t>VAT</a:t>
            </a:r>
            <a:r>
              <a:rPr lang="en-AU" sz="4000" smtClean="0"/>
              <a:t> </a:t>
            </a:r>
            <a:r>
              <a:rPr lang="en-AU" sz="2400" smtClean="0"/>
              <a:t>(a race to the top within the EU(15)!!)</a:t>
            </a:r>
          </a:p>
        </p:txBody>
      </p:sp>
      <p:sp>
        <p:nvSpPr>
          <p:cNvPr id="27651" name="CuadroTexto 5"/>
          <p:cNvSpPr txBox="1">
            <a:spLocks noChangeArrowheads="1"/>
          </p:cNvSpPr>
          <p:nvPr/>
        </p:nvSpPr>
        <p:spPr bwMode="auto">
          <a:xfrm>
            <a:off x="1435100" y="6184900"/>
            <a:ext cx="7581900" cy="369888"/>
          </a:xfrm>
          <a:prstGeom prst="rect">
            <a:avLst/>
          </a:prstGeom>
          <a:noFill/>
          <a:ln w="9525">
            <a:noFill/>
            <a:miter lim="800000"/>
            <a:headEnd/>
            <a:tailEnd/>
          </a:ln>
        </p:spPr>
        <p:txBody>
          <a:bodyPr>
            <a:spAutoFit/>
          </a:bodyPr>
          <a:lstStyle/>
          <a:p>
            <a:r>
              <a:rPr lang="en-AU" u="sng">
                <a:latin typeface="Gill Sans MT" pitchFamily="34" charset="0"/>
              </a:rPr>
              <a:t>Source</a:t>
            </a:r>
            <a:r>
              <a:rPr lang="en-AU">
                <a:latin typeface="Gill Sans MT" pitchFamily="34" charset="0"/>
              </a:rPr>
              <a:t>: </a:t>
            </a:r>
            <a:r>
              <a:rPr lang="en-AU" sz="1200">
                <a:latin typeface="Gill Sans MT" pitchFamily="34" charset="0"/>
              </a:rPr>
              <a:t>ec.europa.eu/taxation_customs/resources/documents/taxation/vat/how_vat_works/rates/vat_rates_en.pdf</a:t>
            </a:r>
          </a:p>
        </p:txBody>
      </p:sp>
      <p:graphicFrame>
        <p:nvGraphicFramePr>
          <p:cNvPr id="7" name="Gráfico 6"/>
          <p:cNvGraphicFramePr>
            <a:graphicFrameLocks/>
          </p:cNvGraphicFramePr>
          <p:nvPr/>
        </p:nvGraphicFramePr>
        <p:xfrm>
          <a:off x="1591484" y="2084294"/>
          <a:ext cx="6349752" cy="3944471"/>
        </p:xfrm>
        <a:graphic>
          <a:graphicData uri="http://schemas.openxmlformats.org/drawingml/2006/chart">
            <c:chart xmlns:c="http://schemas.openxmlformats.org/drawingml/2006/chart" xmlns:r="http://schemas.openxmlformats.org/officeDocument/2006/relationships" r:id="rId2"/>
          </a:graphicData>
        </a:graphic>
      </p:graphicFrame>
      <p:sp>
        <p:nvSpPr>
          <p:cNvPr id="4" name="Marcador de número de diapositiva 3"/>
          <p:cNvSpPr>
            <a:spLocks noGrp="1"/>
          </p:cNvSpPr>
          <p:nvPr>
            <p:ph type="sldNum" sz="quarter" idx="12"/>
          </p:nvPr>
        </p:nvSpPr>
        <p:spPr/>
        <p:txBody>
          <a:bodyPr/>
          <a:lstStyle/>
          <a:p>
            <a:pPr>
              <a:defRPr/>
            </a:pPr>
            <a:fld id="{9283A1E4-0308-4BDC-8B4C-E631BFC79B09}" type="slidenum">
              <a:rPr lang="en-US"/>
              <a:pPr>
                <a:defRPr/>
              </a:pPr>
              <a:t>13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100" y="-65088"/>
            <a:ext cx="7499350" cy="1143001"/>
          </a:xfrm>
        </p:spPr>
        <p:txBody>
          <a:bodyPr>
            <a:noAutofit/>
          </a:bodyPr>
          <a:lstStyle/>
          <a:p>
            <a:pPr marL="596646" indent="-514350" eaLnBrk="1" fontAlgn="auto" hangingPunct="1">
              <a:spcAft>
                <a:spcPts val="0"/>
              </a:spcAft>
              <a:defRPr/>
            </a:pPr>
            <a:r>
              <a:rPr lang="en-AU" sz="2700" dirty="0" smtClean="0">
                <a:solidFill>
                  <a:schemeClr val="tx2">
                    <a:satMod val="130000"/>
                  </a:schemeClr>
                </a:solidFill>
              </a:rPr>
              <a:t>V. </a:t>
            </a:r>
            <a:r>
              <a:rPr lang="en-AU" sz="2700" dirty="0">
                <a:solidFill>
                  <a:schemeClr val="tx2">
                    <a:satMod val="130000"/>
                  </a:schemeClr>
                </a:solidFill>
              </a:rPr>
              <a:t>Optimal taxation: no redistribution </a:t>
            </a:r>
            <a:r>
              <a:rPr lang="en-AU" sz="2700" dirty="0" smtClean="0">
                <a:solidFill>
                  <a:schemeClr val="tx2">
                    <a:satMod val="130000"/>
                  </a:schemeClr>
                </a:solidFill>
              </a:rPr>
              <a:t>concerns (I)</a:t>
            </a:r>
            <a:endParaRPr lang="en-AU" sz="2700" dirty="0">
              <a:solidFill>
                <a:schemeClr val="tx2">
                  <a:satMod val="130000"/>
                </a:schemeClr>
              </a:solidFill>
            </a:endParaRPr>
          </a:p>
        </p:txBody>
      </p:sp>
      <p:sp>
        <p:nvSpPr>
          <p:cNvPr id="28674" name="Marcador de contenido 2"/>
          <p:cNvSpPr>
            <a:spLocks noGrp="1"/>
          </p:cNvSpPr>
          <p:nvPr>
            <p:ph idx="1"/>
          </p:nvPr>
        </p:nvSpPr>
        <p:spPr>
          <a:xfrm>
            <a:off x="1435100" y="990600"/>
            <a:ext cx="7499350" cy="5486400"/>
          </a:xfrm>
        </p:spPr>
        <p:txBody>
          <a:bodyPr/>
          <a:lstStyle/>
          <a:p>
            <a:pPr marL="922338" lvl="3" indent="0" algn="ctr" eaLnBrk="1" hangingPunct="1">
              <a:lnSpc>
                <a:spcPct val="90000"/>
              </a:lnSpc>
              <a:buFont typeface="Wingdings 2" pitchFamily="18" charset="2"/>
              <a:buNone/>
            </a:pPr>
            <a:r>
              <a:rPr lang="en-AU" sz="1300" b="1" dirty="0" smtClean="0">
                <a:solidFill>
                  <a:srgbClr val="FF0000"/>
                </a:solidFill>
              </a:rPr>
              <a:t>General Comments (I)</a:t>
            </a:r>
          </a:p>
          <a:p>
            <a:pPr eaLnBrk="1" hangingPunct="1">
              <a:lnSpc>
                <a:spcPct val="90000"/>
              </a:lnSpc>
              <a:buFontTx/>
              <a:buChar char="-"/>
            </a:pPr>
            <a:r>
              <a:rPr lang="en-AU" sz="2400" dirty="0" smtClean="0"/>
              <a:t>Original work by </a:t>
            </a:r>
            <a:r>
              <a:rPr lang="en-AU" sz="2400" b="1" dirty="0" smtClean="0"/>
              <a:t>Ramsey (1927)</a:t>
            </a:r>
          </a:p>
          <a:p>
            <a:pPr eaLnBrk="1" hangingPunct="1">
              <a:lnSpc>
                <a:spcPct val="90000"/>
              </a:lnSpc>
              <a:buFontTx/>
              <a:buChar char="-"/>
            </a:pPr>
            <a:endParaRPr lang="en-AU" sz="2400" dirty="0" smtClean="0"/>
          </a:p>
          <a:p>
            <a:pPr eaLnBrk="1" hangingPunct="1">
              <a:lnSpc>
                <a:spcPct val="90000"/>
              </a:lnSpc>
              <a:buFontTx/>
              <a:buChar char="-"/>
            </a:pPr>
            <a:r>
              <a:rPr lang="en-AU" sz="2400" dirty="0" smtClean="0"/>
              <a:t>We implicitly abstract from </a:t>
            </a:r>
            <a:r>
              <a:rPr lang="en-AU" sz="2400" b="1" dirty="0" smtClean="0"/>
              <a:t>incidence</a:t>
            </a:r>
            <a:r>
              <a:rPr lang="en-AU" sz="2400" dirty="0" smtClean="0"/>
              <a:t> issues (taxes are paid by consumers; producer prices are fixed, infinitely elastic supply)</a:t>
            </a:r>
          </a:p>
          <a:p>
            <a:pPr eaLnBrk="1" hangingPunct="1">
              <a:lnSpc>
                <a:spcPct val="90000"/>
              </a:lnSpc>
              <a:buFontTx/>
              <a:buChar char="-"/>
            </a:pPr>
            <a:endParaRPr lang="en-AU" sz="2400" b="1" dirty="0" smtClean="0"/>
          </a:p>
          <a:p>
            <a:pPr eaLnBrk="1" hangingPunct="1">
              <a:lnSpc>
                <a:spcPct val="90000"/>
              </a:lnSpc>
              <a:buFontTx/>
              <a:buChar char="-"/>
            </a:pPr>
            <a:r>
              <a:rPr lang="en-AU" sz="2400" b="1" dirty="0" smtClean="0"/>
              <a:t>No lump-sum taxes</a:t>
            </a:r>
            <a:r>
              <a:rPr lang="en-AU" sz="2400" dirty="0" smtClean="0"/>
              <a:t> (no way to observe high-ability individuals), otherwise taxing consumption would not make sense (2</a:t>
            </a:r>
            <a:r>
              <a:rPr lang="en-AU" sz="2400" baseline="30000" dirty="0" smtClean="0"/>
              <a:t>nd</a:t>
            </a:r>
            <a:r>
              <a:rPr lang="en-AU" sz="2400" dirty="0" smtClean="0"/>
              <a:t> Theorem of Welfare Economics) – and no other taxes available</a:t>
            </a:r>
          </a:p>
          <a:p>
            <a:pPr eaLnBrk="1" hangingPunct="1">
              <a:lnSpc>
                <a:spcPct val="90000"/>
              </a:lnSpc>
              <a:buFontTx/>
              <a:buChar char="-"/>
            </a:pPr>
            <a:endParaRPr lang="en-AU" sz="2400" dirty="0" smtClean="0"/>
          </a:p>
          <a:p>
            <a:pPr eaLnBrk="1" hangingPunct="1">
              <a:lnSpc>
                <a:spcPct val="90000"/>
              </a:lnSpc>
              <a:buFontTx/>
              <a:buChar char="-"/>
            </a:pPr>
            <a:r>
              <a:rPr lang="en-AU" sz="2400" dirty="0" smtClean="0"/>
              <a:t>Taxes are </a:t>
            </a:r>
            <a:r>
              <a:rPr lang="en-AU" sz="2400" b="1" dirty="0" smtClean="0"/>
              <a:t>linear</a:t>
            </a:r>
            <a:r>
              <a:rPr lang="en-AU" sz="2400" dirty="0" smtClean="0"/>
              <a:t>, </a:t>
            </a:r>
            <a:r>
              <a:rPr lang="en-AU" sz="2400" i="1" dirty="0" smtClean="0"/>
              <a:t>i.e.</a:t>
            </a:r>
            <a:r>
              <a:rPr lang="en-AU" sz="2400" dirty="0" smtClean="0"/>
              <a:t>, they do not depend on the level of consumption (administratively unfeasible) --- compatible with a GST or a VAT, but an expenditure tax would work differently (non-linear: income) </a:t>
            </a:r>
          </a:p>
        </p:txBody>
      </p:sp>
      <p:sp>
        <p:nvSpPr>
          <p:cNvPr id="4" name="Marcador de número de diapositiva 3"/>
          <p:cNvSpPr>
            <a:spLocks noGrp="1"/>
          </p:cNvSpPr>
          <p:nvPr>
            <p:ph type="sldNum" sz="quarter" idx="12"/>
          </p:nvPr>
        </p:nvSpPr>
        <p:spPr/>
        <p:txBody>
          <a:bodyPr/>
          <a:lstStyle/>
          <a:p>
            <a:pPr>
              <a:defRPr/>
            </a:pPr>
            <a:fld id="{4BCDDC38-A847-4574-9EB1-7600FCEA593C}" type="slidenum">
              <a:rPr lang="en-US"/>
              <a:pPr>
                <a:defRPr/>
              </a:pPr>
              <a:t>14</a:t>
            </a:fld>
            <a:endParaRPr lang="en-US" dirty="0"/>
          </a:p>
        </p:txBody>
      </p:sp>
      <p:pic>
        <p:nvPicPr>
          <p:cNvPr id="28676" name="Imagen 4" descr="Frank_Plumpton_Ramsey.jpg"/>
          <p:cNvPicPr>
            <a:picLocks noChangeAspect="1"/>
          </p:cNvPicPr>
          <p:nvPr/>
        </p:nvPicPr>
        <p:blipFill>
          <a:blip r:embed="rId2"/>
          <a:srcRect/>
          <a:stretch>
            <a:fillRect/>
          </a:stretch>
        </p:blipFill>
        <p:spPr bwMode="auto">
          <a:xfrm>
            <a:off x="7011988" y="995363"/>
            <a:ext cx="976312" cy="11287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49400" y="25400"/>
            <a:ext cx="7497763" cy="1143000"/>
          </a:xfrm>
        </p:spPr>
        <p:txBody>
          <a:bodyPr>
            <a:noAutofit/>
          </a:bodyPr>
          <a:lstStyle/>
          <a:p>
            <a:pPr marL="596646" indent="-514350" eaLnBrk="1" fontAlgn="auto" hangingPunct="1">
              <a:spcAft>
                <a:spcPts val="0"/>
              </a:spcAft>
              <a:defRPr/>
            </a:pPr>
            <a:r>
              <a:rPr lang="en-AU" sz="2700" dirty="0" smtClean="0">
                <a:solidFill>
                  <a:schemeClr val="tx2">
                    <a:satMod val="130000"/>
                  </a:schemeClr>
                </a:solidFill>
              </a:rPr>
              <a:t>V. </a:t>
            </a:r>
            <a:r>
              <a:rPr lang="en-AU" sz="2700" dirty="0">
                <a:solidFill>
                  <a:schemeClr val="tx2">
                    <a:satMod val="130000"/>
                  </a:schemeClr>
                </a:solidFill>
              </a:rPr>
              <a:t>Optimal taxation: no redistribution </a:t>
            </a:r>
            <a:r>
              <a:rPr lang="en-AU" sz="2700" dirty="0" smtClean="0">
                <a:solidFill>
                  <a:schemeClr val="tx2">
                    <a:satMod val="130000"/>
                  </a:schemeClr>
                </a:solidFill>
              </a:rPr>
              <a:t>concerns (II)</a:t>
            </a:r>
            <a:endParaRPr lang="en-AU" sz="2700" dirty="0">
              <a:solidFill>
                <a:schemeClr val="tx2">
                  <a:satMod val="130000"/>
                </a:schemeClr>
              </a:solidFill>
            </a:endParaRPr>
          </a:p>
        </p:txBody>
      </p:sp>
      <p:sp>
        <p:nvSpPr>
          <p:cNvPr id="3" name="Marcador de contenido 2"/>
          <p:cNvSpPr>
            <a:spLocks noGrp="1"/>
          </p:cNvSpPr>
          <p:nvPr>
            <p:ph idx="1"/>
          </p:nvPr>
        </p:nvSpPr>
        <p:spPr>
          <a:xfrm>
            <a:off x="1435100" y="990600"/>
            <a:ext cx="7499350" cy="5486400"/>
          </a:xfrm>
        </p:spPr>
        <p:txBody>
          <a:bodyPr>
            <a:normAutofit fontScale="92500" lnSpcReduction="10000"/>
          </a:bodyPr>
          <a:lstStyle/>
          <a:p>
            <a:pPr marL="82296" lvl="3" indent="0" algn="ctr" eaLnBrk="1" fontAlgn="auto" hangingPunct="1">
              <a:spcBef>
                <a:spcPts val="600"/>
              </a:spcBef>
              <a:spcAft>
                <a:spcPts val="0"/>
              </a:spcAft>
              <a:buClr>
                <a:schemeClr val="accent1"/>
              </a:buClr>
              <a:buSzPct val="80000"/>
              <a:buFont typeface="Wingdings 2"/>
              <a:buNone/>
              <a:defRPr/>
            </a:pPr>
            <a:r>
              <a:rPr lang="en-AU" sz="1400" b="1" dirty="0">
                <a:solidFill>
                  <a:srgbClr val="FF0000"/>
                </a:solidFill>
              </a:rPr>
              <a:t>General Comments </a:t>
            </a:r>
            <a:r>
              <a:rPr lang="en-AU" sz="1400" b="1" dirty="0" smtClean="0">
                <a:solidFill>
                  <a:srgbClr val="FF0000"/>
                </a:solidFill>
              </a:rPr>
              <a:t>(&amp; II)</a:t>
            </a:r>
            <a:endParaRPr lang="en-AU" sz="2600" b="1" dirty="0" smtClean="0"/>
          </a:p>
          <a:p>
            <a:pPr marL="365760" indent="-283464" eaLnBrk="1" fontAlgn="auto" hangingPunct="1">
              <a:spcAft>
                <a:spcPts val="0"/>
              </a:spcAft>
              <a:buFontTx/>
              <a:buChar char="-"/>
              <a:defRPr/>
            </a:pPr>
            <a:r>
              <a:rPr lang="en-AU" sz="2600" b="1" dirty="0" smtClean="0"/>
              <a:t>Normative focus</a:t>
            </a:r>
            <a:r>
              <a:rPr lang="en-AU" sz="2600" dirty="0" smtClean="0"/>
              <a:t>: Benevolent Policy-Maker (alternatively,  </a:t>
            </a:r>
            <a:r>
              <a:rPr lang="en-AU" sz="2600" i="1" dirty="0" smtClean="0"/>
              <a:t>e.g</a:t>
            </a:r>
            <a:r>
              <a:rPr lang="en-AU" sz="2600" dirty="0" smtClean="0"/>
              <a:t>.,  </a:t>
            </a:r>
            <a:r>
              <a:rPr lang="en-AU" sz="2600" dirty="0" err="1" smtClean="0"/>
              <a:t>Acemoglu</a:t>
            </a:r>
            <a:r>
              <a:rPr lang="en-AU" sz="2600" dirty="0" smtClean="0"/>
              <a:t> </a:t>
            </a:r>
            <a:r>
              <a:rPr lang="en-AU" sz="2600" i="1" dirty="0" smtClean="0"/>
              <a:t>et al</a:t>
            </a:r>
            <a:r>
              <a:rPr lang="en-AU" sz="2600" dirty="0" smtClean="0"/>
              <a:t>., 2011), so…</a:t>
            </a:r>
          </a:p>
          <a:p>
            <a:pPr marL="365760" indent="-283464" eaLnBrk="1" fontAlgn="auto" hangingPunct="1">
              <a:spcAft>
                <a:spcPts val="0"/>
              </a:spcAft>
              <a:buFontTx/>
              <a:buChar char="-"/>
              <a:defRPr/>
            </a:pPr>
            <a:endParaRPr lang="en-AU" sz="2600" dirty="0" smtClean="0"/>
          </a:p>
          <a:p>
            <a:pPr marL="365760" indent="-283464" eaLnBrk="1" fontAlgn="auto" hangingPunct="1">
              <a:spcAft>
                <a:spcPts val="0"/>
              </a:spcAft>
              <a:buFontTx/>
              <a:buChar char="-"/>
              <a:defRPr/>
            </a:pPr>
            <a:r>
              <a:rPr lang="en-AU" sz="2600" dirty="0" smtClean="0"/>
              <a:t>Objective function: </a:t>
            </a:r>
            <a:r>
              <a:rPr lang="en-AU" sz="2600" b="1" dirty="0" smtClean="0"/>
              <a:t>Social Welfare Function</a:t>
            </a:r>
            <a:r>
              <a:rPr lang="en-AU" sz="2600" dirty="0" smtClean="0"/>
              <a:t> (SWF) that aggregates individual utility functions, subject to a (binding) budget constraint employed to provide public goods and services. </a:t>
            </a:r>
          </a:p>
          <a:p>
            <a:pPr marL="365760" indent="-283464" eaLnBrk="1" fontAlgn="auto" hangingPunct="1">
              <a:spcAft>
                <a:spcPts val="0"/>
              </a:spcAft>
              <a:buFontTx/>
              <a:buChar char="-"/>
              <a:defRPr/>
            </a:pPr>
            <a:endParaRPr lang="en-AU" sz="2600" dirty="0" smtClean="0"/>
          </a:p>
          <a:p>
            <a:pPr marL="365760" indent="-283464" eaLnBrk="1" fontAlgn="auto" hangingPunct="1">
              <a:spcAft>
                <a:spcPts val="0"/>
              </a:spcAft>
              <a:buFontTx/>
              <a:buChar char="-"/>
              <a:defRPr/>
            </a:pPr>
            <a:r>
              <a:rPr lang="en-AU" sz="2600" b="1" dirty="0" smtClean="0"/>
              <a:t>Social </a:t>
            </a:r>
            <a:r>
              <a:rPr lang="en-AU" sz="2600" b="1" dirty="0"/>
              <a:t>judgements</a:t>
            </a:r>
            <a:r>
              <a:rPr lang="en-AU" sz="2600" dirty="0"/>
              <a:t> are </a:t>
            </a:r>
            <a:r>
              <a:rPr lang="en-AU" sz="2600" dirty="0" smtClean="0"/>
              <a:t>behind a </a:t>
            </a:r>
            <a:r>
              <a:rPr lang="en-AU" sz="2600" dirty="0"/>
              <a:t>SWF</a:t>
            </a:r>
            <a:r>
              <a:rPr lang="en-AU" sz="1200" dirty="0" smtClean="0"/>
              <a:t>(see, for example, </a:t>
            </a:r>
            <a:r>
              <a:rPr lang="en-AU" sz="1200" dirty="0">
                <a:hlinkClick r:id="rId2"/>
              </a:rPr>
              <a:t>https://scholarsbank.uoregon.edu/jspui/bitstream/1794/3421/1/UO-2006-</a:t>
            </a:r>
            <a:r>
              <a:rPr lang="en-AU" sz="1200" dirty="0" smtClean="0">
                <a:hlinkClick r:id="rId2"/>
              </a:rPr>
              <a:t>4_Lambert_Sacrifice.pdf</a:t>
            </a:r>
            <a:r>
              <a:rPr lang="en-AU" sz="1200" dirty="0" smtClean="0"/>
              <a:t>, and the references cited therein for a connection with the equal sacrifice approach</a:t>
            </a:r>
            <a:r>
              <a:rPr lang="en-AU" sz="1200" dirty="0"/>
              <a:t>)</a:t>
            </a:r>
            <a:r>
              <a:rPr lang="en-AU" sz="2600" dirty="0" smtClean="0"/>
              <a:t>:</a:t>
            </a:r>
          </a:p>
          <a:p>
            <a:pPr marL="640080" lvl="1" indent="-237744" eaLnBrk="1" fontAlgn="auto" hangingPunct="1">
              <a:spcAft>
                <a:spcPts val="0"/>
              </a:spcAft>
              <a:buFontTx/>
              <a:buChar char="-"/>
              <a:defRPr/>
            </a:pPr>
            <a:r>
              <a:rPr lang="en-AU" sz="2200" dirty="0" smtClean="0"/>
              <a:t>Neutral (utilitarian)</a:t>
            </a:r>
          </a:p>
          <a:p>
            <a:pPr marL="640080" lvl="1" indent="-237744" eaLnBrk="1" fontAlgn="auto" hangingPunct="1">
              <a:spcAft>
                <a:spcPts val="0"/>
              </a:spcAft>
              <a:buFontTx/>
              <a:buChar char="-"/>
              <a:defRPr/>
            </a:pPr>
            <a:r>
              <a:rPr lang="en-AU" sz="2200" dirty="0" smtClean="0"/>
              <a:t>In favour of redistribution (</a:t>
            </a:r>
            <a:r>
              <a:rPr lang="en-AU" sz="2200" dirty="0" err="1" smtClean="0"/>
              <a:t>Rawlsian</a:t>
            </a:r>
            <a:r>
              <a:rPr lang="en-AU" sz="2200" dirty="0" smtClean="0"/>
              <a:t>, or in general those where a concave transformation is applied to the sum of individual utilities) --- Convex Social Indifference Curves</a:t>
            </a:r>
          </a:p>
        </p:txBody>
      </p:sp>
      <p:sp>
        <p:nvSpPr>
          <p:cNvPr id="4" name="Marcador de número de diapositiva 3"/>
          <p:cNvSpPr>
            <a:spLocks noGrp="1"/>
          </p:cNvSpPr>
          <p:nvPr>
            <p:ph type="sldNum" sz="quarter" idx="12"/>
          </p:nvPr>
        </p:nvSpPr>
        <p:spPr/>
        <p:txBody>
          <a:bodyPr/>
          <a:lstStyle/>
          <a:p>
            <a:pPr>
              <a:defRPr/>
            </a:pPr>
            <a:fld id="{4A1F757F-BB29-4837-A475-783CFCB82749}" type="slidenum">
              <a:rPr lang="en-US"/>
              <a:pPr>
                <a:defRPr/>
              </a:pPr>
              <a:t>15</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100" y="-57150"/>
            <a:ext cx="7499350" cy="1143000"/>
          </a:xfrm>
        </p:spPr>
        <p:txBody>
          <a:bodyPr>
            <a:noAutofit/>
          </a:bodyPr>
          <a:lstStyle/>
          <a:p>
            <a:pPr marL="596646" indent="-514350" eaLnBrk="1" fontAlgn="auto" hangingPunct="1">
              <a:spcAft>
                <a:spcPts val="0"/>
              </a:spcAft>
              <a:defRPr/>
            </a:pPr>
            <a:r>
              <a:rPr lang="en-AU" sz="2700" dirty="0" smtClean="0">
                <a:solidFill>
                  <a:schemeClr val="tx2">
                    <a:satMod val="130000"/>
                  </a:schemeClr>
                </a:solidFill>
              </a:rPr>
              <a:t>V. </a:t>
            </a:r>
            <a:r>
              <a:rPr lang="en-AU" sz="2700" dirty="0">
                <a:solidFill>
                  <a:schemeClr val="tx2">
                    <a:satMod val="130000"/>
                  </a:schemeClr>
                </a:solidFill>
              </a:rPr>
              <a:t>Optimal taxation: no redistribution </a:t>
            </a:r>
            <a:r>
              <a:rPr lang="en-AU" sz="2700" dirty="0" smtClean="0">
                <a:solidFill>
                  <a:schemeClr val="tx2">
                    <a:satMod val="130000"/>
                  </a:schemeClr>
                </a:solidFill>
              </a:rPr>
              <a:t>concerns (III)</a:t>
            </a:r>
            <a:endParaRPr lang="en-AU" sz="2700" dirty="0">
              <a:solidFill>
                <a:schemeClr val="tx2">
                  <a:satMod val="130000"/>
                </a:schemeClr>
              </a:solidFill>
            </a:endParaRPr>
          </a:p>
        </p:txBody>
      </p:sp>
      <p:sp>
        <p:nvSpPr>
          <p:cNvPr id="4" name="Marcador de número de diapositiva 3"/>
          <p:cNvSpPr>
            <a:spLocks noGrp="1"/>
          </p:cNvSpPr>
          <p:nvPr>
            <p:ph type="sldNum" sz="quarter" idx="12"/>
          </p:nvPr>
        </p:nvSpPr>
        <p:spPr/>
        <p:txBody>
          <a:bodyPr/>
          <a:lstStyle/>
          <a:p>
            <a:pPr>
              <a:defRPr/>
            </a:pPr>
            <a:fld id="{18069CE2-B7E8-420D-AE66-D9AF02EE2088}" type="slidenum">
              <a:rPr lang="en-US"/>
              <a:pPr>
                <a:defRPr/>
              </a:pPr>
              <a:t>16</a:t>
            </a:fld>
            <a:endParaRPr lang="en-US" dirty="0"/>
          </a:p>
        </p:txBody>
      </p:sp>
      <p:pic>
        <p:nvPicPr>
          <p:cNvPr id="7" name="Marcador de contenido 6"/>
          <p:cNvPicPr>
            <a:picLocks noGrp="1" noChangeAspect="1"/>
          </p:cNvPicPr>
          <p:nvPr>
            <p:ph idx="1"/>
          </p:nvPr>
        </p:nvPicPr>
        <p:blipFill>
          <a:blip r:embed="rId3"/>
          <a:srcRect l="1294" r="1294"/>
          <a:stretch>
            <a:fillRect/>
          </a:stretch>
        </p:blipFill>
        <p:spPr>
          <a:xfrm>
            <a:off x="1435100" y="990600"/>
            <a:ext cx="7499350" cy="5486400"/>
          </a:xfrm>
          <a:prstGeom prst="upArrow">
            <a:avLst/>
          </a:prstGeom>
          <a:extLst/>
        </p:spPr>
      </p:pic>
      <p:sp>
        <p:nvSpPr>
          <p:cNvPr id="30724" name="Rectángulo 9"/>
          <p:cNvSpPr>
            <a:spLocks noChangeArrowheads="1"/>
          </p:cNvSpPr>
          <p:nvPr/>
        </p:nvSpPr>
        <p:spPr bwMode="auto">
          <a:xfrm>
            <a:off x="1744663" y="850900"/>
            <a:ext cx="5837237" cy="307975"/>
          </a:xfrm>
          <a:prstGeom prst="rect">
            <a:avLst/>
          </a:prstGeom>
          <a:noFill/>
          <a:ln w="9525">
            <a:noFill/>
            <a:miter lim="800000"/>
            <a:headEnd/>
            <a:tailEnd/>
          </a:ln>
        </p:spPr>
        <p:txBody>
          <a:bodyPr>
            <a:spAutoFit/>
          </a:bodyPr>
          <a:lstStyle/>
          <a:p>
            <a:pPr marL="922338" lvl="3" algn="ctr"/>
            <a:r>
              <a:rPr lang="en-AU" sz="1400" b="1">
                <a:solidFill>
                  <a:srgbClr val="FF0000"/>
                </a:solidFill>
                <a:latin typeface="Gill Sans MT" pitchFamily="34" charset="0"/>
              </a:rPr>
              <a:t>Analytical development: </a:t>
            </a:r>
            <a:r>
              <a:rPr lang="en-AU" sz="1400">
                <a:solidFill>
                  <a:srgbClr val="FF0000"/>
                </a:solidFill>
                <a:latin typeface="Gill Sans MT" pitchFamily="34" charset="0"/>
              </a:rPr>
              <a:t>notation and basic assumptions</a:t>
            </a:r>
          </a:p>
        </p:txBody>
      </p:sp>
      <p:sp>
        <p:nvSpPr>
          <p:cNvPr id="11" name="CuadroTexto 10"/>
          <p:cNvSpPr txBox="1"/>
          <p:nvPr/>
        </p:nvSpPr>
        <p:spPr>
          <a:xfrm>
            <a:off x="1633538" y="1292225"/>
            <a:ext cx="6743700" cy="5416550"/>
          </a:xfrm>
          <a:prstGeom prst="rect">
            <a:avLst/>
          </a:prstGeom>
          <a:noFill/>
        </p:spPr>
        <p:txBody>
          <a:bodyPr>
            <a:spAutoFit/>
          </a:bodyPr>
          <a:lstStyle/>
          <a:p>
            <a:pPr marL="285750" indent="-285750" fontAlgn="auto">
              <a:spcBef>
                <a:spcPts val="0"/>
              </a:spcBef>
              <a:spcAft>
                <a:spcPts val="0"/>
              </a:spcAft>
              <a:buFontTx/>
              <a:buChar char="-"/>
              <a:defRPr/>
            </a:pPr>
            <a:r>
              <a:rPr lang="en-AU" dirty="0">
                <a:latin typeface="+mn-lt"/>
              </a:rPr>
              <a:t>There are </a:t>
            </a:r>
            <a:r>
              <a:rPr lang="en-AU" b="1" i="1" dirty="0">
                <a:latin typeface="+mn-lt"/>
              </a:rPr>
              <a:t>H</a:t>
            </a:r>
            <a:r>
              <a:rPr lang="en-AU" dirty="0">
                <a:latin typeface="+mn-lt"/>
              </a:rPr>
              <a:t>-identical consumers</a:t>
            </a:r>
          </a:p>
          <a:p>
            <a:pPr marL="285750" indent="-285750" fontAlgn="auto">
              <a:spcBef>
                <a:spcPts val="0"/>
              </a:spcBef>
              <a:spcAft>
                <a:spcPts val="0"/>
              </a:spcAft>
              <a:buFontTx/>
              <a:buChar char="-"/>
              <a:defRPr/>
            </a:pPr>
            <a:endParaRPr lang="en-AU" dirty="0">
              <a:latin typeface="+mn-lt"/>
            </a:endParaRPr>
          </a:p>
          <a:p>
            <a:pPr marL="285750" indent="-285750" fontAlgn="auto">
              <a:spcBef>
                <a:spcPts val="0"/>
              </a:spcBef>
              <a:spcAft>
                <a:spcPts val="0"/>
              </a:spcAft>
              <a:buFontTx/>
              <a:buChar char="-"/>
              <a:defRPr/>
            </a:pPr>
            <a:r>
              <a:rPr lang="en-AU" b="1" i="1" dirty="0">
                <a:latin typeface="+mn-lt"/>
              </a:rPr>
              <a:t>n</a:t>
            </a:r>
            <a:r>
              <a:rPr lang="en-AU" dirty="0">
                <a:latin typeface="+mn-lt"/>
              </a:rPr>
              <a:t> stands for the number of goods and services </a:t>
            </a:r>
            <a:r>
              <a:rPr lang="en-AU" u="sng" dirty="0">
                <a:latin typeface="+mn-lt"/>
              </a:rPr>
              <a:t>taxed</a:t>
            </a:r>
            <a:r>
              <a:rPr lang="en-AU" dirty="0">
                <a:latin typeface="+mn-lt"/>
              </a:rPr>
              <a:t>, such that we have </a:t>
            </a:r>
            <a:r>
              <a:rPr lang="en-AU" i="1" dirty="0" err="1">
                <a:latin typeface="+mn-lt"/>
              </a:rPr>
              <a:t>i</a:t>
            </a:r>
            <a:r>
              <a:rPr lang="en-AU" dirty="0">
                <a:latin typeface="+mn-lt"/>
              </a:rPr>
              <a:t>=0,…, n. </a:t>
            </a:r>
          </a:p>
          <a:p>
            <a:pPr marL="285750" indent="-285750" fontAlgn="auto">
              <a:spcBef>
                <a:spcPts val="0"/>
              </a:spcBef>
              <a:spcAft>
                <a:spcPts val="0"/>
              </a:spcAft>
              <a:buFontTx/>
              <a:buChar char="-"/>
              <a:defRPr/>
            </a:pPr>
            <a:endParaRPr lang="en-AU" dirty="0">
              <a:latin typeface="+mn-lt"/>
            </a:endParaRPr>
          </a:p>
          <a:p>
            <a:pPr marL="285750" indent="-285750" fontAlgn="auto">
              <a:spcBef>
                <a:spcPts val="0"/>
              </a:spcBef>
              <a:spcAft>
                <a:spcPts val="0"/>
              </a:spcAft>
              <a:buFontTx/>
              <a:buChar char="-"/>
              <a:defRPr/>
            </a:pPr>
            <a:r>
              <a:rPr lang="en-AU" dirty="0">
                <a:latin typeface="+mn-lt"/>
              </a:rPr>
              <a:t>The service </a:t>
            </a:r>
            <a:r>
              <a:rPr lang="en-AU" i="1" dirty="0" err="1">
                <a:latin typeface="+mn-lt"/>
              </a:rPr>
              <a:t>i</a:t>
            </a:r>
            <a:r>
              <a:rPr lang="en-AU" dirty="0">
                <a:latin typeface="+mn-lt"/>
              </a:rPr>
              <a:t>=0 is </a:t>
            </a:r>
            <a:r>
              <a:rPr lang="en-AU" b="1" dirty="0">
                <a:latin typeface="+mn-lt"/>
              </a:rPr>
              <a:t>leisure</a:t>
            </a:r>
            <a:r>
              <a:rPr lang="en-AU" dirty="0">
                <a:latin typeface="+mn-lt"/>
              </a:rPr>
              <a:t> (we assume (?) people derive pleasure from simply doing nothing), which crucially is not taxed. Then, from now on, leisure will be denoted by </a:t>
            </a:r>
            <a:r>
              <a:rPr lang="en-AU" i="1" dirty="0">
                <a:latin typeface="+mn-lt"/>
              </a:rPr>
              <a:t>x</a:t>
            </a:r>
            <a:r>
              <a:rPr lang="en-AU" baseline="-25000" dirty="0">
                <a:latin typeface="+mn-lt"/>
              </a:rPr>
              <a:t>0</a:t>
            </a:r>
            <a:r>
              <a:rPr lang="en-AU" dirty="0">
                <a:latin typeface="+mn-lt"/>
              </a:rPr>
              <a:t>, </a:t>
            </a:r>
            <a:r>
              <a:rPr lang="en-AU" i="1" dirty="0">
                <a:latin typeface="+mn-lt"/>
              </a:rPr>
              <a:t>h</a:t>
            </a:r>
            <a:r>
              <a:rPr lang="en-AU" dirty="0">
                <a:latin typeface="+mn-lt"/>
              </a:rPr>
              <a:t>= maximum number of working hours, and </a:t>
            </a:r>
            <a:r>
              <a:rPr lang="en-AU" i="1" dirty="0">
                <a:latin typeface="+mn-lt"/>
              </a:rPr>
              <a:t>l</a:t>
            </a:r>
            <a:r>
              <a:rPr lang="en-AU" dirty="0">
                <a:latin typeface="+mn-lt"/>
              </a:rPr>
              <a:t>=number of hours worked, such that </a:t>
            </a:r>
            <a:r>
              <a:rPr lang="en-AU" i="1" dirty="0">
                <a:latin typeface="+mn-lt"/>
              </a:rPr>
              <a:t>l</a:t>
            </a:r>
            <a:r>
              <a:rPr lang="en-AU" dirty="0">
                <a:latin typeface="+mn-lt"/>
              </a:rPr>
              <a:t>=</a:t>
            </a:r>
            <a:r>
              <a:rPr lang="en-AU" i="1" dirty="0">
                <a:latin typeface="+mn-lt"/>
              </a:rPr>
              <a:t>h</a:t>
            </a:r>
            <a:r>
              <a:rPr lang="en-AU" dirty="0">
                <a:latin typeface="+mn-lt"/>
              </a:rPr>
              <a:t>-</a:t>
            </a:r>
            <a:r>
              <a:rPr lang="en-AU" i="1" dirty="0">
                <a:latin typeface="+mn-lt"/>
              </a:rPr>
              <a:t>x</a:t>
            </a:r>
            <a:r>
              <a:rPr lang="en-AU" baseline="-25000" dirty="0">
                <a:latin typeface="+mn-lt"/>
              </a:rPr>
              <a:t>0</a:t>
            </a:r>
          </a:p>
          <a:p>
            <a:pPr marL="285750" indent="-285750" fontAlgn="auto">
              <a:spcBef>
                <a:spcPts val="0"/>
              </a:spcBef>
              <a:spcAft>
                <a:spcPts val="0"/>
              </a:spcAft>
              <a:buFontTx/>
              <a:buChar char="-"/>
              <a:defRPr/>
            </a:pPr>
            <a:endParaRPr lang="en-AU" baseline="-25000" dirty="0">
              <a:latin typeface="+mn-lt"/>
            </a:endParaRPr>
          </a:p>
          <a:p>
            <a:pPr marL="285750" indent="-285750" fontAlgn="auto">
              <a:spcBef>
                <a:spcPts val="0"/>
              </a:spcBef>
              <a:spcAft>
                <a:spcPts val="0"/>
              </a:spcAft>
              <a:buFontTx/>
              <a:buChar char="-"/>
              <a:defRPr/>
            </a:pPr>
            <a:r>
              <a:rPr lang="en-AU" dirty="0">
                <a:latin typeface="+mn-lt"/>
              </a:rPr>
              <a:t>The salary (per hour) is normalized to 1, </a:t>
            </a:r>
            <a:r>
              <a:rPr lang="en-AU" i="1" dirty="0">
                <a:latin typeface="+mn-lt"/>
              </a:rPr>
              <a:t>w</a:t>
            </a:r>
            <a:r>
              <a:rPr lang="en-AU" dirty="0">
                <a:latin typeface="+mn-lt"/>
              </a:rPr>
              <a:t>=1(labour </a:t>
            </a:r>
            <a:r>
              <a:rPr lang="en-AU" dirty="0" err="1">
                <a:latin typeface="+mn-lt"/>
              </a:rPr>
              <a:t>numeraire</a:t>
            </a:r>
            <a:r>
              <a:rPr lang="en-AU" dirty="0">
                <a:latin typeface="+mn-lt"/>
              </a:rPr>
              <a:t>)</a:t>
            </a:r>
          </a:p>
          <a:p>
            <a:pPr marL="285750" indent="-285750" fontAlgn="auto">
              <a:spcBef>
                <a:spcPts val="0"/>
              </a:spcBef>
              <a:spcAft>
                <a:spcPts val="0"/>
              </a:spcAft>
              <a:buFontTx/>
              <a:buChar char="-"/>
              <a:defRPr/>
            </a:pPr>
            <a:endParaRPr lang="en-AU" baseline="-25000" dirty="0">
              <a:latin typeface="+mn-lt"/>
            </a:endParaRPr>
          </a:p>
          <a:p>
            <a:pPr marL="285750" indent="-285750" fontAlgn="auto">
              <a:spcBef>
                <a:spcPts val="0"/>
              </a:spcBef>
              <a:spcAft>
                <a:spcPts val="0"/>
              </a:spcAft>
              <a:buFontTx/>
              <a:buChar char="-"/>
              <a:defRPr/>
            </a:pPr>
            <a:r>
              <a:rPr lang="en-AU" dirty="0">
                <a:latin typeface="+mn-lt"/>
              </a:rPr>
              <a:t>On the taxation side, we will work with </a:t>
            </a:r>
            <a:r>
              <a:rPr lang="en-AU" b="1" dirty="0">
                <a:latin typeface="+mn-lt"/>
              </a:rPr>
              <a:t>unit taxes</a:t>
            </a:r>
            <a:r>
              <a:rPr lang="en-AU" dirty="0">
                <a:latin typeface="+mn-lt"/>
              </a:rPr>
              <a:t>, </a:t>
            </a:r>
            <a:r>
              <a:rPr lang="en-AU" i="1" dirty="0">
                <a:latin typeface="+mn-lt"/>
              </a:rPr>
              <a:t>t</a:t>
            </a:r>
            <a:r>
              <a:rPr lang="en-AU" dirty="0">
                <a:latin typeface="+mn-lt"/>
              </a:rPr>
              <a:t>. That is, being the (fixed) producer price, p:  </a:t>
            </a:r>
            <a:r>
              <a:rPr lang="en-AU" i="1" dirty="0">
                <a:latin typeface="+mn-lt"/>
              </a:rPr>
              <a:t>q</a:t>
            </a:r>
            <a:r>
              <a:rPr lang="en-AU" dirty="0">
                <a:latin typeface="+mn-lt"/>
              </a:rPr>
              <a:t>=</a:t>
            </a:r>
            <a:r>
              <a:rPr lang="en-AU" i="1" dirty="0" err="1">
                <a:latin typeface="+mn-lt"/>
              </a:rPr>
              <a:t>p</a:t>
            </a:r>
            <a:r>
              <a:rPr lang="en-AU" dirty="0" err="1">
                <a:latin typeface="+mn-lt"/>
              </a:rPr>
              <a:t>+</a:t>
            </a:r>
            <a:r>
              <a:rPr lang="en-AU" i="1" dirty="0" err="1">
                <a:latin typeface="+mn-lt"/>
              </a:rPr>
              <a:t>t</a:t>
            </a:r>
            <a:r>
              <a:rPr lang="en-AU" dirty="0">
                <a:latin typeface="+mn-lt"/>
              </a:rPr>
              <a:t>, where </a:t>
            </a:r>
            <a:r>
              <a:rPr lang="en-AU" i="1" dirty="0">
                <a:latin typeface="+mn-lt"/>
              </a:rPr>
              <a:t>q</a:t>
            </a:r>
            <a:r>
              <a:rPr lang="en-AU" dirty="0">
                <a:latin typeface="+mn-lt"/>
              </a:rPr>
              <a:t> is the price paid by the consumer for a given good or service. Otherwise, we could have </a:t>
            </a:r>
            <a:r>
              <a:rPr lang="en-AU" i="1" dirty="0">
                <a:latin typeface="+mn-lt"/>
              </a:rPr>
              <a:t>ad-valorem</a:t>
            </a:r>
            <a:r>
              <a:rPr lang="en-AU" dirty="0">
                <a:latin typeface="+mn-lt"/>
              </a:rPr>
              <a:t> taxes. Working with the former will ease the analytical development. However, it is immediate transforming one into the other, and vice versa; that is,</a:t>
            </a:r>
          </a:p>
          <a:p>
            <a:pPr marL="285750" indent="-285750" fontAlgn="auto">
              <a:spcBef>
                <a:spcPts val="0"/>
              </a:spcBef>
              <a:spcAft>
                <a:spcPts val="0"/>
              </a:spcAft>
              <a:buFontTx/>
              <a:buChar char="-"/>
              <a:defRPr/>
            </a:pPr>
            <a:endParaRPr lang="en-AU" dirty="0">
              <a:latin typeface="+mn-lt"/>
            </a:endParaRPr>
          </a:p>
          <a:p>
            <a:pPr fontAlgn="auto">
              <a:spcBef>
                <a:spcPts val="0"/>
              </a:spcBef>
              <a:spcAft>
                <a:spcPts val="0"/>
              </a:spcAft>
              <a:defRPr/>
            </a:pPr>
            <a:r>
              <a:rPr lang="en-AU" sz="1600" b="1" dirty="0" err="1">
                <a:latin typeface="+mn-lt"/>
              </a:rPr>
              <a:t>τ</a:t>
            </a:r>
            <a:r>
              <a:rPr lang="en-AU" sz="1600" b="1" dirty="0">
                <a:latin typeface="+mn-lt"/>
              </a:rPr>
              <a:t>=t/q</a:t>
            </a:r>
            <a:r>
              <a:rPr lang="en-AU" sz="1600" dirty="0">
                <a:latin typeface="+mn-lt"/>
              </a:rPr>
              <a:t>= </a:t>
            </a:r>
            <a:r>
              <a:rPr lang="en-AU" sz="1600" dirty="0" err="1">
                <a:latin typeface="+mn-lt"/>
              </a:rPr>
              <a:t>θ</a:t>
            </a:r>
            <a:r>
              <a:rPr lang="en-AU" sz="1600" dirty="0">
                <a:latin typeface="+mn-lt"/>
              </a:rPr>
              <a:t>/(1+θ) (including taxes)   </a:t>
            </a:r>
            <a:r>
              <a:rPr lang="en-AU" sz="1600" b="1" dirty="0" err="1">
                <a:latin typeface="+mn-lt"/>
              </a:rPr>
              <a:t>θ</a:t>
            </a:r>
            <a:r>
              <a:rPr lang="en-AU" sz="1600" b="1" dirty="0">
                <a:latin typeface="+mn-lt"/>
              </a:rPr>
              <a:t>=t/p</a:t>
            </a:r>
            <a:r>
              <a:rPr lang="en-AU" sz="1600" dirty="0">
                <a:latin typeface="+mn-lt"/>
              </a:rPr>
              <a:t>=</a:t>
            </a:r>
            <a:r>
              <a:rPr lang="en-AU" sz="1600" dirty="0" err="1">
                <a:latin typeface="+mn-lt"/>
              </a:rPr>
              <a:t>τ</a:t>
            </a:r>
            <a:r>
              <a:rPr lang="en-AU" sz="1600" dirty="0">
                <a:latin typeface="+mn-lt"/>
              </a:rPr>
              <a:t>/(1-τ) (excluding taxes; VAT)</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100" y="-57150"/>
            <a:ext cx="7499350" cy="1143000"/>
          </a:xfrm>
        </p:spPr>
        <p:txBody>
          <a:bodyPr>
            <a:noAutofit/>
          </a:bodyPr>
          <a:lstStyle/>
          <a:p>
            <a:pPr marL="596646" indent="-514350" eaLnBrk="1" fontAlgn="auto" hangingPunct="1">
              <a:spcAft>
                <a:spcPts val="0"/>
              </a:spcAft>
              <a:defRPr/>
            </a:pPr>
            <a:r>
              <a:rPr lang="en-AU" sz="2600" dirty="0" smtClean="0">
                <a:solidFill>
                  <a:schemeClr val="tx2">
                    <a:satMod val="130000"/>
                  </a:schemeClr>
                </a:solidFill>
              </a:rPr>
              <a:t>V. </a:t>
            </a:r>
            <a:r>
              <a:rPr lang="en-AU" sz="2600" dirty="0">
                <a:solidFill>
                  <a:schemeClr val="tx2">
                    <a:satMod val="130000"/>
                  </a:schemeClr>
                </a:solidFill>
              </a:rPr>
              <a:t>Optimal taxation: no redistribution </a:t>
            </a:r>
            <a:r>
              <a:rPr lang="en-AU" sz="2600" dirty="0" smtClean="0">
                <a:solidFill>
                  <a:schemeClr val="tx2">
                    <a:satMod val="130000"/>
                  </a:schemeClr>
                </a:solidFill>
              </a:rPr>
              <a:t>concerns (IV)</a:t>
            </a:r>
            <a:endParaRPr lang="en-AU" sz="2600" dirty="0">
              <a:solidFill>
                <a:schemeClr val="tx2">
                  <a:satMod val="130000"/>
                </a:schemeClr>
              </a:solidFill>
            </a:endParaRPr>
          </a:p>
        </p:txBody>
      </p:sp>
      <p:sp>
        <p:nvSpPr>
          <p:cNvPr id="4" name="Marcador de número de diapositiva 3"/>
          <p:cNvSpPr>
            <a:spLocks noGrp="1"/>
          </p:cNvSpPr>
          <p:nvPr>
            <p:ph type="sldNum" sz="quarter" idx="12"/>
          </p:nvPr>
        </p:nvSpPr>
        <p:spPr/>
        <p:txBody>
          <a:bodyPr/>
          <a:lstStyle/>
          <a:p>
            <a:pPr>
              <a:defRPr/>
            </a:pPr>
            <a:fld id="{2DAAF67E-E622-44D0-8582-6583F9797C0E}" type="slidenum">
              <a:rPr lang="en-US"/>
              <a:pPr>
                <a:defRPr/>
              </a:pPr>
              <a:t>17</a:t>
            </a:fld>
            <a:endParaRPr lang="en-US" dirty="0"/>
          </a:p>
        </p:txBody>
      </p:sp>
      <p:pic>
        <p:nvPicPr>
          <p:cNvPr id="7" name="Marcador de contenido 6"/>
          <p:cNvPicPr>
            <a:picLocks noGrp="1" noChangeAspect="1"/>
          </p:cNvPicPr>
          <p:nvPr>
            <p:ph idx="1"/>
          </p:nvPr>
        </p:nvPicPr>
        <p:blipFill>
          <a:blip r:embed="rId4"/>
          <a:srcRect l="1294" r="1294"/>
          <a:stretch>
            <a:fillRect/>
          </a:stretch>
        </p:blipFill>
        <p:spPr>
          <a:xfrm>
            <a:off x="1435100" y="990600"/>
            <a:ext cx="7499350" cy="5486400"/>
          </a:xfrm>
          <a:prstGeom prst="upArrow">
            <a:avLst/>
          </a:prstGeom>
          <a:extLst/>
        </p:spPr>
      </p:pic>
      <p:sp>
        <p:nvSpPr>
          <p:cNvPr id="20752" name="Rectángulo 9"/>
          <p:cNvSpPr>
            <a:spLocks noChangeArrowheads="1"/>
          </p:cNvSpPr>
          <p:nvPr/>
        </p:nvSpPr>
        <p:spPr bwMode="auto">
          <a:xfrm>
            <a:off x="1744663" y="931863"/>
            <a:ext cx="6208712" cy="307777"/>
          </a:xfrm>
          <a:prstGeom prst="rect">
            <a:avLst/>
          </a:prstGeom>
          <a:noFill/>
          <a:ln w="9525">
            <a:noFill/>
            <a:miter lim="800000"/>
            <a:headEnd/>
            <a:tailEnd/>
          </a:ln>
        </p:spPr>
        <p:txBody>
          <a:bodyPr>
            <a:spAutoFit/>
          </a:bodyPr>
          <a:lstStyle/>
          <a:p>
            <a:pPr marL="922338" lvl="3" algn="ctr"/>
            <a:r>
              <a:rPr lang="en-AU" sz="1400" b="1" dirty="0">
                <a:solidFill>
                  <a:srgbClr val="FF0000"/>
                </a:solidFill>
                <a:latin typeface="Gill Sans MT" pitchFamily="34" charset="0"/>
              </a:rPr>
              <a:t>Analytical development: </a:t>
            </a:r>
            <a:r>
              <a:rPr lang="en-AU" sz="1400" dirty="0">
                <a:solidFill>
                  <a:srgbClr val="FF0000"/>
                </a:solidFill>
                <a:latin typeface="Gill Sans MT" pitchFamily="34" charset="0"/>
              </a:rPr>
              <a:t>Benchmark (max. in absence of taxes</a:t>
            </a:r>
            <a:r>
              <a:rPr lang="en-AU" sz="1400" dirty="0" smtClean="0">
                <a:solidFill>
                  <a:srgbClr val="FF0000"/>
                </a:solidFill>
                <a:latin typeface="Gill Sans MT" pitchFamily="34" charset="0"/>
              </a:rPr>
              <a:t>)-</a:t>
            </a:r>
            <a:endParaRPr lang="en-AU" sz="1400" dirty="0">
              <a:solidFill>
                <a:srgbClr val="FF0000"/>
              </a:solidFill>
              <a:latin typeface="Gill Sans MT" pitchFamily="34" charset="0"/>
            </a:endParaRPr>
          </a:p>
        </p:txBody>
      </p:sp>
      <p:sp>
        <p:nvSpPr>
          <p:cNvPr id="20753" name="Rectángulo 2"/>
          <p:cNvSpPr>
            <a:spLocks noChangeArrowheads="1"/>
          </p:cNvSpPr>
          <p:nvPr/>
        </p:nvSpPr>
        <p:spPr bwMode="auto">
          <a:xfrm>
            <a:off x="1914525" y="1608138"/>
            <a:ext cx="4572000" cy="923925"/>
          </a:xfrm>
          <a:prstGeom prst="rect">
            <a:avLst/>
          </a:prstGeom>
          <a:noFill/>
          <a:ln w="9525">
            <a:noFill/>
            <a:miter lim="800000"/>
            <a:headEnd/>
            <a:tailEnd/>
          </a:ln>
        </p:spPr>
        <p:txBody>
          <a:bodyPr>
            <a:spAutoFit/>
          </a:bodyPr>
          <a:lstStyle/>
          <a:p>
            <a:r>
              <a:rPr lang="es-ES">
                <a:latin typeface="Gill Sans MT" pitchFamily="34" charset="0"/>
              </a:rPr>
              <a:t>Max            </a:t>
            </a:r>
            <a:r>
              <a:rPr lang="es-ES" i="1">
                <a:latin typeface="Gill Sans MT" pitchFamily="34" charset="0"/>
              </a:rPr>
              <a:t>U(x</a:t>
            </a:r>
            <a:r>
              <a:rPr lang="es-ES" i="1" baseline="-25000">
                <a:latin typeface="Gill Sans MT" pitchFamily="34" charset="0"/>
              </a:rPr>
              <a:t>0</a:t>
            </a:r>
            <a:r>
              <a:rPr lang="es-ES" i="1">
                <a:latin typeface="Gill Sans MT" pitchFamily="34" charset="0"/>
              </a:rPr>
              <a:t>,x</a:t>
            </a:r>
            <a:r>
              <a:rPr lang="es-ES" i="1" baseline="-25000">
                <a:latin typeface="Gill Sans MT" pitchFamily="34" charset="0"/>
              </a:rPr>
              <a:t>1</a:t>
            </a:r>
            <a:r>
              <a:rPr lang="es-ES" i="1">
                <a:latin typeface="Gill Sans MT" pitchFamily="34" charset="0"/>
              </a:rPr>
              <a:t>,…,x</a:t>
            </a:r>
            <a:r>
              <a:rPr lang="es-ES" i="1" baseline="-25000">
                <a:latin typeface="Gill Sans MT" pitchFamily="34" charset="0"/>
              </a:rPr>
              <a:t>n</a:t>
            </a:r>
            <a:r>
              <a:rPr lang="es-ES" i="1">
                <a:latin typeface="Gill Sans MT" pitchFamily="34" charset="0"/>
              </a:rPr>
              <a:t>)</a:t>
            </a:r>
            <a:r>
              <a:rPr lang="es-ES">
                <a:latin typeface="Gill Sans MT" pitchFamily="34" charset="0"/>
              </a:rPr>
              <a:t> </a:t>
            </a:r>
            <a:endParaRPr lang="es-ES_tradnl">
              <a:latin typeface="Gill Sans MT" pitchFamily="34" charset="0"/>
            </a:endParaRPr>
          </a:p>
          <a:p>
            <a:r>
              <a:rPr lang="es-ES" i="1">
                <a:latin typeface="Gill Sans MT" pitchFamily="34" charset="0"/>
              </a:rPr>
              <a:t>x</a:t>
            </a:r>
            <a:r>
              <a:rPr lang="es-ES" i="1" baseline="-25000">
                <a:latin typeface="Gill Sans MT" pitchFamily="34" charset="0"/>
              </a:rPr>
              <a:t>0</a:t>
            </a:r>
            <a:r>
              <a:rPr lang="es-ES">
                <a:latin typeface="Gill Sans MT" pitchFamily="34" charset="0"/>
              </a:rPr>
              <a:t>,…</a:t>
            </a:r>
            <a:r>
              <a:rPr lang="es-ES" i="1">
                <a:latin typeface="Gill Sans MT" pitchFamily="34" charset="0"/>
              </a:rPr>
              <a:t>x</a:t>
            </a:r>
            <a:r>
              <a:rPr lang="es-ES" i="1" baseline="-25000">
                <a:latin typeface="Gill Sans MT" pitchFamily="34" charset="0"/>
              </a:rPr>
              <a:t>n</a:t>
            </a:r>
            <a:endParaRPr lang="es-ES_tradnl">
              <a:latin typeface="Gill Sans MT" pitchFamily="34" charset="0"/>
            </a:endParaRPr>
          </a:p>
          <a:p>
            <a:r>
              <a:rPr lang="es-ES">
                <a:latin typeface="Gill Sans MT" pitchFamily="34" charset="0"/>
              </a:rPr>
              <a:t>s.a.            </a:t>
            </a:r>
            <a:r>
              <a:rPr lang="es-ES" i="1">
                <a:latin typeface="Gill Sans MT" pitchFamily="34" charset="0"/>
              </a:rPr>
              <a:t>l</a:t>
            </a:r>
            <a:r>
              <a:rPr lang="es-ES">
                <a:latin typeface="Gill Sans MT" pitchFamily="34" charset="0"/>
              </a:rPr>
              <a:t>=</a:t>
            </a:r>
            <a:r>
              <a:rPr lang="es-ES" i="1">
                <a:latin typeface="Gill Sans MT" pitchFamily="34" charset="0"/>
              </a:rPr>
              <a:t>q</a:t>
            </a:r>
            <a:r>
              <a:rPr lang="es-ES" i="1" baseline="-25000">
                <a:latin typeface="Gill Sans MT" pitchFamily="34" charset="0"/>
              </a:rPr>
              <a:t>1</a:t>
            </a:r>
            <a:r>
              <a:rPr lang="es-ES" i="1">
                <a:latin typeface="Gill Sans MT" pitchFamily="34" charset="0"/>
              </a:rPr>
              <a:t>x</a:t>
            </a:r>
            <a:r>
              <a:rPr lang="es-ES" i="1" baseline="-25000">
                <a:latin typeface="Gill Sans MT" pitchFamily="34" charset="0"/>
              </a:rPr>
              <a:t>1</a:t>
            </a:r>
            <a:r>
              <a:rPr lang="es-ES">
                <a:latin typeface="Gill Sans MT" pitchFamily="34" charset="0"/>
              </a:rPr>
              <a:t>+</a:t>
            </a:r>
            <a:r>
              <a:rPr lang="es-ES" i="1">
                <a:latin typeface="Gill Sans MT" pitchFamily="34" charset="0"/>
              </a:rPr>
              <a:t>q</a:t>
            </a:r>
            <a:r>
              <a:rPr lang="es-ES" i="1" baseline="-25000">
                <a:latin typeface="Gill Sans MT" pitchFamily="34" charset="0"/>
              </a:rPr>
              <a:t>2</a:t>
            </a:r>
            <a:r>
              <a:rPr lang="es-ES" i="1">
                <a:latin typeface="Gill Sans MT" pitchFamily="34" charset="0"/>
              </a:rPr>
              <a:t>x</a:t>
            </a:r>
            <a:r>
              <a:rPr lang="es-ES" i="1" baseline="-25000">
                <a:latin typeface="Gill Sans MT" pitchFamily="34" charset="0"/>
              </a:rPr>
              <a:t>2</a:t>
            </a:r>
            <a:r>
              <a:rPr lang="es-ES">
                <a:latin typeface="Gill Sans MT" pitchFamily="34" charset="0"/>
              </a:rPr>
              <a:t>+…+</a:t>
            </a:r>
            <a:r>
              <a:rPr lang="es-ES" i="1">
                <a:latin typeface="Gill Sans MT" pitchFamily="34" charset="0"/>
              </a:rPr>
              <a:t>q</a:t>
            </a:r>
            <a:r>
              <a:rPr lang="es-ES" i="1" baseline="-25000">
                <a:latin typeface="Gill Sans MT" pitchFamily="34" charset="0"/>
              </a:rPr>
              <a:t>n</a:t>
            </a:r>
            <a:r>
              <a:rPr lang="es-ES" i="1">
                <a:latin typeface="Gill Sans MT" pitchFamily="34" charset="0"/>
              </a:rPr>
              <a:t>x</a:t>
            </a:r>
            <a:r>
              <a:rPr lang="es-ES" i="1" baseline="-25000">
                <a:latin typeface="Gill Sans MT" pitchFamily="34" charset="0"/>
              </a:rPr>
              <a:t>n</a:t>
            </a:r>
            <a:endParaRPr lang="es-ES_tradnl">
              <a:latin typeface="Gill Sans MT" pitchFamily="34" charset="0"/>
            </a:endParaRPr>
          </a:p>
        </p:txBody>
      </p:sp>
      <p:graphicFrame>
        <p:nvGraphicFramePr>
          <p:cNvPr id="20744" name="Object 264"/>
          <p:cNvGraphicFramePr>
            <a:graphicFrameLocks noChangeAspect="1"/>
          </p:cNvGraphicFramePr>
          <p:nvPr/>
        </p:nvGraphicFramePr>
        <p:xfrm>
          <a:off x="2105025" y="2889250"/>
          <a:ext cx="4883150" cy="727075"/>
        </p:xfrm>
        <a:graphic>
          <a:graphicData uri="http://schemas.openxmlformats.org/presentationml/2006/ole">
            <mc:AlternateContent xmlns:mc="http://schemas.openxmlformats.org/markup-compatibility/2006">
              <mc:Choice xmlns:v="urn:schemas-microsoft-com:vml" Requires="v">
                <p:oleObj spid="_x0000_s21163" name="Documento" r:id="rId5" imgW="3047888" imgH="457183" progId="">
                  <p:embed/>
                </p:oleObj>
              </mc:Choice>
              <mc:Fallback>
                <p:oleObj name="Documento" r:id="rId5" imgW="3047888" imgH="457183" progId="">
                  <p:embed/>
                  <p:pic>
                    <p:nvPicPr>
                      <p:cNvPr id="0" name="Picture 26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5025" y="2889250"/>
                        <a:ext cx="4883150" cy="72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54" name="CuadroTexto 5"/>
          <p:cNvSpPr txBox="1">
            <a:spLocks noChangeArrowheads="1"/>
          </p:cNvSpPr>
          <p:nvPr/>
        </p:nvSpPr>
        <p:spPr bwMode="auto">
          <a:xfrm>
            <a:off x="1900238" y="3906838"/>
            <a:ext cx="6699250" cy="2563812"/>
          </a:xfrm>
          <a:prstGeom prst="rect">
            <a:avLst/>
          </a:prstGeom>
          <a:noFill/>
          <a:ln w="9525">
            <a:noFill/>
            <a:miter lim="800000"/>
            <a:headEnd/>
            <a:tailEnd/>
          </a:ln>
        </p:spPr>
        <p:txBody>
          <a:bodyPr>
            <a:spAutoFit/>
          </a:bodyPr>
          <a:lstStyle/>
          <a:p>
            <a:r>
              <a:rPr lang="en-AU">
                <a:latin typeface="Gill Sans MT" pitchFamily="34" charset="0"/>
              </a:rPr>
              <a:t>Where </a:t>
            </a:r>
            <a:r>
              <a:rPr lang="en-AU" i="1">
                <a:latin typeface="Gill Sans MT" pitchFamily="34" charset="0"/>
              </a:rPr>
              <a:t>α</a:t>
            </a:r>
            <a:r>
              <a:rPr lang="en-AU">
                <a:latin typeface="Gill Sans MT" pitchFamily="34" charset="0"/>
              </a:rPr>
              <a:t> is the private marginal utility of income, which is strictly positive (budget constraint is binding). Given the absence of taxes, </a:t>
            </a:r>
            <a:r>
              <a:rPr lang="en-AU" i="1">
                <a:latin typeface="Gill Sans MT" pitchFamily="34" charset="0"/>
              </a:rPr>
              <a:t>q</a:t>
            </a:r>
            <a:r>
              <a:rPr lang="en-AU">
                <a:latin typeface="Gill Sans MT" pitchFamily="34" charset="0"/>
              </a:rPr>
              <a:t>=</a:t>
            </a:r>
            <a:r>
              <a:rPr lang="en-AU" i="1">
                <a:latin typeface="Gill Sans MT" pitchFamily="34" charset="0"/>
              </a:rPr>
              <a:t>p</a:t>
            </a:r>
            <a:r>
              <a:rPr lang="en-AU">
                <a:latin typeface="Gill Sans MT" pitchFamily="34" charset="0"/>
              </a:rPr>
              <a:t>. Let’s simplify s. t. </a:t>
            </a:r>
            <a:r>
              <a:rPr lang="en-AU" i="1">
                <a:latin typeface="Gill Sans MT" pitchFamily="34" charset="0"/>
              </a:rPr>
              <a:t>i</a:t>
            </a:r>
            <a:r>
              <a:rPr lang="en-AU">
                <a:latin typeface="Gill Sans MT" pitchFamily="34" charset="0"/>
              </a:rPr>
              <a:t>=0,1. </a:t>
            </a:r>
          </a:p>
          <a:p>
            <a:endParaRPr lang="en-AU">
              <a:latin typeface="Gill Sans MT" pitchFamily="34" charset="0"/>
            </a:endParaRPr>
          </a:p>
          <a:p>
            <a:r>
              <a:rPr lang="en-AU">
                <a:latin typeface="Gill Sans MT" pitchFamily="34" charset="0"/>
              </a:rPr>
              <a:t>Then, RMSx</a:t>
            </a:r>
            <a:r>
              <a:rPr lang="en-AU" baseline="-25000">
                <a:latin typeface="Gill Sans MT" pitchFamily="34" charset="0"/>
              </a:rPr>
              <a:t>o</a:t>
            </a:r>
            <a:r>
              <a:rPr lang="en-AU">
                <a:latin typeface="Gill Sans MT" pitchFamily="34" charset="0"/>
              </a:rPr>
              <a:t>,x</a:t>
            </a:r>
            <a:r>
              <a:rPr lang="en-AU" baseline="-25000">
                <a:latin typeface="Gill Sans MT" pitchFamily="34" charset="0"/>
              </a:rPr>
              <a:t>1</a:t>
            </a:r>
            <a:r>
              <a:rPr lang="en-AU">
                <a:latin typeface="Gill Sans MT" pitchFamily="34" charset="0"/>
              </a:rPr>
              <a:t>= (  U/   x</a:t>
            </a:r>
            <a:r>
              <a:rPr lang="en-AU" baseline="-25000">
                <a:latin typeface="Gill Sans MT" pitchFamily="34" charset="0"/>
              </a:rPr>
              <a:t>o</a:t>
            </a:r>
            <a:r>
              <a:rPr lang="en-AU">
                <a:latin typeface="Gill Sans MT" pitchFamily="34" charset="0"/>
              </a:rPr>
              <a:t>)/(  U/   x</a:t>
            </a:r>
            <a:r>
              <a:rPr lang="en-AU" baseline="-25000">
                <a:latin typeface="Gill Sans MT" pitchFamily="34" charset="0"/>
              </a:rPr>
              <a:t>1</a:t>
            </a:r>
            <a:r>
              <a:rPr lang="en-AU">
                <a:latin typeface="Gill Sans MT" pitchFamily="34" charset="0"/>
              </a:rPr>
              <a:t>)=1/q</a:t>
            </a:r>
            <a:r>
              <a:rPr lang="en-AU" baseline="-25000">
                <a:latin typeface="Gill Sans MT" pitchFamily="34" charset="0"/>
              </a:rPr>
              <a:t>1</a:t>
            </a:r>
            <a:r>
              <a:rPr lang="en-AU">
                <a:latin typeface="Gill Sans MT" pitchFamily="34" charset="0"/>
              </a:rPr>
              <a:t> = -dx</a:t>
            </a:r>
            <a:r>
              <a:rPr lang="en-AU" baseline="-25000">
                <a:latin typeface="Gill Sans MT" pitchFamily="34" charset="0"/>
              </a:rPr>
              <a:t>1</a:t>
            </a:r>
            <a:r>
              <a:rPr lang="en-AU">
                <a:latin typeface="Gill Sans MT" pitchFamily="34" charset="0"/>
              </a:rPr>
              <a:t>/dx</a:t>
            </a:r>
            <a:r>
              <a:rPr lang="en-AU" baseline="-25000">
                <a:latin typeface="Gill Sans MT" pitchFamily="34" charset="0"/>
              </a:rPr>
              <a:t>0</a:t>
            </a:r>
            <a:r>
              <a:rPr lang="en-AU">
                <a:latin typeface="Gill Sans MT" pitchFamily="34" charset="0"/>
              </a:rPr>
              <a:t> (price of leisure=real salary; my incentives to consume x</a:t>
            </a:r>
            <a:r>
              <a:rPr lang="en-AU" baseline="-25000">
                <a:latin typeface="Gill Sans MT" pitchFamily="34" charset="0"/>
              </a:rPr>
              <a:t>o</a:t>
            </a:r>
            <a:r>
              <a:rPr lang="en-AU">
                <a:latin typeface="Gill Sans MT" pitchFamily="34" charset="0"/>
              </a:rPr>
              <a:t> will increase the higher </a:t>
            </a:r>
            <a:r>
              <a:rPr lang="en-AU" i="1">
                <a:latin typeface="Gill Sans MT" pitchFamily="34" charset="0"/>
              </a:rPr>
              <a:t>q</a:t>
            </a:r>
            <a:r>
              <a:rPr lang="en-AU" baseline="-25000">
                <a:latin typeface="Gill Sans MT" pitchFamily="34" charset="0"/>
              </a:rPr>
              <a:t>1</a:t>
            </a:r>
            <a:r>
              <a:rPr lang="en-AU">
                <a:latin typeface="Gill Sans MT" pitchFamily="34" charset="0"/>
              </a:rPr>
              <a:t>, and the lower the salary per hour). All in all, this determines the optimal (private=social; 1</a:t>
            </a:r>
            <a:r>
              <a:rPr lang="en-AU" baseline="30000">
                <a:latin typeface="Gill Sans MT" pitchFamily="34" charset="0"/>
              </a:rPr>
              <a:t>st</a:t>
            </a:r>
            <a:r>
              <a:rPr lang="en-AU">
                <a:latin typeface="Gill Sans MT" pitchFamily="34" charset="0"/>
              </a:rPr>
              <a:t> Theorem of WE) level of x</a:t>
            </a:r>
            <a:r>
              <a:rPr lang="en-AU" baseline="-25000">
                <a:latin typeface="Gill Sans MT" pitchFamily="34" charset="0"/>
              </a:rPr>
              <a:t>1</a:t>
            </a:r>
            <a:r>
              <a:rPr lang="en-AU" baseline="30000">
                <a:latin typeface="Gill Sans MT" pitchFamily="34" charset="0"/>
              </a:rPr>
              <a:t>* </a:t>
            </a:r>
            <a:r>
              <a:rPr lang="en-AU">
                <a:latin typeface="Gill Sans MT" pitchFamily="34" charset="0"/>
              </a:rPr>
              <a:t>and of x</a:t>
            </a:r>
            <a:r>
              <a:rPr lang="en-AU" baseline="-25000">
                <a:latin typeface="Gill Sans MT" pitchFamily="34" charset="0"/>
              </a:rPr>
              <a:t>0</a:t>
            </a:r>
            <a:r>
              <a:rPr lang="en-AU" baseline="30000">
                <a:latin typeface="Gill Sans MT" pitchFamily="34" charset="0"/>
              </a:rPr>
              <a:t>*.</a:t>
            </a:r>
          </a:p>
        </p:txBody>
      </p:sp>
      <p:graphicFrame>
        <p:nvGraphicFramePr>
          <p:cNvPr id="20745" name="Object 265"/>
          <p:cNvGraphicFramePr>
            <a:graphicFrameLocks noChangeAspect="1"/>
          </p:cNvGraphicFramePr>
          <p:nvPr/>
        </p:nvGraphicFramePr>
        <p:xfrm>
          <a:off x="4986338" y="5075238"/>
          <a:ext cx="215900" cy="311150"/>
        </p:xfrm>
        <a:graphic>
          <a:graphicData uri="http://schemas.openxmlformats.org/presentationml/2006/ole">
            <mc:AlternateContent xmlns:mc="http://schemas.openxmlformats.org/markup-compatibility/2006">
              <mc:Choice xmlns:v="urn:schemas-microsoft-com:vml" Requires="v">
                <p:oleObj spid="_x0000_s21164" name="EcuaciÛn" r:id="rId7" imgW="100440" imgH="155160" progId="Equation.3">
                  <p:embed/>
                </p:oleObj>
              </mc:Choice>
              <mc:Fallback>
                <p:oleObj name="EcuaciÛn" r:id="rId7" imgW="100440" imgH="155160" progId="Equation.3">
                  <p:embed/>
                  <p:pic>
                    <p:nvPicPr>
                      <p:cNvPr id="0" name="Picture 26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86338" y="5075238"/>
                        <a:ext cx="215900" cy="31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746" name="Object 266"/>
          <p:cNvGraphicFramePr>
            <a:graphicFrameLocks noChangeAspect="1"/>
          </p:cNvGraphicFramePr>
          <p:nvPr/>
        </p:nvGraphicFramePr>
        <p:xfrm>
          <a:off x="3629025" y="5030788"/>
          <a:ext cx="228600" cy="328612"/>
        </p:xfrm>
        <a:graphic>
          <a:graphicData uri="http://schemas.openxmlformats.org/presentationml/2006/ole">
            <mc:AlternateContent xmlns:mc="http://schemas.openxmlformats.org/markup-compatibility/2006">
              <mc:Choice xmlns:v="urn:schemas-microsoft-com:vml" Requires="v">
                <p:oleObj spid="_x0000_s21165" name="EcuaciÛn" r:id="rId9" imgW="100440" imgH="155160" progId="Equation.3">
                  <p:embed/>
                </p:oleObj>
              </mc:Choice>
              <mc:Fallback>
                <p:oleObj name="EcuaciÛn" r:id="rId9" imgW="100440" imgH="155160" progId="Equation.3">
                  <p:embed/>
                  <p:pic>
                    <p:nvPicPr>
                      <p:cNvPr id="0" name="Picture 26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29025" y="5030788"/>
                        <a:ext cx="228600" cy="328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747" name="Object 267"/>
          <p:cNvGraphicFramePr>
            <a:graphicFrameLocks noChangeAspect="1"/>
          </p:cNvGraphicFramePr>
          <p:nvPr/>
        </p:nvGraphicFramePr>
        <p:xfrm>
          <a:off x="4032250" y="5092700"/>
          <a:ext cx="215900" cy="311150"/>
        </p:xfrm>
        <a:graphic>
          <a:graphicData uri="http://schemas.openxmlformats.org/presentationml/2006/ole">
            <mc:AlternateContent xmlns:mc="http://schemas.openxmlformats.org/markup-compatibility/2006">
              <mc:Choice xmlns:v="urn:schemas-microsoft-com:vml" Requires="v">
                <p:oleObj spid="_x0000_s21166" name="EcuaciÛn" r:id="rId10" imgW="100440" imgH="155160" progId="Equation.3">
                  <p:embed/>
                </p:oleObj>
              </mc:Choice>
              <mc:Fallback>
                <p:oleObj name="EcuaciÛn" r:id="rId10" imgW="100440" imgH="155160" progId="Equation.3">
                  <p:embed/>
                  <p:pic>
                    <p:nvPicPr>
                      <p:cNvPr id="0" name="Picture 26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250" y="5092700"/>
                        <a:ext cx="215900" cy="31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748" name="Object 268"/>
          <p:cNvGraphicFramePr>
            <a:graphicFrameLocks noChangeAspect="1"/>
          </p:cNvGraphicFramePr>
          <p:nvPr/>
        </p:nvGraphicFramePr>
        <p:xfrm>
          <a:off x="4595813" y="5053013"/>
          <a:ext cx="215900" cy="311150"/>
        </p:xfrm>
        <a:graphic>
          <a:graphicData uri="http://schemas.openxmlformats.org/presentationml/2006/ole">
            <mc:AlternateContent xmlns:mc="http://schemas.openxmlformats.org/markup-compatibility/2006">
              <mc:Choice xmlns:v="urn:schemas-microsoft-com:vml" Requires="v">
                <p:oleObj spid="_x0000_s21167" name="EcuaciÛn" r:id="rId11" imgW="100440" imgH="155160" progId="Equation.3">
                  <p:embed/>
                </p:oleObj>
              </mc:Choice>
              <mc:Fallback>
                <p:oleObj name="EcuaciÛn" r:id="rId11" imgW="100440" imgH="155160" progId="Equation.3">
                  <p:embed/>
                  <p:pic>
                    <p:nvPicPr>
                      <p:cNvPr id="0" name="Picture 26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95813" y="5053013"/>
                        <a:ext cx="215900" cy="31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100" y="-57150"/>
            <a:ext cx="7499350" cy="1143000"/>
          </a:xfrm>
        </p:spPr>
        <p:txBody>
          <a:bodyPr>
            <a:noAutofit/>
          </a:bodyPr>
          <a:lstStyle/>
          <a:p>
            <a:pPr marL="596646" indent="-514350" eaLnBrk="1" fontAlgn="auto" hangingPunct="1">
              <a:spcAft>
                <a:spcPts val="0"/>
              </a:spcAft>
              <a:defRPr/>
            </a:pPr>
            <a:r>
              <a:rPr lang="en-AU" sz="2600" dirty="0" smtClean="0">
                <a:solidFill>
                  <a:schemeClr val="tx2">
                    <a:satMod val="130000"/>
                  </a:schemeClr>
                </a:solidFill>
              </a:rPr>
              <a:t>V. </a:t>
            </a:r>
            <a:r>
              <a:rPr lang="en-AU" sz="2600" dirty="0">
                <a:solidFill>
                  <a:schemeClr val="tx2">
                    <a:satMod val="130000"/>
                  </a:schemeClr>
                </a:solidFill>
              </a:rPr>
              <a:t>Optimal taxation: no redistribution </a:t>
            </a:r>
            <a:r>
              <a:rPr lang="en-AU" sz="2600" dirty="0" smtClean="0">
                <a:solidFill>
                  <a:schemeClr val="tx2">
                    <a:satMod val="130000"/>
                  </a:schemeClr>
                </a:solidFill>
              </a:rPr>
              <a:t>concerns (V)</a:t>
            </a:r>
            <a:endParaRPr lang="en-AU" sz="2600" dirty="0">
              <a:solidFill>
                <a:schemeClr val="tx2">
                  <a:satMod val="130000"/>
                </a:schemeClr>
              </a:solidFill>
            </a:endParaRPr>
          </a:p>
        </p:txBody>
      </p:sp>
      <p:sp>
        <p:nvSpPr>
          <p:cNvPr id="4" name="Marcador de número de diapositiva 3"/>
          <p:cNvSpPr>
            <a:spLocks noGrp="1"/>
          </p:cNvSpPr>
          <p:nvPr>
            <p:ph type="sldNum" sz="quarter" idx="12"/>
          </p:nvPr>
        </p:nvSpPr>
        <p:spPr/>
        <p:txBody>
          <a:bodyPr/>
          <a:lstStyle/>
          <a:p>
            <a:pPr>
              <a:defRPr/>
            </a:pPr>
            <a:fld id="{60761AB1-D3C8-401B-A147-A4C2BE4C161D}" type="slidenum">
              <a:rPr lang="en-US"/>
              <a:pPr>
                <a:defRPr/>
              </a:pPr>
              <a:t>18</a:t>
            </a:fld>
            <a:endParaRPr lang="en-US" dirty="0"/>
          </a:p>
        </p:txBody>
      </p:sp>
      <p:pic>
        <p:nvPicPr>
          <p:cNvPr id="7" name="Marcador de contenido 6"/>
          <p:cNvPicPr>
            <a:picLocks noGrp="1" noChangeAspect="1"/>
          </p:cNvPicPr>
          <p:nvPr>
            <p:ph idx="1"/>
          </p:nvPr>
        </p:nvPicPr>
        <p:blipFill>
          <a:blip r:embed="rId4"/>
          <a:srcRect l="1294" r="1294"/>
          <a:stretch>
            <a:fillRect/>
          </a:stretch>
        </p:blipFill>
        <p:spPr>
          <a:xfrm>
            <a:off x="1435100" y="990600"/>
            <a:ext cx="7499350" cy="5486400"/>
          </a:xfrm>
          <a:prstGeom prst="upArrow">
            <a:avLst/>
          </a:prstGeom>
          <a:extLst/>
        </p:spPr>
      </p:pic>
      <p:sp>
        <p:nvSpPr>
          <p:cNvPr id="31758" name="Rectángulo 9"/>
          <p:cNvSpPr>
            <a:spLocks noChangeArrowheads="1"/>
          </p:cNvSpPr>
          <p:nvPr/>
        </p:nvSpPr>
        <p:spPr bwMode="auto">
          <a:xfrm>
            <a:off x="1744663" y="931863"/>
            <a:ext cx="6208712" cy="307975"/>
          </a:xfrm>
          <a:prstGeom prst="rect">
            <a:avLst/>
          </a:prstGeom>
          <a:noFill/>
          <a:ln w="9525">
            <a:noFill/>
            <a:miter lim="800000"/>
            <a:headEnd/>
            <a:tailEnd/>
          </a:ln>
        </p:spPr>
        <p:txBody>
          <a:bodyPr>
            <a:spAutoFit/>
          </a:bodyPr>
          <a:lstStyle/>
          <a:p>
            <a:pPr marL="922338" lvl="3" algn="ctr"/>
            <a:r>
              <a:rPr lang="en-AU" sz="1400" b="1">
                <a:solidFill>
                  <a:srgbClr val="FF0000"/>
                </a:solidFill>
                <a:latin typeface="Gill Sans MT" pitchFamily="34" charset="0"/>
              </a:rPr>
              <a:t>Analytical development: </a:t>
            </a:r>
            <a:r>
              <a:rPr lang="en-AU" sz="1400">
                <a:solidFill>
                  <a:srgbClr val="FF0000"/>
                </a:solidFill>
                <a:latin typeface="Gill Sans MT" pitchFamily="34" charset="0"/>
              </a:rPr>
              <a:t>DWL (max. in presence of taxes)</a:t>
            </a:r>
          </a:p>
        </p:txBody>
      </p:sp>
      <p:sp>
        <p:nvSpPr>
          <p:cNvPr id="31759" name="Rectángulo 2"/>
          <p:cNvSpPr>
            <a:spLocks noChangeArrowheads="1"/>
          </p:cNvSpPr>
          <p:nvPr/>
        </p:nvSpPr>
        <p:spPr bwMode="auto">
          <a:xfrm>
            <a:off x="1914525" y="1414463"/>
            <a:ext cx="4572000" cy="923925"/>
          </a:xfrm>
          <a:prstGeom prst="rect">
            <a:avLst/>
          </a:prstGeom>
          <a:noFill/>
          <a:ln w="9525">
            <a:noFill/>
            <a:miter lim="800000"/>
            <a:headEnd/>
            <a:tailEnd/>
          </a:ln>
        </p:spPr>
        <p:txBody>
          <a:bodyPr>
            <a:spAutoFit/>
          </a:bodyPr>
          <a:lstStyle/>
          <a:p>
            <a:r>
              <a:rPr lang="es-ES">
                <a:latin typeface="Gill Sans MT" pitchFamily="34" charset="0"/>
              </a:rPr>
              <a:t>Max            </a:t>
            </a:r>
            <a:r>
              <a:rPr lang="es-ES" i="1">
                <a:latin typeface="Gill Sans MT" pitchFamily="34" charset="0"/>
              </a:rPr>
              <a:t>U(x</a:t>
            </a:r>
            <a:r>
              <a:rPr lang="es-ES" i="1" baseline="-25000">
                <a:latin typeface="Gill Sans MT" pitchFamily="34" charset="0"/>
              </a:rPr>
              <a:t>0</a:t>
            </a:r>
            <a:r>
              <a:rPr lang="es-ES" i="1">
                <a:latin typeface="Gill Sans MT" pitchFamily="34" charset="0"/>
              </a:rPr>
              <a:t>,x</a:t>
            </a:r>
            <a:r>
              <a:rPr lang="es-ES" i="1" baseline="-25000">
                <a:latin typeface="Gill Sans MT" pitchFamily="34" charset="0"/>
              </a:rPr>
              <a:t>1</a:t>
            </a:r>
            <a:r>
              <a:rPr lang="es-ES" i="1">
                <a:latin typeface="Gill Sans MT" pitchFamily="34" charset="0"/>
              </a:rPr>
              <a:t>)</a:t>
            </a:r>
            <a:r>
              <a:rPr lang="es-ES">
                <a:latin typeface="Gill Sans MT" pitchFamily="34" charset="0"/>
              </a:rPr>
              <a:t> </a:t>
            </a:r>
            <a:endParaRPr lang="es-ES_tradnl">
              <a:latin typeface="Gill Sans MT" pitchFamily="34" charset="0"/>
            </a:endParaRPr>
          </a:p>
          <a:p>
            <a:r>
              <a:rPr lang="es-ES_tradnl" i="1">
                <a:latin typeface="Gill Sans MT" pitchFamily="34" charset="0"/>
              </a:rPr>
              <a:t>x</a:t>
            </a:r>
            <a:r>
              <a:rPr lang="es-ES" i="1" baseline="-25000">
                <a:latin typeface="Gill Sans MT" pitchFamily="34" charset="0"/>
              </a:rPr>
              <a:t>0</a:t>
            </a:r>
            <a:r>
              <a:rPr lang="es-ES">
                <a:latin typeface="Gill Sans MT" pitchFamily="34" charset="0"/>
              </a:rPr>
              <a:t>, </a:t>
            </a:r>
            <a:r>
              <a:rPr lang="es-ES" i="1">
                <a:latin typeface="Gill Sans MT" pitchFamily="34" charset="0"/>
              </a:rPr>
              <a:t>x</a:t>
            </a:r>
            <a:r>
              <a:rPr lang="es-ES" i="1" baseline="-25000">
                <a:latin typeface="Gill Sans MT" pitchFamily="34" charset="0"/>
              </a:rPr>
              <a:t>1</a:t>
            </a:r>
            <a:endParaRPr lang="es-ES_tradnl">
              <a:latin typeface="Gill Sans MT" pitchFamily="34" charset="0"/>
            </a:endParaRPr>
          </a:p>
          <a:p>
            <a:r>
              <a:rPr lang="es-ES">
                <a:latin typeface="Gill Sans MT" pitchFamily="34" charset="0"/>
              </a:rPr>
              <a:t>s.a.            </a:t>
            </a:r>
            <a:r>
              <a:rPr lang="es-ES" i="1">
                <a:latin typeface="Gill Sans MT" pitchFamily="34" charset="0"/>
              </a:rPr>
              <a:t>l</a:t>
            </a:r>
            <a:r>
              <a:rPr lang="es-ES">
                <a:latin typeface="Gill Sans MT" pitchFamily="34" charset="0"/>
              </a:rPr>
              <a:t>=(</a:t>
            </a:r>
            <a:r>
              <a:rPr lang="es-ES" i="1">
                <a:latin typeface="Gill Sans MT" pitchFamily="34" charset="0"/>
              </a:rPr>
              <a:t>p</a:t>
            </a:r>
            <a:r>
              <a:rPr lang="es-ES" i="1" baseline="-25000">
                <a:latin typeface="Gill Sans MT" pitchFamily="34" charset="0"/>
              </a:rPr>
              <a:t>1</a:t>
            </a:r>
            <a:r>
              <a:rPr lang="es-ES" i="1">
                <a:latin typeface="Gill Sans MT" pitchFamily="34" charset="0"/>
              </a:rPr>
              <a:t>+t)x1</a:t>
            </a:r>
            <a:endParaRPr lang="es-ES_tradnl">
              <a:latin typeface="Gill Sans MT" pitchFamily="34" charset="0"/>
            </a:endParaRPr>
          </a:p>
        </p:txBody>
      </p:sp>
      <p:sp>
        <p:nvSpPr>
          <p:cNvPr id="31760" name="Rectángulo 8"/>
          <p:cNvSpPr>
            <a:spLocks noChangeArrowheads="1"/>
          </p:cNvSpPr>
          <p:nvPr/>
        </p:nvSpPr>
        <p:spPr bwMode="auto">
          <a:xfrm>
            <a:off x="1435100" y="2501900"/>
            <a:ext cx="7053263" cy="3937000"/>
          </a:xfrm>
          <a:prstGeom prst="rect">
            <a:avLst/>
          </a:prstGeom>
          <a:noFill/>
          <a:ln w="9525">
            <a:noFill/>
            <a:miter lim="800000"/>
            <a:headEnd/>
            <a:tailEnd/>
          </a:ln>
        </p:spPr>
        <p:txBody>
          <a:bodyPr>
            <a:spAutoFit/>
          </a:bodyPr>
          <a:lstStyle/>
          <a:p>
            <a:r>
              <a:rPr lang="en-AU" dirty="0">
                <a:latin typeface="Gill Sans MT" pitchFamily="34" charset="0"/>
              </a:rPr>
              <a:t>Then, it is immediate to show now that </a:t>
            </a:r>
            <a:r>
              <a:rPr lang="en-AU" dirty="0" err="1">
                <a:latin typeface="Gill Sans MT" pitchFamily="34" charset="0"/>
              </a:rPr>
              <a:t>RMSx</a:t>
            </a:r>
            <a:r>
              <a:rPr lang="en-AU" dirty="0">
                <a:latin typeface="Gill Sans MT" pitchFamily="34" charset="0"/>
              </a:rPr>
              <a:t>*</a:t>
            </a:r>
            <a:r>
              <a:rPr lang="en-AU" baseline="-25000" dirty="0" err="1">
                <a:latin typeface="Gill Sans MT" pitchFamily="34" charset="0"/>
              </a:rPr>
              <a:t>o</a:t>
            </a:r>
            <a:r>
              <a:rPr lang="en-AU" dirty="0" err="1">
                <a:latin typeface="Gill Sans MT" pitchFamily="34" charset="0"/>
              </a:rPr>
              <a:t>,x</a:t>
            </a:r>
            <a:r>
              <a:rPr lang="en-AU" dirty="0">
                <a:latin typeface="Gill Sans MT" pitchFamily="34" charset="0"/>
              </a:rPr>
              <a:t>*</a:t>
            </a:r>
            <a:r>
              <a:rPr lang="en-AU" baseline="-25000" dirty="0">
                <a:latin typeface="Gill Sans MT" pitchFamily="34" charset="0"/>
              </a:rPr>
              <a:t>1</a:t>
            </a:r>
            <a:r>
              <a:rPr lang="en-AU" dirty="0">
                <a:latin typeface="Gill Sans MT" pitchFamily="34" charset="0"/>
              </a:rPr>
              <a:t>= (  U/   x</a:t>
            </a:r>
            <a:r>
              <a:rPr lang="en-AU" baseline="30000" dirty="0">
                <a:latin typeface="Gill Sans MT" pitchFamily="34" charset="0"/>
              </a:rPr>
              <a:t>*</a:t>
            </a:r>
            <a:r>
              <a:rPr lang="en-AU" baseline="-25000" dirty="0">
                <a:latin typeface="Gill Sans MT" pitchFamily="34" charset="0"/>
              </a:rPr>
              <a:t>o</a:t>
            </a:r>
            <a:r>
              <a:rPr lang="en-AU" dirty="0">
                <a:latin typeface="Gill Sans MT" pitchFamily="34" charset="0"/>
              </a:rPr>
              <a:t>)/(  U/   x</a:t>
            </a:r>
            <a:r>
              <a:rPr lang="en-AU" baseline="30000" dirty="0">
                <a:latin typeface="Gill Sans MT" pitchFamily="34" charset="0"/>
              </a:rPr>
              <a:t>*</a:t>
            </a:r>
            <a:r>
              <a:rPr lang="en-AU" baseline="-25000" dirty="0">
                <a:latin typeface="Gill Sans MT" pitchFamily="34" charset="0"/>
              </a:rPr>
              <a:t>1</a:t>
            </a:r>
            <a:r>
              <a:rPr lang="en-AU" dirty="0">
                <a:latin typeface="Gill Sans MT" pitchFamily="34" charset="0"/>
              </a:rPr>
              <a:t>)&gt;1/(</a:t>
            </a:r>
            <a:r>
              <a:rPr lang="en-AU" i="1" dirty="0">
                <a:latin typeface="Gill Sans MT" pitchFamily="34" charset="0"/>
              </a:rPr>
              <a:t>p</a:t>
            </a:r>
            <a:r>
              <a:rPr lang="en-AU" baseline="-25000" dirty="0">
                <a:latin typeface="Gill Sans MT" pitchFamily="34" charset="0"/>
              </a:rPr>
              <a:t>1</a:t>
            </a:r>
            <a:r>
              <a:rPr lang="en-AU" dirty="0">
                <a:latin typeface="Gill Sans MT" pitchFamily="34" charset="0"/>
              </a:rPr>
              <a:t>+</a:t>
            </a:r>
            <a:r>
              <a:rPr lang="en-AU" i="1" dirty="0">
                <a:latin typeface="Gill Sans MT" pitchFamily="34" charset="0"/>
              </a:rPr>
              <a:t>t</a:t>
            </a:r>
            <a:r>
              <a:rPr lang="en-AU" dirty="0">
                <a:latin typeface="Gill Sans MT" pitchFamily="34" charset="0"/>
              </a:rPr>
              <a:t>). The individual will have to change its behaviour… We move to a </a:t>
            </a:r>
            <a:r>
              <a:rPr lang="en-AU" b="1" dirty="0">
                <a:latin typeface="Gill Sans MT" pitchFamily="34" charset="0"/>
              </a:rPr>
              <a:t>2</a:t>
            </a:r>
            <a:r>
              <a:rPr lang="en-AU" b="1" baseline="30000" dirty="0">
                <a:latin typeface="Gill Sans MT" pitchFamily="34" charset="0"/>
              </a:rPr>
              <a:t>nd</a:t>
            </a:r>
            <a:r>
              <a:rPr lang="en-AU" b="1" dirty="0">
                <a:latin typeface="Gill Sans MT" pitchFamily="34" charset="0"/>
              </a:rPr>
              <a:t>-best</a:t>
            </a:r>
            <a:r>
              <a:rPr lang="en-AU" dirty="0">
                <a:latin typeface="Gill Sans MT" pitchFamily="34" charset="0"/>
              </a:rPr>
              <a:t>… </a:t>
            </a:r>
          </a:p>
          <a:p>
            <a:endParaRPr lang="en-AU" dirty="0">
              <a:latin typeface="Gill Sans MT" pitchFamily="34" charset="0"/>
            </a:endParaRPr>
          </a:p>
          <a:p>
            <a:r>
              <a:rPr lang="en-AU" dirty="0">
                <a:latin typeface="Gill Sans MT" pitchFamily="34" charset="0"/>
              </a:rPr>
              <a:t>Taxes have created a </a:t>
            </a:r>
            <a:r>
              <a:rPr lang="en-AU" b="1" dirty="0">
                <a:latin typeface="Gill Sans MT" pitchFamily="34" charset="0"/>
              </a:rPr>
              <a:t>distortion</a:t>
            </a:r>
            <a:r>
              <a:rPr lang="en-AU" dirty="0">
                <a:latin typeface="Gill Sans MT" pitchFamily="34" charset="0"/>
              </a:rPr>
              <a:t> (have implicitly made leisure cheaper); this will certainly make the individual move to a 2</a:t>
            </a:r>
            <a:r>
              <a:rPr lang="en-AU" baseline="30000" dirty="0">
                <a:latin typeface="Gill Sans MT" pitchFamily="34" charset="0"/>
              </a:rPr>
              <a:t>nd</a:t>
            </a:r>
            <a:r>
              <a:rPr lang="en-AU" dirty="0">
                <a:latin typeface="Gill Sans MT" pitchFamily="34" charset="0"/>
              </a:rPr>
              <a:t>-best equilibrium, and so create an </a:t>
            </a:r>
            <a:r>
              <a:rPr lang="en-AU" b="1" dirty="0">
                <a:latin typeface="Gill Sans MT" pitchFamily="34" charset="0"/>
              </a:rPr>
              <a:t>inefficiency</a:t>
            </a:r>
            <a:r>
              <a:rPr lang="en-AU" dirty="0">
                <a:latin typeface="Gill Sans MT" pitchFamily="34" charset="0"/>
              </a:rPr>
              <a:t> (utility loss above the income effect) as long as the elasticity of substitution is different from zero. Then, in our example, the second best will imply an increase in </a:t>
            </a:r>
            <a:r>
              <a:rPr lang="en-AU" i="1" dirty="0">
                <a:latin typeface="Gill Sans MT" pitchFamily="34" charset="0"/>
              </a:rPr>
              <a:t>x</a:t>
            </a:r>
            <a:r>
              <a:rPr lang="en-AU" baseline="-25000" dirty="0">
                <a:latin typeface="Gill Sans MT" pitchFamily="34" charset="0"/>
              </a:rPr>
              <a:t>0</a:t>
            </a:r>
            <a:r>
              <a:rPr lang="en-AU" dirty="0">
                <a:latin typeface="Gill Sans MT" pitchFamily="34" charset="0"/>
              </a:rPr>
              <a:t> and a </a:t>
            </a:r>
            <a:r>
              <a:rPr lang="en-AU" dirty="0" smtClean="0">
                <a:latin typeface="Gill Sans MT" pitchFamily="34" charset="0"/>
              </a:rPr>
              <a:t>decrease </a:t>
            </a:r>
            <a:r>
              <a:rPr lang="en-AU" dirty="0">
                <a:latin typeface="Gill Sans MT" pitchFamily="34" charset="0"/>
              </a:rPr>
              <a:t>in </a:t>
            </a:r>
            <a:r>
              <a:rPr lang="en-AU" i="1" dirty="0">
                <a:latin typeface="Gill Sans MT" pitchFamily="34" charset="0"/>
              </a:rPr>
              <a:t>x</a:t>
            </a:r>
            <a:r>
              <a:rPr lang="en-AU" baseline="-25000" dirty="0">
                <a:latin typeface="Gill Sans MT" pitchFamily="34" charset="0"/>
              </a:rPr>
              <a:t>1</a:t>
            </a:r>
            <a:r>
              <a:rPr lang="en-AU" dirty="0">
                <a:latin typeface="Gill Sans MT" pitchFamily="34" charset="0"/>
              </a:rPr>
              <a:t>.</a:t>
            </a:r>
          </a:p>
          <a:p>
            <a:endParaRPr lang="en-AU" dirty="0">
              <a:latin typeface="Gill Sans MT" pitchFamily="34" charset="0"/>
            </a:endParaRPr>
          </a:p>
          <a:p>
            <a:r>
              <a:rPr lang="en-AU" dirty="0">
                <a:latin typeface="Gill Sans MT" pitchFamily="34" charset="0"/>
              </a:rPr>
              <a:t>The quantification of the efficiency loss is </a:t>
            </a:r>
            <a:r>
              <a:rPr lang="en-AU" dirty="0" smtClean="0">
                <a:latin typeface="Gill Sans MT" pitchFamily="34" charset="0"/>
              </a:rPr>
              <a:t>so-called </a:t>
            </a:r>
            <a:r>
              <a:rPr lang="en-AU" b="1" dirty="0">
                <a:latin typeface="Gill Sans MT" pitchFamily="34" charset="0"/>
              </a:rPr>
              <a:t>deadweight loss of taxation (DWL</a:t>
            </a:r>
            <a:r>
              <a:rPr lang="en-AU" dirty="0">
                <a:latin typeface="Gill Sans MT" pitchFamily="34" charset="0"/>
              </a:rPr>
              <a:t>), and graphically is the “triangle of </a:t>
            </a:r>
            <a:r>
              <a:rPr lang="en-AU" dirty="0" err="1">
                <a:latin typeface="Gill Sans MT" pitchFamily="34" charset="0"/>
              </a:rPr>
              <a:t>Harberger</a:t>
            </a:r>
            <a:r>
              <a:rPr lang="en-AU" dirty="0">
                <a:latin typeface="Gill Sans MT" pitchFamily="34" charset="0"/>
              </a:rPr>
              <a:t>”. Our approach to taxation will try to identify the </a:t>
            </a:r>
            <a:r>
              <a:rPr lang="en-AU" b="1" dirty="0">
                <a:solidFill>
                  <a:srgbClr val="FF0000"/>
                </a:solidFill>
                <a:latin typeface="Gill Sans MT" pitchFamily="34" charset="0"/>
              </a:rPr>
              <a:t>rules that minimize this loss </a:t>
            </a:r>
            <a:r>
              <a:rPr lang="en-AU" dirty="0">
                <a:latin typeface="Gill Sans MT" pitchFamily="34" charset="0"/>
              </a:rPr>
              <a:t>(and so maximize SW however it is defined). </a:t>
            </a:r>
          </a:p>
        </p:txBody>
      </p:sp>
      <p:graphicFrame>
        <p:nvGraphicFramePr>
          <p:cNvPr id="31751" name="Object 1031"/>
          <p:cNvGraphicFramePr>
            <a:graphicFrameLocks noChangeAspect="1"/>
          </p:cNvGraphicFramePr>
          <p:nvPr/>
        </p:nvGraphicFramePr>
        <p:xfrm>
          <a:off x="6861175" y="2568575"/>
          <a:ext cx="227013" cy="330200"/>
        </p:xfrm>
        <a:graphic>
          <a:graphicData uri="http://schemas.openxmlformats.org/presentationml/2006/ole">
            <mc:AlternateContent xmlns:mc="http://schemas.openxmlformats.org/markup-compatibility/2006">
              <mc:Choice xmlns:v="urn:schemas-microsoft-com:vml" Requires="v">
                <p:oleObj spid="_x0000_s32088" name="EcuaciÛn" r:id="rId5" imgW="100440" imgH="155160" progId="Equation.3">
                  <p:embed/>
                </p:oleObj>
              </mc:Choice>
              <mc:Fallback>
                <p:oleObj name="EcuaciÛn" r:id="rId5" imgW="100440" imgH="155160" progId="Equation.3">
                  <p:embed/>
                  <p:pic>
                    <p:nvPicPr>
                      <p:cNvPr id="0" name="Picture 10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1175" y="2568575"/>
                        <a:ext cx="227013"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52" name="Object 1032"/>
          <p:cNvGraphicFramePr>
            <a:graphicFrameLocks noChangeAspect="1"/>
          </p:cNvGraphicFramePr>
          <p:nvPr/>
        </p:nvGraphicFramePr>
        <p:xfrm>
          <a:off x="1320800" y="2813050"/>
          <a:ext cx="228600" cy="328613"/>
        </p:xfrm>
        <a:graphic>
          <a:graphicData uri="http://schemas.openxmlformats.org/presentationml/2006/ole">
            <mc:AlternateContent xmlns:mc="http://schemas.openxmlformats.org/markup-compatibility/2006">
              <mc:Choice xmlns:v="urn:schemas-microsoft-com:vml" Requires="v">
                <p:oleObj spid="_x0000_s32089" name="EcuaciÛn" r:id="rId7" imgW="100440" imgH="155160" progId="Equation.3">
                  <p:embed/>
                </p:oleObj>
              </mc:Choice>
              <mc:Fallback>
                <p:oleObj name="EcuaciÛn" r:id="rId7" imgW="100440" imgH="155160" progId="Equation.3">
                  <p:embed/>
                  <p:pic>
                    <p:nvPicPr>
                      <p:cNvPr id="0" name="Picture 10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0800" y="2813050"/>
                        <a:ext cx="228600" cy="328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53" name="Object 1033"/>
          <p:cNvGraphicFramePr>
            <a:graphicFrameLocks noChangeAspect="1"/>
          </p:cNvGraphicFramePr>
          <p:nvPr/>
        </p:nvGraphicFramePr>
        <p:xfrm>
          <a:off x="6486525" y="2570163"/>
          <a:ext cx="228600" cy="328612"/>
        </p:xfrm>
        <a:graphic>
          <a:graphicData uri="http://schemas.openxmlformats.org/presentationml/2006/ole">
            <mc:AlternateContent xmlns:mc="http://schemas.openxmlformats.org/markup-compatibility/2006">
              <mc:Choice xmlns:v="urn:schemas-microsoft-com:vml" Requires="v">
                <p:oleObj spid="_x0000_s32090" name="EcuaciÛn" r:id="rId8" imgW="100440" imgH="155160" progId="Equation.3">
                  <p:embed/>
                </p:oleObj>
              </mc:Choice>
              <mc:Fallback>
                <p:oleObj name="EcuaciÛn" r:id="rId8" imgW="100440" imgH="155160" progId="Equation.3">
                  <p:embed/>
                  <p:pic>
                    <p:nvPicPr>
                      <p:cNvPr id="0" name="Picture 10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6525" y="2570163"/>
                        <a:ext cx="228600" cy="328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54" name="Object 1034"/>
          <p:cNvGraphicFramePr>
            <a:graphicFrameLocks noChangeAspect="1"/>
          </p:cNvGraphicFramePr>
          <p:nvPr/>
        </p:nvGraphicFramePr>
        <p:xfrm>
          <a:off x="7519988" y="2554288"/>
          <a:ext cx="215900" cy="344487"/>
        </p:xfrm>
        <a:graphic>
          <a:graphicData uri="http://schemas.openxmlformats.org/presentationml/2006/ole">
            <mc:AlternateContent xmlns:mc="http://schemas.openxmlformats.org/markup-compatibility/2006">
              <mc:Choice xmlns:v="urn:schemas-microsoft-com:vml" Requires="v">
                <p:oleObj spid="_x0000_s32091" name="EcuaciÛn" r:id="rId9" imgW="100440" imgH="155160" progId="Equation.3">
                  <p:embed/>
                </p:oleObj>
              </mc:Choice>
              <mc:Fallback>
                <p:oleObj name="EcuaciÛn" r:id="rId9" imgW="100440" imgH="155160" progId="Equation.3">
                  <p:embed/>
                  <p:pic>
                    <p:nvPicPr>
                      <p:cNvPr id="0" name="Picture 10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9988" y="2554288"/>
                        <a:ext cx="215900" cy="344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Marcador de contenido 7" descr="notthatway.pdf"/>
          <p:cNvPicPr>
            <a:picLocks noGrp="1" noChangeAspect="1"/>
          </p:cNvPicPr>
          <p:nvPr>
            <p:ph idx="1"/>
          </p:nvPr>
        </p:nvPicPr>
        <p:blipFill>
          <a:blip r:embed="rId2"/>
          <a:srcRect l="-16835" r="-16835"/>
          <a:stretch>
            <a:fillRect/>
          </a:stretch>
        </p:blipFill>
        <p:spPr>
          <a:xfrm>
            <a:off x="1435100" y="765175"/>
            <a:ext cx="7499350" cy="5483225"/>
          </a:xfrm>
        </p:spPr>
      </p:pic>
      <p:sp>
        <p:nvSpPr>
          <p:cNvPr id="9" name="Marcador de número de diapositiva 8"/>
          <p:cNvSpPr>
            <a:spLocks noGrp="1"/>
          </p:cNvSpPr>
          <p:nvPr>
            <p:ph type="sldNum" sz="quarter" idx="12"/>
          </p:nvPr>
        </p:nvSpPr>
        <p:spPr/>
        <p:txBody>
          <a:bodyPr/>
          <a:lstStyle/>
          <a:p>
            <a:pPr>
              <a:defRPr/>
            </a:pPr>
            <a:fld id="{142E5476-7713-4CBF-9DDB-6685E4762227}" type="slidenum">
              <a:rPr lang="en-US"/>
              <a:pPr>
                <a:defRPr/>
              </a:pPr>
              <a:t>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100" y="-57150"/>
            <a:ext cx="7499350" cy="1143000"/>
          </a:xfrm>
        </p:spPr>
        <p:txBody>
          <a:bodyPr>
            <a:noAutofit/>
          </a:bodyPr>
          <a:lstStyle/>
          <a:p>
            <a:pPr marL="596646" indent="-514350" eaLnBrk="1" fontAlgn="auto" hangingPunct="1">
              <a:spcAft>
                <a:spcPts val="0"/>
              </a:spcAft>
              <a:defRPr/>
            </a:pPr>
            <a:r>
              <a:rPr lang="en-AU" sz="2600" dirty="0" smtClean="0">
                <a:solidFill>
                  <a:schemeClr val="tx2">
                    <a:satMod val="130000"/>
                  </a:schemeClr>
                </a:solidFill>
              </a:rPr>
              <a:t>V. </a:t>
            </a:r>
            <a:r>
              <a:rPr lang="en-AU" sz="2600" dirty="0">
                <a:solidFill>
                  <a:schemeClr val="tx2">
                    <a:satMod val="130000"/>
                  </a:schemeClr>
                </a:solidFill>
              </a:rPr>
              <a:t>Optimal taxation: no redistribution </a:t>
            </a:r>
            <a:r>
              <a:rPr lang="en-AU" sz="2600" dirty="0" smtClean="0">
                <a:solidFill>
                  <a:schemeClr val="tx2">
                    <a:satMod val="130000"/>
                  </a:schemeClr>
                </a:solidFill>
              </a:rPr>
              <a:t>concerns (VI)</a:t>
            </a:r>
            <a:endParaRPr lang="en-AU" sz="2600" dirty="0">
              <a:solidFill>
                <a:schemeClr val="tx2">
                  <a:satMod val="130000"/>
                </a:schemeClr>
              </a:solidFill>
            </a:endParaRPr>
          </a:p>
        </p:txBody>
      </p:sp>
      <p:sp>
        <p:nvSpPr>
          <p:cNvPr id="4" name="Marcador de número de diapositiva 3"/>
          <p:cNvSpPr>
            <a:spLocks noGrp="1"/>
          </p:cNvSpPr>
          <p:nvPr>
            <p:ph type="sldNum" sz="quarter" idx="12"/>
          </p:nvPr>
        </p:nvSpPr>
        <p:spPr/>
        <p:txBody>
          <a:bodyPr/>
          <a:lstStyle/>
          <a:p>
            <a:pPr>
              <a:defRPr/>
            </a:pPr>
            <a:fld id="{1D37BC55-558F-4A67-8D83-8B30589D836E}" type="slidenum">
              <a:rPr lang="en-US"/>
              <a:pPr>
                <a:defRPr/>
              </a:pPr>
              <a:t>19</a:t>
            </a:fld>
            <a:endParaRPr lang="en-US" dirty="0"/>
          </a:p>
        </p:txBody>
      </p:sp>
      <p:pic>
        <p:nvPicPr>
          <p:cNvPr id="7" name="Marcador de contenido 6"/>
          <p:cNvPicPr>
            <a:picLocks noGrp="1" noChangeAspect="1"/>
          </p:cNvPicPr>
          <p:nvPr>
            <p:ph idx="1"/>
          </p:nvPr>
        </p:nvPicPr>
        <p:blipFill>
          <a:blip r:embed="rId4"/>
          <a:srcRect l="1294" r="1294"/>
          <a:stretch>
            <a:fillRect/>
          </a:stretch>
        </p:blipFill>
        <p:spPr>
          <a:xfrm>
            <a:off x="1442527" y="990600"/>
            <a:ext cx="7499350" cy="5486400"/>
          </a:xfrm>
          <a:prstGeom prst="upArrow">
            <a:avLst/>
          </a:prstGeom>
          <a:extLst/>
        </p:spPr>
      </p:pic>
      <p:sp>
        <p:nvSpPr>
          <p:cNvPr id="1281" name="Rectángulo 9"/>
          <p:cNvSpPr>
            <a:spLocks noChangeArrowheads="1"/>
          </p:cNvSpPr>
          <p:nvPr/>
        </p:nvSpPr>
        <p:spPr bwMode="auto">
          <a:xfrm>
            <a:off x="1744663" y="931863"/>
            <a:ext cx="6208712" cy="307975"/>
          </a:xfrm>
          <a:prstGeom prst="rect">
            <a:avLst/>
          </a:prstGeom>
          <a:noFill/>
          <a:ln w="9525">
            <a:noFill/>
            <a:miter lim="800000"/>
            <a:headEnd/>
            <a:tailEnd/>
          </a:ln>
        </p:spPr>
        <p:txBody>
          <a:bodyPr>
            <a:spAutoFit/>
          </a:bodyPr>
          <a:lstStyle/>
          <a:p>
            <a:pPr marL="922338" lvl="3" algn="ctr"/>
            <a:r>
              <a:rPr lang="en-AU" sz="1400" b="1">
                <a:solidFill>
                  <a:srgbClr val="FF0000"/>
                </a:solidFill>
                <a:latin typeface="Gill Sans MT" pitchFamily="34" charset="0"/>
              </a:rPr>
              <a:t>Analytical development: </a:t>
            </a:r>
            <a:r>
              <a:rPr lang="en-AU" sz="1400">
                <a:solidFill>
                  <a:srgbClr val="FF0000"/>
                </a:solidFill>
                <a:latin typeface="Gill Sans MT" pitchFamily="34" charset="0"/>
              </a:rPr>
              <a:t>OPTIMAL consumption taxes (i)</a:t>
            </a:r>
          </a:p>
        </p:txBody>
      </p:sp>
      <p:sp>
        <p:nvSpPr>
          <p:cNvPr id="1282" name="Rectángulo 2"/>
          <p:cNvSpPr>
            <a:spLocks noChangeArrowheads="1"/>
          </p:cNvSpPr>
          <p:nvPr/>
        </p:nvSpPr>
        <p:spPr bwMode="auto">
          <a:xfrm>
            <a:off x="1597025" y="1414463"/>
            <a:ext cx="6788150" cy="5308600"/>
          </a:xfrm>
          <a:prstGeom prst="rect">
            <a:avLst/>
          </a:prstGeom>
          <a:noFill/>
          <a:ln w="9525">
            <a:noFill/>
            <a:miter lim="800000"/>
            <a:headEnd/>
            <a:tailEnd/>
          </a:ln>
        </p:spPr>
        <p:txBody>
          <a:bodyPr>
            <a:spAutoFit/>
          </a:bodyPr>
          <a:lstStyle/>
          <a:p>
            <a:pPr marL="285750" indent="-285750">
              <a:buFontTx/>
              <a:buChar char="-"/>
            </a:pPr>
            <a:r>
              <a:rPr lang="en-AU" dirty="0">
                <a:latin typeface="Gill Sans MT" pitchFamily="34" charset="0"/>
              </a:rPr>
              <a:t>Let’s then endogenously </a:t>
            </a:r>
            <a:r>
              <a:rPr lang="en-AU" b="1" dirty="0">
                <a:latin typeface="Gill Sans MT" pitchFamily="34" charset="0"/>
              </a:rPr>
              <a:t>determine </a:t>
            </a:r>
            <a:r>
              <a:rPr lang="en-AU" b="1" i="1" dirty="0" err="1">
                <a:latin typeface="Gill Sans MT" pitchFamily="34" charset="0"/>
              </a:rPr>
              <a:t>t</a:t>
            </a:r>
            <a:r>
              <a:rPr lang="en-AU" b="1" baseline="-25000" dirty="0" err="1">
                <a:latin typeface="Gill Sans MT" pitchFamily="34" charset="0"/>
              </a:rPr>
              <a:t>i</a:t>
            </a:r>
            <a:r>
              <a:rPr lang="en-AU" dirty="0">
                <a:latin typeface="Gill Sans MT" pitchFamily="34" charset="0"/>
              </a:rPr>
              <a:t>, </a:t>
            </a:r>
            <a:r>
              <a:rPr lang="en-AU" i="1" dirty="0">
                <a:latin typeface="Gill Sans MT" pitchFamily="34" charset="0"/>
              </a:rPr>
              <a:t>i.e.</a:t>
            </a:r>
            <a:r>
              <a:rPr lang="en-AU" dirty="0">
                <a:latin typeface="Gill Sans MT" pitchFamily="34" charset="0"/>
              </a:rPr>
              <a:t>, maximize social welfare </a:t>
            </a:r>
            <a:r>
              <a:rPr lang="en-AU" dirty="0" err="1">
                <a:latin typeface="Gill Sans MT" pitchFamily="34" charset="0"/>
              </a:rPr>
              <a:t>s.t</a:t>
            </a:r>
            <a:r>
              <a:rPr lang="en-AU" dirty="0">
                <a:latin typeface="Gill Sans MT" pitchFamily="34" charset="0"/>
              </a:rPr>
              <a:t>….</a:t>
            </a:r>
            <a:endParaRPr lang="en-AU" baseline="-25000" dirty="0">
              <a:latin typeface="Gill Sans MT" pitchFamily="34" charset="0"/>
            </a:endParaRPr>
          </a:p>
          <a:p>
            <a:pPr marL="285750" indent="-285750">
              <a:buFontTx/>
              <a:buChar char="-"/>
            </a:pPr>
            <a:endParaRPr lang="en-AU" baseline="-25000" dirty="0">
              <a:latin typeface="Gill Sans MT" pitchFamily="34" charset="0"/>
            </a:endParaRPr>
          </a:p>
          <a:p>
            <a:pPr marL="285750" indent="-285750">
              <a:buFontTx/>
              <a:buChar char="-"/>
            </a:pPr>
            <a:r>
              <a:rPr lang="en-AU" b="1" dirty="0">
                <a:latin typeface="Gill Sans MT" pitchFamily="34" charset="0"/>
              </a:rPr>
              <a:t>Budget constraint</a:t>
            </a:r>
            <a:r>
              <a:rPr lang="en-AU" dirty="0">
                <a:latin typeface="Gill Sans MT" pitchFamily="34" charset="0"/>
              </a:rPr>
              <a:t>:                 (recall this is not a zero sum game: no </a:t>
            </a:r>
            <a:r>
              <a:rPr lang="en-AU" dirty="0" smtClean="0">
                <a:latin typeface="Gill Sans MT" pitchFamily="34" charset="0"/>
              </a:rPr>
              <a:t>explicit redistributive </a:t>
            </a:r>
            <a:r>
              <a:rPr lang="en-AU" dirty="0">
                <a:latin typeface="Gill Sans MT" pitchFamily="34" charset="0"/>
              </a:rPr>
              <a:t>reasons to </a:t>
            </a:r>
            <a:r>
              <a:rPr lang="en-AU" dirty="0" smtClean="0">
                <a:latin typeface="Gill Sans MT" pitchFamily="34" charset="0"/>
              </a:rPr>
              <a:t>levy </a:t>
            </a:r>
            <a:r>
              <a:rPr lang="en-AU" dirty="0">
                <a:latin typeface="Gill Sans MT" pitchFamily="34" charset="0"/>
              </a:rPr>
              <a:t>taxes)</a:t>
            </a:r>
          </a:p>
          <a:p>
            <a:pPr marL="285750" indent="-285750">
              <a:buFontTx/>
              <a:buChar char="-"/>
            </a:pPr>
            <a:endParaRPr lang="en-AU" dirty="0">
              <a:latin typeface="Gill Sans MT" pitchFamily="34" charset="0"/>
            </a:endParaRPr>
          </a:p>
          <a:p>
            <a:pPr marL="285750" indent="-285750">
              <a:buFontTx/>
              <a:buChar char="-"/>
            </a:pPr>
            <a:r>
              <a:rPr lang="en-AU" dirty="0">
                <a:latin typeface="Gill Sans MT" pitchFamily="34" charset="0"/>
              </a:rPr>
              <a:t>We will solve by </a:t>
            </a:r>
            <a:r>
              <a:rPr lang="en-AU" b="1" dirty="0">
                <a:latin typeface="Gill Sans MT" pitchFamily="34" charset="0"/>
              </a:rPr>
              <a:t>backward induction</a:t>
            </a:r>
            <a:r>
              <a:rPr lang="en-AU" dirty="0">
                <a:latin typeface="Gill Sans MT" pitchFamily="34" charset="0"/>
              </a:rPr>
              <a:t>: the Social Planner will set taxes taking into account the optimal behaviour of the (representative) taxpayer</a:t>
            </a:r>
          </a:p>
          <a:p>
            <a:pPr marL="285750" indent="-285750">
              <a:buFontTx/>
              <a:buChar char="-"/>
            </a:pPr>
            <a:endParaRPr lang="en-AU" dirty="0">
              <a:latin typeface="Gill Sans MT" pitchFamily="34" charset="0"/>
            </a:endParaRPr>
          </a:p>
          <a:p>
            <a:pPr marL="285750" indent="-285750">
              <a:buFontTx/>
              <a:buChar char="-"/>
            </a:pPr>
            <a:r>
              <a:rPr lang="en-AU" dirty="0">
                <a:latin typeface="Gill Sans MT" pitchFamily="34" charset="0"/>
              </a:rPr>
              <a:t>Characterization of the </a:t>
            </a:r>
            <a:r>
              <a:rPr lang="en-AU" b="1" dirty="0">
                <a:latin typeface="Gill Sans MT" pitchFamily="34" charset="0"/>
              </a:rPr>
              <a:t>optimal taxpayer behaviour</a:t>
            </a:r>
            <a:r>
              <a:rPr lang="en-AU" dirty="0">
                <a:latin typeface="Gill Sans MT" pitchFamily="34" charset="0"/>
              </a:rPr>
              <a:t>: v(</a:t>
            </a:r>
            <a:r>
              <a:rPr lang="en-AU" i="1" dirty="0" err="1">
                <a:latin typeface="Gill Sans MT" pitchFamily="34" charset="0"/>
              </a:rPr>
              <a:t>q</a:t>
            </a:r>
            <a:r>
              <a:rPr lang="en-AU" dirty="0" err="1">
                <a:latin typeface="Gill Sans MT" pitchFamily="34" charset="0"/>
              </a:rPr>
              <a:t>,</a:t>
            </a:r>
            <a:r>
              <a:rPr lang="en-AU" i="1" dirty="0" err="1">
                <a:latin typeface="Gill Sans MT" pitchFamily="34" charset="0"/>
              </a:rPr>
              <a:t>w</a:t>
            </a:r>
            <a:r>
              <a:rPr lang="en-AU" dirty="0" err="1">
                <a:latin typeface="Gill Sans MT" pitchFamily="34" charset="0"/>
              </a:rPr>
              <a:t>,</a:t>
            </a:r>
            <a:r>
              <a:rPr lang="en-AU" i="1" dirty="0" err="1">
                <a:latin typeface="Gill Sans MT" pitchFamily="34" charset="0"/>
              </a:rPr>
              <a:t>Y</a:t>
            </a:r>
            <a:r>
              <a:rPr lang="en-AU" dirty="0">
                <a:latin typeface="Gill Sans MT" pitchFamily="34" charset="0"/>
              </a:rPr>
              <a:t>), where </a:t>
            </a:r>
            <a:r>
              <a:rPr lang="en-AU" i="1" dirty="0">
                <a:latin typeface="Gill Sans MT" pitchFamily="34" charset="0"/>
              </a:rPr>
              <a:t>v</a:t>
            </a:r>
            <a:r>
              <a:rPr lang="en-AU" dirty="0">
                <a:latin typeface="Gill Sans MT" pitchFamily="34" charset="0"/>
              </a:rPr>
              <a:t>(.) is the indirect utility function, which accounts for the maximum utility level…. given the exogenous variables/parameters: </a:t>
            </a:r>
            <a:r>
              <a:rPr lang="en-AU" i="1" dirty="0">
                <a:latin typeface="Gill Sans MT" pitchFamily="34" charset="0"/>
              </a:rPr>
              <a:t>q</a:t>
            </a:r>
            <a:r>
              <a:rPr lang="en-AU" dirty="0">
                <a:latin typeface="Gill Sans MT" pitchFamily="34" charset="0"/>
              </a:rPr>
              <a:t>, </a:t>
            </a:r>
            <a:r>
              <a:rPr lang="en-AU" i="1" dirty="0">
                <a:latin typeface="Gill Sans MT" pitchFamily="34" charset="0"/>
              </a:rPr>
              <a:t>w</a:t>
            </a:r>
            <a:r>
              <a:rPr lang="en-AU" dirty="0">
                <a:latin typeface="Gill Sans MT" pitchFamily="34" charset="0"/>
              </a:rPr>
              <a:t>, </a:t>
            </a:r>
            <a:r>
              <a:rPr lang="en-AU" i="1" dirty="0">
                <a:latin typeface="Gill Sans MT" pitchFamily="34" charset="0"/>
              </a:rPr>
              <a:t>Y</a:t>
            </a:r>
            <a:r>
              <a:rPr lang="en-AU" dirty="0">
                <a:latin typeface="Gill Sans MT" pitchFamily="34" charset="0"/>
              </a:rPr>
              <a:t>. The optimal decisions are characterized such that </a:t>
            </a:r>
            <a:r>
              <a:rPr lang="en-AU" i="1" dirty="0">
                <a:latin typeface="Gill Sans MT" pitchFamily="34" charset="0"/>
              </a:rPr>
              <a:t>l</a:t>
            </a:r>
            <a:r>
              <a:rPr lang="en-AU" dirty="0">
                <a:latin typeface="Gill Sans MT" pitchFamily="34" charset="0"/>
              </a:rPr>
              <a:t>=</a:t>
            </a:r>
            <a:r>
              <a:rPr lang="en-AU" i="1" dirty="0">
                <a:latin typeface="Gill Sans MT" pitchFamily="34" charset="0"/>
              </a:rPr>
              <a:t>l</a:t>
            </a:r>
            <a:r>
              <a:rPr lang="en-AU" dirty="0">
                <a:latin typeface="Gill Sans MT" pitchFamily="34" charset="0"/>
              </a:rPr>
              <a:t>(</a:t>
            </a:r>
            <a:r>
              <a:rPr lang="en-AU" i="1" dirty="0" err="1">
                <a:latin typeface="Gill Sans MT" pitchFamily="34" charset="0"/>
              </a:rPr>
              <a:t>q</a:t>
            </a:r>
            <a:r>
              <a:rPr lang="en-AU" dirty="0" err="1">
                <a:latin typeface="Gill Sans MT" pitchFamily="34" charset="0"/>
              </a:rPr>
              <a:t>,</a:t>
            </a:r>
            <a:r>
              <a:rPr lang="en-AU" i="1" dirty="0" err="1">
                <a:latin typeface="Gill Sans MT" pitchFamily="34" charset="0"/>
              </a:rPr>
              <a:t>w</a:t>
            </a:r>
            <a:r>
              <a:rPr lang="en-AU" dirty="0" err="1">
                <a:latin typeface="Gill Sans MT" pitchFamily="34" charset="0"/>
              </a:rPr>
              <a:t>,</a:t>
            </a:r>
            <a:r>
              <a:rPr lang="en-AU" i="1" dirty="0" err="1">
                <a:latin typeface="Gill Sans MT" pitchFamily="34" charset="0"/>
              </a:rPr>
              <a:t>Y</a:t>
            </a:r>
            <a:r>
              <a:rPr lang="en-AU" dirty="0">
                <a:latin typeface="Gill Sans MT" pitchFamily="34" charset="0"/>
              </a:rPr>
              <a:t>) and </a:t>
            </a:r>
            <a:r>
              <a:rPr lang="en-AU" i="1" dirty="0">
                <a:latin typeface="Gill Sans MT" pitchFamily="34" charset="0"/>
              </a:rPr>
              <a:t>x</a:t>
            </a:r>
            <a:r>
              <a:rPr lang="en-AU" baseline="-25000" dirty="0">
                <a:latin typeface="Gill Sans MT" pitchFamily="34" charset="0"/>
              </a:rPr>
              <a:t>1</a:t>
            </a:r>
            <a:r>
              <a:rPr lang="en-AU" dirty="0">
                <a:latin typeface="Gill Sans MT" pitchFamily="34" charset="0"/>
              </a:rPr>
              <a:t>(</a:t>
            </a:r>
            <a:r>
              <a:rPr lang="en-AU" i="1" dirty="0" err="1">
                <a:latin typeface="Gill Sans MT" pitchFamily="34" charset="0"/>
              </a:rPr>
              <a:t>q</a:t>
            </a:r>
            <a:r>
              <a:rPr lang="en-AU" dirty="0" err="1">
                <a:latin typeface="Gill Sans MT" pitchFamily="34" charset="0"/>
              </a:rPr>
              <a:t>,</a:t>
            </a:r>
            <a:r>
              <a:rPr lang="en-AU" i="1" dirty="0" err="1">
                <a:latin typeface="Gill Sans MT" pitchFamily="34" charset="0"/>
              </a:rPr>
              <a:t>w</a:t>
            </a:r>
            <a:r>
              <a:rPr lang="en-AU" dirty="0" err="1">
                <a:latin typeface="Gill Sans MT" pitchFamily="34" charset="0"/>
              </a:rPr>
              <a:t>,</a:t>
            </a:r>
            <a:r>
              <a:rPr lang="en-AU" i="1" dirty="0" err="1">
                <a:latin typeface="Gill Sans MT" pitchFamily="34" charset="0"/>
              </a:rPr>
              <a:t>Y</a:t>
            </a:r>
            <a:r>
              <a:rPr lang="en-AU" dirty="0">
                <a:latin typeface="Gill Sans MT" pitchFamily="34" charset="0"/>
              </a:rPr>
              <a:t>), </a:t>
            </a:r>
            <a:r>
              <a:rPr lang="en-AU" i="1" dirty="0">
                <a:latin typeface="Gill Sans MT" pitchFamily="34" charset="0"/>
              </a:rPr>
              <a:t>x</a:t>
            </a:r>
            <a:r>
              <a:rPr lang="en-AU" baseline="-25000" dirty="0">
                <a:latin typeface="Gill Sans MT" pitchFamily="34" charset="0"/>
              </a:rPr>
              <a:t>2</a:t>
            </a:r>
            <a:r>
              <a:rPr lang="en-AU" dirty="0">
                <a:latin typeface="Gill Sans MT" pitchFamily="34" charset="0"/>
              </a:rPr>
              <a:t>(</a:t>
            </a:r>
            <a:r>
              <a:rPr lang="en-AU" i="1" dirty="0" err="1">
                <a:latin typeface="Gill Sans MT" pitchFamily="34" charset="0"/>
              </a:rPr>
              <a:t>q</a:t>
            </a:r>
            <a:r>
              <a:rPr lang="en-AU" dirty="0" err="1">
                <a:latin typeface="Gill Sans MT" pitchFamily="34" charset="0"/>
              </a:rPr>
              <a:t>,</a:t>
            </a:r>
            <a:r>
              <a:rPr lang="en-AU" i="1" dirty="0" err="1">
                <a:latin typeface="Gill Sans MT" pitchFamily="34" charset="0"/>
              </a:rPr>
              <a:t>w</a:t>
            </a:r>
            <a:r>
              <a:rPr lang="en-AU" dirty="0" err="1">
                <a:latin typeface="Gill Sans MT" pitchFamily="34" charset="0"/>
              </a:rPr>
              <a:t>,</a:t>
            </a:r>
            <a:r>
              <a:rPr lang="en-AU" i="1" dirty="0" err="1">
                <a:latin typeface="Gill Sans MT" pitchFamily="34" charset="0"/>
              </a:rPr>
              <a:t>Y</a:t>
            </a:r>
            <a:r>
              <a:rPr lang="en-AU" dirty="0">
                <a:latin typeface="Gill Sans MT" pitchFamily="34" charset="0"/>
              </a:rPr>
              <a:t>)… </a:t>
            </a:r>
            <a:r>
              <a:rPr lang="en-AU" i="1" dirty="0" err="1">
                <a:latin typeface="Gill Sans MT" pitchFamily="34" charset="0"/>
              </a:rPr>
              <a:t>x</a:t>
            </a:r>
            <a:r>
              <a:rPr lang="en-AU" baseline="-25000" dirty="0" err="1">
                <a:latin typeface="Gill Sans MT" pitchFamily="34" charset="0"/>
              </a:rPr>
              <a:t>n</a:t>
            </a:r>
            <a:r>
              <a:rPr lang="en-AU" dirty="0">
                <a:latin typeface="Gill Sans MT" pitchFamily="34" charset="0"/>
              </a:rPr>
              <a:t>(</a:t>
            </a:r>
            <a:r>
              <a:rPr lang="en-AU" i="1" dirty="0" err="1">
                <a:latin typeface="Gill Sans MT" pitchFamily="34" charset="0"/>
              </a:rPr>
              <a:t>q</a:t>
            </a:r>
            <a:r>
              <a:rPr lang="en-AU" dirty="0" err="1">
                <a:latin typeface="Gill Sans MT" pitchFamily="34" charset="0"/>
              </a:rPr>
              <a:t>,</a:t>
            </a:r>
            <a:r>
              <a:rPr lang="en-AU" i="1" dirty="0" err="1">
                <a:latin typeface="Gill Sans MT" pitchFamily="34" charset="0"/>
              </a:rPr>
              <a:t>w</a:t>
            </a:r>
            <a:r>
              <a:rPr lang="en-AU" dirty="0" err="1">
                <a:latin typeface="Gill Sans MT" pitchFamily="34" charset="0"/>
              </a:rPr>
              <a:t>,</a:t>
            </a:r>
            <a:r>
              <a:rPr lang="en-AU" i="1" dirty="0" err="1">
                <a:latin typeface="Gill Sans MT" pitchFamily="34" charset="0"/>
              </a:rPr>
              <a:t>Y</a:t>
            </a:r>
            <a:r>
              <a:rPr lang="en-AU" dirty="0">
                <a:latin typeface="Gill Sans MT" pitchFamily="34" charset="0"/>
              </a:rPr>
              <a:t>) where </a:t>
            </a:r>
            <a:r>
              <a:rPr lang="en-AU" i="1" dirty="0">
                <a:latin typeface="Gill Sans MT" pitchFamily="34" charset="0"/>
              </a:rPr>
              <a:t>q</a:t>
            </a:r>
            <a:r>
              <a:rPr lang="en-AU" dirty="0">
                <a:latin typeface="Gill Sans MT" pitchFamily="34" charset="0"/>
              </a:rPr>
              <a:t> is the vector of prices of the set of commodities available (</a:t>
            </a:r>
            <a:r>
              <a:rPr lang="en-AU" i="1" dirty="0">
                <a:latin typeface="Gill Sans MT" pitchFamily="34" charset="0"/>
              </a:rPr>
              <a:t>q</a:t>
            </a:r>
            <a:r>
              <a:rPr lang="en-AU" dirty="0">
                <a:latin typeface="Gill Sans MT" pitchFamily="34" charset="0"/>
              </a:rPr>
              <a:t>=(</a:t>
            </a:r>
            <a:r>
              <a:rPr lang="en-AU" i="1" dirty="0">
                <a:latin typeface="Gill Sans MT" pitchFamily="34" charset="0"/>
              </a:rPr>
              <a:t>q</a:t>
            </a:r>
            <a:r>
              <a:rPr lang="en-AU" baseline="-25000" dirty="0">
                <a:latin typeface="Gill Sans MT" pitchFamily="34" charset="0"/>
              </a:rPr>
              <a:t>1</a:t>
            </a:r>
            <a:r>
              <a:rPr lang="en-AU" dirty="0">
                <a:latin typeface="Gill Sans MT" pitchFamily="34" charset="0"/>
              </a:rPr>
              <a:t>,</a:t>
            </a:r>
            <a:r>
              <a:rPr lang="en-AU" i="1" dirty="0">
                <a:latin typeface="Gill Sans MT" pitchFamily="34" charset="0"/>
              </a:rPr>
              <a:t>q</a:t>
            </a:r>
            <a:r>
              <a:rPr lang="en-AU" baseline="-25000" dirty="0">
                <a:latin typeface="Gill Sans MT" pitchFamily="34" charset="0"/>
              </a:rPr>
              <a:t>2</a:t>
            </a:r>
            <a:r>
              <a:rPr lang="en-AU" dirty="0">
                <a:latin typeface="Gill Sans MT" pitchFamily="34" charset="0"/>
              </a:rPr>
              <a:t>,..,</a:t>
            </a:r>
            <a:r>
              <a:rPr lang="en-AU" i="1" dirty="0">
                <a:latin typeface="Gill Sans MT" pitchFamily="34" charset="0"/>
              </a:rPr>
              <a:t>q</a:t>
            </a:r>
            <a:r>
              <a:rPr lang="en-AU" baseline="-25000" dirty="0">
                <a:latin typeface="Gill Sans MT" pitchFamily="34" charset="0"/>
              </a:rPr>
              <a:t>n</a:t>
            </a:r>
            <a:r>
              <a:rPr lang="en-AU" dirty="0">
                <a:latin typeface="Gill Sans MT" pitchFamily="34" charset="0"/>
              </a:rPr>
              <a:t>))</a:t>
            </a:r>
          </a:p>
          <a:p>
            <a:pPr marL="285750" indent="-285750">
              <a:buFontTx/>
              <a:buChar char="-"/>
            </a:pPr>
            <a:endParaRPr lang="en-AU" dirty="0">
              <a:latin typeface="Gill Sans MT" pitchFamily="34" charset="0"/>
            </a:endParaRPr>
          </a:p>
          <a:p>
            <a:pPr marL="285750" indent="-285750">
              <a:buFontTx/>
              <a:buChar char="-"/>
            </a:pPr>
            <a:r>
              <a:rPr lang="en-AU" dirty="0">
                <a:latin typeface="Gill Sans MT" pitchFamily="34" charset="0"/>
              </a:rPr>
              <a:t>Then, recall from </a:t>
            </a:r>
            <a:r>
              <a:rPr lang="en-AU" b="1" dirty="0">
                <a:latin typeface="Gill Sans MT" pitchFamily="34" charset="0"/>
              </a:rPr>
              <a:t>Roy’s identity</a:t>
            </a:r>
            <a:r>
              <a:rPr lang="en-AU" dirty="0">
                <a:latin typeface="Gill Sans MT" pitchFamily="34" charset="0"/>
              </a:rPr>
              <a:t>:  </a:t>
            </a:r>
          </a:p>
          <a:p>
            <a:pPr marL="285750" indent="-285750"/>
            <a:endParaRPr lang="en-AU" baseline="-25000" dirty="0">
              <a:latin typeface="Gill Sans MT" pitchFamily="34" charset="0"/>
            </a:endParaRPr>
          </a:p>
          <a:p>
            <a:pPr marL="285750" indent="-285750">
              <a:buFontTx/>
              <a:buChar char="-"/>
            </a:pPr>
            <a:endParaRPr lang="en-AU" baseline="-25000" dirty="0">
              <a:latin typeface="Gill Sans MT" pitchFamily="34" charset="0"/>
            </a:endParaRPr>
          </a:p>
        </p:txBody>
      </p:sp>
      <p:graphicFrame>
        <p:nvGraphicFramePr>
          <p:cNvPr id="1277" name="Object 253"/>
          <p:cNvGraphicFramePr>
            <a:graphicFrameLocks noChangeAspect="1"/>
          </p:cNvGraphicFramePr>
          <p:nvPr/>
        </p:nvGraphicFramePr>
        <p:xfrm>
          <a:off x="4011613" y="2049463"/>
          <a:ext cx="909637" cy="528637"/>
        </p:xfrm>
        <a:graphic>
          <a:graphicData uri="http://schemas.openxmlformats.org/presentationml/2006/ole">
            <mc:AlternateContent xmlns:mc="http://schemas.openxmlformats.org/markup-compatibility/2006">
              <mc:Choice xmlns:v="urn:schemas-microsoft-com:vml" Requires="v">
                <p:oleObj spid="_x0000_s1368" name="EcuaciÛn" r:id="rId5" imgW="776880" imgH="447840" progId="Equation.3">
                  <p:embed/>
                </p:oleObj>
              </mc:Choice>
              <mc:Fallback>
                <p:oleObj name="EcuaciÛn" r:id="rId5" imgW="776880" imgH="447840" progId="Equation.3">
                  <p:embed/>
                  <p:pic>
                    <p:nvPicPr>
                      <p:cNvPr id="0" name="Picture 2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1613" y="2049463"/>
                        <a:ext cx="909637" cy="528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83" name="Imagen 5"/>
          <p:cNvPicPr>
            <a:picLocks noChangeAspect="1"/>
          </p:cNvPicPr>
          <p:nvPr/>
        </p:nvPicPr>
        <p:blipFill>
          <a:blip r:embed="rId7"/>
          <a:srcRect/>
          <a:stretch>
            <a:fillRect/>
          </a:stretch>
        </p:blipFill>
        <p:spPr bwMode="auto">
          <a:xfrm>
            <a:off x="5122863" y="5991225"/>
            <a:ext cx="5626100" cy="431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100" y="-57150"/>
            <a:ext cx="7499350" cy="1143000"/>
          </a:xfrm>
        </p:spPr>
        <p:txBody>
          <a:bodyPr>
            <a:noAutofit/>
          </a:bodyPr>
          <a:lstStyle/>
          <a:p>
            <a:pPr marL="596646" indent="-514350" eaLnBrk="1" fontAlgn="auto" hangingPunct="1">
              <a:spcAft>
                <a:spcPts val="0"/>
              </a:spcAft>
              <a:defRPr/>
            </a:pPr>
            <a:r>
              <a:rPr lang="en-AU" sz="2600" dirty="0" smtClean="0">
                <a:solidFill>
                  <a:schemeClr val="tx2">
                    <a:satMod val="130000"/>
                  </a:schemeClr>
                </a:solidFill>
              </a:rPr>
              <a:t>V. </a:t>
            </a:r>
            <a:r>
              <a:rPr lang="en-AU" sz="2600" dirty="0">
                <a:solidFill>
                  <a:schemeClr val="tx2">
                    <a:satMod val="130000"/>
                  </a:schemeClr>
                </a:solidFill>
              </a:rPr>
              <a:t>Optimal taxation: no redistribution </a:t>
            </a:r>
            <a:r>
              <a:rPr lang="en-AU" sz="2600" dirty="0" smtClean="0">
                <a:solidFill>
                  <a:schemeClr val="tx2">
                    <a:satMod val="130000"/>
                  </a:schemeClr>
                </a:solidFill>
              </a:rPr>
              <a:t>concerns (VII)</a:t>
            </a:r>
            <a:endParaRPr lang="en-AU" sz="2600" dirty="0">
              <a:solidFill>
                <a:schemeClr val="tx2">
                  <a:satMod val="130000"/>
                </a:schemeClr>
              </a:solidFill>
            </a:endParaRPr>
          </a:p>
        </p:txBody>
      </p:sp>
      <p:sp>
        <p:nvSpPr>
          <p:cNvPr id="4" name="Marcador de número de diapositiva 3"/>
          <p:cNvSpPr>
            <a:spLocks noGrp="1"/>
          </p:cNvSpPr>
          <p:nvPr>
            <p:ph type="sldNum" sz="quarter" idx="12"/>
          </p:nvPr>
        </p:nvSpPr>
        <p:spPr/>
        <p:txBody>
          <a:bodyPr/>
          <a:lstStyle/>
          <a:p>
            <a:pPr>
              <a:defRPr/>
            </a:pPr>
            <a:fld id="{345AEEBE-74FC-4FB9-9B36-B1358571052C}" type="slidenum">
              <a:rPr lang="en-US"/>
              <a:pPr>
                <a:defRPr/>
              </a:pPr>
              <a:t>20</a:t>
            </a:fld>
            <a:endParaRPr lang="en-US" dirty="0"/>
          </a:p>
        </p:txBody>
      </p:sp>
      <p:pic>
        <p:nvPicPr>
          <p:cNvPr id="7" name="Marcador de contenido 6"/>
          <p:cNvPicPr>
            <a:picLocks noGrp="1" noChangeAspect="1"/>
          </p:cNvPicPr>
          <p:nvPr>
            <p:ph idx="1"/>
          </p:nvPr>
        </p:nvPicPr>
        <p:blipFill>
          <a:blip r:embed="rId4"/>
          <a:srcRect t="-1329" b="-1329"/>
          <a:stretch>
            <a:fillRect/>
          </a:stretch>
        </p:blipFill>
        <p:spPr>
          <a:xfrm>
            <a:off x="1443038" y="990600"/>
            <a:ext cx="7499350" cy="5486400"/>
          </a:xfrm>
          <a:prstGeom prst="upArrow">
            <a:avLst/>
          </a:prstGeom>
          <a:extLst/>
        </p:spPr>
      </p:pic>
      <p:sp>
        <p:nvSpPr>
          <p:cNvPr id="4342" name="Rectángulo 9"/>
          <p:cNvSpPr>
            <a:spLocks noChangeArrowheads="1"/>
          </p:cNvSpPr>
          <p:nvPr/>
        </p:nvSpPr>
        <p:spPr bwMode="auto">
          <a:xfrm>
            <a:off x="1744663" y="931863"/>
            <a:ext cx="6208712" cy="307975"/>
          </a:xfrm>
          <a:prstGeom prst="rect">
            <a:avLst/>
          </a:prstGeom>
          <a:noFill/>
          <a:ln w="9525">
            <a:noFill/>
            <a:miter lim="800000"/>
            <a:headEnd/>
            <a:tailEnd/>
          </a:ln>
        </p:spPr>
        <p:txBody>
          <a:bodyPr>
            <a:spAutoFit/>
          </a:bodyPr>
          <a:lstStyle/>
          <a:p>
            <a:pPr marL="922338" lvl="3" algn="ctr"/>
            <a:r>
              <a:rPr lang="en-AU" sz="1400" b="1">
                <a:solidFill>
                  <a:srgbClr val="FF0000"/>
                </a:solidFill>
                <a:latin typeface="Gill Sans MT" pitchFamily="34" charset="0"/>
              </a:rPr>
              <a:t>Analytical development: </a:t>
            </a:r>
            <a:r>
              <a:rPr lang="en-AU" sz="1400">
                <a:solidFill>
                  <a:srgbClr val="FF0000"/>
                </a:solidFill>
                <a:latin typeface="Gill Sans MT" pitchFamily="34" charset="0"/>
              </a:rPr>
              <a:t>OPTIMAL consumption taxes (ii)</a:t>
            </a:r>
          </a:p>
        </p:txBody>
      </p:sp>
      <p:sp>
        <p:nvSpPr>
          <p:cNvPr id="3" name="Rectángulo 2"/>
          <p:cNvSpPr/>
          <p:nvPr/>
        </p:nvSpPr>
        <p:spPr>
          <a:xfrm>
            <a:off x="1597025" y="1414463"/>
            <a:ext cx="7180263" cy="6278643"/>
          </a:xfrm>
          <a:prstGeom prst="rect">
            <a:avLst/>
          </a:prstGeom>
        </p:spPr>
        <p:txBody>
          <a:bodyPr>
            <a:spAutoFit/>
          </a:bodyPr>
          <a:lstStyle/>
          <a:p>
            <a:pPr marL="285750" indent="-285750" fontAlgn="auto">
              <a:spcBef>
                <a:spcPts val="0"/>
              </a:spcBef>
              <a:spcAft>
                <a:spcPts val="0"/>
              </a:spcAft>
              <a:buFontTx/>
              <a:buChar char="-"/>
              <a:defRPr/>
            </a:pPr>
            <a:r>
              <a:rPr lang="en-AU" b="1" dirty="0">
                <a:latin typeface="+mn-lt"/>
              </a:rPr>
              <a:t>Social Planner maximization </a:t>
            </a:r>
            <a:r>
              <a:rPr lang="en-AU" b="1" dirty="0" smtClean="0">
                <a:latin typeface="+mn-lt"/>
              </a:rPr>
              <a:t>problem </a:t>
            </a:r>
            <a:r>
              <a:rPr lang="en-AU" dirty="0" smtClean="0">
                <a:latin typeface="+mn-lt"/>
              </a:rPr>
              <a:t>(can show this is equivalent to minimize the DWL </a:t>
            </a:r>
            <a:r>
              <a:rPr lang="en-AU" dirty="0" err="1" smtClean="0">
                <a:latin typeface="+mn-lt"/>
              </a:rPr>
              <a:t>s.t.</a:t>
            </a:r>
            <a:r>
              <a:rPr lang="en-AU" dirty="0" smtClean="0">
                <a:latin typeface="+mn-lt"/>
              </a:rPr>
              <a:t> budget constraint):</a:t>
            </a:r>
            <a:endParaRPr lang="en-AU" dirty="0">
              <a:latin typeface="+mn-lt"/>
            </a:endParaRPr>
          </a:p>
          <a:p>
            <a:pPr marL="285750" indent="-285750" fontAlgn="auto">
              <a:spcBef>
                <a:spcPts val="0"/>
              </a:spcBef>
              <a:spcAft>
                <a:spcPts val="0"/>
              </a:spcAft>
              <a:buFontTx/>
              <a:buChar char="-"/>
              <a:defRPr/>
            </a:pPr>
            <a:endParaRPr lang="en-AU" dirty="0">
              <a:latin typeface="+mn-lt"/>
            </a:endParaRPr>
          </a:p>
          <a:p>
            <a:pPr marL="285750" indent="-285750" fontAlgn="auto">
              <a:spcBef>
                <a:spcPts val="0"/>
              </a:spcBef>
              <a:spcAft>
                <a:spcPts val="0"/>
              </a:spcAft>
              <a:buFontTx/>
              <a:buChar char="-"/>
              <a:defRPr/>
            </a:pPr>
            <a:endParaRPr lang="en-AU" dirty="0">
              <a:latin typeface="+mn-lt"/>
            </a:endParaRPr>
          </a:p>
          <a:p>
            <a:pPr marL="285750" indent="-285750" fontAlgn="auto">
              <a:spcBef>
                <a:spcPts val="0"/>
              </a:spcBef>
              <a:spcAft>
                <a:spcPts val="0"/>
              </a:spcAft>
              <a:buFontTx/>
              <a:buChar char="-"/>
              <a:defRPr/>
            </a:pPr>
            <a:endParaRPr lang="en-AU" dirty="0">
              <a:latin typeface="+mn-lt"/>
            </a:endParaRPr>
          </a:p>
          <a:p>
            <a:pPr marL="285750" indent="-285750" fontAlgn="auto">
              <a:spcBef>
                <a:spcPts val="0"/>
              </a:spcBef>
              <a:spcAft>
                <a:spcPts val="0"/>
              </a:spcAft>
              <a:buFontTx/>
              <a:buChar char="-"/>
              <a:defRPr/>
            </a:pPr>
            <a:endParaRPr lang="en-AU" dirty="0">
              <a:latin typeface="+mn-lt"/>
            </a:endParaRPr>
          </a:p>
          <a:p>
            <a:pPr marL="285750" indent="-285750" fontAlgn="auto">
              <a:spcBef>
                <a:spcPts val="0"/>
              </a:spcBef>
              <a:spcAft>
                <a:spcPts val="0"/>
              </a:spcAft>
              <a:buFontTx/>
              <a:buChar char="-"/>
              <a:defRPr/>
            </a:pPr>
            <a:endParaRPr lang="en-AU" dirty="0">
              <a:latin typeface="+mn-lt"/>
            </a:endParaRPr>
          </a:p>
          <a:p>
            <a:pPr fontAlgn="auto">
              <a:spcBef>
                <a:spcPts val="0"/>
              </a:spcBef>
              <a:spcAft>
                <a:spcPts val="0"/>
              </a:spcAft>
              <a:defRPr/>
            </a:pPr>
            <a:endParaRPr lang="en-AU" dirty="0">
              <a:latin typeface="+mn-lt"/>
            </a:endParaRPr>
          </a:p>
          <a:p>
            <a:pPr fontAlgn="auto">
              <a:spcBef>
                <a:spcPts val="0"/>
              </a:spcBef>
              <a:spcAft>
                <a:spcPts val="0"/>
              </a:spcAft>
              <a:defRPr/>
            </a:pPr>
            <a:r>
              <a:rPr lang="en-AU" i="1" dirty="0">
                <a:latin typeface="+mn-lt"/>
              </a:rPr>
              <a:t>i.e.</a:t>
            </a:r>
            <a:r>
              <a:rPr lang="en-AU" dirty="0">
                <a:latin typeface="+mn-lt"/>
              </a:rPr>
              <a:t>,                                                       , where </a:t>
            </a:r>
            <a:r>
              <a:rPr lang="en-AU" dirty="0" err="1">
                <a:latin typeface="+mn-lt"/>
              </a:rPr>
              <a:t>λ</a:t>
            </a:r>
            <a:r>
              <a:rPr lang="en-AU" dirty="0">
                <a:latin typeface="+mn-lt"/>
              </a:rPr>
              <a:t>&gt;0 (the budget </a:t>
            </a:r>
          </a:p>
          <a:p>
            <a:pPr fontAlgn="auto">
              <a:spcBef>
                <a:spcPts val="0"/>
              </a:spcBef>
              <a:spcAft>
                <a:spcPts val="0"/>
              </a:spcAft>
              <a:defRPr/>
            </a:pPr>
            <a:endParaRPr lang="en-AU" dirty="0">
              <a:latin typeface="+mn-lt"/>
            </a:endParaRPr>
          </a:p>
          <a:p>
            <a:pPr fontAlgn="auto">
              <a:spcBef>
                <a:spcPts val="0"/>
              </a:spcBef>
              <a:spcAft>
                <a:spcPts val="0"/>
              </a:spcAft>
              <a:defRPr/>
            </a:pPr>
            <a:r>
              <a:rPr lang="en-AU" dirty="0">
                <a:latin typeface="+mn-lt"/>
              </a:rPr>
              <a:t>constraint is binding) [and α</a:t>
            </a:r>
            <a:r>
              <a:rPr lang="en-AU" b="1" dirty="0">
                <a:latin typeface="Lucida Grande"/>
                <a:ea typeface="Lucida Grande"/>
                <a:cs typeface="Lucida Grande"/>
              </a:rPr>
              <a:t>&lt;</a:t>
            </a:r>
            <a:r>
              <a:rPr lang="en-AU" dirty="0" err="1">
                <a:latin typeface="+mn-lt"/>
              </a:rPr>
              <a:t>λ</a:t>
            </a:r>
            <a:r>
              <a:rPr lang="en-AU" dirty="0" smtClean="0">
                <a:latin typeface="+mn-lt"/>
              </a:rPr>
              <a:t>(money is more valuable for the public sector:  DWL)</a:t>
            </a:r>
            <a:r>
              <a:rPr lang="en-AU" dirty="0">
                <a:latin typeface="+mn-lt"/>
              </a:rPr>
              <a:t>]</a:t>
            </a:r>
          </a:p>
          <a:p>
            <a:pPr fontAlgn="auto">
              <a:spcBef>
                <a:spcPts val="0"/>
              </a:spcBef>
              <a:spcAft>
                <a:spcPts val="0"/>
              </a:spcAft>
              <a:defRPr/>
            </a:pPr>
            <a:endParaRPr lang="en-AU" dirty="0">
              <a:latin typeface="+mn-lt"/>
            </a:endParaRPr>
          </a:p>
          <a:p>
            <a:pPr fontAlgn="auto">
              <a:spcBef>
                <a:spcPts val="0"/>
              </a:spcBef>
              <a:spcAft>
                <a:spcPts val="0"/>
              </a:spcAft>
              <a:defRPr/>
            </a:pPr>
            <a:r>
              <a:rPr lang="en-AU" dirty="0">
                <a:latin typeface="+mn-lt"/>
              </a:rPr>
              <a:t>- </a:t>
            </a:r>
            <a:r>
              <a:rPr lang="en-AU" b="1" dirty="0">
                <a:latin typeface="+mn-lt"/>
              </a:rPr>
              <a:t>FOC’s</a:t>
            </a:r>
            <a:r>
              <a:rPr lang="en-AU" dirty="0">
                <a:latin typeface="+mn-lt"/>
              </a:rPr>
              <a:t> (as many as goods taxed, </a:t>
            </a:r>
            <a:r>
              <a:rPr lang="en-AU" i="1" dirty="0" err="1">
                <a:latin typeface="+mn-lt"/>
              </a:rPr>
              <a:t>i</a:t>
            </a:r>
            <a:r>
              <a:rPr lang="en-AU" dirty="0">
                <a:latin typeface="+mn-lt"/>
              </a:rPr>
              <a:t>=1,…,</a:t>
            </a:r>
            <a:r>
              <a:rPr lang="en-AU" i="1" dirty="0">
                <a:latin typeface="+mn-lt"/>
              </a:rPr>
              <a:t>n</a:t>
            </a:r>
            <a:r>
              <a:rPr lang="en-AU" dirty="0">
                <a:latin typeface="+mn-lt"/>
              </a:rPr>
              <a:t>)</a:t>
            </a:r>
          </a:p>
          <a:p>
            <a:pPr fontAlgn="auto">
              <a:spcBef>
                <a:spcPts val="0"/>
              </a:spcBef>
              <a:spcAft>
                <a:spcPts val="0"/>
              </a:spcAft>
              <a:defRPr/>
            </a:pPr>
            <a:endParaRPr lang="en-AU" dirty="0">
              <a:latin typeface="+mn-lt"/>
            </a:endParaRPr>
          </a:p>
          <a:p>
            <a:pPr fontAlgn="auto">
              <a:spcBef>
                <a:spcPts val="0"/>
              </a:spcBef>
              <a:spcAft>
                <a:spcPts val="0"/>
              </a:spcAft>
              <a:defRPr/>
            </a:pPr>
            <a:r>
              <a:rPr lang="en-AU" dirty="0">
                <a:latin typeface="+mn-lt"/>
              </a:rPr>
              <a:t>   </a:t>
            </a:r>
            <a:r>
              <a:rPr lang="en-AU" i="1" dirty="0">
                <a:latin typeface="+mn-lt"/>
              </a:rPr>
              <a:t>t</a:t>
            </a:r>
            <a:r>
              <a:rPr lang="en-AU" baseline="-25000" dirty="0">
                <a:latin typeface="+mn-lt"/>
              </a:rPr>
              <a:t>1</a:t>
            </a:r>
            <a:r>
              <a:rPr lang="en-AU" dirty="0" smtClean="0">
                <a:latin typeface="+mn-lt"/>
              </a:rPr>
              <a:t>:                                            </a:t>
            </a:r>
            <a:r>
              <a:rPr lang="en-AU" sz="1200" dirty="0" smtClean="0">
                <a:latin typeface="+mn-lt"/>
              </a:rPr>
              <a:t>welfare loss+ mech. effect + </a:t>
            </a:r>
            <a:r>
              <a:rPr lang="en-AU" sz="1200" dirty="0" err="1" smtClean="0">
                <a:latin typeface="+mn-lt"/>
              </a:rPr>
              <a:t>behav</a:t>
            </a:r>
            <a:r>
              <a:rPr lang="en-AU" sz="1200" dirty="0" smtClean="0">
                <a:latin typeface="+mn-lt"/>
              </a:rPr>
              <a:t>. eff. (</a:t>
            </a:r>
            <a:r>
              <a:rPr lang="en-AU" sz="1200" dirty="0" err="1" smtClean="0">
                <a:latin typeface="+mn-lt"/>
              </a:rPr>
              <a:t>Marshallian</a:t>
            </a:r>
            <a:r>
              <a:rPr lang="en-AU" sz="1200" dirty="0" smtClean="0">
                <a:latin typeface="+mn-lt"/>
              </a:rPr>
              <a:t> demand)</a:t>
            </a:r>
            <a:endParaRPr lang="en-AU" sz="1200" dirty="0">
              <a:latin typeface="+mn-lt"/>
            </a:endParaRPr>
          </a:p>
          <a:p>
            <a:pPr fontAlgn="auto">
              <a:spcBef>
                <a:spcPts val="0"/>
              </a:spcBef>
              <a:spcAft>
                <a:spcPts val="0"/>
              </a:spcAft>
              <a:defRPr/>
            </a:pPr>
            <a:endParaRPr lang="en-AU" dirty="0">
              <a:latin typeface="+mn-lt"/>
            </a:endParaRPr>
          </a:p>
          <a:p>
            <a:pPr fontAlgn="auto">
              <a:spcBef>
                <a:spcPts val="0"/>
              </a:spcBef>
              <a:spcAft>
                <a:spcPts val="0"/>
              </a:spcAft>
              <a:defRPr/>
            </a:pPr>
            <a:r>
              <a:rPr lang="en-AU" i="1" dirty="0">
                <a:latin typeface="+mn-lt"/>
              </a:rPr>
              <a:t>   …</a:t>
            </a:r>
          </a:p>
          <a:p>
            <a:pPr fontAlgn="auto">
              <a:spcBef>
                <a:spcPts val="0"/>
              </a:spcBef>
              <a:spcAft>
                <a:spcPts val="0"/>
              </a:spcAft>
              <a:defRPr/>
            </a:pPr>
            <a:r>
              <a:rPr lang="en-AU" i="1" dirty="0">
                <a:latin typeface="+mn-lt"/>
              </a:rPr>
              <a:t>   </a:t>
            </a:r>
            <a:r>
              <a:rPr lang="en-AU" i="1" dirty="0" err="1">
                <a:latin typeface="+mn-lt"/>
              </a:rPr>
              <a:t>t</a:t>
            </a:r>
            <a:r>
              <a:rPr lang="en-AU" i="1" baseline="-25000" dirty="0" err="1">
                <a:latin typeface="+mn-lt"/>
              </a:rPr>
              <a:t>n</a:t>
            </a:r>
            <a:r>
              <a:rPr lang="en-AU" dirty="0">
                <a:latin typeface="+mn-lt"/>
              </a:rPr>
              <a:t>: </a:t>
            </a:r>
            <a:endParaRPr lang="en-US" dirty="0">
              <a:latin typeface="+mn-lt"/>
            </a:endParaRPr>
          </a:p>
          <a:p>
            <a:pPr fontAlgn="auto">
              <a:spcBef>
                <a:spcPts val="0"/>
              </a:spcBef>
              <a:spcAft>
                <a:spcPts val="0"/>
              </a:spcAft>
              <a:defRPr/>
            </a:pPr>
            <a:endParaRPr lang="en-AU" dirty="0">
              <a:latin typeface="+mn-lt"/>
            </a:endParaRPr>
          </a:p>
          <a:p>
            <a:pPr fontAlgn="auto">
              <a:spcBef>
                <a:spcPts val="0"/>
              </a:spcBef>
              <a:spcAft>
                <a:spcPts val="0"/>
              </a:spcAft>
              <a:defRPr/>
            </a:pPr>
            <a:endParaRPr lang="en-AU" baseline="-25000" dirty="0">
              <a:latin typeface="+mn-lt"/>
            </a:endParaRPr>
          </a:p>
          <a:p>
            <a:pPr marL="285750" indent="-285750" fontAlgn="auto">
              <a:spcBef>
                <a:spcPts val="0"/>
              </a:spcBef>
              <a:spcAft>
                <a:spcPts val="0"/>
              </a:spcAft>
              <a:buFontTx/>
              <a:buChar char="-"/>
              <a:defRPr/>
            </a:pPr>
            <a:endParaRPr lang="en-AU" baseline="-25000" dirty="0">
              <a:latin typeface="+mn-lt"/>
            </a:endParaRPr>
          </a:p>
          <a:p>
            <a:pPr fontAlgn="auto">
              <a:spcBef>
                <a:spcPts val="0"/>
              </a:spcBef>
              <a:spcAft>
                <a:spcPts val="0"/>
              </a:spcAft>
              <a:defRPr/>
            </a:pPr>
            <a:endParaRPr lang="en-AU" dirty="0">
              <a:latin typeface="+mn-lt"/>
            </a:endParaRPr>
          </a:p>
        </p:txBody>
      </p:sp>
      <p:pic>
        <p:nvPicPr>
          <p:cNvPr id="4344" name="Imagen 5"/>
          <p:cNvPicPr>
            <a:picLocks noChangeAspect="1"/>
          </p:cNvPicPr>
          <p:nvPr/>
        </p:nvPicPr>
        <p:blipFill>
          <a:blip r:embed="rId5"/>
          <a:srcRect/>
          <a:stretch>
            <a:fillRect/>
          </a:stretch>
        </p:blipFill>
        <p:spPr bwMode="auto">
          <a:xfrm>
            <a:off x="4910137" y="2052483"/>
            <a:ext cx="3043238" cy="1235075"/>
          </a:xfrm>
          <a:prstGeom prst="rect">
            <a:avLst/>
          </a:prstGeom>
          <a:noFill/>
          <a:ln w="9525">
            <a:noFill/>
            <a:miter lim="800000"/>
            <a:headEnd/>
            <a:tailEnd/>
          </a:ln>
        </p:spPr>
      </p:pic>
      <p:pic>
        <p:nvPicPr>
          <p:cNvPr id="4345" name="Imagen 7"/>
          <p:cNvPicPr>
            <a:picLocks noChangeAspect="1"/>
          </p:cNvPicPr>
          <p:nvPr/>
        </p:nvPicPr>
        <p:blipFill>
          <a:blip r:embed="rId6"/>
          <a:srcRect/>
          <a:stretch>
            <a:fillRect/>
          </a:stretch>
        </p:blipFill>
        <p:spPr bwMode="auto">
          <a:xfrm>
            <a:off x="2016043" y="3472339"/>
            <a:ext cx="3316288" cy="574675"/>
          </a:xfrm>
          <a:prstGeom prst="rect">
            <a:avLst/>
          </a:prstGeom>
          <a:noFill/>
          <a:ln w="9525">
            <a:noFill/>
            <a:miter lim="800000"/>
            <a:headEnd/>
            <a:tailEnd/>
          </a:ln>
        </p:spPr>
      </p:pic>
      <p:pic>
        <p:nvPicPr>
          <p:cNvPr id="4346" name="Imagen 8"/>
          <p:cNvPicPr>
            <a:picLocks noChangeAspect="1"/>
          </p:cNvPicPr>
          <p:nvPr/>
        </p:nvPicPr>
        <p:blipFill>
          <a:blip r:embed="rId7"/>
          <a:srcRect/>
          <a:stretch>
            <a:fillRect/>
          </a:stretch>
        </p:blipFill>
        <p:spPr bwMode="auto">
          <a:xfrm>
            <a:off x="2184400" y="5468938"/>
            <a:ext cx="2557463" cy="482600"/>
          </a:xfrm>
          <a:prstGeom prst="rect">
            <a:avLst/>
          </a:prstGeom>
          <a:noFill/>
          <a:ln w="9525">
            <a:noFill/>
            <a:miter lim="800000"/>
            <a:headEnd/>
            <a:tailEnd/>
          </a:ln>
        </p:spPr>
      </p:pic>
      <p:graphicFrame>
        <p:nvGraphicFramePr>
          <p:cNvPr id="4338" name="Object 242"/>
          <p:cNvGraphicFramePr>
            <a:graphicFrameLocks noChangeAspect="1"/>
          </p:cNvGraphicFramePr>
          <p:nvPr>
            <p:extLst>
              <p:ext uri="{D42A27DB-BD31-4B8C-83A1-F6EECF244321}">
                <p14:modId xmlns:p14="http://schemas.microsoft.com/office/powerpoint/2010/main" val="3461909335"/>
              </p:ext>
            </p:extLst>
          </p:nvPr>
        </p:nvGraphicFramePr>
        <p:xfrm>
          <a:off x="2249115" y="6242370"/>
          <a:ext cx="2771775" cy="482600"/>
        </p:xfrm>
        <a:graphic>
          <a:graphicData uri="http://schemas.openxmlformats.org/presentationml/2006/ole">
            <mc:AlternateContent xmlns:mc="http://schemas.openxmlformats.org/markup-compatibility/2006">
              <mc:Choice xmlns:v="urn:schemas-microsoft-com:vml" Requires="v">
                <p:oleObj spid="_x0000_s4429" name="EcuaciÛn" r:id="rId8" imgW="2322000" imgH="466200" progId="Equation.3">
                  <p:embed/>
                </p:oleObj>
              </mc:Choice>
              <mc:Fallback>
                <p:oleObj name="EcuaciÛn" r:id="rId8" imgW="2322000" imgH="466200" progId="Equation.3">
                  <p:embed/>
                  <p:pic>
                    <p:nvPicPr>
                      <p:cNvPr id="0" name="Picture 24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49115" y="6242370"/>
                        <a:ext cx="2771775"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100" y="-57150"/>
            <a:ext cx="7499350" cy="1143000"/>
          </a:xfrm>
        </p:spPr>
        <p:txBody>
          <a:bodyPr>
            <a:noAutofit/>
          </a:bodyPr>
          <a:lstStyle/>
          <a:p>
            <a:pPr marL="596646" indent="-514350" eaLnBrk="1" fontAlgn="auto" hangingPunct="1">
              <a:spcAft>
                <a:spcPts val="0"/>
              </a:spcAft>
              <a:defRPr/>
            </a:pPr>
            <a:r>
              <a:rPr lang="en-AU" sz="2600" dirty="0" smtClean="0">
                <a:solidFill>
                  <a:schemeClr val="tx2">
                    <a:satMod val="130000"/>
                  </a:schemeClr>
                </a:solidFill>
              </a:rPr>
              <a:t>V. </a:t>
            </a:r>
            <a:r>
              <a:rPr lang="en-AU" sz="2600" dirty="0">
                <a:solidFill>
                  <a:schemeClr val="tx2">
                    <a:satMod val="130000"/>
                  </a:schemeClr>
                </a:solidFill>
              </a:rPr>
              <a:t>Optimal taxation: no redistribution </a:t>
            </a:r>
            <a:r>
              <a:rPr lang="en-AU" sz="2600" dirty="0" smtClean="0">
                <a:solidFill>
                  <a:schemeClr val="tx2">
                    <a:satMod val="130000"/>
                  </a:schemeClr>
                </a:solidFill>
              </a:rPr>
              <a:t>concerns (VIII)</a:t>
            </a:r>
            <a:endParaRPr lang="en-AU" sz="2600" dirty="0">
              <a:solidFill>
                <a:schemeClr val="tx2">
                  <a:satMod val="130000"/>
                </a:schemeClr>
              </a:solidFill>
            </a:endParaRPr>
          </a:p>
        </p:txBody>
      </p:sp>
      <p:sp>
        <p:nvSpPr>
          <p:cNvPr id="4" name="Marcador de número de diapositiva 3"/>
          <p:cNvSpPr>
            <a:spLocks noGrp="1"/>
          </p:cNvSpPr>
          <p:nvPr>
            <p:ph type="sldNum" sz="quarter" idx="12"/>
          </p:nvPr>
        </p:nvSpPr>
        <p:spPr/>
        <p:txBody>
          <a:bodyPr/>
          <a:lstStyle/>
          <a:p>
            <a:pPr>
              <a:defRPr/>
            </a:pPr>
            <a:fld id="{B7D7E45B-652D-4EC9-B42A-32BAF9B030AA}" type="slidenum">
              <a:rPr lang="en-US"/>
              <a:pPr>
                <a:defRPr/>
              </a:pPr>
              <a:t>21</a:t>
            </a:fld>
            <a:endParaRPr lang="en-US" dirty="0"/>
          </a:p>
        </p:txBody>
      </p:sp>
      <p:pic>
        <p:nvPicPr>
          <p:cNvPr id="7" name="Marcador de contenido 6"/>
          <p:cNvPicPr>
            <a:picLocks noGrp="1" noChangeAspect="1"/>
          </p:cNvPicPr>
          <p:nvPr>
            <p:ph idx="1"/>
          </p:nvPr>
        </p:nvPicPr>
        <p:blipFill>
          <a:blip r:embed="rId4"/>
          <a:srcRect t="-1329" b="-1329"/>
          <a:stretch>
            <a:fillRect/>
          </a:stretch>
        </p:blipFill>
        <p:spPr>
          <a:xfrm>
            <a:off x="1443038" y="990600"/>
            <a:ext cx="7499350" cy="5486400"/>
          </a:xfrm>
          <a:prstGeom prst="upArrow">
            <a:avLst/>
          </a:prstGeom>
          <a:extLst/>
        </p:spPr>
      </p:pic>
      <p:sp>
        <p:nvSpPr>
          <p:cNvPr id="5559" name="Rectángulo 9"/>
          <p:cNvSpPr>
            <a:spLocks noChangeArrowheads="1"/>
          </p:cNvSpPr>
          <p:nvPr/>
        </p:nvSpPr>
        <p:spPr bwMode="auto">
          <a:xfrm>
            <a:off x="1744663" y="931863"/>
            <a:ext cx="6208712" cy="307975"/>
          </a:xfrm>
          <a:prstGeom prst="rect">
            <a:avLst/>
          </a:prstGeom>
          <a:noFill/>
          <a:ln w="9525">
            <a:noFill/>
            <a:miter lim="800000"/>
            <a:headEnd/>
            <a:tailEnd/>
          </a:ln>
        </p:spPr>
        <p:txBody>
          <a:bodyPr>
            <a:spAutoFit/>
          </a:bodyPr>
          <a:lstStyle/>
          <a:p>
            <a:pPr marL="922338" lvl="3" algn="ctr"/>
            <a:r>
              <a:rPr lang="en-AU" sz="1400" b="1">
                <a:solidFill>
                  <a:srgbClr val="FF0000"/>
                </a:solidFill>
                <a:latin typeface="Gill Sans MT" pitchFamily="34" charset="0"/>
              </a:rPr>
              <a:t>Analytical development: </a:t>
            </a:r>
            <a:r>
              <a:rPr lang="en-AU" sz="1400">
                <a:solidFill>
                  <a:srgbClr val="FF0000"/>
                </a:solidFill>
                <a:latin typeface="Gill Sans MT" pitchFamily="34" charset="0"/>
              </a:rPr>
              <a:t>OPTIMAL consumption taxes (iii)</a:t>
            </a:r>
          </a:p>
        </p:txBody>
      </p:sp>
      <p:sp>
        <p:nvSpPr>
          <p:cNvPr id="5" name="CuadroTexto 4"/>
          <p:cNvSpPr txBox="1"/>
          <p:nvPr/>
        </p:nvSpPr>
        <p:spPr>
          <a:xfrm>
            <a:off x="1503363" y="1503363"/>
            <a:ext cx="7110412" cy="4246562"/>
          </a:xfrm>
          <a:prstGeom prst="rect">
            <a:avLst/>
          </a:prstGeom>
          <a:noFill/>
        </p:spPr>
        <p:txBody>
          <a:bodyPr>
            <a:spAutoFit/>
          </a:bodyPr>
          <a:lstStyle/>
          <a:p>
            <a:pPr marL="285750" indent="-285750" fontAlgn="auto">
              <a:spcBef>
                <a:spcPts val="0"/>
              </a:spcBef>
              <a:spcAft>
                <a:spcPts val="0"/>
              </a:spcAft>
              <a:buFontTx/>
              <a:buChar char="-"/>
              <a:defRPr/>
            </a:pPr>
            <a:r>
              <a:rPr lang="en-AU" dirty="0">
                <a:latin typeface="+mn-lt"/>
              </a:rPr>
              <a:t>We aim at obtaining some </a:t>
            </a:r>
            <a:r>
              <a:rPr lang="en-AU" b="1" dirty="0">
                <a:latin typeface="+mn-lt"/>
              </a:rPr>
              <a:t>rule</a:t>
            </a:r>
            <a:r>
              <a:rPr lang="en-AU" dirty="0">
                <a:latin typeface="+mn-lt"/>
              </a:rPr>
              <a:t> as regards consumption taxes. Hence, we will work on the FOC to serve that purpose. In particular, using Roy’s identity in the </a:t>
            </a:r>
            <a:r>
              <a:rPr lang="en-AU" i="1" dirty="0" err="1">
                <a:latin typeface="+mn-lt"/>
              </a:rPr>
              <a:t>i</a:t>
            </a:r>
            <a:r>
              <a:rPr lang="en-AU" dirty="0">
                <a:latin typeface="+mn-lt"/>
              </a:rPr>
              <a:t>-FOC… </a:t>
            </a:r>
          </a:p>
          <a:p>
            <a:pPr marL="285750" indent="-285750" fontAlgn="auto">
              <a:spcBef>
                <a:spcPts val="0"/>
              </a:spcBef>
              <a:spcAft>
                <a:spcPts val="0"/>
              </a:spcAft>
              <a:buFontTx/>
              <a:buChar char="-"/>
              <a:defRPr/>
            </a:pPr>
            <a:endParaRPr lang="en-AU" dirty="0">
              <a:latin typeface="+mn-lt"/>
            </a:endParaRPr>
          </a:p>
          <a:p>
            <a:pPr fontAlgn="auto">
              <a:spcBef>
                <a:spcPts val="0"/>
              </a:spcBef>
              <a:spcAft>
                <a:spcPts val="0"/>
              </a:spcAft>
              <a:defRPr/>
            </a:pPr>
            <a:endParaRPr lang="en-AU" dirty="0">
              <a:latin typeface="+mn-lt"/>
            </a:endParaRPr>
          </a:p>
          <a:p>
            <a:pPr fontAlgn="auto">
              <a:spcBef>
                <a:spcPts val="0"/>
              </a:spcBef>
              <a:spcAft>
                <a:spcPts val="0"/>
              </a:spcAft>
              <a:defRPr/>
            </a:pPr>
            <a:r>
              <a:rPr lang="en-AU" dirty="0">
                <a:latin typeface="+mn-lt"/>
              </a:rPr>
              <a:t>                                                                       , and further manipulation                  </a:t>
            </a:r>
          </a:p>
          <a:p>
            <a:pPr fontAlgn="auto">
              <a:spcBef>
                <a:spcPts val="0"/>
              </a:spcBef>
              <a:spcAft>
                <a:spcPts val="0"/>
              </a:spcAft>
              <a:defRPr/>
            </a:pPr>
            <a:endParaRPr lang="en-AU" dirty="0">
              <a:latin typeface="+mn-lt"/>
            </a:endParaRPr>
          </a:p>
          <a:p>
            <a:pPr fontAlgn="auto">
              <a:spcBef>
                <a:spcPts val="0"/>
              </a:spcBef>
              <a:spcAft>
                <a:spcPts val="0"/>
              </a:spcAft>
              <a:defRPr/>
            </a:pPr>
            <a:endParaRPr lang="en-AU" dirty="0">
              <a:latin typeface="+mn-lt"/>
            </a:endParaRPr>
          </a:p>
          <a:p>
            <a:pPr fontAlgn="auto">
              <a:spcBef>
                <a:spcPts val="0"/>
              </a:spcBef>
              <a:spcAft>
                <a:spcPts val="0"/>
              </a:spcAft>
              <a:defRPr/>
            </a:pPr>
            <a:r>
              <a:rPr lang="en-AU" dirty="0">
                <a:latin typeface="+mn-lt"/>
              </a:rPr>
              <a:t>                                                                        (being </a:t>
            </a:r>
            <a:r>
              <a:rPr lang="en-AU" dirty="0" err="1">
                <a:latin typeface="+mn-lt"/>
              </a:rPr>
              <a:t>λ</a:t>
            </a:r>
            <a:r>
              <a:rPr lang="en-AU" dirty="0">
                <a:latin typeface="+mn-lt"/>
              </a:rPr>
              <a:t>&gt;</a:t>
            </a:r>
            <a:r>
              <a:rPr lang="en-AU" dirty="0" smtClean="0">
                <a:latin typeface="+mn-lt"/>
              </a:rPr>
              <a:t>0; </a:t>
            </a:r>
            <a:r>
              <a:rPr lang="en-AU" dirty="0" err="1"/>
              <a:t>λ</a:t>
            </a:r>
            <a:r>
              <a:rPr lang="en-AU" dirty="0" smtClean="0"/>
              <a:t>&gt;α</a:t>
            </a:r>
            <a:r>
              <a:rPr lang="en-AU" dirty="0" smtClean="0">
                <a:latin typeface="+mn-lt"/>
              </a:rPr>
              <a:t>)</a:t>
            </a:r>
            <a:endParaRPr lang="en-AU" dirty="0">
              <a:latin typeface="+mn-lt"/>
            </a:endParaRPr>
          </a:p>
          <a:p>
            <a:pPr fontAlgn="auto">
              <a:spcBef>
                <a:spcPts val="0"/>
              </a:spcBef>
              <a:spcAft>
                <a:spcPts val="0"/>
              </a:spcAft>
              <a:defRPr/>
            </a:pPr>
            <a:endParaRPr lang="en-AU" dirty="0">
              <a:latin typeface="+mn-lt"/>
            </a:endParaRPr>
          </a:p>
          <a:p>
            <a:pPr marL="285750" indent="-285750" fontAlgn="auto">
              <a:spcBef>
                <a:spcPts val="0"/>
              </a:spcBef>
              <a:spcAft>
                <a:spcPts val="0"/>
              </a:spcAft>
              <a:buFontTx/>
              <a:buChar char="-"/>
              <a:defRPr/>
            </a:pPr>
            <a:r>
              <a:rPr lang="en-AU" b="1" dirty="0">
                <a:latin typeface="+mn-lt"/>
              </a:rPr>
              <a:t>1</a:t>
            </a:r>
            <a:r>
              <a:rPr lang="en-AU" b="1" baseline="30000" dirty="0">
                <a:latin typeface="+mn-lt"/>
              </a:rPr>
              <a:t>st</a:t>
            </a:r>
            <a:r>
              <a:rPr lang="en-AU" b="1" dirty="0">
                <a:latin typeface="+mn-lt"/>
              </a:rPr>
              <a:t>.  </a:t>
            </a:r>
            <a:r>
              <a:rPr lang="en-AU" dirty="0">
                <a:latin typeface="+mn-lt"/>
              </a:rPr>
              <a:t>Particular</a:t>
            </a:r>
            <a:r>
              <a:rPr lang="en-AU" b="1" dirty="0">
                <a:latin typeface="+mn-lt"/>
              </a:rPr>
              <a:t> Tax Rule</a:t>
            </a:r>
            <a:r>
              <a:rPr lang="en-AU" dirty="0">
                <a:latin typeface="+mn-lt"/>
              </a:rPr>
              <a:t>: partial equilibrium analysis (no cross-price effects, such that                       ), and leave aside the income effect (</a:t>
            </a:r>
            <a:r>
              <a:rPr lang="en-AU" i="1" dirty="0">
                <a:latin typeface="+mn-lt"/>
              </a:rPr>
              <a:t>e.g</a:t>
            </a:r>
            <a:r>
              <a:rPr lang="en-AU" dirty="0">
                <a:latin typeface="+mn-lt"/>
              </a:rPr>
              <a:t>., quasi-linear utility function), and so work with the Compensated or </a:t>
            </a:r>
            <a:r>
              <a:rPr lang="en-AU" dirty="0" err="1">
                <a:latin typeface="+mn-lt"/>
              </a:rPr>
              <a:t>Hicksian</a:t>
            </a:r>
            <a:r>
              <a:rPr lang="en-AU" dirty="0">
                <a:latin typeface="+mn-lt"/>
              </a:rPr>
              <a:t> demand function. So, for the </a:t>
            </a:r>
            <a:r>
              <a:rPr lang="en-AU" i="1" dirty="0" err="1">
                <a:latin typeface="+mn-lt"/>
              </a:rPr>
              <a:t>i</a:t>
            </a:r>
            <a:r>
              <a:rPr lang="en-AU" dirty="0">
                <a:latin typeface="+mn-lt"/>
              </a:rPr>
              <a:t>-FOC:</a:t>
            </a:r>
          </a:p>
          <a:p>
            <a:pPr marL="285750" indent="-285750" fontAlgn="auto">
              <a:spcBef>
                <a:spcPts val="0"/>
              </a:spcBef>
              <a:spcAft>
                <a:spcPts val="0"/>
              </a:spcAft>
              <a:buFontTx/>
              <a:buChar char="-"/>
              <a:defRPr/>
            </a:pPr>
            <a:endParaRPr lang="en-AU" dirty="0">
              <a:latin typeface="+mn-lt"/>
            </a:endParaRPr>
          </a:p>
        </p:txBody>
      </p:sp>
      <p:pic>
        <p:nvPicPr>
          <p:cNvPr id="5561" name="Imagen 10"/>
          <p:cNvPicPr>
            <a:picLocks noChangeAspect="1"/>
          </p:cNvPicPr>
          <p:nvPr/>
        </p:nvPicPr>
        <p:blipFill>
          <a:blip r:embed="rId5"/>
          <a:srcRect/>
          <a:stretch>
            <a:fillRect/>
          </a:stretch>
        </p:blipFill>
        <p:spPr bwMode="auto">
          <a:xfrm>
            <a:off x="3006725" y="2633663"/>
            <a:ext cx="3052763" cy="744537"/>
          </a:xfrm>
          <a:prstGeom prst="rect">
            <a:avLst/>
          </a:prstGeom>
          <a:noFill/>
          <a:ln w="9525">
            <a:noFill/>
            <a:miter lim="800000"/>
            <a:headEnd/>
            <a:tailEnd/>
          </a:ln>
        </p:spPr>
      </p:pic>
      <p:graphicFrame>
        <p:nvGraphicFramePr>
          <p:cNvPr id="5554" name="Object 434"/>
          <p:cNvGraphicFramePr>
            <a:graphicFrameLocks noChangeAspect="1"/>
          </p:cNvGraphicFramePr>
          <p:nvPr/>
        </p:nvGraphicFramePr>
        <p:xfrm>
          <a:off x="3702050" y="3589338"/>
          <a:ext cx="2143125" cy="585787"/>
        </p:xfrm>
        <a:graphic>
          <a:graphicData uri="http://schemas.openxmlformats.org/presentationml/2006/ole">
            <mc:AlternateContent xmlns:mc="http://schemas.openxmlformats.org/markup-compatibility/2006">
              <mc:Choice xmlns:v="urn:schemas-microsoft-com:vml" Requires="v">
                <p:oleObj spid="_x0000_s5727" name="EcuaciÛn" r:id="rId6" imgW="1663920" imgH="447840" progId="Equation.3">
                  <p:embed/>
                </p:oleObj>
              </mc:Choice>
              <mc:Fallback>
                <p:oleObj name="EcuaciÛn" r:id="rId6" imgW="1663920" imgH="447840" progId="Equation.3">
                  <p:embed/>
                  <p:pic>
                    <p:nvPicPr>
                      <p:cNvPr id="0" name="Picture 4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2050" y="3589338"/>
                        <a:ext cx="2143125" cy="585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55" name="Object 435"/>
          <p:cNvGraphicFramePr>
            <a:graphicFrameLocks noChangeAspect="1"/>
          </p:cNvGraphicFramePr>
          <p:nvPr/>
        </p:nvGraphicFramePr>
        <p:xfrm>
          <a:off x="3455988" y="4595813"/>
          <a:ext cx="1447800" cy="292100"/>
        </p:xfrm>
        <a:graphic>
          <a:graphicData uri="http://schemas.openxmlformats.org/presentationml/2006/ole">
            <mc:AlternateContent xmlns:mc="http://schemas.openxmlformats.org/markup-compatibility/2006">
              <mc:Choice xmlns:v="urn:schemas-microsoft-com:vml" Requires="v">
                <p:oleObj spid="_x0000_s5728" name="EcuaciÛn" r:id="rId8" imgW="1115280" imgH="219240" progId="Equation.3">
                  <p:embed/>
                </p:oleObj>
              </mc:Choice>
              <mc:Fallback>
                <p:oleObj name="EcuaciÛn" r:id="rId8" imgW="1115280" imgH="219240" progId="Equation.3">
                  <p:embed/>
                  <p:pic>
                    <p:nvPicPr>
                      <p:cNvPr id="0" name="Picture 4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55988" y="4595813"/>
                        <a:ext cx="14478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562" name="Imagen 15"/>
          <p:cNvPicPr>
            <a:picLocks noChangeAspect="1"/>
          </p:cNvPicPr>
          <p:nvPr/>
        </p:nvPicPr>
        <p:blipFill>
          <a:blip r:embed="rId10"/>
          <a:srcRect/>
          <a:stretch>
            <a:fillRect/>
          </a:stretch>
        </p:blipFill>
        <p:spPr bwMode="auto">
          <a:xfrm>
            <a:off x="3854450" y="5527675"/>
            <a:ext cx="1760538" cy="5810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100" y="-57150"/>
            <a:ext cx="7499350" cy="1143000"/>
          </a:xfrm>
        </p:spPr>
        <p:txBody>
          <a:bodyPr>
            <a:noAutofit/>
          </a:bodyPr>
          <a:lstStyle/>
          <a:p>
            <a:pPr marL="596646" indent="-514350" eaLnBrk="1" fontAlgn="auto" hangingPunct="1">
              <a:spcAft>
                <a:spcPts val="0"/>
              </a:spcAft>
              <a:defRPr/>
            </a:pPr>
            <a:r>
              <a:rPr lang="en-AU" sz="2600" dirty="0" smtClean="0">
                <a:solidFill>
                  <a:schemeClr val="tx2">
                    <a:satMod val="130000"/>
                  </a:schemeClr>
                </a:solidFill>
              </a:rPr>
              <a:t>V. </a:t>
            </a:r>
            <a:r>
              <a:rPr lang="en-AU" sz="2600" dirty="0">
                <a:solidFill>
                  <a:schemeClr val="tx2">
                    <a:satMod val="130000"/>
                  </a:schemeClr>
                </a:solidFill>
              </a:rPr>
              <a:t>Optimal taxation: no redistribution </a:t>
            </a:r>
            <a:r>
              <a:rPr lang="en-AU" sz="2600" dirty="0" smtClean="0">
                <a:solidFill>
                  <a:schemeClr val="tx2">
                    <a:satMod val="130000"/>
                  </a:schemeClr>
                </a:solidFill>
              </a:rPr>
              <a:t>concerns (IX)</a:t>
            </a:r>
            <a:endParaRPr lang="en-AU" sz="2600" dirty="0">
              <a:solidFill>
                <a:schemeClr val="tx2">
                  <a:satMod val="130000"/>
                </a:schemeClr>
              </a:solidFill>
            </a:endParaRPr>
          </a:p>
        </p:txBody>
      </p:sp>
      <p:sp>
        <p:nvSpPr>
          <p:cNvPr id="4" name="Marcador de número de diapositiva 3"/>
          <p:cNvSpPr>
            <a:spLocks noGrp="1"/>
          </p:cNvSpPr>
          <p:nvPr>
            <p:ph type="sldNum" sz="quarter" idx="12"/>
          </p:nvPr>
        </p:nvSpPr>
        <p:spPr/>
        <p:txBody>
          <a:bodyPr/>
          <a:lstStyle/>
          <a:p>
            <a:pPr>
              <a:defRPr/>
            </a:pPr>
            <a:fld id="{B5953B5F-C755-4B13-A7AE-7AE35A2F5FA2}" type="slidenum">
              <a:rPr lang="en-US"/>
              <a:pPr>
                <a:defRPr/>
              </a:pPr>
              <a:t>22</a:t>
            </a:fld>
            <a:endParaRPr lang="en-US" dirty="0"/>
          </a:p>
        </p:txBody>
      </p:sp>
      <p:pic>
        <p:nvPicPr>
          <p:cNvPr id="7" name="Marcador de contenido 6"/>
          <p:cNvPicPr>
            <a:picLocks noGrp="1" noChangeAspect="1"/>
          </p:cNvPicPr>
          <p:nvPr>
            <p:ph idx="1"/>
          </p:nvPr>
        </p:nvPicPr>
        <p:blipFill>
          <a:blip r:embed="rId4"/>
          <a:srcRect t="-1329" b="-1329"/>
          <a:stretch>
            <a:fillRect/>
          </a:stretch>
        </p:blipFill>
        <p:spPr>
          <a:xfrm>
            <a:off x="1443038" y="990600"/>
            <a:ext cx="7499350" cy="5486400"/>
          </a:xfrm>
          <a:prstGeom prst="upArrow">
            <a:avLst/>
          </a:prstGeom>
          <a:extLst/>
        </p:spPr>
      </p:pic>
      <p:sp>
        <p:nvSpPr>
          <p:cNvPr id="6554" name="Rectángulo 9"/>
          <p:cNvSpPr>
            <a:spLocks noChangeArrowheads="1"/>
          </p:cNvSpPr>
          <p:nvPr/>
        </p:nvSpPr>
        <p:spPr bwMode="auto">
          <a:xfrm>
            <a:off x="1744663" y="931863"/>
            <a:ext cx="6208712" cy="307975"/>
          </a:xfrm>
          <a:prstGeom prst="rect">
            <a:avLst/>
          </a:prstGeom>
          <a:noFill/>
          <a:ln w="9525">
            <a:noFill/>
            <a:miter lim="800000"/>
            <a:headEnd/>
            <a:tailEnd/>
          </a:ln>
        </p:spPr>
        <p:txBody>
          <a:bodyPr>
            <a:spAutoFit/>
          </a:bodyPr>
          <a:lstStyle/>
          <a:p>
            <a:pPr marL="922338" lvl="3" algn="ctr"/>
            <a:r>
              <a:rPr lang="en-AU" sz="1400" b="1">
                <a:solidFill>
                  <a:srgbClr val="FF0000"/>
                </a:solidFill>
                <a:latin typeface="Gill Sans MT" pitchFamily="34" charset="0"/>
              </a:rPr>
              <a:t>Analytical development: </a:t>
            </a:r>
            <a:r>
              <a:rPr lang="en-AU" sz="1400">
                <a:solidFill>
                  <a:srgbClr val="FF0000"/>
                </a:solidFill>
                <a:latin typeface="Gill Sans MT" pitchFamily="34" charset="0"/>
              </a:rPr>
              <a:t>OPTIMAL consumption taxes (iv)</a:t>
            </a:r>
          </a:p>
        </p:txBody>
      </p:sp>
      <p:sp>
        <p:nvSpPr>
          <p:cNvPr id="6555" name="CuadroTexto 2"/>
          <p:cNvSpPr txBox="1">
            <a:spLocks noChangeArrowheads="1"/>
          </p:cNvSpPr>
          <p:nvPr/>
        </p:nvSpPr>
        <p:spPr bwMode="auto">
          <a:xfrm>
            <a:off x="1309688" y="1520825"/>
            <a:ext cx="7624762" cy="4760913"/>
          </a:xfrm>
          <a:prstGeom prst="rect">
            <a:avLst/>
          </a:prstGeom>
          <a:noFill/>
          <a:ln w="9525">
            <a:noFill/>
            <a:miter lim="800000"/>
            <a:headEnd/>
            <a:tailEnd/>
          </a:ln>
        </p:spPr>
        <p:txBody>
          <a:bodyPr>
            <a:spAutoFit/>
          </a:bodyPr>
          <a:lstStyle/>
          <a:p>
            <a:r>
              <a:rPr lang="en-AU" dirty="0">
                <a:latin typeface="Gill Sans MT" pitchFamily="34" charset="0"/>
              </a:rPr>
              <a:t>- We can re-express it using the compensated elasticity,                                  , and recall τ</a:t>
            </a:r>
            <a:r>
              <a:rPr lang="en-AU" baseline="-25000" dirty="0">
                <a:latin typeface="Gill Sans MT" pitchFamily="34" charset="0"/>
              </a:rPr>
              <a:t>1</a:t>
            </a:r>
            <a:r>
              <a:rPr lang="en-AU" dirty="0">
                <a:latin typeface="Gill Sans MT" pitchFamily="34" charset="0"/>
              </a:rPr>
              <a:t>=</a:t>
            </a:r>
            <a:r>
              <a:rPr lang="en-AU" i="1" dirty="0">
                <a:latin typeface="Gill Sans MT" pitchFamily="34" charset="0"/>
              </a:rPr>
              <a:t>t</a:t>
            </a:r>
            <a:r>
              <a:rPr lang="en-AU" baseline="-25000" dirty="0">
                <a:latin typeface="Gill Sans MT" pitchFamily="34" charset="0"/>
              </a:rPr>
              <a:t>1</a:t>
            </a:r>
            <a:r>
              <a:rPr lang="en-AU" dirty="0">
                <a:latin typeface="Gill Sans MT" pitchFamily="34" charset="0"/>
              </a:rPr>
              <a:t>/</a:t>
            </a:r>
            <a:r>
              <a:rPr lang="en-AU" i="1" dirty="0">
                <a:latin typeface="Gill Sans MT" pitchFamily="34" charset="0"/>
              </a:rPr>
              <a:t>q</a:t>
            </a:r>
            <a:r>
              <a:rPr lang="en-AU" baseline="-25000" dirty="0">
                <a:latin typeface="Gill Sans MT" pitchFamily="34" charset="0"/>
              </a:rPr>
              <a:t>1 </a:t>
            </a:r>
            <a:r>
              <a:rPr lang="en-AU" dirty="0">
                <a:latin typeface="Gill Sans MT" pitchFamily="34" charset="0"/>
              </a:rPr>
              <a:t>(</a:t>
            </a:r>
            <a:r>
              <a:rPr lang="en-AU" i="1" dirty="0">
                <a:latin typeface="Gill Sans MT" pitchFamily="34" charset="0"/>
              </a:rPr>
              <a:t>ad-valorem</a:t>
            </a:r>
            <a:r>
              <a:rPr lang="en-AU" dirty="0">
                <a:latin typeface="Gill Sans MT" pitchFamily="34" charset="0"/>
              </a:rPr>
              <a:t> tax including </a:t>
            </a:r>
            <a:r>
              <a:rPr lang="en-AU" dirty="0" smtClean="0">
                <a:latin typeface="Gill Sans MT" pitchFamily="34" charset="0"/>
              </a:rPr>
              <a:t>taxes)</a:t>
            </a:r>
            <a:r>
              <a:rPr lang="en-AU" dirty="0">
                <a:latin typeface="Gill Sans MT" pitchFamily="34" charset="0"/>
              </a:rPr>
              <a:t>, as follows: </a:t>
            </a:r>
          </a:p>
          <a:p>
            <a:r>
              <a:rPr lang="en-AU" dirty="0">
                <a:latin typeface="Gill Sans MT" pitchFamily="34" charset="0"/>
              </a:rPr>
              <a:t>                                                                                                                   </a:t>
            </a:r>
          </a:p>
          <a:p>
            <a:endParaRPr lang="en-AU" dirty="0">
              <a:latin typeface="Gill Sans MT" pitchFamily="34" charset="0"/>
            </a:endParaRPr>
          </a:p>
          <a:p>
            <a:endParaRPr lang="en-AU" dirty="0">
              <a:latin typeface="Gill Sans MT" pitchFamily="34" charset="0"/>
            </a:endParaRPr>
          </a:p>
          <a:p>
            <a:endParaRPr lang="en-AU" dirty="0">
              <a:latin typeface="Gill Sans MT" pitchFamily="34" charset="0"/>
            </a:endParaRPr>
          </a:p>
          <a:p>
            <a:endParaRPr lang="en-AU" dirty="0">
              <a:latin typeface="Gill Sans MT" pitchFamily="34" charset="0"/>
            </a:endParaRPr>
          </a:p>
          <a:p>
            <a:r>
              <a:rPr lang="en-AU" dirty="0">
                <a:latin typeface="Gill Sans MT" pitchFamily="34" charset="0"/>
              </a:rPr>
              <a:t>                                                                        </a:t>
            </a:r>
            <a:r>
              <a:rPr lang="en-AU" b="1" dirty="0">
                <a:latin typeface="Gill Sans MT" pitchFamily="34" charset="0"/>
              </a:rPr>
              <a:t>Inverse elasticity rule</a:t>
            </a:r>
          </a:p>
          <a:p>
            <a:endParaRPr lang="en-AU" b="1" dirty="0">
              <a:latin typeface="Gill Sans MT" pitchFamily="34" charset="0"/>
            </a:endParaRPr>
          </a:p>
          <a:p>
            <a:r>
              <a:rPr lang="en-AU" dirty="0">
                <a:latin typeface="Gill Sans MT" pitchFamily="34" charset="0"/>
              </a:rPr>
              <a:t>As expected, </a:t>
            </a:r>
            <a:r>
              <a:rPr lang="en-AU" i="1" dirty="0">
                <a:latin typeface="Gill Sans MT" pitchFamily="34" charset="0"/>
              </a:rPr>
              <a:t>those goods or services with a higher compensated elasticity should be more heavily taxed </a:t>
            </a:r>
            <a:r>
              <a:rPr lang="en-AU" dirty="0">
                <a:latin typeface="Gill Sans MT" pitchFamily="34" charset="0"/>
              </a:rPr>
              <a:t>(</a:t>
            </a:r>
            <a:r>
              <a:rPr lang="en-AU" i="1" dirty="0">
                <a:latin typeface="Gill Sans MT" pitchFamily="34" charset="0"/>
              </a:rPr>
              <a:t>e.g</a:t>
            </a:r>
            <a:r>
              <a:rPr lang="en-AU" dirty="0">
                <a:latin typeface="Gill Sans MT" pitchFamily="34" charset="0"/>
              </a:rPr>
              <a:t>., necessity goods…, in the limit case, for sticky goods, tax rates should tend to infinity… according only to efficiency).</a:t>
            </a:r>
          </a:p>
          <a:p>
            <a:endParaRPr lang="en-AU" dirty="0">
              <a:latin typeface="Gill Sans MT" pitchFamily="34" charset="0"/>
            </a:endParaRPr>
          </a:p>
          <a:p>
            <a:r>
              <a:rPr lang="en-AU" dirty="0">
                <a:latin typeface="Gill Sans MT" pitchFamily="34" charset="0"/>
              </a:rPr>
              <a:t>- </a:t>
            </a:r>
            <a:r>
              <a:rPr lang="en-AU" b="1" dirty="0">
                <a:latin typeface="Gill Sans MT" pitchFamily="34" charset="0"/>
              </a:rPr>
              <a:t>2</a:t>
            </a:r>
            <a:r>
              <a:rPr lang="en-AU" b="1" baseline="30000" dirty="0">
                <a:latin typeface="Gill Sans MT" pitchFamily="34" charset="0"/>
              </a:rPr>
              <a:t>nd</a:t>
            </a:r>
            <a:r>
              <a:rPr lang="en-AU" b="1" dirty="0">
                <a:latin typeface="Gill Sans MT" pitchFamily="34" charset="0"/>
              </a:rPr>
              <a:t>.  </a:t>
            </a:r>
            <a:r>
              <a:rPr lang="en-AU" dirty="0">
                <a:latin typeface="Gill Sans MT" pitchFamily="34" charset="0"/>
              </a:rPr>
              <a:t>Particular </a:t>
            </a:r>
            <a:r>
              <a:rPr lang="en-AU" b="1" dirty="0">
                <a:latin typeface="Gill Sans MT" pitchFamily="34" charset="0"/>
              </a:rPr>
              <a:t>Tax rule </a:t>
            </a:r>
            <a:r>
              <a:rPr lang="en-AU" dirty="0">
                <a:latin typeface="Gill Sans MT" pitchFamily="34" charset="0"/>
              </a:rPr>
              <a:t>(first order approximation, </a:t>
            </a:r>
            <a:r>
              <a:rPr lang="en-AU" i="1" dirty="0">
                <a:latin typeface="Gill Sans MT" pitchFamily="34" charset="0"/>
              </a:rPr>
              <a:t>i.e.</a:t>
            </a:r>
            <a:r>
              <a:rPr lang="en-AU" dirty="0">
                <a:latin typeface="Gill Sans MT" pitchFamily="34" charset="0"/>
              </a:rPr>
              <a:t>, do not necessarily work with infinitesimal variations). We go back to the FOC: </a:t>
            </a:r>
          </a:p>
          <a:p>
            <a:endParaRPr lang="en-AU" dirty="0">
              <a:latin typeface="Gill Sans MT" pitchFamily="34" charset="0"/>
            </a:endParaRPr>
          </a:p>
          <a:p>
            <a:r>
              <a:rPr lang="en-AU" dirty="0">
                <a:latin typeface="Gill Sans MT" pitchFamily="34" charset="0"/>
              </a:rPr>
              <a:t>                                                                       ...</a:t>
            </a:r>
          </a:p>
        </p:txBody>
      </p:sp>
      <p:graphicFrame>
        <p:nvGraphicFramePr>
          <p:cNvPr id="6549" name="Object 405"/>
          <p:cNvGraphicFramePr>
            <a:graphicFrameLocks noChangeAspect="1"/>
          </p:cNvGraphicFramePr>
          <p:nvPr/>
        </p:nvGraphicFramePr>
        <p:xfrm>
          <a:off x="6657975" y="1576388"/>
          <a:ext cx="2147888" cy="296862"/>
        </p:xfrm>
        <a:graphic>
          <a:graphicData uri="http://schemas.openxmlformats.org/presentationml/2006/ole">
            <mc:AlternateContent xmlns:mc="http://schemas.openxmlformats.org/markup-compatibility/2006">
              <mc:Choice xmlns:v="urn:schemas-microsoft-com:vml" Requires="v">
                <p:oleObj spid="_x0000_s6722" name="EcuaciÛn" r:id="rId5" imgW="1728000" imgH="228240" progId="Equation.3">
                  <p:embed/>
                </p:oleObj>
              </mc:Choice>
              <mc:Fallback>
                <p:oleObj name="EcuaciÛn" r:id="rId5" imgW="1728000" imgH="228240" progId="Equation.3">
                  <p:embed/>
                  <p:pic>
                    <p:nvPicPr>
                      <p:cNvPr id="0" name="Picture 4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7975" y="1576388"/>
                        <a:ext cx="2147888" cy="296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556" name="Imagen 8"/>
          <p:cNvPicPr>
            <a:picLocks noChangeAspect="1"/>
          </p:cNvPicPr>
          <p:nvPr/>
        </p:nvPicPr>
        <p:blipFill>
          <a:blip r:embed="rId7"/>
          <a:srcRect/>
          <a:stretch>
            <a:fillRect/>
          </a:stretch>
        </p:blipFill>
        <p:spPr bwMode="auto">
          <a:xfrm>
            <a:off x="4038600" y="3200400"/>
            <a:ext cx="1595438" cy="665163"/>
          </a:xfrm>
          <a:prstGeom prst="rect">
            <a:avLst/>
          </a:prstGeom>
          <a:noFill/>
          <a:ln w="9525">
            <a:noFill/>
            <a:miter lim="800000"/>
            <a:headEnd/>
            <a:tailEnd/>
          </a:ln>
        </p:spPr>
      </p:pic>
      <p:graphicFrame>
        <p:nvGraphicFramePr>
          <p:cNvPr id="6550" name="Object 406"/>
          <p:cNvGraphicFramePr>
            <a:graphicFrameLocks noChangeAspect="1"/>
          </p:cNvGraphicFramePr>
          <p:nvPr/>
        </p:nvGraphicFramePr>
        <p:xfrm>
          <a:off x="3581400" y="2489200"/>
          <a:ext cx="2597150" cy="615950"/>
        </p:xfrm>
        <a:graphic>
          <a:graphicData uri="http://schemas.openxmlformats.org/presentationml/2006/ole">
            <mc:AlternateContent xmlns:mc="http://schemas.openxmlformats.org/markup-compatibility/2006">
              <mc:Choice xmlns:v="urn:schemas-microsoft-com:vml" Requires="v">
                <p:oleObj spid="_x0000_s6723" name="EcuaciÛn" r:id="rId8" imgW="1965600" imgH="456840" progId="Equation.3">
                  <p:embed/>
                </p:oleObj>
              </mc:Choice>
              <mc:Fallback>
                <p:oleObj name="EcuaciÛn" r:id="rId8" imgW="1965600" imgH="456840" progId="Equation.3">
                  <p:embed/>
                  <p:pic>
                    <p:nvPicPr>
                      <p:cNvPr id="0" name="Picture 40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1400" y="2489200"/>
                        <a:ext cx="2597150" cy="61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557" name="Imagen 12"/>
          <p:cNvPicPr>
            <a:picLocks noChangeAspect="1"/>
          </p:cNvPicPr>
          <p:nvPr/>
        </p:nvPicPr>
        <p:blipFill>
          <a:blip r:embed="rId10"/>
          <a:srcRect/>
          <a:stretch>
            <a:fillRect/>
          </a:stretch>
        </p:blipFill>
        <p:spPr bwMode="auto">
          <a:xfrm>
            <a:off x="3149600" y="5943600"/>
            <a:ext cx="2511425" cy="533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100" y="-57150"/>
            <a:ext cx="7499350" cy="1143000"/>
          </a:xfrm>
        </p:spPr>
        <p:txBody>
          <a:bodyPr>
            <a:noAutofit/>
          </a:bodyPr>
          <a:lstStyle/>
          <a:p>
            <a:pPr marL="596646" indent="-514350" eaLnBrk="1" fontAlgn="auto" hangingPunct="1">
              <a:spcAft>
                <a:spcPts val="0"/>
              </a:spcAft>
              <a:defRPr/>
            </a:pPr>
            <a:r>
              <a:rPr lang="en-AU" sz="2600" dirty="0" smtClean="0">
                <a:solidFill>
                  <a:schemeClr val="tx2">
                    <a:satMod val="130000"/>
                  </a:schemeClr>
                </a:solidFill>
              </a:rPr>
              <a:t>V. </a:t>
            </a:r>
            <a:r>
              <a:rPr lang="en-AU" sz="2600" dirty="0">
                <a:solidFill>
                  <a:schemeClr val="tx2">
                    <a:satMod val="130000"/>
                  </a:schemeClr>
                </a:solidFill>
              </a:rPr>
              <a:t>Optimal taxation: no redistribution </a:t>
            </a:r>
            <a:r>
              <a:rPr lang="en-AU" sz="2600" dirty="0" smtClean="0">
                <a:solidFill>
                  <a:schemeClr val="tx2">
                    <a:satMod val="130000"/>
                  </a:schemeClr>
                </a:solidFill>
              </a:rPr>
              <a:t>concerns (X)</a:t>
            </a:r>
            <a:endParaRPr lang="en-AU" sz="2600" dirty="0">
              <a:solidFill>
                <a:schemeClr val="tx2">
                  <a:satMod val="130000"/>
                </a:schemeClr>
              </a:solidFill>
            </a:endParaRPr>
          </a:p>
        </p:txBody>
      </p:sp>
      <p:sp>
        <p:nvSpPr>
          <p:cNvPr id="4" name="Marcador de número de diapositiva 3"/>
          <p:cNvSpPr>
            <a:spLocks noGrp="1"/>
          </p:cNvSpPr>
          <p:nvPr>
            <p:ph type="sldNum" sz="quarter" idx="12"/>
          </p:nvPr>
        </p:nvSpPr>
        <p:spPr/>
        <p:txBody>
          <a:bodyPr/>
          <a:lstStyle/>
          <a:p>
            <a:pPr>
              <a:defRPr/>
            </a:pPr>
            <a:fld id="{0B0CEA28-6D5F-4A79-85C9-682B4C28EB6D}" type="slidenum">
              <a:rPr lang="en-US"/>
              <a:pPr>
                <a:defRPr/>
              </a:pPr>
              <a:t>23</a:t>
            </a:fld>
            <a:endParaRPr lang="en-US" dirty="0"/>
          </a:p>
        </p:txBody>
      </p:sp>
      <p:pic>
        <p:nvPicPr>
          <p:cNvPr id="7" name="Marcador de contenido 6"/>
          <p:cNvPicPr>
            <a:picLocks noGrp="1" noChangeAspect="1"/>
          </p:cNvPicPr>
          <p:nvPr>
            <p:ph idx="1"/>
          </p:nvPr>
        </p:nvPicPr>
        <p:blipFill>
          <a:blip r:embed="rId4"/>
          <a:srcRect t="-1329" b="-1329"/>
          <a:stretch>
            <a:fillRect/>
          </a:stretch>
        </p:blipFill>
        <p:spPr>
          <a:xfrm>
            <a:off x="1443038" y="990600"/>
            <a:ext cx="7499350" cy="5486400"/>
          </a:xfrm>
          <a:prstGeom prst="upArrow">
            <a:avLst/>
          </a:prstGeom>
          <a:extLst/>
        </p:spPr>
      </p:pic>
      <p:sp>
        <p:nvSpPr>
          <p:cNvPr id="9566" name="Rectángulo 9"/>
          <p:cNvSpPr>
            <a:spLocks noChangeArrowheads="1"/>
          </p:cNvSpPr>
          <p:nvPr/>
        </p:nvSpPr>
        <p:spPr bwMode="auto">
          <a:xfrm>
            <a:off x="1744663" y="931863"/>
            <a:ext cx="6208712" cy="307975"/>
          </a:xfrm>
          <a:prstGeom prst="rect">
            <a:avLst/>
          </a:prstGeom>
          <a:noFill/>
          <a:ln w="9525">
            <a:noFill/>
            <a:miter lim="800000"/>
            <a:headEnd/>
            <a:tailEnd/>
          </a:ln>
        </p:spPr>
        <p:txBody>
          <a:bodyPr>
            <a:spAutoFit/>
          </a:bodyPr>
          <a:lstStyle/>
          <a:p>
            <a:pPr marL="922338" lvl="3" algn="ctr"/>
            <a:r>
              <a:rPr lang="en-AU" sz="1400" b="1">
                <a:solidFill>
                  <a:srgbClr val="FF0000"/>
                </a:solidFill>
                <a:latin typeface="Gill Sans MT" pitchFamily="34" charset="0"/>
              </a:rPr>
              <a:t>Analytical development: </a:t>
            </a:r>
            <a:r>
              <a:rPr lang="en-AU" sz="1400">
                <a:solidFill>
                  <a:srgbClr val="FF0000"/>
                </a:solidFill>
                <a:latin typeface="Gill Sans MT" pitchFamily="34" charset="0"/>
              </a:rPr>
              <a:t>OPTIMAL consumption taxes (v)</a:t>
            </a:r>
          </a:p>
        </p:txBody>
      </p:sp>
      <p:sp>
        <p:nvSpPr>
          <p:cNvPr id="9567" name="CuadroTexto 2"/>
          <p:cNvSpPr txBox="1">
            <a:spLocks noChangeArrowheads="1"/>
          </p:cNvSpPr>
          <p:nvPr/>
        </p:nvSpPr>
        <p:spPr bwMode="auto">
          <a:xfrm>
            <a:off x="1309688" y="1439863"/>
            <a:ext cx="7624762" cy="5632450"/>
          </a:xfrm>
          <a:prstGeom prst="rect">
            <a:avLst/>
          </a:prstGeom>
          <a:noFill/>
          <a:ln w="9525">
            <a:noFill/>
            <a:miter lim="800000"/>
            <a:headEnd/>
            <a:tailEnd/>
          </a:ln>
        </p:spPr>
        <p:txBody>
          <a:bodyPr>
            <a:spAutoFit/>
          </a:bodyPr>
          <a:lstStyle/>
          <a:p>
            <a:r>
              <a:rPr lang="en-AU" dirty="0">
                <a:latin typeface="Gill Sans MT" pitchFamily="34" charset="0"/>
              </a:rPr>
              <a:t>- …, that is,</a:t>
            </a:r>
          </a:p>
          <a:p>
            <a:endParaRPr lang="en-AU" dirty="0">
              <a:latin typeface="Gill Sans MT" pitchFamily="34" charset="0"/>
            </a:endParaRPr>
          </a:p>
          <a:p>
            <a:r>
              <a:rPr lang="en-AU" dirty="0">
                <a:latin typeface="Gill Sans MT" pitchFamily="34" charset="0"/>
              </a:rPr>
              <a:t>                                     , where Δ</a:t>
            </a:r>
            <a:r>
              <a:rPr lang="en-AU" i="1" dirty="0">
                <a:latin typeface="Gill Sans MT" pitchFamily="34" charset="0"/>
              </a:rPr>
              <a:t>x</a:t>
            </a:r>
            <a:r>
              <a:rPr lang="en-AU" baseline="-25000" dirty="0">
                <a:latin typeface="Gill Sans MT" pitchFamily="34" charset="0"/>
              </a:rPr>
              <a:t>1</a:t>
            </a:r>
            <a:r>
              <a:rPr lang="en-AU" dirty="0">
                <a:latin typeface="Gill Sans MT" pitchFamily="34" charset="0"/>
              </a:rPr>
              <a:t>/</a:t>
            </a:r>
            <a:r>
              <a:rPr lang="en-AU" i="1" dirty="0">
                <a:latin typeface="Gill Sans MT" pitchFamily="34" charset="0"/>
              </a:rPr>
              <a:t>x</a:t>
            </a:r>
            <a:r>
              <a:rPr lang="en-AU" baseline="-25000" dirty="0">
                <a:latin typeface="Gill Sans MT" pitchFamily="34" charset="0"/>
              </a:rPr>
              <a:t>1</a:t>
            </a:r>
            <a:r>
              <a:rPr lang="en-AU" dirty="0">
                <a:latin typeface="Gill Sans MT" pitchFamily="34" charset="0"/>
              </a:rPr>
              <a:t>: “discouragement index” (</a:t>
            </a:r>
            <a:r>
              <a:rPr lang="en-AU" dirty="0" err="1" smtClean="0">
                <a:latin typeface="Gill Sans MT" pitchFamily="34" charset="0"/>
              </a:rPr>
              <a:t>Mirrlees</a:t>
            </a:r>
            <a:r>
              <a:rPr lang="en-AU" dirty="0">
                <a:latin typeface="Gill Sans MT" pitchFamily="34" charset="0"/>
              </a:rPr>
              <a:t>, </a:t>
            </a:r>
          </a:p>
          <a:p>
            <a:endParaRPr lang="en-AU" dirty="0">
              <a:latin typeface="Gill Sans MT" pitchFamily="34" charset="0"/>
            </a:endParaRPr>
          </a:p>
          <a:p>
            <a:r>
              <a:rPr lang="en-AU" dirty="0">
                <a:latin typeface="Gill Sans MT" pitchFamily="34" charset="0"/>
              </a:rPr>
              <a:t>1976).</a:t>
            </a:r>
          </a:p>
          <a:p>
            <a:endParaRPr lang="en-AU" dirty="0">
              <a:latin typeface="Gill Sans MT" pitchFamily="34" charset="0"/>
            </a:endParaRPr>
          </a:p>
          <a:p>
            <a:r>
              <a:rPr lang="en-AU" dirty="0">
                <a:latin typeface="Gill Sans MT" pitchFamily="34" charset="0"/>
              </a:rPr>
              <a:t>Then, an alternative reading of the rule is that: </a:t>
            </a:r>
            <a:r>
              <a:rPr lang="en-AU" i="1" dirty="0">
                <a:latin typeface="Gill Sans MT" pitchFamily="34" charset="0"/>
              </a:rPr>
              <a:t>taxation should discourage demand in the same proportion </a:t>
            </a:r>
            <a:r>
              <a:rPr lang="en-AU" dirty="0">
                <a:latin typeface="Gill Sans MT" pitchFamily="34" charset="0"/>
              </a:rPr>
              <a:t>(approx.). The real impact of taxation should not differ much among consumption goods or services. </a:t>
            </a:r>
            <a:r>
              <a:rPr lang="en-AU" dirty="0" smtClean="0">
                <a:latin typeface="Gill Sans MT" pitchFamily="34" charset="0"/>
              </a:rPr>
              <a:t>See efficiency in terms of </a:t>
            </a:r>
            <a:r>
              <a:rPr lang="en-AU" i="1" dirty="0" smtClean="0">
                <a:latin typeface="Gill Sans MT" pitchFamily="34" charset="0"/>
              </a:rPr>
              <a:t>X</a:t>
            </a:r>
            <a:r>
              <a:rPr lang="en-AU" dirty="0" smtClean="0">
                <a:latin typeface="Gill Sans MT" pitchFamily="34" charset="0"/>
              </a:rPr>
              <a:t>’s.</a:t>
            </a:r>
            <a:endParaRPr lang="en-AU" dirty="0">
              <a:latin typeface="Gill Sans MT" pitchFamily="34" charset="0"/>
            </a:endParaRPr>
          </a:p>
          <a:p>
            <a:endParaRPr lang="en-AU" dirty="0">
              <a:latin typeface="Gill Sans MT" pitchFamily="34" charset="0"/>
            </a:endParaRPr>
          </a:p>
          <a:p>
            <a:r>
              <a:rPr lang="en-AU" dirty="0">
                <a:latin typeface="Gill Sans MT" pitchFamily="34" charset="0"/>
              </a:rPr>
              <a:t>- </a:t>
            </a:r>
            <a:r>
              <a:rPr lang="en-AU" b="1" dirty="0">
                <a:latin typeface="Gill Sans MT" pitchFamily="34" charset="0"/>
              </a:rPr>
              <a:t>General Tax Rule or </a:t>
            </a:r>
            <a:r>
              <a:rPr lang="en-AU" b="1" dirty="0">
                <a:solidFill>
                  <a:srgbClr val="FF0000"/>
                </a:solidFill>
                <a:latin typeface="Gill Sans MT" pitchFamily="34" charset="0"/>
              </a:rPr>
              <a:t>Ramsey</a:t>
            </a:r>
            <a:r>
              <a:rPr lang="en-AU" b="1" dirty="0">
                <a:latin typeface="Gill Sans MT" pitchFamily="34" charset="0"/>
              </a:rPr>
              <a:t> Rule </a:t>
            </a:r>
            <a:r>
              <a:rPr lang="en-AU" dirty="0">
                <a:latin typeface="Gill Sans MT" pitchFamily="34" charset="0"/>
              </a:rPr>
              <a:t>(+ income + cross price effects at work). We go back to the original FOC:</a:t>
            </a:r>
          </a:p>
          <a:p>
            <a:endParaRPr lang="en-AU" dirty="0">
              <a:latin typeface="Gill Sans MT" pitchFamily="34" charset="0"/>
            </a:endParaRPr>
          </a:p>
          <a:p>
            <a:endParaRPr lang="en-AU" dirty="0">
              <a:latin typeface="Gill Sans MT" pitchFamily="34" charset="0"/>
            </a:endParaRPr>
          </a:p>
          <a:p>
            <a:endParaRPr lang="en-AU" dirty="0">
              <a:latin typeface="Gill Sans MT" pitchFamily="34" charset="0"/>
            </a:endParaRPr>
          </a:p>
          <a:p>
            <a:endParaRPr lang="en-AU" dirty="0">
              <a:latin typeface="Gill Sans MT" pitchFamily="34" charset="0"/>
            </a:endParaRPr>
          </a:p>
          <a:p>
            <a:r>
              <a:rPr lang="en-AU" dirty="0">
                <a:latin typeface="Gill Sans MT" pitchFamily="34" charset="0"/>
              </a:rPr>
              <a:t>                                                    , having used the </a:t>
            </a:r>
            <a:r>
              <a:rPr lang="en-AU" dirty="0" err="1">
                <a:latin typeface="Gill Sans MT" pitchFamily="34" charset="0"/>
              </a:rPr>
              <a:t>Slutsky</a:t>
            </a:r>
            <a:r>
              <a:rPr lang="en-AU" dirty="0">
                <a:latin typeface="Gill Sans MT" pitchFamily="34" charset="0"/>
              </a:rPr>
              <a:t> equation; further </a:t>
            </a:r>
          </a:p>
          <a:p>
            <a:endParaRPr lang="en-AU" dirty="0">
              <a:latin typeface="Gill Sans MT" pitchFamily="34" charset="0"/>
            </a:endParaRPr>
          </a:p>
          <a:p>
            <a:r>
              <a:rPr lang="en-AU" dirty="0">
                <a:latin typeface="Gill Sans MT" pitchFamily="34" charset="0"/>
              </a:rPr>
              <a:t>development:</a:t>
            </a:r>
          </a:p>
          <a:p>
            <a:endParaRPr lang="en-AU" dirty="0">
              <a:latin typeface="Gill Sans MT" pitchFamily="34" charset="0"/>
            </a:endParaRPr>
          </a:p>
        </p:txBody>
      </p:sp>
      <p:graphicFrame>
        <p:nvGraphicFramePr>
          <p:cNvPr id="9561" name="Object 345"/>
          <p:cNvGraphicFramePr>
            <a:graphicFrameLocks noChangeAspect="1"/>
          </p:cNvGraphicFramePr>
          <p:nvPr/>
        </p:nvGraphicFramePr>
        <p:xfrm>
          <a:off x="1639888" y="1965325"/>
          <a:ext cx="2095500" cy="563563"/>
        </p:xfrm>
        <a:graphic>
          <a:graphicData uri="http://schemas.openxmlformats.org/presentationml/2006/ole">
            <mc:AlternateContent xmlns:mc="http://schemas.openxmlformats.org/markup-compatibility/2006">
              <mc:Choice xmlns:v="urn:schemas-microsoft-com:vml" Requires="v">
                <p:oleObj spid="_x0000_s9734" name="EcuaciÛn" r:id="rId5" imgW="1636560" imgH="429480" progId="Equation.3">
                  <p:embed/>
                </p:oleObj>
              </mc:Choice>
              <mc:Fallback>
                <p:oleObj name="EcuaciÛn" r:id="rId5" imgW="1636560" imgH="429480" progId="Equation.3">
                  <p:embed/>
                  <p:pic>
                    <p:nvPicPr>
                      <p:cNvPr id="0" name="Picture 3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9888" y="1965325"/>
                        <a:ext cx="2095500" cy="563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568" name="Imagen 13"/>
          <p:cNvPicPr>
            <a:picLocks noChangeAspect="1"/>
          </p:cNvPicPr>
          <p:nvPr/>
        </p:nvPicPr>
        <p:blipFill>
          <a:blip r:embed="rId7"/>
          <a:srcRect/>
          <a:stretch>
            <a:fillRect/>
          </a:stretch>
        </p:blipFill>
        <p:spPr bwMode="auto">
          <a:xfrm>
            <a:off x="2943225" y="4884738"/>
            <a:ext cx="2706688" cy="660400"/>
          </a:xfrm>
          <a:prstGeom prst="rect">
            <a:avLst/>
          </a:prstGeom>
          <a:noFill/>
          <a:ln w="9525">
            <a:noFill/>
            <a:miter lim="800000"/>
            <a:headEnd/>
            <a:tailEnd/>
          </a:ln>
        </p:spPr>
      </p:pic>
      <p:graphicFrame>
        <p:nvGraphicFramePr>
          <p:cNvPr id="9562" name="Object 346"/>
          <p:cNvGraphicFramePr>
            <a:graphicFrameLocks noChangeAspect="1"/>
          </p:cNvGraphicFramePr>
          <p:nvPr/>
        </p:nvGraphicFramePr>
        <p:xfrm>
          <a:off x="2244725" y="5426075"/>
          <a:ext cx="2449513" cy="923925"/>
        </p:xfrm>
        <a:graphic>
          <a:graphicData uri="http://schemas.openxmlformats.org/presentationml/2006/ole">
            <mc:AlternateContent xmlns:mc="http://schemas.openxmlformats.org/markup-compatibility/2006">
              <mc:Choice xmlns:v="urn:schemas-microsoft-com:vml" Requires="v">
                <p:oleObj spid="_x0000_s9735" name="EcuaciÛn" r:id="rId8" imgW="2011320" imgH="749520" progId="Equation.3">
                  <p:embed/>
                </p:oleObj>
              </mc:Choice>
              <mc:Fallback>
                <p:oleObj name="EcuaciÛn" r:id="rId8" imgW="2011320" imgH="749520" progId="Equation.3">
                  <p:embed/>
                  <p:pic>
                    <p:nvPicPr>
                      <p:cNvPr id="0" name="Picture 34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44725" y="5426075"/>
                        <a:ext cx="2449513" cy="92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100" y="-57150"/>
            <a:ext cx="7499350" cy="1143000"/>
          </a:xfrm>
        </p:spPr>
        <p:txBody>
          <a:bodyPr>
            <a:noAutofit/>
          </a:bodyPr>
          <a:lstStyle/>
          <a:p>
            <a:pPr marL="596646" indent="-514350" eaLnBrk="1" fontAlgn="auto" hangingPunct="1">
              <a:spcAft>
                <a:spcPts val="0"/>
              </a:spcAft>
              <a:defRPr/>
            </a:pPr>
            <a:r>
              <a:rPr lang="en-AU" sz="2600" dirty="0" smtClean="0">
                <a:solidFill>
                  <a:schemeClr val="tx2">
                    <a:satMod val="130000"/>
                  </a:schemeClr>
                </a:solidFill>
              </a:rPr>
              <a:t>V. </a:t>
            </a:r>
            <a:r>
              <a:rPr lang="en-AU" sz="2600" dirty="0">
                <a:solidFill>
                  <a:schemeClr val="tx2">
                    <a:satMod val="130000"/>
                  </a:schemeClr>
                </a:solidFill>
              </a:rPr>
              <a:t>Optimal taxation: no redistribution </a:t>
            </a:r>
            <a:r>
              <a:rPr lang="en-AU" sz="2600" dirty="0" smtClean="0">
                <a:solidFill>
                  <a:schemeClr val="tx2">
                    <a:satMod val="130000"/>
                  </a:schemeClr>
                </a:solidFill>
              </a:rPr>
              <a:t>concerns (XI)</a:t>
            </a:r>
            <a:endParaRPr lang="en-AU" sz="2600" dirty="0">
              <a:solidFill>
                <a:schemeClr val="tx2">
                  <a:satMod val="130000"/>
                </a:schemeClr>
              </a:solidFill>
            </a:endParaRPr>
          </a:p>
        </p:txBody>
      </p:sp>
      <p:sp>
        <p:nvSpPr>
          <p:cNvPr id="4" name="Marcador de número de diapositiva 3"/>
          <p:cNvSpPr>
            <a:spLocks noGrp="1"/>
          </p:cNvSpPr>
          <p:nvPr>
            <p:ph type="sldNum" sz="quarter" idx="12"/>
          </p:nvPr>
        </p:nvSpPr>
        <p:spPr/>
        <p:txBody>
          <a:bodyPr/>
          <a:lstStyle/>
          <a:p>
            <a:pPr>
              <a:defRPr/>
            </a:pPr>
            <a:fld id="{1777513D-3652-49E3-B48F-334B01FE25B0}" type="slidenum">
              <a:rPr lang="en-US"/>
              <a:pPr>
                <a:defRPr/>
              </a:pPr>
              <a:t>24</a:t>
            </a:fld>
            <a:endParaRPr lang="en-US" dirty="0"/>
          </a:p>
        </p:txBody>
      </p:sp>
      <p:pic>
        <p:nvPicPr>
          <p:cNvPr id="7" name="Marcador de contenido 6"/>
          <p:cNvPicPr>
            <a:picLocks noGrp="1" noChangeAspect="1"/>
          </p:cNvPicPr>
          <p:nvPr>
            <p:ph idx="1"/>
          </p:nvPr>
        </p:nvPicPr>
        <p:blipFill>
          <a:blip r:embed="rId4"/>
          <a:srcRect t="-1329" b="-1329"/>
          <a:stretch>
            <a:fillRect/>
          </a:stretch>
        </p:blipFill>
        <p:spPr>
          <a:xfrm>
            <a:off x="1443038" y="990600"/>
            <a:ext cx="7499350" cy="5486400"/>
          </a:xfrm>
          <a:prstGeom prst="upArrow">
            <a:avLst/>
          </a:prstGeom>
          <a:extLst/>
        </p:spPr>
      </p:pic>
      <p:sp>
        <p:nvSpPr>
          <p:cNvPr id="8713" name="Rectángulo 9"/>
          <p:cNvSpPr>
            <a:spLocks noChangeArrowheads="1"/>
          </p:cNvSpPr>
          <p:nvPr/>
        </p:nvSpPr>
        <p:spPr bwMode="auto">
          <a:xfrm>
            <a:off x="1744663" y="931863"/>
            <a:ext cx="6208712" cy="307975"/>
          </a:xfrm>
          <a:prstGeom prst="rect">
            <a:avLst/>
          </a:prstGeom>
          <a:noFill/>
          <a:ln w="9525">
            <a:noFill/>
            <a:miter lim="800000"/>
            <a:headEnd/>
            <a:tailEnd/>
          </a:ln>
        </p:spPr>
        <p:txBody>
          <a:bodyPr>
            <a:spAutoFit/>
          </a:bodyPr>
          <a:lstStyle/>
          <a:p>
            <a:pPr marL="922338" lvl="3" algn="ctr"/>
            <a:r>
              <a:rPr lang="en-AU" sz="1400" b="1">
                <a:solidFill>
                  <a:srgbClr val="FF0000"/>
                </a:solidFill>
                <a:latin typeface="Gill Sans MT" pitchFamily="34" charset="0"/>
              </a:rPr>
              <a:t>Analytical development: </a:t>
            </a:r>
            <a:r>
              <a:rPr lang="en-AU" sz="1400">
                <a:solidFill>
                  <a:srgbClr val="FF0000"/>
                </a:solidFill>
                <a:latin typeface="Gill Sans MT" pitchFamily="34" charset="0"/>
              </a:rPr>
              <a:t>OPTIMAL consumption taxes (vi)</a:t>
            </a:r>
          </a:p>
        </p:txBody>
      </p:sp>
      <p:graphicFrame>
        <p:nvGraphicFramePr>
          <p:cNvPr id="8707" name="Object 515"/>
          <p:cNvGraphicFramePr>
            <a:graphicFrameLocks noChangeAspect="1"/>
          </p:cNvGraphicFramePr>
          <p:nvPr/>
        </p:nvGraphicFramePr>
        <p:xfrm>
          <a:off x="3298825" y="1462088"/>
          <a:ext cx="2678113" cy="785812"/>
        </p:xfrm>
        <a:graphic>
          <a:graphicData uri="http://schemas.openxmlformats.org/presentationml/2006/ole">
            <mc:AlternateContent xmlns:mc="http://schemas.openxmlformats.org/markup-compatibility/2006">
              <mc:Choice xmlns:v="urn:schemas-microsoft-com:vml" Requires="v">
                <p:oleObj spid="_x0000_s8962" name="EcuaciÛn" r:id="rId5" imgW="2194200" imgH="639720" progId="Equation.3">
                  <p:embed/>
                </p:oleObj>
              </mc:Choice>
              <mc:Fallback>
                <p:oleObj name="EcuaciÛn" r:id="rId5" imgW="2194200" imgH="639720" progId="Equation.3">
                  <p:embed/>
                  <p:pic>
                    <p:nvPicPr>
                      <p:cNvPr id="0" name="Picture 5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8825" y="1462088"/>
                        <a:ext cx="2678113" cy="785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714" name="CuadroTexto 8"/>
          <p:cNvSpPr txBox="1">
            <a:spLocks noChangeArrowheads="1"/>
          </p:cNvSpPr>
          <p:nvPr/>
        </p:nvSpPr>
        <p:spPr bwMode="auto">
          <a:xfrm>
            <a:off x="1631950" y="1366838"/>
            <a:ext cx="7145338" cy="5355313"/>
          </a:xfrm>
          <a:prstGeom prst="rect">
            <a:avLst/>
          </a:prstGeom>
          <a:noFill/>
          <a:ln w="9525">
            <a:noFill/>
            <a:miter lim="800000"/>
            <a:headEnd/>
            <a:tailEnd/>
          </a:ln>
        </p:spPr>
        <p:txBody>
          <a:bodyPr>
            <a:spAutoFit/>
          </a:bodyPr>
          <a:lstStyle/>
          <a:p>
            <a:r>
              <a:rPr lang="en-AU" dirty="0">
                <a:latin typeface="Gill Sans MT" pitchFamily="34" charset="0"/>
              </a:rPr>
              <a:t>                                                                                                  </a:t>
            </a:r>
          </a:p>
          <a:p>
            <a:endParaRPr lang="en-AU" dirty="0">
              <a:latin typeface="Gill Sans MT" pitchFamily="34" charset="0"/>
            </a:endParaRPr>
          </a:p>
          <a:p>
            <a:endParaRPr lang="en-AU" dirty="0">
              <a:latin typeface="Gill Sans MT" pitchFamily="34" charset="0"/>
            </a:endParaRPr>
          </a:p>
          <a:p>
            <a:r>
              <a:rPr lang="en-AU" dirty="0">
                <a:latin typeface="Gill Sans MT" pitchFamily="34" charset="0"/>
              </a:rPr>
              <a:t>on the LHS we have the </a:t>
            </a:r>
            <a:r>
              <a:rPr lang="en-AU" i="1" dirty="0">
                <a:latin typeface="Gill Sans MT" pitchFamily="34" charset="0"/>
              </a:rPr>
              <a:t>substitution effect </a:t>
            </a:r>
            <a:r>
              <a:rPr lang="en-AU" dirty="0">
                <a:latin typeface="Gill Sans MT" pitchFamily="34" charset="0"/>
              </a:rPr>
              <a:t>(source of inefficiency). We </a:t>
            </a:r>
            <a:r>
              <a:rPr lang="en-AU" dirty="0" smtClean="0">
                <a:latin typeface="Gill Sans MT" pitchFamily="34" charset="0"/>
              </a:rPr>
              <a:t>define (i.e., effects of introducing a 1€ lump sum transfer to the individuals):                                                                                                            </a:t>
            </a:r>
            <a:endParaRPr lang="en-AU" dirty="0">
              <a:latin typeface="Gill Sans MT" pitchFamily="34" charset="0"/>
            </a:endParaRPr>
          </a:p>
          <a:p>
            <a:endParaRPr lang="en-AU" i="1" dirty="0">
              <a:latin typeface="Gill Sans MT" pitchFamily="34" charset="0"/>
            </a:endParaRPr>
          </a:p>
          <a:p>
            <a:endParaRPr lang="en-AU" i="1" dirty="0">
              <a:latin typeface="Gill Sans MT" pitchFamily="34" charset="0"/>
            </a:endParaRPr>
          </a:p>
          <a:p>
            <a:r>
              <a:rPr lang="en-AU" i="1" dirty="0">
                <a:latin typeface="Gill Sans MT" pitchFamily="34" charset="0"/>
              </a:rPr>
              <a:t>                            :   Net Social Marginal Utility of Income </a:t>
            </a:r>
            <a:r>
              <a:rPr lang="en-AU" dirty="0">
                <a:latin typeface="Gill Sans MT" pitchFamily="34" charset="0"/>
              </a:rPr>
              <a:t>(Diamond, 1975), </a:t>
            </a:r>
          </a:p>
          <a:p>
            <a:endParaRPr lang="en-AU" dirty="0">
              <a:latin typeface="Gill Sans MT" pitchFamily="34" charset="0"/>
            </a:endParaRPr>
          </a:p>
          <a:p>
            <a:r>
              <a:rPr lang="en-AU" dirty="0" err="1">
                <a:latin typeface="Gill Sans MT" pitchFamily="34" charset="0"/>
              </a:rPr>
              <a:t>wrt</a:t>
            </a:r>
            <a:r>
              <a:rPr lang="en-AU" dirty="0">
                <a:latin typeface="Gill Sans MT" pitchFamily="34" charset="0"/>
              </a:rPr>
              <a:t> the marginal utility of public funds (</a:t>
            </a:r>
            <a:r>
              <a:rPr lang="en-AU" i="1" dirty="0" err="1">
                <a:latin typeface="Gill Sans MT" pitchFamily="34" charset="0"/>
              </a:rPr>
              <a:t>numeraire</a:t>
            </a:r>
            <a:r>
              <a:rPr lang="en-AU" dirty="0" smtClean="0">
                <a:latin typeface="Gill Sans MT" pitchFamily="34" charset="0"/>
              </a:rPr>
              <a:t>). </a:t>
            </a:r>
            <a:endParaRPr lang="en-AU" dirty="0">
              <a:latin typeface="Gill Sans MT" pitchFamily="34" charset="0"/>
            </a:endParaRPr>
          </a:p>
          <a:p>
            <a:endParaRPr lang="en-AU" dirty="0">
              <a:latin typeface="Gill Sans MT" pitchFamily="34" charset="0"/>
            </a:endParaRPr>
          </a:p>
          <a:p>
            <a:r>
              <a:rPr lang="en-AU" dirty="0">
                <a:latin typeface="Gill Sans MT" pitchFamily="34" charset="0"/>
              </a:rPr>
              <a:t>This is the </a:t>
            </a:r>
            <a:r>
              <a:rPr lang="en-AU" dirty="0" smtClean="0">
                <a:latin typeface="Gill Sans MT" pitchFamily="34" charset="0"/>
              </a:rPr>
              <a:t>marginal gain </a:t>
            </a:r>
            <a:r>
              <a:rPr lang="en-AU" dirty="0">
                <a:latin typeface="Gill Sans MT" pitchFamily="34" charset="0"/>
              </a:rPr>
              <a:t>for society of transferring one unit of income to </a:t>
            </a:r>
            <a:r>
              <a:rPr lang="en-AU" dirty="0" smtClean="0">
                <a:latin typeface="Gill Sans MT" pitchFamily="34" charset="0"/>
              </a:rPr>
              <a:t>the private sector. </a:t>
            </a:r>
            <a:r>
              <a:rPr lang="en-AU" dirty="0">
                <a:latin typeface="Gill Sans MT" pitchFamily="34" charset="0"/>
              </a:rPr>
              <a:t>It is </a:t>
            </a:r>
            <a:r>
              <a:rPr lang="en-AU" i="1" dirty="0">
                <a:latin typeface="Gill Sans MT" pitchFamily="34" charset="0"/>
              </a:rPr>
              <a:t>net</a:t>
            </a:r>
            <a:r>
              <a:rPr lang="en-AU" dirty="0">
                <a:latin typeface="Gill Sans MT" pitchFamily="34" charset="0"/>
              </a:rPr>
              <a:t> because this transfer generates an increase (decrease) in tax revenues due to more (less) private consumption.  </a:t>
            </a:r>
          </a:p>
          <a:p>
            <a:endParaRPr lang="en-AU" dirty="0">
              <a:latin typeface="Gill Sans MT" pitchFamily="34" charset="0"/>
            </a:endParaRPr>
          </a:p>
          <a:p>
            <a:r>
              <a:rPr lang="en-AU" dirty="0">
                <a:latin typeface="Gill Sans MT" pitchFamily="34" charset="0"/>
              </a:rPr>
              <a:t>Next, we make use of the symmetry property of compensated demand, that is,                                    ; also recall the substitution matrix is negative semi-definite (</a:t>
            </a:r>
            <a:r>
              <a:rPr lang="en-AU" i="1" dirty="0">
                <a:latin typeface="Gill Sans MT" pitchFamily="34" charset="0"/>
              </a:rPr>
              <a:t>i.e.</a:t>
            </a:r>
            <a:r>
              <a:rPr lang="en-AU" dirty="0">
                <a:latin typeface="Gill Sans MT" pitchFamily="34" charset="0"/>
              </a:rPr>
              <a:t>,                ).</a:t>
            </a:r>
            <a:endParaRPr lang="en-AU" i="1" dirty="0">
              <a:latin typeface="Gill Sans MT" pitchFamily="34" charset="0"/>
            </a:endParaRPr>
          </a:p>
          <a:p>
            <a:endParaRPr lang="en-AU" i="1" dirty="0">
              <a:latin typeface="Gill Sans MT" pitchFamily="34" charset="0"/>
            </a:endParaRPr>
          </a:p>
        </p:txBody>
      </p:sp>
      <p:graphicFrame>
        <p:nvGraphicFramePr>
          <p:cNvPr id="8708" name="Object 516"/>
          <p:cNvGraphicFramePr>
            <a:graphicFrameLocks noChangeAspect="1"/>
          </p:cNvGraphicFramePr>
          <p:nvPr/>
        </p:nvGraphicFramePr>
        <p:xfrm>
          <a:off x="1897063" y="3227388"/>
          <a:ext cx="1495425" cy="522287"/>
        </p:xfrm>
        <a:graphic>
          <a:graphicData uri="http://schemas.openxmlformats.org/presentationml/2006/ole">
            <mc:AlternateContent xmlns:mc="http://schemas.openxmlformats.org/markup-compatibility/2006">
              <mc:Choice xmlns:v="urn:schemas-microsoft-com:vml" Requires="v">
                <p:oleObj spid="_x0000_s8963" name="EcuaciÛn" r:id="rId7" imgW="969120" imgH="383760" progId="Equation.3">
                  <p:embed/>
                </p:oleObj>
              </mc:Choice>
              <mc:Fallback>
                <p:oleObj name="EcuaciÛn" r:id="rId7" imgW="969120" imgH="383760" progId="Equation.3">
                  <p:embed/>
                  <p:pic>
                    <p:nvPicPr>
                      <p:cNvPr id="0" name="Picture 5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97063" y="3227388"/>
                        <a:ext cx="1495425" cy="522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709" name="Object 517"/>
          <p:cNvGraphicFramePr>
            <a:graphicFrameLocks noChangeAspect="1"/>
          </p:cNvGraphicFramePr>
          <p:nvPr>
            <p:extLst>
              <p:ext uri="{D42A27DB-BD31-4B8C-83A1-F6EECF244321}">
                <p14:modId xmlns:p14="http://schemas.microsoft.com/office/powerpoint/2010/main" val="3613363670"/>
              </p:ext>
            </p:extLst>
          </p:nvPr>
        </p:nvGraphicFramePr>
        <p:xfrm>
          <a:off x="2486025" y="5818385"/>
          <a:ext cx="1895475" cy="328613"/>
        </p:xfrm>
        <a:graphic>
          <a:graphicData uri="http://schemas.openxmlformats.org/presentationml/2006/ole">
            <mc:AlternateContent xmlns:mc="http://schemas.openxmlformats.org/markup-compatibility/2006">
              <mc:Choice xmlns:v="urn:schemas-microsoft-com:vml" Requires="v">
                <p:oleObj spid="_x0000_s8964" name="Ecuación" r:id="rId9" imgW="1472741" imgH="241415" progId="Equation.3">
                  <p:embed/>
                </p:oleObj>
              </mc:Choice>
              <mc:Fallback>
                <p:oleObj name="Ecuación" r:id="rId9" imgW="1472741" imgH="241415" progId="Equation.3">
                  <p:embed/>
                  <p:pic>
                    <p:nvPicPr>
                      <p:cNvPr id="0" name="Picture 5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86025" y="5818385"/>
                        <a:ext cx="1895475" cy="328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715" name="Imagen 16"/>
          <p:cNvPicPr>
            <a:picLocks noChangeAspect="1"/>
          </p:cNvPicPr>
          <p:nvPr/>
        </p:nvPicPr>
        <p:blipFill>
          <a:blip r:embed="rId11"/>
          <a:srcRect/>
          <a:stretch>
            <a:fillRect/>
          </a:stretch>
        </p:blipFill>
        <p:spPr bwMode="auto">
          <a:xfrm>
            <a:off x="4168692" y="6055415"/>
            <a:ext cx="828675" cy="4333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100" y="-57150"/>
            <a:ext cx="7499350" cy="1143000"/>
          </a:xfrm>
        </p:spPr>
        <p:txBody>
          <a:bodyPr>
            <a:noAutofit/>
          </a:bodyPr>
          <a:lstStyle/>
          <a:p>
            <a:pPr marL="596646" indent="-514350" eaLnBrk="1" fontAlgn="auto" hangingPunct="1">
              <a:spcAft>
                <a:spcPts val="0"/>
              </a:spcAft>
              <a:defRPr/>
            </a:pPr>
            <a:r>
              <a:rPr lang="en-AU" sz="2600" dirty="0" smtClean="0">
                <a:solidFill>
                  <a:schemeClr val="tx2">
                    <a:satMod val="130000"/>
                  </a:schemeClr>
                </a:solidFill>
              </a:rPr>
              <a:t>V. </a:t>
            </a:r>
            <a:r>
              <a:rPr lang="en-AU" sz="2600" dirty="0">
                <a:solidFill>
                  <a:schemeClr val="tx2">
                    <a:satMod val="130000"/>
                  </a:schemeClr>
                </a:solidFill>
              </a:rPr>
              <a:t>Optimal taxation: no redistribution </a:t>
            </a:r>
            <a:r>
              <a:rPr lang="en-AU" sz="2600" dirty="0" smtClean="0">
                <a:solidFill>
                  <a:schemeClr val="tx2">
                    <a:satMod val="130000"/>
                  </a:schemeClr>
                </a:solidFill>
              </a:rPr>
              <a:t>concerns (XII)</a:t>
            </a:r>
            <a:endParaRPr lang="en-AU" sz="2600" dirty="0">
              <a:solidFill>
                <a:schemeClr val="tx2">
                  <a:satMod val="130000"/>
                </a:schemeClr>
              </a:solidFill>
            </a:endParaRPr>
          </a:p>
        </p:txBody>
      </p:sp>
      <p:sp>
        <p:nvSpPr>
          <p:cNvPr id="4" name="Marcador de número de diapositiva 3"/>
          <p:cNvSpPr>
            <a:spLocks noGrp="1"/>
          </p:cNvSpPr>
          <p:nvPr>
            <p:ph type="sldNum" sz="quarter" idx="12"/>
          </p:nvPr>
        </p:nvSpPr>
        <p:spPr/>
        <p:txBody>
          <a:bodyPr/>
          <a:lstStyle/>
          <a:p>
            <a:pPr>
              <a:defRPr/>
            </a:pPr>
            <a:fld id="{2EA6EBA7-840E-4A3E-8458-5CDB8665FDF0}" type="slidenum">
              <a:rPr lang="en-US"/>
              <a:pPr>
                <a:defRPr/>
              </a:pPr>
              <a:t>25</a:t>
            </a:fld>
            <a:endParaRPr lang="en-US" dirty="0"/>
          </a:p>
        </p:txBody>
      </p:sp>
      <p:pic>
        <p:nvPicPr>
          <p:cNvPr id="7" name="Marcador de contenido 6"/>
          <p:cNvPicPr>
            <a:picLocks noGrp="1" noChangeAspect="1"/>
          </p:cNvPicPr>
          <p:nvPr>
            <p:ph idx="1"/>
          </p:nvPr>
        </p:nvPicPr>
        <p:blipFill>
          <a:blip r:embed="rId4"/>
          <a:srcRect t="-1329" b="-1329"/>
          <a:stretch>
            <a:fillRect/>
          </a:stretch>
        </p:blipFill>
        <p:spPr>
          <a:xfrm>
            <a:off x="1443038" y="990600"/>
            <a:ext cx="7499350" cy="5486400"/>
          </a:xfrm>
          <a:prstGeom prst="upArrow">
            <a:avLst/>
          </a:prstGeom>
          <a:extLst/>
        </p:spPr>
      </p:pic>
      <p:sp>
        <p:nvSpPr>
          <p:cNvPr id="10404" name="Rectángulo 9"/>
          <p:cNvSpPr>
            <a:spLocks noChangeArrowheads="1"/>
          </p:cNvSpPr>
          <p:nvPr/>
        </p:nvSpPr>
        <p:spPr bwMode="auto">
          <a:xfrm>
            <a:off x="1744663" y="931863"/>
            <a:ext cx="6208712" cy="307975"/>
          </a:xfrm>
          <a:prstGeom prst="rect">
            <a:avLst/>
          </a:prstGeom>
          <a:noFill/>
          <a:ln w="9525">
            <a:noFill/>
            <a:miter lim="800000"/>
            <a:headEnd/>
            <a:tailEnd/>
          </a:ln>
        </p:spPr>
        <p:txBody>
          <a:bodyPr>
            <a:spAutoFit/>
          </a:bodyPr>
          <a:lstStyle/>
          <a:p>
            <a:pPr marL="922338" lvl="3" algn="ctr"/>
            <a:r>
              <a:rPr lang="en-AU" sz="1400" b="1">
                <a:solidFill>
                  <a:srgbClr val="FF0000"/>
                </a:solidFill>
                <a:latin typeface="Gill Sans MT" pitchFamily="34" charset="0"/>
              </a:rPr>
              <a:t>Analytical development: </a:t>
            </a:r>
            <a:r>
              <a:rPr lang="en-AU" sz="1400">
                <a:solidFill>
                  <a:srgbClr val="FF0000"/>
                </a:solidFill>
                <a:latin typeface="Gill Sans MT" pitchFamily="34" charset="0"/>
              </a:rPr>
              <a:t>OPTIMAL consumption taxes (&amp; vii)</a:t>
            </a:r>
          </a:p>
        </p:txBody>
      </p:sp>
      <p:sp>
        <p:nvSpPr>
          <p:cNvPr id="10405" name="Rectángulo 2"/>
          <p:cNvSpPr>
            <a:spLocks noChangeArrowheads="1"/>
          </p:cNvSpPr>
          <p:nvPr/>
        </p:nvSpPr>
        <p:spPr bwMode="auto">
          <a:xfrm>
            <a:off x="1165225" y="2103438"/>
            <a:ext cx="7878763" cy="4248150"/>
          </a:xfrm>
          <a:prstGeom prst="rect">
            <a:avLst/>
          </a:prstGeom>
          <a:noFill/>
          <a:ln w="9525">
            <a:noFill/>
            <a:miter lim="800000"/>
            <a:headEnd/>
            <a:tailEnd/>
          </a:ln>
        </p:spPr>
        <p:txBody>
          <a:bodyPr>
            <a:spAutoFit/>
          </a:bodyPr>
          <a:lstStyle/>
          <a:p>
            <a:r>
              <a:rPr lang="en-AU">
                <a:latin typeface="Gill Sans MT" pitchFamily="34" charset="0"/>
              </a:rPr>
              <a:t>                                                        , where </a:t>
            </a:r>
            <a:r>
              <a:rPr lang="en-AU" i="1">
                <a:latin typeface="Gill Sans MT" pitchFamily="34" charset="0"/>
              </a:rPr>
              <a:t>b</a:t>
            </a:r>
            <a:r>
              <a:rPr lang="en-AU">
                <a:latin typeface="Gill Sans MT" pitchFamily="34" charset="0"/>
              </a:rPr>
              <a:t>&lt;1 in order tax rates are positive.</a:t>
            </a:r>
          </a:p>
          <a:p>
            <a:endParaRPr lang="en-AU">
              <a:latin typeface="Gill Sans MT" pitchFamily="34" charset="0"/>
            </a:endParaRPr>
          </a:p>
          <a:p>
            <a:endParaRPr lang="en-AU">
              <a:latin typeface="Gill Sans MT" pitchFamily="34" charset="0"/>
            </a:endParaRPr>
          </a:p>
          <a:p>
            <a:r>
              <a:rPr lang="en-AU">
                <a:latin typeface="Gill Sans MT" pitchFamily="34" charset="0"/>
              </a:rPr>
              <a:t>Recall this comes out of the FOC for good/service 1, and also that the LHS is picking up the so-called “index of discouragement”. Therefore, the </a:t>
            </a:r>
            <a:r>
              <a:rPr lang="en-AU" b="1">
                <a:solidFill>
                  <a:srgbClr val="FF0000"/>
                </a:solidFill>
                <a:latin typeface="Gill Sans MT" pitchFamily="34" charset="0"/>
              </a:rPr>
              <a:t>Ramsey Rule </a:t>
            </a:r>
            <a:r>
              <a:rPr lang="en-AU">
                <a:latin typeface="Gill Sans MT" pitchFamily="34" charset="0"/>
              </a:rPr>
              <a:t>tells us that </a:t>
            </a:r>
            <a:r>
              <a:rPr lang="en-AU" i="1">
                <a:latin typeface="Gill Sans MT" pitchFamily="34" charset="0"/>
              </a:rPr>
              <a:t>optimal tax rates must be such that the reduction of compensated deman</a:t>
            </a:r>
            <a:r>
              <a:rPr lang="en-AU">
                <a:latin typeface="Gill Sans MT" pitchFamily="34" charset="0"/>
              </a:rPr>
              <a:t>d (wrt its initial level of consumption) </a:t>
            </a:r>
            <a:r>
              <a:rPr lang="en-AU" i="1">
                <a:latin typeface="Gill Sans MT" pitchFamily="34" charset="0"/>
              </a:rPr>
              <a:t>must be the same for all goods and services</a:t>
            </a:r>
            <a:r>
              <a:rPr lang="en-AU">
                <a:latin typeface="Gill Sans MT" pitchFamily="34" charset="0"/>
              </a:rPr>
              <a:t>. That is, </a:t>
            </a:r>
          </a:p>
          <a:p>
            <a:endParaRPr lang="en-AU">
              <a:latin typeface="Gill Sans MT" pitchFamily="34" charset="0"/>
            </a:endParaRPr>
          </a:p>
          <a:p>
            <a:endParaRPr lang="en-US">
              <a:latin typeface="Gill Sans MT" pitchFamily="34" charset="0"/>
            </a:endParaRPr>
          </a:p>
          <a:p>
            <a:endParaRPr lang="en-AU">
              <a:latin typeface="Gill Sans MT" pitchFamily="34" charset="0"/>
            </a:endParaRPr>
          </a:p>
          <a:p>
            <a:endParaRPr lang="en-AU">
              <a:latin typeface="Gill Sans MT" pitchFamily="34" charset="0"/>
            </a:endParaRPr>
          </a:p>
          <a:p>
            <a:endParaRPr lang="en-AU">
              <a:latin typeface="Gill Sans MT" pitchFamily="34" charset="0"/>
            </a:endParaRPr>
          </a:p>
          <a:p>
            <a:r>
              <a:rPr lang="en-AU">
                <a:latin typeface="Gill Sans MT" pitchFamily="34" charset="0"/>
              </a:rPr>
              <a:t> </a:t>
            </a:r>
          </a:p>
          <a:p>
            <a:r>
              <a:rPr lang="en-AU">
                <a:latin typeface="Gill Sans MT" pitchFamily="34" charset="0"/>
              </a:rPr>
              <a:t> </a:t>
            </a:r>
          </a:p>
        </p:txBody>
      </p:sp>
      <p:pic>
        <p:nvPicPr>
          <p:cNvPr id="10406" name="Imagen 10"/>
          <p:cNvPicPr>
            <a:picLocks noChangeAspect="1"/>
          </p:cNvPicPr>
          <p:nvPr/>
        </p:nvPicPr>
        <p:blipFill>
          <a:blip r:embed="rId5"/>
          <a:srcRect/>
          <a:stretch>
            <a:fillRect/>
          </a:stretch>
        </p:blipFill>
        <p:spPr bwMode="auto">
          <a:xfrm>
            <a:off x="1660525" y="1789113"/>
            <a:ext cx="2989263" cy="935037"/>
          </a:xfrm>
          <a:prstGeom prst="rect">
            <a:avLst/>
          </a:prstGeom>
          <a:noFill/>
          <a:ln w="9525">
            <a:noFill/>
            <a:miter lim="800000"/>
            <a:headEnd/>
            <a:tailEnd/>
          </a:ln>
        </p:spPr>
      </p:pic>
      <p:graphicFrame>
        <p:nvGraphicFramePr>
          <p:cNvPr id="10400" name="Object 160"/>
          <p:cNvGraphicFramePr>
            <a:graphicFrameLocks noChangeAspect="1"/>
          </p:cNvGraphicFramePr>
          <p:nvPr/>
        </p:nvGraphicFramePr>
        <p:xfrm>
          <a:off x="3221038" y="4378325"/>
          <a:ext cx="3556000" cy="966788"/>
        </p:xfrm>
        <a:graphic>
          <a:graphicData uri="http://schemas.openxmlformats.org/presentationml/2006/ole">
            <mc:AlternateContent xmlns:mc="http://schemas.openxmlformats.org/markup-compatibility/2006">
              <mc:Choice xmlns:v="urn:schemas-microsoft-com:vml" Requires="v">
                <p:oleObj spid="_x0000_s10491" name="Documento" r:id="rId6" imgW="2476409" imgH="673075" progId="">
                  <p:embed/>
                </p:oleObj>
              </mc:Choice>
              <mc:Fallback>
                <p:oleObj name="Documento" r:id="rId6" imgW="2476409" imgH="673075" progId="">
                  <p:embed/>
                  <p:pic>
                    <p:nvPicPr>
                      <p:cNvPr id="0" name="Picture 16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1038" y="4378325"/>
                        <a:ext cx="3556000" cy="966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07" name="CuadroTexto 7"/>
          <p:cNvSpPr txBox="1">
            <a:spLocks noChangeArrowheads="1"/>
          </p:cNvSpPr>
          <p:nvPr/>
        </p:nvSpPr>
        <p:spPr bwMode="auto">
          <a:xfrm>
            <a:off x="1679575" y="1350963"/>
            <a:ext cx="6100763" cy="922337"/>
          </a:xfrm>
          <a:prstGeom prst="rect">
            <a:avLst/>
          </a:prstGeom>
          <a:noFill/>
          <a:ln w="9525">
            <a:noFill/>
            <a:miter lim="800000"/>
            <a:headEnd/>
            <a:tailEnd/>
          </a:ln>
        </p:spPr>
        <p:txBody>
          <a:bodyPr>
            <a:spAutoFit/>
          </a:bodyPr>
          <a:lstStyle/>
          <a:p>
            <a:r>
              <a:rPr lang="en-AU">
                <a:latin typeface="Gill Sans MT" pitchFamily="34" charset="0"/>
              </a:rPr>
              <a:t>All in all, it makes the above condition transforms into:</a:t>
            </a:r>
          </a:p>
          <a:p>
            <a:endParaRPr lang="en-AU" i="1">
              <a:latin typeface="Gill Sans MT" pitchFamily="34" charset="0"/>
            </a:endParaRPr>
          </a:p>
          <a:p>
            <a:endParaRPr lang="en-AU">
              <a:latin typeface="Gill Sans MT" pitchFamily="34" charset="0"/>
            </a:endParaRPr>
          </a:p>
        </p:txBody>
      </p:sp>
      <p:sp>
        <p:nvSpPr>
          <p:cNvPr id="10408" name="CuadroTexto 11"/>
          <p:cNvSpPr txBox="1">
            <a:spLocks noChangeArrowheads="1"/>
          </p:cNvSpPr>
          <p:nvPr/>
        </p:nvSpPr>
        <p:spPr bwMode="auto">
          <a:xfrm>
            <a:off x="1435100" y="5618163"/>
            <a:ext cx="7334250" cy="923330"/>
          </a:xfrm>
          <a:prstGeom prst="rect">
            <a:avLst/>
          </a:prstGeom>
          <a:noFill/>
          <a:ln w="9525">
            <a:noFill/>
            <a:miter lim="800000"/>
            <a:headEnd/>
            <a:tailEnd/>
          </a:ln>
        </p:spPr>
        <p:txBody>
          <a:bodyPr>
            <a:spAutoFit/>
          </a:bodyPr>
          <a:lstStyle/>
          <a:p>
            <a:r>
              <a:rPr lang="en-AU" dirty="0" smtClean="0">
                <a:latin typeface="Gill Sans MT" pitchFamily="34" charset="0"/>
              </a:rPr>
              <a:t>In practical terms, though, this </a:t>
            </a:r>
            <a:r>
              <a:rPr lang="en-AU" dirty="0">
                <a:latin typeface="Gill Sans MT" pitchFamily="34" charset="0"/>
              </a:rPr>
              <a:t>is not very </a:t>
            </a:r>
            <a:r>
              <a:rPr lang="en-AU" dirty="0" smtClean="0">
                <a:latin typeface="Gill Sans MT" pitchFamily="34" charset="0"/>
              </a:rPr>
              <a:t>informative. </a:t>
            </a:r>
            <a:r>
              <a:rPr lang="en-AU" dirty="0">
                <a:latin typeface="Gill Sans MT" pitchFamily="34" charset="0"/>
              </a:rPr>
              <a:t>For example, </a:t>
            </a:r>
            <a:r>
              <a:rPr lang="en-AU" u="sng" dirty="0">
                <a:latin typeface="Gill Sans MT" pitchFamily="34" charset="0"/>
              </a:rPr>
              <a:t>key question</a:t>
            </a:r>
            <a:r>
              <a:rPr lang="en-AU" dirty="0">
                <a:latin typeface="Gill Sans MT" pitchFamily="34" charset="0"/>
              </a:rPr>
              <a:t>: does this imply tax rates should be uniform? (</a:t>
            </a:r>
            <a:r>
              <a:rPr lang="en-AU" i="1" dirty="0">
                <a:latin typeface="Gill Sans MT" pitchFamily="34" charset="0"/>
              </a:rPr>
              <a:t>no distortions</a:t>
            </a:r>
            <a:r>
              <a:rPr lang="en-AU" dirty="0">
                <a:latin typeface="Gill Sans MT" pitchFamily="34" charset="0"/>
              </a:rPr>
              <a:t>… among taxed </a:t>
            </a:r>
            <a:r>
              <a:rPr lang="en-AU" dirty="0" smtClean="0">
                <a:latin typeface="Gill Sans MT" pitchFamily="34" charset="0"/>
              </a:rPr>
              <a:t>goods</a:t>
            </a:r>
            <a:r>
              <a:rPr lang="en-US" dirty="0">
                <a:latin typeface="Gill Sans MT" pitchFamily="34" charset="0"/>
              </a:rPr>
              <a:t>?</a:t>
            </a:r>
            <a:r>
              <a:rPr lang="en-AU" dirty="0" smtClean="0">
                <a:latin typeface="Gill Sans MT" pitchFamily="34" charset="0"/>
              </a:rPr>
              <a:t>)</a:t>
            </a:r>
            <a:endParaRPr lang="en-AU" dirty="0">
              <a:latin typeface="Gill Sans MT"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100" y="-57150"/>
            <a:ext cx="7499350" cy="1143000"/>
          </a:xfrm>
        </p:spPr>
        <p:txBody>
          <a:bodyPr>
            <a:noAutofit/>
          </a:bodyPr>
          <a:lstStyle/>
          <a:p>
            <a:pPr marL="596646" indent="-514350" eaLnBrk="1" fontAlgn="auto" hangingPunct="1">
              <a:spcAft>
                <a:spcPts val="0"/>
              </a:spcAft>
              <a:defRPr/>
            </a:pPr>
            <a:r>
              <a:rPr lang="en-AU" sz="2600" dirty="0" smtClean="0">
                <a:solidFill>
                  <a:schemeClr val="tx2">
                    <a:satMod val="130000"/>
                  </a:schemeClr>
                </a:solidFill>
              </a:rPr>
              <a:t>V. </a:t>
            </a:r>
            <a:r>
              <a:rPr lang="en-AU" sz="2600" dirty="0">
                <a:solidFill>
                  <a:schemeClr val="tx2">
                    <a:satMod val="130000"/>
                  </a:schemeClr>
                </a:solidFill>
              </a:rPr>
              <a:t>Optimal taxation: no redistribution </a:t>
            </a:r>
            <a:r>
              <a:rPr lang="en-AU" sz="2600" dirty="0" smtClean="0">
                <a:solidFill>
                  <a:schemeClr val="tx2">
                    <a:satMod val="130000"/>
                  </a:schemeClr>
                </a:solidFill>
              </a:rPr>
              <a:t>concerns (XIII)</a:t>
            </a:r>
            <a:endParaRPr lang="en-AU" sz="2600" dirty="0">
              <a:solidFill>
                <a:schemeClr val="tx2">
                  <a:satMod val="130000"/>
                </a:schemeClr>
              </a:solidFill>
            </a:endParaRPr>
          </a:p>
        </p:txBody>
      </p:sp>
      <p:sp>
        <p:nvSpPr>
          <p:cNvPr id="4" name="Marcador de número de diapositiva 3"/>
          <p:cNvSpPr>
            <a:spLocks noGrp="1"/>
          </p:cNvSpPr>
          <p:nvPr>
            <p:ph type="sldNum" sz="quarter" idx="12"/>
          </p:nvPr>
        </p:nvSpPr>
        <p:spPr/>
        <p:txBody>
          <a:bodyPr/>
          <a:lstStyle/>
          <a:p>
            <a:pPr>
              <a:defRPr/>
            </a:pPr>
            <a:fld id="{3DA9AF36-DC86-42B8-9250-6546F612CAE5}" type="slidenum">
              <a:rPr lang="en-US"/>
              <a:pPr>
                <a:defRPr/>
              </a:pPr>
              <a:t>26</a:t>
            </a:fld>
            <a:endParaRPr lang="en-US" dirty="0"/>
          </a:p>
        </p:txBody>
      </p:sp>
      <p:pic>
        <p:nvPicPr>
          <p:cNvPr id="7" name="Marcador de contenido 6"/>
          <p:cNvPicPr>
            <a:picLocks noGrp="1" noChangeAspect="1"/>
          </p:cNvPicPr>
          <p:nvPr>
            <p:ph idx="1"/>
          </p:nvPr>
        </p:nvPicPr>
        <p:blipFill>
          <a:blip r:embed="rId3"/>
          <a:srcRect t="-1329" b="-1329"/>
          <a:stretch>
            <a:fillRect/>
          </a:stretch>
        </p:blipFill>
        <p:spPr>
          <a:xfrm>
            <a:off x="1443038" y="990600"/>
            <a:ext cx="7499350" cy="5486400"/>
          </a:xfrm>
          <a:prstGeom prst="upArrow">
            <a:avLst/>
          </a:prstGeom>
          <a:extLst/>
        </p:spPr>
      </p:pic>
      <p:sp>
        <p:nvSpPr>
          <p:cNvPr id="61444" name="Rectángulo 9"/>
          <p:cNvSpPr>
            <a:spLocks noChangeArrowheads="1"/>
          </p:cNvSpPr>
          <p:nvPr/>
        </p:nvSpPr>
        <p:spPr bwMode="auto">
          <a:xfrm>
            <a:off x="1443038" y="931863"/>
            <a:ext cx="6924675" cy="307975"/>
          </a:xfrm>
          <a:prstGeom prst="rect">
            <a:avLst/>
          </a:prstGeom>
          <a:noFill/>
          <a:ln w="9525">
            <a:noFill/>
            <a:miter lim="800000"/>
            <a:headEnd/>
            <a:tailEnd/>
          </a:ln>
        </p:spPr>
        <p:txBody>
          <a:bodyPr>
            <a:spAutoFit/>
          </a:bodyPr>
          <a:lstStyle/>
          <a:p>
            <a:pPr marL="922338" lvl="3" algn="ctr"/>
            <a:r>
              <a:rPr lang="en-AU" sz="1400" b="1">
                <a:solidFill>
                  <a:srgbClr val="FF0000"/>
                </a:solidFill>
                <a:latin typeface="Gill Sans MT" pitchFamily="34" charset="0"/>
              </a:rPr>
              <a:t>Analytical development: </a:t>
            </a:r>
            <a:r>
              <a:rPr lang="en-AU" sz="1400">
                <a:solidFill>
                  <a:srgbClr val="FF0000"/>
                </a:solidFill>
                <a:latin typeface="Gill Sans MT" pitchFamily="34" charset="0"/>
              </a:rPr>
              <a:t>Should optimal consumption taxes be uniform? (i)</a:t>
            </a:r>
          </a:p>
        </p:txBody>
      </p:sp>
      <p:sp>
        <p:nvSpPr>
          <p:cNvPr id="61445" name="Rectángulo 2"/>
          <p:cNvSpPr>
            <a:spLocks noChangeArrowheads="1"/>
          </p:cNvSpPr>
          <p:nvPr/>
        </p:nvSpPr>
        <p:spPr bwMode="auto">
          <a:xfrm>
            <a:off x="1165225" y="2103438"/>
            <a:ext cx="7878763" cy="2032000"/>
          </a:xfrm>
          <a:prstGeom prst="rect">
            <a:avLst/>
          </a:prstGeom>
          <a:noFill/>
          <a:ln w="9525">
            <a:noFill/>
            <a:miter lim="800000"/>
            <a:headEnd/>
            <a:tailEnd/>
          </a:ln>
        </p:spPr>
        <p:txBody>
          <a:bodyPr>
            <a:spAutoFit/>
          </a:bodyPr>
          <a:lstStyle/>
          <a:p>
            <a:endParaRPr lang="en-AU">
              <a:latin typeface="Gill Sans MT" pitchFamily="34" charset="0"/>
            </a:endParaRPr>
          </a:p>
          <a:p>
            <a:endParaRPr lang="en-US">
              <a:latin typeface="Gill Sans MT" pitchFamily="34" charset="0"/>
            </a:endParaRPr>
          </a:p>
          <a:p>
            <a:endParaRPr lang="en-AU">
              <a:latin typeface="Gill Sans MT" pitchFamily="34" charset="0"/>
            </a:endParaRPr>
          </a:p>
          <a:p>
            <a:endParaRPr lang="en-AU">
              <a:latin typeface="Gill Sans MT" pitchFamily="34" charset="0"/>
            </a:endParaRPr>
          </a:p>
          <a:p>
            <a:endParaRPr lang="en-AU">
              <a:latin typeface="Gill Sans MT" pitchFamily="34" charset="0"/>
            </a:endParaRPr>
          </a:p>
          <a:p>
            <a:r>
              <a:rPr lang="en-AU">
                <a:latin typeface="Gill Sans MT" pitchFamily="34" charset="0"/>
              </a:rPr>
              <a:t> </a:t>
            </a:r>
          </a:p>
          <a:p>
            <a:r>
              <a:rPr lang="en-AU">
                <a:latin typeface="Gill Sans MT" pitchFamily="34" charset="0"/>
              </a:rPr>
              <a:t> </a:t>
            </a:r>
          </a:p>
        </p:txBody>
      </p:sp>
      <p:sp>
        <p:nvSpPr>
          <p:cNvPr id="61446" name="CuadroTexto 5"/>
          <p:cNvSpPr txBox="1">
            <a:spLocks noChangeArrowheads="1"/>
          </p:cNvSpPr>
          <p:nvPr/>
        </p:nvSpPr>
        <p:spPr bwMode="auto">
          <a:xfrm>
            <a:off x="1309688" y="1422400"/>
            <a:ext cx="7451725" cy="6134100"/>
          </a:xfrm>
          <a:prstGeom prst="rect">
            <a:avLst/>
          </a:prstGeom>
          <a:noFill/>
          <a:ln w="9525">
            <a:noFill/>
            <a:miter lim="800000"/>
            <a:headEnd/>
            <a:tailEnd/>
          </a:ln>
        </p:spPr>
        <p:txBody>
          <a:bodyPr>
            <a:spAutoFit/>
          </a:bodyPr>
          <a:lstStyle/>
          <a:p>
            <a:pPr marL="285750" indent="-285750">
              <a:buFontTx/>
              <a:buChar char="-"/>
            </a:pPr>
            <a:r>
              <a:rPr lang="en-AU">
                <a:latin typeface="Gill Sans MT" pitchFamily="34" charset="0"/>
              </a:rPr>
              <a:t>Will see next the answer is NO; the origin, though, is different from that observed under tax rule 1 and tax rule 2. </a:t>
            </a:r>
          </a:p>
          <a:p>
            <a:pPr marL="285750" indent="-285750">
              <a:buFontTx/>
              <a:buChar char="-"/>
            </a:pPr>
            <a:endParaRPr lang="en-AU">
              <a:latin typeface="Gill Sans MT" pitchFamily="34" charset="0"/>
            </a:endParaRPr>
          </a:p>
          <a:p>
            <a:pPr marL="285750" indent="-285750">
              <a:buFontTx/>
              <a:buChar char="-"/>
            </a:pPr>
            <a:r>
              <a:rPr lang="en-AU">
                <a:latin typeface="Gill Sans MT" pitchFamily="34" charset="0"/>
              </a:rPr>
              <a:t>Analytically, we are wondering whether   r          </a:t>
            </a:r>
            <a:r>
              <a:rPr lang="en-AU">
                <a:latin typeface="Gill Sans MT" pitchFamily="34" charset="0"/>
                <a:sym typeface="Symbol" pitchFamily="18" charset="2"/>
              </a:rPr>
              <a:t></a:t>
            </a:r>
            <a:r>
              <a:rPr lang="en-AU" i="1">
                <a:latin typeface="Gill Sans MT" pitchFamily="34" charset="0"/>
              </a:rPr>
              <a:t>i</a:t>
            </a:r>
            <a:r>
              <a:rPr lang="en-AU">
                <a:latin typeface="Gill Sans MT" pitchFamily="34" charset="0"/>
              </a:rPr>
              <a:t> . That is, whether all goods – due just to efficiency considerations - should be taxed at 21%. Before demonstrating our NO, let’s see what’s going on in practice:</a:t>
            </a:r>
          </a:p>
          <a:p>
            <a:pPr marL="285750" indent="-285750">
              <a:buFontTx/>
              <a:buChar char="-"/>
            </a:pPr>
            <a:endParaRPr lang="en-AU">
              <a:latin typeface="Gill Sans MT" pitchFamily="34" charset="0"/>
            </a:endParaRPr>
          </a:p>
          <a:p>
            <a:pPr marL="285750" indent="-285750">
              <a:buFontTx/>
              <a:buChar char="-"/>
            </a:pPr>
            <a:endParaRPr lang="en-AU">
              <a:latin typeface="Gill Sans MT" pitchFamily="34" charset="0"/>
            </a:endParaRPr>
          </a:p>
          <a:p>
            <a:pPr marL="285750" indent="-285750">
              <a:buFontTx/>
              <a:buChar char="-"/>
            </a:pPr>
            <a:endParaRPr lang="en-AU">
              <a:latin typeface="Gill Sans MT" pitchFamily="34" charset="0"/>
            </a:endParaRPr>
          </a:p>
          <a:p>
            <a:pPr marL="285750" indent="-285750">
              <a:buFontTx/>
              <a:buChar char="-"/>
            </a:pPr>
            <a:endParaRPr lang="en-AU">
              <a:latin typeface="Gill Sans MT" pitchFamily="34" charset="0"/>
            </a:endParaRPr>
          </a:p>
          <a:p>
            <a:pPr marL="285750" indent="-285750">
              <a:buFontTx/>
              <a:buChar char="-"/>
            </a:pPr>
            <a:endParaRPr lang="en-AU">
              <a:latin typeface="Gill Sans MT" pitchFamily="34" charset="0"/>
            </a:endParaRPr>
          </a:p>
          <a:p>
            <a:pPr marL="285750" indent="-285750">
              <a:buFontTx/>
              <a:buChar char="-"/>
            </a:pPr>
            <a:endParaRPr lang="en-AU">
              <a:latin typeface="Gill Sans MT" pitchFamily="34" charset="0"/>
            </a:endParaRPr>
          </a:p>
          <a:p>
            <a:pPr marL="285750" indent="-285750">
              <a:buFontTx/>
              <a:buChar char="-"/>
            </a:pPr>
            <a:endParaRPr lang="en-AU">
              <a:latin typeface="Gill Sans MT" pitchFamily="34" charset="0"/>
            </a:endParaRPr>
          </a:p>
          <a:p>
            <a:pPr marL="285750" indent="-285750">
              <a:buFontTx/>
              <a:buChar char="-"/>
            </a:pPr>
            <a:endParaRPr lang="en-AU">
              <a:latin typeface="Gill Sans MT" pitchFamily="34" charset="0"/>
            </a:endParaRPr>
          </a:p>
          <a:p>
            <a:pPr marL="285750" indent="-285750">
              <a:buFontTx/>
              <a:buChar char="-"/>
            </a:pPr>
            <a:endParaRPr lang="en-AU">
              <a:latin typeface="Gill Sans MT" pitchFamily="34" charset="0"/>
            </a:endParaRPr>
          </a:p>
          <a:p>
            <a:pPr marL="285750" indent="-285750">
              <a:buFontTx/>
              <a:buChar char="-"/>
            </a:pPr>
            <a:endParaRPr lang="en-AU">
              <a:latin typeface="Gill Sans MT" pitchFamily="34" charset="0"/>
            </a:endParaRPr>
          </a:p>
          <a:p>
            <a:pPr marL="285750" indent="-285750"/>
            <a:r>
              <a:rPr lang="en-AU" u="sng">
                <a:latin typeface="Gill Sans MT" pitchFamily="34" charset="0"/>
              </a:rPr>
              <a:t>Source:</a:t>
            </a:r>
            <a:r>
              <a:rPr lang="en-AU">
                <a:latin typeface="Gill Sans MT" pitchFamily="34" charset="0"/>
              </a:rPr>
              <a:t> Durán-Cabré (2013); </a:t>
            </a:r>
            <a:r>
              <a:rPr lang="en-AU" u="sng">
                <a:latin typeface="Gill Sans MT" pitchFamily="34" charset="0"/>
              </a:rPr>
              <a:t>Index of uniformity</a:t>
            </a:r>
            <a:r>
              <a:rPr lang="en-AU">
                <a:latin typeface="Gill Sans MT" pitchFamily="34" charset="0"/>
              </a:rPr>
              <a:t> (C-efficiency): effective tax rate (macro measure)/statutory general tax rate (if it equals one, perfect uniformity)… Is NZ doing so well?</a:t>
            </a:r>
          </a:p>
          <a:p>
            <a:pPr marL="285750" indent="-285750">
              <a:buFontTx/>
              <a:buChar char="-"/>
            </a:pPr>
            <a:endParaRPr lang="en-AU">
              <a:latin typeface="Gill Sans MT" pitchFamily="34" charset="0"/>
            </a:endParaRPr>
          </a:p>
          <a:p>
            <a:pPr marL="285750" indent="-285750"/>
            <a:endParaRPr lang="en-AU">
              <a:latin typeface="Gill Sans MT" pitchFamily="34" charset="0"/>
            </a:endParaRPr>
          </a:p>
          <a:p>
            <a:pPr marL="285750" indent="-285750"/>
            <a:r>
              <a:rPr lang="en-AU">
                <a:latin typeface="Gill Sans MT" pitchFamily="34" charset="0"/>
              </a:rPr>
              <a:t> </a:t>
            </a:r>
          </a:p>
        </p:txBody>
      </p:sp>
      <p:pic>
        <p:nvPicPr>
          <p:cNvPr id="61447" name="Imagen 12"/>
          <p:cNvPicPr>
            <a:picLocks noChangeAspect="1"/>
          </p:cNvPicPr>
          <p:nvPr/>
        </p:nvPicPr>
        <p:blipFill>
          <a:blip r:embed="rId4"/>
          <a:srcRect/>
          <a:stretch>
            <a:fillRect/>
          </a:stretch>
        </p:blipFill>
        <p:spPr bwMode="auto">
          <a:xfrm>
            <a:off x="5408613" y="2293938"/>
            <a:ext cx="803275" cy="296862"/>
          </a:xfrm>
          <a:prstGeom prst="rect">
            <a:avLst/>
          </a:prstGeom>
          <a:noFill/>
          <a:ln w="9525">
            <a:noFill/>
            <a:miter lim="800000"/>
            <a:headEnd/>
            <a:tailEnd/>
          </a:ln>
        </p:spPr>
      </p:pic>
      <p:graphicFrame>
        <p:nvGraphicFramePr>
          <p:cNvPr id="14" name="Tabla 13"/>
          <p:cNvGraphicFramePr>
            <a:graphicFrameLocks noGrp="1"/>
          </p:cNvGraphicFramePr>
          <p:nvPr/>
        </p:nvGraphicFramePr>
        <p:xfrm>
          <a:off x="1358900" y="3462338"/>
          <a:ext cx="7386736" cy="2123440"/>
        </p:xfrm>
        <a:graphic>
          <a:graphicData uri="http://schemas.openxmlformats.org/drawingml/2006/table">
            <a:tbl>
              <a:tblPr firstRow="1" bandRow="1">
                <a:tableStyleId>{5C22544A-7EE6-4342-B048-85BDC9FD1C3A}</a:tableStyleId>
              </a:tblPr>
              <a:tblGrid>
                <a:gridCol w="1055248"/>
                <a:gridCol w="1055248"/>
                <a:gridCol w="1055248"/>
                <a:gridCol w="1055248"/>
                <a:gridCol w="1055248"/>
                <a:gridCol w="1055248"/>
                <a:gridCol w="1055248"/>
              </a:tblGrid>
              <a:tr h="370840">
                <a:tc>
                  <a:txBody>
                    <a:bodyPr/>
                    <a:lstStyle/>
                    <a:p>
                      <a:endParaRPr lang="en-AU" dirty="0"/>
                    </a:p>
                  </a:txBody>
                  <a:tcPr/>
                </a:tc>
                <a:tc>
                  <a:txBody>
                    <a:bodyPr/>
                    <a:lstStyle/>
                    <a:p>
                      <a:r>
                        <a:rPr lang="en-AU" dirty="0" smtClean="0"/>
                        <a:t>2003</a:t>
                      </a:r>
                      <a:endParaRPr lang="en-AU" dirty="0"/>
                    </a:p>
                  </a:txBody>
                  <a:tcPr/>
                </a:tc>
                <a:tc>
                  <a:txBody>
                    <a:bodyPr/>
                    <a:lstStyle/>
                    <a:p>
                      <a:r>
                        <a:rPr lang="en-AU" dirty="0" smtClean="0"/>
                        <a:t>2005</a:t>
                      </a:r>
                      <a:endParaRPr lang="en-AU" dirty="0"/>
                    </a:p>
                  </a:txBody>
                  <a:tcPr/>
                </a:tc>
                <a:tc>
                  <a:txBody>
                    <a:bodyPr/>
                    <a:lstStyle/>
                    <a:p>
                      <a:r>
                        <a:rPr lang="en-AU" dirty="0" smtClean="0"/>
                        <a:t>2007</a:t>
                      </a:r>
                      <a:endParaRPr lang="en-AU" dirty="0"/>
                    </a:p>
                  </a:txBody>
                  <a:tcPr/>
                </a:tc>
                <a:tc>
                  <a:txBody>
                    <a:bodyPr/>
                    <a:lstStyle/>
                    <a:p>
                      <a:r>
                        <a:rPr lang="en-AU" dirty="0" smtClean="0"/>
                        <a:t>2008</a:t>
                      </a:r>
                      <a:endParaRPr lang="en-AU" dirty="0"/>
                    </a:p>
                  </a:txBody>
                  <a:tcPr/>
                </a:tc>
                <a:tc>
                  <a:txBody>
                    <a:bodyPr/>
                    <a:lstStyle/>
                    <a:p>
                      <a:r>
                        <a:rPr lang="en-AU" dirty="0" smtClean="0"/>
                        <a:t>2009</a:t>
                      </a:r>
                      <a:endParaRPr lang="en-AU" dirty="0"/>
                    </a:p>
                  </a:txBody>
                  <a:tcPr/>
                </a:tc>
                <a:tc>
                  <a:txBody>
                    <a:bodyPr/>
                    <a:lstStyle/>
                    <a:p>
                      <a:r>
                        <a:rPr lang="en-AU" dirty="0" smtClean="0"/>
                        <a:t>Average</a:t>
                      </a:r>
                      <a:endParaRPr lang="en-AU" dirty="0"/>
                    </a:p>
                  </a:txBody>
                  <a:tcPr/>
                </a:tc>
              </a:tr>
              <a:tr h="370840">
                <a:tc>
                  <a:txBody>
                    <a:bodyPr/>
                    <a:lstStyle/>
                    <a:p>
                      <a:r>
                        <a:rPr lang="en-AU" dirty="0" smtClean="0"/>
                        <a:t>Spain</a:t>
                      </a:r>
                      <a:endParaRPr lang="en-AU" dirty="0"/>
                    </a:p>
                  </a:txBody>
                  <a:tcPr/>
                </a:tc>
                <a:tc>
                  <a:txBody>
                    <a:bodyPr/>
                    <a:lstStyle/>
                    <a:p>
                      <a:pPr algn="ctr"/>
                      <a:r>
                        <a:rPr lang="en-AU" dirty="0" smtClean="0"/>
                        <a:t>.53</a:t>
                      </a:r>
                      <a:endParaRPr lang="en-AU" dirty="0"/>
                    </a:p>
                  </a:txBody>
                  <a:tcPr/>
                </a:tc>
                <a:tc>
                  <a:txBody>
                    <a:bodyPr/>
                    <a:lstStyle/>
                    <a:p>
                      <a:pPr algn="ctr"/>
                      <a:r>
                        <a:rPr lang="en-AU" dirty="0" smtClean="0"/>
                        <a:t>.56</a:t>
                      </a:r>
                      <a:endParaRPr lang="en-AU" dirty="0"/>
                    </a:p>
                  </a:txBody>
                  <a:tcPr/>
                </a:tc>
                <a:tc>
                  <a:txBody>
                    <a:bodyPr/>
                    <a:lstStyle/>
                    <a:p>
                      <a:pPr algn="ctr"/>
                      <a:r>
                        <a:rPr lang="en-AU" dirty="0" smtClean="0"/>
                        <a:t>.55</a:t>
                      </a:r>
                      <a:endParaRPr lang="en-AU" dirty="0"/>
                    </a:p>
                  </a:txBody>
                  <a:tcPr/>
                </a:tc>
                <a:tc>
                  <a:txBody>
                    <a:bodyPr/>
                    <a:lstStyle/>
                    <a:p>
                      <a:pPr algn="ctr"/>
                      <a:r>
                        <a:rPr lang="en-AU" dirty="0" smtClean="0"/>
                        <a:t>.46</a:t>
                      </a:r>
                      <a:endParaRPr lang="en-AU" dirty="0"/>
                    </a:p>
                  </a:txBody>
                  <a:tcPr/>
                </a:tc>
                <a:tc>
                  <a:txBody>
                    <a:bodyPr/>
                    <a:lstStyle/>
                    <a:p>
                      <a:pPr algn="ctr"/>
                      <a:r>
                        <a:rPr lang="en-AU" dirty="0" smtClean="0"/>
                        <a:t>.35</a:t>
                      </a:r>
                      <a:endParaRPr lang="en-AU" dirty="0"/>
                    </a:p>
                  </a:txBody>
                  <a:tcPr/>
                </a:tc>
                <a:tc>
                  <a:txBody>
                    <a:bodyPr/>
                    <a:lstStyle/>
                    <a:p>
                      <a:pPr algn="ctr"/>
                      <a:r>
                        <a:rPr lang="en-AU" dirty="0" smtClean="0"/>
                        <a:t>.49</a:t>
                      </a:r>
                      <a:endParaRPr lang="en-AU" dirty="0"/>
                    </a:p>
                  </a:txBody>
                  <a:tcPr/>
                </a:tc>
              </a:tr>
              <a:tr h="370840">
                <a:tc>
                  <a:txBody>
                    <a:bodyPr/>
                    <a:lstStyle/>
                    <a:p>
                      <a:r>
                        <a:rPr lang="en-AU" dirty="0" smtClean="0"/>
                        <a:t>EU(15)</a:t>
                      </a:r>
                      <a:endParaRPr lang="en-AU" dirty="0"/>
                    </a:p>
                  </a:txBody>
                  <a:tcPr/>
                </a:tc>
                <a:tc>
                  <a:txBody>
                    <a:bodyPr/>
                    <a:lstStyle/>
                    <a:p>
                      <a:pPr algn="ctr"/>
                      <a:r>
                        <a:rPr lang="en-AU" dirty="0" smtClean="0"/>
                        <a:t>.55</a:t>
                      </a:r>
                      <a:endParaRPr lang="en-AU" dirty="0"/>
                    </a:p>
                  </a:txBody>
                  <a:tcPr/>
                </a:tc>
                <a:tc>
                  <a:txBody>
                    <a:bodyPr/>
                    <a:lstStyle/>
                    <a:p>
                      <a:pPr algn="ctr"/>
                      <a:r>
                        <a:rPr lang="en-AU" dirty="0" smtClean="0"/>
                        <a:t>.57</a:t>
                      </a:r>
                      <a:endParaRPr lang="en-AU" dirty="0"/>
                    </a:p>
                  </a:txBody>
                  <a:tcPr/>
                </a:tc>
                <a:tc>
                  <a:txBody>
                    <a:bodyPr/>
                    <a:lstStyle/>
                    <a:p>
                      <a:pPr algn="ctr"/>
                      <a:r>
                        <a:rPr lang="en-AU" dirty="0" smtClean="0"/>
                        <a:t>.57</a:t>
                      </a:r>
                      <a:endParaRPr lang="en-AU" dirty="0"/>
                    </a:p>
                  </a:txBody>
                  <a:tcPr/>
                </a:tc>
                <a:tc>
                  <a:txBody>
                    <a:bodyPr/>
                    <a:lstStyle/>
                    <a:p>
                      <a:pPr algn="ctr"/>
                      <a:r>
                        <a:rPr lang="en-AU" dirty="0" smtClean="0"/>
                        <a:t>.55</a:t>
                      </a:r>
                      <a:endParaRPr lang="en-AU" dirty="0"/>
                    </a:p>
                  </a:txBody>
                  <a:tcPr/>
                </a:tc>
                <a:tc>
                  <a:txBody>
                    <a:bodyPr/>
                    <a:lstStyle/>
                    <a:p>
                      <a:pPr algn="ctr"/>
                      <a:r>
                        <a:rPr lang="en-AU" dirty="0" smtClean="0"/>
                        <a:t>.49</a:t>
                      </a:r>
                      <a:endParaRPr lang="en-AU" dirty="0"/>
                    </a:p>
                  </a:txBody>
                  <a:tcPr/>
                </a:tc>
                <a:tc>
                  <a:txBody>
                    <a:bodyPr/>
                    <a:lstStyle/>
                    <a:p>
                      <a:pPr algn="ctr"/>
                      <a:r>
                        <a:rPr lang="en-AU" dirty="0" smtClean="0"/>
                        <a:t>.55</a:t>
                      </a:r>
                      <a:endParaRPr lang="en-AU" dirty="0"/>
                    </a:p>
                  </a:txBody>
                  <a:tcPr/>
                </a:tc>
              </a:tr>
              <a:tr h="370840">
                <a:tc>
                  <a:txBody>
                    <a:bodyPr/>
                    <a:lstStyle/>
                    <a:p>
                      <a:r>
                        <a:rPr lang="en-AU" dirty="0" smtClean="0"/>
                        <a:t>OECD</a:t>
                      </a:r>
                      <a:endParaRPr lang="en-AU" dirty="0"/>
                    </a:p>
                  </a:txBody>
                  <a:tcPr/>
                </a:tc>
                <a:tc>
                  <a:txBody>
                    <a:bodyPr/>
                    <a:lstStyle/>
                    <a:p>
                      <a:pPr algn="ctr"/>
                      <a:r>
                        <a:rPr lang="en-AU" dirty="0" smtClean="0"/>
                        <a:t>.57</a:t>
                      </a:r>
                      <a:endParaRPr lang="en-AU" dirty="0"/>
                    </a:p>
                  </a:txBody>
                  <a:tcPr/>
                </a:tc>
                <a:tc>
                  <a:txBody>
                    <a:bodyPr/>
                    <a:lstStyle/>
                    <a:p>
                      <a:pPr algn="ctr"/>
                      <a:r>
                        <a:rPr lang="en-AU" dirty="0" smtClean="0"/>
                        <a:t>.59</a:t>
                      </a:r>
                      <a:endParaRPr lang="en-AU" dirty="0"/>
                    </a:p>
                  </a:txBody>
                  <a:tcPr/>
                </a:tc>
                <a:tc>
                  <a:txBody>
                    <a:bodyPr/>
                    <a:lstStyle/>
                    <a:p>
                      <a:pPr algn="ctr"/>
                      <a:r>
                        <a:rPr lang="en-AU" dirty="0" smtClean="0"/>
                        <a:t>.60</a:t>
                      </a:r>
                      <a:endParaRPr lang="en-AU" dirty="0"/>
                    </a:p>
                  </a:txBody>
                  <a:tcPr/>
                </a:tc>
                <a:tc>
                  <a:txBody>
                    <a:bodyPr/>
                    <a:lstStyle/>
                    <a:p>
                      <a:pPr algn="ctr"/>
                      <a:r>
                        <a:rPr lang="en-AU" dirty="0" smtClean="0"/>
                        <a:t>.58</a:t>
                      </a:r>
                      <a:endParaRPr lang="en-AU" dirty="0"/>
                    </a:p>
                  </a:txBody>
                  <a:tcPr/>
                </a:tc>
                <a:tc>
                  <a:txBody>
                    <a:bodyPr/>
                    <a:lstStyle/>
                    <a:p>
                      <a:pPr algn="ctr"/>
                      <a:r>
                        <a:rPr lang="en-AU" dirty="0" err="1" smtClean="0"/>
                        <a:t>n.a</a:t>
                      </a:r>
                      <a:r>
                        <a:rPr lang="en-AU" dirty="0" smtClean="0"/>
                        <a:t>.</a:t>
                      </a:r>
                      <a:endParaRPr lang="en-AU" dirty="0"/>
                    </a:p>
                  </a:txBody>
                  <a:tcPr/>
                </a:tc>
                <a:tc>
                  <a:txBody>
                    <a:bodyPr/>
                    <a:lstStyle/>
                    <a:p>
                      <a:pPr algn="ctr"/>
                      <a:r>
                        <a:rPr lang="en-AU" dirty="0" smtClean="0"/>
                        <a:t>.59</a:t>
                      </a:r>
                      <a:endParaRPr lang="en-AU" dirty="0"/>
                    </a:p>
                  </a:txBody>
                  <a:tcPr/>
                </a:tc>
              </a:tr>
              <a:tr h="370840">
                <a:tc>
                  <a:txBody>
                    <a:bodyPr/>
                    <a:lstStyle/>
                    <a:p>
                      <a:r>
                        <a:rPr lang="en-AU" dirty="0" smtClean="0"/>
                        <a:t>New Zealand</a:t>
                      </a:r>
                      <a:endParaRPr lang="en-AU" dirty="0"/>
                    </a:p>
                  </a:txBody>
                  <a:tcPr/>
                </a:tc>
                <a:tc>
                  <a:txBody>
                    <a:bodyPr/>
                    <a:lstStyle/>
                    <a:p>
                      <a:pPr algn="ctr"/>
                      <a:r>
                        <a:rPr lang="en-AU" dirty="0" smtClean="0"/>
                        <a:t>1.07</a:t>
                      </a:r>
                      <a:endParaRPr lang="en-AU" dirty="0"/>
                    </a:p>
                  </a:txBody>
                  <a:tcPr/>
                </a:tc>
                <a:tc>
                  <a:txBody>
                    <a:bodyPr/>
                    <a:lstStyle/>
                    <a:p>
                      <a:pPr algn="ctr"/>
                      <a:r>
                        <a:rPr lang="en-AU" dirty="0" smtClean="0"/>
                        <a:t>1.03</a:t>
                      </a:r>
                      <a:endParaRPr lang="en-AU" dirty="0"/>
                    </a:p>
                  </a:txBody>
                  <a:tcPr/>
                </a:tc>
                <a:tc>
                  <a:txBody>
                    <a:bodyPr/>
                    <a:lstStyle/>
                    <a:p>
                      <a:pPr algn="ctr"/>
                      <a:r>
                        <a:rPr lang="en-AU" dirty="0" smtClean="0"/>
                        <a:t>.97</a:t>
                      </a:r>
                      <a:endParaRPr lang="en-AU" dirty="0"/>
                    </a:p>
                  </a:txBody>
                  <a:tcPr/>
                </a:tc>
                <a:tc>
                  <a:txBody>
                    <a:bodyPr/>
                    <a:lstStyle/>
                    <a:p>
                      <a:pPr algn="ctr"/>
                      <a:r>
                        <a:rPr lang="en-AU" dirty="0" smtClean="0"/>
                        <a:t>.98</a:t>
                      </a:r>
                      <a:endParaRPr lang="en-AU" dirty="0"/>
                    </a:p>
                  </a:txBody>
                  <a:tcPr/>
                </a:tc>
                <a:tc>
                  <a:txBody>
                    <a:bodyPr/>
                    <a:lstStyle/>
                    <a:p>
                      <a:pPr algn="ctr"/>
                      <a:r>
                        <a:rPr lang="en-AU" dirty="0" err="1" smtClean="0"/>
                        <a:t>n.a</a:t>
                      </a:r>
                      <a:r>
                        <a:rPr lang="en-AU" dirty="0" smtClean="0"/>
                        <a:t>.</a:t>
                      </a:r>
                      <a:endParaRPr lang="en-AU" dirty="0"/>
                    </a:p>
                  </a:txBody>
                  <a:tcPr/>
                </a:tc>
                <a:tc>
                  <a:txBody>
                    <a:bodyPr/>
                    <a:lstStyle/>
                    <a:p>
                      <a:pPr algn="ctr"/>
                      <a:r>
                        <a:rPr lang="en-AU" dirty="0" smtClean="0"/>
                        <a:t>1.01</a:t>
                      </a:r>
                      <a:endParaRPr lang="en-AU"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100" y="-57150"/>
            <a:ext cx="7499350" cy="1143000"/>
          </a:xfrm>
        </p:spPr>
        <p:txBody>
          <a:bodyPr>
            <a:noAutofit/>
          </a:bodyPr>
          <a:lstStyle/>
          <a:p>
            <a:pPr marL="596646" indent="-514350" eaLnBrk="1" fontAlgn="auto" hangingPunct="1">
              <a:spcAft>
                <a:spcPts val="0"/>
              </a:spcAft>
              <a:defRPr/>
            </a:pPr>
            <a:r>
              <a:rPr lang="en-AU" sz="2600" dirty="0" smtClean="0">
                <a:solidFill>
                  <a:schemeClr val="tx2">
                    <a:satMod val="130000"/>
                  </a:schemeClr>
                </a:solidFill>
              </a:rPr>
              <a:t>V. </a:t>
            </a:r>
            <a:r>
              <a:rPr lang="en-AU" sz="2600" dirty="0">
                <a:solidFill>
                  <a:schemeClr val="tx2">
                    <a:satMod val="130000"/>
                  </a:schemeClr>
                </a:solidFill>
              </a:rPr>
              <a:t>Optimal taxation: no redistribution </a:t>
            </a:r>
            <a:r>
              <a:rPr lang="en-AU" sz="2600" dirty="0" smtClean="0">
                <a:solidFill>
                  <a:schemeClr val="tx2">
                    <a:satMod val="130000"/>
                  </a:schemeClr>
                </a:solidFill>
              </a:rPr>
              <a:t>concerns (XIV)</a:t>
            </a:r>
            <a:endParaRPr lang="en-AU" sz="2600" dirty="0">
              <a:solidFill>
                <a:schemeClr val="tx2">
                  <a:satMod val="130000"/>
                </a:schemeClr>
              </a:solidFill>
            </a:endParaRPr>
          </a:p>
        </p:txBody>
      </p:sp>
      <p:sp>
        <p:nvSpPr>
          <p:cNvPr id="4" name="Marcador de número de diapositiva 3"/>
          <p:cNvSpPr>
            <a:spLocks noGrp="1"/>
          </p:cNvSpPr>
          <p:nvPr>
            <p:ph type="sldNum" sz="quarter" idx="12"/>
          </p:nvPr>
        </p:nvSpPr>
        <p:spPr/>
        <p:txBody>
          <a:bodyPr/>
          <a:lstStyle/>
          <a:p>
            <a:pPr>
              <a:defRPr/>
            </a:pPr>
            <a:fld id="{33150339-E559-4AC4-A41F-51542EE58A09}" type="slidenum">
              <a:rPr lang="en-US"/>
              <a:pPr>
                <a:defRPr/>
              </a:pPr>
              <a:t>27</a:t>
            </a:fld>
            <a:endParaRPr lang="en-US" dirty="0"/>
          </a:p>
        </p:txBody>
      </p:sp>
      <p:pic>
        <p:nvPicPr>
          <p:cNvPr id="7" name="Marcador de contenido 6"/>
          <p:cNvPicPr>
            <a:picLocks noGrp="1" noChangeAspect="1"/>
          </p:cNvPicPr>
          <p:nvPr>
            <p:ph idx="1"/>
          </p:nvPr>
        </p:nvPicPr>
        <p:blipFill>
          <a:blip r:embed="rId3"/>
          <a:srcRect t="-1329" b="-1329"/>
          <a:stretch>
            <a:fillRect/>
          </a:stretch>
        </p:blipFill>
        <p:spPr>
          <a:xfrm>
            <a:off x="1443038" y="990600"/>
            <a:ext cx="7499350" cy="5486400"/>
          </a:xfrm>
          <a:prstGeom prst="upArrow">
            <a:avLst/>
          </a:prstGeom>
          <a:extLst/>
        </p:spPr>
      </p:pic>
      <p:sp>
        <p:nvSpPr>
          <p:cNvPr id="63492" name="Rectángulo 9"/>
          <p:cNvSpPr>
            <a:spLocks noChangeArrowheads="1"/>
          </p:cNvSpPr>
          <p:nvPr/>
        </p:nvSpPr>
        <p:spPr bwMode="auto">
          <a:xfrm>
            <a:off x="1443038" y="931863"/>
            <a:ext cx="6924675" cy="307975"/>
          </a:xfrm>
          <a:prstGeom prst="rect">
            <a:avLst/>
          </a:prstGeom>
          <a:noFill/>
          <a:ln w="9525">
            <a:noFill/>
            <a:miter lim="800000"/>
            <a:headEnd/>
            <a:tailEnd/>
          </a:ln>
        </p:spPr>
        <p:txBody>
          <a:bodyPr>
            <a:spAutoFit/>
          </a:bodyPr>
          <a:lstStyle/>
          <a:p>
            <a:pPr marL="922338" lvl="3" algn="ctr"/>
            <a:r>
              <a:rPr lang="en-AU" sz="1400" b="1">
                <a:solidFill>
                  <a:srgbClr val="FF0000"/>
                </a:solidFill>
                <a:latin typeface="Gill Sans MT" pitchFamily="34" charset="0"/>
              </a:rPr>
              <a:t>Analytical development: </a:t>
            </a:r>
            <a:r>
              <a:rPr lang="en-AU" sz="1400">
                <a:solidFill>
                  <a:srgbClr val="FF0000"/>
                </a:solidFill>
                <a:latin typeface="Gill Sans MT" pitchFamily="34" charset="0"/>
              </a:rPr>
              <a:t>Should optimal consumption taxes be uniform? (ii)</a:t>
            </a:r>
          </a:p>
        </p:txBody>
      </p:sp>
      <p:sp>
        <p:nvSpPr>
          <p:cNvPr id="63493" name="Rectángulo 2"/>
          <p:cNvSpPr>
            <a:spLocks noChangeArrowheads="1"/>
          </p:cNvSpPr>
          <p:nvPr/>
        </p:nvSpPr>
        <p:spPr bwMode="auto">
          <a:xfrm>
            <a:off x="1165225" y="2103438"/>
            <a:ext cx="7878763" cy="2032000"/>
          </a:xfrm>
          <a:prstGeom prst="rect">
            <a:avLst/>
          </a:prstGeom>
          <a:noFill/>
          <a:ln w="9525">
            <a:noFill/>
            <a:miter lim="800000"/>
            <a:headEnd/>
            <a:tailEnd/>
          </a:ln>
        </p:spPr>
        <p:txBody>
          <a:bodyPr>
            <a:spAutoFit/>
          </a:bodyPr>
          <a:lstStyle/>
          <a:p>
            <a:endParaRPr lang="en-AU">
              <a:latin typeface="Gill Sans MT" pitchFamily="34" charset="0"/>
            </a:endParaRPr>
          </a:p>
          <a:p>
            <a:endParaRPr lang="en-US">
              <a:latin typeface="Gill Sans MT" pitchFamily="34" charset="0"/>
            </a:endParaRPr>
          </a:p>
          <a:p>
            <a:endParaRPr lang="en-AU">
              <a:latin typeface="Gill Sans MT" pitchFamily="34" charset="0"/>
            </a:endParaRPr>
          </a:p>
          <a:p>
            <a:endParaRPr lang="en-AU">
              <a:latin typeface="Gill Sans MT" pitchFamily="34" charset="0"/>
            </a:endParaRPr>
          </a:p>
          <a:p>
            <a:endParaRPr lang="en-AU">
              <a:latin typeface="Gill Sans MT" pitchFamily="34" charset="0"/>
            </a:endParaRPr>
          </a:p>
          <a:p>
            <a:r>
              <a:rPr lang="en-AU">
                <a:latin typeface="Gill Sans MT" pitchFamily="34" charset="0"/>
              </a:rPr>
              <a:t> </a:t>
            </a:r>
          </a:p>
          <a:p>
            <a:r>
              <a:rPr lang="en-AU">
                <a:latin typeface="Gill Sans MT" pitchFamily="34" charset="0"/>
              </a:rPr>
              <a:t> </a:t>
            </a:r>
          </a:p>
        </p:txBody>
      </p:sp>
      <p:sp>
        <p:nvSpPr>
          <p:cNvPr id="6" name="CuadroTexto 5"/>
          <p:cNvSpPr txBox="1"/>
          <p:nvPr/>
        </p:nvSpPr>
        <p:spPr>
          <a:xfrm>
            <a:off x="1309688" y="860425"/>
            <a:ext cx="7624762" cy="6134100"/>
          </a:xfrm>
          <a:prstGeom prst="rect">
            <a:avLst/>
          </a:prstGeom>
          <a:noFill/>
        </p:spPr>
        <p:txBody>
          <a:bodyPr>
            <a:spAutoFit/>
          </a:bodyPr>
          <a:lstStyle/>
          <a:p>
            <a:pPr marL="285750" indent="-285750">
              <a:buFontTx/>
              <a:buChar char="-"/>
            </a:pPr>
            <a:endParaRPr lang="en-AU" dirty="0">
              <a:latin typeface="Gill Sans MT" pitchFamily="34" charset="0"/>
            </a:endParaRPr>
          </a:p>
          <a:p>
            <a:pPr marL="285750" indent="-285750"/>
            <a:endParaRPr lang="en-AU" dirty="0">
              <a:latin typeface="Gill Sans MT" pitchFamily="34" charset="0"/>
            </a:endParaRPr>
          </a:p>
          <a:p>
            <a:pPr marL="285750" indent="-285750"/>
            <a:r>
              <a:rPr lang="en-AU" dirty="0">
                <a:latin typeface="Gill Sans MT" pitchFamily="34" charset="0"/>
              </a:rPr>
              <a:t> - Let’s write again the Ramsey Rule:</a:t>
            </a:r>
          </a:p>
          <a:p>
            <a:pPr marL="285750" indent="-285750"/>
            <a:endParaRPr lang="en-AU" dirty="0">
              <a:latin typeface="Gill Sans MT" pitchFamily="34" charset="0"/>
            </a:endParaRPr>
          </a:p>
          <a:p>
            <a:pPr marL="285750" indent="-285750"/>
            <a:endParaRPr lang="en-AU" dirty="0">
              <a:latin typeface="Gill Sans MT" pitchFamily="34" charset="0"/>
            </a:endParaRPr>
          </a:p>
          <a:p>
            <a:pPr marL="285750" indent="-285750"/>
            <a:endParaRPr lang="en-AU" dirty="0">
              <a:latin typeface="Gill Sans MT" pitchFamily="34" charset="0"/>
            </a:endParaRPr>
          </a:p>
          <a:p>
            <a:pPr marL="285750" indent="-285750"/>
            <a:endParaRPr lang="en-AU" dirty="0">
              <a:latin typeface="Gill Sans MT" pitchFamily="34" charset="0"/>
            </a:endParaRPr>
          </a:p>
          <a:p>
            <a:pPr marL="285750" indent="-285750">
              <a:buFontTx/>
              <a:buChar char="-"/>
            </a:pPr>
            <a:r>
              <a:rPr lang="en-AU" dirty="0">
                <a:latin typeface="Gill Sans MT" pitchFamily="34" charset="0"/>
              </a:rPr>
              <a:t>We employ the symmetry property and work with ad-valorem taxes:</a:t>
            </a:r>
          </a:p>
          <a:p>
            <a:pPr marL="285750" indent="-285750"/>
            <a:r>
              <a:rPr lang="en-AU" dirty="0">
                <a:latin typeface="Gill Sans MT" pitchFamily="34" charset="0"/>
              </a:rPr>
              <a:t>         </a:t>
            </a:r>
          </a:p>
          <a:p>
            <a:pPr marL="285750" indent="-285750"/>
            <a:r>
              <a:rPr lang="en-AU" dirty="0">
                <a:latin typeface="Gill Sans MT" pitchFamily="34" charset="0"/>
              </a:rPr>
              <a:t>                                                  </a:t>
            </a:r>
          </a:p>
          <a:p>
            <a:pPr marL="285750" indent="-285750"/>
            <a:r>
              <a:rPr lang="en-AU" dirty="0">
                <a:latin typeface="Gill Sans MT" pitchFamily="34" charset="0"/>
              </a:rPr>
              <a:t>                                                             (When) </a:t>
            </a:r>
            <a:r>
              <a:rPr lang="en-AU" i="1" dirty="0">
                <a:latin typeface="Gill Sans MT" pitchFamily="34" charset="0"/>
              </a:rPr>
              <a:t>Is this optimal?</a:t>
            </a:r>
          </a:p>
          <a:p>
            <a:pPr marL="285750" indent="-285750"/>
            <a:endParaRPr lang="en-AU" i="1" dirty="0">
              <a:latin typeface="Gill Sans MT" pitchFamily="34" charset="0"/>
            </a:endParaRPr>
          </a:p>
          <a:p>
            <a:pPr marL="285750" indent="-285750"/>
            <a:endParaRPr lang="en-AU" dirty="0">
              <a:latin typeface="Gill Sans MT" pitchFamily="34" charset="0"/>
            </a:endParaRPr>
          </a:p>
          <a:p>
            <a:pPr marL="285750" indent="-285750"/>
            <a:r>
              <a:rPr lang="en-AU" dirty="0">
                <a:latin typeface="Gill Sans MT" pitchFamily="34" charset="0"/>
              </a:rPr>
              <a:t>In order the answer is YES, the following condition must hold:</a:t>
            </a:r>
          </a:p>
          <a:p>
            <a:pPr marL="285750" indent="-285750"/>
            <a:endParaRPr lang="en-AU" dirty="0">
              <a:latin typeface="Gill Sans MT" pitchFamily="34" charset="0"/>
            </a:endParaRPr>
          </a:p>
          <a:p>
            <a:pPr marL="285750" indent="-285750"/>
            <a:r>
              <a:rPr lang="es-ES" dirty="0">
                <a:latin typeface="Gill Sans MT" pitchFamily="34" charset="0"/>
              </a:rPr>
              <a:t>                                                                    , </a:t>
            </a:r>
            <a:r>
              <a:rPr lang="es-ES" dirty="0">
                <a:latin typeface="Gill Sans MT" pitchFamily="34" charset="0"/>
                <a:sym typeface="Symbol" pitchFamily="18" charset="2"/>
              </a:rPr>
              <a:t></a:t>
            </a:r>
            <a:r>
              <a:rPr lang="es-ES" dirty="0">
                <a:latin typeface="Gill Sans MT" pitchFamily="34" charset="0"/>
              </a:rPr>
              <a:t> </a:t>
            </a:r>
            <a:r>
              <a:rPr lang="es-ES" i="1" dirty="0">
                <a:latin typeface="Gill Sans MT" pitchFamily="34" charset="0"/>
              </a:rPr>
              <a:t>i</a:t>
            </a:r>
            <a:r>
              <a:rPr lang="es-ES_tradnl" dirty="0">
                <a:latin typeface="Gill Sans MT" pitchFamily="34" charset="0"/>
              </a:rPr>
              <a:t> , </a:t>
            </a:r>
            <a:r>
              <a:rPr lang="es-ES_tradnl" i="1" dirty="0">
                <a:latin typeface="Gill Sans MT" pitchFamily="34" charset="0"/>
              </a:rPr>
              <a:t>i</a:t>
            </a:r>
            <a:r>
              <a:rPr lang="es-ES_tradnl" dirty="0">
                <a:latin typeface="Gill Sans MT" pitchFamily="34" charset="0"/>
              </a:rPr>
              <a:t>=1,…,</a:t>
            </a:r>
            <a:r>
              <a:rPr lang="es-ES_tradnl" i="1" dirty="0">
                <a:latin typeface="Gill Sans MT" pitchFamily="34" charset="0"/>
              </a:rPr>
              <a:t>n</a:t>
            </a:r>
          </a:p>
          <a:p>
            <a:pPr marL="285750" indent="-285750"/>
            <a:endParaRPr lang="es-ES_tradnl" i="1" dirty="0">
              <a:latin typeface="Gill Sans MT" pitchFamily="34" charset="0"/>
            </a:endParaRPr>
          </a:p>
          <a:p>
            <a:pPr marL="285750" indent="-285750"/>
            <a:r>
              <a:rPr lang="en-AU" dirty="0">
                <a:latin typeface="Gill Sans MT" pitchFamily="34" charset="0"/>
              </a:rPr>
              <a:t>As we will show, this implies </a:t>
            </a:r>
            <a:r>
              <a:rPr lang="en-AU" u="sng" dirty="0">
                <a:latin typeface="Gill Sans MT" pitchFamily="34" charset="0"/>
              </a:rPr>
              <a:t>all</a:t>
            </a:r>
            <a:r>
              <a:rPr lang="en-AU" dirty="0">
                <a:latin typeface="Gill Sans MT" pitchFamily="34" charset="0"/>
              </a:rPr>
              <a:t> goods should be equally </a:t>
            </a:r>
            <a:r>
              <a:rPr lang="en-AU" dirty="0" smtClean="0">
                <a:latin typeface="Gill Sans MT" pitchFamily="34" charset="0"/>
              </a:rPr>
              <a:t>complementary with (untaxed) </a:t>
            </a:r>
            <a:r>
              <a:rPr lang="en-AU" dirty="0">
                <a:latin typeface="Gill Sans MT" pitchFamily="34" charset="0"/>
              </a:rPr>
              <a:t>leisure (“weak separability”). This would happen if individual preferences between commodities and leisure are quasi-separable (Deaton, 1981). But, this is unlikely as we will see next.</a:t>
            </a:r>
          </a:p>
          <a:p>
            <a:pPr marL="285750" indent="-285750"/>
            <a:r>
              <a:rPr lang="en-AU" i="1" dirty="0">
                <a:latin typeface="Gill Sans MT" pitchFamily="34" charset="0"/>
              </a:rPr>
              <a:t>                              </a:t>
            </a:r>
          </a:p>
        </p:txBody>
      </p:sp>
      <p:pic>
        <p:nvPicPr>
          <p:cNvPr id="63495" name="Imagen 4"/>
          <p:cNvPicPr>
            <a:picLocks noChangeAspect="1"/>
          </p:cNvPicPr>
          <p:nvPr/>
        </p:nvPicPr>
        <p:blipFill>
          <a:blip r:embed="rId4"/>
          <a:srcRect/>
          <a:stretch>
            <a:fillRect/>
          </a:stretch>
        </p:blipFill>
        <p:spPr bwMode="auto">
          <a:xfrm>
            <a:off x="3911600" y="1884363"/>
            <a:ext cx="1647825" cy="831850"/>
          </a:xfrm>
          <a:prstGeom prst="rect">
            <a:avLst/>
          </a:prstGeom>
          <a:noFill/>
          <a:ln w="9525">
            <a:noFill/>
            <a:miter lim="800000"/>
            <a:headEnd/>
            <a:tailEnd/>
          </a:ln>
        </p:spPr>
      </p:pic>
      <p:pic>
        <p:nvPicPr>
          <p:cNvPr id="63496" name="Imagen 7"/>
          <p:cNvPicPr>
            <a:picLocks noChangeAspect="1"/>
          </p:cNvPicPr>
          <p:nvPr/>
        </p:nvPicPr>
        <p:blipFill>
          <a:blip r:embed="rId5"/>
          <a:srcRect/>
          <a:stretch>
            <a:fillRect/>
          </a:stretch>
        </p:blipFill>
        <p:spPr bwMode="auto">
          <a:xfrm>
            <a:off x="3238500" y="3228975"/>
            <a:ext cx="1917700" cy="931863"/>
          </a:xfrm>
          <a:prstGeom prst="rect">
            <a:avLst/>
          </a:prstGeom>
          <a:noFill/>
          <a:ln w="9525">
            <a:noFill/>
            <a:miter lim="800000"/>
            <a:headEnd/>
            <a:tailEnd/>
          </a:ln>
        </p:spPr>
      </p:pic>
      <p:pic>
        <p:nvPicPr>
          <p:cNvPr id="63497" name="Imagen 8"/>
          <p:cNvPicPr>
            <a:picLocks noChangeAspect="1"/>
          </p:cNvPicPr>
          <p:nvPr/>
        </p:nvPicPr>
        <p:blipFill>
          <a:blip r:embed="rId6"/>
          <a:srcRect/>
          <a:stretch>
            <a:fillRect/>
          </a:stretch>
        </p:blipFill>
        <p:spPr bwMode="auto">
          <a:xfrm>
            <a:off x="4089400" y="4884738"/>
            <a:ext cx="1560513" cy="6318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100" y="-57150"/>
            <a:ext cx="7499350" cy="1143000"/>
          </a:xfrm>
        </p:spPr>
        <p:txBody>
          <a:bodyPr>
            <a:noAutofit/>
          </a:bodyPr>
          <a:lstStyle/>
          <a:p>
            <a:pPr marL="596646" indent="-514350" eaLnBrk="1" fontAlgn="auto" hangingPunct="1">
              <a:spcAft>
                <a:spcPts val="0"/>
              </a:spcAft>
              <a:defRPr/>
            </a:pPr>
            <a:r>
              <a:rPr lang="en-AU" sz="2600" dirty="0" smtClean="0">
                <a:solidFill>
                  <a:schemeClr val="tx2">
                    <a:satMod val="130000"/>
                  </a:schemeClr>
                </a:solidFill>
              </a:rPr>
              <a:t>V. </a:t>
            </a:r>
            <a:r>
              <a:rPr lang="en-AU" sz="2600" dirty="0">
                <a:solidFill>
                  <a:schemeClr val="tx2">
                    <a:satMod val="130000"/>
                  </a:schemeClr>
                </a:solidFill>
              </a:rPr>
              <a:t>Optimal taxation: no redistribution </a:t>
            </a:r>
            <a:r>
              <a:rPr lang="en-AU" sz="2600" dirty="0" smtClean="0">
                <a:solidFill>
                  <a:schemeClr val="tx2">
                    <a:satMod val="130000"/>
                  </a:schemeClr>
                </a:solidFill>
              </a:rPr>
              <a:t>concerns (XVI)</a:t>
            </a:r>
            <a:endParaRPr lang="en-AU" sz="2600" dirty="0">
              <a:solidFill>
                <a:schemeClr val="tx2">
                  <a:satMod val="130000"/>
                </a:schemeClr>
              </a:solidFill>
            </a:endParaRPr>
          </a:p>
        </p:txBody>
      </p:sp>
      <p:sp>
        <p:nvSpPr>
          <p:cNvPr id="4" name="Marcador de número de diapositiva 3"/>
          <p:cNvSpPr>
            <a:spLocks noGrp="1"/>
          </p:cNvSpPr>
          <p:nvPr>
            <p:ph type="sldNum" sz="quarter" idx="12"/>
          </p:nvPr>
        </p:nvSpPr>
        <p:spPr/>
        <p:txBody>
          <a:bodyPr/>
          <a:lstStyle/>
          <a:p>
            <a:pPr>
              <a:defRPr/>
            </a:pPr>
            <a:fld id="{2E4E1B23-CA08-4E33-96A4-61D1312A1AE0}" type="slidenum">
              <a:rPr lang="en-US"/>
              <a:pPr>
                <a:defRPr/>
              </a:pPr>
              <a:t>28</a:t>
            </a:fld>
            <a:endParaRPr lang="en-US" dirty="0"/>
          </a:p>
        </p:txBody>
      </p:sp>
      <p:pic>
        <p:nvPicPr>
          <p:cNvPr id="7" name="Marcador de contenido 6"/>
          <p:cNvPicPr>
            <a:picLocks noGrp="1" noChangeAspect="1"/>
          </p:cNvPicPr>
          <p:nvPr>
            <p:ph idx="1"/>
          </p:nvPr>
        </p:nvPicPr>
        <p:blipFill>
          <a:blip r:embed="rId4"/>
          <a:srcRect t="-1329" b="-1329"/>
          <a:stretch>
            <a:fillRect/>
          </a:stretch>
        </p:blipFill>
        <p:spPr>
          <a:xfrm>
            <a:off x="1443038" y="990600"/>
            <a:ext cx="7499350" cy="5486400"/>
          </a:xfrm>
          <a:prstGeom prst="upArrow">
            <a:avLst/>
          </a:prstGeom>
          <a:extLst/>
        </p:spPr>
      </p:pic>
      <p:sp>
        <p:nvSpPr>
          <p:cNvPr id="12549" name="Rectángulo 9"/>
          <p:cNvSpPr>
            <a:spLocks noChangeArrowheads="1"/>
          </p:cNvSpPr>
          <p:nvPr/>
        </p:nvSpPr>
        <p:spPr bwMode="auto">
          <a:xfrm>
            <a:off x="1277938" y="931863"/>
            <a:ext cx="7089775" cy="307975"/>
          </a:xfrm>
          <a:prstGeom prst="rect">
            <a:avLst/>
          </a:prstGeom>
          <a:noFill/>
          <a:ln w="9525">
            <a:noFill/>
            <a:miter lim="800000"/>
            <a:headEnd/>
            <a:tailEnd/>
          </a:ln>
        </p:spPr>
        <p:txBody>
          <a:bodyPr>
            <a:spAutoFit/>
          </a:bodyPr>
          <a:lstStyle/>
          <a:p>
            <a:pPr marL="922338" lvl="3" algn="ctr"/>
            <a:r>
              <a:rPr lang="en-AU" sz="1400" b="1">
                <a:solidFill>
                  <a:srgbClr val="FF0000"/>
                </a:solidFill>
                <a:latin typeface="Gill Sans MT" pitchFamily="34" charset="0"/>
              </a:rPr>
              <a:t>Analytical development: </a:t>
            </a:r>
            <a:r>
              <a:rPr lang="en-AU" sz="1400">
                <a:solidFill>
                  <a:srgbClr val="FF0000"/>
                </a:solidFill>
                <a:latin typeface="Gill Sans MT" pitchFamily="34" charset="0"/>
              </a:rPr>
              <a:t>Should optimal consumption taxes be uniform? (&amp; iii)</a:t>
            </a:r>
          </a:p>
        </p:txBody>
      </p:sp>
      <p:sp>
        <p:nvSpPr>
          <p:cNvPr id="12550" name="Rectángulo 2"/>
          <p:cNvSpPr>
            <a:spLocks noChangeArrowheads="1"/>
          </p:cNvSpPr>
          <p:nvPr/>
        </p:nvSpPr>
        <p:spPr bwMode="auto">
          <a:xfrm>
            <a:off x="1165225" y="2103438"/>
            <a:ext cx="7878763" cy="2032000"/>
          </a:xfrm>
          <a:prstGeom prst="rect">
            <a:avLst/>
          </a:prstGeom>
          <a:noFill/>
          <a:ln w="9525">
            <a:noFill/>
            <a:miter lim="800000"/>
            <a:headEnd/>
            <a:tailEnd/>
          </a:ln>
        </p:spPr>
        <p:txBody>
          <a:bodyPr>
            <a:spAutoFit/>
          </a:bodyPr>
          <a:lstStyle/>
          <a:p>
            <a:endParaRPr lang="en-AU">
              <a:latin typeface="Gill Sans MT" pitchFamily="34" charset="0"/>
            </a:endParaRPr>
          </a:p>
          <a:p>
            <a:endParaRPr lang="en-US">
              <a:latin typeface="Gill Sans MT" pitchFamily="34" charset="0"/>
            </a:endParaRPr>
          </a:p>
          <a:p>
            <a:endParaRPr lang="en-AU">
              <a:latin typeface="Gill Sans MT" pitchFamily="34" charset="0"/>
            </a:endParaRPr>
          </a:p>
          <a:p>
            <a:endParaRPr lang="en-AU">
              <a:latin typeface="Gill Sans MT" pitchFamily="34" charset="0"/>
            </a:endParaRPr>
          </a:p>
          <a:p>
            <a:endParaRPr lang="en-AU">
              <a:latin typeface="Gill Sans MT" pitchFamily="34" charset="0"/>
            </a:endParaRPr>
          </a:p>
          <a:p>
            <a:r>
              <a:rPr lang="en-AU">
                <a:latin typeface="Gill Sans MT" pitchFamily="34" charset="0"/>
              </a:rPr>
              <a:t> </a:t>
            </a:r>
          </a:p>
          <a:p>
            <a:r>
              <a:rPr lang="en-AU">
                <a:latin typeface="Gill Sans MT" pitchFamily="34" charset="0"/>
              </a:rPr>
              <a:t> </a:t>
            </a:r>
          </a:p>
        </p:txBody>
      </p:sp>
      <p:sp>
        <p:nvSpPr>
          <p:cNvPr id="12551" name="CuadroTexto 4"/>
          <p:cNvSpPr txBox="1">
            <a:spLocks noChangeArrowheads="1"/>
          </p:cNvSpPr>
          <p:nvPr/>
        </p:nvSpPr>
        <p:spPr bwMode="auto">
          <a:xfrm>
            <a:off x="1165225" y="1457325"/>
            <a:ext cx="7448550" cy="5632312"/>
          </a:xfrm>
          <a:prstGeom prst="rect">
            <a:avLst/>
          </a:prstGeom>
          <a:noFill/>
          <a:ln w="9525">
            <a:noFill/>
            <a:miter lim="800000"/>
            <a:headEnd/>
            <a:tailEnd/>
          </a:ln>
        </p:spPr>
        <p:txBody>
          <a:bodyPr>
            <a:spAutoFit/>
          </a:bodyPr>
          <a:lstStyle/>
          <a:p>
            <a:pPr marL="285750" indent="-285750">
              <a:buFontTx/>
              <a:buChar char="-"/>
            </a:pPr>
            <a:r>
              <a:rPr lang="en-AU" dirty="0">
                <a:latin typeface="Gill Sans MT" pitchFamily="34" charset="0"/>
              </a:rPr>
              <a:t>Compensated demand function is homogeneous of degree zero in prices. That is, if we change </a:t>
            </a:r>
            <a:r>
              <a:rPr lang="en-AU" u="sng" dirty="0">
                <a:latin typeface="Gill Sans MT" pitchFamily="34" charset="0"/>
              </a:rPr>
              <a:t>all</a:t>
            </a:r>
            <a:r>
              <a:rPr lang="en-AU" dirty="0">
                <a:latin typeface="Gill Sans MT" pitchFamily="34" charset="0"/>
              </a:rPr>
              <a:t> prices in the same percentage, demand remains unchanged. There is no </a:t>
            </a:r>
            <a:r>
              <a:rPr lang="en-AU" dirty="0" smtClean="0">
                <a:latin typeface="Gill Sans MT" pitchFamily="34" charset="0"/>
              </a:rPr>
              <a:t>substitution </a:t>
            </a:r>
            <a:r>
              <a:rPr lang="en-AU" dirty="0">
                <a:latin typeface="Gill Sans MT" pitchFamily="34" charset="0"/>
              </a:rPr>
              <a:t>effect. That is,</a:t>
            </a:r>
          </a:p>
          <a:p>
            <a:pPr marL="285750" indent="-285750">
              <a:buFontTx/>
              <a:buChar char="-"/>
            </a:pPr>
            <a:endParaRPr lang="en-AU" dirty="0">
              <a:latin typeface="Gill Sans MT" pitchFamily="34" charset="0"/>
            </a:endParaRPr>
          </a:p>
          <a:p>
            <a:pPr marL="285750" indent="-285750">
              <a:buFontTx/>
              <a:buChar char="-"/>
            </a:pPr>
            <a:endParaRPr lang="en-AU" dirty="0">
              <a:latin typeface="Gill Sans MT" pitchFamily="34" charset="0"/>
            </a:endParaRPr>
          </a:p>
          <a:p>
            <a:pPr marL="285750" indent="-285750">
              <a:buFontTx/>
              <a:buChar char="-"/>
            </a:pPr>
            <a:endParaRPr lang="en-AU" dirty="0">
              <a:latin typeface="Gill Sans MT" pitchFamily="34" charset="0"/>
            </a:endParaRPr>
          </a:p>
          <a:p>
            <a:pPr marL="285750" indent="-285750">
              <a:buFontTx/>
              <a:buChar char="-"/>
            </a:pPr>
            <a:r>
              <a:rPr lang="en-AU" dirty="0">
                <a:latin typeface="Gill Sans MT" pitchFamily="34" charset="0"/>
              </a:rPr>
              <a:t>Thus, the LHS of the previous FOC </a:t>
            </a:r>
            <a:r>
              <a:rPr lang="en-AU" dirty="0" smtClean="0">
                <a:latin typeface="Gill Sans MT" pitchFamily="34" charset="0"/>
              </a:rPr>
              <a:t>becomes (recall: representative taxpayer): </a:t>
            </a:r>
            <a:endParaRPr lang="en-AU" dirty="0">
              <a:latin typeface="Gill Sans MT" pitchFamily="34" charset="0"/>
            </a:endParaRPr>
          </a:p>
          <a:p>
            <a:pPr marL="285750" indent="-285750"/>
            <a:endParaRPr lang="en-AU" dirty="0">
              <a:latin typeface="Gill Sans MT" pitchFamily="34" charset="0"/>
            </a:endParaRPr>
          </a:p>
          <a:p>
            <a:pPr marL="285750" indent="-285750"/>
            <a:endParaRPr lang="en-AU" dirty="0">
              <a:latin typeface="Gill Sans MT" pitchFamily="34" charset="0"/>
            </a:endParaRPr>
          </a:p>
          <a:p>
            <a:pPr marL="285750" indent="-285750"/>
            <a:r>
              <a:rPr lang="en-AU" dirty="0">
                <a:latin typeface="Gill Sans MT" pitchFamily="34" charset="0"/>
              </a:rPr>
              <a:t>     </a:t>
            </a:r>
          </a:p>
          <a:p>
            <a:pPr marL="285750" indent="-285750"/>
            <a:r>
              <a:rPr lang="en-AU" dirty="0">
                <a:latin typeface="Gill Sans MT" pitchFamily="34" charset="0"/>
              </a:rPr>
              <a:t>which should hold for all FOC. In the end, uniform consumption taxation is    optimal as long as:</a:t>
            </a:r>
          </a:p>
          <a:p>
            <a:pPr marL="285750" indent="-285750"/>
            <a:endParaRPr lang="en-AU" dirty="0">
              <a:latin typeface="Gill Sans MT" pitchFamily="34" charset="0"/>
            </a:endParaRPr>
          </a:p>
          <a:p>
            <a:pPr marL="285750" indent="-285750"/>
            <a:endParaRPr lang="en-AU" dirty="0">
              <a:latin typeface="Gill Sans MT" pitchFamily="34" charset="0"/>
            </a:endParaRPr>
          </a:p>
          <a:p>
            <a:pPr marL="285750" indent="-285750"/>
            <a:r>
              <a:rPr lang="en-AU" dirty="0">
                <a:latin typeface="Gill Sans MT" pitchFamily="34" charset="0"/>
              </a:rPr>
              <a:t>That is, all goods/services should show the same degree of complementarity with leisure (x</a:t>
            </a:r>
            <a:r>
              <a:rPr lang="en-AU" baseline="-25000" dirty="0">
                <a:latin typeface="Gill Sans MT" pitchFamily="34" charset="0"/>
              </a:rPr>
              <a:t>o</a:t>
            </a:r>
            <a:r>
              <a:rPr lang="en-AU" dirty="0">
                <a:latin typeface="Gill Sans MT" pitchFamily="34" charset="0"/>
              </a:rPr>
              <a:t>), which is quite unlikely (see the empirical study by Browning and </a:t>
            </a:r>
            <a:r>
              <a:rPr lang="en-AU" dirty="0" err="1">
                <a:latin typeface="Gill Sans MT" pitchFamily="34" charset="0"/>
              </a:rPr>
              <a:t>Meghir</a:t>
            </a:r>
            <a:r>
              <a:rPr lang="en-AU" dirty="0">
                <a:latin typeface="Gill Sans MT" pitchFamily="34" charset="0"/>
              </a:rPr>
              <a:t>, 1991, which rejects “weak separability”; and Molina, 1999, for Spain with the same result). Next, more recent estimates…</a:t>
            </a:r>
          </a:p>
          <a:p>
            <a:pPr marL="285750" indent="-285750"/>
            <a:endParaRPr lang="en-AU" dirty="0">
              <a:latin typeface="Gill Sans MT" pitchFamily="34" charset="0"/>
            </a:endParaRPr>
          </a:p>
        </p:txBody>
      </p:sp>
      <p:graphicFrame>
        <p:nvGraphicFramePr>
          <p:cNvPr id="12544" name="Object 256"/>
          <p:cNvGraphicFramePr>
            <a:graphicFrameLocks noChangeAspect="1"/>
          </p:cNvGraphicFramePr>
          <p:nvPr/>
        </p:nvGraphicFramePr>
        <p:xfrm>
          <a:off x="4343400" y="2501900"/>
          <a:ext cx="792163" cy="620713"/>
        </p:xfrm>
        <a:graphic>
          <a:graphicData uri="http://schemas.openxmlformats.org/presentationml/2006/ole">
            <mc:AlternateContent xmlns:mc="http://schemas.openxmlformats.org/markup-compatibility/2006">
              <mc:Choice xmlns:v="urn:schemas-microsoft-com:vml" Requires="v">
                <p:oleObj spid="_x0000_s12717" name="EcuaciÛn" r:id="rId5" imgW="576000" imgH="447840" progId="Equation.3">
                  <p:embed/>
                </p:oleObj>
              </mc:Choice>
              <mc:Fallback>
                <p:oleObj name="EcuaciÛn" r:id="rId5" imgW="576000" imgH="447840" progId="Equation.3">
                  <p:embed/>
                  <p:pic>
                    <p:nvPicPr>
                      <p:cNvPr id="0" name="Picture 25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2501900"/>
                        <a:ext cx="792163" cy="620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552" name="Imagen 8"/>
          <p:cNvPicPr>
            <a:picLocks noChangeAspect="1"/>
          </p:cNvPicPr>
          <p:nvPr/>
        </p:nvPicPr>
        <p:blipFill>
          <a:blip r:embed="rId7"/>
          <a:srcRect/>
          <a:stretch>
            <a:fillRect/>
          </a:stretch>
        </p:blipFill>
        <p:spPr bwMode="auto">
          <a:xfrm>
            <a:off x="4165600" y="3740150"/>
            <a:ext cx="1460500" cy="395288"/>
          </a:xfrm>
          <a:prstGeom prst="rect">
            <a:avLst/>
          </a:prstGeom>
          <a:noFill/>
          <a:ln w="9525">
            <a:noFill/>
            <a:miter lim="800000"/>
            <a:headEnd/>
            <a:tailEnd/>
          </a:ln>
        </p:spPr>
      </p:pic>
      <p:graphicFrame>
        <p:nvGraphicFramePr>
          <p:cNvPr id="12545" name="Object 257"/>
          <p:cNvGraphicFramePr>
            <a:graphicFrameLocks noChangeAspect="1"/>
          </p:cNvGraphicFramePr>
          <p:nvPr/>
        </p:nvGraphicFramePr>
        <p:xfrm>
          <a:off x="3949700" y="4918075"/>
          <a:ext cx="1700213" cy="342900"/>
        </p:xfrm>
        <a:graphic>
          <a:graphicData uri="http://schemas.openxmlformats.org/presentationml/2006/ole">
            <mc:AlternateContent xmlns:mc="http://schemas.openxmlformats.org/markup-compatibility/2006">
              <mc:Choice xmlns:v="urn:schemas-microsoft-com:vml" Requires="v">
                <p:oleObj spid="_x0000_s12718" name="EcuaciÛn" r:id="rId8" imgW="1051200" imgH="200880" progId="Equation.3">
                  <p:embed/>
                </p:oleObj>
              </mc:Choice>
              <mc:Fallback>
                <p:oleObj name="EcuaciÛn" r:id="rId8" imgW="1051200" imgH="200880" progId="Equation.3">
                  <p:embed/>
                  <p:pic>
                    <p:nvPicPr>
                      <p:cNvPr id="0" name="Picture 25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49700" y="4918075"/>
                        <a:ext cx="1700213"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eaLnBrk="1" fontAlgn="auto" hangingPunct="1">
              <a:spcAft>
                <a:spcPts val="0"/>
              </a:spcAft>
              <a:defRPr/>
            </a:pPr>
            <a:r>
              <a:rPr lang="en-AU" dirty="0" smtClean="0">
                <a:solidFill>
                  <a:schemeClr val="tx2">
                    <a:satMod val="130000"/>
                  </a:schemeClr>
                </a:solidFill>
              </a:rPr>
              <a:t>Outline</a:t>
            </a:r>
            <a:endParaRPr lang="en-AU" dirty="0">
              <a:solidFill>
                <a:schemeClr val="tx2">
                  <a:satMod val="130000"/>
                </a:schemeClr>
              </a:solidFill>
            </a:endParaRPr>
          </a:p>
        </p:txBody>
      </p:sp>
      <p:sp>
        <p:nvSpPr>
          <p:cNvPr id="84994" name="Marcador de contenido 2"/>
          <p:cNvSpPr>
            <a:spLocks noGrp="1"/>
          </p:cNvSpPr>
          <p:nvPr>
            <p:ph idx="1"/>
          </p:nvPr>
        </p:nvSpPr>
        <p:spPr>
          <a:xfrm>
            <a:off x="1435099" y="1447800"/>
            <a:ext cx="7635875" cy="4945993"/>
          </a:xfrm>
        </p:spPr>
        <p:txBody>
          <a:bodyPr/>
          <a:lstStyle/>
          <a:p>
            <a:pPr marL="80963" indent="0" eaLnBrk="1" hangingPunct="1">
              <a:buFont typeface="Wingdings 2" pitchFamily="18" charset="2"/>
              <a:buNone/>
            </a:pPr>
            <a:r>
              <a:rPr lang="en-AU" sz="2400" dirty="0" smtClean="0">
                <a:solidFill>
                  <a:schemeClr val="accent1"/>
                </a:solidFill>
              </a:rPr>
              <a:t>0</a:t>
            </a:r>
            <a:r>
              <a:rPr lang="en-AU" sz="2900" dirty="0" smtClean="0">
                <a:solidFill>
                  <a:schemeClr val="accent1"/>
                </a:solidFill>
              </a:rPr>
              <a:t>.</a:t>
            </a:r>
            <a:r>
              <a:rPr lang="en-AU" sz="2900" dirty="0" smtClean="0"/>
              <a:t>Direct vs. Indirect Taxes: a </a:t>
            </a:r>
            <a:r>
              <a:rPr lang="en-AU" sz="2900" i="1" dirty="0" smtClean="0"/>
              <a:t>taxonomy</a:t>
            </a:r>
          </a:p>
          <a:p>
            <a:pPr marL="80963" indent="0" eaLnBrk="1" hangingPunct="1">
              <a:buFont typeface="Gill Sans MT" pitchFamily="34" charset="0"/>
              <a:buAutoNum type="arabicPeriod"/>
            </a:pPr>
            <a:r>
              <a:rPr lang="en-AU" sz="2900" dirty="0" smtClean="0"/>
              <a:t>Brief justifications for taxing consumption</a:t>
            </a:r>
          </a:p>
          <a:p>
            <a:pPr marL="80963" indent="0" eaLnBrk="1" hangingPunct="1">
              <a:buFont typeface="Wingdings 2" pitchFamily="18" charset="2"/>
              <a:buAutoNum type="arabicPeriod"/>
            </a:pPr>
            <a:r>
              <a:rPr lang="en-AU" sz="2900" dirty="0" smtClean="0"/>
              <a:t>Ways to tax consumption</a:t>
            </a:r>
          </a:p>
          <a:p>
            <a:pPr marL="80963" indent="0" eaLnBrk="1" hangingPunct="1">
              <a:buFont typeface="Wingdings 2" pitchFamily="18" charset="2"/>
              <a:buAutoNum type="arabicPeriod"/>
            </a:pPr>
            <a:r>
              <a:rPr lang="en-AU" sz="2900" dirty="0" smtClean="0"/>
              <a:t>Problems with taxing consumption</a:t>
            </a:r>
          </a:p>
          <a:p>
            <a:pPr marL="80963" indent="0" eaLnBrk="1" hangingPunct="1">
              <a:buFont typeface="Wingdings 2" pitchFamily="18" charset="2"/>
              <a:buAutoNum type="arabicPeriod"/>
            </a:pPr>
            <a:r>
              <a:rPr lang="en-AU" sz="2900" dirty="0" smtClean="0"/>
              <a:t>Some basic data</a:t>
            </a:r>
          </a:p>
          <a:p>
            <a:pPr marL="80963" indent="0" eaLnBrk="1" hangingPunct="1">
              <a:buFont typeface="Wingdings 2" pitchFamily="18" charset="2"/>
              <a:buAutoNum type="arabicPeriod"/>
            </a:pPr>
            <a:r>
              <a:rPr lang="en-AU" sz="2900" dirty="0" smtClean="0"/>
              <a:t>Optimal taxation: no redistribution concerns</a:t>
            </a:r>
          </a:p>
          <a:p>
            <a:pPr marL="80963" indent="0" eaLnBrk="1" hangingPunct="1">
              <a:buFont typeface="Wingdings 2" pitchFamily="18" charset="2"/>
              <a:buAutoNum type="arabicPeriod"/>
            </a:pPr>
            <a:r>
              <a:rPr lang="en-AU" sz="2900" dirty="0" smtClean="0"/>
              <a:t>Optimal taxation: with redistribution concerns</a:t>
            </a:r>
          </a:p>
          <a:p>
            <a:pPr marL="80963" indent="0" eaLnBrk="1" hangingPunct="1">
              <a:buFont typeface="Wingdings 2" pitchFamily="18" charset="2"/>
              <a:buAutoNum type="arabicPeriod"/>
            </a:pPr>
            <a:r>
              <a:rPr lang="en-AU" sz="2900" dirty="0" smtClean="0"/>
              <a:t>Basic references</a:t>
            </a:r>
          </a:p>
        </p:txBody>
      </p:sp>
      <p:sp>
        <p:nvSpPr>
          <p:cNvPr id="4" name="Marcador de número de diapositiva 3"/>
          <p:cNvSpPr>
            <a:spLocks noGrp="1"/>
          </p:cNvSpPr>
          <p:nvPr>
            <p:ph type="sldNum" sz="quarter" idx="12"/>
          </p:nvPr>
        </p:nvSpPr>
        <p:spPr/>
        <p:txBody>
          <a:bodyPr/>
          <a:lstStyle/>
          <a:p>
            <a:pPr>
              <a:defRPr/>
            </a:pPr>
            <a:fld id="{C47353F6-7F76-40F3-B996-AC82377EF65E}" type="slidenum">
              <a:rPr lang="en-US"/>
              <a:pPr>
                <a:defRPr/>
              </a:pPr>
              <a:t>2</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100" y="-114300"/>
            <a:ext cx="7499350" cy="1143000"/>
          </a:xfrm>
        </p:spPr>
        <p:txBody>
          <a:bodyPr/>
          <a:lstStyle/>
          <a:p>
            <a:pPr eaLnBrk="1" fontAlgn="auto" hangingPunct="1">
              <a:spcAft>
                <a:spcPts val="0"/>
              </a:spcAft>
              <a:defRPr/>
            </a:pPr>
            <a:r>
              <a:rPr lang="en-AU" sz="2000" dirty="0" smtClean="0">
                <a:solidFill>
                  <a:srgbClr val="0000FF"/>
                </a:solidFill>
              </a:rPr>
              <a:t>Crawford </a:t>
            </a:r>
            <a:r>
              <a:rPr lang="en-AU" sz="2000" i="1" dirty="0" smtClean="0">
                <a:solidFill>
                  <a:srgbClr val="0000FF"/>
                </a:solidFill>
              </a:rPr>
              <a:t>et al. </a:t>
            </a:r>
            <a:r>
              <a:rPr lang="en-AU" sz="2000" dirty="0" smtClean="0">
                <a:solidFill>
                  <a:srgbClr val="0000FF"/>
                </a:solidFill>
              </a:rPr>
              <a:t>(2008): complementarities with leisure</a:t>
            </a:r>
            <a:endParaRPr lang="en-AU" sz="2000" dirty="0">
              <a:solidFill>
                <a:srgbClr val="0000FF"/>
              </a:solidFill>
            </a:endParaRPr>
          </a:p>
        </p:txBody>
      </p:sp>
      <p:sp>
        <p:nvSpPr>
          <p:cNvPr id="4" name="Marcador de número de diapositiva 3"/>
          <p:cNvSpPr>
            <a:spLocks noGrp="1"/>
          </p:cNvSpPr>
          <p:nvPr>
            <p:ph type="sldNum" sz="quarter" idx="12"/>
          </p:nvPr>
        </p:nvSpPr>
        <p:spPr/>
        <p:txBody>
          <a:bodyPr/>
          <a:lstStyle/>
          <a:p>
            <a:pPr>
              <a:defRPr/>
            </a:pPr>
            <a:fld id="{55214D2B-F613-4946-9183-1D969940F919}" type="slidenum">
              <a:rPr lang="en-US"/>
              <a:pPr>
                <a:defRPr/>
              </a:pPr>
              <a:t>29</a:t>
            </a:fld>
            <a:endParaRPr lang="en-US" dirty="0"/>
          </a:p>
        </p:txBody>
      </p:sp>
      <p:pic>
        <p:nvPicPr>
          <p:cNvPr id="68611" name="Marcador de contenido 12"/>
          <p:cNvPicPr>
            <a:picLocks noGrp="1" noChangeAspect="1"/>
          </p:cNvPicPr>
          <p:nvPr>
            <p:ph idx="1"/>
          </p:nvPr>
        </p:nvPicPr>
        <p:blipFill>
          <a:blip r:embed="rId2"/>
          <a:srcRect l="-26936" r="-26936"/>
          <a:stretch>
            <a:fillRect/>
          </a:stretch>
        </p:blipFill>
        <p:spPr>
          <a:xfrm>
            <a:off x="1719263" y="669925"/>
            <a:ext cx="7499350" cy="4800600"/>
          </a:xfrm>
        </p:spPr>
      </p:pic>
      <p:sp>
        <p:nvSpPr>
          <p:cNvPr id="68612" name="CuadroTexto 13"/>
          <p:cNvSpPr txBox="1">
            <a:spLocks noChangeArrowheads="1"/>
          </p:cNvSpPr>
          <p:nvPr/>
        </p:nvSpPr>
        <p:spPr bwMode="auto">
          <a:xfrm>
            <a:off x="1435100" y="5616575"/>
            <a:ext cx="7069138" cy="1190625"/>
          </a:xfrm>
          <a:prstGeom prst="rect">
            <a:avLst/>
          </a:prstGeom>
          <a:noFill/>
          <a:ln w="9525">
            <a:noFill/>
            <a:miter lim="800000"/>
            <a:headEnd/>
            <a:tailEnd/>
          </a:ln>
        </p:spPr>
        <p:txBody>
          <a:bodyPr>
            <a:spAutoFit/>
          </a:bodyPr>
          <a:lstStyle/>
          <a:p>
            <a:r>
              <a:rPr lang="en-AU">
                <a:latin typeface="Gill Sans MT" pitchFamily="34" charset="0"/>
              </a:rPr>
              <a:t>+: less heavily taxed; -: more taxed.. In any case, the important is that the (estimates of the) impact is not equal for all commodities– but still, economic efficiency </a:t>
            </a:r>
            <a:r>
              <a:rPr lang="en-AU" i="1">
                <a:latin typeface="Gill Sans MT" pitchFamily="34" charset="0"/>
              </a:rPr>
              <a:t>vs</a:t>
            </a:r>
            <a:r>
              <a:rPr lang="en-AU">
                <a:latin typeface="Gill Sans MT" pitchFamily="34" charset="0"/>
              </a:rPr>
              <a:t>. administrative efficiency  // see also West &amp; Williams III (2007)</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100" y="-57150"/>
            <a:ext cx="7499350" cy="1143000"/>
          </a:xfrm>
        </p:spPr>
        <p:txBody>
          <a:bodyPr>
            <a:noAutofit/>
          </a:bodyPr>
          <a:lstStyle/>
          <a:p>
            <a:pPr marL="596646" indent="-514350" eaLnBrk="1" fontAlgn="auto" hangingPunct="1">
              <a:spcAft>
                <a:spcPts val="0"/>
              </a:spcAft>
              <a:defRPr/>
            </a:pPr>
            <a:r>
              <a:rPr lang="en-AU" sz="2600" dirty="0" smtClean="0">
                <a:solidFill>
                  <a:schemeClr val="tx2">
                    <a:satMod val="130000"/>
                  </a:schemeClr>
                </a:solidFill>
              </a:rPr>
              <a:t>V. </a:t>
            </a:r>
            <a:r>
              <a:rPr lang="en-AU" sz="2600" dirty="0">
                <a:solidFill>
                  <a:schemeClr val="tx2">
                    <a:satMod val="130000"/>
                  </a:schemeClr>
                </a:solidFill>
              </a:rPr>
              <a:t>Optimal taxation: no redistribution </a:t>
            </a:r>
            <a:r>
              <a:rPr lang="en-AU" sz="2600" dirty="0" smtClean="0">
                <a:solidFill>
                  <a:schemeClr val="tx2">
                    <a:satMod val="130000"/>
                  </a:schemeClr>
                </a:solidFill>
              </a:rPr>
              <a:t>concerns (XVII)</a:t>
            </a:r>
            <a:endParaRPr lang="en-AU" sz="2600" dirty="0">
              <a:solidFill>
                <a:schemeClr val="tx2">
                  <a:satMod val="130000"/>
                </a:schemeClr>
              </a:solidFill>
            </a:endParaRPr>
          </a:p>
        </p:txBody>
      </p:sp>
      <p:sp>
        <p:nvSpPr>
          <p:cNvPr id="4" name="Marcador de número de diapositiva 3"/>
          <p:cNvSpPr>
            <a:spLocks noGrp="1"/>
          </p:cNvSpPr>
          <p:nvPr>
            <p:ph type="sldNum" sz="quarter" idx="12"/>
          </p:nvPr>
        </p:nvSpPr>
        <p:spPr/>
        <p:txBody>
          <a:bodyPr/>
          <a:lstStyle/>
          <a:p>
            <a:pPr>
              <a:defRPr/>
            </a:pPr>
            <a:fld id="{A393D64C-CA21-441B-8608-DE55D85CA704}" type="slidenum">
              <a:rPr lang="en-US"/>
              <a:pPr>
                <a:defRPr/>
              </a:pPr>
              <a:t>30</a:t>
            </a:fld>
            <a:endParaRPr lang="en-US" dirty="0"/>
          </a:p>
        </p:txBody>
      </p:sp>
      <p:pic>
        <p:nvPicPr>
          <p:cNvPr id="7" name="Marcador de contenido 6"/>
          <p:cNvPicPr>
            <a:picLocks noGrp="1" noChangeAspect="1"/>
          </p:cNvPicPr>
          <p:nvPr>
            <p:ph idx="1"/>
          </p:nvPr>
        </p:nvPicPr>
        <p:blipFill>
          <a:blip r:embed="rId4"/>
          <a:srcRect t="-1329" b="-1329"/>
          <a:stretch>
            <a:fillRect/>
          </a:stretch>
        </p:blipFill>
        <p:spPr>
          <a:xfrm>
            <a:off x="1443038" y="990600"/>
            <a:ext cx="7499350" cy="5486400"/>
          </a:xfrm>
          <a:prstGeom prst="upArrow">
            <a:avLst/>
          </a:prstGeom>
          <a:extLst/>
        </p:spPr>
      </p:pic>
      <p:sp>
        <p:nvSpPr>
          <p:cNvPr id="13562" name="Rectángulo 9"/>
          <p:cNvSpPr>
            <a:spLocks noChangeArrowheads="1"/>
          </p:cNvSpPr>
          <p:nvPr/>
        </p:nvSpPr>
        <p:spPr bwMode="auto">
          <a:xfrm>
            <a:off x="1443038" y="931863"/>
            <a:ext cx="6924675" cy="307975"/>
          </a:xfrm>
          <a:prstGeom prst="rect">
            <a:avLst/>
          </a:prstGeom>
          <a:noFill/>
          <a:ln w="9525">
            <a:noFill/>
            <a:miter lim="800000"/>
            <a:headEnd/>
            <a:tailEnd/>
          </a:ln>
        </p:spPr>
        <p:txBody>
          <a:bodyPr>
            <a:spAutoFit/>
          </a:bodyPr>
          <a:lstStyle/>
          <a:p>
            <a:pPr marL="922338" lvl="3" algn="ctr"/>
            <a:r>
              <a:rPr lang="en-AU" sz="1400" b="1">
                <a:solidFill>
                  <a:srgbClr val="FF0000"/>
                </a:solidFill>
                <a:latin typeface="Gill Sans MT" pitchFamily="34" charset="0"/>
              </a:rPr>
              <a:t>Analytical development: </a:t>
            </a:r>
            <a:r>
              <a:rPr lang="en-AU" sz="1400">
                <a:solidFill>
                  <a:srgbClr val="FF0000"/>
                </a:solidFill>
                <a:latin typeface="Gill Sans MT" pitchFamily="34" charset="0"/>
              </a:rPr>
              <a:t>Theorem of Corlett-Hague (1953) (i)</a:t>
            </a:r>
          </a:p>
        </p:txBody>
      </p:sp>
      <p:sp>
        <p:nvSpPr>
          <p:cNvPr id="13563" name="Rectángulo 2"/>
          <p:cNvSpPr>
            <a:spLocks noChangeArrowheads="1"/>
          </p:cNvSpPr>
          <p:nvPr/>
        </p:nvSpPr>
        <p:spPr bwMode="auto">
          <a:xfrm>
            <a:off x="1165225" y="2103438"/>
            <a:ext cx="7878763" cy="2032000"/>
          </a:xfrm>
          <a:prstGeom prst="rect">
            <a:avLst/>
          </a:prstGeom>
          <a:noFill/>
          <a:ln w="9525">
            <a:noFill/>
            <a:miter lim="800000"/>
            <a:headEnd/>
            <a:tailEnd/>
          </a:ln>
        </p:spPr>
        <p:txBody>
          <a:bodyPr>
            <a:spAutoFit/>
          </a:bodyPr>
          <a:lstStyle/>
          <a:p>
            <a:endParaRPr lang="en-AU">
              <a:latin typeface="Gill Sans MT" pitchFamily="34" charset="0"/>
            </a:endParaRPr>
          </a:p>
          <a:p>
            <a:endParaRPr lang="en-US">
              <a:latin typeface="Gill Sans MT" pitchFamily="34" charset="0"/>
            </a:endParaRPr>
          </a:p>
          <a:p>
            <a:endParaRPr lang="en-AU">
              <a:latin typeface="Gill Sans MT" pitchFamily="34" charset="0"/>
            </a:endParaRPr>
          </a:p>
          <a:p>
            <a:endParaRPr lang="en-AU">
              <a:latin typeface="Gill Sans MT" pitchFamily="34" charset="0"/>
            </a:endParaRPr>
          </a:p>
          <a:p>
            <a:endParaRPr lang="en-AU">
              <a:latin typeface="Gill Sans MT" pitchFamily="34" charset="0"/>
            </a:endParaRPr>
          </a:p>
          <a:p>
            <a:r>
              <a:rPr lang="en-AU">
                <a:latin typeface="Gill Sans MT" pitchFamily="34" charset="0"/>
              </a:rPr>
              <a:t> </a:t>
            </a:r>
          </a:p>
          <a:p>
            <a:r>
              <a:rPr lang="en-AU">
                <a:latin typeface="Gill Sans MT" pitchFamily="34" charset="0"/>
              </a:rPr>
              <a:t> </a:t>
            </a:r>
          </a:p>
        </p:txBody>
      </p:sp>
      <p:sp>
        <p:nvSpPr>
          <p:cNvPr id="13564" name="CuadroTexto 4"/>
          <p:cNvSpPr txBox="1">
            <a:spLocks noChangeArrowheads="1"/>
          </p:cNvSpPr>
          <p:nvPr/>
        </p:nvSpPr>
        <p:spPr bwMode="auto">
          <a:xfrm>
            <a:off x="1165225" y="1457325"/>
            <a:ext cx="7515225" cy="5767388"/>
          </a:xfrm>
          <a:prstGeom prst="rect">
            <a:avLst/>
          </a:prstGeom>
          <a:noFill/>
          <a:ln w="9525">
            <a:noFill/>
            <a:miter lim="800000"/>
            <a:headEnd/>
            <a:tailEnd/>
          </a:ln>
        </p:spPr>
        <p:txBody>
          <a:bodyPr>
            <a:spAutoFit/>
          </a:bodyPr>
          <a:lstStyle/>
          <a:p>
            <a:pPr marL="285750" indent="-285750">
              <a:buFontTx/>
              <a:buChar char="-"/>
            </a:pPr>
            <a:r>
              <a:rPr lang="en-AU">
                <a:latin typeface="Gill Sans MT" pitchFamily="34" charset="0"/>
              </a:rPr>
              <a:t>Let’s then look for a more informative rule for tax design, where the key dimension regarding commodity taxation seems to be the degree of complementarity of each good with leisure. </a:t>
            </a:r>
          </a:p>
          <a:p>
            <a:pPr marL="285750" indent="-285750">
              <a:buFontTx/>
              <a:buChar char="-"/>
            </a:pPr>
            <a:endParaRPr lang="en-AU">
              <a:latin typeface="Gill Sans MT" pitchFamily="34" charset="0"/>
            </a:endParaRPr>
          </a:p>
          <a:p>
            <a:pPr marL="285750" indent="-285750">
              <a:buFontTx/>
              <a:buChar char="-"/>
            </a:pPr>
            <a:r>
              <a:rPr lang="en-AU">
                <a:latin typeface="Gill Sans MT" pitchFamily="34" charset="0"/>
              </a:rPr>
              <a:t>Let’s suppose 2 goods + leisure (untaxed), </a:t>
            </a:r>
            <a:r>
              <a:rPr lang="en-AU" i="1">
                <a:latin typeface="Gill Sans MT" pitchFamily="34" charset="0"/>
              </a:rPr>
              <a:t>i</a:t>
            </a:r>
            <a:r>
              <a:rPr lang="en-AU">
                <a:latin typeface="Gill Sans MT" pitchFamily="34" charset="0"/>
              </a:rPr>
              <a:t>=0,1,2. The (two) corresponding FOC’s are the following:</a:t>
            </a:r>
          </a:p>
          <a:p>
            <a:pPr marL="285750" indent="-285750">
              <a:buFontTx/>
              <a:buChar char="-"/>
            </a:pPr>
            <a:endParaRPr lang="en-AU">
              <a:latin typeface="Gill Sans MT" pitchFamily="34" charset="0"/>
            </a:endParaRPr>
          </a:p>
          <a:p>
            <a:pPr marL="285750" indent="-285750">
              <a:buFontTx/>
              <a:buChar char="-"/>
            </a:pPr>
            <a:endParaRPr lang="en-AU">
              <a:latin typeface="Gill Sans MT" pitchFamily="34" charset="0"/>
            </a:endParaRPr>
          </a:p>
          <a:p>
            <a:pPr marL="285750" indent="-285750">
              <a:buFontTx/>
              <a:buChar char="-"/>
            </a:pPr>
            <a:endParaRPr lang="en-AU">
              <a:latin typeface="Gill Sans MT" pitchFamily="34" charset="0"/>
            </a:endParaRPr>
          </a:p>
          <a:p>
            <a:pPr marL="285750" indent="-285750">
              <a:buFontTx/>
              <a:buChar char="-"/>
            </a:pPr>
            <a:endParaRPr lang="en-AU">
              <a:latin typeface="Gill Sans MT" pitchFamily="34" charset="0"/>
            </a:endParaRPr>
          </a:p>
          <a:p>
            <a:pPr marL="285750" indent="-285750">
              <a:buFontTx/>
              <a:buChar char="-"/>
            </a:pPr>
            <a:endParaRPr lang="en-AU">
              <a:latin typeface="Gill Sans MT" pitchFamily="34" charset="0"/>
            </a:endParaRPr>
          </a:p>
          <a:p>
            <a:pPr marL="285750" indent="-285750"/>
            <a:endParaRPr lang="en-AU">
              <a:latin typeface="Gill Sans MT" pitchFamily="34" charset="0"/>
            </a:endParaRPr>
          </a:p>
          <a:p>
            <a:pPr marL="285750" indent="-285750"/>
            <a:r>
              <a:rPr lang="en-AU">
                <a:latin typeface="Gill Sans MT" pitchFamily="34" charset="0"/>
              </a:rPr>
              <a:t>     which we conveniently re-express as follows:</a:t>
            </a:r>
          </a:p>
          <a:p>
            <a:pPr marL="285750" indent="-285750"/>
            <a:endParaRPr lang="en-AU">
              <a:latin typeface="Gill Sans MT" pitchFamily="34" charset="0"/>
            </a:endParaRPr>
          </a:p>
          <a:p>
            <a:pPr marL="285750" indent="-285750"/>
            <a:r>
              <a:rPr lang="en-AU">
                <a:latin typeface="Gill Sans MT" pitchFamily="34" charset="0"/>
              </a:rPr>
              <a:t>	</a:t>
            </a:r>
            <a:r>
              <a:rPr lang="en-AU" i="1">
                <a:latin typeface="Gill Sans MT" pitchFamily="34" charset="0"/>
              </a:rPr>
              <a:t>t</a:t>
            </a:r>
            <a:r>
              <a:rPr lang="en-AU" baseline="-25000">
                <a:latin typeface="Gill Sans MT" pitchFamily="34" charset="0"/>
              </a:rPr>
              <a:t>1</a:t>
            </a:r>
            <a:r>
              <a:rPr lang="en-AU" i="1">
                <a:latin typeface="Gill Sans MT" pitchFamily="34" charset="0"/>
              </a:rPr>
              <a:t>S</a:t>
            </a:r>
            <a:r>
              <a:rPr lang="en-AU" baseline="-25000">
                <a:latin typeface="Gill Sans MT" pitchFamily="34" charset="0"/>
              </a:rPr>
              <a:t>11</a:t>
            </a:r>
            <a:r>
              <a:rPr lang="en-AU">
                <a:latin typeface="Gill Sans MT" pitchFamily="34" charset="0"/>
              </a:rPr>
              <a:t>+</a:t>
            </a:r>
            <a:r>
              <a:rPr lang="en-AU" i="1">
                <a:latin typeface="Gill Sans MT" pitchFamily="34" charset="0"/>
              </a:rPr>
              <a:t>t</a:t>
            </a:r>
            <a:r>
              <a:rPr lang="en-AU" baseline="-25000">
                <a:latin typeface="Gill Sans MT" pitchFamily="34" charset="0"/>
              </a:rPr>
              <a:t>2</a:t>
            </a:r>
            <a:r>
              <a:rPr lang="en-AU" i="1">
                <a:latin typeface="Gill Sans MT" pitchFamily="34" charset="0"/>
              </a:rPr>
              <a:t>S</a:t>
            </a:r>
            <a:r>
              <a:rPr lang="en-AU" baseline="-25000">
                <a:latin typeface="Gill Sans MT" pitchFamily="34" charset="0"/>
              </a:rPr>
              <a:t>12</a:t>
            </a:r>
            <a:r>
              <a:rPr lang="en-AU">
                <a:latin typeface="Gill Sans MT" pitchFamily="34" charset="0"/>
              </a:rPr>
              <a:t>=-(1-</a:t>
            </a:r>
            <a:r>
              <a:rPr lang="en-AU" i="1">
                <a:latin typeface="Gill Sans MT" pitchFamily="34" charset="0"/>
              </a:rPr>
              <a:t>b</a:t>
            </a:r>
            <a:r>
              <a:rPr lang="en-AU">
                <a:latin typeface="Gill Sans MT" pitchFamily="34" charset="0"/>
              </a:rPr>
              <a:t>)</a:t>
            </a:r>
            <a:r>
              <a:rPr lang="en-AU" i="1">
                <a:latin typeface="Gill Sans MT" pitchFamily="34" charset="0"/>
              </a:rPr>
              <a:t>x</a:t>
            </a:r>
            <a:r>
              <a:rPr lang="en-AU" baseline="-25000">
                <a:latin typeface="Gill Sans MT" pitchFamily="34" charset="0"/>
              </a:rPr>
              <a:t>1</a:t>
            </a:r>
          </a:p>
          <a:p>
            <a:pPr marL="285750" indent="-285750"/>
            <a:endParaRPr lang="en-AU" baseline="-25000">
              <a:latin typeface="Gill Sans MT" pitchFamily="34" charset="0"/>
            </a:endParaRPr>
          </a:p>
          <a:p>
            <a:pPr marL="285750" indent="-285750"/>
            <a:r>
              <a:rPr lang="en-AU">
                <a:latin typeface="Gill Sans MT" pitchFamily="34" charset="0"/>
              </a:rPr>
              <a:t>	</a:t>
            </a:r>
            <a:r>
              <a:rPr lang="en-AU" i="1">
                <a:latin typeface="Gill Sans MT" pitchFamily="34" charset="0"/>
              </a:rPr>
              <a:t>t</a:t>
            </a:r>
            <a:r>
              <a:rPr lang="en-AU" baseline="-25000">
                <a:latin typeface="Gill Sans MT" pitchFamily="34" charset="0"/>
              </a:rPr>
              <a:t>1</a:t>
            </a:r>
            <a:r>
              <a:rPr lang="en-AU">
                <a:latin typeface="Gill Sans MT" pitchFamily="34" charset="0"/>
              </a:rPr>
              <a:t>S</a:t>
            </a:r>
            <a:r>
              <a:rPr lang="en-AU" baseline="-25000">
                <a:latin typeface="Gill Sans MT" pitchFamily="34" charset="0"/>
              </a:rPr>
              <a:t>21</a:t>
            </a:r>
            <a:r>
              <a:rPr lang="en-AU">
                <a:latin typeface="Gill Sans MT" pitchFamily="34" charset="0"/>
              </a:rPr>
              <a:t>+</a:t>
            </a:r>
            <a:r>
              <a:rPr lang="en-AU" i="1">
                <a:latin typeface="Gill Sans MT" pitchFamily="34" charset="0"/>
              </a:rPr>
              <a:t>t</a:t>
            </a:r>
            <a:r>
              <a:rPr lang="en-AU" baseline="-25000">
                <a:latin typeface="Gill Sans MT" pitchFamily="34" charset="0"/>
              </a:rPr>
              <a:t>2</a:t>
            </a:r>
            <a:r>
              <a:rPr lang="en-AU">
                <a:latin typeface="Gill Sans MT" pitchFamily="34" charset="0"/>
              </a:rPr>
              <a:t>S</a:t>
            </a:r>
            <a:r>
              <a:rPr lang="en-AU" baseline="-25000">
                <a:latin typeface="Gill Sans MT" pitchFamily="34" charset="0"/>
              </a:rPr>
              <a:t>22</a:t>
            </a:r>
            <a:r>
              <a:rPr lang="en-AU">
                <a:latin typeface="Gill Sans MT" pitchFamily="34" charset="0"/>
              </a:rPr>
              <a:t>=-(1-</a:t>
            </a:r>
            <a:r>
              <a:rPr lang="en-AU" i="1">
                <a:latin typeface="Gill Sans MT" pitchFamily="34" charset="0"/>
              </a:rPr>
              <a:t>b</a:t>
            </a:r>
            <a:r>
              <a:rPr lang="en-AU">
                <a:latin typeface="Gill Sans MT" pitchFamily="34" charset="0"/>
              </a:rPr>
              <a:t>)</a:t>
            </a:r>
            <a:r>
              <a:rPr lang="en-AU" i="1">
                <a:latin typeface="Gill Sans MT" pitchFamily="34" charset="0"/>
              </a:rPr>
              <a:t>x</a:t>
            </a:r>
            <a:r>
              <a:rPr lang="en-AU" baseline="-25000">
                <a:latin typeface="Gill Sans MT" pitchFamily="34" charset="0"/>
              </a:rPr>
              <a:t>2</a:t>
            </a:r>
            <a:r>
              <a:rPr lang="en-AU">
                <a:latin typeface="Gill Sans MT" pitchFamily="34" charset="0"/>
              </a:rPr>
              <a:t> …. and now obtain each implicit optimal tax rate</a:t>
            </a:r>
          </a:p>
          <a:p>
            <a:pPr marL="285750" indent="-285750"/>
            <a:endParaRPr lang="en-AU">
              <a:latin typeface="Gill Sans MT" pitchFamily="34" charset="0"/>
            </a:endParaRPr>
          </a:p>
          <a:p>
            <a:pPr marL="285750" indent="-285750"/>
            <a:r>
              <a:rPr lang="en-AU">
                <a:latin typeface="Gill Sans MT" pitchFamily="34" charset="0"/>
              </a:rPr>
              <a:t>	</a:t>
            </a:r>
          </a:p>
          <a:p>
            <a:pPr marL="285750" indent="-285750">
              <a:buFontTx/>
              <a:buChar char="-"/>
            </a:pPr>
            <a:endParaRPr lang="en-AU">
              <a:latin typeface="Gill Sans MT" pitchFamily="34" charset="0"/>
            </a:endParaRPr>
          </a:p>
          <a:p>
            <a:pPr marL="285750" indent="-285750"/>
            <a:endParaRPr lang="en-AU">
              <a:latin typeface="Gill Sans MT" pitchFamily="34" charset="0"/>
            </a:endParaRPr>
          </a:p>
        </p:txBody>
      </p:sp>
      <p:graphicFrame>
        <p:nvGraphicFramePr>
          <p:cNvPr id="13557" name="Object 245"/>
          <p:cNvGraphicFramePr>
            <a:graphicFrameLocks noChangeAspect="1"/>
          </p:cNvGraphicFramePr>
          <p:nvPr/>
        </p:nvGraphicFramePr>
        <p:xfrm>
          <a:off x="2170113" y="3281363"/>
          <a:ext cx="7669212" cy="649287"/>
        </p:xfrm>
        <a:graphic>
          <a:graphicData uri="http://schemas.openxmlformats.org/presentationml/2006/ole">
            <mc:AlternateContent xmlns:mc="http://schemas.openxmlformats.org/markup-compatibility/2006">
              <mc:Choice xmlns:v="urn:schemas-microsoft-com:vml" Requires="v">
                <p:oleObj spid="_x0000_s13730" name="Documento" r:id="rId5" imgW="5397301" imgH="457183" progId="">
                  <p:embed/>
                </p:oleObj>
              </mc:Choice>
              <mc:Fallback>
                <p:oleObj name="Documento" r:id="rId5" imgW="5397301" imgH="457183" progId="">
                  <p:embed/>
                  <p:pic>
                    <p:nvPicPr>
                      <p:cNvPr id="0" name="Picture 2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0113" y="3281363"/>
                        <a:ext cx="7669212" cy="649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558" name="Object 246"/>
          <p:cNvGraphicFramePr>
            <a:graphicFrameLocks noChangeAspect="1"/>
          </p:cNvGraphicFramePr>
          <p:nvPr/>
        </p:nvGraphicFramePr>
        <p:xfrm>
          <a:off x="2235200" y="4135438"/>
          <a:ext cx="7832725" cy="663575"/>
        </p:xfrm>
        <a:graphic>
          <a:graphicData uri="http://schemas.openxmlformats.org/presentationml/2006/ole">
            <mc:AlternateContent xmlns:mc="http://schemas.openxmlformats.org/markup-compatibility/2006">
              <mc:Choice xmlns:v="urn:schemas-microsoft-com:vml" Requires="v">
                <p:oleObj spid="_x0000_s13731" name="Documento" r:id="rId7" imgW="5397301" imgH="457183" progId="">
                  <p:embed/>
                </p:oleObj>
              </mc:Choice>
              <mc:Fallback>
                <p:oleObj name="Documento" r:id="rId7" imgW="5397301" imgH="457183" progId="">
                  <p:embed/>
                  <p:pic>
                    <p:nvPicPr>
                      <p:cNvPr id="0" name="Picture 24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5200" y="4135438"/>
                        <a:ext cx="7832725" cy="663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100" y="-57150"/>
            <a:ext cx="7499350" cy="1143000"/>
          </a:xfrm>
        </p:spPr>
        <p:txBody>
          <a:bodyPr>
            <a:noAutofit/>
          </a:bodyPr>
          <a:lstStyle/>
          <a:p>
            <a:pPr marL="596646" indent="-514350" eaLnBrk="1" fontAlgn="auto" hangingPunct="1">
              <a:spcAft>
                <a:spcPts val="0"/>
              </a:spcAft>
              <a:defRPr/>
            </a:pPr>
            <a:r>
              <a:rPr lang="en-AU" sz="2400" dirty="0" smtClean="0">
                <a:solidFill>
                  <a:schemeClr val="tx2">
                    <a:satMod val="130000"/>
                  </a:schemeClr>
                </a:solidFill>
              </a:rPr>
              <a:t>V. </a:t>
            </a:r>
            <a:r>
              <a:rPr lang="en-AU" sz="2400" dirty="0">
                <a:solidFill>
                  <a:schemeClr val="tx2">
                    <a:satMod val="130000"/>
                  </a:schemeClr>
                </a:solidFill>
              </a:rPr>
              <a:t>Optimal taxation: no redistribution </a:t>
            </a:r>
            <a:r>
              <a:rPr lang="en-AU" sz="2400" dirty="0" smtClean="0">
                <a:solidFill>
                  <a:schemeClr val="tx2">
                    <a:satMod val="130000"/>
                  </a:schemeClr>
                </a:solidFill>
              </a:rPr>
              <a:t>concerns (&amp; XVIII)</a:t>
            </a:r>
            <a:endParaRPr lang="en-AU" sz="2400" dirty="0">
              <a:solidFill>
                <a:schemeClr val="tx2">
                  <a:satMod val="130000"/>
                </a:schemeClr>
              </a:solidFill>
            </a:endParaRPr>
          </a:p>
        </p:txBody>
      </p:sp>
      <p:sp>
        <p:nvSpPr>
          <p:cNvPr id="4" name="Marcador de número de diapositiva 3"/>
          <p:cNvSpPr>
            <a:spLocks noGrp="1"/>
          </p:cNvSpPr>
          <p:nvPr>
            <p:ph type="sldNum" sz="quarter" idx="12"/>
          </p:nvPr>
        </p:nvSpPr>
        <p:spPr/>
        <p:txBody>
          <a:bodyPr/>
          <a:lstStyle/>
          <a:p>
            <a:pPr>
              <a:defRPr/>
            </a:pPr>
            <a:fld id="{FB262CD1-FBAB-4A00-BF34-C1AE75E09210}" type="slidenum">
              <a:rPr lang="en-US"/>
              <a:pPr>
                <a:defRPr/>
              </a:pPr>
              <a:t>31</a:t>
            </a:fld>
            <a:endParaRPr lang="en-US" dirty="0"/>
          </a:p>
        </p:txBody>
      </p:sp>
      <p:pic>
        <p:nvPicPr>
          <p:cNvPr id="7" name="Marcador de contenido 6"/>
          <p:cNvPicPr>
            <a:picLocks noGrp="1" noChangeAspect="1"/>
          </p:cNvPicPr>
          <p:nvPr>
            <p:ph idx="1"/>
          </p:nvPr>
        </p:nvPicPr>
        <p:blipFill>
          <a:blip r:embed="rId4"/>
          <a:srcRect t="-1329" b="-1329"/>
          <a:stretch>
            <a:fillRect/>
          </a:stretch>
        </p:blipFill>
        <p:spPr>
          <a:xfrm>
            <a:off x="1443038" y="1014714"/>
            <a:ext cx="7499350" cy="5486400"/>
          </a:xfrm>
          <a:prstGeom prst="upArrow">
            <a:avLst/>
          </a:prstGeom>
          <a:extLst/>
        </p:spPr>
      </p:pic>
      <p:sp>
        <p:nvSpPr>
          <p:cNvPr id="14988" name="Rectángulo 9"/>
          <p:cNvSpPr>
            <a:spLocks noChangeArrowheads="1"/>
          </p:cNvSpPr>
          <p:nvPr/>
        </p:nvSpPr>
        <p:spPr bwMode="auto">
          <a:xfrm>
            <a:off x="1443038" y="931863"/>
            <a:ext cx="6924675" cy="307975"/>
          </a:xfrm>
          <a:prstGeom prst="rect">
            <a:avLst/>
          </a:prstGeom>
          <a:noFill/>
          <a:ln w="9525">
            <a:noFill/>
            <a:miter lim="800000"/>
            <a:headEnd/>
            <a:tailEnd/>
          </a:ln>
        </p:spPr>
        <p:txBody>
          <a:bodyPr>
            <a:spAutoFit/>
          </a:bodyPr>
          <a:lstStyle/>
          <a:p>
            <a:pPr marL="922338" lvl="3" algn="ctr"/>
            <a:r>
              <a:rPr lang="en-AU" sz="1400" b="1">
                <a:solidFill>
                  <a:srgbClr val="FF0000"/>
                </a:solidFill>
                <a:latin typeface="Gill Sans MT" pitchFamily="34" charset="0"/>
              </a:rPr>
              <a:t>Analytical development: </a:t>
            </a:r>
            <a:r>
              <a:rPr lang="en-AU" sz="1400">
                <a:solidFill>
                  <a:srgbClr val="FF0000"/>
                </a:solidFill>
                <a:latin typeface="Gill Sans MT" pitchFamily="34" charset="0"/>
              </a:rPr>
              <a:t>Theorem of</a:t>
            </a:r>
            <a:r>
              <a:rPr lang="en-AU" sz="1400" b="1">
                <a:solidFill>
                  <a:srgbClr val="FF0000"/>
                </a:solidFill>
                <a:latin typeface="Gill Sans MT" pitchFamily="34" charset="0"/>
              </a:rPr>
              <a:t> </a:t>
            </a:r>
            <a:r>
              <a:rPr lang="en-AU" sz="1400">
                <a:solidFill>
                  <a:srgbClr val="FF0000"/>
                </a:solidFill>
                <a:latin typeface="Gill Sans MT" pitchFamily="34" charset="0"/>
              </a:rPr>
              <a:t>Corlett-Hague (1953) (&amp; ii)</a:t>
            </a:r>
          </a:p>
        </p:txBody>
      </p:sp>
      <p:sp>
        <p:nvSpPr>
          <p:cNvPr id="14989" name="Rectángulo 2"/>
          <p:cNvSpPr>
            <a:spLocks noChangeArrowheads="1"/>
          </p:cNvSpPr>
          <p:nvPr/>
        </p:nvSpPr>
        <p:spPr bwMode="auto">
          <a:xfrm>
            <a:off x="1165225" y="2103438"/>
            <a:ext cx="7878763" cy="2032000"/>
          </a:xfrm>
          <a:prstGeom prst="rect">
            <a:avLst/>
          </a:prstGeom>
          <a:noFill/>
          <a:ln w="9525">
            <a:noFill/>
            <a:miter lim="800000"/>
            <a:headEnd/>
            <a:tailEnd/>
          </a:ln>
        </p:spPr>
        <p:txBody>
          <a:bodyPr>
            <a:spAutoFit/>
          </a:bodyPr>
          <a:lstStyle/>
          <a:p>
            <a:endParaRPr lang="en-AU">
              <a:latin typeface="Gill Sans MT" pitchFamily="34" charset="0"/>
            </a:endParaRPr>
          </a:p>
          <a:p>
            <a:endParaRPr lang="en-US">
              <a:latin typeface="Gill Sans MT" pitchFamily="34" charset="0"/>
            </a:endParaRPr>
          </a:p>
          <a:p>
            <a:endParaRPr lang="en-AU">
              <a:latin typeface="Gill Sans MT" pitchFamily="34" charset="0"/>
            </a:endParaRPr>
          </a:p>
          <a:p>
            <a:endParaRPr lang="en-AU">
              <a:latin typeface="Gill Sans MT" pitchFamily="34" charset="0"/>
            </a:endParaRPr>
          </a:p>
          <a:p>
            <a:endParaRPr lang="en-AU">
              <a:latin typeface="Gill Sans MT" pitchFamily="34" charset="0"/>
            </a:endParaRPr>
          </a:p>
          <a:p>
            <a:r>
              <a:rPr lang="en-AU">
                <a:latin typeface="Gill Sans MT" pitchFamily="34" charset="0"/>
              </a:rPr>
              <a:t> </a:t>
            </a:r>
          </a:p>
          <a:p>
            <a:r>
              <a:rPr lang="en-AU">
                <a:latin typeface="Gill Sans MT" pitchFamily="34" charset="0"/>
              </a:rPr>
              <a:t> </a:t>
            </a:r>
          </a:p>
        </p:txBody>
      </p:sp>
      <p:sp>
        <p:nvSpPr>
          <p:cNvPr id="5" name="CuadroTexto 4"/>
          <p:cNvSpPr txBox="1"/>
          <p:nvPr/>
        </p:nvSpPr>
        <p:spPr>
          <a:xfrm>
            <a:off x="1165225" y="1457325"/>
            <a:ext cx="7515225" cy="1200150"/>
          </a:xfrm>
          <a:prstGeom prst="rect">
            <a:avLst/>
          </a:prstGeom>
          <a:noFill/>
        </p:spPr>
        <p:txBody>
          <a:bodyPr>
            <a:spAutoFit/>
          </a:bodyPr>
          <a:lstStyle/>
          <a:p>
            <a:pPr fontAlgn="auto">
              <a:spcBef>
                <a:spcPts val="0"/>
              </a:spcBef>
              <a:spcAft>
                <a:spcPts val="0"/>
              </a:spcAft>
              <a:defRPr/>
            </a:pPr>
            <a:endParaRPr lang="en-AU" dirty="0">
              <a:latin typeface="+mn-lt"/>
            </a:endParaRPr>
          </a:p>
          <a:p>
            <a:pPr fontAlgn="auto">
              <a:spcBef>
                <a:spcPts val="0"/>
              </a:spcBef>
              <a:spcAft>
                <a:spcPts val="0"/>
              </a:spcAft>
              <a:defRPr/>
            </a:pPr>
            <a:r>
              <a:rPr lang="en-AU" dirty="0">
                <a:latin typeface="+mn-lt"/>
              </a:rPr>
              <a:t>	</a:t>
            </a:r>
          </a:p>
          <a:p>
            <a:pPr marL="285750" indent="-285750" fontAlgn="auto">
              <a:spcBef>
                <a:spcPts val="0"/>
              </a:spcBef>
              <a:spcAft>
                <a:spcPts val="0"/>
              </a:spcAft>
              <a:buFontTx/>
              <a:buChar char="-"/>
              <a:defRPr/>
            </a:pPr>
            <a:endParaRPr lang="en-AU" dirty="0">
              <a:latin typeface="+mn-lt"/>
            </a:endParaRPr>
          </a:p>
          <a:p>
            <a:pPr fontAlgn="auto">
              <a:spcBef>
                <a:spcPts val="0"/>
              </a:spcBef>
              <a:spcAft>
                <a:spcPts val="0"/>
              </a:spcAft>
              <a:defRPr/>
            </a:pPr>
            <a:endParaRPr lang="en-AU" dirty="0">
              <a:latin typeface="+mn-lt"/>
            </a:endParaRPr>
          </a:p>
        </p:txBody>
      </p:sp>
      <p:graphicFrame>
        <p:nvGraphicFramePr>
          <p:cNvPr id="14979" name="Object 643"/>
          <p:cNvGraphicFramePr>
            <a:graphicFrameLocks noChangeAspect="1"/>
          </p:cNvGraphicFramePr>
          <p:nvPr/>
        </p:nvGraphicFramePr>
        <p:xfrm>
          <a:off x="1812925" y="1990725"/>
          <a:ext cx="2408238" cy="666750"/>
        </p:xfrm>
        <a:graphic>
          <a:graphicData uri="http://schemas.openxmlformats.org/presentationml/2006/ole">
            <mc:AlternateContent xmlns:mc="http://schemas.openxmlformats.org/markup-compatibility/2006">
              <mc:Choice xmlns:v="urn:schemas-microsoft-com:vml" Requires="v">
                <p:oleObj spid="_x0000_s43128" name="EcuaciÛn" r:id="rId5" imgW="1554120" imgH="420480" progId="Equation.3">
                  <p:embed/>
                </p:oleObj>
              </mc:Choice>
              <mc:Fallback>
                <p:oleObj name="EcuaciÛn" r:id="rId5" imgW="1554120" imgH="420480" progId="Equation.3">
                  <p:embed/>
                  <p:pic>
                    <p:nvPicPr>
                      <p:cNvPr id="0" name="Picture 6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2925" y="1990725"/>
                        <a:ext cx="2408238"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991" name="CuadroTexto 16"/>
          <p:cNvSpPr txBox="1">
            <a:spLocks noChangeArrowheads="1"/>
          </p:cNvSpPr>
          <p:nvPr/>
        </p:nvSpPr>
        <p:spPr bwMode="auto">
          <a:xfrm>
            <a:off x="1865313" y="1535113"/>
            <a:ext cx="6413500" cy="6021387"/>
          </a:xfrm>
          <a:prstGeom prst="rect">
            <a:avLst/>
          </a:prstGeom>
          <a:noFill/>
          <a:ln w="9525">
            <a:noFill/>
            <a:miter lim="800000"/>
            <a:headEnd/>
            <a:tailEnd/>
          </a:ln>
        </p:spPr>
        <p:txBody>
          <a:bodyPr>
            <a:spAutoFit/>
          </a:bodyPr>
          <a:lstStyle/>
          <a:p>
            <a:r>
              <a:rPr lang="en-AU" dirty="0">
                <a:latin typeface="Gill Sans MT" pitchFamily="34" charset="0"/>
              </a:rPr>
              <a:t>That is, </a:t>
            </a:r>
          </a:p>
          <a:p>
            <a:endParaRPr lang="en-AU" dirty="0">
              <a:latin typeface="Gill Sans MT" pitchFamily="34" charset="0"/>
            </a:endParaRPr>
          </a:p>
          <a:p>
            <a:r>
              <a:rPr lang="en-AU" dirty="0">
                <a:latin typeface="Gill Sans MT" pitchFamily="34" charset="0"/>
              </a:rPr>
              <a:t>                                     , </a:t>
            </a:r>
            <a:r>
              <a:rPr lang="en-AU" sz="1400" dirty="0" err="1">
                <a:latin typeface="Gill Sans MT" pitchFamily="34" charset="0"/>
              </a:rPr>
              <a:t>s.t.</a:t>
            </a:r>
            <a:r>
              <a:rPr lang="en-AU" sz="1400" dirty="0">
                <a:latin typeface="Gill Sans MT" pitchFamily="34" charset="0"/>
              </a:rPr>
              <a:t> </a:t>
            </a:r>
            <a:r>
              <a:rPr lang="en-AU" sz="1400" i="1" dirty="0">
                <a:latin typeface="Gill Sans MT" pitchFamily="34" charset="0"/>
              </a:rPr>
              <a:t>D</a:t>
            </a:r>
            <a:r>
              <a:rPr lang="en-AU" sz="1400" dirty="0">
                <a:latin typeface="Gill Sans MT" pitchFamily="34" charset="0"/>
              </a:rPr>
              <a:t>&lt;0 (substitution matrix negative semi-definite)</a:t>
            </a:r>
          </a:p>
          <a:p>
            <a:endParaRPr lang="en-AU" sz="1400" dirty="0">
              <a:latin typeface="Gill Sans MT" pitchFamily="34" charset="0"/>
            </a:endParaRPr>
          </a:p>
          <a:p>
            <a:endParaRPr lang="en-AU" sz="1400" dirty="0">
              <a:latin typeface="Gill Sans MT" pitchFamily="34" charset="0"/>
            </a:endParaRPr>
          </a:p>
          <a:p>
            <a:endParaRPr lang="en-AU" sz="1400" dirty="0">
              <a:latin typeface="Gill Sans MT" pitchFamily="34" charset="0"/>
            </a:endParaRPr>
          </a:p>
          <a:p>
            <a:r>
              <a:rPr lang="en-AU" sz="1400" dirty="0">
                <a:latin typeface="Gill Sans MT" pitchFamily="34" charset="0"/>
              </a:rPr>
              <a:t>                                      , and making use of homogeneity of degree 0 in prices</a:t>
            </a:r>
          </a:p>
          <a:p>
            <a:endParaRPr lang="en-AU" sz="1400" dirty="0">
              <a:latin typeface="Gill Sans MT" pitchFamily="34" charset="0"/>
            </a:endParaRPr>
          </a:p>
          <a:p>
            <a:endParaRPr lang="en-AU" sz="1400" dirty="0">
              <a:latin typeface="Gill Sans MT" pitchFamily="34" charset="0"/>
            </a:endParaRPr>
          </a:p>
          <a:p>
            <a:endParaRPr lang="en-AU" sz="1400" dirty="0">
              <a:latin typeface="Gill Sans MT" pitchFamily="34" charset="0"/>
            </a:endParaRPr>
          </a:p>
          <a:p>
            <a:endParaRPr lang="en-AU" sz="1400" dirty="0">
              <a:latin typeface="Gill Sans MT" pitchFamily="34" charset="0"/>
            </a:endParaRPr>
          </a:p>
          <a:p>
            <a:endParaRPr lang="en-AU" sz="1400" dirty="0">
              <a:latin typeface="Gill Sans MT" pitchFamily="34" charset="0"/>
            </a:endParaRPr>
          </a:p>
          <a:p>
            <a:endParaRPr lang="en-AU" sz="1400" dirty="0">
              <a:latin typeface="Gill Sans MT" pitchFamily="34" charset="0"/>
            </a:endParaRPr>
          </a:p>
          <a:p>
            <a:endParaRPr lang="en-AU" sz="1400" dirty="0">
              <a:latin typeface="Gill Sans MT" pitchFamily="34" charset="0"/>
            </a:endParaRPr>
          </a:p>
          <a:p>
            <a:endParaRPr lang="en-AU" sz="1400" dirty="0">
              <a:latin typeface="Gill Sans MT" pitchFamily="34" charset="0"/>
            </a:endParaRPr>
          </a:p>
          <a:p>
            <a:r>
              <a:rPr lang="en-AU" sz="1400" dirty="0">
                <a:latin typeface="Gill Sans MT" pitchFamily="34" charset="0"/>
              </a:rPr>
              <a:t>Subtracting </a:t>
            </a:r>
            <a:r>
              <a:rPr lang="en-AU" sz="1400" i="1" dirty="0">
                <a:latin typeface="Gill Sans MT" pitchFamily="34" charset="0"/>
              </a:rPr>
              <a:t>t</a:t>
            </a:r>
            <a:r>
              <a:rPr lang="en-AU" sz="1400" baseline="-25000" dirty="0">
                <a:latin typeface="Gill Sans MT" pitchFamily="34" charset="0"/>
              </a:rPr>
              <a:t>2</a:t>
            </a:r>
            <a:r>
              <a:rPr lang="en-AU" sz="1400" dirty="0">
                <a:latin typeface="Gill Sans MT" pitchFamily="34" charset="0"/>
              </a:rPr>
              <a:t>-</a:t>
            </a:r>
            <a:r>
              <a:rPr lang="en-AU" sz="1400" i="1" dirty="0">
                <a:latin typeface="Gill Sans MT" pitchFamily="34" charset="0"/>
              </a:rPr>
              <a:t>t</a:t>
            </a:r>
            <a:r>
              <a:rPr lang="en-AU" sz="1400" baseline="-25000" dirty="0">
                <a:latin typeface="Gill Sans MT" pitchFamily="34" charset="0"/>
              </a:rPr>
              <a:t>1</a:t>
            </a:r>
            <a:r>
              <a:rPr lang="en-AU" sz="1400" dirty="0">
                <a:latin typeface="Gill Sans MT" pitchFamily="34" charset="0"/>
              </a:rPr>
              <a:t>:</a:t>
            </a:r>
          </a:p>
          <a:p>
            <a:endParaRPr lang="en-AU" sz="1400" dirty="0">
              <a:latin typeface="Gill Sans MT" pitchFamily="34" charset="0"/>
            </a:endParaRPr>
          </a:p>
          <a:p>
            <a:r>
              <a:rPr lang="en-AU" sz="1400" dirty="0">
                <a:latin typeface="Gill Sans MT" pitchFamily="34" charset="0"/>
              </a:rPr>
              <a:t>                                             , so                                    : good 1 is relatively </a:t>
            </a:r>
          </a:p>
          <a:p>
            <a:endParaRPr lang="en-AU" sz="1400" dirty="0">
              <a:latin typeface="Gill Sans MT" pitchFamily="34" charset="0"/>
            </a:endParaRPr>
          </a:p>
          <a:p>
            <a:r>
              <a:rPr lang="en-AU" sz="1400" dirty="0">
                <a:latin typeface="Gill Sans MT" pitchFamily="34" charset="0"/>
              </a:rPr>
              <a:t>more complementary </a:t>
            </a:r>
            <a:r>
              <a:rPr lang="en-AU" sz="1400" dirty="0" smtClean="0">
                <a:latin typeface="Gill Sans MT" pitchFamily="34" charset="0"/>
              </a:rPr>
              <a:t>with </a:t>
            </a:r>
            <a:r>
              <a:rPr lang="en-AU" sz="1400" dirty="0">
                <a:latin typeface="Gill Sans MT" pitchFamily="34" charset="0"/>
              </a:rPr>
              <a:t>leisure.  This theorem implies </a:t>
            </a:r>
            <a:r>
              <a:rPr lang="en-AU" sz="1400" i="1" dirty="0">
                <a:latin typeface="Gill Sans MT" pitchFamily="34" charset="0"/>
              </a:rPr>
              <a:t>goods complementary with leisure should be more heavily taxed</a:t>
            </a:r>
            <a:r>
              <a:rPr lang="en-AU" sz="1400" dirty="0">
                <a:latin typeface="Gill Sans MT" pitchFamily="34" charset="0"/>
              </a:rPr>
              <a:t>… For example, cinema sessions at 4pm on Monday should be taxed more heavily than cinema sessions at 4pm on Saturday. Also, gardener or plumber services should also be less taxed if leisure=self-supply (</a:t>
            </a:r>
            <a:r>
              <a:rPr lang="en-AU" sz="1400" dirty="0" err="1">
                <a:latin typeface="Gill Sans MT" pitchFamily="34" charset="0"/>
              </a:rPr>
              <a:t>Kleven</a:t>
            </a:r>
            <a:r>
              <a:rPr lang="en-AU" sz="1400" dirty="0">
                <a:latin typeface="Gill Sans MT" pitchFamily="34" charset="0"/>
              </a:rPr>
              <a:t> </a:t>
            </a:r>
            <a:r>
              <a:rPr lang="en-AU" sz="1400" i="1" dirty="0">
                <a:latin typeface="Gill Sans MT" pitchFamily="34" charset="0"/>
              </a:rPr>
              <a:t>et al.</a:t>
            </a:r>
            <a:r>
              <a:rPr lang="en-AU" sz="1400" dirty="0">
                <a:latin typeface="Gill Sans MT" pitchFamily="34" charset="0"/>
              </a:rPr>
              <a:t>, 2000)</a:t>
            </a:r>
          </a:p>
          <a:p>
            <a:endParaRPr lang="en-AU" sz="1400" dirty="0">
              <a:latin typeface="Gill Sans MT" pitchFamily="34" charset="0"/>
            </a:endParaRPr>
          </a:p>
          <a:p>
            <a:endParaRPr lang="en-AU" sz="1400" dirty="0">
              <a:latin typeface="Gill Sans MT" pitchFamily="34" charset="0"/>
            </a:endParaRPr>
          </a:p>
          <a:p>
            <a:r>
              <a:rPr lang="en-AU" sz="1400" dirty="0">
                <a:latin typeface="Gill Sans MT" pitchFamily="34" charset="0"/>
              </a:rPr>
              <a:t> </a:t>
            </a:r>
          </a:p>
        </p:txBody>
      </p:sp>
      <p:graphicFrame>
        <p:nvGraphicFramePr>
          <p:cNvPr id="14980" name="Object 644"/>
          <p:cNvGraphicFramePr>
            <a:graphicFrameLocks noChangeAspect="1"/>
          </p:cNvGraphicFramePr>
          <p:nvPr/>
        </p:nvGraphicFramePr>
        <p:xfrm>
          <a:off x="1803400" y="2882900"/>
          <a:ext cx="1951038" cy="536575"/>
        </p:xfrm>
        <a:graphic>
          <a:graphicData uri="http://schemas.openxmlformats.org/presentationml/2006/ole">
            <mc:AlternateContent xmlns:mc="http://schemas.openxmlformats.org/markup-compatibility/2006">
              <mc:Choice xmlns:v="urn:schemas-microsoft-com:vml" Requires="v">
                <p:oleObj spid="_x0000_s43129" name="EcuaciÛn" r:id="rId7" imgW="1563120" imgH="420480" progId="Equation.3">
                  <p:embed/>
                </p:oleObj>
              </mc:Choice>
              <mc:Fallback>
                <p:oleObj name="EcuaciÛn" r:id="rId7" imgW="1563120" imgH="420480" progId="Equation.3">
                  <p:embed/>
                  <p:pic>
                    <p:nvPicPr>
                      <p:cNvPr id="0" name="Picture 6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03400" y="2882900"/>
                        <a:ext cx="1951038" cy="53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981" name="Object 645"/>
          <p:cNvGraphicFramePr>
            <a:graphicFrameLocks noChangeAspect="1"/>
          </p:cNvGraphicFramePr>
          <p:nvPr/>
        </p:nvGraphicFramePr>
        <p:xfrm>
          <a:off x="1865313" y="3594100"/>
          <a:ext cx="2308225" cy="541338"/>
        </p:xfrm>
        <a:graphic>
          <a:graphicData uri="http://schemas.openxmlformats.org/presentationml/2006/ole">
            <mc:AlternateContent xmlns:mc="http://schemas.openxmlformats.org/markup-compatibility/2006">
              <mc:Choice xmlns:v="urn:schemas-microsoft-com:vml" Requires="v">
                <p:oleObj spid="_x0000_s43130" name="EcuaciÛn" r:id="rId9" imgW="1828440" imgH="420480" progId="Equation.3">
                  <p:embed/>
                </p:oleObj>
              </mc:Choice>
              <mc:Fallback>
                <p:oleObj name="EcuaciÛn" r:id="rId9" imgW="1828440" imgH="420480" progId="Equation.3">
                  <p:embed/>
                  <p:pic>
                    <p:nvPicPr>
                      <p:cNvPr id="0" name="Picture 64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65313" y="3594100"/>
                        <a:ext cx="2308225"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982" name="Object 646"/>
          <p:cNvGraphicFramePr>
            <a:graphicFrameLocks noChangeAspect="1"/>
          </p:cNvGraphicFramePr>
          <p:nvPr/>
        </p:nvGraphicFramePr>
        <p:xfrm>
          <a:off x="1838325" y="4219575"/>
          <a:ext cx="2382838" cy="550863"/>
        </p:xfrm>
        <a:graphic>
          <a:graphicData uri="http://schemas.openxmlformats.org/presentationml/2006/ole">
            <mc:AlternateContent xmlns:mc="http://schemas.openxmlformats.org/markup-compatibility/2006">
              <mc:Choice xmlns:v="urn:schemas-microsoft-com:vml" Requires="v">
                <p:oleObj spid="_x0000_s43131" name="EcuaciÛn" r:id="rId11" imgW="1855800" imgH="420480" progId="Equation.3">
                  <p:embed/>
                </p:oleObj>
              </mc:Choice>
              <mc:Fallback>
                <p:oleObj name="EcuaciÛn" r:id="rId11" imgW="1855800" imgH="420480" progId="Equation.3">
                  <p:embed/>
                  <p:pic>
                    <p:nvPicPr>
                      <p:cNvPr id="0" name="Picture 64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38325" y="4219575"/>
                        <a:ext cx="2382838" cy="550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983" name="Object 647"/>
          <p:cNvGraphicFramePr>
            <a:graphicFrameLocks noChangeAspect="1"/>
          </p:cNvGraphicFramePr>
          <p:nvPr/>
        </p:nvGraphicFramePr>
        <p:xfrm>
          <a:off x="1865313" y="5360988"/>
          <a:ext cx="2193925" cy="528637"/>
        </p:xfrm>
        <a:graphic>
          <a:graphicData uri="http://schemas.openxmlformats.org/presentationml/2006/ole">
            <mc:AlternateContent xmlns:mc="http://schemas.openxmlformats.org/markup-compatibility/2006">
              <mc:Choice xmlns:v="urn:schemas-microsoft-com:vml" Requires="v">
                <p:oleObj spid="_x0000_s43132" name="EcuaciÛn" r:id="rId13" imgW="1782720" imgH="420480" progId="Equation.3">
                  <p:embed/>
                </p:oleObj>
              </mc:Choice>
              <mc:Fallback>
                <p:oleObj name="EcuaciÛn" r:id="rId13" imgW="1782720" imgH="420480" progId="Equation.3">
                  <p:embed/>
                  <p:pic>
                    <p:nvPicPr>
                      <p:cNvPr id="0" name="Picture 64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65313" y="5360988"/>
                        <a:ext cx="2193925" cy="528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984" name="Object 648"/>
          <p:cNvGraphicFramePr>
            <a:graphicFrameLocks noChangeAspect="1"/>
          </p:cNvGraphicFramePr>
          <p:nvPr/>
        </p:nvGraphicFramePr>
        <p:xfrm>
          <a:off x="4491038" y="5360988"/>
          <a:ext cx="1595437" cy="307975"/>
        </p:xfrm>
        <a:graphic>
          <a:graphicData uri="http://schemas.openxmlformats.org/presentationml/2006/ole">
            <mc:AlternateContent xmlns:mc="http://schemas.openxmlformats.org/markup-compatibility/2006">
              <mc:Choice xmlns:v="urn:schemas-microsoft-com:vml" Requires="v">
                <p:oleObj spid="_x0000_s43133" name="EcuaciÛn" r:id="rId15" imgW="1106280" imgH="200880" progId="Equation.3">
                  <p:embed/>
                </p:oleObj>
              </mc:Choice>
              <mc:Fallback>
                <p:oleObj name="EcuaciÛn" r:id="rId15" imgW="1106280" imgH="200880" progId="Equation.3">
                  <p:embed/>
                  <p:pic>
                    <p:nvPicPr>
                      <p:cNvPr id="0" name="Picture 64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91038" y="5360988"/>
                        <a:ext cx="1595437" cy="307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100" y="-57150"/>
            <a:ext cx="7499350" cy="1143000"/>
          </a:xfrm>
        </p:spPr>
        <p:txBody>
          <a:bodyPr>
            <a:noAutofit/>
          </a:bodyPr>
          <a:lstStyle/>
          <a:p>
            <a:pPr marL="596646" indent="-514350" eaLnBrk="1" fontAlgn="auto" hangingPunct="1">
              <a:spcAft>
                <a:spcPts val="0"/>
              </a:spcAft>
              <a:defRPr/>
            </a:pPr>
            <a:r>
              <a:rPr lang="en-AU" sz="2600" dirty="0" smtClean="0">
                <a:solidFill>
                  <a:schemeClr val="tx2">
                    <a:satMod val="130000"/>
                  </a:schemeClr>
                </a:solidFill>
              </a:rPr>
              <a:t>VI. </a:t>
            </a:r>
            <a:r>
              <a:rPr lang="en-AU" sz="2600" dirty="0">
                <a:solidFill>
                  <a:schemeClr val="tx2">
                    <a:satMod val="130000"/>
                  </a:schemeClr>
                </a:solidFill>
              </a:rPr>
              <a:t>Optimal taxation: </a:t>
            </a:r>
            <a:r>
              <a:rPr lang="en-AU" sz="2600" dirty="0" smtClean="0">
                <a:solidFill>
                  <a:schemeClr val="tx2">
                    <a:satMod val="130000"/>
                  </a:schemeClr>
                </a:solidFill>
              </a:rPr>
              <a:t>with </a:t>
            </a:r>
            <a:r>
              <a:rPr lang="en-AU" sz="2600" dirty="0">
                <a:solidFill>
                  <a:schemeClr val="tx2">
                    <a:satMod val="130000"/>
                  </a:schemeClr>
                </a:solidFill>
              </a:rPr>
              <a:t>redistribution </a:t>
            </a:r>
            <a:r>
              <a:rPr lang="en-AU" sz="2600" dirty="0" smtClean="0">
                <a:solidFill>
                  <a:schemeClr val="tx2">
                    <a:satMod val="130000"/>
                  </a:schemeClr>
                </a:solidFill>
              </a:rPr>
              <a:t>concerns (I)</a:t>
            </a:r>
            <a:endParaRPr lang="en-AU" sz="2600" dirty="0">
              <a:solidFill>
                <a:schemeClr val="tx2">
                  <a:satMod val="130000"/>
                </a:schemeClr>
              </a:solidFill>
            </a:endParaRPr>
          </a:p>
        </p:txBody>
      </p:sp>
      <p:sp>
        <p:nvSpPr>
          <p:cNvPr id="4" name="Marcador de número de diapositiva 3"/>
          <p:cNvSpPr>
            <a:spLocks noGrp="1"/>
          </p:cNvSpPr>
          <p:nvPr>
            <p:ph type="sldNum" sz="quarter" idx="12"/>
          </p:nvPr>
        </p:nvSpPr>
        <p:spPr/>
        <p:txBody>
          <a:bodyPr/>
          <a:lstStyle/>
          <a:p>
            <a:pPr>
              <a:defRPr/>
            </a:pPr>
            <a:fld id="{25D6A8C7-D9F7-4EDE-8770-61288D9F685B}" type="slidenum">
              <a:rPr lang="en-US"/>
              <a:pPr>
                <a:defRPr/>
              </a:pPr>
              <a:t>32</a:t>
            </a:fld>
            <a:endParaRPr lang="en-US" dirty="0"/>
          </a:p>
        </p:txBody>
      </p:sp>
      <p:pic>
        <p:nvPicPr>
          <p:cNvPr id="7" name="Marcador de contenido 6"/>
          <p:cNvPicPr>
            <a:picLocks noGrp="1" noChangeAspect="1"/>
          </p:cNvPicPr>
          <p:nvPr>
            <p:ph idx="1"/>
          </p:nvPr>
        </p:nvPicPr>
        <p:blipFill>
          <a:blip r:embed="rId3"/>
          <a:srcRect t="-1329" b="-1329"/>
          <a:stretch>
            <a:fillRect/>
          </a:stretch>
        </p:blipFill>
        <p:spPr>
          <a:xfrm>
            <a:off x="1443038" y="1014714"/>
            <a:ext cx="7499350" cy="5486400"/>
          </a:xfrm>
          <a:prstGeom prst="upArrow">
            <a:avLst/>
          </a:prstGeom>
          <a:extLst/>
        </p:spPr>
      </p:pic>
      <p:sp>
        <p:nvSpPr>
          <p:cNvPr id="75780" name="Rectángulo 2"/>
          <p:cNvSpPr>
            <a:spLocks noChangeArrowheads="1"/>
          </p:cNvSpPr>
          <p:nvPr/>
        </p:nvSpPr>
        <p:spPr bwMode="auto">
          <a:xfrm>
            <a:off x="1165225" y="2103438"/>
            <a:ext cx="7878763" cy="2032000"/>
          </a:xfrm>
          <a:prstGeom prst="rect">
            <a:avLst/>
          </a:prstGeom>
          <a:noFill/>
          <a:ln w="9525">
            <a:noFill/>
            <a:miter lim="800000"/>
            <a:headEnd/>
            <a:tailEnd/>
          </a:ln>
        </p:spPr>
        <p:txBody>
          <a:bodyPr>
            <a:spAutoFit/>
          </a:bodyPr>
          <a:lstStyle/>
          <a:p>
            <a:endParaRPr lang="en-AU">
              <a:latin typeface="Gill Sans MT" pitchFamily="34" charset="0"/>
            </a:endParaRPr>
          </a:p>
          <a:p>
            <a:endParaRPr lang="en-US">
              <a:latin typeface="Gill Sans MT" pitchFamily="34" charset="0"/>
            </a:endParaRPr>
          </a:p>
          <a:p>
            <a:endParaRPr lang="en-AU">
              <a:latin typeface="Gill Sans MT" pitchFamily="34" charset="0"/>
            </a:endParaRPr>
          </a:p>
          <a:p>
            <a:endParaRPr lang="en-AU">
              <a:latin typeface="Gill Sans MT" pitchFamily="34" charset="0"/>
            </a:endParaRPr>
          </a:p>
          <a:p>
            <a:endParaRPr lang="en-AU">
              <a:latin typeface="Gill Sans MT" pitchFamily="34" charset="0"/>
            </a:endParaRPr>
          </a:p>
          <a:p>
            <a:r>
              <a:rPr lang="en-AU">
                <a:latin typeface="Gill Sans MT" pitchFamily="34" charset="0"/>
              </a:rPr>
              <a:t> </a:t>
            </a:r>
          </a:p>
          <a:p>
            <a:r>
              <a:rPr lang="en-AU">
                <a:latin typeface="Gill Sans MT" pitchFamily="34" charset="0"/>
              </a:rPr>
              <a:t> </a:t>
            </a:r>
          </a:p>
        </p:txBody>
      </p:sp>
      <p:sp>
        <p:nvSpPr>
          <p:cNvPr id="5" name="CuadroTexto 4"/>
          <p:cNvSpPr txBox="1"/>
          <p:nvPr/>
        </p:nvSpPr>
        <p:spPr>
          <a:xfrm>
            <a:off x="1165225" y="1457325"/>
            <a:ext cx="7515225" cy="1200150"/>
          </a:xfrm>
          <a:prstGeom prst="rect">
            <a:avLst/>
          </a:prstGeom>
          <a:noFill/>
        </p:spPr>
        <p:txBody>
          <a:bodyPr>
            <a:spAutoFit/>
          </a:bodyPr>
          <a:lstStyle/>
          <a:p>
            <a:pPr fontAlgn="auto">
              <a:spcBef>
                <a:spcPts val="0"/>
              </a:spcBef>
              <a:spcAft>
                <a:spcPts val="0"/>
              </a:spcAft>
              <a:defRPr/>
            </a:pPr>
            <a:endParaRPr lang="en-AU" dirty="0">
              <a:latin typeface="+mn-lt"/>
            </a:endParaRPr>
          </a:p>
          <a:p>
            <a:pPr fontAlgn="auto">
              <a:spcBef>
                <a:spcPts val="0"/>
              </a:spcBef>
              <a:spcAft>
                <a:spcPts val="0"/>
              </a:spcAft>
              <a:defRPr/>
            </a:pPr>
            <a:r>
              <a:rPr lang="en-AU" dirty="0">
                <a:latin typeface="+mn-lt"/>
              </a:rPr>
              <a:t>	</a:t>
            </a:r>
          </a:p>
          <a:p>
            <a:pPr marL="285750" indent="-285750" fontAlgn="auto">
              <a:spcBef>
                <a:spcPts val="0"/>
              </a:spcBef>
              <a:spcAft>
                <a:spcPts val="0"/>
              </a:spcAft>
              <a:buFontTx/>
              <a:buChar char="-"/>
              <a:defRPr/>
            </a:pPr>
            <a:endParaRPr lang="en-AU" dirty="0">
              <a:latin typeface="+mn-lt"/>
            </a:endParaRPr>
          </a:p>
          <a:p>
            <a:pPr fontAlgn="auto">
              <a:spcBef>
                <a:spcPts val="0"/>
              </a:spcBef>
              <a:spcAft>
                <a:spcPts val="0"/>
              </a:spcAft>
              <a:defRPr/>
            </a:pPr>
            <a:endParaRPr lang="en-AU" dirty="0">
              <a:latin typeface="+mn-lt"/>
            </a:endParaRPr>
          </a:p>
        </p:txBody>
      </p:sp>
      <p:sp>
        <p:nvSpPr>
          <p:cNvPr id="6" name="CuadroTexto 5"/>
          <p:cNvSpPr txBox="1"/>
          <p:nvPr/>
        </p:nvSpPr>
        <p:spPr>
          <a:xfrm>
            <a:off x="1165225" y="1192213"/>
            <a:ext cx="7599363" cy="5354637"/>
          </a:xfrm>
          <a:prstGeom prst="rect">
            <a:avLst/>
          </a:prstGeom>
          <a:noFill/>
        </p:spPr>
        <p:txBody>
          <a:bodyPr>
            <a:spAutoFit/>
          </a:bodyPr>
          <a:lstStyle/>
          <a:p>
            <a:pPr marL="285750" indent="-285750" fontAlgn="auto">
              <a:spcBef>
                <a:spcPts val="0"/>
              </a:spcBef>
              <a:spcAft>
                <a:spcPts val="0"/>
              </a:spcAft>
              <a:buFontTx/>
              <a:buChar char="-"/>
              <a:defRPr/>
            </a:pPr>
            <a:r>
              <a:rPr lang="en-AU" dirty="0">
                <a:latin typeface="+mn-lt"/>
              </a:rPr>
              <a:t>We have </a:t>
            </a:r>
            <a:r>
              <a:rPr lang="en-AU" i="1" dirty="0">
                <a:latin typeface="+mn-lt"/>
              </a:rPr>
              <a:t>H</a:t>
            </a:r>
            <a:r>
              <a:rPr lang="en-AU" dirty="0">
                <a:latin typeface="+mn-lt"/>
              </a:rPr>
              <a:t>-individuals, who </a:t>
            </a:r>
            <a:r>
              <a:rPr lang="en-AU" dirty="0" smtClean="0">
                <a:latin typeface="+mn-lt"/>
              </a:rPr>
              <a:t>now might </a:t>
            </a:r>
            <a:r>
              <a:rPr lang="en-AU" dirty="0">
                <a:latin typeface="+mn-lt"/>
              </a:rPr>
              <a:t>be different according to their level of income… So, </a:t>
            </a:r>
            <a:r>
              <a:rPr lang="en-AU" b="1" dirty="0">
                <a:latin typeface="+mn-lt"/>
              </a:rPr>
              <a:t>redistribution</a:t>
            </a:r>
            <a:r>
              <a:rPr lang="en-AU" dirty="0">
                <a:latin typeface="+mn-lt"/>
              </a:rPr>
              <a:t> (different treatment according to their initial different level of utility might be an issue implicitly or explicitly)</a:t>
            </a:r>
          </a:p>
          <a:p>
            <a:pPr marL="285750" indent="-285750" fontAlgn="auto">
              <a:spcBef>
                <a:spcPts val="0"/>
              </a:spcBef>
              <a:spcAft>
                <a:spcPts val="0"/>
              </a:spcAft>
              <a:buFontTx/>
              <a:buChar char="-"/>
              <a:defRPr/>
            </a:pPr>
            <a:endParaRPr lang="en-AU" dirty="0">
              <a:latin typeface="+mn-lt"/>
            </a:endParaRPr>
          </a:p>
          <a:p>
            <a:pPr marL="285750" indent="-285750" fontAlgn="auto">
              <a:spcBef>
                <a:spcPts val="0"/>
              </a:spcBef>
              <a:spcAft>
                <a:spcPts val="0"/>
              </a:spcAft>
              <a:buFontTx/>
              <a:buChar char="-"/>
              <a:defRPr/>
            </a:pPr>
            <a:r>
              <a:rPr lang="en-AU" dirty="0">
                <a:latin typeface="+mn-lt"/>
              </a:rPr>
              <a:t>Analytical development based on Diamond (1975), </a:t>
            </a:r>
            <a:r>
              <a:rPr lang="en-AU" i="1" dirty="0" err="1">
                <a:latin typeface="+mn-lt"/>
              </a:rPr>
              <a:t>JPubEco</a:t>
            </a:r>
            <a:r>
              <a:rPr lang="en-AU" dirty="0">
                <a:latin typeface="+mn-lt"/>
              </a:rPr>
              <a:t>.</a:t>
            </a:r>
          </a:p>
          <a:p>
            <a:pPr marL="285750" indent="-285750" fontAlgn="auto">
              <a:spcBef>
                <a:spcPts val="0"/>
              </a:spcBef>
              <a:spcAft>
                <a:spcPts val="0"/>
              </a:spcAft>
              <a:buFontTx/>
              <a:buChar char="-"/>
              <a:defRPr/>
            </a:pPr>
            <a:endParaRPr lang="en-AU" dirty="0">
              <a:latin typeface="+mn-lt"/>
            </a:endParaRPr>
          </a:p>
          <a:p>
            <a:pPr marL="285750" indent="-285750" fontAlgn="auto">
              <a:spcBef>
                <a:spcPts val="0"/>
              </a:spcBef>
              <a:spcAft>
                <a:spcPts val="0"/>
              </a:spcAft>
              <a:buFontTx/>
              <a:buChar char="-"/>
              <a:defRPr/>
            </a:pPr>
            <a:r>
              <a:rPr lang="en-AU" dirty="0">
                <a:latin typeface="+mn-lt"/>
              </a:rPr>
              <a:t>Basically, what changes is the </a:t>
            </a:r>
            <a:r>
              <a:rPr lang="en-AU" b="1" dirty="0">
                <a:latin typeface="+mn-lt"/>
              </a:rPr>
              <a:t>objective function </a:t>
            </a:r>
            <a:r>
              <a:rPr lang="en-AU" dirty="0">
                <a:latin typeface="+mn-lt"/>
              </a:rPr>
              <a:t>of the Social Planner:</a:t>
            </a:r>
          </a:p>
          <a:p>
            <a:pPr fontAlgn="auto">
              <a:spcBef>
                <a:spcPts val="0"/>
              </a:spcBef>
              <a:spcAft>
                <a:spcPts val="0"/>
              </a:spcAft>
              <a:defRPr/>
            </a:pPr>
            <a:endParaRPr lang="en-AU" dirty="0">
              <a:latin typeface="+mn-lt"/>
            </a:endParaRPr>
          </a:p>
          <a:p>
            <a:pPr fontAlgn="auto">
              <a:spcBef>
                <a:spcPts val="0"/>
              </a:spcBef>
              <a:spcAft>
                <a:spcPts val="0"/>
              </a:spcAft>
              <a:defRPr/>
            </a:pPr>
            <a:endParaRPr lang="en-AU" dirty="0">
              <a:latin typeface="+mn-lt"/>
            </a:endParaRPr>
          </a:p>
          <a:p>
            <a:pPr fontAlgn="auto">
              <a:spcBef>
                <a:spcPts val="0"/>
              </a:spcBef>
              <a:spcAft>
                <a:spcPts val="0"/>
              </a:spcAft>
              <a:defRPr/>
            </a:pPr>
            <a:r>
              <a:rPr lang="en-AU" dirty="0">
                <a:latin typeface="+mn-lt"/>
              </a:rPr>
              <a:t>       This function is increasing in all its arguments, and quasi-concave,  </a:t>
            </a:r>
            <a:r>
              <a:rPr lang="en-AU" dirty="0" err="1">
                <a:latin typeface="+mn-lt"/>
              </a:rPr>
              <a:t>W</a:t>
            </a:r>
            <a:r>
              <a:rPr lang="en-AU" baseline="-25000" dirty="0" err="1">
                <a:latin typeface="+mn-lt"/>
              </a:rPr>
              <a:t>vi</a:t>
            </a:r>
            <a:r>
              <a:rPr lang="en-AU" dirty="0">
                <a:latin typeface="+mn-lt"/>
              </a:rPr>
              <a:t>&gt;0&gt;</a:t>
            </a:r>
            <a:r>
              <a:rPr lang="en-AU" dirty="0" err="1">
                <a:latin typeface="+mn-lt"/>
              </a:rPr>
              <a:t>W</a:t>
            </a:r>
            <a:r>
              <a:rPr lang="en-AU" baseline="-25000" dirty="0" err="1">
                <a:latin typeface="+mn-lt"/>
              </a:rPr>
              <a:t>vi,vi</a:t>
            </a:r>
            <a:r>
              <a:rPr lang="en-AU" dirty="0">
                <a:latin typeface="+mn-lt"/>
              </a:rPr>
              <a:t>. That is, it shows explicit aversion to inequality</a:t>
            </a:r>
          </a:p>
          <a:p>
            <a:pPr fontAlgn="auto">
              <a:spcBef>
                <a:spcPts val="0"/>
              </a:spcBef>
              <a:spcAft>
                <a:spcPts val="0"/>
              </a:spcAft>
              <a:defRPr/>
            </a:pPr>
            <a:endParaRPr lang="en-AU" baseline="-25000" dirty="0">
              <a:latin typeface="+mn-lt"/>
            </a:endParaRPr>
          </a:p>
          <a:p>
            <a:pPr marL="285750" indent="-285750" fontAlgn="auto">
              <a:spcBef>
                <a:spcPts val="0"/>
              </a:spcBef>
              <a:spcAft>
                <a:spcPts val="0"/>
              </a:spcAft>
              <a:buFontTx/>
              <a:buChar char="-"/>
              <a:defRPr/>
            </a:pPr>
            <a:r>
              <a:rPr lang="en-AU" dirty="0">
                <a:latin typeface="+mn-lt"/>
              </a:rPr>
              <a:t>The budget constraint is now:</a:t>
            </a:r>
          </a:p>
          <a:p>
            <a:pPr marL="285750" indent="-285750" fontAlgn="auto">
              <a:spcBef>
                <a:spcPts val="0"/>
              </a:spcBef>
              <a:spcAft>
                <a:spcPts val="0"/>
              </a:spcAft>
              <a:buFontTx/>
              <a:buChar char="-"/>
              <a:defRPr/>
            </a:pPr>
            <a:endParaRPr lang="en-AU" dirty="0">
              <a:latin typeface="+mn-lt"/>
            </a:endParaRPr>
          </a:p>
          <a:p>
            <a:pPr marL="285750" indent="-285750" fontAlgn="auto">
              <a:spcBef>
                <a:spcPts val="0"/>
              </a:spcBef>
              <a:spcAft>
                <a:spcPts val="0"/>
              </a:spcAft>
              <a:buFontTx/>
              <a:buChar char="-"/>
              <a:defRPr/>
            </a:pPr>
            <a:endParaRPr lang="en-AU" dirty="0">
              <a:latin typeface="+mn-lt"/>
            </a:endParaRPr>
          </a:p>
          <a:p>
            <a:pPr marL="285750" indent="-285750" fontAlgn="auto">
              <a:spcBef>
                <a:spcPts val="0"/>
              </a:spcBef>
              <a:spcAft>
                <a:spcPts val="0"/>
              </a:spcAft>
              <a:buFontTx/>
              <a:buChar char="-"/>
              <a:defRPr/>
            </a:pPr>
            <a:endParaRPr lang="en-AU" dirty="0">
              <a:latin typeface="+mn-lt"/>
            </a:endParaRPr>
          </a:p>
          <a:p>
            <a:pPr fontAlgn="auto">
              <a:spcBef>
                <a:spcPts val="0"/>
              </a:spcBef>
              <a:spcAft>
                <a:spcPts val="0"/>
              </a:spcAft>
              <a:defRPr/>
            </a:pPr>
            <a:r>
              <a:rPr lang="en-AU" dirty="0">
                <a:latin typeface="+mn-lt"/>
              </a:rPr>
              <a:t>     The tax rate is potentially different among commodities; and the consumption level for each </a:t>
            </a:r>
            <a:r>
              <a:rPr lang="en-AU" i="1" dirty="0" err="1">
                <a:latin typeface="+mn-lt"/>
              </a:rPr>
              <a:t>i</a:t>
            </a:r>
            <a:r>
              <a:rPr lang="en-AU" dirty="0">
                <a:latin typeface="+mn-lt"/>
              </a:rPr>
              <a:t>-commodity might differ among the </a:t>
            </a:r>
            <a:r>
              <a:rPr lang="en-AU" i="1" dirty="0">
                <a:latin typeface="+mn-lt"/>
              </a:rPr>
              <a:t>H</a:t>
            </a:r>
            <a:r>
              <a:rPr lang="en-AU" dirty="0">
                <a:latin typeface="+mn-lt"/>
              </a:rPr>
              <a:t>-consumers.</a:t>
            </a:r>
          </a:p>
          <a:p>
            <a:pPr marL="285750" indent="-285750" fontAlgn="auto">
              <a:spcBef>
                <a:spcPts val="0"/>
              </a:spcBef>
              <a:spcAft>
                <a:spcPts val="0"/>
              </a:spcAft>
              <a:buFontTx/>
              <a:buChar char="-"/>
              <a:defRPr/>
            </a:pPr>
            <a:endParaRPr lang="en-AU" baseline="-25000" dirty="0">
              <a:latin typeface="+mn-lt"/>
            </a:endParaRPr>
          </a:p>
          <a:p>
            <a:pPr marL="285750" indent="-285750" fontAlgn="auto">
              <a:spcBef>
                <a:spcPts val="0"/>
              </a:spcBef>
              <a:spcAft>
                <a:spcPts val="0"/>
              </a:spcAft>
              <a:buFontTx/>
              <a:buChar char="-"/>
              <a:defRPr/>
            </a:pPr>
            <a:endParaRPr lang="en-AU" baseline="-25000" dirty="0">
              <a:latin typeface="+mn-lt"/>
            </a:endParaRPr>
          </a:p>
        </p:txBody>
      </p:sp>
      <p:pic>
        <p:nvPicPr>
          <p:cNvPr id="75783" name="Imagen 7"/>
          <p:cNvPicPr>
            <a:picLocks noChangeAspect="1"/>
          </p:cNvPicPr>
          <p:nvPr/>
        </p:nvPicPr>
        <p:blipFill>
          <a:blip r:embed="rId4"/>
          <a:srcRect/>
          <a:stretch>
            <a:fillRect/>
          </a:stretch>
        </p:blipFill>
        <p:spPr bwMode="auto">
          <a:xfrm>
            <a:off x="3784600" y="3314700"/>
            <a:ext cx="2208213" cy="322263"/>
          </a:xfrm>
          <a:prstGeom prst="rect">
            <a:avLst/>
          </a:prstGeom>
          <a:noFill/>
          <a:ln w="9525">
            <a:noFill/>
            <a:miter lim="800000"/>
            <a:headEnd/>
            <a:tailEnd/>
          </a:ln>
        </p:spPr>
      </p:pic>
      <p:pic>
        <p:nvPicPr>
          <p:cNvPr id="75784" name="Imagen 8"/>
          <p:cNvPicPr>
            <a:picLocks noChangeAspect="1"/>
          </p:cNvPicPr>
          <p:nvPr/>
        </p:nvPicPr>
        <p:blipFill>
          <a:blip r:embed="rId5"/>
          <a:srcRect/>
          <a:stretch>
            <a:fillRect/>
          </a:stretch>
        </p:blipFill>
        <p:spPr bwMode="auto">
          <a:xfrm>
            <a:off x="3898900" y="4835525"/>
            <a:ext cx="1230313" cy="5667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100" y="-57150"/>
            <a:ext cx="7499350" cy="1143000"/>
          </a:xfrm>
        </p:spPr>
        <p:txBody>
          <a:bodyPr>
            <a:noAutofit/>
          </a:bodyPr>
          <a:lstStyle/>
          <a:p>
            <a:pPr marL="596646" indent="-514350" eaLnBrk="1" fontAlgn="auto" hangingPunct="1">
              <a:spcAft>
                <a:spcPts val="0"/>
              </a:spcAft>
              <a:defRPr/>
            </a:pPr>
            <a:r>
              <a:rPr lang="en-AU" sz="2600" dirty="0" smtClean="0">
                <a:solidFill>
                  <a:schemeClr val="tx2">
                    <a:satMod val="130000"/>
                  </a:schemeClr>
                </a:solidFill>
              </a:rPr>
              <a:t>VI. </a:t>
            </a:r>
            <a:r>
              <a:rPr lang="en-AU" sz="2600" dirty="0">
                <a:solidFill>
                  <a:schemeClr val="tx2">
                    <a:satMod val="130000"/>
                  </a:schemeClr>
                </a:solidFill>
              </a:rPr>
              <a:t>Optimal taxation: </a:t>
            </a:r>
            <a:r>
              <a:rPr lang="en-AU" sz="2600" dirty="0" smtClean="0">
                <a:solidFill>
                  <a:schemeClr val="tx2">
                    <a:satMod val="130000"/>
                  </a:schemeClr>
                </a:solidFill>
              </a:rPr>
              <a:t>with </a:t>
            </a:r>
            <a:r>
              <a:rPr lang="en-AU" sz="2600" dirty="0">
                <a:solidFill>
                  <a:schemeClr val="tx2">
                    <a:satMod val="130000"/>
                  </a:schemeClr>
                </a:solidFill>
              </a:rPr>
              <a:t>redistribution </a:t>
            </a:r>
            <a:r>
              <a:rPr lang="en-AU" sz="2600" dirty="0" smtClean="0">
                <a:solidFill>
                  <a:schemeClr val="tx2">
                    <a:satMod val="130000"/>
                  </a:schemeClr>
                </a:solidFill>
              </a:rPr>
              <a:t>concerns (II)</a:t>
            </a:r>
            <a:endParaRPr lang="en-AU" sz="2600" dirty="0">
              <a:solidFill>
                <a:schemeClr val="tx2">
                  <a:satMod val="130000"/>
                </a:schemeClr>
              </a:solidFill>
            </a:endParaRPr>
          </a:p>
        </p:txBody>
      </p:sp>
      <p:sp>
        <p:nvSpPr>
          <p:cNvPr id="4" name="Marcador de número de diapositiva 3"/>
          <p:cNvSpPr>
            <a:spLocks noGrp="1"/>
          </p:cNvSpPr>
          <p:nvPr>
            <p:ph type="sldNum" sz="quarter" idx="12"/>
          </p:nvPr>
        </p:nvSpPr>
        <p:spPr/>
        <p:txBody>
          <a:bodyPr/>
          <a:lstStyle/>
          <a:p>
            <a:pPr>
              <a:defRPr/>
            </a:pPr>
            <a:fld id="{58E7D382-2BBA-427B-BCB2-6506A3E5BE85}" type="slidenum">
              <a:rPr lang="en-US"/>
              <a:pPr>
                <a:defRPr/>
              </a:pPr>
              <a:t>33</a:t>
            </a:fld>
            <a:endParaRPr lang="en-US" dirty="0"/>
          </a:p>
        </p:txBody>
      </p:sp>
      <p:pic>
        <p:nvPicPr>
          <p:cNvPr id="7" name="Marcador de contenido 6"/>
          <p:cNvPicPr>
            <a:picLocks noGrp="1" noChangeAspect="1"/>
          </p:cNvPicPr>
          <p:nvPr>
            <p:ph idx="1"/>
          </p:nvPr>
        </p:nvPicPr>
        <p:blipFill>
          <a:blip r:embed="rId3"/>
          <a:srcRect t="-1329" b="-1329"/>
          <a:stretch>
            <a:fillRect/>
          </a:stretch>
        </p:blipFill>
        <p:spPr>
          <a:xfrm>
            <a:off x="1443038" y="1014714"/>
            <a:ext cx="7499350" cy="5486400"/>
          </a:xfrm>
          <a:prstGeom prst="upArrow">
            <a:avLst/>
          </a:prstGeom>
          <a:extLst/>
        </p:spPr>
      </p:pic>
      <p:sp>
        <p:nvSpPr>
          <p:cNvPr id="77828" name="Rectángulo 2"/>
          <p:cNvSpPr>
            <a:spLocks noChangeArrowheads="1"/>
          </p:cNvSpPr>
          <p:nvPr/>
        </p:nvSpPr>
        <p:spPr bwMode="auto">
          <a:xfrm>
            <a:off x="1165225" y="2103438"/>
            <a:ext cx="7878763" cy="2032000"/>
          </a:xfrm>
          <a:prstGeom prst="rect">
            <a:avLst/>
          </a:prstGeom>
          <a:noFill/>
          <a:ln w="9525">
            <a:noFill/>
            <a:miter lim="800000"/>
            <a:headEnd/>
            <a:tailEnd/>
          </a:ln>
        </p:spPr>
        <p:txBody>
          <a:bodyPr>
            <a:spAutoFit/>
          </a:bodyPr>
          <a:lstStyle/>
          <a:p>
            <a:endParaRPr lang="en-AU">
              <a:latin typeface="Gill Sans MT" pitchFamily="34" charset="0"/>
            </a:endParaRPr>
          </a:p>
          <a:p>
            <a:endParaRPr lang="en-US">
              <a:latin typeface="Gill Sans MT" pitchFamily="34" charset="0"/>
            </a:endParaRPr>
          </a:p>
          <a:p>
            <a:endParaRPr lang="en-AU">
              <a:latin typeface="Gill Sans MT" pitchFamily="34" charset="0"/>
            </a:endParaRPr>
          </a:p>
          <a:p>
            <a:endParaRPr lang="en-AU">
              <a:latin typeface="Gill Sans MT" pitchFamily="34" charset="0"/>
            </a:endParaRPr>
          </a:p>
          <a:p>
            <a:endParaRPr lang="en-AU">
              <a:latin typeface="Gill Sans MT" pitchFamily="34" charset="0"/>
            </a:endParaRPr>
          </a:p>
          <a:p>
            <a:r>
              <a:rPr lang="en-AU">
                <a:latin typeface="Gill Sans MT" pitchFamily="34" charset="0"/>
              </a:rPr>
              <a:t> </a:t>
            </a:r>
          </a:p>
          <a:p>
            <a:r>
              <a:rPr lang="en-AU">
                <a:latin typeface="Gill Sans MT" pitchFamily="34" charset="0"/>
              </a:rPr>
              <a:t> </a:t>
            </a:r>
          </a:p>
        </p:txBody>
      </p:sp>
      <p:sp>
        <p:nvSpPr>
          <p:cNvPr id="5" name="CuadroTexto 4"/>
          <p:cNvSpPr txBox="1"/>
          <p:nvPr/>
        </p:nvSpPr>
        <p:spPr>
          <a:xfrm>
            <a:off x="1165225" y="1457325"/>
            <a:ext cx="7515225" cy="1200150"/>
          </a:xfrm>
          <a:prstGeom prst="rect">
            <a:avLst/>
          </a:prstGeom>
          <a:noFill/>
        </p:spPr>
        <p:txBody>
          <a:bodyPr>
            <a:spAutoFit/>
          </a:bodyPr>
          <a:lstStyle/>
          <a:p>
            <a:pPr fontAlgn="auto">
              <a:spcBef>
                <a:spcPts val="0"/>
              </a:spcBef>
              <a:spcAft>
                <a:spcPts val="0"/>
              </a:spcAft>
              <a:defRPr/>
            </a:pPr>
            <a:endParaRPr lang="en-AU" dirty="0">
              <a:latin typeface="+mn-lt"/>
            </a:endParaRPr>
          </a:p>
          <a:p>
            <a:pPr fontAlgn="auto">
              <a:spcBef>
                <a:spcPts val="0"/>
              </a:spcBef>
              <a:spcAft>
                <a:spcPts val="0"/>
              </a:spcAft>
              <a:defRPr/>
            </a:pPr>
            <a:r>
              <a:rPr lang="en-AU" dirty="0">
                <a:latin typeface="+mn-lt"/>
              </a:rPr>
              <a:t>	</a:t>
            </a:r>
          </a:p>
          <a:p>
            <a:pPr marL="285750" indent="-285750" fontAlgn="auto">
              <a:spcBef>
                <a:spcPts val="0"/>
              </a:spcBef>
              <a:spcAft>
                <a:spcPts val="0"/>
              </a:spcAft>
              <a:buFontTx/>
              <a:buChar char="-"/>
              <a:defRPr/>
            </a:pPr>
            <a:endParaRPr lang="en-AU" dirty="0">
              <a:latin typeface="+mn-lt"/>
            </a:endParaRPr>
          </a:p>
          <a:p>
            <a:pPr fontAlgn="auto">
              <a:spcBef>
                <a:spcPts val="0"/>
              </a:spcBef>
              <a:spcAft>
                <a:spcPts val="0"/>
              </a:spcAft>
              <a:defRPr/>
            </a:pPr>
            <a:endParaRPr lang="en-AU" dirty="0">
              <a:latin typeface="+mn-lt"/>
            </a:endParaRPr>
          </a:p>
        </p:txBody>
      </p:sp>
      <p:sp>
        <p:nvSpPr>
          <p:cNvPr id="77830" name="CuadroTexto 5"/>
          <p:cNvSpPr txBox="1">
            <a:spLocks noChangeArrowheads="1"/>
          </p:cNvSpPr>
          <p:nvPr/>
        </p:nvSpPr>
        <p:spPr bwMode="auto">
          <a:xfrm>
            <a:off x="1165225" y="1035050"/>
            <a:ext cx="7599363" cy="6134100"/>
          </a:xfrm>
          <a:prstGeom prst="rect">
            <a:avLst/>
          </a:prstGeom>
          <a:noFill/>
          <a:ln w="9525">
            <a:noFill/>
            <a:miter lim="800000"/>
            <a:headEnd/>
            <a:tailEnd/>
          </a:ln>
        </p:spPr>
        <p:txBody>
          <a:bodyPr>
            <a:spAutoFit/>
          </a:bodyPr>
          <a:lstStyle/>
          <a:p>
            <a:endParaRPr lang="en-AU">
              <a:latin typeface="Gill Sans MT" pitchFamily="34" charset="0"/>
            </a:endParaRPr>
          </a:p>
          <a:p>
            <a:pPr>
              <a:buFontTx/>
              <a:buChar char="-"/>
            </a:pPr>
            <a:r>
              <a:rPr lang="en-AU">
                <a:latin typeface="Gill Sans MT" pitchFamily="34" charset="0"/>
              </a:rPr>
              <a:t>The </a:t>
            </a:r>
            <a:r>
              <a:rPr lang="en-AU" b="1">
                <a:latin typeface="Gill Sans MT" pitchFamily="34" charset="0"/>
              </a:rPr>
              <a:t>maximization problem </a:t>
            </a:r>
            <a:r>
              <a:rPr lang="en-AU">
                <a:latin typeface="Gill Sans MT" pitchFamily="34" charset="0"/>
              </a:rPr>
              <a:t>is the following:</a:t>
            </a:r>
          </a:p>
          <a:p>
            <a:pPr>
              <a:buFontTx/>
              <a:buChar char="-"/>
            </a:pPr>
            <a:endParaRPr lang="en-AU">
              <a:latin typeface="Gill Sans MT" pitchFamily="34" charset="0"/>
            </a:endParaRPr>
          </a:p>
          <a:p>
            <a:pPr>
              <a:buFontTx/>
              <a:buChar char="-"/>
            </a:pPr>
            <a:endParaRPr lang="en-AU">
              <a:latin typeface="Gill Sans MT" pitchFamily="34" charset="0"/>
            </a:endParaRPr>
          </a:p>
          <a:p>
            <a:pPr>
              <a:buFontTx/>
              <a:buChar char="-"/>
            </a:pPr>
            <a:endParaRPr lang="en-AU">
              <a:latin typeface="Gill Sans MT" pitchFamily="34" charset="0"/>
            </a:endParaRPr>
          </a:p>
          <a:p>
            <a:pPr>
              <a:buFontTx/>
              <a:buChar char="-"/>
            </a:pPr>
            <a:endParaRPr lang="en-AU">
              <a:latin typeface="Gill Sans MT" pitchFamily="34" charset="0"/>
            </a:endParaRPr>
          </a:p>
          <a:p>
            <a:endParaRPr lang="en-AU">
              <a:latin typeface="Gill Sans MT" pitchFamily="34" charset="0"/>
            </a:endParaRPr>
          </a:p>
          <a:p>
            <a:pPr>
              <a:buFontTx/>
              <a:buChar char="-"/>
            </a:pPr>
            <a:r>
              <a:rPr lang="en-AU">
                <a:latin typeface="Gill Sans MT" pitchFamily="34" charset="0"/>
              </a:rPr>
              <a:t>The </a:t>
            </a:r>
            <a:r>
              <a:rPr lang="en-AU" b="1">
                <a:latin typeface="Gill Sans MT" pitchFamily="34" charset="0"/>
              </a:rPr>
              <a:t>FOC</a:t>
            </a:r>
            <a:r>
              <a:rPr lang="en-AU">
                <a:latin typeface="Gill Sans MT" pitchFamily="34" charset="0"/>
              </a:rPr>
              <a:t> for the </a:t>
            </a:r>
            <a:r>
              <a:rPr lang="en-AU" i="1">
                <a:latin typeface="Gill Sans MT" pitchFamily="34" charset="0"/>
              </a:rPr>
              <a:t>i</a:t>
            </a:r>
            <a:r>
              <a:rPr lang="en-AU">
                <a:latin typeface="Gill Sans MT" pitchFamily="34" charset="0"/>
              </a:rPr>
              <a:t>-commodity (and similarly for the rest of </a:t>
            </a:r>
            <a:r>
              <a:rPr lang="en-AU" i="1">
                <a:latin typeface="Gill Sans MT" pitchFamily="34" charset="0"/>
              </a:rPr>
              <a:t>n</a:t>
            </a:r>
            <a:r>
              <a:rPr lang="en-AU">
                <a:latin typeface="Gill Sans MT" pitchFamily="34" charset="0"/>
              </a:rPr>
              <a:t>-1 commodities taxed):</a:t>
            </a:r>
          </a:p>
          <a:p>
            <a:endParaRPr lang="en-AU">
              <a:latin typeface="Gill Sans MT" pitchFamily="34" charset="0"/>
            </a:endParaRPr>
          </a:p>
          <a:p>
            <a:endParaRPr lang="en-AU">
              <a:latin typeface="Gill Sans MT" pitchFamily="34" charset="0"/>
            </a:endParaRPr>
          </a:p>
          <a:p>
            <a:pPr>
              <a:buFontTx/>
              <a:buChar char="-"/>
            </a:pPr>
            <a:endParaRPr lang="en-AU">
              <a:latin typeface="Gill Sans MT" pitchFamily="34" charset="0"/>
            </a:endParaRPr>
          </a:p>
          <a:p>
            <a:pPr>
              <a:buFontTx/>
              <a:buChar char="-"/>
            </a:pPr>
            <a:r>
              <a:rPr lang="en-AU">
                <a:latin typeface="Gill Sans MT" pitchFamily="34" charset="0"/>
              </a:rPr>
              <a:t>We define the </a:t>
            </a:r>
            <a:r>
              <a:rPr lang="en-AU" b="1">
                <a:latin typeface="Gill Sans MT" pitchFamily="34" charset="0"/>
              </a:rPr>
              <a:t>social marginal utility of income</a:t>
            </a:r>
            <a:r>
              <a:rPr lang="en-AU">
                <a:latin typeface="Gill Sans MT" pitchFamily="34" charset="0"/>
              </a:rPr>
              <a:t> as:</a:t>
            </a:r>
          </a:p>
          <a:p>
            <a:pPr>
              <a:buFontTx/>
              <a:buChar char="-"/>
            </a:pPr>
            <a:endParaRPr lang="en-AU">
              <a:latin typeface="Gill Sans MT" pitchFamily="34" charset="0"/>
            </a:endParaRPr>
          </a:p>
          <a:p>
            <a:pPr>
              <a:buFontTx/>
              <a:buChar char="-"/>
            </a:pPr>
            <a:endParaRPr lang="en-AU">
              <a:latin typeface="Gill Sans MT" pitchFamily="34" charset="0"/>
            </a:endParaRPr>
          </a:p>
          <a:p>
            <a:endParaRPr lang="en-AU">
              <a:latin typeface="Gill Sans MT" pitchFamily="34" charset="0"/>
            </a:endParaRPr>
          </a:p>
          <a:p>
            <a:r>
              <a:rPr lang="en-AU">
                <a:latin typeface="Gill Sans MT" pitchFamily="34" charset="0"/>
              </a:rPr>
              <a:t>     which is not constant, as individuals differ in their initial endowment (</a:t>
            </a:r>
            <a:r>
              <a:rPr lang="en-AU" i="1">
                <a:latin typeface="Gill Sans MT" pitchFamily="34" charset="0"/>
              </a:rPr>
              <a:t>Y</a:t>
            </a:r>
            <a:r>
              <a:rPr lang="en-AU">
                <a:latin typeface="Gill Sans MT" pitchFamily="34" charset="0"/>
              </a:rPr>
              <a:t>), and so their private marginal utility of income will also differ. Note, there is no need for a concave transformation of the SWF to promote redistribution as long as marginal utility of income is decreasing.</a:t>
            </a:r>
          </a:p>
          <a:p>
            <a:endParaRPr lang="en-AU">
              <a:latin typeface="Gill Sans MT" pitchFamily="34" charset="0"/>
            </a:endParaRPr>
          </a:p>
          <a:p>
            <a:endParaRPr lang="en-AU">
              <a:latin typeface="Gill Sans MT" pitchFamily="34" charset="0"/>
            </a:endParaRPr>
          </a:p>
        </p:txBody>
      </p:sp>
      <p:sp>
        <p:nvSpPr>
          <p:cNvPr id="77831" name="Rectángulo 9"/>
          <p:cNvSpPr>
            <a:spLocks noChangeArrowheads="1"/>
          </p:cNvSpPr>
          <p:nvPr/>
        </p:nvSpPr>
        <p:spPr bwMode="auto">
          <a:xfrm>
            <a:off x="1443038" y="931863"/>
            <a:ext cx="6924675" cy="307975"/>
          </a:xfrm>
          <a:prstGeom prst="rect">
            <a:avLst/>
          </a:prstGeom>
          <a:noFill/>
          <a:ln w="9525">
            <a:noFill/>
            <a:miter lim="800000"/>
            <a:headEnd/>
            <a:tailEnd/>
          </a:ln>
        </p:spPr>
        <p:txBody>
          <a:bodyPr>
            <a:spAutoFit/>
          </a:bodyPr>
          <a:lstStyle/>
          <a:p>
            <a:pPr marL="922338" lvl="3" algn="ctr"/>
            <a:r>
              <a:rPr lang="en-AU" sz="1400" b="1">
                <a:solidFill>
                  <a:srgbClr val="FF0000"/>
                </a:solidFill>
                <a:latin typeface="Gill Sans MT" pitchFamily="34" charset="0"/>
              </a:rPr>
              <a:t>Analytical development: </a:t>
            </a:r>
            <a:r>
              <a:rPr lang="en-AU" sz="1400">
                <a:solidFill>
                  <a:srgbClr val="FF0000"/>
                </a:solidFill>
                <a:latin typeface="Gill Sans MT" pitchFamily="34" charset="0"/>
              </a:rPr>
              <a:t>Optimal tax rates under heterogeneity (i)</a:t>
            </a:r>
          </a:p>
        </p:txBody>
      </p:sp>
      <p:pic>
        <p:nvPicPr>
          <p:cNvPr id="77832" name="Imagen 10"/>
          <p:cNvPicPr>
            <a:picLocks noChangeAspect="1"/>
          </p:cNvPicPr>
          <p:nvPr/>
        </p:nvPicPr>
        <p:blipFill>
          <a:blip r:embed="rId4"/>
          <a:srcRect/>
          <a:stretch>
            <a:fillRect/>
          </a:stretch>
        </p:blipFill>
        <p:spPr bwMode="auto">
          <a:xfrm>
            <a:off x="3505200" y="1846263"/>
            <a:ext cx="2646363" cy="1141412"/>
          </a:xfrm>
          <a:prstGeom prst="rect">
            <a:avLst/>
          </a:prstGeom>
          <a:noFill/>
          <a:ln w="9525">
            <a:noFill/>
            <a:miter lim="800000"/>
            <a:headEnd/>
            <a:tailEnd/>
          </a:ln>
        </p:spPr>
      </p:pic>
      <p:pic>
        <p:nvPicPr>
          <p:cNvPr id="77833" name="Imagen 11"/>
          <p:cNvPicPr>
            <a:picLocks noChangeAspect="1"/>
          </p:cNvPicPr>
          <p:nvPr/>
        </p:nvPicPr>
        <p:blipFill>
          <a:blip r:embed="rId5"/>
          <a:srcRect/>
          <a:stretch>
            <a:fillRect/>
          </a:stretch>
        </p:blipFill>
        <p:spPr bwMode="auto">
          <a:xfrm>
            <a:off x="3505200" y="3432175"/>
            <a:ext cx="3001963" cy="606425"/>
          </a:xfrm>
          <a:prstGeom prst="rect">
            <a:avLst/>
          </a:prstGeom>
          <a:noFill/>
          <a:ln w="9525">
            <a:noFill/>
            <a:miter lim="800000"/>
            <a:headEnd/>
            <a:tailEnd/>
          </a:ln>
        </p:spPr>
      </p:pic>
      <p:pic>
        <p:nvPicPr>
          <p:cNvPr id="77834" name="Imagen 12"/>
          <p:cNvPicPr>
            <a:picLocks noChangeAspect="1"/>
          </p:cNvPicPr>
          <p:nvPr/>
        </p:nvPicPr>
        <p:blipFill>
          <a:blip r:embed="rId6"/>
          <a:srcRect/>
          <a:stretch>
            <a:fillRect/>
          </a:stretch>
        </p:blipFill>
        <p:spPr bwMode="auto">
          <a:xfrm>
            <a:off x="4346575" y="4746625"/>
            <a:ext cx="1123950" cy="5524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100" y="-57150"/>
            <a:ext cx="7499350" cy="1143000"/>
          </a:xfrm>
        </p:spPr>
        <p:txBody>
          <a:bodyPr>
            <a:noAutofit/>
          </a:bodyPr>
          <a:lstStyle/>
          <a:p>
            <a:pPr marL="596646" indent="-514350" eaLnBrk="1" fontAlgn="auto" hangingPunct="1">
              <a:spcAft>
                <a:spcPts val="0"/>
              </a:spcAft>
              <a:defRPr/>
            </a:pPr>
            <a:r>
              <a:rPr lang="en-AU" sz="2600" dirty="0" smtClean="0">
                <a:solidFill>
                  <a:schemeClr val="tx2">
                    <a:satMod val="130000"/>
                  </a:schemeClr>
                </a:solidFill>
              </a:rPr>
              <a:t>VI. </a:t>
            </a:r>
            <a:r>
              <a:rPr lang="en-AU" sz="2600" dirty="0">
                <a:solidFill>
                  <a:schemeClr val="tx2">
                    <a:satMod val="130000"/>
                  </a:schemeClr>
                </a:solidFill>
              </a:rPr>
              <a:t>Optimal taxation: </a:t>
            </a:r>
            <a:r>
              <a:rPr lang="en-AU" sz="2600" dirty="0" smtClean="0">
                <a:solidFill>
                  <a:schemeClr val="tx2">
                    <a:satMod val="130000"/>
                  </a:schemeClr>
                </a:solidFill>
              </a:rPr>
              <a:t>with </a:t>
            </a:r>
            <a:r>
              <a:rPr lang="en-AU" sz="2600" dirty="0">
                <a:solidFill>
                  <a:schemeClr val="tx2">
                    <a:satMod val="130000"/>
                  </a:schemeClr>
                </a:solidFill>
              </a:rPr>
              <a:t>redistribution </a:t>
            </a:r>
            <a:r>
              <a:rPr lang="en-AU" sz="2600" dirty="0" smtClean="0">
                <a:solidFill>
                  <a:schemeClr val="tx2">
                    <a:satMod val="130000"/>
                  </a:schemeClr>
                </a:solidFill>
              </a:rPr>
              <a:t>concerns (III)</a:t>
            </a:r>
            <a:endParaRPr lang="en-AU" sz="2600" dirty="0">
              <a:solidFill>
                <a:schemeClr val="tx2">
                  <a:satMod val="130000"/>
                </a:schemeClr>
              </a:solidFill>
            </a:endParaRPr>
          </a:p>
        </p:txBody>
      </p:sp>
      <p:sp>
        <p:nvSpPr>
          <p:cNvPr id="4" name="Marcador de número de diapositiva 3"/>
          <p:cNvSpPr>
            <a:spLocks noGrp="1"/>
          </p:cNvSpPr>
          <p:nvPr>
            <p:ph type="sldNum" sz="quarter" idx="12"/>
          </p:nvPr>
        </p:nvSpPr>
        <p:spPr/>
        <p:txBody>
          <a:bodyPr/>
          <a:lstStyle/>
          <a:p>
            <a:pPr>
              <a:defRPr/>
            </a:pPr>
            <a:fld id="{D51418E9-7B61-4F6B-8031-DE1145FCA490}" type="slidenum">
              <a:rPr lang="en-US"/>
              <a:pPr>
                <a:defRPr/>
              </a:pPr>
              <a:t>34</a:t>
            </a:fld>
            <a:endParaRPr lang="en-US" dirty="0"/>
          </a:p>
        </p:txBody>
      </p:sp>
      <p:pic>
        <p:nvPicPr>
          <p:cNvPr id="7" name="Marcador de contenido 6"/>
          <p:cNvPicPr>
            <a:picLocks noGrp="1" noChangeAspect="1"/>
          </p:cNvPicPr>
          <p:nvPr>
            <p:ph idx="1"/>
          </p:nvPr>
        </p:nvPicPr>
        <p:blipFill>
          <a:blip r:embed="rId3"/>
          <a:srcRect t="-1329" b="-1329"/>
          <a:stretch>
            <a:fillRect/>
          </a:stretch>
        </p:blipFill>
        <p:spPr>
          <a:xfrm>
            <a:off x="1443038" y="1014714"/>
            <a:ext cx="7499350" cy="5486400"/>
          </a:xfrm>
          <a:prstGeom prst="upArrow">
            <a:avLst/>
          </a:prstGeom>
          <a:extLst/>
        </p:spPr>
      </p:pic>
      <p:sp>
        <p:nvSpPr>
          <p:cNvPr id="79876" name="Rectángulo 2"/>
          <p:cNvSpPr>
            <a:spLocks noChangeArrowheads="1"/>
          </p:cNvSpPr>
          <p:nvPr/>
        </p:nvSpPr>
        <p:spPr bwMode="auto">
          <a:xfrm>
            <a:off x="1165225" y="2103438"/>
            <a:ext cx="7878763" cy="2032000"/>
          </a:xfrm>
          <a:prstGeom prst="rect">
            <a:avLst/>
          </a:prstGeom>
          <a:noFill/>
          <a:ln w="9525">
            <a:noFill/>
            <a:miter lim="800000"/>
            <a:headEnd/>
            <a:tailEnd/>
          </a:ln>
        </p:spPr>
        <p:txBody>
          <a:bodyPr>
            <a:spAutoFit/>
          </a:bodyPr>
          <a:lstStyle/>
          <a:p>
            <a:endParaRPr lang="en-AU">
              <a:latin typeface="Gill Sans MT" pitchFamily="34" charset="0"/>
            </a:endParaRPr>
          </a:p>
          <a:p>
            <a:endParaRPr lang="en-US">
              <a:latin typeface="Gill Sans MT" pitchFamily="34" charset="0"/>
            </a:endParaRPr>
          </a:p>
          <a:p>
            <a:endParaRPr lang="en-AU">
              <a:latin typeface="Gill Sans MT" pitchFamily="34" charset="0"/>
            </a:endParaRPr>
          </a:p>
          <a:p>
            <a:endParaRPr lang="en-AU">
              <a:latin typeface="Gill Sans MT" pitchFamily="34" charset="0"/>
            </a:endParaRPr>
          </a:p>
          <a:p>
            <a:endParaRPr lang="en-AU">
              <a:latin typeface="Gill Sans MT" pitchFamily="34" charset="0"/>
            </a:endParaRPr>
          </a:p>
          <a:p>
            <a:r>
              <a:rPr lang="en-AU">
                <a:latin typeface="Gill Sans MT" pitchFamily="34" charset="0"/>
              </a:rPr>
              <a:t> </a:t>
            </a:r>
          </a:p>
          <a:p>
            <a:r>
              <a:rPr lang="en-AU">
                <a:latin typeface="Gill Sans MT" pitchFamily="34" charset="0"/>
              </a:rPr>
              <a:t> </a:t>
            </a:r>
          </a:p>
        </p:txBody>
      </p:sp>
      <p:sp>
        <p:nvSpPr>
          <p:cNvPr id="5" name="CuadroTexto 4"/>
          <p:cNvSpPr txBox="1"/>
          <p:nvPr/>
        </p:nvSpPr>
        <p:spPr>
          <a:xfrm>
            <a:off x="1165225" y="1457325"/>
            <a:ext cx="7515225" cy="1200150"/>
          </a:xfrm>
          <a:prstGeom prst="rect">
            <a:avLst/>
          </a:prstGeom>
          <a:noFill/>
        </p:spPr>
        <p:txBody>
          <a:bodyPr>
            <a:spAutoFit/>
          </a:bodyPr>
          <a:lstStyle/>
          <a:p>
            <a:pPr fontAlgn="auto">
              <a:spcBef>
                <a:spcPts val="0"/>
              </a:spcBef>
              <a:spcAft>
                <a:spcPts val="0"/>
              </a:spcAft>
              <a:defRPr/>
            </a:pPr>
            <a:endParaRPr lang="en-AU" dirty="0">
              <a:latin typeface="+mn-lt"/>
            </a:endParaRPr>
          </a:p>
          <a:p>
            <a:pPr fontAlgn="auto">
              <a:spcBef>
                <a:spcPts val="0"/>
              </a:spcBef>
              <a:spcAft>
                <a:spcPts val="0"/>
              </a:spcAft>
              <a:defRPr/>
            </a:pPr>
            <a:r>
              <a:rPr lang="en-AU" dirty="0">
                <a:latin typeface="+mn-lt"/>
              </a:rPr>
              <a:t>	</a:t>
            </a:r>
          </a:p>
          <a:p>
            <a:pPr marL="285750" indent="-285750" fontAlgn="auto">
              <a:spcBef>
                <a:spcPts val="0"/>
              </a:spcBef>
              <a:spcAft>
                <a:spcPts val="0"/>
              </a:spcAft>
              <a:buFontTx/>
              <a:buChar char="-"/>
              <a:defRPr/>
            </a:pPr>
            <a:endParaRPr lang="en-AU" dirty="0">
              <a:latin typeface="+mn-lt"/>
            </a:endParaRPr>
          </a:p>
          <a:p>
            <a:pPr fontAlgn="auto">
              <a:spcBef>
                <a:spcPts val="0"/>
              </a:spcBef>
              <a:spcAft>
                <a:spcPts val="0"/>
              </a:spcAft>
              <a:defRPr/>
            </a:pPr>
            <a:endParaRPr lang="en-AU" dirty="0">
              <a:latin typeface="+mn-lt"/>
            </a:endParaRPr>
          </a:p>
        </p:txBody>
      </p:sp>
      <p:sp>
        <p:nvSpPr>
          <p:cNvPr id="79878" name="CuadroTexto 5"/>
          <p:cNvSpPr txBox="1">
            <a:spLocks noChangeArrowheads="1"/>
          </p:cNvSpPr>
          <p:nvPr/>
        </p:nvSpPr>
        <p:spPr bwMode="auto">
          <a:xfrm>
            <a:off x="1165225" y="1035050"/>
            <a:ext cx="7599363" cy="923925"/>
          </a:xfrm>
          <a:prstGeom prst="rect">
            <a:avLst/>
          </a:prstGeom>
          <a:noFill/>
          <a:ln w="9525">
            <a:noFill/>
            <a:miter lim="800000"/>
            <a:headEnd/>
            <a:tailEnd/>
          </a:ln>
        </p:spPr>
        <p:txBody>
          <a:bodyPr>
            <a:spAutoFit/>
          </a:bodyPr>
          <a:lstStyle/>
          <a:p>
            <a:endParaRPr lang="en-AU">
              <a:latin typeface="Gill Sans MT" pitchFamily="34" charset="0"/>
            </a:endParaRPr>
          </a:p>
          <a:p>
            <a:endParaRPr lang="en-AU">
              <a:latin typeface="Gill Sans MT" pitchFamily="34" charset="0"/>
            </a:endParaRPr>
          </a:p>
          <a:p>
            <a:endParaRPr lang="en-AU">
              <a:latin typeface="Gill Sans MT" pitchFamily="34" charset="0"/>
            </a:endParaRPr>
          </a:p>
        </p:txBody>
      </p:sp>
      <p:sp>
        <p:nvSpPr>
          <p:cNvPr id="79879" name="Rectángulo 9"/>
          <p:cNvSpPr>
            <a:spLocks noChangeArrowheads="1"/>
          </p:cNvSpPr>
          <p:nvPr/>
        </p:nvSpPr>
        <p:spPr bwMode="auto">
          <a:xfrm>
            <a:off x="1443038" y="931863"/>
            <a:ext cx="6924675" cy="307975"/>
          </a:xfrm>
          <a:prstGeom prst="rect">
            <a:avLst/>
          </a:prstGeom>
          <a:noFill/>
          <a:ln w="9525">
            <a:noFill/>
            <a:miter lim="800000"/>
            <a:headEnd/>
            <a:tailEnd/>
          </a:ln>
        </p:spPr>
        <p:txBody>
          <a:bodyPr>
            <a:spAutoFit/>
          </a:bodyPr>
          <a:lstStyle/>
          <a:p>
            <a:pPr marL="922338" lvl="3" algn="ctr"/>
            <a:r>
              <a:rPr lang="en-AU" sz="1400" b="1">
                <a:solidFill>
                  <a:srgbClr val="FF0000"/>
                </a:solidFill>
                <a:latin typeface="Gill Sans MT" pitchFamily="34" charset="0"/>
              </a:rPr>
              <a:t>Analytical development: </a:t>
            </a:r>
            <a:r>
              <a:rPr lang="en-AU" sz="1400">
                <a:solidFill>
                  <a:srgbClr val="FF0000"/>
                </a:solidFill>
                <a:latin typeface="Gill Sans MT" pitchFamily="34" charset="0"/>
              </a:rPr>
              <a:t>Optimal tax rates under heterogeneity (ii)</a:t>
            </a:r>
          </a:p>
        </p:txBody>
      </p:sp>
      <p:sp>
        <p:nvSpPr>
          <p:cNvPr id="79880" name="CuadroTexto 7"/>
          <p:cNvSpPr txBox="1">
            <a:spLocks noChangeArrowheads="1"/>
          </p:cNvSpPr>
          <p:nvPr/>
        </p:nvSpPr>
        <p:spPr bwMode="auto">
          <a:xfrm>
            <a:off x="1165225" y="1443038"/>
            <a:ext cx="7515225" cy="5310187"/>
          </a:xfrm>
          <a:prstGeom prst="rect">
            <a:avLst/>
          </a:prstGeom>
          <a:noFill/>
          <a:ln w="9525">
            <a:noFill/>
            <a:miter lim="800000"/>
            <a:headEnd/>
            <a:tailEnd/>
          </a:ln>
        </p:spPr>
        <p:txBody>
          <a:bodyPr>
            <a:spAutoFit/>
          </a:bodyPr>
          <a:lstStyle/>
          <a:p>
            <a:pPr marL="285750" indent="-285750">
              <a:buFontTx/>
              <a:buChar char="-"/>
            </a:pPr>
            <a:r>
              <a:rPr lang="en-AU">
                <a:latin typeface="Gill Sans MT" pitchFamily="34" charset="0"/>
              </a:rPr>
              <a:t>Given the previous definition, the FOC becomes:</a:t>
            </a:r>
          </a:p>
          <a:p>
            <a:pPr marL="285750" indent="-285750">
              <a:buFontTx/>
              <a:buChar char="-"/>
            </a:pPr>
            <a:endParaRPr lang="en-AU">
              <a:latin typeface="Gill Sans MT" pitchFamily="34" charset="0"/>
            </a:endParaRPr>
          </a:p>
          <a:p>
            <a:pPr marL="285750" indent="-285750">
              <a:buFontTx/>
              <a:buChar char="-"/>
            </a:pPr>
            <a:endParaRPr lang="en-AU">
              <a:latin typeface="Gill Sans MT" pitchFamily="34" charset="0"/>
            </a:endParaRPr>
          </a:p>
          <a:p>
            <a:pPr marL="285750" indent="-285750">
              <a:buFontTx/>
              <a:buChar char="-"/>
            </a:pPr>
            <a:endParaRPr lang="en-AU">
              <a:latin typeface="Gill Sans MT" pitchFamily="34" charset="0"/>
            </a:endParaRPr>
          </a:p>
          <a:p>
            <a:pPr marL="285750" indent="-285750"/>
            <a:endParaRPr lang="en-AU">
              <a:latin typeface="Gill Sans MT" pitchFamily="34" charset="0"/>
            </a:endParaRPr>
          </a:p>
          <a:p>
            <a:pPr marL="285750" indent="-285750">
              <a:buFontTx/>
              <a:buChar char="-"/>
            </a:pPr>
            <a:r>
              <a:rPr lang="en-AU">
                <a:latin typeface="Gill Sans MT" pitchFamily="34" charset="0"/>
              </a:rPr>
              <a:t>Now, using Slutsky equation:</a:t>
            </a:r>
          </a:p>
          <a:p>
            <a:pPr marL="285750" indent="-285750">
              <a:buFontTx/>
              <a:buChar char="-"/>
            </a:pPr>
            <a:endParaRPr lang="en-AU">
              <a:latin typeface="Gill Sans MT" pitchFamily="34" charset="0"/>
            </a:endParaRPr>
          </a:p>
          <a:p>
            <a:pPr marL="285750" indent="-285750">
              <a:buFontTx/>
              <a:buChar char="-"/>
            </a:pPr>
            <a:endParaRPr lang="en-AU">
              <a:latin typeface="Gill Sans MT" pitchFamily="34" charset="0"/>
            </a:endParaRPr>
          </a:p>
          <a:p>
            <a:pPr marL="285750" indent="-285750"/>
            <a:endParaRPr lang="en-AU">
              <a:latin typeface="Gill Sans MT" pitchFamily="34" charset="0"/>
            </a:endParaRPr>
          </a:p>
          <a:p>
            <a:pPr marL="285750" indent="-285750">
              <a:buFontTx/>
              <a:buChar char="-"/>
            </a:pPr>
            <a:r>
              <a:rPr lang="en-AU">
                <a:latin typeface="Gill Sans MT" pitchFamily="34" charset="0"/>
              </a:rPr>
              <a:t>The, once we work a little bit on it, have a first interpretation:</a:t>
            </a:r>
          </a:p>
          <a:p>
            <a:pPr marL="285750" indent="-285750">
              <a:buFontTx/>
              <a:buChar char="-"/>
            </a:pPr>
            <a:endParaRPr lang="en-AU">
              <a:latin typeface="Gill Sans MT" pitchFamily="34" charset="0"/>
            </a:endParaRPr>
          </a:p>
          <a:p>
            <a:pPr marL="285750" indent="-285750">
              <a:buFontTx/>
              <a:buChar char="-"/>
            </a:pPr>
            <a:endParaRPr lang="en-AU">
              <a:latin typeface="Gill Sans MT" pitchFamily="34" charset="0"/>
            </a:endParaRPr>
          </a:p>
          <a:p>
            <a:pPr marL="285750" indent="-285750">
              <a:buFontTx/>
              <a:buChar char="-"/>
            </a:pPr>
            <a:endParaRPr lang="en-AU">
              <a:latin typeface="Gill Sans MT" pitchFamily="34" charset="0"/>
            </a:endParaRPr>
          </a:p>
          <a:p>
            <a:pPr marL="285750" indent="-285750">
              <a:buFontTx/>
              <a:buChar char="-"/>
            </a:pPr>
            <a:endParaRPr lang="en-AU">
              <a:latin typeface="Gill Sans MT" pitchFamily="34" charset="0"/>
            </a:endParaRPr>
          </a:p>
          <a:p>
            <a:pPr marL="285750" indent="-285750">
              <a:buFontTx/>
              <a:buChar char="-"/>
            </a:pPr>
            <a:endParaRPr lang="en-AU">
              <a:latin typeface="Gill Sans MT" pitchFamily="34" charset="0"/>
            </a:endParaRPr>
          </a:p>
          <a:p>
            <a:pPr marL="285750" indent="-285750"/>
            <a:r>
              <a:rPr lang="en-AU">
                <a:latin typeface="Gill Sans MT" pitchFamily="34" charset="0"/>
              </a:rPr>
              <a:t>The “index of discouragement” should be lower (wrt commodity 1) as long as there is a high correlation between the betas and </a:t>
            </a:r>
            <a:r>
              <a:rPr lang="en-AU" i="1">
                <a:latin typeface="Gill Sans MT" pitchFamily="34" charset="0"/>
              </a:rPr>
              <a:t>x</a:t>
            </a:r>
            <a:r>
              <a:rPr lang="en-AU" baseline="-25000">
                <a:latin typeface="Gill Sans MT" pitchFamily="34" charset="0"/>
              </a:rPr>
              <a:t>1</a:t>
            </a:r>
            <a:r>
              <a:rPr lang="en-AU">
                <a:latin typeface="Gill Sans MT" pitchFamily="34" charset="0"/>
              </a:rPr>
              <a:t>, and vice versa. Equity at work in the absence of any other tax (PIT, for example).</a:t>
            </a:r>
          </a:p>
          <a:p>
            <a:pPr marL="285750" indent="-285750">
              <a:buFontTx/>
              <a:buChar char="-"/>
            </a:pPr>
            <a:endParaRPr lang="en-AU">
              <a:latin typeface="Gill Sans MT" pitchFamily="34" charset="0"/>
            </a:endParaRPr>
          </a:p>
        </p:txBody>
      </p:sp>
      <p:pic>
        <p:nvPicPr>
          <p:cNvPr id="79881" name="Imagen 8"/>
          <p:cNvPicPr>
            <a:picLocks noChangeAspect="1"/>
          </p:cNvPicPr>
          <p:nvPr/>
        </p:nvPicPr>
        <p:blipFill>
          <a:blip r:embed="rId4"/>
          <a:srcRect/>
          <a:stretch>
            <a:fillRect/>
          </a:stretch>
        </p:blipFill>
        <p:spPr bwMode="auto">
          <a:xfrm>
            <a:off x="3698875" y="2030413"/>
            <a:ext cx="2925763" cy="669925"/>
          </a:xfrm>
          <a:prstGeom prst="rect">
            <a:avLst/>
          </a:prstGeom>
          <a:noFill/>
          <a:ln w="9525">
            <a:noFill/>
            <a:miter lim="800000"/>
            <a:headEnd/>
            <a:tailEnd/>
          </a:ln>
        </p:spPr>
      </p:pic>
      <p:pic>
        <p:nvPicPr>
          <p:cNvPr id="79882" name="Imagen 13"/>
          <p:cNvPicPr>
            <a:picLocks noChangeAspect="1"/>
          </p:cNvPicPr>
          <p:nvPr/>
        </p:nvPicPr>
        <p:blipFill>
          <a:blip r:embed="rId5"/>
          <a:srcRect/>
          <a:stretch>
            <a:fillRect/>
          </a:stretch>
        </p:blipFill>
        <p:spPr bwMode="auto">
          <a:xfrm>
            <a:off x="3606800" y="3303588"/>
            <a:ext cx="3092450" cy="530225"/>
          </a:xfrm>
          <a:prstGeom prst="rect">
            <a:avLst/>
          </a:prstGeom>
          <a:noFill/>
          <a:ln w="9525">
            <a:noFill/>
            <a:miter lim="800000"/>
            <a:headEnd/>
            <a:tailEnd/>
          </a:ln>
        </p:spPr>
      </p:pic>
      <p:pic>
        <p:nvPicPr>
          <p:cNvPr id="79883" name="Imagen 14"/>
          <p:cNvPicPr>
            <a:picLocks noChangeAspect="1"/>
          </p:cNvPicPr>
          <p:nvPr/>
        </p:nvPicPr>
        <p:blipFill>
          <a:blip r:embed="rId6"/>
          <a:srcRect/>
          <a:stretch>
            <a:fillRect/>
          </a:stretch>
        </p:blipFill>
        <p:spPr bwMode="auto">
          <a:xfrm>
            <a:off x="3698875" y="4465638"/>
            <a:ext cx="2816225" cy="94773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100" y="-57150"/>
            <a:ext cx="7499350" cy="1143000"/>
          </a:xfrm>
        </p:spPr>
        <p:txBody>
          <a:bodyPr>
            <a:noAutofit/>
          </a:bodyPr>
          <a:lstStyle/>
          <a:p>
            <a:pPr marL="596646" indent="-514350" eaLnBrk="1" fontAlgn="auto" hangingPunct="1">
              <a:spcAft>
                <a:spcPts val="0"/>
              </a:spcAft>
              <a:defRPr/>
            </a:pPr>
            <a:r>
              <a:rPr lang="en-AU" sz="2600" dirty="0" smtClean="0">
                <a:solidFill>
                  <a:schemeClr val="tx2">
                    <a:satMod val="130000"/>
                  </a:schemeClr>
                </a:solidFill>
              </a:rPr>
              <a:t>VI. </a:t>
            </a:r>
            <a:r>
              <a:rPr lang="en-AU" sz="2600" dirty="0">
                <a:solidFill>
                  <a:schemeClr val="tx2">
                    <a:satMod val="130000"/>
                  </a:schemeClr>
                </a:solidFill>
              </a:rPr>
              <a:t>Optimal taxation: </a:t>
            </a:r>
            <a:r>
              <a:rPr lang="en-AU" sz="2600" dirty="0" smtClean="0">
                <a:solidFill>
                  <a:schemeClr val="tx2">
                    <a:satMod val="130000"/>
                  </a:schemeClr>
                </a:solidFill>
              </a:rPr>
              <a:t>with </a:t>
            </a:r>
            <a:r>
              <a:rPr lang="en-AU" sz="2600" dirty="0">
                <a:solidFill>
                  <a:schemeClr val="tx2">
                    <a:satMod val="130000"/>
                  </a:schemeClr>
                </a:solidFill>
              </a:rPr>
              <a:t>redistribution </a:t>
            </a:r>
            <a:r>
              <a:rPr lang="en-AU" sz="2600" dirty="0" smtClean="0">
                <a:solidFill>
                  <a:schemeClr val="tx2">
                    <a:satMod val="130000"/>
                  </a:schemeClr>
                </a:solidFill>
              </a:rPr>
              <a:t>concerns (IV)</a:t>
            </a:r>
            <a:endParaRPr lang="en-AU" sz="2600" dirty="0">
              <a:solidFill>
                <a:schemeClr val="tx2">
                  <a:satMod val="130000"/>
                </a:schemeClr>
              </a:solidFill>
            </a:endParaRPr>
          </a:p>
        </p:txBody>
      </p:sp>
      <p:sp>
        <p:nvSpPr>
          <p:cNvPr id="4" name="Marcador de número de diapositiva 3"/>
          <p:cNvSpPr>
            <a:spLocks noGrp="1"/>
          </p:cNvSpPr>
          <p:nvPr>
            <p:ph type="sldNum" sz="quarter" idx="12"/>
          </p:nvPr>
        </p:nvSpPr>
        <p:spPr/>
        <p:txBody>
          <a:bodyPr/>
          <a:lstStyle/>
          <a:p>
            <a:pPr>
              <a:defRPr/>
            </a:pPr>
            <a:fld id="{586C820C-E038-41C7-AC0E-6715B19818B9}" type="slidenum">
              <a:rPr lang="en-US"/>
              <a:pPr>
                <a:defRPr/>
              </a:pPr>
              <a:t>35</a:t>
            </a:fld>
            <a:endParaRPr lang="en-US" dirty="0"/>
          </a:p>
        </p:txBody>
      </p:sp>
      <p:pic>
        <p:nvPicPr>
          <p:cNvPr id="7" name="Marcador de contenido 6"/>
          <p:cNvPicPr>
            <a:picLocks noGrp="1" noChangeAspect="1"/>
          </p:cNvPicPr>
          <p:nvPr>
            <p:ph idx="1"/>
          </p:nvPr>
        </p:nvPicPr>
        <p:blipFill>
          <a:blip r:embed="rId3"/>
          <a:srcRect t="-1329" b="-1329"/>
          <a:stretch>
            <a:fillRect/>
          </a:stretch>
        </p:blipFill>
        <p:spPr>
          <a:xfrm>
            <a:off x="1443038" y="1014714"/>
            <a:ext cx="7499350" cy="5486400"/>
          </a:xfrm>
          <a:prstGeom prst="upArrow">
            <a:avLst/>
          </a:prstGeom>
          <a:extLst/>
        </p:spPr>
      </p:pic>
      <p:sp>
        <p:nvSpPr>
          <p:cNvPr id="81924" name="Rectángulo 2"/>
          <p:cNvSpPr>
            <a:spLocks noChangeArrowheads="1"/>
          </p:cNvSpPr>
          <p:nvPr/>
        </p:nvSpPr>
        <p:spPr bwMode="auto">
          <a:xfrm>
            <a:off x="1165225" y="2103438"/>
            <a:ext cx="7878763" cy="2032000"/>
          </a:xfrm>
          <a:prstGeom prst="rect">
            <a:avLst/>
          </a:prstGeom>
          <a:noFill/>
          <a:ln w="9525">
            <a:noFill/>
            <a:miter lim="800000"/>
            <a:headEnd/>
            <a:tailEnd/>
          </a:ln>
        </p:spPr>
        <p:txBody>
          <a:bodyPr>
            <a:spAutoFit/>
          </a:bodyPr>
          <a:lstStyle/>
          <a:p>
            <a:endParaRPr lang="en-AU">
              <a:latin typeface="Gill Sans MT" pitchFamily="34" charset="0"/>
            </a:endParaRPr>
          </a:p>
          <a:p>
            <a:endParaRPr lang="en-US">
              <a:latin typeface="Gill Sans MT" pitchFamily="34" charset="0"/>
            </a:endParaRPr>
          </a:p>
          <a:p>
            <a:endParaRPr lang="en-AU">
              <a:latin typeface="Gill Sans MT" pitchFamily="34" charset="0"/>
            </a:endParaRPr>
          </a:p>
          <a:p>
            <a:endParaRPr lang="en-AU">
              <a:latin typeface="Gill Sans MT" pitchFamily="34" charset="0"/>
            </a:endParaRPr>
          </a:p>
          <a:p>
            <a:endParaRPr lang="en-AU">
              <a:latin typeface="Gill Sans MT" pitchFamily="34" charset="0"/>
            </a:endParaRPr>
          </a:p>
          <a:p>
            <a:r>
              <a:rPr lang="en-AU">
                <a:latin typeface="Gill Sans MT" pitchFamily="34" charset="0"/>
              </a:rPr>
              <a:t> </a:t>
            </a:r>
          </a:p>
          <a:p>
            <a:r>
              <a:rPr lang="en-AU">
                <a:latin typeface="Gill Sans MT" pitchFamily="34" charset="0"/>
              </a:rPr>
              <a:t> </a:t>
            </a:r>
          </a:p>
        </p:txBody>
      </p:sp>
      <p:sp>
        <p:nvSpPr>
          <p:cNvPr id="5" name="CuadroTexto 4"/>
          <p:cNvSpPr txBox="1"/>
          <p:nvPr/>
        </p:nvSpPr>
        <p:spPr>
          <a:xfrm>
            <a:off x="1165225" y="1457325"/>
            <a:ext cx="7515225" cy="1200150"/>
          </a:xfrm>
          <a:prstGeom prst="rect">
            <a:avLst/>
          </a:prstGeom>
          <a:noFill/>
        </p:spPr>
        <p:txBody>
          <a:bodyPr>
            <a:spAutoFit/>
          </a:bodyPr>
          <a:lstStyle/>
          <a:p>
            <a:pPr fontAlgn="auto">
              <a:spcBef>
                <a:spcPts val="0"/>
              </a:spcBef>
              <a:spcAft>
                <a:spcPts val="0"/>
              </a:spcAft>
              <a:defRPr/>
            </a:pPr>
            <a:endParaRPr lang="en-AU" dirty="0">
              <a:latin typeface="+mn-lt"/>
            </a:endParaRPr>
          </a:p>
          <a:p>
            <a:pPr fontAlgn="auto">
              <a:spcBef>
                <a:spcPts val="0"/>
              </a:spcBef>
              <a:spcAft>
                <a:spcPts val="0"/>
              </a:spcAft>
              <a:defRPr/>
            </a:pPr>
            <a:r>
              <a:rPr lang="en-AU" dirty="0">
                <a:latin typeface="+mn-lt"/>
              </a:rPr>
              <a:t>	</a:t>
            </a:r>
          </a:p>
          <a:p>
            <a:pPr marL="285750" indent="-285750" fontAlgn="auto">
              <a:spcBef>
                <a:spcPts val="0"/>
              </a:spcBef>
              <a:spcAft>
                <a:spcPts val="0"/>
              </a:spcAft>
              <a:buFontTx/>
              <a:buChar char="-"/>
              <a:defRPr/>
            </a:pPr>
            <a:endParaRPr lang="en-AU" dirty="0">
              <a:latin typeface="+mn-lt"/>
            </a:endParaRPr>
          </a:p>
          <a:p>
            <a:pPr fontAlgn="auto">
              <a:spcBef>
                <a:spcPts val="0"/>
              </a:spcBef>
              <a:spcAft>
                <a:spcPts val="0"/>
              </a:spcAft>
              <a:defRPr/>
            </a:pPr>
            <a:endParaRPr lang="en-AU" dirty="0">
              <a:latin typeface="+mn-lt"/>
            </a:endParaRPr>
          </a:p>
        </p:txBody>
      </p:sp>
      <p:sp>
        <p:nvSpPr>
          <p:cNvPr id="81926" name="CuadroTexto 5"/>
          <p:cNvSpPr txBox="1">
            <a:spLocks noChangeArrowheads="1"/>
          </p:cNvSpPr>
          <p:nvPr/>
        </p:nvSpPr>
        <p:spPr bwMode="auto">
          <a:xfrm>
            <a:off x="1165225" y="1035050"/>
            <a:ext cx="7599363" cy="923925"/>
          </a:xfrm>
          <a:prstGeom prst="rect">
            <a:avLst/>
          </a:prstGeom>
          <a:noFill/>
          <a:ln w="9525">
            <a:noFill/>
            <a:miter lim="800000"/>
            <a:headEnd/>
            <a:tailEnd/>
          </a:ln>
        </p:spPr>
        <p:txBody>
          <a:bodyPr>
            <a:spAutoFit/>
          </a:bodyPr>
          <a:lstStyle/>
          <a:p>
            <a:endParaRPr lang="en-AU">
              <a:latin typeface="Gill Sans MT" pitchFamily="34" charset="0"/>
            </a:endParaRPr>
          </a:p>
          <a:p>
            <a:endParaRPr lang="en-AU">
              <a:latin typeface="Gill Sans MT" pitchFamily="34" charset="0"/>
            </a:endParaRPr>
          </a:p>
          <a:p>
            <a:endParaRPr lang="en-AU">
              <a:latin typeface="Gill Sans MT" pitchFamily="34" charset="0"/>
            </a:endParaRPr>
          </a:p>
        </p:txBody>
      </p:sp>
      <p:sp>
        <p:nvSpPr>
          <p:cNvPr id="81927" name="Rectángulo 9"/>
          <p:cNvSpPr>
            <a:spLocks noChangeArrowheads="1"/>
          </p:cNvSpPr>
          <p:nvPr/>
        </p:nvSpPr>
        <p:spPr bwMode="auto">
          <a:xfrm>
            <a:off x="1443038" y="931863"/>
            <a:ext cx="6924675" cy="307975"/>
          </a:xfrm>
          <a:prstGeom prst="rect">
            <a:avLst/>
          </a:prstGeom>
          <a:noFill/>
          <a:ln w="9525">
            <a:noFill/>
            <a:miter lim="800000"/>
            <a:headEnd/>
            <a:tailEnd/>
          </a:ln>
        </p:spPr>
        <p:txBody>
          <a:bodyPr>
            <a:spAutoFit/>
          </a:bodyPr>
          <a:lstStyle/>
          <a:p>
            <a:pPr marL="922338" lvl="3" algn="ctr"/>
            <a:r>
              <a:rPr lang="en-AU" sz="1400" b="1">
                <a:solidFill>
                  <a:srgbClr val="FF0000"/>
                </a:solidFill>
                <a:latin typeface="Gill Sans MT" pitchFamily="34" charset="0"/>
              </a:rPr>
              <a:t>Analytical development: </a:t>
            </a:r>
            <a:r>
              <a:rPr lang="en-AU" sz="1400">
                <a:solidFill>
                  <a:srgbClr val="FF0000"/>
                </a:solidFill>
                <a:latin typeface="Gill Sans MT" pitchFamily="34" charset="0"/>
              </a:rPr>
              <a:t>Optimal tax rates under heterogeneity (iii)</a:t>
            </a:r>
          </a:p>
        </p:txBody>
      </p:sp>
      <p:sp>
        <p:nvSpPr>
          <p:cNvPr id="81928" name="CuadroTexto 7"/>
          <p:cNvSpPr txBox="1">
            <a:spLocks noChangeArrowheads="1"/>
          </p:cNvSpPr>
          <p:nvPr/>
        </p:nvSpPr>
        <p:spPr bwMode="auto">
          <a:xfrm>
            <a:off x="1165225" y="1443038"/>
            <a:ext cx="7515225" cy="1754187"/>
          </a:xfrm>
          <a:prstGeom prst="rect">
            <a:avLst/>
          </a:prstGeom>
          <a:noFill/>
          <a:ln w="9525">
            <a:noFill/>
            <a:miter lim="800000"/>
            <a:headEnd/>
            <a:tailEnd/>
          </a:ln>
        </p:spPr>
        <p:txBody>
          <a:bodyPr>
            <a:spAutoFit/>
          </a:bodyPr>
          <a:lstStyle/>
          <a:p>
            <a:pPr marL="285750" indent="-285750">
              <a:buFontTx/>
              <a:buChar char="-"/>
            </a:pPr>
            <a:r>
              <a:rPr lang="en-AU" dirty="0">
                <a:latin typeface="Gill Sans MT" pitchFamily="34" charset="0"/>
              </a:rPr>
              <a:t>In order to obtain a more compact FOC and so a clear-cut rule, we operate on the previous condition defining again net marginal utility of income </a:t>
            </a:r>
            <a:r>
              <a:rPr lang="en-AU" dirty="0" err="1">
                <a:latin typeface="Gill Sans MT" pitchFamily="34" charset="0"/>
              </a:rPr>
              <a:t>wrt</a:t>
            </a:r>
            <a:r>
              <a:rPr lang="en-AU" dirty="0">
                <a:latin typeface="Gill Sans MT" pitchFamily="34" charset="0"/>
              </a:rPr>
              <a:t> public revenues (</a:t>
            </a:r>
            <a:r>
              <a:rPr lang="en-AU" i="1" dirty="0" err="1">
                <a:latin typeface="Gill Sans MT" pitchFamily="34" charset="0"/>
              </a:rPr>
              <a:t>numeraire</a:t>
            </a:r>
            <a:r>
              <a:rPr lang="en-AU" dirty="0">
                <a:latin typeface="Gill Sans MT" pitchFamily="34" charset="0"/>
              </a:rPr>
              <a:t>),                    ,  , and the average consumption of commodity 1,                . </a:t>
            </a:r>
          </a:p>
          <a:p>
            <a:pPr marL="285750" indent="-285750">
              <a:buFontTx/>
              <a:buChar char="-"/>
            </a:pPr>
            <a:endParaRPr lang="en-AU" dirty="0">
              <a:latin typeface="Gill Sans MT" pitchFamily="34" charset="0"/>
            </a:endParaRPr>
          </a:p>
          <a:p>
            <a:pPr marL="285750" indent="-285750">
              <a:buFontTx/>
              <a:buChar char="-"/>
            </a:pPr>
            <a:r>
              <a:rPr lang="en-AU" dirty="0">
                <a:latin typeface="Gill Sans MT" pitchFamily="34" charset="0"/>
              </a:rPr>
              <a:t>Tedious operations take us to (which gives the same indication than before):</a:t>
            </a:r>
          </a:p>
        </p:txBody>
      </p:sp>
      <p:pic>
        <p:nvPicPr>
          <p:cNvPr id="81929" name="Imagen 10"/>
          <p:cNvPicPr>
            <a:picLocks noChangeAspect="1"/>
          </p:cNvPicPr>
          <p:nvPr/>
        </p:nvPicPr>
        <p:blipFill>
          <a:blip r:embed="rId4"/>
          <a:srcRect/>
          <a:stretch>
            <a:fillRect/>
          </a:stretch>
        </p:blipFill>
        <p:spPr bwMode="auto">
          <a:xfrm>
            <a:off x="4087282" y="2060654"/>
            <a:ext cx="1389062" cy="496888"/>
          </a:xfrm>
          <a:prstGeom prst="rect">
            <a:avLst/>
          </a:prstGeom>
          <a:noFill/>
          <a:ln w="9525">
            <a:noFill/>
            <a:miter lim="800000"/>
            <a:headEnd/>
            <a:tailEnd/>
          </a:ln>
        </p:spPr>
      </p:pic>
      <p:pic>
        <p:nvPicPr>
          <p:cNvPr id="81930" name="Imagen 11"/>
          <p:cNvPicPr>
            <a:picLocks noChangeAspect="1"/>
          </p:cNvPicPr>
          <p:nvPr/>
        </p:nvPicPr>
        <p:blipFill>
          <a:blip r:embed="rId5"/>
          <a:srcRect/>
          <a:stretch>
            <a:fillRect/>
          </a:stretch>
        </p:blipFill>
        <p:spPr bwMode="auto">
          <a:xfrm>
            <a:off x="2878765" y="2309098"/>
            <a:ext cx="620713" cy="541337"/>
          </a:xfrm>
          <a:prstGeom prst="rect">
            <a:avLst/>
          </a:prstGeom>
          <a:noFill/>
          <a:ln w="9525">
            <a:noFill/>
            <a:miter lim="800000"/>
            <a:headEnd/>
            <a:tailEnd/>
          </a:ln>
        </p:spPr>
      </p:pic>
      <p:pic>
        <p:nvPicPr>
          <p:cNvPr id="81931" name="Imagen 12"/>
          <p:cNvPicPr>
            <a:picLocks noChangeAspect="1"/>
          </p:cNvPicPr>
          <p:nvPr/>
        </p:nvPicPr>
        <p:blipFill>
          <a:blip r:embed="rId6"/>
          <a:srcRect/>
          <a:stretch>
            <a:fillRect/>
          </a:stretch>
        </p:blipFill>
        <p:spPr bwMode="auto">
          <a:xfrm>
            <a:off x="3367088" y="3276600"/>
            <a:ext cx="5397500" cy="3581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100" y="-57150"/>
            <a:ext cx="7499350" cy="1143000"/>
          </a:xfrm>
        </p:spPr>
        <p:txBody>
          <a:bodyPr>
            <a:noAutofit/>
          </a:bodyPr>
          <a:lstStyle/>
          <a:p>
            <a:pPr marL="596646" indent="-514350" eaLnBrk="1" fontAlgn="auto" hangingPunct="1">
              <a:spcAft>
                <a:spcPts val="0"/>
              </a:spcAft>
              <a:defRPr/>
            </a:pPr>
            <a:r>
              <a:rPr lang="en-AU" sz="2600" dirty="0" smtClean="0">
                <a:solidFill>
                  <a:schemeClr val="tx2">
                    <a:satMod val="130000"/>
                  </a:schemeClr>
                </a:solidFill>
              </a:rPr>
              <a:t>VI. </a:t>
            </a:r>
            <a:r>
              <a:rPr lang="en-AU" sz="2600" dirty="0">
                <a:solidFill>
                  <a:schemeClr val="tx2">
                    <a:satMod val="130000"/>
                  </a:schemeClr>
                </a:solidFill>
              </a:rPr>
              <a:t>Optimal taxation: </a:t>
            </a:r>
            <a:r>
              <a:rPr lang="en-AU" sz="2600" dirty="0" smtClean="0">
                <a:solidFill>
                  <a:schemeClr val="tx2">
                    <a:satMod val="130000"/>
                  </a:schemeClr>
                </a:solidFill>
              </a:rPr>
              <a:t>with </a:t>
            </a:r>
            <a:r>
              <a:rPr lang="en-AU" sz="2600" dirty="0">
                <a:solidFill>
                  <a:schemeClr val="tx2">
                    <a:satMod val="130000"/>
                  </a:schemeClr>
                </a:solidFill>
              </a:rPr>
              <a:t>redistribution </a:t>
            </a:r>
            <a:r>
              <a:rPr lang="en-AU" sz="2600" dirty="0" smtClean="0">
                <a:solidFill>
                  <a:schemeClr val="tx2">
                    <a:satMod val="130000"/>
                  </a:schemeClr>
                </a:solidFill>
              </a:rPr>
              <a:t>concerns (V)</a:t>
            </a:r>
            <a:endParaRPr lang="en-AU" sz="2600" dirty="0">
              <a:solidFill>
                <a:schemeClr val="tx2">
                  <a:satMod val="130000"/>
                </a:schemeClr>
              </a:solidFill>
            </a:endParaRPr>
          </a:p>
        </p:txBody>
      </p:sp>
      <p:sp>
        <p:nvSpPr>
          <p:cNvPr id="4" name="Marcador de número de diapositiva 3"/>
          <p:cNvSpPr>
            <a:spLocks noGrp="1"/>
          </p:cNvSpPr>
          <p:nvPr>
            <p:ph type="sldNum" sz="quarter" idx="12"/>
          </p:nvPr>
        </p:nvSpPr>
        <p:spPr/>
        <p:txBody>
          <a:bodyPr/>
          <a:lstStyle/>
          <a:p>
            <a:pPr>
              <a:defRPr/>
            </a:pPr>
            <a:fld id="{05B827BF-D0F0-4FD6-A204-FF0E5B77021D}" type="slidenum">
              <a:rPr lang="en-US"/>
              <a:pPr>
                <a:defRPr/>
              </a:pPr>
              <a:t>36</a:t>
            </a:fld>
            <a:endParaRPr lang="en-US" dirty="0"/>
          </a:p>
        </p:txBody>
      </p:sp>
      <p:pic>
        <p:nvPicPr>
          <p:cNvPr id="7" name="Marcador de contenido 6"/>
          <p:cNvPicPr>
            <a:picLocks noGrp="1" noChangeAspect="1"/>
          </p:cNvPicPr>
          <p:nvPr>
            <p:ph idx="1"/>
          </p:nvPr>
        </p:nvPicPr>
        <p:blipFill>
          <a:blip r:embed="rId4"/>
          <a:srcRect t="-1329" b="-1329"/>
          <a:stretch>
            <a:fillRect/>
          </a:stretch>
        </p:blipFill>
        <p:spPr>
          <a:xfrm>
            <a:off x="1443038" y="1014714"/>
            <a:ext cx="7499350" cy="5486400"/>
          </a:xfrm>
          <a:prstGeom prst="upArrow">
            <a:avLst/>
          </a:prstGeom>
          <a:extLst/>
        </p:spPr>
      </p:pic>
      <p:sp>
        <p:nvSpPr>
          <p:cNvPr id="17540" name="Rectángulo 2"/>
          <p:cNvSpPr>
            <a:spLocks noChangeArrowheads="1"/>
          </p:cNvSpPr>
          <p:nvPr/>
        </p:nvSpPr>
        <p:spPr bwMode="auto">
          <a:xfrm>
            <a:off x="1165225" y="2103438"/>
            <a:ext cx="7878763" cy="2032000"/>
          </a:xfrm>
          <a:prstGeom prst="rect">
            <a:avLst/>
          </a:prstGeom>
          <a:noFill/>
          <a:ln w="9525">
            <a:noFill/>
            <a:miter lim="800000"/>
            <a:headEnd/>
            <a:tailEnd/>
          </a:ln>
        </p:spPr>
        <p:txBody>
          <a:bodyPr>
            <a:spAutoFit/>
          </a:bodyPr>
          <a:lstStyle/>
          <a:p>
            <a:endParaRPr lang="en-AU">
              <a:latin typeface="Gill Sans MT" pitchFamily="34" charset="0"/>
            </a:endParaRPr>
          </a:p>
          <a:p>
            <a:endParaRPr lang="en-US">
              <a:latin typeface="Gill Sans MT" pitchFamily="34" charset="0"/>
            </a:endParaRPr>
          </a:p>
          <a:p>
            <a:endParaRPr lang="en-AU">
              <a:latin typeface="Gill Sans MT" pitchFamily="34" charset="0"/>
            </a:endParaRPr>
          </a:p>
          <a:p>
            <a:endParaRPr lang="en-AU">
              <a:latin typeface="Gill Sans MT" pitchFamily="34" charset="0"/>
            </a:endParaRPr>
          </a:p>
          <a:p>
            <a:endParaRPr lang="en-AU">
              <a:latin typeface="Gill Sans MT" pitchFamily="34" charset="0"/>
            </a:endParaRPr>
          </a:p>
          <a:p>
            <a:r>
              <a:rPr lang="en-AU">
                <a:latin typeface="Gill Sans MT" pitchFamily="34" charset="0"/>
              </a:rPr>
              <a:t> </a:t>
            </a:r>
          </a:p>
          <a:p>
            <a:r>
              <a:rPr lang="en-AU">
                <a:latin typeface="Gill Sans MT" pitchFamily="34" charset="0"/>
              </a:rPr>
              <a:t> </a:t>
            </a:r>
          </a:p>
        </p:txBody>
      </p:sp>
      <p:sp>
        <p:nvSpPr>
          <p:cNvPr id="5" name="CuadroTexto 4"/>
          <p:cNvSpPr txBox="1"/>
          <p:nvPr/>
        </p:nvSpPr>
        <p:spPr>
          <a:xfrm>
            <a:off x="1165225" y="1457325"/>
            <a:ext cx="7515225" cy="1200150"/>
          </a:xfrm>
          <a:prstGeom prst="rect">
            <a:avLst/>
          </a:prstGeom>
          <a:noFill/>
        </p:spPr>
        <p:txBody>
          <a:bodyPr>
            <a:spAutoFit/>
          </a:bodyPr>
          <a:lstStyle/>
          <a:p>
            <a:pPr fontAlgn="auto">
              <a:spcBef>
                <a:spcPts val="0"/>
              </a:spcBef>
              <a:spcAft>
                <a:spcPts val="0"/>
              </a:spcAft>
              <a:defRPr/>
            </a:pPr>
            <a:endParaRPr lang="en-AU" dirty="0">
              <a:latin typeface="+mn-lt"/>
            </a:endParaRPr>
          </a:p>
          <a:p>
            <a:pPr fontAlgn="auto">
              <a:spcBef>
                <a:spcPts val="0"/>
              </a:spcBef>
              <a:spcAft>
                <a:spcPts val="0"/>
              </a:spcAft>
              <a:defRPr/>
            </a:pPr>
            <a:r>
              <a:rPr lang="en-AU" dirty="0">
                <a:latin typeface="+mn-lt"/>
              </a:rPr>
              <a:t>	</a:t>
            </a:r>
          </a:p>
          <a:p>
            <a:pPr marL="285750" indent="-285750" fontAlgn="auto">
              <a:spcBef>
                <a:spcPts val="0"/>
              </a:spcBef>
              <a:spcAft>
                <a:spcPts val="0"/>
              </a:spcAft>
              <a:buFontTx/>
              <a:buChar char="-"/>
              <a:defRPr/>
            </a:pPr>
            <a:endParaRPr lang="en-AU" dirty="0">
              <a:latin typeface="+mn-lt"/>
            </a:endParaRPr>
          </a:p>
          <a:p>
            <a:pPr fontAlgn="auto">
              <a:spcBef>
                <a:spcPts val="0"/>
              </a:spcBef>
              <a:spcAft>
                <a:spcPts val="0"/>
              </a:spcAft>
              <a:defRPr/>
            </a:pPr>
            <a:endParaRPr lang="en-AU" dirty="0">
              <a:latin typeface="+mn-lt"/>
            </a:endParaRPr>
          </a:p>
        </p:txBody>
      </p:sp>
      <p:sp>
        <p:nvSpPr>
          <p:cNvPr id="17542" name="CuadroTexto 5"/>
          <p:cNvSpPr txBox="1">
            <a:spLocks noChangeArrowheads="1"/>
          </p:cNvSpPr>
          <p:nvPr/>
        </p:nvSpPr>
        <p:spPr bwMode="auto">
          <a:xfrm>
            <a:off x="1165225" y="1035050"/>
            <a:ext cx="7599363" cy="923925"/>
          </a:xfrm>
          <a:prstGeom prst="rect">
            <a:avLst/>
          </a:prstGeom>
          <a:noFill/>
          <a:ln w="9525">
            <a:noFill/>
            <a:miter lim="800000"/>
            <a:headEnd/>
            <a:tailEnd/>
          </a:ln>
        </p:spPr>
        <p:txBody>
          <a:bodyPr>
            <a:spAutoFit/>
          </a:bodyPr>
          <a:lstStyle/>
          <a:p>
            <a:endParaRPr lang="en-AU">
              <a:latin typeface="Gill Sans MT" pitchFamily="34" charset="0"/>
            </a:endParaRPr>
          </a:p>
          <a:p>
            <a:endParaRPr lang="en-AU">
              <a:latin typeface="Gill Sans MT" pitchFamily="34" charset="0"/>
            </a:endParaRPr>
          </a:p>
          <a:p>
            <a:endParaRPr lang="en-AU">
              <a:latin typeface="Gill Sans MT" pitchFamily="34" charset="0"/>
            </a:endParaRPr>
          </a:p>
        </p:txBody>
      </p:sp>
      <p:sp>
        <p:nvSpPr>
          <p:cNvPr id="17543" name="Rectángulo 9"/>
          <p:cNvSpPr>
            <a:spLocks noChangeArrowheads="1"/>
          </p:cNvSpPr>
          <p:nvPr/>
        </p:nvSpPr>
        <p:spPr bwMode="auto">
          <a:xfrm>
            <a:off x="1443038" y="931863"/>
            <a:ext cx="6924675" cy="307975"/>
          </a:xfrm>
          <a:prstGeom prst="rect">
            <a:avLst/>
          </a:prstGeom>
          <a:noFill/>
          <a:ln w="9525">
            <a:noFill/>
            <a:miter lim="800000"/>
            <a:headEnd/>
            <a:tailEnd/>
          </a:ln>
        </p:spPr>
        <p:txBody>
          <a:bodyPr>
            <a:spAutoFit/>
          </a:bodyPr>
          <a:lstStyle/>
          <a:p>
            <a:pPr marL="922338" lvl="3" algn="ctr"/>
            <a:r>
              <a:rPr lang="en-AU" sz="1400" b="1">
                <a:solidFill>
                  <a:srgbClr val="FF0000"/>
                </a:solidFill>
                <a:latin typeface="Gill Sans MT" pitchFamily="34" charset="0"/>
              </a:rPr>
              <a:t>Analytical development: </a:t>
            </a:r>
            <a:r>
              <a:rPr lang="en-AU" sz="1400">
                <a:solidFill>
                  <a:srgbClr val="FF0000"/>
                </a:solidFill>
                <a:latin typeface="Gill Sans MT" pitchFamily="34" charset="0"/>
              </a:rPr>
              <a:t>Optimal tax rates under heterogeneity (iv)</a:t>
            </a:r>
          </a:p>
        </p:txBody>
      </p:sp>
      <p:sp>
        <p:nvSpPr>
          <p:cNvPr id="8" name="CuadroTexto 7"/>
          <p:cNvSpPr txBox="1"/>
          <p:nvPr/>
        </p:nvSpPr>
        <p:spPr>
          <a:xfrm>
            <a:off x="1165225" y="1443038"/>
            <a:ext cx="7515225" cy="5078412"/>
          </a:xfrm>
          <a:prstGeom prst="rect">
            <a:avLst/>
          </a:prstGeom>
          <a:noFill/>
        </p:spPr>
        <p:txBody>
          <a:bodyPr>
            <a:spAutoFit/>
          </a:bodyPr>
          <a:lstStyle/>
          <a:p>
            <a:pPr marL="285750" indent="-285750" fontAlgn="auto">
              <a:spcBef>
                <a:spcPts val="0"/>
              </a:spcBef>
              <a:spcAft>
                <a:spcPts val="0"/>
              </a:spcAft>
              <a:buFontTx/>
              <a:buChar char="-"/>
              <a:defRPr/>
            </a:pPr>
            <a:r>
              <a:rPr lang="en-AU" dirty="0">
                <a:latin typeface="+mn-lt"/>
              </a:rPr>
              <a:t>Finally, we define </a:t>
            </a:r>
            <a:r>
              <a:rPr lang="en-AU" i="1" dirty="0" err="1">
                <a:latin typeface="+mn-lt"/>
              </a:rPr>
              <a:t>Φ</a:t>
            </a:r>
            <a:r>
              <a:rPr lang="en-AU" dirty="0">
                <a:latin typeface="+mn-lt"/>
              </a:rPr>
              <a:t> as the covariance              . That is,                           , and so                            .</a:t>
            </a:r>
          </a:p>
          <a:p>
            <a:pPr marL="285750" indent="-285750" fontAlgn="auto">
              <a:spcBef>
                <a:spcPts val="0"/>
              </a:spcBef>
              <a:spcAft>
                <a:spcPts val="0"/>
              </a:spcAft>
              <a:buFontTx/>
              <a:buChar char="-"/>
              <a:defRPr/>
            </a:pPr>
            <a:endParaRPr lang="en-AU" dirty="0">
              <a:latin typeface="+mn-lt"/>
            </a:endParaRPr>
          </a:p>
          <a:p>
            <a:pPr marL="285750" indent="-285750" fontAlgn="auto">
              <a:spcBef>
                <a:spcPts val="0"/>
              </a:spcBef>
              <a:spcAft>
                <a:spcPts val="0"/>
              </a:spcAft>
              <a:buFontTx/>
              <a:buChar char="-"/>
              <a:defRPr/>
            </a:pPr>
            <a:r>
              <a:rPr lang="en-AU" dirty="0">
                <a:latin typeface="+mn-lt"/>
              </a:rPr>
              <a:t>Plugging this latest expression in the latest condition, we obtain:</a:t>
            </a:r>
          </a:p>
          <a:p>
            <a:pPr marL="285750" indent="-285750" fontAlgn="auto">
              <a:spcBef>
                <a:spcPts val="0"/>
              </a:spcBef>
              <a:spcAft>
                <a:spcPts val="0"/>
              </a:spcAft>
              <a:buFontTx/>
              <a:buChar char="-"/>
              <a:defRPr/>
            </a:pPr>
            <a:endParaRPr lang="en-AU" dirty="0">
              <a:latin typeface="+mn-lt"/>
            </a:endParaRPr>
          </a:p>
          <a:p>
            <a:pPr marL="285750" indent="-285750" fontAlgn="auto">
              <a:spcBef>
                <a:spcPts val="0"/>
              </a:spcBef>
              <a:spcAft>
                <a:spcPts val="0"/>
              </a:spcAft>
              <a:buFontTx/>
              <a:buChar char="-"/>
              <a:defRPr/>
            </a:pPr>
            <a:endParaRPr lang="en-AU" dirty="0">
              <a:latin typeface="+mn-lt"/>
            </a:endParaRPr>
          </a:p>
          <a:p>
            <a:pPr marL="285750" indent="-285750" fontAlgn="auto">
              <a:spcBef>
                <a:spcPts val="0"/>
              </a:spcBef>
              <a:spcAft>
                <a:spcPts val="0"/>
              </a:spcAft>
              <a:buFontTx/>
              <a:buChar char="-"/>
              <a:defRPr/>
            </a:pPr>
            <a:endParaRPr lang="en-AU" dirty="0">
              <a:latin typeface="+mn-lt"/>
            </a:endParaRPr>
          </a:p>
          <a:p>
            <a:pPr marL="285750" indent="-285750" fontAlgn="auto">
              <a:spcBef>
                <a:spcPts val="0"/>
              </a:spcBef>
              <a:spcAft>
                <a:spcPts val="0"/>
              </a:spcAft>
              <a:buFontTx/>
              <a:buChar char="-"/>
              <a:defRPr/>
            </a:pPr>
            <a:endParaRPr lang="en-AU" dirty="0">
              <a:latin typeface="+mn-lt"/>
            </a:endParaRPr>
          </a:p>
          <a:p>
            <a:pPr marL="285750" indent="-285750" fontAlgn="auto">
              <a:spcBef>
                <a:spcPts val="0"/>
              </a:spcBef>
              <a:spcAft>
                <a:spcPts val="0"/>
              </a:spcAft>
              <a:buFontTx/>
              <a:buChar char="-"/>
              <a:defRPr/>
            </a:pPr>
            <a:endParaRPr lang="en-AU" dirty="0">
              <a:latin typeface="+mn-lt"/>
            </a:endParaRPr>
          </a:p>
          <a:p>
            <a:pPr fontAlgn="auto">
              <a:spcBef>
                <a:spcPts val="0"/>
              </a:spcBef>
              <a:spcAft>
                <a:spcPts val="0"/>
              </a:spcAft>
              <a:defRPr/>
            </a:pPr>
            <a:r>
              <a:rPr lang="en-AU" dirty="0">
                <a:latin typeface="+mn-lt"/>
              </a:rPr>
              <a:t>      So, for a given   , </a:t>
            </a:r>
            <a:r>
              <a:rPr lang="en-AU" i="1" dirty="0">
                <a:latin typeface="+mn-lt"/>
              </a:rPr>
              <a:t>the “index of discouragement” will be higher, the lower </a:t>
            </a:r>
            <a:r>
              <a:rPr lang="en-AU" i="1" dirty="0" err="1">
                <a:latin typeface="+mn-lt"/>
              </a:rPr>
              <a:t>Φ</a:t>
            </a:r>
            <a:r>
              <a:rPr lang="en-AU" i="1" dirty="0">
                <a:latin typeface="+mn-lt"/>
              </a:rPr>
              <a:t> (for commodity 1). </a:t>
            </a:r>
            <a:r>
              <a:rPr lang="en-AU" dirty="0">
                <a:latin typeface="+mn-lt"/>
              </a:rPr>
              <a:t>Special cases:</a:t>
            </a:r>
          </a:p>
          <a:p>
            <a:pPr fontAlgn="auto">
              <a:spcBef>
                <a:spcPts val="0"/>
              </a:spcBef>
              <a:spcAft>
                <a:spcPts val="0"/>
              </a:spcAft>
              <a:defRPr/>
            </a:pPr>
            <a:endParaRPr lang="en-AU" dirty="0">
              <a:latin typeface="+mn-lt"/>
            </a:endParaRPr>
          </a:p>
          <a:p>
            <a:pPr marL="342900" indent="-342900" fontAlgn="auto">
              <a:spcBef>
                <a:spcPts val="0"/>
              </a:spcBef>
              <a:spcAft>
                <a:spcPts val="0"/>
              </a:spcAft>
              <a:buFontTx/>
              <a:buAutoNum type="arabicParenBoth"/>
              <a:defRPr/>
            </a:pPr>
            <a:r>
              <a:rPr lang="en-AU" i="1" dirty="0" err="1">
                <a:latin typeface="+mn-lt"/>
              </a:rPr>
              <a:t>Φ</a:t>
            </a:r>
            <a:r>
              <a:rPr lang="en-AU" i="1" dirty="0">
                <a:latin typeface="+mn-lt"/>
              </a:rPr>
              <a:t>=0</a:t>
            </a:r>
            <a:r>
              <a:rPr lang="en-AU" dirty="0">
                <a:latin typeface="+mn-lt"/>
              </a:rPr>
              <a:t>. Commodity taxes are not useful for redistribution as they do not embody relevant information regarding income </a:t>
            </a:r>
            <a:r>
              <a:rPr lang="en-AU" dirty="0" smtClean="0">
                <a:latin typeface="+mn-lt"/>
              </a:rPr>
              <a:t>levels (poor have greater weight in the SWF). </a:t>
            </a:r>
            <a:r>
              <a:rPr lang="en-AU" dirty="0">
                <a:latin typeface="+mn-lt"/>
              </a:rPr>
              <a:t>No difference </a:t>
            </a:r>
            <a:r>
              <a:rPr lang="en-AU" dirty="0" err="1">
                <a:latin typeface="+mn-lt"/>
              </a:rPr>
              <a:t>wrt</a:t>
            </a:r>
            <a:r>
              <a:rPr lang="en-AU" dirty="0">
                <a:latin typeface="+mn-lt"/>
              </a:rPr>
              <a:t> the case of identical consumers.</a:t>
            </a:r>
          </a:p>
          <a:p>
            <a:pPr marL="342900" indent="-342900" fontAlgn="auto">
              <a:spcBef>
                <a:spcPts val="0"/>
              </a:spcBef>
              <a:spcAft>
                <a:spcPts val="0"/>
              </a:spcAft>
              <a:buFontTx/>
              <a:buAutoNum type="arabicParenBoth"/>
              <a:defRPr/>
            </a:pPr>
            <a:endParaRPr lang="en-AU" dirty="0">
              <a:latin typeface="+mn-lt"/>
            </a:endParaRPr>
          </a:p>
          <a:p>
            <a:pPr marL="342900" indent="-342900" fontAlgn="auto">
              <a:spcBef>
                <a:spcPts val="0"/>
              </a:spcBef>
              <a:spcAft>
                <a:spcPts val="0"/>
              </a:spcAft>
              <a:buFontTx/>
              <a:buAutoNum type="arabicParenBoth"/>
              <a:defRPr/>
            </a:pPr>
            <a:r>
              <a:rPr lang="en-AU" dirty="0">
                <a:latin typeface="+mn-lt"/>
              </a:rPr>
              <a:t>Obviously, the same conclusion holds if    =</a:t>
            </a:r>
            <a:r>
              <a:rPr lang="en-AU" i="1" dirty="0" err="1">
                <a:latin typeface="+mn-lt"/>
              </a:rPr>
              <a:t>b</a:t>
            </a:r>
            <a:r>
              <a:rPr lang="en-AU" i="1" baseline="30000" dirty="0" err="1">
                <a:latin typeface="+mn-lt"/>
              </a:rPr>
              <a:t>h</a:t>
            </a:r>
            <a:r>
              <a:rPr lang="en-AU" i="1" baseline="30000" dirty="0">
                <a:latin typeface="+mn-lt"/>
              </a:rPr>
              <a:t> </a:t>
            </a:r>
            <a:r>
              <a:rPr lang="en-AU" baseline="30000" dirty="0">
                <a:latin typeface="+mn-lt"/>
              </a:rPr>
              <a:t>(</a:t>
            </a:r>
            <a:r>
              <a:rPr lang="en-AU" i="1" dirty="0">
                <a:latin typeface="+mn-lt"/>
              </a:rPr>
              <a:t>e.g.</a:t>
            </a:r>
            <a:r>
              <a:rPr lang="en-AU" dirty="0">
                <a:latin typeface="+mn-lt"/>
              </a:rPr>
              <a:t>, utilitarian SP being private marginal utility of income constant).</a:t>
            </a:r>
            <a:endParaRPr lang="en-AU" i="1" dirty="0">
              <a:latin typeface="+mn-lt"/>
            </a:endParaRPr>
          </a:p>
        </p:txBody>
      </p:sp>
      <p:pic>
        <p:nvPicPr>
          <p:cNvPr id="17545" name="Imagen 15"/>
          <p:cNvPicPr>
            <a:picLocks noChangeAspect="1"/>
          </p:cNvPicPr>
          <p:nvPr/>
        </p:nvPicPr>
        <p:blipFill>
          <a:blip r:embed="rId5"/>
          <a:srcRect/>
          <a:stretch>
            <a:fillRect/>
          </a:stretch>
        </p:blipFill>
        <p:spPr bwMode="auto">
          <a:xfrm>
            <a:off x="5113338" y="1439863"/>
            <a:ext cx="758825" cy="600075"/>
          </a:xfrm>
          <a:prstGeom prst="rect">
            <a:avLst/>
          </a:prstGeom>
          <a:noFill/>
          <a:ln w="9525">
            <a:noFill/>
            <a:miter lim="800000"/>
            <a:headEnd/>
            <a:tailEnd/>
          </a:ln>
        </p:spPr>
      </p:pic>
      <p:pic>
        <p:nvPicPr>
          <p:cNvPr id="17546" name="Imagen 16"/>
          <p:cNvPicPr>
            <a:picLocks noChangeAspect="1"/>
          </p:cNvPicPr>
          <p:nvPr/>
        </p:nvPicPr>
        <p:blipFill>
          <a:blip r:embed="rId6"/>
          <a:srcRect/>
          <a:stretch>
            <a:fillRect/>
          </a:stretch>
        </p:blipFill>
        <p:spPr bwMode="auto">
          <a:xfrm>
            <a:off x="6727825" y="1443038"/>
            <a:ext cx="1604963" cy="515937"/>
          </a:xfrm>
          <a:prstGeom prst="rect">
            <a:avLst/>
          </a:prstGeom>
          <a:noFill/>
          <a:ln w="9525">
            <a:noFill/>
            <a:miter lim="800000"/>
            <a:headEnd/>
            <a:tailEnd/>
          </a:ln>
        </p:spPr>
      </p:pic>
      <p:pic>
        <p:nvPicPr>
          <p:cNvPr id="17547" name="Imagen 17"/>
          <p:cNvPicPr>
            <a:picLocks noChangeAspect="1"/>
          </p:cNvPicPr>
          <p:nvPr/>
        </p:nvPicPr>
        <p:blipFill>
          <a:blip r:embed="rId7"/>
          <a:srcRect/>
          <a:stretch>
            <a:fillRect/>
          </a:stretch>
        </p:blipFill>
        <p:spPr bwMode="auto">
          <a:xfrm>
            <a:off x="2303463" y="1743075"/>
            <a:ext cx="1616075" cy="485775"/>
          </a:xfrm>
          <a:prstGeom prst="rect">
            <a:avLst/>
          </a:prstGeom>
          <a:noFill/>
          <a:ln w="9525">
            <a:noFill/>
            <a:miter lim="800000"/>
            <a:headEnd/>
            <a:tailEnd/>
          </a:ln>
        </p:spPr>
      </p:pic>
      <p:pic>
        <p:nvPicPr>
          <p:cNvPr id="17548" name="Imagen 18"/>
          <p:cNvPicPr>
            <a:picLocks noChangeAspect="1"/>
          </p:cNvPicPr>
          <p:nvPr/>
        </p:nvPicPr>
        <p:blipFill>
          <a:blip r:embed="rId8"/>
          <a:srcRect/>
          <a:stretch>
            <a:fillRect/>
          </a:stretch>
        </p:blipFill>
        <p:spPr bwMode="auto">
          <a:xfrm>
            <a:off x="2422525" y="2919413"/>
            <a:ext cx="4748213" cy="774700"/>
          </a:xfrm>
          <a:prstGeom prst="rect">
            <a:avLst/>
          </a:prstGeom>
          <a:noFill/>
          <a:ln w="9525">
            <a:noFill/>
            <a:miter lim="800000"/>
            <a:headEnd/>
            <a:tailEnd/>
          </a:ln>
        </p:spPr>
      </p:pic>
      <p:graphicFrame>
        <p:nvGraphicFramePr>
          <p:cNvPr id="17535" name="Object 127"/>
          <p:cNvGraphicFramePr>
            <a:graphicFrameLocks noChangeAspect="1"/>
          </p:cNvGraphicFramePr>
          <p:nvPr/>
        </p:nvGraphicFramePr>
        <p:xfrm>
          <a:off x="2925763" y="3938588"/>
          <a:ext cx="209550" cy="304800"/>
        </p:xfrm>
        <a:graphic>
          <a:graphicData uri="http://schemas.openxmlformats.org/presentationml/2006/ole">
            <mc:AlternateContent xmlns:mc="http://schemas.openxmlformats.org/markup-compatibility/2006">
              <mc:Choice xmlns:v="urn:schemas-microsoft-com:vml" Requires="v">
                <p:oleObj spid="_x0000_s17708" name="EcuaciÛn" r:id="rId9" imgW="127800" imgH="191880" progId="Equation.3">
                  <p:embed/>
                </p:oleObj>
              </mc:Choice>
              <mc:Fallback>
                <p:oleObj name="EcuaciÛn" r:id="rId9" imgW="127800" imgH="191880" progId="Equation.3">
                  <p:embed/>
                  <p:pic>
                    <p:nvPicPr>
                      <p:cNvPr id="0" name="Picture 1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25763" y="3938588"/>
                        <a:ext cx="20955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536" name="Object 128"/>
          <p:cNvGraphicFramePr>
            <a:graphicFrameLocks noChangeAspect="1"/>
          </p:cNvGraphicFramePr>
          <p:nvPr/>
        </p:nvGraphicFramePr>
        <p:xfrm>
          <a:off x="5305425" y="5848350"/>
          <a:ext cx="209550" cy="304800"/>
        </p:xfrm>
        <a:graphic>
          <a:graphicData uri="http://schemas.openxmlformats.org/presentationml/2006/ole">
            <mc:AlternateContent xmlns:mc="http://schemas.openxmlformats.org/markup-compatibility/2006">
              <mc:Choice xmlns:v="urn:schemas-microsoft-com:vml" Requires="v">
                <p:oleObj spid="_x0000_s17709" name="EcuaciÛn" r:id="rId11" imgW="127800" imgH="191880" progId="Equation.3">
                  <p:embed/>
                </p:oleObj>
              </mc:Choice>
              <mc:Fallback>
                <p:oleObj name="EcuaciÛn" r:id="rId11" imgW="127800" imgH="191880" progId="Equation.3">
                  <p:embed/>
                  <p:pic>
                    <p:nvPicPr>
                      <p:cNvPr id="0" name="Picture 1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05425" y="5848350"/>
                        <a:ext cx="20955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100" y="-57150"/>
            <a:ext cx="7499350" cy="1143000"/>
          </a:xfrm>
        </p:spPr>
        <p:txBody>
          <a:bodyPr>
            <a:noAutofit/>
          </a:bodyPr>
          <a:lstStyle/>
          <a:p>
            <a:pPr marL="596646" indent="-514350" eaLnBrk="1" fontAlgn="auto" hangingPunct="1">
              <a:spcAft>
                <a:spcPts val="0"/>
              </a:spcAft>
              <a:defRPr/>
            </a:pPr>
            <a:r>
              <a:rPr lang="en-AU" sz="2500" dirty="0" smtClean="0">
                <a:solidFill>
                  <a:schemeClr val="tx2">
                    <a:satMod val="130000"/>
                  </a:schemeClr>
                </a:solidFill>
              </a:rPr>
              <a:t>VI. </a:t>
            </a:r>
            <a:r>
              <a:rPr lang="en-AU" sz="2500" dirty="0">
                <a:solidFill>
                  <a:schemeClr val="tx2">
                    <a:satMod val="130000"/>
                  </a:schemeClr>
                </a:solidFill>
              </a:rPr>
              <a:t>Optimal taxation: </a:t>
            </a:r>
            <a:r>
              <a:rPr lang="en-AU" sz="2500" dirty="0" smtClean="0">
                <a:solidFill>
                  <a:schemeClr val="tx2">
                    <a:satMod val="130000"/>
                  </a:schemeClr>
                </a:solidFill>
              </a:rPr>
              <a:t>with </a:t>
            </a:r>
            <a:r>
              <a:rPr lang="en-AU" sz="2500" dirty="0">
                <a:solidFill>
                  <a:schemeClr val="tx2">
                    <a:satMod val="130000"/>
                  </a:schemeClr>
                </a:solidFill>
              </a:rPr>
              <a:t>redistribution </a:t>
            </a:r>
            <a:r>
              <a:rPr lang="en-AU" sz="2500" dirty="0" smtClean="0">
                <a:solidFill>
                  <a:schemeClr val="tx2">
                    <a:satMod val="130000"/>
                  </a:schemeClr>
                </a:solidFill>
              </a:rPr>
              <a:t>concerns (&amp; VI)</a:t>
            </a:r>
            <a:endParaRPr lang="en-AU" sz="2500" dirty="0">
              <a:solidFill>
                <a:schemeClr val="tx2">
                  <a:satMod val="130000"/>
                </a:schemeClr>
              </a:solidFill>
            </a:endParaRPr>
          </a:p>
        </p:txBody>
      </p:sp>
      <p:sp>
        <p:nvSpPr>
          <p:cNvPr id="4" name="Marcador de número de diapositiva 3"/>
          <p:cNvSpPr>
            <a:spLocks noGrp="1"/>
          </p:cNvSpPr>
          <p:nvPr>
            <p:ph type="sldNum" sz="quarter" idx="12"/>
          </p:nvPr>
        </p:nvSpPr>
        <p:spPr/>
        <p:txBody>
          <a:bodyPr/>
          <a:lstStyle/>
          <a:p>
            <a:pPr>
              <a:defRPr/>
            </a:pPr>
            <a:fld id="{2D66A395-DD10-452D-A066-BCCDAC600C74}" type="slidenum">
              <a:rPr lang="en-US"/>
              <a:pPr>
                <a:defRPr/>
              </a:pPr>
              <a:t>37</a:t>
            </a:fld>
            <a:endParaRPr lang="en-US" dirty="0"/>
          </a:p>
        </p:txBody>
      </p:sp>
      <p:pic>
        <p:nvPicPr>
          <p:cNvPr id="7" name="Marcador de contenido 6"/>
          <p:cNvPicPr>
            <a:picLocks noGrp="1" noChangeAspect="1"/>
          </p:cNvPicPr>
          <p:nvPr>
            <p:ph idx="1"/>
          </p:nvPr>
        </p:nvPicPr>
        <p:blipFill>
          <a:blip r:embed="rId3"/>
          <a:srcRect t="-1329" b="-1329"/>
          <a:stretch>
            <a:fillRect/>
          </a:stretch>
        </p:blipFill>
        <p:spPr>
          <a:xfrm>
            <a:off x="1443038" y="1014714"/>
            <a:ext cx="7499350" cy="5486400"/>
          </a:xfrm>
          <a:prstGeom prst="upArrow">
            <a:avLst/>
          </a:prstGeom>
          <a:extLst/>
        </p:spPr>
      </p:pic>
      <p:sp>
        <p:nvSpPr>
          <p:cNvPr id="87044" name="Rectángulo 2"/>
          <p:cNvSpPr>
            <a:spLocks noChangeArrowheads="1"/>
          </p:cNvSpPr>
          <p:nvPr/>
        </p:nvSpPr>
        <p:spPr bwMode="auto">
          <a:xfrm>
            <a:off x="1165225" y="2111375"/>
            <a:ext cx="7878763" cy="2032000"/>
          </a:xfrm>
          <a:prstGeom prst="rect">
            <a:avLst/>
          </a:prstGeom>
          <a:noFill/>
          <a:ln w="9525">
            <a:noFill/>
            <a:miter lim="800000"/>
            <a:headEnd/>
            <a:tailEnd/>
          </a:ln>
        </p:spPr>
        <p:txBody>
          <a:bodyPr>
            <a:spAutoFit/>
          </a:bodyPr>
          <a:lstStyle/>
          <a:p>
            <a:endParaRPr lang="en-AU">
              <a:latin typeface="Gill Sans MT" pitchFamily="34" charset="0"/>
            </a:endParaRPr>
          </a:p>
          <a:p>
            <a:endParaRPr lang="en-US">
              <a:latin typeface="Gill Sans MT" pitchFamily="34" charset="0"/>
            </a:endParaRPr>
          </a:p>
          <a:p>
            <a:endParaRPr lang="en-AU">
              <a:latin typeface="Gill Sans MT" pitchFamily="34" charset="0"/>
            </a:endParaRPr>
          </a:p>
          <a:p>
            <a:endParaRPr lang="en-AU">
              <a:latin typeface="Gill Sans MT" pitchFamily="34" charset="0"/>
            </a:endParaRPr>
          </a:p>
          <a:p>
            <a:endParaRPr lang="en-AU">
              <a:latin typeface="Gill Sans MT" pitchFamily="34" charset="0"/>
            </a:endParaRPr>
          </a:p>
          <a:p>
            <a:r>
              <a:rPr lang="en-AU">
                <a:latin typeface="Gill Sans MT" pitchFamily="34" charset="0"/>
              </a:rPr>
              <a:t> </a:t>
            </a:r>
          </a:p>
          <a:p>
            <a:r>
              <a:rPr lang="en-AU">
                <a:latin typeface="Gill Sans MT" pitchFamily="34" charset="0"/>
              </a:rPr>
              <a:t> </a:t>
            </a:r>
          </a:p>
        </p:txBody>
      </p:sp>
      <p:sp>
        <p:nvSpPr>
          <p:cNvPr id="5" name="CuadroTexto 4"/>
          <p:cNvSpPr txBox="1"/>
          <p:nvPr/>
        </p:nvSpPr>
        <p:spPr>
          <a:xfrm>
            <a:off x="1165225" y="1457325"/>
            <a:ext cx="7515225" cy="1200150"/>
          </a:xfrm>
          <a:prstGeom prst="rect">
            <a:avLst/>
          </a:prstGeom>
          <a:noFill/>
        </p:spPr>
        <p:txBody>
          <a:bodyPr>
            <a:spAutoFit/>
          </a:bodyPr>
          <a:lstStyle/>
          <a:p>
            <a:pPr fontAlgn="auto">
              <a:spcBef>
                <a:spcPts val="0"/>
              </a:spcBef>
              <a:spcAft>
                <a:spcPts val="0"/>
              </a:spcAft>
              <a:defRPr/>
            </a:pPr>
            <a:endParaRPr lang="en-AU" dirty="0">
              <a:latin typeface="+mn-lt"/>
            </a:endParaRPr>
          </a:p>
          <a:p>
            <a:pPr fontAlgn="auto">
              <a:spcBef>
                <a:spcPts val="0"/>
              </a:spcBef>
              <a:spcAft>
                <a:spcPts val="0"/>
              </a:spcAft>
              <a:defRPr/>
            </a:pPr>
            <a:r>
              <a:rPr lang="en-AU" dirty="0">
                <a:latin typeface="+mn-lt"/>
              </a:rPr>
              <a:t>	</a:t>
            </a:r>
          </a:p>
          <a:p>
            <a:pPr marL="285750" indent="-285750" fontAlgn="auto">
              <a:spcBef>
                <a:spcPts val="0"/>
              </a:spcBef>
              <a:spcAft>
                <a:spcPts val="0"/>
              </a:spcAft>
              <a:buFontTx/>
              <a:buChar char="-"/>
              <a:defRPr/>
            </a:pPr>
            <a:endParaRPr lang="en-AU" dirty="0">
              <a:latin typeface="+mn-lt"/>
            </a:endParaRPr>
          </a:p>
          <a:p>
            <a:pPr fontAlgn="auto">
              <a:spcBef>
                <a:spcPts val="0"/>
              </a:spcBef>
              <a:spcAft>
                <a:spcPts val="0"/>
              </a:spcAft>
              <a:defRPr/>
            </a:pPr>
            <a:endParaRPr lang="en-AU" dirty="0">
              <a:latin typeface="+mn-lt"/>
            </a:endParaRPr>
          </a:p>
        </p:txBody>
      </p:sp>
      <p:sp>
        <p:nvSpPr>
          <p:cNvPr id="87046" name="Rectángulo 9"/>
          <p:cNvSpPr>
            <a:spLocks noChangeArrowheads="1"/>
          </p:cNvSpPr>
          <p:nvPr/>
        </p:nvSpPr>
        <p:spPr bwMode="auto">
          <a:xfrm>
            <a:off x="1443038" y="931863"/>
            <a:ext cx="6924675" cy="307975"/>
          </a:xfrm>
          <a:prstGeom prst="rect">
            <a:avLst/>
          </a:prstGeom>
          <a:noFill/>
          <a:ln w="9525">
            <a:noFill/>
            <a:miter lim="800000"/>
            <a:headEnd/>
            <a:tailEnd/>
          </a:ln>
        </p:spPr>
        <p:txBody>
          <a:bodyPr>
            <a:spAutoFit/>
          </a:bodyPr>
          <a:lstStyle/>
          <a:p>
            <a:pPr marL="922338" lvl="3" algn="ctr"/>
            <a:r>
              <a:rPr lang="en-AU" sz="1400" b="1">
                <a:solidFill>
                  <a:srgbClr val="FF0000"/>
                </a:solidFill>
                <a:latin typeface="Gill Sans MT" pitchFamily="34" charset="0"/>
              </a:rPr>
              <a:t>Analytical development: </a:t>
            </a:r>
            <a:r>
              <a:rPr lang="en-AU" sz="1400">
                <a:solidFill>
                  <a:srgbClr val="FF0000"/>
                </a:solidFill>
                <a:latin typeface="Gill Sans MT" pitchFamily="34" charset="0"/>
              </a:rPr>
              <a:t>Optimal tax rates under heterogeneity (&amp; v)</a:t>
            </a:r>
          </a:p>
        </p:txBody>
      </p:sp>
      <p:sp>
        <p:nvSpPr>
          <p:cNvPr id="8" name="CuadroTexto 7"/>
          <p:cNvSpPr txBox="1"/>
          <p:nvPr/>
        </p:nvSpPr>
        <p:spPr>
          <a:xfrm>
            <a:off x="1165225" y="1443038"/>
            <a:ext cx="7515225" cy="5035550"/>
          </a:xfrm>
          <a:prstGeom prst="rect">
            <a:avLst/>
          </a:prstGeom>
          <a:noFill/>
        </p:spPr>
        <p:txBody>
          <a:bodyPr>
            <a:spAutoFit/>
          </a:bodyPr>
          <a:lstStyle/>
          <a:p>
            <a:pPr marL="285750" indent="-285750">
              <a:buFontTx/>
              <a:buChar char="-"/>
              <a:defRPr/>
            </a:pPr>
            <a:r>
              <a:rPr lang="en-AU" b="1" dirty="0">
                <a:latin typeface="Gill Sans MT" pitchFamily="34" charset="0"/>
              </a:rPr>
              <a:t>Atkinson &amp; </a:t>
            </a:r>
            <a:r>
              <a:rPr lang="en-AU" b="1" dirty="0" err="1">
                <a:latin typeface="Gill Sans MT" pitchFamily="34" charset="0"/>
              </a:rPr>
              <a:t>Stiglitz</a:t>
            </a:r>
            <a:r>
              <a:rPr lang="en-AU" b="1" dirty="0">
                <a:latin typeface="Gill Sans MT" pitchFamily="34" charset="0"/>
              </a:rPr>
              <a:t> (1976)</a:t>
            </a:r>
            <a:r>
              <a:rPr lang="en-AU" dirty="0">
                <a:latin typeface="Gill Sans MT" pitchFamily="34" charset="0"/>
              </a:rPr>
              <a:t>. </a:t>
            </a:r>
            <a:r>
              <a:rPr lang="en-AU" i="1" dirty="0">
                <a:latin typeface="Gill Sans MT" pitchFamily="34" charset="0"/>
              </a:rPr>
              <a:t>In the presence of an optimum non-linear tax </a:t>
            </a:r>
            <a:r>
              <a:rPr lang="en-AU" dirty="0">
                <a:latin typeface="Gill Sans MT" pitchFamily="34" charset="0"/>
              </a:rPr>
              <a:t>(next topic)</a:t>
            </a:r>
            <a:r>
              <a:rPr lang="en-AU" i="1" dirty="0">
                <a:latin typeface="Gill Sans MT" pitchFamily="34" charset="0"/>
              </a:rPr>
              <a:t>,  no differential commodity taxes should be applied for redistribution purposes </a:t>
            </a:r>
            <a:r>
              <a:rPr lang="en-AU" dirty="0">
                <a:latin typeface="Gill Sans MT" pitchFamily="34" charset="0"/>
              </a:rPr>
              <a:t>(see, for example, </a:t>
            </a:r>
            <a:r>
              <a:rPr lang="en-AU" dirty="0" err="1">
                <a:latin typeface="Gill Sans MT" pitchFamily="34" charset="0"/>
              </a:rPr>
              <a:t>Salanié</a:t>
            </a:r>
            <a:r>
              <a:rPr lang="en-AU" dirty="0">
                <a:latin typeface="Gill Sans MT" pitchFamily="34" charset="0"/>
              </a:rPr>
              <a:t>, Ch. 5). In a sense, for redistribution purposes, it is preferable a PIT (or uniform commodity taxation!!). Different productivities (skills-wages) provoke differences in income, but no differences in relative demands for </a:t>
            </a:r>
            <a:r>
              <a:rPr lang="en-AU" dirty="0" smtClean="0">
                <a:latin typeface="Gill Sans MT" pitchFamily="34" charset="0"/>
              </a:rPr>
              <a:t>goods, only in scale. </a:t>
            </a:r>
            <a:r>
              <a:rPr lang="en-AU" dirty="0">
                <a:latin typeface="Gill Sans MT" pitchFamily="34" charset="0"/>
              </a:rPr>
              <a:t>However, we know this does not hold in practice, and so </a:t>
            </a:r>
            <a:r>
              <a:rPr lang="en-AU" i="1" dirty="0">
                <a:latin typeface="Gill Sans MT" pitchFamily="34" charset="0"/>
              </a:rPr>
              <a:t>differential commodity taxes are optimal </a:t>
            </a:r>
            <a:r>
              <a:rPr lang="en-AU" dirty="0">
                <a:latin typeface="Gill Sans MT" pitchFamily="34" charset="0"/>
              </a:rPr>
              <a:t>(Edwards </a:t>
            </a:r>
            <a:r>
              <a:rPr lang="en-AU" i="1" dirty="0">
                <a:latin typeface="Gill Sans MT" pitchFamily="34" charset="0"/>
              </a:rPr>
              <a:t>et al.</a:t>
            </a:r>
            <a:r>
              <a:rPr lang="en-AU" dirty="0">
                <a:latin typeface="Gill Sans MT" pitchFamily="34" charset="0"/>
              </a:rPr>
              <a:t>, 1994)</a:t>
            </a:r>
            <a:r>
              <a:rPr lang="en-AU" i="1" dirty="0">
                <a:latin typeface="Gill Sans MT" pitchFamily="34" charset="0"/>
              </a:rPr>
              <a:t>. </a:t>
            </a:r>
            <a:r>
              <a:rPr lang="en-AU" dirty="0">
                <a:effectLst>
                  <a:outerShdw blurRad="38100" dist="38100" dir="2700000" algn="tl">
                    <a:srgbClr val="C0C0C0"/>
                  </a:outerShdw>
                </a:effectLst>
                <a:latin typeface="Gill Sans MT" pitchFamily="34" charset="0"/>
              </a:rPr>
              <a:t>Will show this in the next chapter.</a:t>
            </a:r>
          </a:p>
          <a:p>
            <a:pPr marL="285750" indent="-285750">
              <a:defRPr/>
            </a:pPr>
            <a:r>
              <a:rPr lang="en-AU" i="1" dirty="0">
                <a:latin typeface="Gill Sans MT" pitchFamily="34" charset="0"/>
              </a:rPr>
              <a:t>	</a:t>
            </a:r>
          </a:p>
          <a:p>
            <a:pPr marL="285750" indent="-285750">
              <a:buFontTx/>
              <a:buChar char="-"/>
              <a:defRPr/>
            </a:pPr>
            <a:endParaRPr lang="en-AU" i="1" dirty="0">
              <a:latin typeface="Gill Sans MT" pitchFamily="34" charset="0"/>
            </a:endParaRPr>
          </a:p>
          <a:p>
            <a:pPr marL="285750" indent="-285750">
              <a:buFontTx/>
              <a:buChar char="-"/>
              <a:defRPr/>
            </a:pPr>
            <a:r>
              <a:rPr lang="en-AU" b="1" dirty="0">
                <a:latin typeface="Gill Sans MT" pitchFamily="34" charset="0"/>
              </a:rPr>
              <a:t>Weak separability </a:t>
            </a:r>
            <a:r>
              <a:rPr lang="en-AU" dirty="0">
                <a:latin typeface="Gill Sans MT" pitchFamily="34" charset="0"/>
              </a:rPr>
              <a:t>make utility function takes the following shape (see, for example, Deaton, 1986, section 4.1): </a:t>
            </a:r>
          </a:p>
          <a:p>
            <a:pPr marL="742950" lvl="1" indent="-285750">
              <a:buFontTx/>
              <a:buChar char="-"/>
              <a:defRPr/>
            </a:pPr>
            <a:endParaRPr lang="en-AU" dirty="0">
              <a:latin typeface="Gill Sans MT" pitchFamily="34" charset="0"/>
            </a:endParaRPr>
          </a:p>
          <a:p>
            <a:pPr lvl="2">
              <a:defRPr/>
            </a:pPr>
            <a:r>
              <a:rPr lang="en-AU" dirty="0">
                <a:latin typeface="Gill Sans MT" pitchFamily="34" charset="0"/>
              </a:rPr>
              <a:t>V=V(</a:t>
            </a:r>
            <a:r>
              <a:rPr lang="en-AU" dirty="0" err="1">
                <a:latin typeface="Gill Sans MT" pitchFamily="34" charset="0"/>
              </a:rPr>
              <a:t>V</a:t>
            </a:r>
            <a:r>
              <a:rPr lang="en-AU" baseline="-25000" dirty="0" err="1">
                <a:latin typeface="Gill Sans MT" pitchFamily="34" charset="0"/>
              </a:rPr>
              <a:t>r</a:t>
            </a:r>
            <a:r>
              <a:rPr lang="en-AU" dirty="0">
                <a:latin typeface="Gill Sans MT" pitchFamily="34" charset="0"/>
              </a:rPr>
              <a:t>(</a:t>
            </a:r>
            <a:r>
              <a:rPr lang="en-AU" dirty="0" err="1">
                <a:latin typeface="Gill Sans MT" pitchFamily="34" charset="0"/>
              </a:rPr>
              <a:t>q</a:t>
            </a:r>
            <a:r>
              <a:rPr lang="en-AU" baseline="-25000" dirty="0" err="1">
                <a:latin typeface="Gill Sans MT" pitchFamily="34" charset="0"/>
              </a:rPr>
              <a:t>r</a:t>
            </a:r>
            <a:r>
              <a:rPr lang="en-AU" dirty="0">
                <a:latin typeface="Gill Sans MT" pitchFamily="34" charset="0"/>
              </a:rPr>
              <a:t>),</a:t>
            </a:r>
            <a:r>
              <a:rPr lang="en-AU" dirty="0" err="1">
                <a:latin typeface="Gill Sans MT" pitchFamily="34" charset="0"/>
              </a:rPr>
              <a:t>q</a:t>
            </a:r>
            <a:r>
              <a:rPr lang="en-AU" baseline="-25000" dirty="0" err="1">
                <a:latin typeface="Gill Sans MT" pitchFamily="34" charset="0"/>
              </a:rPr>
              <a:t>l</a:t>
            </a:r>
            <a:r>
              <a:rPr lang="en-AU" dirty="0">
                <a:latin typeface="Gill Sans MT" pitchFamily="34" charset="0"/>
              </a:rPr>
              <a:t>)   There are two groups of commodities: leisure (indexed by l) and the rest (indexed by r). This implies that the individual, first, chooses, between leisure and consumption as a whole, and next among commodities. Hence, </a:t>
            </a:r>
            <a:r>
              <a:rPr lang="en-AU" i="1" dirty="0">
                <a:latin typeface="Gill Sans MT" pitchFamily="34" charset="0"/>
              </a:rPr>
              <a:t>the decision about relative demands is not affected by the price of leisure</a:t>
            </a:r>
            <a:r>
              <a:rPr lang="en-AU" dirty="0">
                <a:latin typeface="Gill Sans MT" pitchFamily="34" charset="0"/>
              </a:rPr>
              <a:t>. </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100" y="-57150"/>
            <a:ext cx="7499350" cy="1143000"/>
          </a:xfrm>
        </p:spPr>
        <p:txBody>
          <a:bodyPr>
            <a:noAutofit/>
          </a:bodyPr>
          <a:lstStyle/>
          <a:p>
            <a:pPr marL="596646" indent="-514350" eaLnBrk="1" fontAlgn="auto" hangingPunct="1">
              <a:spcAft>
                <a:spcPts val="0"/>
              </a:spcAft>
              <a:defRPr/>
            </a:pPr>
            <a:r>
              <a:rPr lang="en-AU" sz="2500" dirty="0" smtClean="0">
                <a:solidFill>
                  <a:schemeClr val="tx2">
                    <a:satMod val="130000"/>
                  </a:schemeClr>
                </a:solidFill>
              </a:rPr>
              <a:t>VIII. Basic References</a:t>
            </a:r>
            <a:endParaRPr lang="en-AU" sz="2500" dirty="0">
              <a:solidFill>
                <a:schemeClr val="tx2">
                  <a:satMod val="130000"/>
                </a:schemeClr>
              </a:solidFill>
            </a:endParaRPr>
          </a:p>
        </p:txBody>
      </p:sp>
      <p:sp>
        <p:nvSpPr>
          <p:cNvPr id="4" name="Marcador de número de diapositiva 3"/>
          <p:cNvSpPr>
            <a:spLocks noGrp="1"/>
          </p:cNvSpPr>
          <p:nvPr>
            <p:ph type="sldNum" sz="quarter" idx="12"/>
          </p:nvPr>
        </p:nvSpPr>
        <p:spPr/>
        <p:txBody>
          <a:bodyPr/>
          <a:lstStyle/>
          <a:p>
            <a:pPr>
              <a:defRPr/>
            </a:pPr>
            <a:fld id="{3172E83E-A5FA-4706-8A5A-796E61C4277C}" type="slidenum">
              <a:rPr lang="en-US"/>
              <a:pPr>
                <a:defRPr/>
              </a:pPr>
              <a:t>38</a:t>
            </a:fld>
            <a:endParaRPr lang="en-US" dirty="0"/>
          </a:p>
        </p:txBody>
      </p:sp>
      <p:pic>
        <p:nvPicPr>
          <p:cNvPr id="7" name="Marcador de contenido 6"/>
          <p:cNvPicPr>
            <a:picLocks noGrp="1" noChangeAspect="1"/>
          </p:cNvPicPr>
          <p:nvPr>
            <p:ph idx="1"/>
          </p:nvPr>
        </p:nvPicPr>
        <p:blipFill>
          <a:blip r:embed="rId3"/>
          <a:srcRect t="-1329" b="-1329"/>
          <a:stretch>
            <a:fillRect/>
          </a:stretch>
        </p:blipFill>
        <p:spPr>
          <a:xfrm>
            <a:off x="1443038" y="1014714"/>
            <a:ext cx="7499350" cy="5486400"/>
          </a:xfrm>
          <a:prstGeom prst="upArrow">
            <a:avLst/>
          </a:prstGeom>
          <a:extLst/>
        </p:spPr>
      </p:pic>
      <p:sp>
        <p:nvSpPr>
          <p:cNvPr id="91140" name="Rectángulo 2"/>
          <p:cNvSpPr>
            <a:spLocks noChangeArrowheads="1"/>
          </p:cNvSpPr>
          <p:nvPr/>
        </p:nvSpPr>
        <p:spPr bwMode="auto">
          <a:xfrm>
            <a:off x="1165225" y="2103438"/>
            <a:ext cx="7878763" cy="2032000"/>
          </a:xfrm>
          <a:prstGeom prst="rect">
            <a:avLst/>
          </a:prstGeom>
          <a:noFill/>
          <a:ln w="9525">
            <a:noFill/>
            <a:miter lim="800000"/>
            <a:headEnd/>
            <a:tailEnd/>
          </a:ln>
        </p:spPr>
        <p:txBody>
          <a:bodyPr>
            <a:spAutoFit/>
          </a:bodyPr>
          <a:lstStyle/>
          <a:p>
            <a:endParaRPr lang="en-AU">
              <a:latin typeface="Gill Sans MT" pitchFamily="34" charset="0"/>
            </a:endParaRPr>
          </a:p>
          <a:p>
            <a:endParaRPr lang="en-US">
              <a:latin typeface="Gill Sans MT" pitchFamily="34" charset="0"/>
            </a:endParaRPr>
          </a:p>
          <a:p>
            <a:endParaRPr lang="en-AU">
              <a:latin typeface="Gill Sans MT" pitchFamily="34" charset="0"/>
            </a:endParaRPr>
          </a:p>
          <a:p>
            <a:endParaRPr lang="en-AU">
              <a:latin typeface="Gill Sans MT" pitchFamily="34" charset="0"/>
            </a:endParaRPr>
          </a:p>
          <a:p>
            <a:endParaRPr lang="en-AU">
              <a:latin typeface="Gill Sans MT" pitchFamily="34" charset="0"/>
            </a:endParaRPr>
          </a:p>
          <a:p>
            <a:r>
              <a:rPr lang="en-AU">
                <a:latin typeface="Gill Sans MT" pitchFamily="34" charset="0"/>
              </a:rPr>
              <a:t> </a:t>
            </a:r>
          </a:p>
          <a:p>
            <a:r>
              <a:rPr lang="en-AU">
                <a:latin typeface="Gill Sans MT" pitchFamily="34" charset="0"/>
              </a:rPr>
              <a:t> </a:t>
            </a:r>
          </a:p>
        </p:txBody>
      </p:sp>
      <p:sp>
        <p:nvSpPr>
          <p:cNvPr id="5" name="CuadroTexto 4"/>
          <p:cNvSpPr txBox="1"/>
          <p:nvPr/>
        </p:nvSpPr>
        <p:spPr>
          <a:xfrm>
            <a:off x="1165225" y="1457325"/>
            <a:ext cx="7515225" cy="1200150"/>
          </a:xfrm>
          <a:prstGeom prst="rect">
            <a:avLst/>
          </a:prstGeom>
          <a:noFill/>
        </p:spPr>
        <p:txBody>
          <a:bodyPr>
            <a:spAutoFit/>
          </a:bodyPr>
          <a:lstStyle/>
          <a:p>
            <a:pPr fontAlgn="auto">
              <a:spcBef>
                <a:spcPts val="0"/>
              </a:spcBef>
              <a:spcAft>
                <a:spcPts val="0"/>
              </a:spcAft>
              <a:defRPr/>
            </a:pPr>
            <a:endParaRPr lang="en-AU" dirty="0">
              <a:latin typeface="+mn-lt"/>
            </a:endParaRPr>
          </a:p>
          <a:p>
            <a:pPr fontAlgn="auto">
              <a:spcBef>
                <a:spcPts val="0"/>
              </a:spcBef>
              <a:spcAft>
                <a:spcPts val="0"/>
              </a:spcAft>
              <a:defRPr/>
            </a:pPr>
            <a:r>
              <a:rPr lang="en-AU" dirty="0">
                <a:latin typeface="+mn-lt"/>
              </a:rPr>
              <a:t>	</a:t>
            </a:r>
          </a:p>
          <a:p>
            <a:pPr marL="285750" indent="-285750" fontAlgn="auto">
              <a:spcBef>
                <a:spcPts val="0"/>
              </a:spcBef>
              <a:spcAft>
                <a:spcPts val="0"/>
              </a:spcAft>
              <a:buFontTx/>
              <a:buChar char="-"/>
              <a:defRPr/>
            </a:pPr>
            <a:endParaRPr lang="en-AU" dirty="0">
              <a:latin typeface="+mn-lt"/>
            </a:endParaRPr>
          </a:p>
          <a:p>
            <a:pPr fontAlgn="auto">
              <a:spcBef>
                <a:spcPts val="0"/>
              </a:spcBef>
              <a:spcAft>
                <a:spcPts val="0"/>
              </a:spcAft>
              <a:defRPr/>
            </a:pPr>
            <a:endParaRPr lang="en-AU" dirty="0">
              <a:latin typeface="+mn-lt"/>
            </a:endParaRPr>
          </a:p>
        </p:txBody>
      </p:sp>
      <p:sp>
        <p:nvSpPr>
          <p:cNvPr id="91142" name="CuadroTexto 5"/>
          <p:cNvSpPr txBox="1">
            <a:spLocks noChangeArrowheads="1"/>
          </p:cNvSpPr>
          <p:nvPr/>
        </p:nvSpPr>
        <p:spPr bwMode="auto">
          <a:xfrm>
            <a:off x="1165225" y="1035050"/>
            <a:ext cx="7599363" cy="4486275"/>
          </a:xfrm>
          <a:prstGeom prst="rect">
            <a:avLst/>
          </a:prstGeom>
          <a:noFill/>
          <a:ln w="9525">
            <a:noFill/>
            <a:miter lim="800000"/>
            <a:headEnd/>
            <a:tailEnd/>
          </a:ln>
        </p:spPr>
        <p:txBody>
          <a:bodyPr>
            <a:spAutoFit/>
          </a:bodyPr>
          <a:lstStyle/>
          <a:p>
            <a:endParaRPr lang="en-AU">
              <a:latin typeface="Gill Sans MT" pitchFamily="34" charset="0"/>
            </a:endParaRPr>
          </a:p>
          <a:p>
            <a:endParaRPr lang="en-AU">
              <a:latin typeface="Gill Sans MT" pitchFamily="34" charset="0"/>
            </a:endParaRPr>
          </a:p>
          <a:p>
            <a:r>
              <a:rPr lang="en-AU">
                <a:latin typeface="Gill Sans MT" pitchFamily="34" charset="0"/>
              </a:rPr>
              <a:t>Myles, G. (1995): </a:t>
            </a:r>
            <a:r>
              <a:rPr lang="en-AU" i="1">
                <a:latin typeface="Gill Sans MT" pitchFamily="34" charset="0"/>
              </a:rPr>
              <a:t>Public Economics</a:t>
            </a:r>
            <a:r>
              <a:rPr lang="en-AU">
                <a:latin typeface="Gill Sans MT" pitchFamily="34" charset="0"/>
              </a:rPr>
              <a:t>, Chapter 4 (link from his very webpage: </a:t>
            </a:r>
            <a:r>
              <a:rPr lang="en-AU">
                <a:latin typeface="Gill Sans MT" pitchFamily="34" charset="0"/>
                <a:hlinkClick r:id="rId4"/>
              </a:rPr>
              <a:t>http://people.exeter.ac.uk/gdmyles/papers/pdfs/pubec.pdf</a:t>
            </a:r>
            <a:r>
              <a:rPr lang="en-AU">
                <a:latin typeface="Gill Sans MT" pitchFamily="34" charset="0"/>
              </a:rPr>
              <a:t>), CUP.</a:t>
            </a:r>
          </a:p>
          <a:p>
            <a:endParaRPr lang="en-AU">
              <a:latin typeface="Gill Sans MT" pitchFamily="34" charset="0"/>
            </a:endParaRPr>
          </a:p>
          <a:p>
            <a:r>
              <a:rPr lang="en-AU">
                <a:latin typeface="Gill Sans MT" pitchFamily="34" charset="0"/>
              </a:rPr>
              <a:t>Salanié, B. (2003): </a:t>
            </a:r>
            <a:r>
              <a:rPr lang="en-AU" i="1">
                <a:latin typeface="Gill Sans MT" pitchFamily="34" charset="0"/>
              </a:rPr>
              <a:t>The Economics of Taxation</a:t>
            </a:r>
            <a:r>
              <a:rPr lang="en-AU">
                <a:latin typeface="Gill Sans MT" pitchFamily="34" charset="0"/>
              </a:rPr>
              <a:t>, Chapter 3, MIT Press.</a:t>
            </a:r>
          </a:p>
          <a:p>
            <a:endParaRPr lang="en-AU">
              <a:latin typeface="Gill Sans MT" pitchFamily="34" charset="0"/>
            </a:endParaRPr>
          </a:p>
          <a:p>
            <a:endParaRPr lang="en-AU">
              <a:latin typeface="Gill Sans MT" pitchFamily="34" charset="0"/>
            </a:endParaRPr>
          </a:p>
          <a:p>
            <a:r>
              <a:rPr lang="en-AU">
                <a:latin typeface="Gill Sans MT" pitchFamily="34" charset="0"/>
              </a:rPr>
              <a:t>------</a:t>
            </a:r>
          </a:p>
          <a:p>
            <a:endParaRPr lang="en-AU">
              <a:latin typeface="Gill Sans MT" pitchFamily="34" charset="0"/>
            </a:endParaRPr>
          </a:p>
          <a:p>
            <a:r>
              <a:rPr lang="en-AU">
                <a:latin typeface="Gill Sans MT" pitchFamily="34" charset="0"/>
              </a:rPr>
              <a:t>Hindriks, J., G. Myles (2006): </a:t>
            </a:r>
            <a:r>
              <a:rPr lang="en-AU" i="1">
                <a:latin typeface="Gill Sans MT" pitchFamily="34" charset="0"/>
              </a:rPr>
              <a:t>Intermediate Public Economics</a:t>
            </a:r>
            <a:r>
              <a:rPr lang="en-AU">
                <a:latin typeface="Gill Sans MT" pitchFamily="34" charset="0"/>
              </a:rPr>
              <a:t>, Chapter 15, MIT Press.</a:t>
            </a:r>
          </a:p>
          <a:p>
            <a:endParaRPr lang="en-AU">
              <a:latin typeface="Gill Sans MT" pitchFamily="34" charset="0"/>
            </a:endParaRPr>
          </a:p>
          <a:p>
            <a:r>
              <a:rPr lang="en-AU">
                <a:latin typeface="Gill Sans MT" pitchFamily="34" charset="0"/>
              </a:rPr>
              <a:t>Crawford, I., M. Keen, S. Smith (2010): “Value Added Taxes and Excises”, Chapter 4 (</a:t>
            </a:r>
            <a:r>
              <a:rPr lang="en-AU">
                <a:latin typeface="Gill Sans MT" pitchFamily="34" charset="0"/>
                <a:hlinkClick r:id="rId5"/>
              </a:rPr>
              <a:t>http://www.ifs.org.uk/mirrleesreview/dimensions/ch4.pdf</a:t>
            </a:r>
            <a:r>
              <a:rPr lang="en-AU">
                <a:latin typeface="Gill Sans MT" pitchFamily="34" charset="0"/>
              </a:rPr>
              <a:t>),</a:t>
            </a:r>
            <a:r>
              <a:rPr lang="en-AU" i="1">
                <a:latin typeface="Gill Sans MT" pitchFamily="34" charset="0"/>
              </a:rPr>
              <a:t> Mirrlees Review</a:t>
            </a:r>
            <a:r>
              <a:rPr lang="en-AU">
                <a:latin typeface="Gill Sans MT" pitchFamily="34" charset="0"/>
              </a:rPr>
              <a:t>, The Institute for Fiscal Studies. </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100" y="117475"/>
            <a:ext cx="7499350" cy="1143000"/>
          </a:xfrm>
        </p:spPr>
        <p:txBody>
          <a:bodyPr>
            <a:noAutofit/>
          </a:bodyPr>
          <a:lstStyle/>
          <a:p>
            <a:pPr marL="596646" indent="-514350" eaLnBrk="1" fontAlgn="auto" hangingPunct="1">
              <a:spcAft>
                <a:spcPts val="0"/>
              </a:spcAft>
              <a:defRPr/>
            </a:pPr>
            <a:r>
              <a:rPr lang="en-AU" sz="2800" dirty="0" smtClean="0">
                <a:solidFill>
                  <a:schemeClr val="tx2">
                    <a:satMod val="130000"/>
                  </a:schemeClr>
                </a:solidFill>
              </a:rPr>
              <a:t>Recall…</a:t>
            </a:r>
            <a:endParaRPr lang="en-AU" sz="2800" i="1" dirty="0">
              <a:solidFill>
                <a:schemeClr val="tx2">
                  <a:satMod val="130000"/>
                </a:schemeClr>
              </a:solidFill>
            </a:endParaRPr>
          </a:p>
        </p:txBody>
      </p:sp>
      <p:sp>
        <p:nvSpPr>
          <p:cNvPr id="5" name="Marcador de número de diapositiva 4"/>
          <p:cNvSpPr>
            <a:spLocks noGrp="1"/>
          </p:cNvSpPr>
          <p:nvPr>
            <p:ph type="sldNum" sz="quarter" idx="12"/>
          </p:nvPr>
        </p:nvSpPr>
        <p:spPr/>
        <p:txBody>
          <a:bodyPr/>
          <a:lstStyle/>
          <a:p>
            <a:pPr>
              <a:defRPr/>
            </a:pPr>
            <a:fld id="{C6A96386-61E0-4215-BF8C-C35760D12066}" type="slidenum">
              <a:rPr lang="en-US"/>
              <a:pPr>
                <a:defRPr/>
              </a:pPr>
              <a:t>3</a:t>
            </a:fld>
            <a:endParaRPr lang="en-US" dirty="0"/>
          </a:p>
        </p:txBody>
      </p:sp>
      <p:sp>
        <p:nvSpPr>
          <p:cNvPr id="6" name="CuadroTexto 5"/>
          <p:cNvSpPr txBox="1"/>
          <p:nvPr/>
        </p:nvSpPr>
        <p:spPr>
          <a:xfrm>
            <a:off x="1577422" y="1350971"/>
            <a:ext cx="7272327" cy="5355313"/>
          </a:xfrm>
          <a:prstGeom prst="rect">
            <a:avLst/>
          </a:prstGeom>
          <a:noFill/>
        </p:spPr>
        <p:txBody>
          <a:bodyPr wrap="square" rtlCol="0">
            <a:spAutoFit/>
          </a:bodyPr>
          <a:lstStyle/>
          <a:p>
            <a:r>
              <a:rPr lang="en-US" dirty="0" smtClean="0">
                <a:latin typeface="+mn-lt"/>
              </a:rPr>
              <a:t>We need taxes (compulsory) – given the existence of the public sector </a:t>
            </a:r>
            <a:r>
              <a:rPr lang="en-US" smtClean="0">
                <a:latin typeface="+mn-lt"/>
              </a:rPr>
              <a:t>– </a:t>
            </a:r>
            <a:endParaRPr lang="en-US" dirty="0" smtClean="0">
              <a:latin typeface="+mn-lt"/>
            </a:endParaRPr>
          </a:p>
          <a:p>
            <a:endParaRPr lang="en-US" dirty="0" smtClean="0">
              <a:latin typeface="+mn-lt"/>
            </a:endParaRPr>
          </a:p>
          <a:p>
            <a:r>
              <a:rPr lang="en-US" dirty="0" smtClean="0">
                <a:latin typeface="+mn-lt"/>
              </a:rPr>
              <a:t>- To finance the provision of public goods (implicit redistribution: utilitarian framework), and</a:t>
            </a:r>
          </a:p>
          <a:p>
            <a:endParaRPr lang="en-US" dirty="0">
              <a:latin typeface="+mn-lt"/>
            </a:endParaRPr>
          </a:p>
          <a:p>
            <a:r>
              <a:rPr lang="en-US" dirty="0" smtClean="0">
                <a:latin typeface="+mn-lt"/>
              </a:rPr>
              <a:t>-  To </a:t>
            </a:r>
            <a:r>
              <a:rPr lang="en-US" dirty="0">
                <a:latin typeface="+mn-lt"/>
              </a:rPr>
              <a:t>redistribute income (explicit: SWF where individuals are weighted differently) </a:t>
            </a:r>
          </a:p>
          <a:p>
            <a:pPr marL="285750" indent="-285750">
              <a:buFontTx/>
              <a:buChar char="-"/>
            </a:pPr>
            <a:endParaRPr lang="en-US" dirty="0" smtClean="0">
              <a:latin typeface="+mn-lt"/>
            </a:endParaRPr>
          </a:p>
          <a:p>
            <a:r>
              <a:rPr lang="en-US" dirty="0" smtClean="0">
                <a:latin typeface="+mn-lt"/>
              </a:rPr>
              <a:t>In any case, the 2</a:t>
            </a:r>
            <a:r>
              <a:rPr lang="en-US" baseline="30000" dirty="0" smtClean="0">
                <a:latin typeface="+mn-lt"/>
              </a:rPr>
              <a:t>nd</a:t>
            </a:r>
            <a:r>
              <a:rPr lang="en-US" dirty="0" smtClean="0">
                <a:latin typeface="+mn-lt"/>
              </a:rPr>
              <a:t> SWT does not hold as long as lump-sum taxes (only way to transfer resources across individuals) are unfeasible (private information): then, taxes are based on </a:t>
            </a:r>
            <a:r>
              <a:rPr lang="en-US" b="1" dirty="0" smtClean="0">
                <a:latin typeface="+mn-lt"/>
              </a:rPr>
              <a:t>actions/outcomes </a:t>
            </a:r>
            <a:r>
              <a:rPr lang="en-US" dirty="0" smtClean="0">
                <a:latin typeface="+mn-lt"/>
              </a:rPr>
              <a:t>(i.e., consumption, income or saving) rather than characteristics/ability. </a:t>
            </a:r>
          </a:p>
          <a:p>
            <a:endParaRPr lang="en-US" dirty="0">
              <a:latin typeface="+mn-lt"/>
            </a:endParaRPr>
          </a:p>
          <a:p>
            <a:r>
              <a:rPr lang="en-US" dirty="0" smtClean="0">
                <a:latin typeface="+mn-lt"/>
              </a:rPr>
              <a:t>This produces </a:t>
            </a:r>
            <a:r>
              <a:rPr lang="en-US" b="1" dirty="0" smtClean="0">
                <a:latin typeface="+mn-lt"/>
              </a:rPr>
              <a:t>welfare losses </a:t>
            </a:r>
            <a:r>
              <a:rPr lang="en-US" dirty="0" smtClean="0">
                <a:latin typeface="+mn-lt"/>
              </a:rPr>
              <a:t>(EB/”</a:t>
            </a:r>
            <a:r>
              <a:rPr lang="en-US" dirty="0" err="1" smtClean="0">
                <a:latin typeface="+mn-lt"/>
              </a:rPr>
              <a:t>Harberger</a:t>
            </a:r>
            <a:r>
              <a:rPr lang="en-US" dirty="0" smtClean="0">
                <a:latin typeface="+mn-lt"/>
              </a:rPr>
              <a:t> Triangle”) because the distorting nature of taxes (this loss is measured in terms of quantities: will see next in OCT).</a:t>
            </a:r>
          </a:p>
          <a:p>
            <a:endParaRPr lang="en-US" dirty="0">
              <a:latin typeface="+mn-lt"/>
            </a:endParaRPr>
          </a:p>
          <a:p>
            <a:r>
              <a:rPr lang="en-US" b="1" dirty="0" smtClean="0">
                <a:solidFill>
                  <a:srgbClr val="FF0000"/>
                </a:solidFill>
                <a:latin typeface="+mn-lt"/>
              </a:rPr>
              <a:t>Optimal taxation is about the minimization of these losses</a:t>
            </a:r>
            <a:endParaRPr lang="en-US" b="1" dirty="0">
              <a:solidFill>
                <a:srgbClr val="FF0000"/>
              </a:solidFill>
              <a:latin typeface="+mn-lt"/>
            </a:endParaRP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100" y="117475"/>
            <a:ext cx="7499350" cy="1143000"/>
          </a:xfrm>
        </p:spPr>
        <p:txBody>
          <a:bodyPr>
            <a:noAutofit/>
          </a:bodyPr>
          <a:lstStyle/>
          <a:p>
            <a:pPr marL="596646" indent="-514350" eaLnBrk="1" fontAlgn="auto" hangingPunct="1">
              <a:spcAft>
                <a:spcPts val="0"/>
              </a:spcAft>
              <a:defRPr/>
            </a:pPr>
            <a:r>
              <a:rPr lang="en-AU" sz="2800" dirty="0" smtClean="0">
                <a:solidFill>
                  <a:schemeClr val="tx2">
                    <a:satMod val="130000"/>
                  </a:schemeClr>
                </a:solidFill>
              </a:rPr>
              <a:t>0. Direct </a:t>
            </a:r>
            <a:r>
              <a:rPr lang="en-AU" sz="2800" i="1" dirty="0" smtClean="0">
                <a:solidFill>
                  <a:schemeClr val="tx2">
                    <a:satMod val="130000"/>
                  </a:schemeClr>
                </a:solidFill>
              </a:rPr>
              <a:t>vs.</a:t>
            </a:r>
            <a:r>
              <a:rPr lang="en-AU" sz="2800" dirty="0" smtClean="0">
                <a:solidFill>
                  <a:schemeClr val="tx2">
                    <a:satMod val="130000"/>
                  </a:schemeClr>
                </a:solidFill>
              </a:rPr>
              <a:t> Indirect Taxes: a </a:t>
            </a:r>
            <a:r>
              <a:rPr lang="en-AU" sz="2800" i="1" dirty="0" smtClean="0">
                <a:solidFill>
                  <a:schemeClr val="tx2">
                    <a:satMod val="130000"/>
                  </a:schemeClr>
                </a:solidFill>
              </a:rPr>
              <a:t>taxonomy</a:t>
            </a:r>
            <a:endParaRPr lang="en-AU" sz="2800" i="1" dirty="0">
              <a:solidFill>
                <a:schemeClr val="tx2">
                  <a:satMod val="130000"/>
                </a:schemeClr>
              </a:solidFill>
            </a:endParaRPr>
          </a:p>
        </p:txBody>
      </p:sp>
      <p:sp>
        <p:nvSpPr>
          <p:cNvPr id="3" name="Marcador de contenido 2"/>
          <p:cNvSpPr>
            <a:spLocks noGrp="1"/>
          </p:cNvSpPr>
          <p:nvPr>
            <p:ph idx="1"/>
          </p:nvPr>
        </p:nvSpPr>
        <p:spPr>
          <a:xfrm>
            <a:off x="1114425" y="1179513"/>
            <a:ext cx="7499350" cy="5483225"/>
          </a:xfrm>
        </p:spPr>
        <p:txBody>
          <a:bodyPr>
            <a:normAutofit fontScale="77500" lnSpcReduction="20000"/>
          </a:bodyPr>
          <a:lstStyle/>
          <a:p>
            <a:pPr marL="365760" indent="-283464" eaLnBrk="1" fontAlgn="auto" hangingPunct="1">
              <a:spcAft>
                <a:spcPts val="0"/>
              </a:spcAft>
              <a:buFontTx/>
              <a:buChar char="-"/>
              <a:defRPr/>
            </a:pPr>
            <a:r>
              <a:rPr lang="en-AU" sz="2600" dirty="0" smtClean="0"/>
              <a:t>J. S. </a:t>
            </a:r>
            <a:r>
              <a:rPr lang="en-AU" sz="2600" b="1" dirty="0" smtClean="0"/>
              <a:t>Mill</a:t>
            </a:r>
            <a:r>
              <a:rPr lang="en-AU" sz="2600" dirty="0" smtClean="0"/>
              <a:t> (1848): “A direct tax is one which is demanded from the very persons who, it is intended or desired, should pay it. Indirect taxes are those which are demanded from one person in the expectation and intention that he shall indemnify himself at the expense of another: such as the excise or customs.”</a:t>
            </a:r>
          </a:p>
          <a:p>
            <a:pPr marL="365760" indent="-283464" eaLnBrk="1" fontAlgn="auto" hangingPunct="1">
              <a:spcAft>
                <a:spcPts val="0"/>
              </a:spcAft>
              <a:buFontTx/>
              <a:buChar char="-"/>
              <a:defRPr/>
            </a:pPr>
            <a:endParaRPr lang="en-AU" sz="2600" dirty="0" smtClean="0"/>
          </a:p>
          <a:p>
            <a:pPr marL="365760" indent="-283464" eaLnBrk="1" fontAlgn="auto" hangingPunct="1">
              <a:spcAft>
                <a:spcPts val="0"/>
              </a:spcAft>
              <a:buFontTx/>
              <a:buChar char="-"/>
              <a:defRPr/>
            </a:pPr>
            <a:r>
              <a:rPr lang="en-AU" sz="2600" dirty="0" smtClean="0"/>
              <a:t>A. B. </a:t>
            </a:r>
            <a:r>
              <a:rPr lang="en-AU" sz="2600" b="1" dirty="0" smtClean="0"/>
              <a:t>Atkinson</a:t>
            </a:r>
            <a:r>
              <a:rPr lang="en-AU" sz="2600" dirty="0" smtClean="0"/>
              <a:t> (1977): “Historically the distinction no doubt arose from the method of administration, in that the taxpayer handed over income tax directly to the revenue authorities, but only paid sales taxes indirectly via the purchase of goods…”</a:t>
            </a:r>
          </a:p>
          <a:p>
            <a:pPr marL="365760" indent="-283464" eaLnBrk="1" fontAlgn="auto" hangingPunct="1">
              <a:spcAft>
                <a:spcPts val="0"/>
              </a:spcAft>
              <a:buFontTx/>
              <a:buChar char="-"/>
              <a:defRPr/>
            </a:pPr>
            <a:endParaRPr lang="en-AU" sz="2600" dirty="0" smtClean="0"/>
          </a:p>
          <a:p>
            <a:pPr marL="365760" indent="-283464" eaLnBrk="1" fontAlgn="auto" hangingPunct="1">
              <a:spcAft>
                <a:spcPts val="0"/>
              </a:spcAft>
              <a:buFontTx/>
              <a:buChar char="-"/>
              <a:defRPr/>
            </a:pPr>
            <a:r>
              <a:rPr lang="en-AU" sz="2600" dirty="0" smtClean="0"/>
              <a:t>J.M. </a:t>
            </a:r>
            <a:r>
              <a:rPr lang="en-AU" sz="2600" b="1" dirty="0" smtClean="0"/>
              <a:t>Buchanan</a:t>
            </a:r>
            <a:r>
              <a:rPr lang="en-AU" sz="2600" dirty="0" smtClean="0"/>
              <a:t> (1970): “Direct taxation is defined as taxation imposed upon the person who is intended to the be the final bearer of the burden of payment”… “Direct taxes may be adjusted to the individual characteristics of the taxpayer, whereas indirect taxes are levied on transactions irrespective of the the circumstances of buyer or seller.”</a:t>
            </a:r>
            <a:endParaRPr lang="en-AU" sz="2600" dirty="0"/>
          </a:p>
        </p:txBody>
      </p:sp>
      <p:sp>
        <p:nvSpPr>
          <p:cNvPr id="5" name="Marcador de número de diapositiva 4"/>
          <p:cNvSpPr>
            <a:spLocks noGrp="1"/>
          </p:cNvSpPr>
          <p:nvPr>
            <p:ph type="sldNum" sz="quarter" idx="12"/>
          </p:nvPr>
        </p:nvSpPr>
        <p:spPr/>
        <p:txBody>
          <a:bodyPr/>
          <a:lstStyle/>
          <a:p>
            <a:pPr>
              <a:defRPr/>
            </a:pPr>
            <a:fld id="{C6A96386-61E0-4215-BF8C-C35760D12066}" type="slidenum">
              <a:rPr lang="en-US"/>
              <a:pPr>
                <a:defRPr/>
              </a:pPr>
              <a:t>4</a:t>
            </a:fld>
            <a:endParaRPr lang="en-US" dirty="0"/>
          </a:p>
        </p:txBody>
      </p:sp>
      <p:pic>
        <p:nvPicPr>
          <p:cNvPr id="18436" name="Imagen 5" descr="John_Stuart_Mill_by_John_Watkins,_1865.jpg"/>
          <p:cNvPicPr>
            <a:picLocks noChangeAspect="1"/>
          </p:cNvPicPr>
          <p:nvPr/>
        </p:nvPicPr>
        <p:blipFill>
          <a:blip r:embed="rId2"/>
          <a:srcRect/>
          <a:stretch>
            <a:fillRect/>
          </a:stretch>
        </p:blipFill>
        <p:spPr bwMode="auto">
          <a:xfrm>
            <a:off x="8407400" y="1708150"/>
            <a:ext cx="736600" cy="1090613"/>
          </a:xfrm>
          <a:prstGeom prst="rect">
            <a:avLst/>
          </a:prstGeom>
          <a:noFill/>
          <a:ln w="9525">
            <a:noFill/>
            <a:miter lim="800000"/>
            <a:headEnd/>
            <a:tailEnd/>
          </a:ln>
        </p:spPr>
      </p:pic>
    </p:spTree>
    <p:extLst>
      <p:ext uri="{BB962C8B-B14F-4D97-AF65-F5344CB8AC3E}">
        <p14:creationId xmlns:p14="http://schemas.microsoft.com/office/powerpoint/2010/main" val="30734350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100" y="117475"/>
            <a:ext cx="7499350" cy="1143000"/>
          </a:xfrm>
        </p:spPr>
        <p:txBody>
          <a:bodyPr>
            <a:noAutofit/>
          </a:bodyPr>
          <a:lstStyle/>
          <a:p>
            <a:pPr marL="596646" indent="-514350" eaLnBrk="1" fontAlgn="auto" hangingPunct="1">
              <a:spcAft>
                <a:spcPts val="0"/>
              </a:spcAft>
              <a:defRPr/>
            </a:pPr>
            <a:r>
              <a:rPr lang="en-AU" sz="2800" dirty="0" smtClean="0">
                <a:solidFill>
                  <a:schemeClr val="tx2">
                    <a:satMod val="130000"/>
                  </a:schemeClr>
                </a:solidFill>
              </a:rPr>
              <a:t>0. Direct </a:t>
            </a:r>
            <a:r>
              <a:rPr lang="en-AU" sz="2800" i="1" dirty="0" smtClean="0">
                <a:solidFill>
                  <a:schemeClr val="tx2">
                    <a:satMod val="130000"/>
                  </a:schemeClr>
                </a:solidFill>
              </a:rPr>
              <a:t>vs.</a:t>
            </a:r>
            <a:r>
              <a:rPr lang="en-AU" sz="2800" dirty="0" smtClean="0">
                <a:solidFill>
                  <a:schemeClr val="tx2">
                    <a:satMod val="130000"/>
                  </a:schemeClr>
                </a:solidFill>
              </a:rPr>
              <a:t> Indirect Taxes: a </a:t>
            </a:r>
            <a:r>
              <a:rPr lang="en-AU" sz="2800" i="1" dirty="0" smtClean="0">
                <a:solidFill>
                  <a:schemeClr val="tx2">
                    <a:satMod val="130000"/>
                  </a:schemeClr>
                </a:solidFill>
              </a:rPr>
              <a:t>taxonomy</a:t>
            </a:r>
            <a:endParaRPr lang="en-AU" sz="2800" i="1" dirty="0">
              <a:solidFill>
                <a:schemeClr val="tx2">
                  <a:satMod val="130000"/>
                </a:schemeClr>
              </a:solidFill>
            </a:endParaRPr>
          </a:p>
        </p:txBody>
      </p:sp>
      <p:sp>
        <p:nvSpPr>
          <p:cNvPr id="3" name="Marcador de contenido 2"/>
          <p:cNvSpPr>
            <a:spLocks noGrp="1"/>
          </p:cNvSpPr>
          <p:nvPr>
            <p:ph idx="1"/>
          </p:nvPr>
        </p:nvSpPr>
        <p:spPr>
          <a:xfrm>
            <a:off x="1435100" y="1179513"/>
            <a:ext cx="7499350" cy="5483225"/>
          </a:xfrm>
        </p:spPr>
        <p:txBody>
          <a:bodyPr>
            <a:normAutofit fontScale="77500" lnSpcReduction="20000"/>
          </a:bodyPr>
          <a:lstStyle/>
          <a:p>
            <a:pPr marL="365760" indent="-283464" eaLnBrk="1" fontAlgn="auto" hangingPunct="1">
              <a:spcAft>
                <a:spcPts val="0"/>
              </a:spcAft>
              <a:buFontTx/>
              <a:buChar char="-"/>
              <a:defRPr/>
            </a:pPr>
            <a:r>
              <a:rPr lang="en-AU" sz="2600" dirty="0" smtClean="0"/>
              <a:t>J. S. </a:t>
            </a:r>
            <a:r>
              <a:rPr lang="en-AU" sz="2600" b="1" dirty="0" smtClean="0"/>
              <a:t>Mill</a:t>
            </a:r>
            <a:r>
              <a:rPr lang="en-AU" sz="2600" dirty="0" smtClean="0"/>
              <a:t> (1848): “A direct tax is one which is demanded from the very persons who, it is intended or desired, should pay it. Indirect taxes are those which are demanded from one person in the expectation and intention that he shall indemnify himself </a:t>
            </a:r>
            <a:r>
              <a:rPr lang="en-AU" sz="2600" dirty="0" smtClean="0">
                <a:solidFill>
                  <a:srgbClr val="FF0000"/>
                </a:solidFill>
              </a:rPr>
              <a:t>at the expense of another</a:t>
            </a:r>
            <a:r>
              <a:rPr lang="en-AU" sz="2600" dirty="0" smtClean="0"/>
              <a:t>: such as the excise or customs.”</a:t>
            </a:r>
          </a:p>
          <a:p>
            <a:pPr marL="365760" indent="-283464" eaLnBrk="1" fontAlgn="auto" hangingPunct="1">
              <a:spcAft>
                <a:spcPts val="0"/>
              </a:spcAft>
              <a:buFontTx/>
              <a:buChar char="-"/>
              <a:defRPr/>
            </a:pPr>
            <a:endParaRPr lang="en-AU" sz="2600" dirty="0" smtClean="0"/>
          </a:p>
          <a:p>
            <a:pPr marL="365760" indent="-283464" eaLnBrk="1" fontAlgn="auto" hangingPunct="1">
              <a:spcAft>
                <a:spcPts val="0"/>
              </a:spcAft>
              <a:buFontTx/>
              <a:buChar char="-"/>
              <a:defRPr/>
            </a:pPr>
            <a:r>
              <a:rPr lang="en-AU" sz="2600" dirty="0" smtClean="0"/>
              <a:t>A. B. </a:t>
            </a:r>
            <a:r>
              <a:rPr lang="en-AU" sz="2600" b="1" dirty="0" smtClean="0"/>
              <a:t>Atkinson</a:t>
            </a:r>
            <a:r>
              <a:rPr lang="en-AU" sz="2600" dirty="0" smtClean="0"/>
              <a:t> (1977): “Historically the distinction no doubt arose from the </a:t>
            </a:r>
            <a:r>
              <a:rPr lang="en-AU" sz="2600" dirty="0" smtClean="0">
                <a:solidFill>
                  <a:srgbClr val="FF0000"/>
                </a:solidFill>
              </a:rPr>
              <a:t>method of administration</a:t>
            </a:r>
            <a:r>
              <a:rPr lang="en-AU" sz="2600" dirty="0" smtClean="0"/>
              <a:t>, in that the taxpayer handed over income tax directly to the revenue authorities, but only paid sales taxes indirectly via the purchase of goods…”</a:t>
            </a:r>
          </a:p>
          <a:p>
            <a:pPr marL="365760" indent="-283464" eaLnBrk="1" fontAlgn="auto" hangingPunct="1">
              <a:spcAft>
                <a:spcPts val="0"/>
              </a:spcAft>
              <a:buFontTx/>
              <a:buChar char="-"/>
              <a:defRPr/>
            </a:pPr>
            <a:endParaRPr lang="en-AU" sz="2600" dirty="0" smtClean="0"/>
          </a:p>
          <a:p>
            <a:pPr marL="365760" indent="-283464" eaLnBrk="1" fontAlgn="auto" hangingPunct="1">
              <a:spcAft>
                <a:spcPts val="0"/>
              </a:spcAft>
              <a:buFontTx/>
              <a:buChar char="-"/>
              <a:defRPr/>
            </a:pPr>
            <a:r>
              <a:rPr lang="en-AU" sz="2600" dirty="0" smtClean="0"/>
              <a:t>J.M. </a:t>
            </a:r>
            <a:r>
              <a:rPr lang="en-AU" sz="2600" b="1" dirty="0" smtClean="0"/>
              <a:t>Buchanan</a:t>
            </a:r>
            <a:r>
              <a:rPr lang="en-AU" sz="2600" dirty="0" smtClean="0"/>
              <a:t> (1970): “Direct taxation is defined as taxation imposed upon the person who is intended to the be the final bearer of the burden of payment”… “Direct taxes may be adjusted to the individual characteristics of the taxpayer, whereas indirect taxes are levied on transactions</a:t>
            </a:r>
            <a:r>
              <a:rPr lang="en-AU" sz="2600" dirty="0" smtClean="0">
                <a:solidFill>
                  <a:srgbClr val="FF0000"/>
                </a:solidFill>
              </a:rPr>
              <a:t> irrespective of the the circumstances of buyer or seller</a:t>
            </a:r>
            <a:r>
              <a:rPr lang="en-AU" sz="2600" dirty="0" smtClean="0"/>
              <a:t>.”</a:t>
            </a:r>
            <a:endParaRPr lang="en-AU" sz="2600" dirty="0"/>
          </a:p>
        </p:txBody>
      </p:sp>
      <p:sp>
        <p:nvSpPr>
          <p:cNvPr id="5" name="Marcador de número de diapositiva 4"/>
          <p:cNvSpPr>
            <a:spLocks noGrp="1"/>
          </p:cNvSpPr>
          <p:nvPr>
            <p:ph type="sldNum" sz="quarter" idx="12"/>
          </p:nvPr>
        </p:nvSpPr>
        <p:spPr/>
        <p:txBody>
          <a:bodyPr/>
          <a:lstStyle/>
          <a:p>
            <a:pPr>
              <a:defRPr/>
            </a:pPr>
            <a:fld id="{5F7B9A8F-973C-41FB-BFC0-ECB2D7C905E5}" type="slidenum">
              <a:rPr lang="en-US"/>
              <a:pPr>
                <a:defRPr/>
              </a:pPr>
              <a:t>5</a:t>
            </a:fld>
            <a:endParaRPr lang="en-US" dirty="0"/>
          </a:p>
        </p:txBody>
      </p:sp>
      <p:pic>
        <p:nvPicPr>
          <p:cNvPr id="19460" name="Imagen 5" descr="John_Stuart_Mill_by_John_Watkins,_1865.jpg"/>
          <p:cNvPicPr>
            <a:picLocks noChangeAspect="1"/>
          </p:cNvPicPr>
          <p:nvPr/>
        </p:nvPicPr>
        <p:blipFill>
          <a:blip r:embed="rId2"/>
          <a:srcRect/>
          <a:stretch>
            <a:fillRect/>
          </a:stretch>
        </p:blipFill>
        <p:spPr bwMode="auto">
          <a:xfrm>
            <a:off x="8407400" y="1708150"/>
            <a:ext cx="736600" cy="10906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100" y="117475"/>
            <a:ext cx="7499350" cy="1143000"/>
          </a:xfrm>
        </p:spPr>
        <p:txBody>
          <a:bodyPr>
            <a:noAutofit/>
          </a:bodyPr>
          <a:lstStyle/>
          <a:p>
            <a:pPr marL="596646" indent="-514350" eaLnBrk="1" fontAlgn="auto" hangingPunct="1">
              <a:spcAft>
                <a:spcPts val="0"/>
              </a:spcAft>
              <a:defRPr/>
            </a:pPr>
            <a:r>
              <a:rPr lang="en-AU" sz="2800" dirty="0" smtClean="0">
                <a:solidFill>
                  <a:schemeClr val="tx2">
                    <a:satMod val="130000"/>
                  </a:schemeClr>
                </a:solidFill>
              </a:rPr>
              <a:t>1. Brief </a:t>
            </a:r>
            <a:r>
              <a:rPr lang="en-AU" sz="2800" dirty="0">
                <a:solidFill>
                  <a:schemeClr val="tx2">
                    <a:satMod val="130000"/>
                  </a:schemeClr>
                </a:solidFill>
              </a:rPr>
              <a:t>justifications for taxing </a:t>
            </a:r>
            <a:r>
              <a:rPr lang="en-AU" sz="2800" dirty="0" smtClean="0">
                <a:solidFill>
                  <a:schemeClr val="tx2">
                    <a:satMod val="130000"/>
                  </a:schemeClr>
                </a:solidFill>
              </a:rPr>
              <a:t>consumption (I)</a:t>
            </a:r>
            <a:endParaRPr lang="en-AU" sz="2800" dirty="0">
              <a:solidFill>
                <a:schemeClr val="tx2">
                  <a:satMod val="130000"/>
                </a:schemeClr>
              </a:solidFill>
            </a:endParaRPr>
          </a:p>
        </p:txBody>
      </p:sp>
      <p:sp>
        <p:nvSpPr>
          <p:cNvPr id="3" name="Marcador de contenido 2"/>
          <p:cNvSpPr>
            <a:spLocks noGrp="1"/>
          </p:cNvSpPr>
          <p:nvPr>
            <p:ph idx="1"/>
          </p:nvPr>
        </p:nvSpPr>
        <p:spPr>
          <a:xfrm>
            <a:off x="1435100" y="1179513"/>
            <a:ext cx="7499350" cy="4800600"/>
          </a:xfrm>
        </p:spPr>
        <p:txBody>
          <a:bodyPr>
            <a:normAutofit fontScale="92500"/>
          </a:bodyPr>
          <a:lstStyle/>
          <a:p>
            <a:pPr marL="82296" indent="0" eaLnBrk="1" fontAlgn="auto" hangingPunct="1">
              <a:spcAft>
                <a:spcPts val="0"/>
              </a:spcAft>
              <a:buFont typeface="Wingdings 2"/>
              <a:buNone/>
              <a:defRPr/>
            </a:pPr>
            <a:r>
              <a:rPr lang="en-AU" sz="2600" dirty="0" smtClean="0"/>
              <a:t>Given we already tax income (as a “proxy” of ability to pay), why (also) tax consumption? Different approaches to answer this question:</a:t>
            </a:r>
          </a:p>
          <a:p>
            <a:pPr marL="82296" indent="0" eaLnBrk="1" fontAlgn="auto" hangingPunct="1">
              <a:spcAft>
                <a:spcPts val="0"/>
              </a:spcAft>
              <a:buFont typeface="Wingdings 2"/>
              <a:buNone/>
              <a:defRPr/>
            </a:pPr>
            <a:endParaRPr lang="en-AU" sz="2600" dirty="0"/>
          </a:p>
          <a:p>
            <a:pPr marL="82296" indent="0" eaLnBrk="1" fontAlgn="auto" hangingPunct="1">
              <a:spcAft>
                <a:spcPts val="0"/>
              </a:spcAft>
              <a:buFont typeface="Wingdings 2"/>
              <a:buNone/>
              <a:defRPr/>
            </a:pPr>
            <a:r>
              <a:rPr lang="en-AU" sz="2600" dirty="0" smtClean="0"/>
              <a:t>- </a:t>
            </a:r>
            <a:r>
              <a:rPr lang="en-AU" sz="2600" u="sng" dirty="0" smtClean="0"/>
              <a:t>Philosophy</a:t>
            </a:r>
            <a:r>
              <a:rPr lang="en-AU" sz="2600" dirty="0" smtClean="0"/>
              <a:t>: “</a:t>
            </a:r>
            <a:r>
              <a:rPr lang="en-AU" sz="2800" dirty="0"/>
              <a:t>It is fairer to tax people on what they extract from the economy, as roughly measured by their consumption, than to tax them on what they produce for the economy, as roughly measured by their income</a:t>
            </a:r>
            <a:r>
              <a:rPr lang="en-AU" sz="2800" dirty="0" smtClean="0"/>
              <a:t>.” </a:t>
            </a:r>
            <a:r>
              <a:rPr lang="en-AU" sz="2800" dirty="0"/>
              <a:t>- Thomas Hobbes, </a:t>
            </a:r>
            <a:r>
              <a:rPr lang="en-AU" sz="2800" i="1" dirty="0" smtClean="0"/>
              <a:t>Leviathan</a:t>
            </a:r>
            <a:r>
              <a:rPr lang="en-AU" sz="2800" dirty="0" smtClean="0"/>
              <a:t>, 1651.</a:t>
            </a:r>
          </a:p>
          <a:p>
            <a:pPr marL="82296" indent="0" eaLnBrk="1" fontAlgn="auto" hangingPunct="1">
              <a:spcAft>
                <a:spcPts val="0"/>
              </a:spcAft>
              <a:buFont typeface="Wingdings 2"/>
              <a:buNone/>
              <a:defRPr/>
            </a:pPr>
            <a:endParaRPr lang="en-AU" sz="2600" dirty="0" smtClean="0"/>
          </a:p>
          <a:p>
            <a:pPr marL="82296" indent="0" eaLnBrk="1" fontAlgn="auto" hangingPunct="1">
              <a:spcAft>
                <a:spcPts val="0"/>
              </a:spcAft>
              <a:buFont typeface="Wingdings 2"/>
              <a:buNone/>
              <a:defRPr/>
            </a:pPr>
            <a:r>
              <a:rPr lang="en-AU" sz="2600" dirty="0" smtClean="0"/>
              <a:t>… probably, this is not enough…</a:t>
            </a:r>
            <a:endParaRPr lang="en-AU" sz="2600" dirty="0"/>
          </a:p>
        </p:txBody>
      </p:sp>
      <p:pic>
        <p:nvPicPr>
          <p:cNvPr id="33795" name="Picture 7" descr="200px-Thomas_Hobbes_(portrait)"/>
          <p:cNvPicPr>
            <a:picLocks noChangeAspect="1" noChangeArrowheads="1"/>
          </p:cNvPicPr>
          <p:nvPr/>
        </p:nvPicPr>
        <p:blipFill>
          <a:blip r:embed="rId2"/>
          <a:srcRect/>
          <a:stretch>
            <a:fillRect/>
          </a:stretch>
        </p:blipFill>
        <p:spPr bwMode="auto">
          <a:xfrm>
            <a:off x="6902450" y="4867275"/>
            <a:ext cx="1831975" cy="1757363"/>
          </a:xfrm>
          <a:prstGeom prst="rect">
            <a:avLst/>
          </a:prstGeom>
          <a:noFill/>
          <a:ln w="9525">
            <a:noFill/>
            <a:miter lim="800000"/>
            <a:headEnd/>
            <a:tailEnd/>
          </a:ln>
        </p:spPr>
      </p:pic>
      <p:sp>
        <p:nvSpPr>
          <p:cNvPr id="5" name="Marcador de número de diapositiva 4"/>
          <p:cNvSpPr>
            <a:spLocks noGrp="1"/>
          </p:cNvSpPr>
          <p:nvPr>
            <p:ph type="sldNum" sz="quarter" idx="12"/>
          </p:nvPr>
        </p:nvSpPr>
        <p:spPr/>
        <p:txBody>
          <a:bodyPr/>
          <a:lstStyle/>
          <a:p>
            <a:pPr>
              <a:defRPr/>
            </a:pPr>
            <a:fld id="{13233CE1-6F8A-4A0F-88BA-09DE3418C75E}" type="slidenum">
              <a:rPr lang="en-US"/>
              <a:pPr>
                <a:defRPr/>
              </a:pPr>
              <a:t>6</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100" y="117475"/>
            <a:ext cx="7499350" cy="1143000"/>
          </a:xfrm>
        </p:spPr>
        <p:txBody>
          <a:bodyPr>
            <a:noAutofit/>
          </a:bodyPr>
          <a:lstStyle/>
          <a:p>
            <a:pPr marL="596646" indent="-514350" eaLnBrk="1" fontAlgn="auto" hangingPunct="1">
              <a:spcAft>
                <a:spcPts val="0"/>
              </a:spcAft>
              <a:defRPr/>
            </a:pPr>
            <a:r>
              <a:rPr lang="en-AU" sz="2800" dirty="0" smtClean="0">
                <a:solidFill>
                  <a:schemeClr val="tx2">
                    <a:satMod val="130000"/>
                  </a:schemeClr>
                </a:solidFill>
              </a:rPr>
              <a:t>1. Brief </a:t>
            </a:r>
            <a:r>
              <a:rPr lang="en-AU" sz="2800" dirty="0">
                <a:solidFill>
                  <a:schemeClr val="tx2">
                    <a:satMod val="130000"/>
                  </a:schemeClr>
                </a:solidFill>
              </a:rPr>
              <a:t>justifications for taxing </a:t>
            </a:r>
            <a:r>
              <a:rPr lang="en-AU" sz="2800" dirty="0" smtClean="0">
                <a:solidFill>
                  <a:schemeClr val="tx2">
                    <a:satMod val="130000"/>
                  </a:schemeClr>
                </a:solidFill>
              </a:rPr>
              <a:t>consumption (&amp; II)</a:t>
            </a:r>
            <a:endParaRPr lang="en-AU" sz="2800" dirty="0">
              <a:solidFill>
                <a:schemeClr val="tx2">
                  <a:satMod val="130000"/>
                </a:schemeClr>
              </a:solidFill>
            </a:endParaRPr>
          </a:p>
        </p:txBody>
      </p:sp>
      <p:sp>
        <p:nvSpPr>
          <p:cNvPr id="21506" name="Marcador de contenido 2"/>
          <p:cNvSpPr>
            <a:spLocks noGrp="1"/>
          </p:cNvSpPr>
          <p:nvPr>
            <p:ph idx="1"/>
          </p:nvPr>
        </p:nvSpPr>
        <p:spPr>
          <a:xfrm>
            <a:off x="1435100" y="1179513"/>
            <a:ext cx="7499350" cy="5289550"/>
          </a:xfrm>
        </p:spPr>
        <p:txBody>
          <a:bodyPr/>
          <a:lstStyle/>
          <a:p>
            <a:pPr marL="80963" indent="0" eaLnBrk="1" hangingPunct="1">
              <a:lnSpc>
                <a:spcPct val="80000"/>
              </a:lnSpc>
              <a:buFont typeface="Wingdings 2" pitchFamily="18" charset="2"/>
              <a:buNone/>
            </a:pPr>
            <a:r>
              <a:rPr lang="en-AU" sz="2000" dirty="0" smtClean="0"/>
              <a:t>But leaving aside philosophical issues, there might still be some reasons to tax consumption:</a:t>
            </a:r>
          </a:p>
          <a:p>
            <a:pPr marL="80963" indent="0" eaLnBrk="1" hangingPunct="1">
              <a:lnSpc>
                <a:spcPct val="80000"/>
              </a:lnSpc>
              <a:buFont typeface="Wingdings 2" pitchFamily="18" charset="2"/>
              <a:buNone/>
            </a:pPr>
            <a:endParaRPr lang="en-AU" sz="2000" dirty="0" smtClean="0"/>
          </a:p>
          <a:p>
            <a:pPr marL="80963" indent="0" eaLnBrk="1" hangingPunct="1">
              <a:lnSpc>
                <a:spcPct val="80000"/>
              </a:lnSpc>
              <a:buFont typeface="Wingdings 2" pitchFamily="18" charset="2"/>
              <a:buNone/>
            </a:pPr>
            <a:r>
              <a:rPr lang="en-AU" sz="2000" dirty="0" smtClean="0"/>
              <a:t>- </a:t>
            </a:r>
            <a:r>
              <a:rPr lang="en-AU" sz="2000" u="sng" dirty="0" smtClean="0"/>
              <a:t>Economics</a:t>
            </a:r>
            <a:r>
              <a:rPr lang="en-AU" sz="2000" dirty="0" smtClean="0"/>
              <a:t>: 1) </a:t>
            </a:r>
            <a:r>
              <a:rPr lang="en-AU" sz="2000" b="1" dirty="0" smtClean="0"/>
              <a:t>efficiency</a:t>
            </a:r>
            <a:r>
              <a:rPr lang="en-AU" sz="2000" dirty="0" smtClean="0"/>
              <a:t>: in contrast to a tax on income, it does not distort the decision about either consuming or saving… in the end, even if I save </a:t>
            </a:r>
            <a:r>
              <a:rPr lang="en-AU" sz="2000" i="1" dirty="0" smtClean="0"/>
              <a:t>today</a:t>
            </a:r>
            <a:r>
              <a:rPr lang="en-AU" sz="2000" dirty="0" smtClean="0"/>
              <a:t>, my consumption will be taxed in the </a:t>
            </a:r>
            <a:r>
              <a:rPr lang="en-AU" sz="2000" i="1" dirty="0" smtClean="0"/>
              <a:t>future</a:t>
            </a:r>
            <a:r>
              <a:rPr lang="en-AU" sz="2000" dirty="0" smtClean="0"/>
              <a:t>… However, it will still distort leisure </a:t>
            </a:r>
            <a:r>
              <a:rPr lang="en-AU" sz="2000" i="1" dirty="0" smtClean="0"/>
              <a:t>vs.</a:t>
            </a:r>
            <a:r>
              <a:rPr lang="en-AU" sz="2000" dirty="0" smtClean="0"/>
              <a:t> labour supply (there is no such a perfect tax); 2) </a:t>
            </a:r>
            <a:r>
              <a:rPr lang="en-AU" sz="2000" b="1" dirty="0" smtClean="0"/>
              <a:t>equity</a:t>
            </a:r>
            <a:r>
              <a:rPr lang="en-AU" sz="2000" dirty="0" smtClean="0"/>
              <a:t>: “weak separability theorem”.</a:t>
            </a:r>
          </a:p>
          <a:p>
            <a:pPr marL="80963" indent="0" eaLnBrk="1" hangingPunct="1">
              <a:lnSpc>
                <a:spcPct val="80000"/>
              </a:lnSpc>
              <a:buFont typeface="Wingdings 2" pitchFamily="18" charset="2"/>
              <a:buNone/>
            </a:pPr>
            <a:endParaRPr lang="en-AU" sz="2000" dirty="0" smtClean="0"/>
          </a:p>
          <a:p>
            <a:pPr marL="80963" indent="0" eaLnBrk="1" hangingPunct="1">
              <a:lnSpc>
                <a:spcPct val="80000"/>
              </a:lnSpc>
              <a:buFont typeface="Wingdings 2" pitchFamily="18" charset="2"/>
              <a:buNone/>
            </a:pPr>
            <a:r>
              <a:rPr lang="en-AU" sz="2000" dirty="0" smtClean="0"/>
              <a:t>- </a:t>
            </a:r>
            <a:r>
              <a:rPr lang="en-AU" sz="2000" u="sng" dirty="0" smtClean="0"/>
              <a:t>Tax technology</a:t>
            </a:r>
            <a:r>
              <a:rPr lang="en-AU" sz="2000" dirty="0" smtClean="0"/>
              <a:t>: it’s a way to tax those sources of income that might be difficult to tax at source (PIT, but also CIT) (</a:t>
            </a:r>
            <a:r>
              <a:rPr lang="en-AU" sz="2000" dirty="0" err="1" smtClean="0"/>
              <a:t>Boadway</a:t>
            </a:r>
            <a:r>
              <a:rPr lang="en-AU" sz="2000" dirty="0" smtClean="0"/>
              <a:t> </a:t>
            </a:r>
            <a:r>
              <a:rPr lang="en-AU" sz="2000" i="1" dirty="0" smtClean="0"/>
              <a:t>et al</a:t>
            </a:r>
            <a:r>
              <a:rPr lang="en-AU" sz="2000" dirty="0" smtClean="0"/>
              <a:t>., 1994); in theory, VAT even generates self-compliance (see, e.g., Keen &amp; Smith, 2007) (see, though, </a:t>
            </a:r>
            <a:r>
              <a:rPr lang="en-AU" sz="2000" dirty="0" smtClean="0">
                <a:hlinkClick r:id="rId2"/>
              </a:rPr>
              <a:t>http://www.cesifo-group.de/portal/pls/portal/docs/1/1193756.PDF</a:t>
            </a:r>
            <a:r>
              <a:rPr lang="en-AU" sz="2000" dirty="0" smtClean="0"/>
              <a:t>)</a:t>
            </a:r>
          </a:p>
          <a:p>
            <a:pPr marL="80963" indent="0" eaLnBrk="1" hangingPunct="1">
              <a:lnSpc>
                <a:spcPct val="80000"/>
              </a:lnSpc>
              <a:buFont typeface="Wingdings 2" pitchFamily="18" charset="2"/>
              <a:buNone/>
            </a:pPr>
            <a:endParaRPr lang="en-AU" sz="2000" dirty="0" smtClean="0"/>
          </a:p>
          <a:p>
            <a:pPr marL="80963" indent="0" eaLnBrk="1" hangingPunct="1">
              <a:lnSpc>
                <a:spcPct val="80000"/>
              </a:lnSpc>
              <a:buFont typeface="Wingdings 2" pitchFamily="18" charset="2"/>
              <a:buNone/>
            </a:pPr>
            <a:r>
              <a:rPr lang="en-AU" sz="2000" dirty="0" smtClean="0"/>
              <a:t>… in fact, and with a focus on VAT, this makes some authors to label it as a “tax machine” (Keen &amp; Lockwood, 2006) --- </a:t>
            </a:r>
            <a:r>
              <a:rPr lang="en-AU" sz="1400" dirty="0" smtClean="0"/>
              <a:t>probably, this is the reason why the US Congress in the cartoon do not want it (</a:t>
            </a:r>
            <a:r>
              <a:rPr lang="es-ES" sz="1400" dirty="0" smtClean="0">
                <a:hlinkClick r:id="rId3"/>
              </a:rPr>
              <a:t>http://www.becker-posner-blog.com/2010/04/should-the-us-introduce-a-value-added-tax-becker.html</a:t>
            </a:r>
            <a:r>
              <a:rPr lang="es-ES" sz="1400" dirty="0" smtClean="0"/>
              <a:t>)</a:t>
            </a:r>
            <a:endParaRPr lang="en-AU" sz="1400" dirty="0" smtClean="0"/>
          </a:p>
        </p:txBody>
      </p:sp>
      <p:sp>
        <p:nvSpPr>
          <p:cNvPr id="5" name="Marcador de número de diapositiva 4"/>
          <p:cNvSpPr>
            <a:spLocks noGrp="1"/>
          </p:cNvSpPr>
          <p:nvPr>
            <p:ph type="sldNum" sz="quarter" idx="12"/>
          </p:nvPr>
        </p:nvSpPr>
        <p:spPr/>
        <p:txBody>
          <a:bodyPr/>
          <a:lstStyle/>
          <a:p>
            <a:pPr>
              <a:defRPr/>
            </a:pPr>
            <a:fld id="{66A0675A-E217-4C13-8CA8-68F3754A6DC7}" type="slidenum">
              <a:rPr lang="en-US"/>
              <a:pPr>
                <a:defRPr/>
              </a:pPr>
              <a:t>7</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Marcador de contenido 4"/>
          <p:cNvPicPr>
            <a:picLocks noGrp="1" noChangeAspect="1"/>
          </p:cNvPicPr>
          <p:nvPr>
            <p:ph idx="1"/>
          </p:nvPr>
        </p:nvPicPr>
        <p:blipFill>
          <a:blip r:embed="rId2"/>
          <a:srcRect t="-19566" b="-19566"/>
          <a:stretch>
            <a:fillRect/>
          </a:stretch>
        </p:blipFill>
        <p:spPr>
          <a:xfrm>
            <a:off x="1435100" y="-614363"/>
            <a:ext cx="7499350" cy="6191251"/>
          </a:xfrm>
        </p:spPr>
      </p:pic>
      <p:sp>
        <p:nvSpPr>
          <p:cNvPr id="6" name="Elipse 5"/>
          <p:cNvSpPr/>
          <p:nvPr/>
        </p:nvSpPr>
        <p:spPr>
          <a:xfrm>
            <a:off x="1845759" y="3415686"/>
            <a:ext cx="6862437" cy="646851"/>
          </a:xfrm>
          <a:prstGeom prst="ellipse">
            <a:avLst/>
          </a:prstGeom>
          <a:noFill/>
          <a:ln>
            <a:solidFill>
              <a:srgbClr val="BD2A2A"/>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 name="Marcador de número de diapositiva 6"/>
          <p:cNvSpPr>
            <a:spLocks noGrp="1"/>
          </p:cNvSpPr>
          <p:nvPr>
            <p:ph type="sldNum" sz="quarter" idx="12"/>
          </p:nvPr>
        </p:nvSpPr>
        <p:spPr/>
        <p:txBody>
          <a:bodyPr/>
          <a:lstStyle/>
          <a:p>
            <a:pPr>
              <a:defRPr/>
            </a:pPr>
            <a:fld id="{18A82818-0B37-4932-A198-C7CEFDAC56E6}" type="slidenum">
              <a:rPr lang="en-US"/>
              <a:pPr>
                <a:defRPr/>
              </a:pPr>
              <a:t>8</a:t>
            </a:fld>
            <a:endParaRPr lang="en-US" dirty="0"/>
          </a:p>
        </p:txBody>
      </p:sp>
      <p:sp>
        <p:nvSpPr>
          <p:cNvPr id="22532" name="Text Box 5"/>
          <p:cNvSpPr txBox="1">
            <a:spLocks noChangeArrowheads="1"/>
          </p:cNvSpPr>
          <p:nvPr/>
        </p:nvSpPr>
        <p:spPr bwMode="auto">
          <a:xfrm>
            <a:off x="1246188" y="5576888"/>
            <a:ext cx="6515100" cy="366712"/>
          </a:xfrm>
          <a:prstGeom prst="rect">
            <a:avLst/>
          </a:prstGeom>
          <a:noFill/>
          <a:ln w="9525">
            <a:noFill/>
            <a:miter lim="800000"/>
            <a:headEnd/>
            <a:tailEnd/>
          </a:ln>
        </p:spPr>
        <p:txBody>
          <a:bodyPr>
            <a:spAutoFit/>
          </a:bodyPr>
          <a:lstStyle/>
          <a:p>
            <a:pPr>
              <a:spcBef>
                <a:spcPct val="50000"/>
              </a:spcBef>
            </a:pPr>
            <a:r>
              <a:rPr lang="es-ES"/>
              <a:t>V (dummy variable)=1 if there is a VAT</a:t>
            </a: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Solsticio.thmx</Template>
  <TotalTime>1768</TotalTime>
  <Words>5261</Words>
  <Application>Microsoft Macintosh PowerPoint</Application>
  <PresentationFormat>Presentación en pantalla (4:3)</PresentationFormat>
  <Paragraphs>623</Paragraphs>
  <Slides>39</Slides>
  <Notes>22</Notes>
  <HiddenSlides>0</HiddenSlides>
  <MMClips>0</MMClips>
  <ScaleCrop>false</ScaleCrop>
  <HeadingPairs>
    <vt:vector size="6" baseType="variant">
      <vt:variant>
        <vt:lpstr>Tema</vt:lpstr>
      </vt:variant>
      <vt:variant>
        <vt:i4>1</vt:i4>
      </vt:variant>
      <vt:variant>
        <vt:lpstr>Servidores OLE incrustados</vt:lpstr>
      </vt:variant>
      <vt:variant>
        <vt:i4>3</vt:i4>
      </vt:variant>
      <vt:variant>
        <vt:lpstr>Títulos de diapositiva</vt:lpstr>
      </vt:variant>
      <vt:variant>
        <vt:i4>39</vt:i4>
      </vt:variant>
    </vt:vector>
  </HeadingPairs>
  <TitlesOfParts>
    <vt:vector size="43" baseType="lpstr">
      <vt:lpstr>Solsticio</vt:lpstr>
      <vt:lpstr>Documento</vt:lpstr>
      <vt:lpstr>EcuaciÛn</vt:lpstr>
      <vt:lpstr>Ecuación</vt:lpstr>
      <vt:lpstr> Optimal Consumption Taxation</vt:lpstr>
      <vt:lpstr>Presentación de PowerPoint</vt:lpstr>
      <vt:lpstr>Outline</vt:lpstr>
      <vt:lpstr>Recall…</vt:lpstr>
      <vt:lpstr>0. Direct vs. Indirect Taxes: a taxonomy</vt:lpstr>
      <vt:lpstr>0. Direct vs. Indirect Taxes: a taxonomy</vt:lpstr>
      <vt:lpstr>1. Brief justifications for taxing consumption (I)</vt:lpstr>
      <vt:lpstr>1. Brief justifications for taxing consumption (&amp; II)</vt:lpstr>
      <vt:lpstr>Presentación de PowerPoint</vt:lpstr>
      <vt:lpstr>1I. Ways to tax consumption</vt:lpstr>
      <vt:lpstr>III. Problems with taxing consumption</vt:lpstr>
      <vt:lpstr>IV. Some basic data (I)</vt:lpstr>
      <vt:lpstr>IV. Some basic data (II)</vt:lpstr>
      <vt:lpstr>IV. Some basic data (&amp; III)</vt:lpstr>
      <vt:lpstr>V. Optimal taxation: no redistribution concerns (I)</vt:lpstr>
      <vt:lpstr>V. Optimal taxation: no redistribution concerns (II)</vt:lpstr>
      <vt:lpstr>V. Optimal taxation: no redistribution concerns (III)</vt:lpstr>
      <vt:lpstr>V. Optimal taxation: no redistribution concerns (IV)</vt:lpstr>
      <vt:lpstr>V. Optimal taxation: no redistribution concerns (V)</vt:lpstr>
      <vt:lpstr>V. Optimal taxation: no redistribution concerns (VI)</vt:lpstr>
      <vt:lpstr>V. Optimal taxation: no redistribution concerns (VII)</vt:lpstr>
      <vt:lpstr>V. Optimal taxation: no redistribution concerns (VIII)</vt:lpstr>
      <vt:lpstr>V. Optimal taxation: no redistribution concerns (IX)</vt:lpstr>
      <vt:lpstr>V. Optimal taxation: no redistribution concerns (X)</vt:lpstr>
      <vt:lpstr>V. Optimal taxation: no redistribution concerns (XI)</vt:lpstr>
      <vt:lpstr>V. Optimal taxation: no redistribution concerns (XII)</vt:lpstr>
      <vt:lpstr>V. Optimal taxation: no redistribution concerns (XIII)</vt:lpstr>
      <vt:lpstr>V. Optimal taxation: no redistribution concerns (XIV)</vt:lpstr>
      <vt:lpstr>V. Optimal taxation: no redistribution concerns (XVI)</vt:lpstr>
      <vt:lpstr>Crawford et al. (2008): complementarities with leisure</vt:lpstr>
      <vt:lpstr>V. Optimal taxation: no redistribution concerns (XVII)</vt:lpstr>
      <vt:lpstr>V. Optimal taxation: no redistribution concerns (&amp; XVIII)</vt:lpstr>
      <vt:lpstr>VI. Optimal taxation: with redistribution concerns (I)</vt:lpstr>
      <vt:lpstr>VI. Optimal taxation: with redistribution concerns (II)</vt:lpstr>
      <vt:lpstr>VI. Optimal taxation: with redistribution concerns (III)</vt:lpstr>
      <vt:lpstr>VI. Optimal taxation: with redistribution concerns (IV)</vt:lpstr>
      <vt:lpstr>VI. Optimal taxation: with redistribution concerns (V)</vt:lpstr>
      <vt:lpstr>VI. Optimal taxation: with redistribution concerns (&amp; VI)</vt:lpstr>
      <vt:lpstr>VIII. Basic References</vt:lpstr>
    </vt:vector>
  </TitlesOfParts>
  <Company>UB-IEB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Finance II</dc:title>
  <dc:creator>Alejandro Esteller Moré</dc:creator>
  <cp:lastModifiedBy>Alejandro Esteller Moré</cp:lastModifiedBy>
  <cp:revision>425</cp:revision>
  <dcterms:created xsi:type="dcterms:W3CDTF">2013-01-11T09:51:54Z</dcterms:created>
  <dcterms:modified xsi:type="dcterms:W3CDTF">2017-05-02T16:41:23Z</dcterms:modified>
</cp:coreProperties>
</file>