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B821F8-6459-462C-AFDD-CCA8B9DFE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8E4974-0E63-4D75-BAD1-0FBEAB0E6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759372-7C55-4A8D-B4E9-0ADCEAC3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190BA9-27E3-4BFF-8D57-CCF38D29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5ED8C2-3CAA-42B7-9901-CBB7B325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0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CB23F-B56F-4E54-900C-0071CD4B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34EE3E-AA6B-4BE2-88EE-2D348AA91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73548-66DC-4B25-9361-E43A8148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9446F3-1DDE-4C11-B49D-145C7045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F0FC97-9AC5-4BDA-A291-4EF88185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9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F6ACA32-E2F0-4E14-9FE6-D9A8D2280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6BA068-1636-4912-AE32-01BC8E0CF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861C68-E16F-4F8E-AC87-7FE3EB9B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30603-7514-4F25-986C-986BE383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27A976-09E4-4203-A8B0-104D119D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4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D7876-5982-428B-846E-486D9BCB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7403B2-D750-4D33-A633-6A30711B0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8236FC-443C-4D41-804B-14A2B586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081A06-D4FD-4525-ACCE-7F9EE261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040CAB-6C5A-4529-9156-172BCF2A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6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F11CD5-B10F-48F1-A40C-7FAD13BA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2E18D-46C6-452D-B75D-05FE97EFF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1A0149-1269-4C75-97F9-196D53E9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5A25B9-8413-4944-AA6C-60F0E1BB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4CD781-9955-447B-8F63-1B71C52D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5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7D09-92F7-4614-BCD6-60586576C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1CBAD-B81E-456F-B05F-40E5AF817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1D8696-0303-4813-9C9A-1606B37CC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637335-DBFC-48A1-87ED-BBFF0CF4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CA3A92-99B5-4D1C-9300-5D495015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2A3E1A-3850-4B29-B6FD-0D67D05F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8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222736-E76D-47B0-8408-860164A11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D3655D-E49A-48B6-B571-D0847AC50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9408D4-8015-41D2-B357-08D1A7188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EA70118-F013-400C-A768-3B2EECCC8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7086EF-04F8-425F-B0BF-7761225DB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8D2650-1915-48C3-BBA6-29308AF0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82801A3-D1A6-4E47-A5AF-523DE333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64DB1D-18A2-49B6-958E-8C351B35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7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E64BAB-C8C4-4C0B-AF65-F3DCAF49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F8F090-B59E-442D-BD79-71CCB520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B774F8-D9DB-4730-8066-9E3F86CF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B2FB84-8AA7-4BFA-A26A-FE5C3310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2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A3B884-32DE-408B-9360-7F412D76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E23972-6B29-4867-A343-FE660570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E97803-B6DE-47D4-BE7F-92412940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2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9E1B44-8759-44DB-9B9C-31A1EC61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80288A-60ED-4363-854A-4DD5A711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205591-8DB9-4490-A15F-7E3509CD0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73B3E5-E530-4DAC-B378-430C4C2B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0F30CF-45D6-4271-9978-7F0712FE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857464-30A4-4452-969C-29D7BA1D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6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BB1735-8F8E-4DB5-8181-AEEA5C75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2AAFA8-2891-47F8-9A6F-E21DC9777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0A82814-E815-40BA-9B38-58A594856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F85618-72B1-4E64-9618-F22F2051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C929DE-D65C-49FE-BCD1-7493439B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CBD92-50F2-471B-9687-CE67C15F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0890E2-D72D-4750-B00C-E55E1CFF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5FA76C-C96E-4D8D-BDA1-E02506D9D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85BC82-CD60-46D5-BCD3-D69B3C1C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C2A1-DCD7-4D7B-ACDA-7EB77561DE1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037D3B-0D41-4C8B-A216-68DA6516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2177EF-E2D9-4CFD-8FE3-F8F2DCCE4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A696-50C7-4CAF-BBC1-3152E8440B3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peter_hirshberg_the_web_is_more_than_better_tv?language=e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3AEF2F-1BB7-4532-9392-D57D538812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r>
              <a:rPr lang="it-IT" dirty="0"/>
              <a:t> to International Marketing 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712635-CAD1-47C0-B7EF-4163F2AB30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Beatrice Orlando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93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3D6E5-07D0-431F-B49E-2FEB5FBB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Payments and the </a:t>
            </a:r>
            <a:r>
              <a:rPr lang="it-IT" dirty="0" err="1"/>
              <a:t>foreign</a:t>
            </a:r>
            <a:r>
              <a:rPr lang="it-IT" dirty="0"/>
              <a:t> </a:t>
            </a:r>
            <a:r>
              <a:rPr lang="it-IT" dirty="0" err="1"/>
              <a:t>exchange</a:t>
            </a:r>
            <a:r>
              <a:rPr lang="it-IT" dirty="0"/>
              <a:t> market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49A58E-303D-486D-9A43-86A1077C6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different</a:t>
            </a:r>
            <a:r>
              <a:rPr lang="it-IT" dirty="0"/>
              <a:t> payment systems. </a:t>
            </a:r>
          </a:p>
          <a:p>
            <a:r>
              <a:rPr lang="it-IT" dirty="0"/>
              <a:t>Payments can be made in </a:t>
            </a:r>
            <a:r>
              <a:rPr lang="it-IT" dirty="0" err="1"/>
              <a:t>currencies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differ</a:t>
            </a:r>
            <a:r>
              <a:rPr lang="it-IT" dirty="0"/>
              <a:t> from the </a:t>
            </a:r>
            <a:r>
              <a:rPr lang="it-IT" dirty="0" err="1"/>
              <a:t>firm’s</a:t>
            </a:r>
            <a:r>
              <a:rPr lang="it-IT" dirty="0"/>
              <a:t> </a:t>
            </a:r>
            <a:r>
              <a:rPr lang="it-IT" dirty="0" err="1"/>
              <a:t>local</a:t>
            </a:r>
            <a:r>
              <a:rPr lang="it-IT" dirty="0"/>
              <a:t> one</a:t>
            </a:r>
          </a:p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context</a:t>
            </a:r>
            <a:r>
              <a:rPr lang="it-IT" dirty="0"/>
              <a:t>, the </a:t>
            </a:r>
            <a:r>
              <a:rPr lang="it-IT" dirty="0" err="1"/>
              <a:t>exchange</a:t>
            </a:r>
            <a:r>
              <a:rPr lang="it-IT" dirty="0"/>
              <a:t> rate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huge</a:t>
            </a:r>
            <a:r>
              <a:rPr lang="it-IT" dirty="0"/>
              <a:t> </a:t>
            </a:r>
            <a:r>
              <a:rPr lang="it-IT" dirty="0" err="1"/>
              <a:t>relevance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appreciation</a:t>
            </a:r>
            <a:r>
              <a:rPr lang="it-IT" dirty="0"/>
              <a:t> of the </a:t>
            </a:r>
            <a:r>
              <a:rPr lang="it-IT" dirty="0" err="1"/>
              <a:t>currency</a:t>
            </a:r>
            <a:r>
              <a:rPr lang="it-IT" dirty="0"/>
              <a:t> makes sales more </a:t>
            </a:r>
            <a:r>
              <a:rPr lang="it-IT" dirty="0" err="1"/>
              <a:t>expensive</a:t>
            </a:r>
            <a:r>
              <a:rPr lang="it-IT" dirty="0"/>
              <a:t> for </a:t>
            </a:r>
            <a:r>
              <a:rPr lang="it-IT" dirty="0" err="1"/>
              <a:t>foreigners</a:t>
            </a:r>
            <a:r>
              <a:rPr lang="it-IT" dirty="0"/>
              <a:t>, </a:t>
            </a:r>
            <a:r>
              <a:rPr lang="it-IT" dirty="0" err="1"/>
              <a:t>depretiation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the opposite </a:t>
            </a:r>
            <a:r>
              <a:rPr lang="it-IT" dirty="0" err="1"/>
              <a:t>effect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3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F1BEBC-83CB-42BC-A709-7E368C75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Purchasing</a:t>
            </a:r>
            <a:r>
              <a:rPr lang="it-IT" dirty="0"/>
              <a:t> power </a:t>
            </a:r>
            <a:r>
              <a:rPr lang="it-IT" dirty="0" err="1"/>
              <a:t>parity</a:t>
            </a:r>
            <a:r>
              <a:rPr lang="it-IT" dirty="0"/>
              <a:t> (PPP)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2DD46-740F-497E-9BDC-4004A66FB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PPP theory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exchange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</a:t>
            </a:r>
            <a:r>
              <a:rPr lang="it-IT" dirty="0" err="1"/>
              <a:t>equalize</a:t>
            </a:r>
            <a:r>
              <a:rPr lang="it-IT" dirty="0"/>
              <a:t> in the long </a:t>
            </a:r>
            <a:r>
              <a:rPr lang="it-IT" dirty="0" err="1"/>
              <a:t>run</a:t>
            </a:r>
            <a:endParaRPr lang="it-IT" dirty="0"/>
          </a:p>
          <a:p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are made in the short </a:t>
            </a:r>
            <a:r>
              <a:rPr lang="it-IT" dirty="0" err="1"/>
              <a:t>term</a:t>
            </a:r>
            <a:r>
              <a:rPr lang="it-IT" dirty="0"/>
              <a:t>,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currencies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strong </a:t>
            </a:r>
            <a:r>
              <a:rPr lang="it-IT" dirty="0" err="1"/>
              <a:t>volatility</a:t>
            </a:r>
            <a:r>
              <a:rPr lang="it-IT" dirty="0"/>
              <a:t>. </a:t>
            </a:r>
          </a:p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reason</a:t>
            </a:r>
            <a:r>
              <a:rPr lang="it-IT" dirty="0"/>
              <a:t>, </a:t>
            </a:r>
            <a:r>
              <a:rPr lang="it-IT" dirty="0" err="1"/>
              <a:t>firms</a:t>
            </a:r>
            <a:r>
              <a:rPr lang="it-IT" dirty="0"/>
              <a:t> cover from </a:t>
            </a:r>
            <a:r>
              <a:rPr lang="it-IT" dirty="0" err="1"/>
              <a:t>this</a:t>
            </a:r>
            <a:r>
              <a:rPr lang="it-IT" dirty="0"/>
              <a:t> risk by </a:t>
            </a:r>
            <a:r>
              <a:rPr lang="it-IT" dirty="0" err="1"/>
              <a:t>using</a:t>
            </a:r>
            <a:r>
              <a:rPr lang="it-IT" dirty="0"/>
              <a:t> hedging </a:t>
            </a:r>
            <a:r>
              <a:rPr lang="it-IT" dirty="0" err="1"/>
              <a:t>tecniques</a:t>
            </a:r>
            <a:r>
              <a:rPr lang="it-IT" dirty="0"/>
              <a:t>. </a:t>
            </a:r>
          </a:p>
          <a:p>
            <a:r>
              <a:rPr lang="it-IT" dirty="0"/>
              <a:t>In EU, the Eurostat </a:t>
            </a:r>
            <a:r>
              <a:rPr lang="it-IT" dirty="0" err="1"/>
              <a:t>relases</a:t>
            </a:r>
            <a:r>
              <a:rPr lang="it-IT" dirty="0"/>
              <a:t> the </a:t>
            </a:r>
            <a:r>
              <a:rPr lang="it-IT" dirty="0" err="1"/>
              <a:t>purchasing</a:t>
            </a:r>
            <a:r>
              <a:rPr lang="it-IT" dirty="0"/>
              <a:t> power standard PPS, </a:t>
            </a:r>
            <a:r>
              <a:rPr lang="it-IT" dirty="0" err="1"/>
              <a:t>expressed</a:t>
            </a:r>
            <a:r>
              <a:rPr lang="it-IT" dirty="0"/>
              <a:t> in </a:t>
            </a:r>
            <a:r>
              <a:rPr lang="it-IT" dirty="0" err="1"/>
              <a:t>euros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714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F06CF9-324F-4AEE-8049-39830537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Incentive to global </a:t>
            </a:r>
            <a:r>
              <a:rPr lang="it-IT" dirty="0" err="1"/>
              <a:t>growth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8668DA-CF0A-4780-84CB-2131E5831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Policy makers </a:t>
            </a:r>
            <a:r>
              <a:rPr lang="it-IT" dirty="0" err="1"/>
              <a:t>seek</a:t>
            </a:r>
            <a:r>
              <a:rPr lang="it-IT" dirty="0"/>
              <a:t> to </a:t>
            </a:r>
            <a:r>
              <a:rPr lang="it-IT" dirty="0" err="1"/>
              <a:t>diminish</a:t>
            </a:r>
            <a:r>
              <a:rPr lang="it-IT" dirty="0"/>
              <a:t> the negative impact of </a:t>
            </a:r>
            <a:r>
              <a:rPr lang="it-IT" dirty="0" err="1"/>
              <a:t>globalization</a:t>
            </a:r>
            <a:r>
              <a:rPr lang="it-IT" dirty="0"/>
              <a:t> on country products and </a:t>
            </a:r>
            <a:r>
              <a:rPr lang="it-IT" dirty="0" err="1"/>
              <a:t>employee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</a:t>
            </a:r>
            <a:r>
              <a:rPr lang="it-IT" dirty="0" err="1"/>
              <a:t>putting</a:t>
            </a:r>
            <a:r>
              <a:rPr lang="it-IT" dirty="0"/>
              <a:t> </a:t>
            </a:r>
            <a:r>
              <a:rPr lang="it-IT" dirty="0" err="1"/>
              <a:t>restrictions</a:t>
            </a:r>
            <a:r>
              <a:rPr lang="it-IT" dirty="0"/>
              <a:t> on import or offshoring</a:t>
            </a:r>
          </a:p>
          <a:p>
            <a:r>
              <a:rPr lang="it-IT" dirty="0" err="1"/>
              <a:t>Basically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attempt</a:t>
            </a:r>
            <a:r>
              <a:rPr lang="it-IT" dirty="0"/>
              <a:t> </a:t>
            </a:r>
            <a:r>
              <a:rPr lang="it-IT" dirty="0" err="1"/>
              <a:t>increasing</a:t>
            </a:r>
            <a:r>
              <a:rPr lang="it-IT" dirty="0"/>
              <a:t> the cost of </a:t>
            </a:r>
            <a:r>
              <a:rPr lang="it-IT" dirty="0" err="1"/>
              <a:t>importing</a:t>
            </a:r>
            <a:endParaRPr lang="it-IT" dirty="0"/>
          </a:p>
          <a:p>
            <a:r>
              <a:rPr lang="it-IT" dirty="0" err="1"/>
              <a:t>Also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can </a:t>
            </a:r>
            <a:r>
              <a:rPr lang="it-IT" dirty="0" err="1"/>
              <a:t>apply</a:t>
            </a:r>
            <a:r>
              <a:rPr lang="it-IT" dirty="0"/>
              <a:t> non-</a:t>
            </a:r>
            <a:r>
              <a:rPr lang="it-IT" dirty="0" err="1"/>
              <a:t>tariff</a:t>
            </a:r>
            <a:r>
              <a:rPr lang="it-IT" dirty="0"/>
              <a:t> </a:t>
            </a:r>
            <a:r>
              <a:rPr lang="it-IT" dirty="0" err="1"/>
              <a:t>barriers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instance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campaign</a:t>
            </a:r>
            <a:r>
              <a:rPr lang="it-IT" dirty="0"/>
              <a:t> to </a:t>
            </a:r>
            <a:r>
              <a:rPr lang="it-IT" dirty="0" err="1"/>
              <a:t>buy</a:t>
            </a:r>
            <a:r>
              <a:rPr lang="it-IT" dirty="0"/>
              <a:t> </a:t>
            </a:r>
            <a:r>
              <a:rPr lang="it-IT" dirty="0" err="1"/>
              <a:t>local</a:t>
            </a:r>
            <a:r>
              <a:rPr lang="it-IT" dirty="0"/>
              <a:t>, adoption of national standards in </a:t>
            </a:r>
            <a:r>
              <a:rPr lang="it-IT" dirty="0" err="1"/>
              <a:t>terms</a:t>
            </a:r>
            <a:r>
              <a:rPr lang="it-IT" dirty="0"/>
              <a:t> of design, </a:t>
            </a:r>
            <a:r>
              <a:rPr lang="it-IT" dirty="0" err="1"/>
              <a:t>quality</a:t>
            </a:r>
            <a:r>
              <a:rPr lang="it-IT" dirty="0"/>
              <a:t>, performance.</a:t>
            </a:r>
          </a:p>
          <a:p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privatization</a:t>
            </a:r>
            <a:r>
              <a:rPr lang="it-IT" dirty="0"/>
              <a:t> and deregulation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fostered</a:t>
            </a:r>
            <a:r>
              <a:rPr lang="it-IT" dirty="0"/>
              <a:t> the </a:t>
            </a:r>
            <a:r>
              <a:rPr lang="it-IT" dirty="0" err="1"/>
              <a:t>openness</a:t>
            </a:r>
            <a:r>
              <a:rPr lang="it-IT" dirty="0"/>
              <a:t> of </a:t>
            </a:r>
            <a:r>
              <a:rPr lang="it-IT" dirty="0" err="1"/>
              <a:t>borders</a:t>
            </a:r>
            <a:r>
              <a:rPr lang="it-IT" dirty="0"/>
              <a:t> to international trades, </a:t>
            </a:r>
            <a:r>
              <a:rPr lang="it-IT" dirty="0" err="1"/>
              <a:t>reducing</a:t>
            </a:r>
            <a:r>
              <a:rPr lang="it-IT" dirty="0"/>
              <a:t> </a:t>
            </a:r>
            <a:r>
              <a:rPr lang="it-IT" dirty="0" err="1"/>
              <a:t>monopolies</a:t>
            </a:r>
            <a:r>
              <a:rPr lang="it-IT" dirty="0"/>
              <a:t> and </a:t>
            </a:r>
            <a:r>
              <a:rPr lang="it-IT" dirty="0" err="1"/>
              <a:t>creating</a:t>
            </a:r>
            <a:r>
              <a:rPr lang="it-IT" dirty="0"/>
              <a:t> </a:t>
            </a:r>
            <a:r>
              <a:rPr lang="it-IT" dirty="0" err="1"/>
              <a:t>competion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opportunities</a:t>
            </a:r>
            <a:r>
              <a:rPr lang="it-IT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36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6E128D-C311-4750-946A-8B3827A8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Role</a:t>
            </a:r>
            <a:r>
              <a:rPr lang="it-IT" dirty="0"/>
              <a:t> of the state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1F98B0-ABC0-4F1B-BE82-9F57F74C0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extent</a:t>
            </a:r>
            <a:r>
              <a:rPr lang="it-IT" dirty="0"/>
              <a:t> to </a:t>
            </a:r>
            <a:r>
              <a:rPr lang="it-IT" dirty="0" err="1"/>
              <a:t>which</a:t>
            </a:r>
            <a:r>
              <a:rPr lang="it-IT" dirty="0"/>
              <a:t> the state </a:t>
            </a:r>
            <a:r>
              <a:rPr lang="it-IT" dirty="0" err="1"/>
              <a:t>intervenes</a:t>
            </a:r>
            <a:r>
              <a:rPr lang="it-IT" dirty="0"/>
              <a:t> in trade and business </a:t>
            </a:r>
            <a:r>
              <a:rPr lang="it-IT" dirty="0" err="1"/>
              <a:t>varies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countries. </a:t>
            </a:r>
          </a:p>
          <a:p>
            <a:r>
              <a:rPr lang="it-IT" dirty="0"/>
              <a:t>Some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avoid</a:t>
            </a:r>
            <a:r>
              <a:rPr lang="it-IT" dirty="0"/>
              <a:t> </a:t>
            </a:r>
            <a:r>
              <a:rPr lang="it-IT" dirty="0" err="1"/>
              <a:t>interference</a:t>
            </a:r>
            <a:r>
              <a:rPr lang="it-IT" dirty="0"/>
              <a:t> the more </a:t>
            </a:r>
            <a:r>
              <a:rPr lang="it-IT" dirty="0" err="1"/>
              <a:t>they</a:t>
            </a:r>
            <a:r>
              <a:rPr lang="it-IT" dirty="0"/>
              <a:t> can, </a:t>
            </a:r>
            <a:r>
              <a:rPr lang="it-IT" dirty="0" err="1"/>
              <a:t>others</a:t>
            </a:r>
            <a:r>
              <a:rPr lang="it-IT" dirty="0"/>
              <a:t> are </a:t>
            </a:r>
            <a:r>
              <a:rPr lang="it-IT" dirty="0" err="1"/>
              <a:t>protectionists</a:t>
            </a:r>
            <a:r>
              <a:rPr lang="it-IT" dirty="0"/>
              <a:t>, </a:t>
            </a:r>
            <a:r>
              <a:rPr lang="it-IT" dirty="0" err="1"/>
              <a:t>others</a:t>
            </a:r>
            <a:r>
              <a:rPr lang="it-IT" dirty="0"/>
              <a:t> balance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intervention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180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E8630-6355-4E94-AB00-6FB5B3ED4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International </a:t>
            </a:r>
            <a:r>
              <a:rPr lang="it-IT" dirty="0" err="1"/>
              <a:t>organizations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56F9E2-EB3A-4DE0-A719-3C280F1E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organizations</a:t>
            </a:r>
            <a:r>
              <a:rPr lang="it-IT" dirty="0"/>
              <a:t> with </a:t>
            </a:r>
            <a:r>
              <a:rPr lang="it-IT" dirty="0" err="1"/>
              <a:t>worldwide</a:t>
            </a:r>
            <a:r>
              <a:rPr lang="it-IT" dirty="0"/>
              <a:t> </a:t>
            </a:r>
            <a:r>
              <a:rPr lang="it-IT" dirty="0" err="1"/>
              <a:t>influence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affect</a:t>
            </a:r>
            <a:r>
              <a:rPr lang="it-IT" dirty="0"/>
              <a:t> business </a:t>
            </a:r>
            <a:r>
              <a:rPr lang="it-IT" dirty="0" err="1"/>
              <a:t>decisions</a:t>
            </a:r>
            <a:r>
              <a:rPr lang="it-IT" dirty="0"/>
              <a:t>: WTO, OECD, etc..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734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9F5934-EC28-44B3-B328-F63812CC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Regional</a:t>
            </a:r>
            <a:r>
              <a:rPr lang="it-IT" dirty="0"/>
              <a:t> </a:t>
            </a:r>
            <a:r>
              <a:rPr lang="it-IT" dirty="0" err="1"/>
              <a:t>groupings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E953A-1F55-4F5F-A7CA-6874414E1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example</a:t>
            </a:r>
            <a:r>
              <a:rPr lang="it-IT" dirty="0"/>
              <a:t> of </a:t>
            </a:r>
            <a:r>
              <a:rPr lang="it-IT" dirty="0" err="1"/>
              <a:t>regional</a:t>
            </a:r>
            <a:r>
              <a:rPr lang="it-IT" dirty="0"/>
              <a:t> </a:t>
            </a:r>
            <a:r>
              <a:rPr lang="it-IT" dirty="0" err="1"/>
              <a:t>integration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a single market </a:t>
            </a:r>
            <a:r>
              <a:rPr lang="it-IT" dirty="0" err="1"/>
              <a:t>using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currency</a:t>
            </a:r>
            <a:endParaRPr lang="it-IT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01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37B829-E64B-476A-9135-7927AECE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Business/governments relations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69FA1F-CBC4-4F1F-A85F-027DB6B23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Global economy </a:t>
            </a:r>
            <a:r>
              <a:rPr lang="it-IT" dirty="0" err="1"/>
              <a:t>determines</a:t>
            </a:r>
            <a:r>
              <a:rPr lang="it-IT" dirty="0"/>
              <a:t> high </a:t>
            </a:r>
            <a:r>
              <a:rPr lang="it-IT" dirty="0" err="1"/>
              <a:t>mobility</a:t>
            </a:r>
            <a:r>
              <a:rPr lang="it-IT" dirty="0"/>
              <a:t> of capital, labour, production</a:t>
            </a:r>
          </a:p>
          <a:p>
            <a:r>
              <a:rPr lang="it-IT" dirty="0"/>
              <a:t>Companies can </a:t>
            </a:r>
            <a:r>
              <a:rPr lang="it-IT" dirty="0" err="1"/>
              <a:t>choose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favourable</a:t>
            </a:r>
            <a:r>
              <a:rPr lang="it-IT" dirty="0"/>
              <a:t> country in </a:t>
            </a:r>
            <a:r>
              <a:rPr lang="it-IT" dirty="0" err="1"/>
              <a:t>which</a:t>
            </a:r>
            <a:r>
              <a:rPr lang="it-IT" dirty="0"/>
              <a:t> to operate </a:t>
            </a:r>
          </a:p>
          <a:p>
            <a:r>
              <a:rPr lang="it-IT" dirty="0"/>
              <a:t>The </a:t>
            </a:r>
            <a:r>
              <a:rPr lang="it-IT" dirty="0" err="1"/>
              <a:t>relationship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companies and governments </a:t>
            </a:r>
            <a:r>
              <a:rPr lang="it-IT" dirty="0" err="1"/>
              <a:t>is</a:t>
            </a:r>
            <a:r>
              <a:rPr lang="it-IT" dirty="0"/>
              <a:t> of </a:t>
            </a:r>
            <a:r>
              <a:rPr lang="it-IT" dirty="0" err="1"/>
              <a:t>mutual</a:t>
            </a:r>
            <a:r>
              <a:rPr lang="it-IT" dirty="0"/>
              <a:t> power and </a:t>
            </a:r>
            <a:r>
              <a:rPr lang="it-IT" dirty="0" err="1"/>
              <a:t>influence</a:t>
            </a:r>
            <a:r>
              <a:rPr lang="it-IT" dirty="0"/>
              <a:t>, in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bargaining</a:t>
            </a:r>
            <a:r>
              <a:rPr lang="it-IT" dirty="0"/>
              <a:t> power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depend</a:t>
            </a:r>
            <a:r>
              <a:rPr lang="it-IT" dirty="0"/>
              <a:t> on the relative power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exercised</a:t>
            </a:r>
            <a:r>
              <a:rPr lang="it-IT" dirty="0"/>
              <a:t>.</a:t>
            </a:r>
          </a:p>
          <a:p>
            <a:r>
              <a:rPr lang="it-IT" dirty="0"/>
              <a:t>Governments can </a:t>
            </a:r>
            <a:r>
              <a:rPr lang="it-IT" dirty="0" err="1"/>
              <a:t>compell</a:t>
            </a:r>
            <a:r>
              <a:rPr lang="it-IT" dirty="0"/>
              <a:t> </a:t>
            </a:r>
            <a:r>
              <a:rPr lang="it-IT" dirty="0" err="1"/>
              <a:t>certain</a:t>
            </a:r>
            <a:r>
              <a:rPr lang="it-IT" dirty="0"/>
              <a:t> actions from companies </a:t>
            </a:r>
            <a:r>
              <a:rPr lang="it-IT" dirty="0" err="1"/>
              <a:t>operating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country.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benefit from </a:t>
            </a:r>
            <a:r>
              <a:rPr lang="it-IT" dirty="0" err="1"/>
              <a:t>successful</a:t>
            </a:r>
            <a:r>
              <a:rPr lang="it-IT" dirty="0"/>
              <a:t> businesses to </a:t>
            </a:r>
            <a:r>
              <a:rPr lang="it-IT" dirty="0" err="1"/>
              <a:t>raise</a:t>
            </a:r>
            <a:r>
              <a:rPr lang="it-IT" dirty="0"/>
              <a:t> </a:t>
            </a:r>
            <a:r>
              <a:rPr lang="it-IT" dirty="0" err="1"/>
              <a:t>taxation</a:t>
            </a:r>
            <a:r>
              <a:rPr lang="it-IT" dirty="0"/>
              <a:t> and </a:t>
            </a:r>
            <a:r>
              <a:rPr lang="it-IT" dirty="0" err="1"/>
              <a:t>employment</a:t>
            </a:r>
            <a:r>
              <a:rPr lang="it-IT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7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37B829-E64B-476A-9135-7927AECE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Business/governments relations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69FA1F-CBC4-4F1F-A85F-027DB6B23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Firms</a:t>
            </a:r>
            <a:r>
              <a:rPr lang="it-IT" dirty="0"/>
              <a:t>’ managers </a:t>
            </a:r>
            <a:r>
              <a:rPr lang="it-IT" dirty="0" err="1"/>
              <a:t>promote</a:t>
            </a:r>
            <a:r>
              <a:rPr lang="it-IT" dirty="0"/>
              <a:t> </a:t>
            </a:r>
            <a:r>
              <a:rPr lang="it-IT" dirty="0" err="1"/>
              <a:t>various</a:t>
            </a:r>
            <a:r>
              <a:rPr lang="it-IT" dirty="0"/>
              <a:t> actions of lobbying to </a:t>
            </a:r>
            <a:r>
              <a:rPr lang="it-IT" dirty="0" err="1"/>
              <a:t>implement</a:t>
            </a:r>
            <a:r>
              <a:rPr lang="it-IT" dirty="0"/>
              <a:t> good </a:t>
            </a:r>
            <a:r>
              <a:rPr lang="it-IT" dirty="0" err="1"/>
              <a:t>relationships</a:t>
            </a:r>
            <a:r>
              <a:rPr lang="it-IT" dirty="0"/>
              <a:t> with </a:t>
            </a:r>
            <a:r>
              <a:rPr lang="it-IT" dirty="0" err="1"/>
              <a:t>local</a:t>
            </a:r>
            <a:r>
              <a:rPr lang="it-IT" dirty="0"/>
              <a:t> governments. </a:t>
            </a:r>
          </a:p>
          <a:p>
            <a:r>
              <a:rPr lang="it-IT" dirty="0" err="1"/>
              <a:t>Anyway</a:t>
            </a:r>
            <a:r>
              <a:rPr lang="it-IT" dirty="0"/>
              <a:t>, by </a:t>
            </a:r>
            <a:r>
              <a:rPr lang="it-IT" dirty="0" err="1"/>
              <a:t>law</a:t>
            </a:r>
            <a:r>
              <a:rPr lang="it-IT" dirty="0"/>
              <a:t>, </a:t>
            </a:r>
            <a:r>
              <a:rPr lang="it-IT" dirty="0" err="1"/>
              <a:t>foreign</a:t>
            </a:r>
            <a:r>
              <a:rPr lang="it-IT" dirty="0"/>
              <a:t> </a:t>
            </a:r>
            <a:r>
              <a:rPr lang="it-IT" dirty="0" err="1"/>
              <a:t>firms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receive</a:t>
            </a:r>
            <a:r>
              <a:rPr lang="it-IT" dirty="0"/>
              <a:t> </a:t>
            </a:r>
            <a:r>
              <a:rPr lang="it-IT" dirty="0" err="1"/>
              <a:t>equal</a:t>
            </a:r>
            <a:r>
              <a:rPr lang="it-IT" dirty="0"/>
              <a:t> treatment with home </a:t>
            </a:r>
            <a:r>
              <a:rPr lang="it-IT" dirty="0" err="1"/>
              <a:t>firms</a:t>
            </a:r>
            <a:r>
              <a:rPr lang="it-IT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784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1C2D2E-1612-4B41-99CE-01A52861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Legal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A29A2-D29B-4FB4-955C-EECC37A1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Governments are </a:t>
            </a:r>
            <a:r>
              <a:rPr lang="it-IT" dirty="0" err="1"/>
              <a:t>mostly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 with 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under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goods</a:t>
            </a:r>
            <a:r>
              <a:rPr lang="it-IT" dirty="0"/>
              <a:t> are made, </a:t>
            </a:r>
            <a:r>
              <a:rPr lang="it-IT" dirty="0" err="1"/>
              <a:t>distributed</a:t>
            </a:r>
            <a:r>
              <a:rPr lang="it-IT" dirty="0"/>
              <a:t>, and </a:t>
            </a:r>
            <a:r>
              <a:rPr lang="it-IT" dirty="0" err="1"/>
              <a:t>sold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countries. </a:t>
            </a:r>
          </a:p>
          <a:p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entities</a:t>
            </a:r>
            <a:r>
              <a:rPr lang="it-IT" dirty="0"/>
              <a:t> are </a:t>
            </a:r>
            <a:r>
              <a:rPr lang="it-IT" dirty="0" err="1"/>
              <a:t>called</a:t>
            </a:r>
            <a:r>
              <a:rPr lang="it-IT" dirty="0"/>
              <a:t> to </a:t>
            </a:r>
            <a:r>
              <a:rPr lang="it-IT" dirty="0" err="1"/>
              <a:t>address</a:t>
            </a:r>
            <a:r>
              <a:rPr lang="it-IT" dirty="0"/>
              <a:t> the </a:t>
            </a:r>
            <a:r>
              <a:rPr lang="it-IT" dirty="0" err="1"/>
              <a:t>relationship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industries</a:t>
            </a:r>
            <a:r>
              <a:rPr lang="it-IT" dirty="0"/>
              <a:t> and countries.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defenders</a:t>
            </a:r>
            <a:r>
              <a:rPr lang="it-IT" dirty="0"/>
              <a:t> of the public </a:t>
            </a:r>
            <a:r>
              <a:rPr lang="it-IT" dirty="0" err="1"/>
              <a:t>interest</a:t>
            </a:r>
            <a:r>
              <a:rPr lang="it-IT" dirty="0"/>
              <a:t> </a:t>
            </a:r>
          </a:p>
          <a:p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others</a:t>
            </a:r>
            <a:r>
              <a:rPr lang="it-IT" dirty="0"/>
              <a:t>, one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to </a:t>
            </a:r>
            <a:r>
              <a:rPr lang="it-IT" dirty="0" err="1"/>
              <a:t>defend</a:t>
            </a:r>
            <a:r>
              <a:rPr lang="it-IT" dirty="0"/>
              <a:t> the </a:t>
            </a:r>
            <a:r>
              <a:rPr lang="it-IT" dirty="0" err="1"/>
              <a:t>intellectual</a:t>
            </a:r>
            <a:r>
              <a:rPr lang="it-IT" dirty="0"/>
              <a:t> </a:t>
            </a:r>
            <a:r>
              <a:rPr lang="it-IT" dirty="0" err="1"/>
              <a:t>property</a:t>
            </a:r>
            <a:r>
              <a:rPr lang="it-IT" dirty="0"/>
              <a:t> </a:t>
            </a:r>
            <a:r>
              <a:rPr lang="it-IT" dirty="0" err="1"/>
              <a:t>generated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heavy R&amp;D. The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varies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countries.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69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979F6A-AC2B-4917-8372-00253912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International and </a:t>
            </a:r>
            <a:r>
              <a:rPr lang="it-IT" dirty="0" err="1"/>
              <a:t>supranational</a:t>
            </a:r>
            <a:r>
              <a:rPr lang="it-IT" dirty="0"/>
              <a:t> </a:t>
            </a:r>
            <a:r>
              <a:rPr lang="it-IT" dirty="0" err="1"/>
              <a:t>law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7D8811-7681-4714-B526-D4ECE9D3E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dispute </a:t>
            </a:r>
            <a:r>
              <a:rPr lang="it-IT" dirty="0" err="1"/>
              <a:t>as</a:t>
            </a:r>
            <a:r>
              <a:rPr lang="it-IT" dirty="0"/>
              <a:t> to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branch</a:t>
            </a:r>
            <a:r>
              <a:rPr lang="it-IT" dirty="0"/>
              <a:t> of </a:t>
            </a:r>
            <a:r>
              <a:rPr lang="it-IT" dirty="0" err="1"/>
              <a:t>law</a:t>
            </a:r>
            <a:r>
              <a:rPr lang="it-IT" dirty="0"/>
              <a:t> </a:t>
            </a:r>
            <a:r>
              <a:rPr lang="it-IT" dirty="0" err="1"/>
              <a:t>known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private international </a:t>
            </a:r>
            <a:r>
              <a:rPr lang="it-IT" dirty="0" err="1"/>
              <a:t>law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on to </a:t>
            </a:r>
            <a:r>
              <a:rPr lang="it-IT" dirty="0" err="1"/>
              <a:t>determine</a:t>
            </a:r>
            <a:r>
              <a:rPr lang="it-IT" dirty="0"/>
              <a:t> the </a:t>
            </a:r>
            <a:r>
              <a:rPr lang="it-IT" dirty="0" err="1"/>
              <a:t>law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 and the </a:t>
            </a:r>
            <a:r>
              <a:rPr lang="it-IT" dirty="0" err="1"/>
              <a:t>jurisdiction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pass </a:t>
            </a:r>
            <a:r>
              <a:rPr lang="it-IT" dirty="0" err="1"/>
              <a:t>judgement</a:t>
            </a:r>
            <a:r>
              <a:rPr lang="it-IT" dirty="0"/>
              <a:t>.  </a:t>
            </a:r>
          </a:p>
          <a:p>
            <a:r>
              <a:rPr lang="it-IT" dirty="0" err="1"/>
              <a:t>Supranational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to </a:t>
            </a:r>
            <a:r>
              <a:rPr lang="it-IT" dirty="0" err="1"/>
              <a:t>meet</a:t>
            </a:r>
            <a:r>
              <a:rPr lang="it-IT" dirty="0"/>
              <a:t> the </a:t>
            </a:r>
            <a:r>
              <a:rPr lang="it-IT" dirty="0" err="1"/>
              <a:t>needs</a:t>
            </a:r>
            <a:r>
              <a:rPr lang="it-IT" dirty="0"/>
              <a:t> of </a:t>
            </a:r>
            <a:r>
              <a:rPr lang="it-IT" dirty="0" err="1"/>
              <a:t>regional</a:t>
            </a:r>
            <a:r>
              <a:rPr lang="it-IT" dirty="0"/>
              <a:t> </a:t>
            </a:r>
            <a:r>
              <a:rPr lang="it-IT" dirty="0" err="1"/>
              <a:t>economics</a:t>
            </a:r>
            <a:r>
              <a:rPr lang="it-IT" dirty="0"/>
              <a:t> and </a:t>
            </a:r>
            <a:r>
              <a:rPr lang="it-IT" dirty="0" err="1"/>
              <a:t>political</a:t>
            </a:r>
            <a:r>
              <a:rPr lang="it-IT" dirty="0"/>
              <a:t> blocs,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Eu.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95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372984-A50A-4FF1-9832-99541124C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Ted</a:t>
            </a:r>
            <a:r>
              <a:rPr lang="it-IT" dirty="0"/>
              <a:t> Talk: The web </a:t>
            </a:r>
            <a:r>
              <a:rPr lang="it-IT" dirty="0" err="1"/>
              <a:t>is</a:t>
            </a:r>
            <a:r>
              <a:rPr lang="it-IT" dirty="0"/>
              <a:t> more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better</a:t>
            </a:r>
            <a:r>
              <a:rPr lang="it-IT" dirty="0"/>
              <a:t> tv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B72C2A-EB09-4685-A263-5DDFCD2F4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https://www.ted.com/talks/peter_hirshberg_the_web_is_more_than_better_tv?language=en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92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38B32-4952-4741-8E9E-213E3A76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Law</a:t>
            </a:r>
            <a:r>
              <a:rPr lang="it-IT" dirty="0"/>
              <a:t> and marketing agreements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2D2503-7D33-407A-BFAE-3A8942F4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Knowledge of the </a:t>
            </a:r>
            <a:r>
              <a:rPr lang="it-IT" dirty="0" err="1"/>
              <a:t>law</a:t>
            </a:r>
            <a:r>
              <a:rPr lang="it-IT" dirty="0"/>
              <a:t> under </a:t>
            </a:r>
            <a:r>
              <a:rPr lang="it-IT" dirty="0" err="1"/>
              <a:t>which</a:t>
            </a:r>
            <a:r>
              <a:rPr lang="it-IT" dirty="0"/>
              <a:t> an agreement </a:t>
            </a:r>
            <a:r>
              <a:rPr lang="it-IT" dirty="0" err="1"/>
              <a:t>is</a:t>
            </a:r>
            <a:r>
              <a:rPr lang="it-IT" dirty="0"/>
              <a:t> made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essential</a:t>
            </a:r>
            <a:r>
              <a:rPr lang="it-IT" dirty="0"/>
              <a:t> for sales people, </a:t>
            </a:r>
            <a:r>
              <a:rPr lang="it-IT" dirty="0" err="1"/>
              <a:t>negotiating</a:t>
            </a:r>
            <a:r>
              <a:rPr lang="it-IT" dirty="0"/>
              <a:t> sales agreements,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affect</a:t>
            </a:r>
            <a:r>
              <a:rPr lang="it-IT" dirty="0"/>
              <a:t> </a:t>
            </a:r>
            <a:r>
              <a:rPr lang="it-IT" dirty="0" err="1"/>
              <a:t>eventual</a:t>
            </a:r>
            <a:r>
              <a:rPr lang="it-IT" dirty="0"/>
              <a:t> </a:t>
            </a:r>
            <a:r>
              <a:rPr lang="it-IT" dirty="0" err="1"/>
              <a:t>ouctomes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required</a:t>
            </a:r>
            <a:r>
              <a:rPr lang="it-IT" dirty="0"/>
              <a:t> </a:t>
            </a:r>
            <a:r>
              <a:rPr lang="it-IT" dirty="0" err="1"/>
              <a:t>knoledge</a:t>
            </a:r>
            <a:r>
              <a:rPr lang="it-IT" dirty="0"/>
              <a:t> covers the UN convention on </a:t>
            </a:r>
            <a:r>
              <a:rPr lang="it-IT" dirty="0" err="1"/>
              <a:t>contracts</a:t>
            </a:r>
            <a:r>
              <a:rPr lang="it-IT" dirty="0"/>
              <a:t> for the international sale of </a:t>
            </a:r>
            <a:r>
              <a:rPr lang="it-IT" dirty="0" err="1"/>
              <a:t>goods</a:t>
            </a:r>
            <a:r>
              <a:rPr lang="it-IT" dirty="0"/>
              <a:t>,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dirty="0" err="1"/>
              <a:t>vienna</a:t>
            </a:r>
            <a:r>
              <a:rPr lang="it-IT" dirty="0"/>
              <a:t> convention.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covers the custom of </a:t>
            </a:r>
            <a:r>
              <a:rPr lang="it-IT" dirty="0" err="1"/>
              <a:t>merchants</a:t>
            </a:r>
            <a:r>
              <a:rPr lang="it-IT" dirty="0"/>
              <a:t>, </a:t>
            </a:r>
            <a:r>
              <a:rPr lang="it-IT" dirty="0" err="1"/>
              <a:t>embodied</a:t>
            </a:r>
            <a:r>
              <a:rPr lang="it-IT" dirty="0"/>
              <a:t> in Incoterms 2000</a:t>
            </a:r>
          </a:p>
          <a:p>
            <a:r>
              <a:rPr lang="it-IT" dirty="0" err="1"/>
              <a:t>Distributorship</a:t>
            </a:r>
            <a:r>
              <a:rPr lang="it-IT" dirty="0"/>
              <a:t>, agency agreements and licensing agreements are </a:t>
            </a:r>
            <a:r>
              <a:rPr lang="it-IT" dirty="0" err="1"/>
              <a:t>surrounded</a:t>
            </a:r>
            <a:r>
              <a:rPr lang="it-IT" dirty="0"/>
              <a:t> in the US by a </a:t>
            </a:r>
            <a:r>
              <a:rPr lang="it-IT" dirty="0" err="1"/>
              <a:t>complexity</a:t>
            </a:r>
            <a:r>
              <a:rPr lang="it-IT" dirty="0"/>
              <a:t> of </a:t>
            </a:r>
            <a:r>
              <a:rPr lang="it-IT" dirty="0" err="1"/>
              <a:t>laws</a:t>
            </a:r>
            <a:r>
              <a:rPr lang="it-IT" dirty="0"/>
              <a:t> </a:t>
            </a:r>
            <a:r>
              <a:rPr lang="it-IT" dirty="0" err="1"/>
              <a:t>stemming</a:t>
            </a:r>
            <a:r>
              <a:rPr lang="it-IT" dirty="0"/>
              <a:t> from the Sherman act,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prohibits</a:t>
            </a:r>
            <a:r>
              <a:rPr lang="it-IT" dirty="0"/>
              <a:t> </a:t>
            </a:r>
            <a:r>
              <a:rPr lang="it-IT" dirty="0" err="1"/>
              <a:t>contracts</a:t>
            </a:r>
            <a:r>
              <a:rPr lang="it-IT" dirty="0"/>
              <a:t> in </a:t>
            </a:r>
            <a:r>
              <a:rPr lang="it-IT" dirty="0" err="1"/>
              <a:t>restraint</a:t>
            </a:r>
            <a:r>
              <a:rPr lang="it-IT" dirty="0"/>
              <a:t> of </a:t>
            </a:r>
            <a:r>
              <a:rPr lang="it-IT" dirty="0" err="1"/>
              <a:t>foreign</a:t>
            </a:r>
            <a:r>
              <a:rPr lang="it-IT" dirty="0"/>
              <a:t> trade and </a:t>
            </a:r>
            <a:r>
              <a:rPr lang="it-IT" dirty="0" err="1"/>
              <a:t>monopoly</a:t>
            </a:r>
            <a:r>
              <a:rPr lang="it-IT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79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E619AD-CA88-4E22-9AE0-6959D5ED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E51ABB-F768-470F-86F8-CB3394145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Developed</a:t>
            </a:r>
            <a:r>
              <a:rPr lang="it-IT" dirty="0"/>
              <a:t> countries are </a:t>
            </a:r>
            <a:r>
              <a:rPr lang="it-IT" dirty="0" err="1"/>
              <a:t>experiencing</a:t>
            </a:r>
            <a:r>
              <a:rPr lang="it-IT" dirty="0"/>
              <a:t> a </a:t>
            </a:r>
            <a:r>
              <a:rPr lang="it-IT" dirty="0" err="1"/>
              <a:t>contraction</a:t>
            </a:r>
            <a:r>
              <a:rPr lang="it-IT" dirty="0"/>
              <a:t> of </a:t>
            </a:r>
            <a:r>
              <a:rPr lang="it-IT" dirty="0" err="1"/>
              <a:t>population</a:t>
            </a:r>
            <a:r>
              <a:rPr lang="it-IT" dirty="0"/>
              <a:t>, </a:t>
            </a:r>
            <a:r>
              <a:rPr lang="it-IT" dirty="0" err="1"/>
              <a:t>differently</a:t>
            </a:r>
            <a:r>
              <a:rPr lang="it-IT" dirty="0"/>
              <a:t> from </a:t>
            </a:r>
            <a:r>
              <a:rPr lang="it-IT" dirty="0" err="1"/>
              <a:t>emerging</a:t>
            </a:r>
            <a:r>
              <a:rPr lang="it-IT" dirty="0"/>
              <a:t> countries.</a:t>
            </a:r>
          </a:p>
          <a:p>
            <a:r>
              <a:rPr lang="it-IT" dirty="0"/>
              <a:t>The performance of a country are </a:t>
            </a:r>
            <a:r>
              <a:rPr lang="it-IT" dirty="0" err="1"/>
              <a:t>based</a:t>
            </a:r>
            <a:r>
              <a:rPr lang="it-IT" dirty="0"/>
              <a:t> on GNP per capita. GNP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divided</a:t>
            </a:r>
            <a:r>
              <a:rPr lang="it-IT" dirty="0"/>
              <a:t> per the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inhabitants</a:t>
            </a:r>
            <a:r>
              <a:rPr lang="it-IT" dirty="0"/>
              <a:t> </a:t>
            </a:r>
            <a:r>
              <a:rPr lang="it-IT" dirty="0" err="1"/>
              <a:t>citizens</a:t>
            </a:r>
            <a:r>
              <a:rPr lang="it-IT" dirty="0"/>
              <a:t>. </a:t>
            </a:r>
            <a:r>
              <a:rPr lang="it-IT" dirty="0" err="1"/>
              <a:t>Thus</a:t>
            </a:r>
            <a:r>
              <a:rPr lang="it-IT" dirty="0"/>
              <a:t>, the </a:t>
            </a:r>
            <a:r>
              <a:rPr lang="it-IT" dirty="0" err="1"/>
              <a:t>smaller</a:t>
            </a:r>
            <a:r>
              <a:rPr lang="it-IT" dirty="0"/>
              <a:t> the </a:t>
            </a:r>
            <a:r>
              <a:rPr lang="it-IT" dirty="0" err="1"/>
              <a:t>population</a:t>
            </a:r>
            <a:r>
              <a:rPr lang="it-IT" dirty="0"/>
              <a:t>, the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growth</a:t>
            </a:r>
            <a:r>
              <a:rPr lang="it-IT" dirty="0"/>
              <a:t> rate of the economy.</a:t>
            </a:r>
          </a:p>
          <a:p>
            <a:r>
              <a:rPr lang="it-IT" dirty="0" err="1"/>
              <a:t>Also</a:t>
            </a:r>
            <a:r>
              <a:rPr lang="it-IT" dirty="0"/>
              <a:t>, aging of </a:t>
            </a:r>
            <a:r>
              <a:rPr lang="it-IT" dirty="0" err="1"/>
              <a:t>population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fewer</a:t>
            </a:r>
            <a:r>
              <a:rPr lang="it-IT" dirty="0"/>
              <a:t> people </a:t>
            </a:r>
            <a:r>
              <a:rPr lang="it-IT" dirty="0" err="1"/>
              <a:t>have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for social security systems of </a:t>
            </a:r>
            <a:r>
              <a:rPr lang="it-IT" dirty="0" err="1"/>
              <a:t>elderlies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named</a:t>
            </a:r>
            <a:r>
              <a:rPr lang="it-IT" dirty="0"/>
              <a:t> «</a:t>
            </a:r>
            <a:r>
              <a:rPr lang="it-IT" dirty="0" err="1"/>
              <a:t>pension</a:t>
            </a:r>
            <a:r>
              <a:rPr lang="it-IT" dirty="0"/>
              <a:t> time </a:t>
            </a:r>
            <a:r>
              <a:rPr lang="it-IT" dirty="0" err="1"/>
              <a:t>bomb</a:t>
            </a:r>
            <a:r>
              <a:rPr lang="it-IT" dirty="0"/>
              <a:t>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69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F64F48-F453-4FBF-88AB-3EA07AD3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International customers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065056-31AE-483D-AC84-E5766ABC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An international customer </a:t>
            </a:r>
            <a:r>
              <a:rPr lang="it-IT" dirty="0" err="1"/>
              <a:t>exists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consumer of global brands.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increasing</a:t>
            </a:r>
            <a:r>
              <a:rPr lang="it-IT" dirty="0"/>
              <a:t> </a:t>
            </a:r>
            <a:r>
              <a:rPr lang="it-IT" dirty="0" err="1"/>
              <a:t>tendency</a:t>
            </a:r>
            <a:r>
              <a:rPr lang="it-IT" dirty="0"/>
              <a:t>, </a:t>
            </a:r>
            <a:r>
              <a:rPr lang="it-IT" dirty="0" err="1"/>
              <a:t>despite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relatively</a:t>
            </a:r>
            <a:r>
              <a:rPr lang="it-IT" dirty="0"/>
              <a:t> small. </a:t>
            </a:r>
          </a:p>
          <a:p>
            <a:r>
              <a:rPr lang="it-IT" dirty="0" err="1"/>
              <a:t>Again</a:t>
            </a:r>
            <a:r>
              <a:rPr lang="it-IT" dirty="0"/>
              <a:t>, </a:t>
            </a:r>
            <a:r>
              <a:rPr lang="it-IT" dirty="0" err="1"/>
              <a:t>disparities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and </a:t>
            </a:r>
            <a:r>
              <a:rPr lang="it-IT" dirty="0" err="1"/>
              <a:t>emerging</a:t>
            </a:r>
            <a:r>
              <a:rPr lang="it-IT" dirty="0"/>
              <a:t> countries </a:t>
            </a:r>
            <a:r>
              <a:rPr lang="it-IT" dirty="0" err="1"/>
              <a:t>determine</a:t>
            </a:r>
            <a:r>
              <a:rPr lang="it-IT" dirty="0"/>
              <a:t> a </a:t>
            </a:r>
            <a:r>
              <a:rPr lang="it-IT" dirty="0" err="1"/>
              <a:t>difference</a:t>
            </a:r>
            <a:r>
              <a:rPr lang="it-IT" dirty="0"/>
              <a:t>, due to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incomes</a:t>
            </a:r>
            <a:r>
              <a:rPr lang="it-IT" dirty="0"/>
              <a:t> of people.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can </a:t>
            </a:r>
            <a:r>
              <a:rPr lang="it-IT" dirty="0" err="1"/>
              <a:t>lead</a:t>
            </a:r>
            <a:r>
              <a:rPr lang="it-IT" dirty="0"/>
              <a:t> to create </a:t>
            </a:r>
            <a:r>
              <a:rPr lang="it-IT" dirty="0" err="1"/>
              <a:t>specific</a:t>
            </a:r>
            <a:r>
              <a:rPr lang="it-IT" dirty="0"/>
              <a:t> products or designs </a:t>
            </a:r>
            <a:r>
              <a:rPr lang="it-IT" dirty="0" err="1"/>
              <a:t>according</a:t>
            </a:r>
            <a:r>
              <a:rPr lang="it-IT" dirty="0"/>
              <a:t> to the market </a:t>
            </a:r>
            <a:r>
              <a:rPr lang="it-IT" dirty="0" err="1"/>
              <a:t>characteristics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decision</a:t>
            </a:r>
            <a:r>
              <a:rPr lang="it-IT" dirty="0"/>
              <a:t> can be made </a:t>
            </a:r>
            <a:r>
              <a:rPr lang="it-IT" dirty="0" err="1"/>
              <a:t>based</a:t>
            </a:r>
            <a:r>
              <a:rPr lang="it-IT" dirty="0"/>
              <a:t> on the country GNI per capita</a:t>
            </a:r>
          </a:p>
          <a:p>
            <a:r>
              <a:rPr lang="it-IT" dirty="0" err="1"/>
              <a:t>Also</a:t>
            </a:r>
            <a:r>
              <a:rPr lang="it-IT" dirty="0"/>
              <a:t>, consumers’ </a:t>
            </a:r>
            <a:r>
              <a:rPr lang="it-IT" dirty="0" err="1"/>
              <a:t>preferences</a:t>
            </a:r>
            <a:r>
              <a:rPr lang="it-IT" dirty="0"/>
              <a:t> are </a:t>
            </a:r>
            <a:r>
              <a:rPr lang="it-IT" dirty="0" err="1"/>
              <a:t>determined</a:t>
            </a:r>
            <a:r>
              <a:rPr lang="it-IT" dirty="0"/>
              <a:t> by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and country culture, </a:t>
            </a:r>
            <a:r>
              <a:rPr lang="it-IT" dirty="0" err="1"/>
              <a:t>including</a:t>
            </a:r>
            <a:r>
              <a:rPr lang="it-IT" dirty="0"/>
              <a:t> the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spoke</a:t>
            </a:r>
            <a:r>
              <a:rPr lang="it-IT" dirty="0"/>
              <a:t>, </a:t>
            </a:r>
            <a:r>
              <a:rPr lang="it-IT" dirty="0" err="1"/>
              <a:t>religion</a:t>
            </a:r>
            <a:r>
              <a:rPr lang="it-IT" dirty="0"/>
              <a:t>, </a:t>
            </a:r>
            <a:r>
              <a:rPr lang="it-IT" dirty="0" err="1"/>
              <a:t>education</a:t>
            </a:r>
            <a:r>
              <a:rPr lang="it-IT" dirty="0"/>
              <a:t>, </a:t>
            </a:r>
            <a:r>
              <a:rPr lang="it-IT" dirty="0" err="1"/>
              <a:t>notion</a:t>
            </a:r>
            <a:r>
              <a:rPr lang="it-IT" dirty="0"/>
              <a:t> of </a:t>
            </a:r>
            <a:r>
              <a:rPr lang="it-IT" dirty="0" err="1"/>
              <a:t>aesthetics</a:t>
            </a:r>
            <a:r>
              <a:rPr lang="it-IT" dirty="0"/>
              <a:t>, etc..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2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BC5333-A5A1-4BE3-8EC0-FA9328BE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Internet, EDI, ICT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A9857B-1572-4C9A-A2F7-1F9926110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use of internet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expanding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an </a:t>
            </a:r>
            <a:r>
              <a:rPr lang="it-IT" dirty="0" err="1"/>
              <a:t>incredible</a:t>
            </a:r>
            <a:r>
              <a:rPr lang="it-IT" dirty="0"/>
              <a:t> rate, </a:t>
            </a:r>
            <a:r>
              <a:rPr lang="it-IT" dirty="0" err="1"/>
              <a:t>boosting</a:t>
            </a:r>
            <a:r>
              <a:rPr lang="it-IT" dirty="0"/>
              <a:t> online </a:t>
            </a:r>
            <a:r>
              <a:rPr lang="it-IT" dirty="0" err="1"/>
              <a:t>transactions</a:t>
            </a:r>
            <a:r>
              <a:rPr lang="it-IT" dirty="0"/>
              <a:t>. </a:t>
            </a:r>
          </a:p>
          <a:p>
            <a:r>
              <a:rPr lang="it-IT" dirty="0"/>
              <a:t>Retailers can display </a:t>
            </a:r>
            <a:r>
              <a:rPr lang="it-IT" dirty="0" err="1"/>
              <a:t>goods</a:t>
            </a:r>
            <a:r>
              <a:rPr lang="it-IT" dirty="0"/>
              <a:t> </a:t>
            </a:r>
            <a:r>
              <a:rPr lang="it-IT" dirty="0" err="1"/>
              <a:t>electronically</a:t>
            </a:r>
            <a:r>
              <a:rPr lang="it-IT" dirty="0"/>
              <a:t>, </a:t>
            </a:r>
            <a:r>
              <a:rPr lang="it-IT" dirty="0" err="1"/>
              <a:t>whilst</a:t>
            </a:r>
            <a:r>
              <a:rPr lang="it-IT" dirty="0"/>
              <a:t> the buyer can </a:t>
            </a:r>
            <a:r>
              <a:rPr lang="it-IT" dirty="0" err="1"/>
              <a:t>purchase</a:t>
            </a:r>
            <a:r>
              <a:rPr lang="it-IT" dirty="0"/>
              <a:t> and </a:t>
            </a:r>
            <a:r>
              <a:rPr lang="it-IT" dirty="0" err="1"/>
              <a:t>obtain</a:t>
            </a:r>
            <a:r>
              <a:rPr lang="it-IT" dirty="0"/>
              <a:t> the product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leaving</a:t>
            </a:r>
            <a:r>
              <a:rPr lang="it-IT" dirty="0"/>
              <a:t> home</a:t>
            </a:r>
          </a:p>
          <a:p>
            <a:r>
              <a:rPr lang="it-IT" dirty="0"/>
              <a:t>Electronic data </a:t>
            </a:r>
            <a:r>
              <a:rPr lang="it-IT" dirty="0" err="1"/>
              <a:t>interchange</a:t>
            </a:r>
            <a:r>
              <a:rPr lang="it-IT" dirty="0"/>
              <a:t> (EDI) </a:t>
            </a:r>
            <a:r>
              <a:rPr lang="it-IT" dirty="0" err="1"/>
              <a:t>facilitates</a:t>
            </a:r>
            <a:r>
              <a:rPr lang="it-IT" dirty="0"/>
              <a:t> </a:t>
            </a:r>
            <a:r>
              <a:rPr lang="it-IT" dirty="0" err="1"/>
              <a:t>exchange</a:t>
            </a:r>
            <a:r>
              <a:rPr lang="it-IT" dirty="0"/>
              <a:t> of data with customers and </a:t>
            </a:r>
            <a:r>
              <a:rPr lang="it-IT" dirty="0" err="1"/>
              <a:t>automates</a:t>
            </a:r>
            <a:r>
              <a:rPr lang="it-IT" dirty="0"/>
              <a:t> the </a:t>
            </a:r>
            <a:r>
              <a:rPr lang="it-IT" dirty="0" err="1"/>
              <a:t>process</a:t>
            </a:r>
            <a:endParaRPr lang="it-IT" dirty="0"/>
          </a:p>
          <a:p>
            <a:r>
              <a:rPr lang="it-IT" dirty="0"/>
              <a:t>Use of </a:t>
            </a:r>
            <a:r>
              <a:rPr lang="it-IT" dirty="0" err="1"/>
              <a:t>Pos</a:t>
            </a:r>
            <a:r>
              <a:rPr lang="it-IT" dirty="0"/>
              <a:t> scanner help </a:t>
            </a:r>
            <a:r>
              <a:rPr lang="it-IT" dirty="0" err="1"/>
              <a:t>collecting</a:t>
            </a:r>
            <a:r>
              <a:rPr lang="it-IT" dirty="0"/>
              <a:t> data </a:t>
            </a:r>
            <a:r>
              <a:rPr lang="it-IT" dirty="0" err="1"/>
              <a:t>that</a:t>
            </a:r>
            <a:r>
              <a:rPr lang="it-IT" dirty="0"/>
              <a:t> can be </a:t>
            </a:r>
            <a:r>
              <a:rPr lang="it-IT" dirty="0" err="1"/>
              <a:t>used</a:t>
            </a:r>
            <a:r>
              <a:rPr lang="it-IT" dirty="0"/>
              <a:t> for </a:t>
            </a:r>
            <a:r>
              <a:rPr lang="it-IT" dirty="0" err="1"/>
              <a:t>determining</a:t>
            </a:r>
            <a:r>
              <a:rPr lang="it-IT" dirty="0"/>
              <a:t> </a:t>
            </a:r>
            <a:r>
              <a:rPr lang="it-IT" dirty="0" err="1"/>
              <a:t>purchase</a:t>
            </a:r>
            <a:r>
              <a:rPr lang="it-IT" dirty="0"/>
              <a:t> patterns and marketing strategy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82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4A3B2B-F8DC-47FF-8EEB-E33C09A3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C097F2-44B0-453D-886A-8F36E66CA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Internationalization</a:t>
            </a:r>
            <a:r>
              <a:rPr lang="it-IT" dirty="0"/>
              <a:t> </a:t>
            </a:r>
            <a:r>
              <a:rPr lang="it-IT" dirty="0" err="1"/>
              <a:t>implies</a:t>
            </a:r>
            <a:r>
              <a:rPr lang="it-IT" dirty="0"/>
              <a:t> </a:t>
            </a:r>
            <a:r>
              <a:rPr lang="it-IT" dirty="0" err="1"/>
              <a:t>functional</a:t>
            </a:r>
            <a:r>
              <a:rPr lang="it-IT" dirty="0"/>
              <a:t>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geographically</a:t>
            </a:r>
            <a:r>
              <a:rPr lang="it-IT" dirty="0"/>
              <a:t> </a:t>
            </a:r>
            <a:r>
              <a:rPr lang="it-IT" dirty="0" err="1"/>
              <a:t>dispersed</a:t>
            </a:r>
            <a:r>
              <a:rPr lang="it-IT" dirty="0"/>
              <a:t> activities</a:t>
            </a:r>
          </a:p>
          <a:p>
            <a:r>
              <a:rPr lang="it-IT" dirty="0"/>
              <a:t>The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might</a:t>
            </a:r>
            <a:r>
              <a:rPr lang="it-IT" dirty="0"/>
              <a:t> be </a:t>
            </a:r>
            <a:r>
              <a:rPr lang="it-IT" dirty="0" err="1"/>
              <a:t>shaped</a:t>
            </a:r>
            <a:r>
              <a:rPr lang="it-IT" dirty="0"/>
              <a:t> </a:t>
            </a:r>
            <a:r>
              <a:rPr lang="it-IT" dirty="0" err="1"/>
              <a:t>accordingly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instance</a:t>
            </a:r>
            <a:r>
              <a:rPr lang="it-IT" dirty="0"/>
              <a:t> by </a:t>
            </a:r>
            <a:r>
              <a:rPr lang="it-IT" dirty="0" err="1"/>
              <a:t>creating</a:t>
            </a:r>
            <a:r>
              <a:rPr lang="it-IT" dirty="0"/>
              <a:t> head office </a:t>
            </a:r>
            <a:r>
              <a:rPr lang="it-IT" dirty="0" err="1"/>
              <a:t>specialists</a:t>
            </a:r>
            <a:r>
              <a:rPr lang="it-IT" dirty="0"/>
              <a:t> and country managers</a:t>
            </a:r>
          </a:p>
          <a:p>
            <a:r>
              <a:rPr lang="it-IT" dirty="0"/>
              <a:t>Global/</a:t>
            </a:r>
            <a:r>
              <a:rPr lang="it-IT" dirty="0" err="1"/>
              <a:t>regional</a:t>
            </a:r>
            <a:r>
              <a:rPr lang="it-IT" dirty="0"/>
              <a:t> strategies involve </a:t>
            </a:r>
            <a:r>
              <a:rPr lang="it-IT" dirty="0" err="1"/>
              <a:t>specialization</a:t>
            </a:r>
            <a:r>
              <a:rPr lang="it-IT" dirty="0"/>
              <a:t> and </a:t>
            </a:r>
            <a:r>
              <a:rPr lang="it-IT" dirty="0" err="1"/>
              <a:t>integration</a:t>
            </a:r>
            <a:r>
              <a:rPr lang="it-IT" dirty="0"/>
              <a:t> of cross-</a:t>
            </a:r>
            <a:r>
              <a:rPr lang="it-IT" dirty="0" err="1"/>
              <a:t>border</a:t>
            </a:r>
            <a:r>
              <a:rPr lang="it-IT" dirty="0"/>
              <a:t> production and </a:t>
            </a:r>
            <a:r>
              <a:rPr lang="it-IT" dirty="0" err="1"/>
              <a:t>distribution</a:t>
            </a:r>
            <a:endParaRPr lang="it-IT" dirty="0"/>
          </a:p>
          <a:p>
            <a:r>
              <a:rPr lang="it-IT" dirty="0"/>
              <a:t>A </a:t>
            </a:r>
            <a:r>
              <a:rPr lang="it-IT" dirty="0" err="1"/>
              <a:t>popular</a:t>
            </a:r>
            <a:r>
              <a:rPr lang="it-IT" dirty="0"/>
              <a:t>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transnational</a:t>
            </a:r>
            <a:r>
              <a:rPr lang="it-IT" dirty="0"/>
              <a:t> </a:t>
            </a:r>
            <a:r>
              <a:rPr lang="it-IT" dirty="0" err="1"/>
              <a:t>organization</a:t>
            </a:r>
            <a:r>
              <a:rPr lang="it-IT" dirty="0"/>
              <a:t>, </a:t>
            </a:r>
            <a:r>
              <a:rPr lang="it-IT" dirty="0" err="1"/>
              <a:t>seen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collection</a:t>
            </a:r>
            <a:r>
              <a:rPr lang="it-IT" dirty="0"/>
              <a:t> of </a:t>
            </a:r>
            <a:r>
              <a:rPr lang="it-IT" dirty="0" err="1"/>
              <a:t>specialized</a:t>
            </a:r>
            <a:r>
              <a:rPr lang="it-IT" dirty="0"/>
              <a:t> productions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exhibits</a:t>
            </a:r>
            <a:r>
              <a:rPr lang="it-IT" dirty="0"/>
              <a:t> national </a:t>
            </a:r>
            <a:r>
              <a:rPr lang="it-IT" dirty="0" err="1"/>
              <a:t>responsiveness</a:t>
            </a:r>
            <a:r>
              <a:rPr lang="it-IT" dirty="0"/>
              <a:t> and </a:t>
            </a:r>
            <a:r>
              <a:rPr lang="it-IT" dirty="0" err="1"/>
              <a:t>flexibility</a:t>
            </a:r>
            <a:r>
              <a:rPr lang="it-IT" dirty="0"/>
              <a:t>, global </a:t>
            </a:r>
            <a:r>
              <a:rPr lang="it-IT" dirty="0" err="1"/>
              <a:t>innovation</a:t>
            </a:r>
            <a:r>
              <a:rPr lang="it-IT" dirty="0"/>
              <a:t> and global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222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C956A-DB08-4A2A-9F66-97827660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Formal</a:t>
            </a:r>
            <a:r>
              <a:rPr lang="it-IT" dirty="0"/>
              <a:t> and </a:t>
            </a:r>
            <a:r>
              <a:rPr lang="it-IT" dirty="0" err="1"/>
              <a:t>informal</a:t>
            </a:r>
            <a:r>
              <a:rPr lang="it-IT" dirty="0"/>
              <a:t> </a:t>
            </a:r>
            <a:r>
              <a:rPr lang="it-IT" dirty="0" err="1"/>
              <a:t>collaborations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BB9A4-9F32-4DB2-85F3-B0B72F99A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Firms</a:t>
            </a:r>
            <a:r>
              <a:rPr lang="it-IT" dirty="0"/>
              <a:t> are </a:t>
            </a:r>
            <a:r>
              <a:rPr lang="it-IT" dirty="0" err="1"/>
              <a:t>increasingly</a:t>
            </a:r>
            <a:r>
              <a:rPr lang="it-IT" dirty="0"/>
              <a:t> </a:t>
            </a:r>
            <a:r>
              <a:rPr lang="it-IT" dirty="0" err="1"/>
              <a:t>recurring</a:t>
            </a:r>
            <a:r>
              <a:rPr lang="it-IT" dirty="0"/>
              <a:t> to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alliances</a:t>
            </a:r>
            <a:r>
              <a:rPr lang="it-IT" dirty="0"/>
              <a:t>, </a:t>
            </a:r>
            <a:r>
              <a:rPr lang="it-IT" dirty="0" err="1"/>
              <a:t>mergers</a:t>
            </a:r>
            <a:r>
              <a:rPr lang="it-IT" dirty="0"/>
              <a:t> and </a:t>
            </a:r>
            <a:r>
              <a:rPr lang="it-IT" dirty="0" err="1"/>
              <a:t>acquisitions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effect</a:t>
            </a:r>
            <a:r>
              <a:rPr lang="it-IT" dirty="0"/>
              <a:t> of cross-</a:t>
            </a:r>
            <a:r>
              <a:rPr lang="it-IT" dirty="0" err="1"/>
              <a:t>borders</a:t>
            </a:r>
            <a:r>
              <a:rPr lang="it-IT" dirty="0"/>
              <a:t> </a:t>
            </a:r>
            <a:r>
              <a:rPr lang="it-IT" dirty="0" err="1"/>
              <a:t>collaborations</a:t>
            </a:r>
            <a:r>
              <a:rPr lang="it-IT" dirty="0"/>
              <a:t>. </a:t>
            </a:r>
          </a:p>
          <a:p>
            <a:r>
              <a:rPr lang="it-IT" dirty="0" err="1"/>
              <a:t>Organizations</a:t>
            </a:r>
            <a:r>
              <a:rPr lang="it-IT" dirty="0"/>
              <a:t> are re-</a:t>
            </a:r>
            <a:r>
              <a:rPr lang="it-IT" dirty="0" err="1"/>
              <a:t>defining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core </a:t>
            </a:r>
            <a:r>
              <a:rPr lang="it-IT" dirty="0" err="1"/>
              <a:t>competencies</a:t>
            </a:r>
            <a:r>
              <a:rPr lang="it-IT" dirty="0"/>
              <a:t> to compete more </a:t>
            </a:r>
            <a:r>
              <a:rPr lang="it-IT" dirty="0" err="1"/>
              <a:t>effectively</a:t>
            </a:r>
            <a:r>
              <a:rPr lang="it-IT" dirty="0"/>
              <a:t> and </a:t>
            </a:r>
            <a:r>
              <a:rPr lang="it-IT" dirty="0" err="1"/>
              <a:t>seeking</a:t>
            </a:r>
            <a:r>
              <a:rPr lang="it-IT" dirty="0"/>
              <a:t> to </a:t>
            </a:r>
            <a:r>
              <a:rPr lang="it-IT" dirty="0" err="1"/>
              <a:t>supplement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with the </a:t>
            </a:r>
            <a:r>
              <a:rPr lang="it-IT" dirty="0" err="1"/>
              <a:t>competencies</a:t>
            </a:r>
            <a:r>
              <a:rPr lang="it-IT" dirty="0"/>
              <a:t> of </a:t>
            </a:r>
            <a:r>
              <a:rPr lang="it-IT" dirty="0" err="1"/>
              <a:t>others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the world</a:t>
            </a:r>
          </a:p>
          <a:p>
            <a:r>
              <a:rPr lang="it-IT" dirty="0"/>
              <a:t>The </a:t>
            </a:r>
            <a:r>
              <a:rPr lang="it-IT" dirty="0" err="1"/>
              <a:t>growth</a:t>
            </a:r>
            <a:r>
              <a:rPr lang="it-IT" dirty="0"/>
              <a:t> of outsourcing </a:t>
            </a:r>
            <a:r>
              <a:rPr lang="it-IT" dirty="0" err="1"/>
              <a:t>is</a:t>
            </a:r>
            <a:r>
              <a:rPr lang="it-IT" dirty="0"/>
              <a:t> re-</a:t>
            </a:r>
            <a:r>
              <a:rPr lang="it-IT" dirty="0" err="1"/>
              <a:t>shaping</a:t>
            </a:r>
            <a:r>
              <a:rPr lang="it-IT" dirty="0"/>
              <a:t> </a:t>
            </a:r>
            <a:r>
              <a:rPr lang="it-IT" dirty="0" err="1"/>
              <a:t>relationships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IT </a:t>
            </a:r>
            <a:r>
              <a:rPr lang="it-IT" dirty="0" err="1"/>
              <a:t>industry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06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36F03-3C2D-458E-B1BC-97F937B3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Cross-cultural </a:t>
            </a:r>
            <a:r>
              <a:rPr lang="it-IT" dirty="0" err="1"/>
              <a:t>communication</a:t>
            </a:r>
            <a:r>
              <a:rPr lang="it-IT" dirty="0"/>
              <a:t> and </a:t>
            </a:r>
            <a:r>
              <a:rPr lang="it-IT" dirty="0" err="1"/>
              <a:t>meaning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4F62D9-0440-4216-836C-68F9E5E35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Social </a:t>
            </a:r>
            <a:r>
              <a:rPr lang="it-IT" dirty="0" err="1"/>
              <a:t>context</a:t>
            </a:r>
            <a:r>
              <a:rPr lang="it-IT" dirty="0"/>
              <a:t> and social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determine</a:t>
            </a:r>
            <a:r>
              <a:rPr lang="it-IT" dirty="0"/>
              <a:t> the </a:t>
            </a:r>
            <a:r>
              <a:rPr lang="it-IT" dirty="0" err="1"/>
              <a:t>meaning</a:t>
            </a:r>
            <a:r>
              <a:rPr lang="it-IT" dirty="0"/>
              <a:t> and </a:t>
            </a:r>
            <a:r>
              <a:rPr lang="it-IT" dirty="0" err="1"/>
              <a:t>meaningfulness</a:t>
            </a:r>
            <a:r>
              <a:rPr lang="it-IT" dirty="0"/>
              <a:t> of </a:t>
            </a:r>
            <a:r>
              <a:rPr lang="it-IT" dirty="0" err="1"/>
              <a:t>artifacts</a:t>
            </a:r>
            <a:r>
              <a:rPr lang="it-IT" dirty="0"/>
              <a:t> </a:t>
            </a:r>
          </a:p>
          <a:p>
            <a:r>
              <a:rPr lang="it-IT" dirty="0"/>
              <a:t>People </a:t>
            </a:r>
            <a:r>
              <a:rPr lang="it-IT" dirty="0" err="1"/>
              <a:t>absorbe</a:t>
            </a:r>
            <a:r>
              <a:rPr lang="it-IT" dirty="0"/>
              <a:t> the culture of the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live in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13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CEE85C-DDEA-4E91-8BF0-C201AC5F6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003DF1-EDD9-489E-8D2F-CBA6DFECA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Today world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structured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global network, for </a:t>
            </a:r>
            <a:r>
              <a:rPr lang="it-IT" dirty="0" err="1"/>
              <a:t>what</a:t>
            </a:r>
            <a:r>
              <a:rPr lang="it-IT" dirty="0"/>
              <a:t> countries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depend</a:t>
            </a:r>
            <a:r>
              <a:rPr lang="it-IT" dirty="0"/>
              <a:t> on </a:t>
            </a:r>
            <a:r>
              <a:rPr lang="it-IT" dirty="0" err="1"/>
              <a:t>other</a:t>
            </a:r>
            <a:r>
              <a:rPr lang="it-IT" dirty="0"/>
              <a:t> countries or </a:t>
            </a:r>
            <a:r>
              <a:rPr lang="it-IT" dirty="0" err="1"/>
              <a:t>organizations</a:t>
            </a:r>
            <a:r>
              <a:rPr lang="it-IT" dirty="0"/>
              <a:t>.</a:t>
            </a:r>
          </a:p>
          <a:p>
            <a:r>
              <a:rPr lang="it-IT" dirty="0"/>
              <a:t>The power of </a:t>
            </a:r>
            <a:r>
              <a:rPr lang="it-IT" dirty="0" err="1"/>
              <a:t>politics</a:t>
            </a:r>
            <a:r>
              <a:rPr lang="it-IT" dirty="0"/>
              <a:t> to </a:t>
            </a:r>
            <a:r>
              <a:rPr lang="it-IT" dirty="0" err="1"/>
              <a:t>deal</a:t>
            </a:r>
            <a:r>
              <a:rPr lang="it-IT" dirty="0"/>
              <a:t> with the </a:t>
            </a:r>
            <a:r>
              <a:rPr lang="it-IT" dirty="0" err="1"/>
              <a:t>effect</a:t>
            </a:r>
            <a:r>
              <a:rPr lang="it-IT" dirty="0"/>
              <a:t> of </a:t>
            </a:r>
            <a:r>
              <a:rPr lang="it-IT" dirty="0" err="1"/>
              <a:t>globalization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limited </a:t>
            </a:r>
          </a:p>
          <a:p>
            <a:r>
              <a:rPr lang="it-IT" dirty="0"/>
              <a:t>Markets </a:t>
            </a:r>
            <a:r>
              <a:rPr lang="it-IT" dirty="0" err="1"/>
              <a:t>may</a:t>
            </a:r>
            <a:r>
              <a:rPr lang="it-IT" dirty="0"/>
              <a:t> impact the </a:t>
            </a:r>
            <a:r>
              <a:rPr lang="it-IT" dirty="0" err="1"/>
              <a:t>destiny</a:t>
            </a:r>
            <a:r>
              <a:rPr lang="it-IT" dirty="0"/>
              <a:t> of Countries,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time are under the </a:t>
            </a:r>
            <a:r>
              <a:rPr lang="it-IT" dirty="0" err="1"/>
              <a:t>effect</a:t>
            </a:r>
            <a:r>
              <a:rPr lang="it-IT" dirty="0"/>
              <a:t> of the </a:t>
            </a:r>
            <a:r>
              <a:rPr lang="it-IT" dirty="0" err="1"/>
              <a:t>environment</a:t>
            </a:r>
            <a:endParaRPr lang="it-IT" dirty="0"/>
          </a:p>
          <a:p>
            <a:r>
              <a:rPr lang="it-IT" dirty="0" err="1"/>
              <a:t>Any</a:t>
            </a:r>
            <a:r>
              <a:rPr lang="it-IT" dirty="0"/>
              <a:t> events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influence</a:t>
            </a:r>
            <a:r>
              <a:rPr lang="it-IT" dirty="0"/>
              <a:t> </a:t>
            </a:r>
            <a:r>
              <a:rPr lang="it-IT" dirty="0" err="1"/>
              <a:t>suppy</a:t>
            </a:r>
            <a:r>
              <a:rPr lang="it-IT" dirty="0"/>
              <a:t> chain and demand impacts the </a:t>
            </a:r>
            <a:r>
              <a:rPr lang="it-IT" dirty="0" err="1"/>
              <a:t>stability</a:t>
            </a:r>
            <a:r>
              <a:rPr lang="it-IT" dirty="0"/>
              <a:t> of markets </a:t>
            </a:r>
          </a:p>
          <a:p>
            <a:r>
              <a:rPr lang="it-IT" dirty="0"/>
              <a:t>ICT </a:t>
            </a:r>
            <a:r>
              <a:rPr lang="it-IT" dirty="0" err="1"/>
              <a:t>provide</a:t>
            </a:r>
            <a:r>
              <a:rPr lang="it-IT" dirty="0"/>
              <a:t> the </a:t>
            </a:r>
            <a:r>
              <a:rPr lang="it-IT" dirty="0" err="1"/>
              <a:t>infrastructure</a:t>
            </a:r>
            <a:r>
              <a:rPr lang="it-IT" dirty="0"/>
              <a:t> for </a:t>
            </a:r>
            <a:r>
              <a:rPr lang="it-IT" dirty="0" err="1"/>
              <a:t>rapid</a:t>
            </a:r>
            <a:r>
              <a:rPr lang="it-IT" dirty="0"/>
              <a:t> information flows and </a:t>
            </a:r>
            <a:r>
              <a:rPr lang="it-IT" dirty="0" err="1"/>
              <a:t>movements</a:t>
            </a:r>
            <a:r>
              <a:rPr lang="it-IT" dirty="0"/>
              <a:t> of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around</a:t>
            </a:r>
            <a:r>
              <a:rPr lang="it-IT" dirty="0"/>
              <a:t> the world</a:t>
            </a:r>
          </a:p>
          <a:p>
            <a:r>
              <a:rPr lang="it-IT" dirty="0"/>
              <a:t>ICT </a:t>
            </a:r>
            <a:r>
              <a:rPr lang="it-IT" dirty="0" err="1"/>
              <a:t>fostered</a:t>
            </a:r>
            <a:r>
              <a:rPr lang="it-IT" dirty="0"/>
              <a:t> </a:t>
            </a:r>
            <a:r>
              <a:rPr lang="it-IT" dirty="0" err="1"/>
              <a:t>globalization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3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5979F5-7C5E-4725-8572-9BDFD131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Developments</a:t>
            </a:r>
            <a:r>
              <a:rPr lang="it-IT" dirty="0"/>
              <a:t> in international </a:t>
            </a:r>
            <a:r>
              <a:rPr lang="it-IT" dirty="0" err="1"/>
              <a:t>expansion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3816D7-D485-4F46-9DD2-5EF161FC0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</a:t>
            </a:r>
            <a:r>
              <a:rPr lang="it-IT" dirty="0" err="1"/>
              <a:t>today</a:t>
            </a:r>
            <a:r>
              <a:rPr lang="it-IT" dirty="0"/>
              <a:t> international market, </a:t>
            </a:r>
            <a:r>
              <a:rPr lang="it-IT" dirty="0" err="1"/>
              <a:t>multinational</a:t>
            </a:r>
            <a:r>
              <a:rPr lang="it-IT" dirty="0"/>
              <a:t> corporations (</a:t>
            </a:r>
            <a:r>
              <a:rPr lang="it-IT" dirty="0" err="1"/>
              <a:t>MNCs</a:t>
            </a:r>
            <a:r>
              <a:rPr lang="it-IT" dirty="0"/>
              <a:t>)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transferred</a:t>
            </a:r>
            <a:r>
              <a:rPr lang="it-IT" dirty="0"/>
              <a:t> expertise to </a:t>
            </a:r>
            <a:r>
              <a:rPr lang="it-IT" dirty="0" err="1"/>
              <a:t>other</a:t>
            </a:r>
            <a:r>
              <a:rPr lang="it-IT" dirty="0"/>
              <a:t>,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industrialised</a:t>
            </a:r>
            <a:r>
              <a:rPr lang="it-IT" dirty="0"/>
              <a:t> countries.</a:t>
            </a:r>
          </a:p>
          <a:p>
            <a:r>
              <a:rPr lang="it-IT" dirty="0"/>
              <a:t>So, global </a:t>
            </a:r>
            <a:r>
              <a:rPr lang="it-IT" dirty="0" err="1"/>
              <a:t>economies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global </a:t>
            </a:r>
            <a:r>
              <a:rPr lang="it-IT" dirty="0" err="1"/>
              <a:t>competition</a:t>
            </a:r>
            <a:r>
              <a:rPr lang="it-IT" dirty="0"/>
              <a:t>.</a:t>
            </a:r>
          </a:p>
          <a:p>
            <a:r>
              <a:rPr lang="it-IT" dirty="0"/>
              <a:t>International companies </a:t>
            </a:r>
            <a:r>
              <a:rPr lang="it-IT" dirty="0" err="1"/>
              <a:t>have</a:t>
            </a:r>
            <a:r>
              <a:rPr lang="it-IT" dirty="0"/>
              <a:t> to take </a:t>
            </a:r>
            <a:r>
              <a:rPr lang="it-IT" dirty="0" err="1"/>
              <a:t>advantage</a:t>
            </a:r>
            <a:r>
              <a:rPr lang="it-IT" dirty="0"/>
              <a:t> of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in </a:t>
            </a:r>
            <a:r>
              <a:rPr lang="it-IT" dirty="0" err="1"/>
              <a:t>other</a:t>
            </a:r>
            <a:r>
              <a:rPr lang="it-IT" dirty="0"/>
              <a:t> countries to </a:t>
            </a:r>
            <a:r>
              <a:rPr lang="it-IT" dirty="0" err="1"/>
              <a:t>retain</a:t>
            </a:r>
            <a:r>
              <a:rPr lang="it-IT" dirty="0"/>
              <a:t> competitive </a:t>
            </a:r>
            <a:r>
              <a:rPr lang="it-IT" dirty="0" err="1"/>
              <a:t>advantage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5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5AC727-2E6D-427F-8E12-4D3FE0AA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</a:t>
            </a:r>
            <a:r>
              <a:rPr lang="it-IT" dirty="0" err="1"/>
              <a:t>latter</a:t>
            </a:r>
            <a:r>
              <a:rPr lang="it-IT" dirty="0"/>
              <a:t>-day concepts in international </a:t>
            </a:r>
            <a:r>
              <a:rPr lang="it-IT" dirty="0" err="1"/>
              <a:t>expansion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53D67-8A8B-4F00-8FDA-02F08CCB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Firms</a:t>
            </a:r>
            <a:r>
              <a:rPr lang="it-IT" dirty="0"/>
              <a:t> </a:t>
            </a:r>
            <a:r>
              <a:rPr lang="it-IT" dirty="0" err="1"/>
              <a:t>expand</a:t>
            </a:r>
            <a:r>
              <a:rPr lang="it-IT" dirty="0"/>
              <a:t> in new markets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in </a:t>
            </a:r>
            <a:r>
              <a:rPr lang="it-IT" dirty="0" err="1"/>
              <a:t>other</a:t>
            </a:r>
            <a:r>
              <a:rPr lang="it-IT" dirty="0"/>
              <a:t> markets</a:t>
            </a:r>
          </a:p>
          <a:p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firms</a:t>
            </a:r>
            <a:r>
              <a:rPr lang="it-IT" dirty="0"/>
              <a:t> </a:t>
            </a:r>
            <a:r>
              <a:rPr lang="it-IT" dirty="0" err="1"/>
              <a:t>internationalize</a:t>
            </a:r>
            <a:r>
              <a:rPr lang="it-IT" dirty="0"/>
              <a:t> in </a:t>
            </a:r>
            <a:r>
              <a:rPr lang="it-IT" dirty="0" err="1"/>
              <a:t>incremental</a:t>
            </a:r>
            <a:r>
              <a:rPr lang="it-IT" dirty="0"/>
              <a:t> stages</a:t>
            </a:r>
          </a:p>
          <a:p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today</a:t>
            </a:r>
            <a:r>
              <a:rPr lang="it-IT" dirty="0"/>
              <a:t> </a:t>
            </a:r>
            <a:r>
              <a:rPr lang="it-IT" dirty="0" err="1"/>
              <a:t>firms</a:t>
            </a:r>
            <a:r>
              <a:rPr lang="it-IT" dirty="0"/>
              <a:t> operate in </a:t>
            </a:r>
            <a:r>
              <a:rPr lang="it-IT" dirty="0" err="1"/>
              <a:t>increasingly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environments</a:t>
            </a:r>
            <a:r>
              <a:rPr lang="it-IT" dirty="0"/>
              <a:t>, so the positive </a:t>
            </a:r>
            <a:r>
              <a:rPr lang="it-IT" dirty="0" err="1"/>
              <a:t>effect</a:t>
            </a:r>
            <a:r>
              <a:rPr lang="it-IT" dirty="0"/>
              <a:t> of </a:t>
            </a:r>
            <a:r>
              <a:rPr lang="it-IT" dirty="0" err="1"/>
              <a:t>internationalization</a:t>
            </a:r>
            <a:r>
              <a:rPr lang="it-IT" dirty="0"/>
              <a:t> impacts the </a:t>
            </a:r>
            <a:r>
              <a:rPr lang="it-IT" dirty="0" err="1"/>
              <a:t>entire</a:t>
            </a:r>
            <a:r>
              <a:rPr lang="it-IT" dirty="0"/>
              <a:t> network of the </a:t>
            </a:r>
            <a:r>
              <a:rPr lang="it-IT" dirty="0" err="1"/>
              <a:t>firm</a:t>
            </a:r>
            <a:endParaRPr lang="it-IT" dirty="0"/>
          </a:p>
          <a:p>
            <a:r>
              <a:rPr lang="it-IT" dirty="0"/>
              <a:t>International marketing </a:t>
            </a:r>
            <a:r>
              <a:rPr lang="it-IT" dirty="0" err="1"/>
              <a:t>decision</a:t>
            </a:r>
            <a:r>
              <a:rPr lang="it-IT" dirty="0"/>
              <a:t> making </a:t>
            </a:r>
            <a:r>
              <a:rPr lang="it-IT" dirty="0" err="1"/>
              <a:t>operates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network, </a:t>
            </a:r>
            <a:r>
              <a:rPr lang="it-IT" dirty="0" err="1"/>
              <a:t>rather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a head </a:t>
            </a:r>
            <a:r>
              <a:rPr lang="it-IT" dirty="0" err="1"/>
              <a:t>quarter</a:t>
            </a:r>
            <a:endParaRPr lang="it-IT" dirty="0"/>
          </a:p>
          <a:p>
            <a:r>
              <a:rPr lang="it-IT" dirty="0"/>
              <a:t>Service-</a:t>
            </a:r>
            <a:r>
              <a:rPr lang="it-IT" dirty="0" err="1"/>
              <a:t>dominant</a:t>
            </a:r>
            <a:r>
              <a:rPr lang="it-IT" dirty="0"/>
              <a:t> </a:t>
            </a:r>
            <a:r>
              <a:rPr lang="it-IT" dirty="0" err="1"/>
              <a:t>industries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internationalized</a:t>
            </a:r>
            <a:r>
              <a:rPr lang="it-IT" dirty="0"/>
              <a:t> by </a:t>
            </a:r>
            <a:r>
              <a:rPr lang="it-IT" dirty="0" err="1"/>
              <a:t>developing</a:t>
            </a:r>
            <a:r>
              <a:rPr lang="it-IT" dirty="0"/>
              <a:t> </a:t>
            </a:r>
            <a:r>
              <a:rPr lang="it-IT" dirty="0" err="1"/>
              <a:t>economies</a:t>
            </a:r>
            <a:r>
              <a:rPr lang="it-IT" dirty="0"/>
              <a:t> of scale and scope,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adopting</a:t>
            </a:r>
            <a:r>
              <a:rPr lang="it-IT" dirty="0"/>
              <a:t> M&amp;A strategies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8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5AC727-2E6D-427F-8E12-4D3FE0AA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</a:t>
            </a:r>
            <a:r>
              <a:rPr lang="it-IT" dirty="0" err="1"/>
              <a:t>latter</a:t>
            </a:r>
            <a:r>
              <a:rPr lang="it-IT" dirty="0"/>
              <a:t>-day concepts in international </a:t>
            </a:r>
            <a:r>
              <a:rPr lang="it-IT" dirty="0" err="1"/>
              <a:t>expansion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53D67-8A8B-4F00-8FDA-02F08CCB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Globalization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driven</a:t>
            </a:r>
            <a:r>
              <a:rPr lang="it-IT" dirty="0"/>
              <a:t> by market, cost, government, </a:t>
            </a:r>
            <a:r>
              <a:rPr lang="it-IT" dirty="0" err="1"/>
              <a:t>competition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factors</a:t>
            </a:r>
            <a:r>
              <a:rPr lang="it-IT" dirty="0"/>
              <a:t>. </a:t>
            </a:r>
          </a:p>
          <a:p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nationalities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 products, </a:t>
            </a:r>
            <a:r>
              <a:rPr lang="it-IT" dirty="0" err="1"/>
              <a:t>but</a:t>
            </a:r>
            <a:r>
              <a:rPr lang="it-IT" dirty="0"/>
              <a:t> for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reasons</a:t>
            </a:r>
            <a:endParaRPr lang="it-IT" dirty="0"/>
          </a:p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different</a:t>
            </a:r>
            <a:r>
              <a:rPr lang="it-IT" dirty="0"/>
              <a:t> models </a:t>
            </a:r>
            <a:r>
              <a:rPr lang="it-IT" dirty="0" err="1"/>
              <a:t>that</a:t>
            </a:r>
            <a:r>
              <a:rPr lang="it-IT" dirty="0"/>
              <a:t> assist in the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extent</a:t>
            </a:r>
            <a:r>
              <a:rPr lang="it-IT" dirty="0"/>
              <a:t> of </a:t>
            </a:r>
            <a:r>
              <a:rPr lang="it-IT" dirty="0" err="1"/>
              <a:t>standardization</a:t>
            </a:r>
            <a:r>
              <a:rPr lang="it-IT" dirty="0"/>
              <a:t> and </a:t>
            </a:r>
            <a:r>
              <a:rPr lang="it-IT" dirty="0" err="1"/>
              <a:t>adaptation</a:t>
            </a:r>
            <a:r>
              <a:rPr lang="en-GB" dirty="0"/>
              <a:t>: “Think Globally, Act Locally!”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59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E247C-7FC8-4C5C-B0C4-FE9B303D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Specialization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832AC2-AAA8-4420-BD10-D2D17F66B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Often</a:t>
            </a:r>
            <a:r>
              <a:rPr lang="it-IT" dirty="0"/>
              <a:t>, countries </a:t>
            </a:r>
            <a:r>
              <a:rPr lang="it-IT" dirty="0" err="1"/>
              <a:t>specialize</a:t>
            </a:r>
            <a:r>
              <a:rPr lang="it-IT" dirty="0"/>
              <a:t> in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varieties</a:t>
            </a:r>
            <a:r>
              <a:rPr lang="it-IT" dirty="0"/>
              <a:t> of a product </a:t>
            </a:r>
            <a:r>
              <a:rPr lang="it-IT" dirty="0" err="1"/>
              <a:t>rather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full range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might</a:t>
            </a:r>
            <a:r>
              <a:rPr lang="it-IT" dirty="0"/>
              <a:t> </a:t>
            </a:r>
            <a:r>
              <a:rPr lang="it-IT" dirty="0" err="1"/>
              <a:t>decrease</a:t>
            </a:r>
            <a:r>
              <a:rPr lang="it-IT" dirty="0"/>
              <a:t> the cost of production over time,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for the microchip </a:t>
            </a:r>
            <a:r>
              <a:rPr lang="it-IT" dirty="0" err="1"/>
              <a:t>industry</a:t>
            </a:r>
            <a:endParaRPr lang="it-IT" dirty="0"/>
          </a:p>
          <a:p>
            <a:r>
              <a:rPr lang="it-IT" dirty="0"/>
              <a:t>Some </a:t>
            </a:r>
            <a:r>
              <a:rPr lang="it-IT" dirty="0" err="1"/>
              <a:t>industries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electronics</a:t>
            </a:r>
            <a:r>
              <a:rPr lang="it-IT" dirty="0"/>
              <a:t>, are </a:t>
            </a:r>
            <a:r>
              <a:rPr lang="it-IT" dirty="0" err="1"/>
              <a:t>characterized</a:t>
            </a:r>
            <a:r>
              <a:rPr lang="it-IT" dirty="0"/>
              <a:t> by high </a:t>
            </a:r>
            <a:r>
              <a:rPr lang="it-IT" dirty="0" err="1"/>
              <a:t>rates</a:t>
            </a:r>
            <a:r>
              <a:rPr lang="it-IT" dirty="0"/>
              <a:t> of product </a:t>
            </a:r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shortening</a:t>
            </a:r>
            <a:r>
              <a:rPr lang="it-IT" dirty="0"/>
              <a:t> the life </a:t>
            </a:r>
            <a:r>
              <a:rPr lang="it-IT" dirty="0" err="1"/>
              <a:t>cycle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generates</a:t>
            </a:r>
            <a:r>
              <a:rPr lang="it-IT" dirty="0"/>
              <a:t> a </a:t>
            </a:r>
            <a:r>
              <a:rPr lang="it-IT" dirty="0" err="1"/>
              <a:t>need</a:t>
            </a:r>
            <a:r>
              <a:rPr lang="it-IT" dirty="0"/>
              <a:t> for high-</a:t>
            </a:r>
            <a:r>
              <a:rPr lang="it-IT" dirty="0" err="1"/>
              <a:t>rates</a:t>
            </a:r>
            <a:r>
              <a:rPr lang="it-IT" dirty="0"/>
              <a:t> of sales to </a:t>
            </a:r>
            <a:r>
              <a:rPr lang="it-IT" dirty="0" err="1"/>
              <a:t>recover</a:t>
            </a:r>
            <a:r>
              <a:rPr lang="it-IT" dirty="0"/>
              <a:t> R&amp;D costs</a:t>
            </a:r>
          </a:p>
          <a:p>
            <a:r>
              <a:rPr lang="it-IT" dirty="0"/>
              <a:t>The degree of </a:t>
            </a:r>
            <a:r>
              <a:rPr lang="it-IT" dirty="0" err="1"/>
              <a:t>specialization</a:t>
            </a:r>
            <a:r>
              <a:rPr lang="it-IT" dirty="0"/>
              <a:t> of a country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the size of the market: the </a:t>
            </a:r>
            <a:r>
              <a:rPr lang="it-IT" dirty="0" err="1"/>
              <a:t>bigger</a:t>
            </a:r>
            <a:r>
              <a:rPr lang="it-IT" dirty="0"/>
              <a:t> the market, the more are </a:t>
            </a:r>
            <a:r>
              <a:rPr lang="it-IT" dirty="0" err="1"/>
              <a:t>incentivized</a:t>
            </a:r>
            <a:r>
              <a:rPr lang="it-IT" dirty="0"/>
              <a:t> large scale productions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74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E247C-7FC8-4C5C-B0C4-FE9B303D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Specialization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832AC2-AAA8-4420-BD10-D2D17F66B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Also</a:t>
            </a:r>
            <a:r>
              <a:rPr lang="it-IT" dirty="0"/>
              <a:t>, </a:t>
            </a:r>
            <a:r>
              <a:rPr lang="it-IT" dirty="0" err="1"/>
              <a:t>specialization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</a:t>
            </a:r>
            <a:r>
              <a:rPr lang="it-IT" dirty="0" err="1"/>
              <a:t>MNCs</a:t>
            </a:r>
            <a:r>
              <a:rPr lang="it-IT" dirty="0"/>
              <a:t> location </a:t>
            </a:r>
            <a:r>
              <a:rPr lang="it-IT" dirty="0" err="1"/>
              <a:t>decisions</a:t>
            </a:r>
            <a:endParaRPr lang="it-IT" dirty="0"/>
          </a:p>
          <a:p>
            <a:r>
              <a:rPr lang="it-IT" dirty="0" err="1"/>
              <a:t>Specialized</a:t>
            </a:r>
            <a:r>
              <a:rPr lang="it-IT" dirty="0"/>
              <a:t> production of a country </a:t>
            </a:r>
            <a:r>
              <a:rPr lang="it-IT" dirty="0" err="1"/>
              <a:t>may</a:t>
            </a:r>
            <a:r>
              <a:rPr lang="it-IT" dirty="0"/>
              <a:t> be one part of an international product, </a:t>
            </a:r>
            <a:r>
              <a:rPr lang="it-IT" dirty="0" err="1"/>
              <a:t>other</a:t>
            </a:r>
            <a:r>
              <a:rPr lang="it-IT" dirty="0"/>
              <a:t> parts of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produced</a:t>
            </a:r>
            <a:r>
              <a:rPr lang="it-IT" dirty="0"/>
              <a:t> in </a:t>
            </a:r>
            <a:r>
              <a:rPr lang="it-IT" dirty="0" err="1"/>
              <a:t>different</a:t>
            </a:r>
            <a:r>
              <a:rPr lang="it-IT" dirty="0"/>
              <a:t> countries and with </a:t>
            </a:r>
            <a:r>
              <a:rPr lang="it-IT" dirty="0" err="1"/>
              <a:t>final</a:t>
            </a:r>
            <a:r>
              <a:rPr lang="it-IT" dirty="0"/>
              <a:t> assembly in </a:t>
            </a:r>
            <a:r>
              <a:rPr lang="it-IT" dirty="0" err="1"/>
              <a:t>yet</a:t>
            </a:r>
            <a:r>
              <a:rPr lang="it-IT" dirty="0"/>
              <a:t> </a:t>
            </a:r>
            <a:r>
              <a:rPr lang="it-IT" dirty="0" err="1"/>
              <a:t>another</a:t>
            </a:r>
            <a:r>
              <a:rPr lang="it-IT" dirty="0"/>
              <a:t> location, </a:t>
            </a:r>
            <a:r>
              <a:rPr lang="it-IT" dirty="0" err="1"/>
              <a:t>raising</a:t>
            </a:r>
            <a:r>
              <a:rPr lang="it-IT" dirty="0"/>
              <a:t> the </a:t>
            </a:r>
            <a:r>
              <a:rPr lang="it-IT" dirty="0" err="1"/>
              <a:t>question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origin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56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A4F534-F7E1-4819-A22A-8AB9D8EC4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Foreign </a:t>
            </a:r>
            <a:r>
              <a:rPr lang="it-IT" dirty="0" err="1"/>
              <a:t>direct</a:t>
            </a:r>
            <a:r>
              <a:rPr lang="it-IT" dirty="0"/>
              <a:t> investment (FDI)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01AA77-5D45-4527-AC9C-75BBA72D5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FDI </a:t>
            </a:r>
            <a:r>
              <a:rPr lang="it-IT" dirty="0" err="1"/>
              <a:t>is</a:t>
            </a:r>
            <a:r>
              <a:rPr lang="it-IT" dirty="0"/>
              <a:t> an investment </a:t>
            </a:r>
            <a:r>
              <a:rPr lang="it-IT" dirty="0" err="1"/>
              <a:t>undertaken</a:t>
            </a:r>
            <a:r>
              <a:rPr lang="it-IT" dirty="0"/>
              <a:t> by companies </a:t>
            </a:r>
            <a:r>
              <a:rPr lang="it-IT" dirty="0" err="1"/>
              <a:t>wanting</a:t>
            </a:r>
            <a:r>
              <a:rPr lang="it-IT" dirty="0"/>
              <a:t> to </a:t>
            </a:r>
            <a:r>
              <a:rPr lang="it-IT" dirty="0" err="1"/>
              <a:t>expand</a:t>
            </a:r>
            <a:r>
              <a:rPr lang="it-IT" dirty="0"/>
              <a:t> </a:t>
            </a:r>
            <a:r>
              <a:rPr lang="it-IT" dirty="0" err="1"/>
              <a:t>internationally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entails</a:t>
            </a:r>
            <a:r>
              <a:rPr lang="it-IT" dirty="0"/>
              <a:t> setting up a </a:t>
            </a:r>
            <a:r>
              <a:rPr lang="it-IT" dirty="0" err="1"/>
              <a:t>local</a:t>
            </a:r>
            <a:r>
              <a:rPr lang="it-IT" dirty="0"/>
              <a:t> sales company.</a:t>
            </a:r>
          </a:p>
          <a:p>
            <a:r>
              <a:rPr lang="it-IT" dirty="0"/>
              <a:t>The more the country </a:t>
            </a:r>
            <a:r>
              <a:rPr lang="it-IT" dirty="0" err="1"/>
              <a:t>currency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weak</a:t>
            </a:r>
            <a:r>
              <a:rPr lang="it-IT" dirty="0"/>
              <a:t>, the more large </a:t>
            </a:r>
            <a:r>
              <a:rPr lang="it-IT" dirty="0" err="1"/>
              <a:t>acquisitions</a:t>
            </a:r>
            <a:r>
              <a:rPr lang="it-IT" dirty="0"/>
              <a:t> are </a:t>
            </a:r>
            <a:r>
              <a:rPr lang="it-IT" dirty="0" err="1"/>
              <a:t>possible</a:t>
            </a:r>
            <a:endParaRPr lang="it-IT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37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1541</Words>
  <Application>Microsoft Office PowerPoint</Application>
  <PresentationFormat>Widescreen</PresentationFormat>
  <Paragraphs>106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di Office</vt:lpstr>
      <vt:lpstr>Introduction to International Marketing </vt:lpstr>
      <vt:lpstr>Ted Talk: The web is more than better tv </vt:lpstr>
      <vt:lpstr>Introduction </vt:lpstr>
      <vt:lpstr>Developments in international expansion</vt:lpstr>
      <vt:lpstr>Some latter-day concepts in international expansion</vt:lpstr>
      <vt:lpstr>Some latter-day concepts in international expansion</vt:lpstr>
      <vt:lpstr>Specialization</vt:lpstr>
      <vt:lpstr>Specialization</vt:lpstr>
      <vt:lpstr>Foreign direct investment (FDI)</vt:lpstr>
      <vt:lpstr>Payments and the foreign exchange market</vt:lpstr>
      <vt:lpstr>Purchasing power parity (PPP)</vt:lpstr>
      <vt:lpstr>Incentive to global growth </vt:lpstr>
      <vt:lpstr>Role of the state</vt:lpstr>
      <vt:lpstr>International organizations</vt:lpstr>
      <vt:lpstr>Regional groupings</vt:lpstr>
      <vt:lpstr>Business/governments relations</vt:lpstr>
      <vt:lpstr>Business/governments relations</vt:lpstr>
      <vt:lpstr>Legal environment </vt:lpstr>
      <vt:lpstr>International and supranational law</vt:lpstr>
      <vt:lpstr>Law and marketing agreements</vt:lpstr>
      <vt:lpstr>Social environment </vt:lpstr>
      <vt:lpstr>International customers </vt:lpstr>
      <vt:lpstr>Internet, EDI, ICT</vt:lpstr>
      <vt:lpstr>Organizational environment </vt:lpstr>
      <vt:lpstr>Formal and informal collaborations </vt:lpstr>
      <vt:lpstr>Cross-cultural communication and meaning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orlando</dc:creator>
  <cp:lastModifiedBy>beatrice orlando</cp:lastModifiedBy>
  <cp:revision>20</cp:revision>
  <dcterms:created xsi:type="dcterms:W3CDTF">2020-03-23T18:21:59Z</dcterms:created>
  <dcterms:modified xsi:type="dcterms:W3CDTF">2020-03-24T12:42:07Z</dcterms:modified>
</cp:coreProperties>
</file>