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076258-DCE7-44FC-A54D-349208C44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97C13F-52D2-437E-AC5F-1055728A0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715D39-BA0E-4B6B-929F-06CDE754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3E38-4190-471D-8A0B-E0F8445D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CD9887-804E-4DCF-B528-3D971EEB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0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E6899-19E0-476B-90C5-AD09A6C2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A94791-390D-4B3A-A979-C552D6ACA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EC2336-823B-4203-B282-1F203DA2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03936D-B748-41D8-BB5F-84B2A4D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6FE6D3-A172-4387-A63C-34178F23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10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91E28EA-7703-49DB-B5E8-2E9D00142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A0705E-90E3-4B3D-96CA-6A3195D9B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E603E8-7931-4199-8CCA-DE5C49B8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8FCDF-20BA-40EC-B6BC-197B6986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ACA06B-2758-42D0-8B70-7C28630B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15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A23F5-7929-4039-A124-3E8A5962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A42C64-625E-466D-81E4-E0111A335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48C8FB-C18F-4EA4-AE6A-9959A92A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49ACD1-A311-4A50-9353-2A41705A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4123D8-E78A-4C8F-A643-0C418422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57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38B6C-61D4-414B-A82B-E70F3046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2D5CFC-0455-4847-9E81-C91781612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529847-3024-4A8E-87E0-AD6AE652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65DE3C-D8A4-4751-8436-6D612275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9C1D91-6F9B-44EB-BFB4-A20CE4D2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07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38AA9C-7E9E-430A-8D64-94573B33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7B1BDA-866A-43E2-ABE2-17887786E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420A9F-8121-4F42-8557-04E216AC9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3B1CE1-2DAA-4F0B-9478-7C8C5F0D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140A0D-EE27-4B8A-9DFE-D4270317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5629C1-E4E7-48C9-92F3-2CBDA050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18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B9451-2EE1-4855-92E3-0F734CD1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C9C949-C082-440A-B570-CC3BBF61B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3CE8D7-20E3-4D93-B6B1-93111D6AA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94BD791-AFEB-46B4-BA65-DA1E019D9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EEF8350-D9F8-4FB7-BB18-B8A8CF352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7EFCF8-22E2-4901-B460-4759D12C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C48FBCB-BF73-4C74-A7EC-065A6E5B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9A61D2-CD54-4750-B2D3-0320316F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01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781876-DECA-4105-81BD-0C7AEF53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87DAE5-A8F4-485B-B886-65A6E3FF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B1F3AC-72FC-4963-B203-04E1BDD8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92D9FE-830A-4B1E-A0D7-500ACF65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1C956EB-7011-4534-B87C-C54E6CE1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C09CB5-21B9-453D-9C8D-3482346F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7C0648-7AF0-4723-BCCF-FD4D9FA8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7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DFE6-2235-4165-B8D4-1ED76E8D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7E2E5-D9F7-4027-B834-D3BBFF78F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2C4EA0F-A855-442D-852F-AFA7FDF83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DA2A7-6059-4699-A418-47ED7621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9E7668-67E3-4DEF-ADF9-24115F7F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8DC318-78FB-4E9D-80AB-4488FEE1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18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EBE8F-D93E-4DBB-AC6E-F46C7F140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E2D016-64C2-47D6-AC40-6A2FD7C9B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167D8D-6FBB-4069-AEDE-9112DFDAC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5B7EA4-E5E4-4579-997A-6485D931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D371F4-DD5C-47B6-A008-A553FFA7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BA9699-F77A-4C28-AAA1-47133EAC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41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CA2D9B-6ADE-49D1-8EA2-594D8AD8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9361BE-8554-4DC4-B412-E2271D43B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7CE952-2F8E-494D-B939-7D019B9D1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0B8B-4025-47A3-9161-3F9F3AD75155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1BEA4E-1E14-4A8D-BB5D-DAE17F8AD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5CA25C-7F14-4873-9EDE-66BE59942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03F9-B4AD-4DD8-B32A-C8F0293685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4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margrethe_vestager_the_new_age_of_corporate_monopol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CC13D-E07F-444B-9DBE-22B9242AC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Capital Budgeting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F863C9-1050-4C0C-9ED0-2EDC8AD38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Beatrice Orlando </a:t>
            </a:r>
          </a:p>
        </p:txBody>
      </p:sp>
    </p:spTree>
    <p:extLst>
      <p:ext uri="{BB962C8B-B14F-4D97-AF65-F5344CB8AC3E}">
        <p14:creationId xmlns:p14="http://schemas.microsoft.com/office/powerpoint/2010/main" val="244997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8FDD5-F728-40AF-B963-39E4AC59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cost of Equity 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0E12153F-6BA7-4CC5-9326-7695277CB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2513" y="1923406"/>
            <a:ext cx="3502080" cy="1208683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5BCE0D72-F9AB-4070-9B8B-D0DA3C88B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7985" y="3615565"/>
            <a:ext cx="3759910" cy="989450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EC5D5C35-B787-4657-B048-83D3FD51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7985" y="5190634"/>
            <a:ext cx="6829619" cy="98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7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C2F89B-49EC-471E-9729-D60AF929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Evaluating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: the linear approach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98A84-AACA-42C8-BE7A-D89D97742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First, </a:t>
            </a:r>
            <a:r>
              <a:rPr lang="it-IT" dirty="0" err="1"/>
              <a:t>we</a:t>
            </a:r>
            <a:r>
              <a:rPr lang="it-IT" dirty="0"/>
              <a:t> need to measure the DCF for </a:t>
            </a:r>
            <a:r>
              <a:rPr lang="it-IT" dirty="0" err="1"/>
              <a:t>each</a:t>
            </a:r>
            <a:r>
              <a:rPr lang="it-IT" dirty="0"/>
              <a:t> business under evaluation</a:t>
            </a:r>
          </a:p>
          <a:p>
            <a:r>
              <a:rPr lang="it-IT" dirty="0"/>
              <a:t>Second, </a:t>
            </a:r>
            <a:r>
              <a:rPr lang="it-IT" dirty="0" err="1"/>
              <a:t>we</a:t>
            </a:r>
            <a:r>
              <a:rPr lang="it-IT" dirty="0"/>
              <a:t> need to compare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basing</a:t>
            </a:r>
            <a:r>
              <a:rPr lang="it-IT" dirty="0"/>
              <a:t> on the one-</a:t>
            </a:r>
            <a:r>
              <a:rPr lang="it-IT" dirty="0" err="1"/>
              <a:t>sided</a:t>
            </a:r>
            <a:r>
              <a:rPr lang="it-IT" dirty="0"/>
              <a:t>/</a:t>
            </a:r>
            <a:r>
              <a:rPr lang="it-IT" dirty="0" err="1"/>
              <a:t>two-sided</a:t>
            </a:r>
            <a:r>
              <a:rPr lang="it-IT" dirty="0"/>
              <a:t> approach.</a:t>
            </a:r>
          </a:p>
          <a:p>
            <a:r>
              <a:rPr lang="it-IT" dirty="0" err="1"/>
              <a:t>Though</a:t>
            </a:r>
            <a:r>
              <a:rPr lang="it-IT" dirty="0"/>
              <a:t>,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very</a:t>
            </a:r>
            <a:r>
              <a:rPr lang="it-IT" dirty="0"/>
              <a:t> imprecise and rough </a:t>
            </a:r>
            <a:r>
              <a:rPr lang="it-IT" dirty="0" err="1"/>
              <a:t>metric</a:t>
            </a:r>
            <a:r>
              <a:rPr lang="it-IT" dirty="0"/>
              <a:t> for </a:t>
            </a:r>
            <a:r>
              <a:rPr lang="it-IT" dirty="0" err="1"/>
              <a:t>evaluating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doesn’t</a:t>
            </a:r>
            <a:r>
              <a:rPr lang="it-IT" dirty="0"/>
              <a:t> </a:t>
            </a:r>
            <a:r>
              <a:rPr lang="it-IT" dirty="0" err="1"/>
              <a:t>consider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of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flexibility</a:t>
            </a:r>
            <a:r>
              <a:rPr lang="it-IT" dirty="0"/>
              <a:t> and other non-linear </a:t>
            </a:r>
            <a:r>
              <a:rPr lang="it-IT" dirty="0" err="1"/>
              <a:t>relationships</a:t>
            </a:r>
            <a:r>
              <a:rPr lang="it-IT" dirty="0"/>
              <a:t> and </a:t>
            </a:r>
            <a:r>
              <a:rPr lang="it-IT" dirty="0" err="1"/>
              <a:t>implications</a:t>
            </a:r>
            <a:r>
              <a:rPr lang="it-IT" dirty="0"/>
              <a:t>. </a:t>
            </a:r>
          </a:p>
          <a:p>
            <a:r>
              <a:rPr lang="it-IT" dirty="0" err="1"/>
              <a:t>Also</a:t>
            </a:r>
            <a:r>
              <a:rPr lang="it-IT" dirty="0"/>
              <a:t>, an accurate evaluation of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consider</a:t>
            </a:r>
            <a:r>
              <a:rPr lang="it-IT" dirty="0"/>
              <a:t> the </a:t>
            </a:r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err="1"/>
              <a:t>synergy</a:t>
            </a:r>
            <a:r>
              <a:rPr lang="it-IT" dirty="0"/>
              <a:t>, and, </a:t>
            </a:r>
            <a:r>
              <a:rPr lang="it-IT" dirty="0" err="1"/>
              <a:t>thus</a:t>
            </a:r>
            <a:r>
              <a:rPr lang="it-IT" dirty="0"/>
              <a:t>, the cost of </a:t>
            </a:r>
            <a:r>
              <a:rPr lang="it-IT" dirty="0" err="1"/>
              <a:t>modication</a:t>
            </a:r>
            <a:r>
              <a:rPr lang="it-IT" dirty="0"/>
              <a:t> of resources </a:t>
            </a:r>
            <a:r>
              <a:rPr lang="it-IT" dirty="0" err="1"/>
              <a:t>required</a:t>
            </a:r>
            <a:r>
              <a:rPr lang="it-IT" dirty="0"/>
              <a:t> for </a:t>
            </a:r>
            <a:r>
              <a:rPr lang="it-IT" dirty="0" err="1"/>
              <a:t>implemetation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other </a:t>
            </a:r>
            <a:r>
              <a:rPr lang="it-IT" dirty="0" err="1"/>
              <a:t>costs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instance</a:t>
            </a:r>
            <a:r>
              <a:rPr lang="it-IT" dirty="0"/>
              <a:t>, </a:t>
            </a:r>
            <a:r>
              <a:rPr lang="it-IT" dirty="0" err="1"/>
              <a:t>governance</a:t>
            </a:r>
            <a:r>
              <a:rPr lang="it-IT"/>
              <a:t> cost.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457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1FC38-44F6-472F-AD9E-18B7CEC4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Ted</a:t>
            </a:r>
            <a:r>
              <a:rPr lang="it-IT" dirty="0"/>
              <a:t> talks: </a:t>
            </a:r>
            <a:r>
              <a:rPr lang="en-GB"/>
              <a:t>Margrethe </a:t>
            </a:r>
            <a:r>
              <a:rPr lang="en-GB" dirty="0"/>
              <a:t>Vestager: The new age of corporate </a:t>
            </a:r>
            <a:r>
              <a:rPr lang="en-GB"/>
              <a:t>monopolies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2D1A35-B41B-4D36-978A-ED4204A36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https://www.ted.com/talks/margrethe_vestager_the_new_age_of_corporate_monopolies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45F07-9200-4C83-A993-70616914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measure the Net </a:t>
            </a:r>
            <a:r>
              <a:rPr lang="it-IT" dirty="0" err="1"/>
              <a:t>Present</a:t>
            </a:r>
            <a:r>
              <a:rPr lang="it-IT" dirty="0"/>
              <a:t> Value of an </a:t>
            </a:r>
            <a:r>
              <a:rPr lang="it-IT" dirty="0" err="1"/>
              <a:t>investment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90CB43-F7A1-4F36-B6ED-EB9270D8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To measure the NPV </a:t>
            </a:r>
            <a:r>
              <a:rPr lang="it-IT" dirty="0" err="1"/>
              <a:t>we</a:t>
            </a:r>
            <a:r>
              <a:rPr lang="it-IT" dirty="0"/>
              <a:t> need to </a:t>
            </a:r>
            <a:r>
              <a:rPr lang="it-IT" dirty="0" err="1"/>
              <a:t>calculate</a:t>
            </a:r>
            <a:r>
              <a:rPr lang="it-IT" dirty="0"/>
              <a:t> the following </a:t>
            </a:r>
            <a:r>
              <a:rPr lang="it-IT" dirty="0" err="1"/>
              <a:t>variables</a:t>
            </a:r>
            <a:r>
              <a:rPr lang="it-IT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The FREE CASH FLOW TO FIRM (FCFF) or the FREE CASH FLOW TO EQUITY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The WEIGHED AVERAGE COST OF CAPITAL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  <a:p>
            <a:r>
              <a:rPr lang="it-IT" dirty="0"/>
              <a:t>In </a:t>
            </a:r>
            <a:r>
              <a:rPr lang="it-IT" dirty="0" err="1"/>
              <a:t>its</a:t>
            </a:r>
            <a:r>
              <a:rPr lang="it-IT" dirty="0"/>
              <a:t> turn, to measure the WEIGHED AVERAGE COST OF CAPITAL </a:t>
            </a:r>
            <a:r>
              <a:rPr lang="it-IT" dirty="0" err="1"/>
              <a:t>we</a:t>
            </a:r>
            <a:r>
              <a:rPr lang="it-IT" dirty="0"/>
              <a:t> need to measure: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The cost of </a:t>
            </a:r>
            <a:r>
              <a:rPr lang="it-IT" dirty="0" err="1"/>
              <a:t>debt</a:t>
            </a:r>
            <a:endParaRPr lang="it-IT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The cost of equity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  <a:p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variables</a:t>
            </a:r>
            <a:r>
              <a:rPr lang="it-IT" dirty="0"/>
              <a:t> serve to measure the Discount Cash Flow of an </a:t>
            </a:r>
            <a:r>
              <a:rPr lang="it-IT" dirty="0" err="1"/>
              <a:t>investment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18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93DDA-A001-4C03-8D19-C23015E8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Measuring</a:t>
            </a:r>
            <a:r>
              <a:rPr lang="it-IT" dirty="0"/>
              <a:t> the FCF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4FFE0-0335-4921-B325-8FC1623B6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cash flow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different</a:t>
            </a:r>
            <a:r>
              <a:rPr lang="it-IT" dirty="0"/>
              <a:t> use.</a:t>
            </a:r>
          </a:p>
          <a:p>
            <a:endParaRPr lang="it-IT" dirty="0"/>
          </a:p>
          <a:p>
            <a:r>
              <a:rPr lang="en-US" dirty="0"/>
              <a:t>FCFF is a measurement of a company's profitability after all expenses and reinvestments. It's used to analyze financial health.</a:t>
            </a:r>
          </a:p>
          <a:p>
            <a:r>
              <a:rPr lang="en-US" dirty="0"/>
              <a:t>FCFE is a metric of how much cash can be distributed to the equity shareholders of the company as dividends or stock buybacks—after all expenses, reinvestments, and debt repayments.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35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ECDD9-FCD9-4DB7-A1E6-6B71541E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FCFF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819B1AA-FD4F-4136-B65D-316FA46C1185}"/>
              </a:ext>
            </a:extLst>
          </p:cNvPr>
          <p:cNvSpPr/>
          <p:nvPr/>
        </p:nvSpPr>
        <p:spPr>
          <a:xfrm>
            <a:off x="3048000" y="220116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Revenues </a:t>
            </a:r>
          </a:p>
          <a:p>
            <a:r>
              <a:rPr lang="en-US" dirty="0"/>
              <a:t>- Cost of sold goods</a:t>
            </a:r>
          </a:p>
          <a:p>
            <a:r>
              <a:rPr lang="en-US" dirty="0"/>
              <a:t>- Other operating costs</a:t>
            </a:r>
          </a:p>
          <a:p>
            <a:r>
              <a:rPr lang="en-US" dirty="0"/>
              <a:t>-Amortizations </a:t>
            </a:r>
          </a:p>
          <a:p>
            <a:r>
              <a:rPr lang="en-US" b="1" dirty="0"/>
              <a:t>= EBIT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Taxes on Operating Income </a:t>
            </a:r>
          </a:p>
          <a:p>
            <a:r>
              <a:rPr lang="en-US" b="1" dirty="0"/>
              <a:t>= NOPAT </a:t>
            </a:r>
          </a:p>
          <a:p>
            <a:r>
              <a:rPr lang="en-US" dirty="0"/>
              <a:t>+  Amortizations - Appreciations in receivables and inventories</a:t>
            </a:r>
          </a:p>
          <a:p>
            <a:r>
              <a:rPr lang="en-US" dirty="0"/>
              <a:t>+  Appreciations in commercial liabilities – Net Investment Flow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= Free Cash flow to Firm (FCFF</a:t>
            </a:r>
            <a:r>
              <a:rPr lang="en-US" dirty="0"/>
              <a:t>)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4964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ECDD9-FCD9-4DB7-A1E6-6B71541E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FCFE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819B1AA-FD4F-4136-B65D-316FA46C1185}"/>
              </a:ext>
            </a:extLst>
          </p:cNvPr>
          <p:cNvSpPr/>
          <p:nvPr/>
        </p:nvSpPr>
        <p:spPr>
          <a:xfrm>
            <a:off x="3048000" y="220116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Revenues </a:t>
            </a:r>
          </a:p>
          <a:p>
            <a:r>
              <a:rPr lang="en-US" dirty="0"/>
              <a:t>- Cost of sold goods</a:t>
            </a:r>
          </a:p>
          <a:p>
            <a:r>
              <a:rPr lang="en-US" dirty="0"/>
              <a:t>- Other operating costs</a:t>
            </a:r>
          </a:p>
          <a:p>
            <a:r>
              <a:rPr lang="en-US" dirty="0"/>
              <a:t>-Amortizations </a:t>
            </a:r>
          </a:p>
          <a:p>
            <a:r>
              <a:rPr lang="en-US" b="1" dirty="0"/>
              <a:t>= EBIT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Interest and taxes</a:t>
            </a:r>
          </a:p>
          <a:p>
            <a:r>
              <a:rPr lang="en-US" b="1" dirty="0"/>
              <a:t>= Net Profit </a:t>
            </a:r>
          </a:p>
          <a:p>
            <a:r>
              <a:rPr lang="en-US" dirty="0"/>
              <a:t>+  Amortizations - Appreciations in receivables and inventories</a:t>
            </a:r>
          </a:p>
          <a:p>
            <a:r>
              <a:rPr lang="en-US" dirty="0"/>
              <a:t>+  Appreciations in commercial liabilities – Net Investment Flow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= Free Cash flow to Equity (FCFE</a:t>
            </a:r>
            <a:r>
              <a:rPr lang="en-US" dirty="0"/>
              <a:t>)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0566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2ED47F-5FAB-4290-B160-508D7272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Weighed</a:t>
            </a:r>
            <a:r>
              <a:rPr lang="it-IT" dirty="0"/>
              <a:t> Average Cost of Capital 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BC9F4A11-1B62-4A2A-A2DA-D2599CCB2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38" y="2178152"/>
            <a:ext cx="6587701" cy="1127919"/>
          </a:xfrm>
        </p:spPr>
      </p:pic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BB92031F-D7EB-4D06-8358-D350DFA039A3}"/>
              </a:ext>
            </a:extLst>
          </p:cNvPr>
          <p:cNvSpPr/>
          <p:nvPr/>
        </p:nvSpPr>
        <p:spPr>
          <a:xfrm rot="5400000">
            <a:off x="6867939" y="3140764"/>
            <a:ext cx="1600200" cy="16101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13A3BF-F678-488E-A988-937D5D3B2BC1}"/>
              </a:ext>
            </a:extLst>
          </p:cNvPr>
          <p:cNvSpPr txBox="1"/>
          <p:nvPr/>
        </p:nvSpPr>
        <p:spPr>
          <a:xfrm>
            <a:off x="6134928" y="4969565"/>
            <a:ext cx="306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 of Equity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6780BE3-2031-45E0-BC68-58F2A97A7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686" y="3306071"/>
            <a:ext cx="2507974" cy="253636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B2EB421-44B0-459E-8652-662C0782402A}"/>
              </a:ext>
            </a:extLst>
          </p:cNvPr>
          <p:cNvSpPr txBox="1"/>
          <p:nvPr/>
        </p:nvSpPr>
        <p:spPr>
          <a:xfrm>
            <a:off x="4190172" y="5818382"/>
            <a:ext cx="306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 of </a:t>
            </a:r>
            <a:r>
              <a:rPr lang="it-IT" dirty="0" err="1"/>
              <a:t>Debt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taxes  </a:t>
            </a:r>
          </a:p>
        </p:txBody>
      </p:sp>
    </p:spTree>
    <p:extLst>
      <p:ext uri="{BB962C8B-B14F-4D97-AF65-F5344CB8AC3E}">
        <p14:creationId xmlns:p14="http://schemas.microsoft.com/office/powerpoint/2010/main" val="114749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FB72D-F0F2-4CA2-AF94-1640A67E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cost of </a:t>
            </a:r>
            <a:r>
              <a:rPr lang="it-IT" dirty="0" err="1"/>
              <a:t>debt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C7E77B-70FC-4DF1-AA5B-C460E9F8C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the total amount of interest the company is paying on each of its debts for the year. </a:t>
            </a:r>
          </a:p>
          <a:p>
            <a:r>
              <a:rPr lang="en-US" dirty="0"/>
              <a:t>Then  divide this number by the total of all debt.</a:t>
            </a:r>
          </a:p>
          <a:p>
            <a:r>
              <a:rPr lang="en-US" dirty="0">
                <a:solidFill>
                  <a:srgbClr val="FF0000"/>
                </a:solidFill>
              </a:rPr>
              <a:t>The quotient is its cost of debt.</a:t>
            </a:r>
          </a:p>
          <a:p>
            <a:r>
              <a:rPr lang="en-US" u="sng" dirty="0"/>
              <a:t>To calculate after-tax cost of debt:  subtract a company's effective tax rate from 1, and multiply the difference by its cost of debt.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0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8FDD5-F728-40AF-B963-39E4AC59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cost of Equity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20831C6-3365-45A1-8975-A22FFEC71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202" y="2418481"/>
            <a:ext cx="10133122" cy="1018973"/>
          </a:xfrm>
          <a:prstGeom prst="rect">
            <a:avLst/>
          </a:prstGeom>
        </p:spPr>
      </p:pic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A830286A-F5C7-4715-AC3F-4FB2CFABA40D}"/>
              </a:ext>
            </a:extLst>
          </p:cNvPr>
          <p:cNvSpPr/>
          <p:nvPr/>
        </p:nvSpPr>
        <p:spPr>
          <a:xfrm rot="16200000">
            <a:off x="992726" y="3464230"/>
            <a:ext cx="1661636" cy="16080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aperta 5">
            <a:extLst>
              <a:ext uri="{FF2B5EF4-FFF2-40B4-BE49-F238E27FC236}">
                <a16:creationId xmlns:a16="http://schemas.microsoft.com/office/drawing/2014/main" id="{1A5460AB-41B6-407B-BB4C-E0D8B8147915}"/>
              </a:ext>
            </a:extLst>
          </p:cNvPr>
          <p:cNvSpPr/>
          <p:nvPr/>
        </p:nvSpPr>
        <p:spPr>
          <a:xfrm rot="16200000">
            <a:off x="3415361" y="3464231"/>
            <a:ext cx="1661636" cy="16080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1EBA863B-A2C7-44D9-B127-D014C6C7072B}"/>
              </a:ext>
            </a:extLst>
          </p:cNvPr>
          <p:cNvSpPr/>
          <p:nvPr/>
        </p:nvSpPr>
        <p:spPr>
          <a:xfrm rot="16200000">
            <a:off x="5370286" y="3464230"/>
            <a:ext cx="1661636" cy="16080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18E83A22-62C6-4F12-B53C-222D496F0D72}"/>
              </a:ext>
            </a:extLst>
          </p:cNvPr>
          <p:cNvSpPr/>
          <p:nvPr/>
        </p:nvSpPr>
        <p:spPr>
          <a:xfrm rot="16200000">
            <a:off x="9776739" y="3464231"/>
            <a:ext cx="1661636" cy="16080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081F192-13A0-4879-A1A3-E29D1CEF1DCE}"/>
              </a:ext>
            </a:extLst>
          </p:cNvPr>
          <p:cNvSpPr txBox="1"/>
          <p:nvPr/>
        </p:nvSpPr>
        <p:spPr>
          <a:xfrm>
            <a:off x="398237" y="5376091"/>
            <a:ext cx="257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 of equity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045949-28E4-473B-ABD0-8115C0406786}"/>
              </a:ext>
            </a:extLst>
          </p:cNvPr>
          <p:cNvSpPr txBox="1"/>
          <p:nvPr/>
        </p:nvSpPr>
        <p:spPr>
          <a:xfrm>
            <a:off x="3156621" y="5408407"/>
            <a:ext cx="257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Systematic</a:t>
            </a:r>
            <a:r>
              <a:rPr lang="it-IT" dirty="0"/>
              <a:t> risk of the </a:t>
            </a:r>
            <a:r>
              <a:rPr lang="it-IT" dirty="0" err="1"/>
              <a:t>firm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8BE849-1C4E-4AF8-89C7-6D64808B39B9}"/>
              </a:ext>
            </a:extLst>
          </p:cNvPr>
          <p:cNvSpPr txBox="1"/>
          <p:nvPr/>
        </p:nvSpPr>
        <p:spPr>
          <a:xfrm>
            <a:off x="5397062" y="5376091"/>
            <a:ext cx="2790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Average cost of Equity for the </a:t>
            </a:r>
            <a:r>
              <a:rPr lang="it-IT" dirty="0" err="1"/>
              <a:t>industry</a:t>
            </a:r>
            <a:r>
              <a:rPr lang="it-IT" dirty="0"/>
              <a:t>/business (</a:t>
            </a:r>
            <a:r>
              <a:rPr lang="it-IT" dirty="0" err="1"/>
              <a:t>considering</a:t>
            </a:r>
            <a:r>
              <a:rPr lang="it-IT" dirty="0"/>
              <a:t> the peer group of comparables companies) 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6E0D0F0-CA8D-4F88-A67C-708784B46EE1}"/>
              </a:ext>
            </a:extLst>
          </p:cNvPr>
          <p:cNvSpPr txBox="1"/>
          <p:nvPr/>
        </p:nvSpPr>
        <p:spPr>
          <a:xfrm>
            <a:off x="9246476" y="5376091"/>
            <a:ext cx="2570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Risk free rate, 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assumed</a:t>
            </a:r>
            <a:r>
              <a:rPr lang="it-IT" dirty="0"/>
              <a:t> </a:t>
            </a:r>
            <a:r>
              <a:rPr lang="it-IT" dirty="0" err="1"/>
              <a:t>equal</a:t>
            </a:r>
            <a:r>
              <a:rPr lang="it-IT" dirty="0"/>
              <a:t> to 10-Year Government Bond </a:t>
            </a:r>
            <a:r>
              <a:rPr lang="it-IT" dirty="0" err="1"/>
              <a:t>Yields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1286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524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Capital Budgeting</vt:lpstr>
      <vt:lpstr>Ted talks: Margrethe Vestager: The new age of corporate monopolies </vt:lpstr>
      <vt:lpstr>How to measure the Net Present Value of an investment </vt:lpstr>
      <vt:lpstr>Measuring the FCF </vt:lpstr>
      <vt:lpstr>FCFF</vt:lpstr>
      <vt:lpstr>FCFE</vt:lpstr>
      <vt:lpstr>The Weighed Average Cost of Capital </vt:lpstr>
      <vt:lpstr>The cost of debt </vt:lpstr>
      <vt:lpstr>The cost of Equity </vt:lpstr>
      <vt:lpstr>The cost of Equity </vt:lpstr>
      <vt:lpstr>Evaluating synergies: the linear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Synergies:  basic calculations</dc:title>
  <dc:creator>beatrice orlando</dc:creator>
  <cp:lastModifiedBy>beatrice orlando</cp:lastModifiedBy>
  <cp:revision>22</cp:revision>
  <dcterms:created xsi:type="dcterms:W3CDTF">2018-10-08T11:35:25Z</dcterms:created>
  <dcterms:modified xsi:type="dcterms:W3CDTF">2020-04-05T22:57:56Z</dcterms:modified>
</cp:coreProperties>
</file>