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64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05/04/2020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d.com/talks/martin_reeves_how_to_build_a_business_that_lasts_100_year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/>
              <a:t>Synergies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Prof. </a:t>
            </a:r>
            <a:r>
              <a:rPr lang="it-IT"/>
              <a:t>B. </a:t>
            </a:r>
            <a:r>
              <a:rPr lang="it-IT" dirty="0"/>
              <a:t>Orlando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Customization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</a:t>
            </a:r>
            <a:r>
              <a:rPr lang="it-IT" dirty="0" err="1"/>
              <a:t>co-specialization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dissimilar </a:t>
            </a:r>
            <a:r>
              <a:rPr lang="it-IT" dirty="0" err="1"/>
              <a:t>resources</a:t>
            </a:r>
            <a:r>
              <a:rPr lang="it-IT" dirty="0"/>
              <a:t> (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a software and a mobile company).</a:t>
            </a:r>
          </a:p>
          <a:p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requires</a:t>
            </a:r>
            <a:r>
              <a:rPr lang="it-IT" dirty="0"/>
              <a:t> a high </a:t>
            </a:r>
            <a:r>
              <a:rPr lang="it-IT" dirty="0" err="1"/>
              <a:t>degree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investment</a:t>
            </a:r>
            <a:r>
              <a:rPr lang="it-IT" dirty="0"/>
              <a:t> </a:t>
            </a:r>
            <a:r>
              <a:rPr lang="it-IT" dirty="0" err="1"/>
              <a:t>idiosyncracy</a:t>
            </a:r>
            <a:r>
              <a:rPr lang="it-IT" dirty="0"/>
              <a:t> and intense </a:t>
            </a:r>
            <a:r>
              <a:rPr lang="it-IT" dirty="0" err="1"/>
              <a:t>resources</a:t>
            </a:r>
            <a:r>
              <a:rPr lang="it-IT" dirty="0"/>
              <a:t> </a:t>
            </a:r>
            <a:r>
              <a:rPr lang="it-IT" dirty="0" err="1"/>
              <a:t>modification</a:t>
            </a:r>
            <a:r>
              <a:rPr lang="it-IT" dirty="0"/>
              <a:t>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Connection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based</a:t>
            </a:r>
            <a:r>
              <a:rPr lang="it-IT" dirty="0"/>
              <a:t> on the </a:t>
            </a:r>
            <a:r>
              <a:rPr lang="it-IT" dirty="0" err="1"/>
              <a:t>pooling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the output </a:t>
            </a:r>
            <a:r>
              <a:rPr lang="it-IT" dirty="0" err="1"/>
              <a:t>of</a:t>
            </a:r>
            <a:r>
              <a:rPr lang="it-IT" dirty="0"/>
              <a:t> dissimilar </a:t>
            </a:r>
            <a:r>
              <a:rPr lang="it-IT" dirty="0" err="1"/>
              <a:t>resources</a:t>
            </a:r>
            <a:endParaRPr lang="it-IT" dirty="0"/>
          </a:p>
          <a:p>
            <a:r>
              <a:rPr lang="it-IT"/>
              <a:t>Moderate resources</a:t>
            </a:r>
            <a:r>
              <a:rPr lang="it-IT" dirty="0"/>
              <a:t> </a:t>
            </a:r>
            <a:r>
              <a:rPr lang="it-IT" dirty="0" err="1"/>
              <a:t>modification</a:t>
            </a:r>
            <a:endParaRPr lang="it-IT" dirty="0"/>
          </a:p>
          <a:p>
            <a:r>
              <a:rPr lang="it-IT" dirty="0"/>
              <a:t>E.g. bundle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products</a:t>
            </a:r>
            <a:r>
              <a:rPr lang="it-IT" dirty="0"/>
              <a:t> </a:t>
            </a:r>
            <a:r>
              <a:rPr lang="it-IT" dirty="0" err="1"/>
              <a:t>bought</a:t>
            </a:r>
            <a:r>
              <a:rPr lang="it-IT" dirty="0"/>
              <a:t> </a:t>
            </a:r>
            <a:r>
              <a:rPr lang="it-IT" dirty="0" err="1"/>
              <a:t>together</a:t>
            </a:r>
            <a:r>
              <a:rPr lang="it-IT" dirty="0"/>
              <a:t>.</a:t>
            </a:r>
          </a:p>
          <a:p>
            <a:r>
              <a:rPr lang="it-IT" dirty="0" err="1"/>
              <a:t>Different</a:t>
            </a:r>
            <a:r>
              <a:rPr lang="it-IT" dirty="0"/>
              <a:t> </a:t>
            </a:r>
            <a:r>
              <a:rPr lang="it-IT" dirty="0" err="1"/>
              <a:t>teams</a:t>
            </a:r>
            <a:r>
              <a:rPr lang="it-IT" dirty="0"/>
              <a:t> </a:t>
            </a:r>
            <a:r>
              <a:rPr lang="it-IT" dirty="0" err="1"/>
              <a:t>must</a:t>
            </a:r>
            <a:r>
              <a:rPr lang="it-IT" dirty="0"/>
              <a:t> work </a:t>
            </a:r>
            <a:r>
              <a:rPr lang="it-IT" dirty="0" err="1"/>
              <a:t>together</a:t>
            </a:r>
            <a:r>
              <a:rPr lang="it-IT" dirty="0"/>
              <a:t>.</a:t>
            </a:r>
          </a:p>
          <a:p>
            <a:r>
              <a:rPr lang="it-IT" dirty="0"/>
              <a:t>The </a:t>
            </a:r>
            <a:r>
              <a:rPr lang="it-IT" dirty="0" err="1"/>
              <a:t>product</a:t>
            </a:r>
            <a:r>
              <a:rPr lang="it-IT" dirty="0"/>
              <a:t> </a:t>
            </a:r>
            <a:r>
              <a:rPr lang="it-IT" dirty="0" err="1"/>
              <a:t>development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a business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connected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distribution</a:t>
            </a:r>
            <a:r>
              <a:rPr lang="it-IT" dirty="0"/>
              <a:t> </a:t>
            </a:r>
            <a:r>
              <a:rPr lang="it-IT" dirty="0" err="1"/>
              <a:t>channels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another</a:t>
            </a:r>
            <a:endParaRPr lang="it-IT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Readings</a:t>
            </a:r>
            <a:r>
              <a:rPr lang="it-IT" dirty="0"/>
              <a:t> 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Goold</a:t>
            </a:r>
            <a:r>
              <a:rPr lang="en-US" dirty="0"/>
              <a:t>, M., &amp; Campbell, A. (1998). Desperately seeking synergy. Harvard Business Review, 76(5), 131-143.</a:t>
            </a:r>
          </a:p>
          <a:p>
            <a:r>
              <a:rPr lang="en-US" dirty="0"/>
              <a:t>Powell, W. W., </a:t>
            </a:r>
            <a:r>
              <a:rPr lang="en-US" dirty="0" err="1"/>
              <a:t>Koput</a:t>
            </a:r>
            <a:r>
              <a:rPr lang="en-US" dirty="0"/>
              <a:t>, K. W., &amp; Smith-</a:t>
            </a:r>
            <a:r>
              <a:rPr lang="en-US" dirty="0" err="1"/>
              <a:t>Doerr</a:t>
            </a:r>
            <a:r>
              <a:rPr lang="en-US" dirty="0"/>
              <a:t>, L. (1996). </a:t>
            </a:r>
            <a:r>
              <a:rPr lang="en-US" dirty="0" err="1"/>
              <a:t>Interorganizational</a:t>
            </a:r>
            <a:r>
              <a:rPr lang="en-US" dirty="0"/>
              <a:t> collaboration and the locus of innovation: Networks of learning in biotechnology. </a:t>
            </a:r>
            <a:r>
              <a:rPr lang="en-US"/>
              <a:t>Administrative science quarterly, 116-145.</a:t>
            </a:r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2D6C9E-63E3-4BE8-9CF6-46DA447D0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Ted</a:t>
            </a:r>
            <a:r>
              <a:rPr lang="it-IT" dirty="0"/>
              <a:t> talks: </a:t>
            </a:r>
            <a:r>
              <a:rPr lang="en-GB" dirty="0"/>
              <a:t>Martin Reeves: How to build a business that lasts 100 years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9B3EA47-B041-499F-8544-0C29DBE05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https://www.ted.com/talks/martin_reeves_how_to_build_a_business_that_lasts_100_years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6883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What</a:t>
            </a:r>
            <a:r>
              <a:rPr lang="it-IT" dirty="0"/>
              <a:t> are </a:t>
            </a:r>
            <a:r>
              <a:rPr lang="it-IT" dirty="0" err="1"/>
              <a:t>synergies</a:t>
            </a:r>
            <a:r>
              <a:rPr lang="it-IT" dirty="0"/>
              <a:t>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Synergies</a:t>
            </a:r>
            <a:r>
              <a:rPr lang="it-IT" dirty="0"/>
              <a:t> are hard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describe</a:t>
            </a:r>
            <a:r>
              <a:rPr lang="it-IT" dirty="0"/>
              <a:t> and </a:t>
            </a:r>
            <a:r>
              <a:rPr lang="it-IT" dirty="0" err="1"/>
              <a:t>evaluate</a:t>
            </a:r>
            <a:r>
              <a:rPr lang="it-IT" dirty="0"/>
              <a:t>. </a:t>
            </a:r>
            <a:r>
              <a:rPr lang="it-IT" dirty="0" err="1"/>
              <a:t>Often</a:t>
            </a:r>
            <a:r>
              <a:rPr lang="it-IT" dirty="0"/>
              <a:t>, the word </a:t>
            </a:r>
            <a:r>
              <a:rPr lang="it-IT" dirty="0" err="1"/>
              <a:t>synergies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misused</a:t>
            </a:r>
            <a:r>
              <a:rPr lang="it-IT" dirty="0"/>
              <a:t>: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became</a:t>
            </a:r>
            <a:r>
              <a:rPr lang="it-IT" dirty="0"/>
              <a:t> a </a:t>
            </a:r>
            <a:r>
              <a:rPr lang="it-IT" dirty="0" err="1"/>
              <a:t>buzzword</a:t>
            </a:r>
            <a:r>
              <a:rPr lang="it-IT" dirty="0"/>
              <a:t>, </a:t>
            </a:r>
            <a:r>
              <a:rPr lang="it-IT" dirty="0" err="1"/>
              <a:t>indeed</a:t>
            </a:r>
            <a:r>
              <a:rPr lang="it-IT" dirty="0"/>
              <a:t>.</a:t>
            </a:r>
          </a:p>
          <a:p>
            <a:r>
              <a:rPr lang="it-IT" dirty="0" err="1"/>
              <a:t>Operational</a:t>
            </a:r>
            <a:r>
              <a:rPr lang="it-IT" dirty="0"/>
              <a:t> </a:t>
            </a:r>
            <a:r>
              <a:rPr lang="it-IT" dirty="0" err="1"/>
              <a:t>synergies</a:t>
            </a:r>
            <a:r>
              <a:rPr lang="it-IT" dirty="0"/>
              <a:t>: </a:t>
            </a:r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observe</a:t>
            </a:r>
            <a:r>
              <a:rPr lang="it-IT" dirty="0"/>
              <a:t> a </a:t>
            </a:r>
            <a:r>
              <a:rPr lang="it-IT" dirty="0" err="1"/>
              <a:t>synergy</a:t>
            </a:r>
            <a:r>
              <a:rPr lang="it-IT" dirty="0"/>
              <a:t> </a:t>
            </a:r>
            <a:r>
              <a:rPr lang="it-IT" dirty="0" err="1"/>
              <a:t>when</a:t>
            </a:r>
            <a:r>
              <a:rPr lang="it-IT" dirty="0"/>
              <a:t> the </a:t>
            </a:r>
            <a:r>
              <a:rPr lang="it-IT" dirty="0" err="1"/>
              <a:t>value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business </a:t>
            </a:r>
            <a:r>
              <a:rPr lang="it-IT" dirty="0" err="1"/>
              <a:t>operated</a:t>
            </a:r>
            <a:r>
              <a:rPr lang="it-IT" dirty="0"/>
              <a:t> </a:t>
            </a:r>
            <a:r>
              <a:rPr lang="it-IT" dirty="0" err="1"/>
              <a:t>jointly</a:t>
            </a:r>
            <a:r>
              <a:rPr lang="it-IT" dirty="0"/>
              <a:t> </a:t>
            </a:r>
            <a:r>
              <a:rPr lang="it-IT" dirty="0" err="1"/>
              <a:t>increases</a:t>
            </a:r>
            <a:r>
              <a:rPr lang="it-IT" dirty="0"/>
              <a:t> </a:t>
            </a:r>
            <a:r>
              <a:rPr lang="it-IT" dirty="0" err="1"/>
              <a:t>than</a:t>
            </a:r>
            <a:r>
              <a:rPr lang="it-IT" dirty="0"/>
              <a:t> business </a:t>
            </a:r>
            <a:r>
              <a:rPr lang="it-IT" dirty="0" err="1"/>
              <a:t>operated</a:t>
            </a:r>
            <a:r>
              <a:rPr lang="it-IT" dirty="0"/>
              <a:t> </a:t>
            </a:r>
            <a:r>
              <a:rPr lang="it-IT" dirty="0" err="1"/>
              <a:t>separatedly</a:t>
            </a:r>
            <a:r>
              <a:rPr lang="it-IT" dirty="0"/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Value</a:t>
            </a:r>
            <a:r>
              <a:rPr lang="it-IT" dirty="0"/>
              <a:t> </a:t>
            </a:r>
            <a:r>
              <a:rPr lang="it-IT" dirty="0" err="1"/>
              <a:t>chain</a:t>
            </a:r>
            <a:r>
              <a:rPr lang="it-IT" dirty="0"/>
              <a:t> </a:t>
            </a:r>
            <a:r>
              <a:rPr lang="it-IT" dirty="0" err="1"/>
              <a:t>resources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/>
              <a:t>Synergies</a:t>
            </a:r>
            <a:r>
              <a:rPr lang="it-IT" dirty="0"/>
              <a:t> </a:t>
            </a:r>
            <a:r>
              <a:rPr lang="it-IT" dirty="0" err="1"/>
              <a:t>entail</a:t>
            </a:r>
            <a:r>
              <a:rPr lang="it-IT" dirty="0"/>
              <a:t> </a:t>
            </a:r>
            <a:r>
              <a:rPr lang="it-IT" dirty="0" err="1"/>
              <a:t>coordinated</a:t>
            </a:r>
            <a:r>
              <a:rPr lang="it-IT" dirty="0"/>
              <a:t> </a:t>
            </a:r>
            <a:r>
              <a:rPr lang="it-IT" dirty="0" err="1"/>
              <a:t>decisions</a:t>
            </a:r>
            <a:r>
              <a:rPr lang="it-IT" dirty="0"/>
              <a:t> at </a:t>
            </a:r>
            <a:r>
              <a:rPr lang="it-IT" dirty="0" err="1"/>
              <a:t>an</a:t>
            </a:r>
            <a:r>
              <a:rPr lang="it-IT" dirty="0"/>
              <a:t> </a:t>
            </a:r>
            <a:r>
              <a:rPr lang="it-IT" dirty="0" err="1"/>
              <a:t>operational</a:t>
            </a:r>
            <a:r>
              <a:rPr lang="it-IT" dirty="0"/>
              <a:t> business </a:t>
            </a:r>
            <a:r>
              <a:rPr lang="it-IT" dirty="0" err="1"/>
              <a:t>level</a:t>
            </a:r>
            <a:r>
              <a:rPr lang="it-IT" dirty="0"/>
              <a:t>, </a:t>
            </a:r>
            <a:r>
              <a:rPr lang="it-IT" dirty="0" err="1"/>
              <a:t>for</a:t>
            </a:r>
            <a:r>
              <a:rPr lang="it-IT" dirty="0"/>
              <a:t> </a:t>
            </a:r>
            <a:r>
              <a:rPr lang="it-IT" dirty="0" err="1"/>
              <a:t>each</a:t>
            </a:r>
            <a:r>
              <a:rPr lang="it-IT" dirty="0"/>
              <a:t> single business. </a:t>
            </a:r>
          </a:p>
          <a:p>
            <a:r>
              <a:rPr lang="it-IT" dirty="0"/>
              <a:t>The first </a:t>
            </a:r>
            <a:r>
              <a:rPr lang="it-IT" dirty="0" err="1"/>
              <a:t>step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represent</a:t>
            </a:r>
            <a:r>
              <a:rPr lang="it-IT" dirty="0"/>
              <a:t> business </a:t>
            </a:r>
            <a:r>
              <a:rPr lang="it-IT" dirty="0" err="1"/>
              <a:t>specific</a:t>
            </a:r>
            <a:r>
              <a:rPr lang="it-IT" dirty="0"/>
              <a:t> </a:t>
            </a:r>
            <a:r>
              <a:rPr lang="it-IT" dirty="0" err="1"/>
              <a:t>value</a:t>
            </a:r>
            <a:r>
              <a:rPr lang="it-IT" dirty="0"/>
              <a:t> </a:t>
            </a:r>
            <a:r>
              <a:rPr lang="it-IT" dirty="0" err="1"/>
              <a:t>chain</a:t>
            </a:r>
            <a:r>
              <a:rPr lang="it-IT" dirty="0"/>
              <a:t>, </a:t>
            </a:r>
            <a:r>
              <a:rPr lang="it-IT" dirty="0" err="1"/>
              <a:t>adopting</a:t>
            </a:r>
            <a:r>
              <a:rPr lang="it-IT" dirty="0"/>
              <a:t>,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instance</a:t>
            </a:r>
            <a:r>
              <a:rPr lang="it-IT" dirty="0"/>
              <a:t>, Porter’s </a:t>
            </a:r>
            <a:r>
              <a:rPr lang="it-IT" dirty="0" err="1"/>
              <a:t>model</a:t>
            </a:r>
            <a:r>
              <a:rPr lang="it-IT" dirty="0"/>
              <a:t> (1985) – </a:t>
            </a:r>
            <a:r>
              <a:rPr lang="it-IT" dirty="0" err="1"/>
              <a:t>primary</a:t>
            </a:r>
            <a:r>
              <a:rPr lang="it-IT" dirty="0"/>
              <a:t> and </a:t>
            </a:r>
            <a:r>
              <a:rPr lang="it-IT" dirty="0" err="1"/>
              <a:t>secondary</a:t>
            </a:r>
            <a:r>
              <a:rPr lang="it-IT" dirty="0"/>
              <a:t> </a:t>
            </a:r>
            <a:r>
              <a:rPr lang="it-IT" dirty="0" err="1"/>
              <a:t>activities</a:t>
            </a:r>
            <a:r>
              <a:rPr lang="it-IT" dirty="0"/>
              <a:t>.</a:t>
            </a:r>
          </a:p>
          <a:p>
            <a:r>
              <a:rPr lang="it-IT" dirty="0" err="1"/>
              <a:t>For</a:t>
            </a:r>
            <a:r>
              <a:rPr lang="it-IT" dirty="0"/>
              <a:t> </a:t>
            </a:r>
            <a:r>
              <a:rPr lang="it-IT" dirty="0" err="1"/>
              <a:t>each</a:t>
            </a:r>
            <a:r>
              <a:rPr lang="it-IT" dirty="0"/>
              <a:t> </a:t>
            </a:r>
            <a:r>
              <a:rPr lang="it-IT" dirty="0" err="1"/>
              <a:t>value</a:t>
            </a:r>
            <a:r>
              <a:rPr lang="it-IT" dirty="0"/>
              <a:t> </a:t>
            </a:r>
            <a:r>
              <a:rPr lang="it-IT" dirty="0" err="1"/>
              <a:t>chain</a:t>
            </a:r>
            <a:r>
              <a:rPr lang="it-IT" dirty="0"/>
              <a:t> (and </a:t>
            </a:r>
            <a:r>
              <a:rPr lang="it-IT" dirty="0" err="1"/>
              <a:t>each</a:t>
            </a:r>
            <a:r>
              <a:rPr lang="it-IT" dirty="0"/>
              <a:t> single </a:t>
            </a:r>
            <a:r>
              <a:rPr lang="it-IT" dirty="0" err="1"/>
              <a:t>activity</a:t>
            </a:r>
            <a:r>
              <a:rPr lang="it-IT" dirty="0"/>
              <a:t>) the focus </a:t>
            </a:r>
            <a:r>
              <a:rPr lang="it-IT" dirty="0" err="1"/>
              <a:t>must</a:t>
            </a:r>
            <a:r>
              <a:rPr lang="it-IT" dirty="0"/>
              <a:t> </a:t>
            </a:r>
            <a:r>
              <a:rPr lang="it-IT" dirty="0" err="1"/>
              <a:t>be</a:t>
            </a:r>
            <a:r>
              <a:rPr lang="it-IT" dirty="0"/>
              <a:t> on </a:t>
            </a:r>
            <a:r>
              <a:rPr lang="it-IT" dirty="0" err="1"/>
              <a:t>owned</a:t>
            </a:r>
            <a:r>
              <a:rPr lang="it-IT" dirty="0"/>
              <a:t> </a:t>
            </a:r>
            <a:r>
              <a:rPr lang="it-IT" dirty="0" err="1"/>
              <a:t>resources</a:t>
            </a:r>
            <a:r>
              <a:rPr lang="it-IT" dirty="0"/>
              <a:t>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Value</a:t>
            </a:r>
            <a:r>
              <a:rPr lang="it-IT" dirty="0"/>
              <a:t> </a:t>
            </a:r>
            <a:r>
              <a:rPr lang="it-IT" dirty="0" err="1"/>
              <a:t>chain</a:t>
            </a:r>
            <a:r>
              <a:rPr lang="it-IT" dirty="0"/>
              <a:t> </a:t>
            </a:r>
            <a:r>
              <a:rPr lang="it-IT" dirty="0" err="1"/>
              <a:t>resources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According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Barney</a:t>
            </a:r>
            <a:r>
              <a:rPr lang="it-IT" dirty="0"/>
              <a:t> (1991) </a:t>
            </a:r>
            <a:r>
              <a:rPr lang="it-IT" dirty="0" err="1"/>
              <a:t>resources</a:t>
            </a:r>
            <a:r>
              <a:rPr lang="it-IT" dirty="0"/>
              <a:t> are </a:t>
            </a:r>
            <a:r>
              <a:rPr lang="it-IT" dirty="0" err="1"/>
              <a:t>assets</a:t>
            </a:r>
            <a:r>
              <a:rPr lang="it-IT" dirty="0"/>
              <a:t>; </a:t>
            </a:r>
            <a:r>
              <a:rPr lang="it-IT" dirty="0" err="1"/>
              <a:t>capabilities</a:t>
            </a:r>
            <a:r>
              <a:rPr lang="it-IT" dirty="0"/>
              <a:t>; </a:t>
            </a:r>
            <a:r>
              <a:rPr lang="it-IT" dirty="0" err="1"/>
              <a:t>organizational</a:t>
            </a:r>
            <a:r>
              <a:rPr lang="it-IT" dirty="0"/>
              <a:t> </a:t>
            </a:r>
            <a:r>
              <a:rPr lang="it-IT" dirty="0" err="1"/>
              <a:t>processes</a:t>
            </a:r>
            <a:r>
              <a:rPr lang="it-IT" dirty="0"/>
              <a:t>; </a:t>
            </a:r>
            <a:r>
              <a:rPr lang="it-IT" dirty="0" err="1"/>
              <a:t>firm</a:t>
            </a:r>
            <a:r>
              <a:rPr lang="it-IT" dirty="0"/>
              <a:t> </a:t>
            </a:r>
            <a:r>
              <a:rPr lang="it-IT" dirty="0" err="1"/>
              <a:t>attributes</a:t>
            </a:r>
            <a:r>
              <a:rPr lang="it-IT" dirty="0"/>
              <a:t>; </a:t>
            </a:r>
            <a:r>
              <a:rPr lang="it-IT" dirty="0" err="1"/>
              <a:t>knowledge</a:t>
            </a:r>
            <a:r>
              <a:rPr lang="it-IT" dirty="0"/>
              <a:t>. </a:t>
            </a:r>
            <a:r>
              <a:rPr lang="it-IT" dirty="0" err="1"/>
              <a:t>Core</a:t>
            </a:r>
            <a:r>
              <a:rPr lang="it-IT" dirty="0"/>
              <a:t> </a:t>
            </a:r>
            <a:r>
              <a:rPr lang="it-IT" dirty="0" err="1"/>
              <a:t>resources</a:t>
            </a:r>
            <a:r>
              <a:rPr lang="it-IT" dirty="0"/>
              <a:t> </a:t>
            </a:r>
            <a:r>
              <a:rPr lang="it-IT" dirty="0" err="1"/>
              <a:t>allow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achieve</a:t>
            </a:r>
            <a:r>
              <a:rPr lang="it-IT" dirty="0"/>
              <a:t> </a:t>
            </a:r>
            <a:r>
              <a:rPr lang="it-IT" dirty="0" err="1"/>
              <a:t>superior</a:t>
            </a:r>
            <a:r>
              <a:rPr lang="it-IT" dirty="0"/>
              <a:t> performance </a:t>
            </a:r>
            <a:r>
              <a:rPr lang="it-IT" dirty="0" err="1"/>
              <a:t>than</a:t>
            </a:r>
            <a:r>
              <a:rPr lang="it-IT" dirty="0"/>
              <a:t> </a:t>
            </a:r>
            <a:r>
              <a:rPr lang="it-IT" dirty="0" err="1"/>
              <a:t>rivals</a:t>
            </a:r>
            <a:r>
              <a:rPr lang="it-IT" dirty="0"/>
              <a:t>. </a:t>
            </a:r>
          </a:p>
          <a:p>
            <a:r>
              <a:rPr lang="it-IT" dirty="0" err="1"/>
              <a:t>Looking</a:t>
            </a:r>
            <a:r>
              <a:rPr lang="it-IT" dirty="0"/>
              <a:t> </a:t>
            </a:r>
            <a:r>
              <a:rPr lang="it-IT" dirty="0" err="1"/>
              <a:t>after</a:t>
            </a:r>
            <a:r>
              <a:rPr lang="it-IT" dirty="0"/>
              <a:t> </a:t>
            </a:r>
            <a:r>
              <a:rPr lang="it-IT" dirty="0" err="1"/>
              <a:t>operational</a:t>
            </a:r>
            <a:r>
              <a:rPr lang="it-IT" dirty="0"/>
              <a:t> </a:t>
            </a:r>
            <a:r>
              <a:rPr lang="it-IT" dirty="0" err="1"/>
              <a:t>synergies</a:t>
            </a:r>
            <a:r>
              <a:rPr lang="it-IT" dirty="0"/>
              <a:t> </a:t>
            </a:r>
            <a:r>
              <a:rPr lang="it-IT" dirty="0" err="1"/>
              <a:t>means</a:t>
            </a:r>
            <a:r>
              <a:rPr lang="it-IT" dirty="0"/>
              <a:t> </a:t>
            </a:r>
            <a:r>
              <a:rPr lang="it-IT" dirty="0" err="1"/>
              <a:t>searching</a:t>
            </a:r>
            <a:r>
              <a:rPr lang="it-IT" dirty="0"/>
              <a:t> </a:t>
            </a:r>
            <a:r>
              <a:rPr lang="it-IT" dirty="0" err="1"/>
              <a:t>for</a:t>
            </a:r>
            <a:r>
              <a:rPr lang="it-IT" dirty="0"/>
              <a:t> </a:t>
            </a:r>
            <a:r>
              <a:rPr lang="it-IT" dirty="0" err="1"/>
              <a:t>valuable</a:t>
            </a:r>
            <a:r>
              <a:rPr lang="it-IT" dirty="0"/>
              <a:t> </a:t>
            </a:r>
            <a:r>
              <a:rPr lang="it-IT" dirty="0" err="1"/>
              <a:t>coordination</a:t>
            </a:r>
            <a:r>
              <a:rPr lang="it-IT" dirty="0"/>
              <a:t> </a:t>
            </a:r>
            <a:r>
              <a:rPr lang="it-IT" dirty="0" err="1"/>
              <a:t>decisions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the </a:t>
            </a:r>
            <a:r>
              <a:rPr lang="it-IT" dirty="0" err="1"/>
              <a:t>value</a:t>
            </a:r>
            <a:r>
              <a:rPr lang="it-IT" dirty="0"/>
              <a:t> </a:t>
            </a:r>
            <a:r>
              <a:rPr lang="it-IT" dirty="0" err="1"/>
              <a:t>chain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two</a:t>
            </a:r>
            <a:r>
              <a:rPr lang="it-IT" dirty="0"/>
              <a:t> </a:t>
            </a:r>
            <a:r>
              <a:rPr lang="it-IT" dirty="0" err="1"/>
              <a:t>businesses</a:t>
            </a:r>
            <a:r>
              <a:rPr lang="it-IT" dirty="0"/>
              <a:t>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types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synergies</a:t>
            </a:r>
            <a:r>
              <a:rPr lang="it-IT" dirty="0"/>
              <a:t>?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There</a:t>
            </a:r>
            <a:r>
              <a:rPr lang="it-IT" dirty="0"/>
              <a:t> are </a:t>
            </a:r>
            <a:r>
              <a:rPr lang="it-IT" dirty="0" err="1"/>
              <a:t>four</a:t>
            </a:r>
            <a:r>
              <a:rPr lang="it-IT" dirty="0"/>
              <a:t> </a:t>
            </a:r>
            <a:r>
              <a:rPr lang="it-IT" dirty="0" err="1"/>
              <a:t>types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synergies</a:t>
            </a:r>
            <a:r>
              <a:rPr lang="it-IT" dirty="0"/>
              <a:t> (</a:t>
            </a:r>
            <a:r>
              <a:rPr lang="it-IT" dirty="0" err="1"/>
              <a:t>Puranam</a:t>
            </a:r>
            <a:r>
              <a:rPr lang="it-IT" dirty="0"/>
              <a:t>, </a:t>
            </a:r>
            <a:r>
              <a:rPr lang="it-IT" dirty="0" err="1"/>
              <a:t>Vanneste</a:t>
            </a:r>
            <a:r>
              <a:rPr lang="it-IT" dirty="0"/>
              <a:t>, 2016)</a:t>
            </a:r>
          </a:p>
          <a:p>
            <a:pPr>
              <a:buNone/>
            </a:pP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331640" y="3429000"/>
          <a:ext cx="6096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INVOLVES</a:t>
                      </a:r>
                      <a:r>
                        <a:rPr lang="it-IT" baseline="0" dirty="0"/>
                        <a:t> SIMILAR RESOURCES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INVOLVES</a:t>
                      </a:r>
                      <a:r>
                        <a:rPr lang="it-IT" baseline="0" dirty="0"/>
                        <a:t> DISSIMILAR RESOURCES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HIGH</a:t>
                      </a:r>
                      <a:r>
                        <a:rPr lang="it-IT" baseline="0" dirty="0"/>
                        <a:t> MODIFICATION OF RESOURCES </a:t>
                      </a:r>
                      <a:endParaRPr lang="it-IT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/>
                        <a:t>Consolidation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/>
                        <a:t>Customization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LOW MODIFICATION OF RESOURCES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err="1"/>
                        <a:t>Combination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Connection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types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synergies</a:t>
            </a:r>
            <a:r>
              <a:rPr lang="it-IT" dirty="0"/>
              <a:t>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Similarities</a:t>
            </a:r>
            <a:r>
              <a:rPr lang="it-IT" dirty="0"/>
              <a:t> </a:t>
            </a:r>
            <a:r>
              <a:rPr lang="it-IT" dirty="0" err="1"/>
              <a:t>among</a:t>
            </a:r>
            <a:r>
              <a:rPr lang="it-IT" dirty="0"/>
              <a:t> </a:t>
            </a:r>
            <a:r>
              <a:rPr lang="it-IT" dirty="0" err="1"/>
              <a:t>resources</a:t>
            </a:r>
            <a:r>
              <a:rPr lang="it-IT" dirty="0"/>
              <a:t>: </a:t>
            </a:r>
            <a:r>
              <a:rPr lang="it-IT" dirty="0" err="1"/>
              <a:t>similar</a:t>
            </a:r>
            <a:r>
              <a:rPr lang="it-IT" dirty="0"/>
              <a:t> </a:t>
            </a:r>
            <a:r>
              <a:rPr lang="it-IT" dirty="0" err="1"/>
              <a:t>resources</a:t>
            </a:r>
            <a:r>
              <a:rPr lang="it-IT" dirty="0"/>
              <a:t> </a:t>
            </a:r>
            <a:r>
              <a:rPr lang="it-IT" dirty="0" err="1"/>
              <a:t>lead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economies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scale; dissimilar </a:t>
            </a:r>
            <a:r>
              <a:rPr lang="it-IT" dirty="0" err="1"/>
              <a:t>resources</a:t>
            </a:r>
            <a:r>
              <a:rPr lang="it-IT" dirty="0"/>
              <a:t> produce </a:t>
            </a:r>
            <a:r>
              <a:rPr lang="it-IT" dirty="0" err="1"/>
              <a:t>economies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scope.</a:t>
            </a:r>
          </a:p>
          <a:p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extent</a:t>
            </a:r>
            <a:r>
              <a:rPr lang="it-IT" dirty="0"/>
              <a:t> a </a:t>
            </a:r>
            <a:r>
              <a:rPr lang="it-IT" dirty="0" err="1"/>
              <a:t>change</a:t>
            </a:r>
            <a:r>
              <a:rPr lang="it-IT" dirty="0"/>
              <a:t> in </a:t>
            </a:r>
            <a:r>
              <a:rPr lang="it-IT" dirty="0" err="1"/>
              <a:t>resources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needed</a:t>
            </a:r>
            <a:r>
              <a:rPr lang="it-IT" dirty="0"/>
              <a:t> </a:t>
            </a:r>
            <a:r>
              <a:rPr lang="it-IT" dirty="0" err="1"/>
              <a:t>for</a:t>
            </a:r>
            <a:r>
              <a:rPr lang="it-IT" dirty="0"/>
              <a:t> </a:t>
            </a:r>
            <a:r>
              <a:rPr lang="it-IT" dirty="0" err="1"/>
              <a:t>synergies</a:t>
            </a:r>
            <a:r>
              <a:rPr lang="it-IT" dirty="0"/>
              <a:t>? </a:t>
            </a:r>
            <a:r>
              <a:rPr lang="it-IT" dirty="0" err="1"/>
              <a:t>Structural</a:t>
            </a:r>
            <a:r>
              <a:rPr lang="it-IT" dirty="0"/>
              <a:t> </a:t>
            </a:r>
            <a:r>
              <a:rPr lang="it-IT" dirty="0" err="1"/>
              <a:t>similarities</a:t>
            </a:r>
            <a:r>
              <a:rPr lang="it-IT" dirty="0"/>
              <a:t> </a:t>
            </a:r>
            <a:r>
              <a:rPr lang="it-IT" dirty="0" err="1"/>
              <a:t>affect</a:t>
            </a:r>
            <a:r>
              <a:rPr lang="it-IT" dirty="0"/>
              <a:t> </a:t>
            </a:r>
            <a:r>
              <a:rPr lang="it-IT" dirty="0" err="1"/>
              <a:t>change</a:t>
            </a:r>
            <a:r>
              <a:rPr lang="it-IT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Consolidation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creates</a:t>
            </a:r>
            <a:r>
              <a:rPr lang="it-IT" dirty="0"/>
              <a:t> </a:t>
            </a:r>
            <a:r>
              <a:rPr lang="it-IT" dirty="0" err="1"/>
              <a:t>value</a:t>
            </a:r>
            <a:r>
              <a:rPr lang="it-IT" dirty="0"/>
              <a:t> </a:t>
            </a:r>
            <a:r>
              <a:rPr lang="it-IT" dirty="0" err="1"/>
              <a:t>by</a:t>
            </a:r>
            <a:r>
              <a:rPr lang="it-IT" dirty="0"/>
              <a:t> </a:t>
            </a:r>
            <a:r>
              <a:rPr lang="it-IT" dirty="0" err="1"/>
              <a:t>rationalization</a:t>
            </a:r>
            <a:r>
              <a:rPr lang="it-IT" dirty="0"/>
              <a:t> </a:t>
            </a:r>
            <a:r>
              <a:rPr lang="it-IT" dirty="0" err="1"/>
              <a:t>across</a:t>
            </a:r>
            <a:r>
              <a:rPr lang="it-IT" dirty="0"/>
              <a:t> </a:t>
            </a:r>
            <a:r>
              <a:rPr lang="it-IT" dirty="0" err="1"/>
              <a:t>similar</a:t>
            </a:r>
            <a:r>
              <a:rPr lang="it-IT" dirty="0"/>
              <a:t> </a:t>
            </a:r>
            <a:r>
              <a:rPr lang="it-IT" dirty="0" err="1"/>
              <a:t>resources</a:t>
            </a:r>
            <a:r>
              <a:rPr lang="it-IT" dirty="0"/>
              <a:t>.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redundancies</a:t>
            </a:r>
            <a:r>
              <a:rPr lang="it-IT" dirty="0"/>
              <a:t> </a:t>
            </a:r>
            <a:r>
              <a:rPr lang="it-IT" dirty="0" err="1"/>
              <a:t>elimination</a:t>
            </a:r>
            <a:r>
              <a:rPr lang="it-IT" dirty="0"/>
              <a:t> and </a:t>
            </a:r>
            <a:r>
              <a:rPr lang="it-IT" dirty="0" err="1"/>
              <a:t>waste</a:t>
            </a:r>
            <a:r>
              <a:rPr lang="it-IT" dirty="0"/>
              <a:t> </a:t>
            </a:r>
            <a:r>
              <a:rPr lang="it-IT" dirty="0" err="1"/>
              <a:t>recovering</a:t>
            </a:r>
            <a:r>
              <a:rPr lang="it-IT" dirty="0"/>
              <a:t>. </a:t>
            </a:r>
          </a:p>
          <a:p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regards</a:t>
            </a:r>
            <a:r>
              <a:rPr lang="it-IT" dirty="0"/>
              <a:t> the </a:t>
            </a:r>
            <a:r>
              <a:rPr lang="it-IT" dirty="0" err="1"/>
              <a:t>costs</a:t>
            </a:r>
            <a:r>
              <a:rPr lang="it-IT" dirty="0"/>
              <a:t> side and </a:t>
            </a:r>
            <a:r>
              <a:rPr lang="it-IT" dirty="0" err="1"/>
              <a:t>invested</a:t>
            </a:r>
            <a:r>
              <a:rPr lang="it-IT" dirty="0"/>
              <a:t> capital</a:t>
            </a:r>
          </a:p>
          <a:p>
            <a:r>
              <a:rPr lang="it-IT" dirty="0"/>
              <a:t>The </a:t>
            </a:r>
            <a:r>
              <a:rPr lang="it-IT" dirty="0" err="1"/>
              <a:t>gain</a:t>
            </a:r>
            <a:r>
              <a:rPr lang="it-IT" dirty="0"/>
              <a:t> </a:t>
            </a:r>
            <a:r>
              <a:rPr lang="it-IT" dirty="0" err="1"/>
              <a:t>depends</a:t>
            </a:r>
            <a:r>
              <a:rPr lang="it-IT" dirty="0"/>
              <a:t> on </a:t>
            </a:r>
            <a:r>
              <a:rPr lang="it-IT" dirty="0" err="1"/>
              <a:t>such</a:t>
            </a:r>
            <a:r>
              <a:rPr lang="it-IT" dirty="0"/>
              <a:t> </a:t>
            </a:r>
            <a:r>
              <a:rPr lang="it-IT" dirty="0" err="1"/>
              <a:t>inefficiency</a:t>
            </a:r>
            <a:r>
              <a:rPr lang="it-IT" dirty="0"/>
              <a:t> </a:t>
            </a:r>
            <a:r>
              <a:rPr lang="it-IT" dirty="0" err="1"/>
              <a:t>revision</a:t>
            </a:r>
            <a:r>
              <a:rPr lang="it-IT" dirty="0"/>
              <a:t> and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implies</a:t>
            </a:r>
            <a:r>
              <a:rPr lang="it-IT" dirty="0"/>
              <a:t> a </a:t>
            </a:r>
            <a:r>
              <a:rPr lang="it-IT" dirty="0" err="1"/>
              <a:t>substantial</a:t>
            </a:r>
            <a:r>
              <a:rPr lang="it-IT" dirty="0"/>
              <a:t> </a:t>
            </a:r>
            <a:r>
              <a:rPr lang="it-IT" dirty="0" err="1"/>
              <a:t>resources</a:t>
            </a:r>
            <a:r>
              <a:rPr lang="it-IT" dirty="0"/>
              <a:t> </a:t>
            </a:r>
            <a:r>
              <a:rPr lang="it-IT" dirty="0" err="1"/>
              <a:t>modification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Combination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The </a:t>
            </a:r>
            <a:r>
              <a:rPr lang="it-IT" dirty="0" err="1"/>
              <a:t>value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created</a:t>
            </a:r>
            <a:r>
              <a:rPr lang="it-IT" dirty="0"/>
              <a:t> </a:t>
            </a:r>
            <a:r>
              <a:rPr lang="it-IT" dirty="0" err="1"/>
              <a:t>through</a:t>
            </a:r>
            <a:r>
              <a:rPr lang="it-IT" dirty="0"/>
              <a:t> </a:t>
            </a:r>
            <a:r>
              <a:rPr lang="it-IT" dirty="0" err="1"/>
              <a:t>pooling</a:t>
            </a:r>
            <a:r>
              <a:rPr lang="it-IT" dirty="0"/>
              <a:t> </a:t>
            </a:r>
            <a:r>
              <a:rPr lang="it-IT" dirty="0" err="1"/>
              <a:t>similar</a:t>
            </a:r>
            <a:r>
              <a:rPr lang="it-IT" dirty="0"/>
              <a:t> </a:t>
            </a:r>
            <a:r>
              <a:rPr lang="it-IT" dirty="0" err="1"/>
              <a:t>resources</a:t>
            </a:r>
            <a:r>
              <a:rPr lang="it-IT" dirty="0"/>
              <a:t>.</a:t>
            </a:r>
          </a:p>
          <a:p>
            <a:r>
              <a:rPr lang="it-IT" dirty="0"/>
              <a:t>The </a:t>
            </a:r>
            <a:r>
              <a:rPr lang="it-IT" dirty="0" err="1"/>
              <a:t>effect</a:t>
            </a:r>
            <a:r>
              <a:rPr lang="it-IT" dirty="0"/>
              <a:t> </a:t>
            </a:r>
            <a:r>
              <a:rPr lang="it-IT" dirty="0" err="1"/>
              <a:t>impacts</a:t>
            </a:r>
            <a:r>
              <a:rPr lang="it-IT" dirty="0"/>
              <a:t> </a:t>
            </a:r>
            <a:r>
              <a:rPr lang="it-IT" dirty="0" err="1"/>
              <a:t>either</a:t>
            </a:r>
            <a:r>
              <a:rPr lang="it-IT" dirty="0"/>
              <a:t> on </a:t>
            </a:r>
            <a:r>
              <a:rPr lang="it-IT" dirty="0" err="1"/>
              <a:t>costs</a:t>
            </a:r>
            <a:r>
              <a:rPr lang="it-IT" dirty="0"/>
              <a:t> or </a:t>
            </a:r>
            <a:r>
              <a:rPr lang="it-IT" dirty="0" err="1"/>
              <a:t>revenues</a:t>
            </a:r>
            <a:r>
              <a:rPr lang="it-IT" dirty="0"/>
              <a:t>.</a:t>
            </a:r>
          </a:p>
          <a:p>
            <a:r>
              <a:rPr lang="it-IT" dirty="0" err="1"/>
              <a:t>There</a:t>
            </a:r>
            <a:r>
              <a:rPr lang="it-IT" dirty="0"/>
              <a:t>’s a low </a:t>
            </a:r>
            <a:r>
              <a:rPr lang="it-IT" dirty="0" err="1"/>
              <a:t>degree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resources</a:t>
            </a:r>
            <a:r>
              <a:rPr lang="it-IT" dirty="0"/>
              <a:t> </a:t>
            </a:r>
            <a:r>
              <a:rPr lang="it-IT" dirty="0" err="1"/>
              <a:t>modification</a:t>
            </a:r>
            <a:endParaRPr lang="it-IT" dirty="0"/>
          </a:p>
          <a:p>
            <a:r>
              <a:rPr lang="it-IT" dirty="0" err="1"/>
              <a:t>Such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in </a:t>
            </a:r>
            <a:r>
              <a:rPr lang="it-IT" dirty="0" err="1"/>
              <a:t>consolidation</a:t>
            </a:r>
            <a:r>
              <a:rPr lang="it-IT" dirty="0"/>
              <a:t>, </a:t>
            </a:r>
            <a:r>
              <a:rPr lang="it-IT" dirty="0" err="1"/>
              <a:t>initial</a:t>
            </a:r>
            <a:r>
              <a:rPr lang="it-IT" dirty="0"/>
              <a:t> </a:t>
            </a:r>
            <a:r>
              <a:rPr lang="it-IT" dirty="0" err="1"/>
              <a:t>value</a:t>
            </a:r>
            <a:r>
              <a:rPr lang="it-IT" dirty="0"/>
              <a:t> </a:t>
            </a:r>
            <a:r>
              <a:rPr lang="it-IT" dirty="0" err="1"/>
              <a:t>chains</a:t>
            </a:r>
            <a:r>
              <a:rPr lang="it-IT" dirty="0"/>
              <a:t> </a:t>
            </a:r>
            <a:r>
              <a:rPr lang="it-IT" dirty="0" err="1"/>
              <a:t>disappears</a:t>
            </a:r>
            <a:r>
              <a:rPr lang="it-IT" dirty="0"/>
              <a:t> </a:t>
            </a:r>
            <a:r>
              <a:rPr lang="it-IT" dirty="0" err="1"/>
              <a:t>after</a:t>
            </a:r>
            <a:r>
              <a:rPr lang="it-IT" dirty="0"/>
              <a:t> the </a:t>
            </a:r>
            <a:r>
              <a:rPr lang="it-IT" dirty="0" err="1"/>
              <a:t>merging</a:t>
            </a:r>
            <a:r>
              <a:rPr lang="it-IT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511</Words>
  <Application>Microsoft Office PowerPoint</Application>
  <PresentationFormat>Presentazione su schermo (4:3)</PresentationFormat>
  <Paragraphs>48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5" baseType="lpstr">
      <vt:lpstr>Arial</vt:lpstr>
      <vt:lpstr>Calibri</vt:lpstr>
      <vt:lpstr>Tema di Office</vt:lpstr>
      <vt:lpstr>Synergies</vt:lpstr>
      <vt:lpstr>Ted talks: Martin Reeves: How to build a business that lasts 100 years</vt:lpstr>
      <vt:lpstr>What are synergies?</vt:lpstr>
      <vt:lpstr>Value chain resources</vt:lpstr>
      <vt:lpstr>Value chain resources</vt:lpstr>
      <vt:lpstr>What types of synergies? </vt:lpstr>
      <vt:lpstr>What types of synergies?</vt:lpstr>
      <vt:lpstr>Consolidation</vt:lpstr>
      <vt:lpstr>Combination</vt:lpstr>
      <vt:lpstr>Customization</vt:lpstr>
      <vt:lpstr>Connection</vt:lpstr>
      <vt:lpstr>Readings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Synergies</dc:title>
  <dc:creator>Beatrice</dc:creator>
  <cp:lastModifiedBy>beatrice orlando</cp:lastModifiedBy>
  <cp:revision>15</cp:revision>
  <dcterms:created xsi:type="dcterms:W3CDTF">2016-10-14T10:55:23Z</dcterms:created>
  <dcterms:modified xsi:type="dcterms:W3CDTF">2020-04-05T20:11:05Z</dcterms:modified>
</cp:coreProperties>
</file>