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4"/>
  </p:notesMasterIdLst>
  <p:sldIdLst>
    <p:sldId id="284" r:id="rId3"/>
    <p:sldId id="342" r:id="rId4"/>
    <p:sldId id="357" r:id="rId5"/>
    <p:sldId id="344" r:id="rId6"/>
    <p:sldId id="356" r:id="rId7"/>
    <p:sldId id="358" r:id="rId8"/>
    <p:sldId id="360" r:id="rId9"/>
    <p:sldId id="361" r:id="rId10"/>
    <p:sldId id="345" r:id="rId11"/>
    <p:sldId id="355" r:id="rId12"/>
    <p:sldId id="348" r:id="rId13"/>
    <p:sldId id="362" r:id="rId14"/>
    <p:sldId id="346" r:id="rId15"/>
    <p:sldId id="349" r:id="rId16"/>
    <p:sldId id="350" r:id="rId17"/>
    <p:sldId id="351" r:id="rId18"/>
    <p:sldId id="363" r:id="rId19"/>
    <p:sldId id="352" r:id="rId20"/>
    <p:sldId id="353" r:id="rId21"/>
    <p:sldId id="354" r:id="rId22"/>
    <p:sldId id="274" r:id="rId2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8" autoAdjust="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0E592-5995-4AF2-8B2B-D3CFE218A24B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99779-F75A-422F-9C73-68FC3DE70F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12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C275BC-233D-4227-A076-35A9361B1A14}" type="slidenum">
              <a:rPr lang="it-IT" altLang="it-IT" smtClean="0"/>
              <a:pPr eaLnBrk="1" hangingPunct="1"/>
              <a:t>17</a:t>
            </a:fld>
            <a:endParaRPr lang="it-IT" altLang="it-IT"/>
          </a:p>
        </p:txBody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62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4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87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632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5" y="692151"/>
            <a:ext cx="8207375" cy="86518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8D9D-2352-40FF-A537-EA0207A821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8111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5042" y="1933993"/>
            <a:ext cx="8244922" cy="1470025"/>
          </a:xfrm>
        </p:spPr>
        <p:txBody>
          <a:bodyPr lIns="0" tIns="0" rIns="0" bIns="72000" anchor="b" anchorCtr="0">
            <a:normAutofit/>
          </a:bodyPr>
          <a:lstStyle>
            <a:lvl1pPr algn="ctr">
              <a:defRPr sz="36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5042" y="4310256"/>
            <a:ext cx="8244922" cy="990952"/>
          </a:xfrm>
        </p:spPr>
        <p:txBody>
          <a:bodyPr lIns="0" tIns="72000" rIns="0" b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56636" y="5949280"/>
            <a:ext cx="8263328" cy="648072"/>
          </a:xfrm>
        </p:spPr>
        <p:txBody>
          <a:bodyPr lIns="0" tIns="0" rIns="0" bIns="0" anchor="t" anchorCtr="0"/>
          <a:lstStyle>
            <a:lvl1pPr algn="ctr"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it-IT" dirty="0">
                <a:solidFill>
                  <a:prstClr val="black">
                    <a:lumMod val="95000"/>
                    <a:lumOff val="5000"/>
                  </a:prstClr>
                </a:solidFill>
              </a:rPr>
              <a:t>Comitato per le tecnologie dell’informazione - 11 luglio 2015</a:t>
            </a:r>
          </a:p>
        </p:txBody>
      </p:sp>
      <p:sp>
        <p:nvSpPr>
          <p:cNvPr id="5" name="Gallone 4"/>
          <p:cNvSpPr/>
          <p:nvPr userDrawn="1"/>
        </p:nvSpPr>
        <p:spPr>
          <a:xfrm>
            <a:off x="808664" y="3590177"/>
            <a:ext cx="7687264" cy="504056"/>
          </a:xfrm>
          <a:prstGeom prst="chevron">
            <a:avLst/>
          </a:prstGeom>
          <a:solidFill>
            <a:srgbClr val="019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47" name="Gallone 46"/>
          <p:cNvSpPr/>
          <p:nvPr userDrawn="1"/>
        </p:nvSpPr>
        <p:spPr>
          <a:xfrm>
            <a:off x="8388424" y="3590177"/>
            <a:ext cx="504056" cy="504056"/>
          </a:xfrm>
          <a:prstGeom prst="chevron">
            <a:avLst>
              <a:gd name="adj" fmla="val 51512"/>
            </a:avLst>
          </a:prstGeom>
          <a:solidFill>
            <a:srgbClr val="019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50" name="Gallone 49"/>
          <p:cNvSpPr/>
          <p:nvPr userDrawn="1"/>
        </p:nvSpPr>
        <p:spPr>
          <a:xfrm>
            <a:off x="304608" y="3590376"/>
            <a:ext cx="504056" cy="504056"/>
          </a:xfrm>
          <a:prstGeom prst="chevron">
            <a:avLst>
              <a:gd name="adj" fmla="val 51512"/>
            </a:avLst>
          </a:prstGeom>
          <a:solidFill>
            <a:srgbClr val="019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51" name="Gallone 50"/>
          <p:cNvSpPr/>
          <p:nvPr userDrawn="1"/>
        </p:nvSpPr>
        <p:spPr>
          <a:xfrm>
            <a:off x="0" y="3590177"/>
            <a:ext cx="364156" cy="504056"/>
          </a:xfrm>
          <a:prstGeom prst="chevron">
            <a:avLst>
              <a:gd name="adj" fmla="val 57416"/>
            </a:avLst>
          </a:prstGeom>
          <a:solidFill>
            <a:srgbClr val="019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6" name="Gallone 85"/>
          <p:cNvSpPr/>
          <p:nvPr userDrawn="1"/>
        </p:nvSpPr>
        <p:spPr>
          <a:xfrm>
            <a:off x="8788307" y="3590177"/>
            <a:ext cx="364156" cy="504056"/>
          </a:xfrm>
          <a:prstGeom prst="chevron">
            <a:avLst>
              <a:gd name="adj" fmla="val 57416"/>
            </a:avLst>
          </a:prstGeom>
          <a:solidFill>
            <a:srgbClr val="019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7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 userDrawn="1"/>
        </p:nvGrpSpPr>
        <p:grpSpPr>
          <a:xfrm>
            <a:off x="0" y="0"/>
            <a:ext cx="9144000" cy="1052736"/>
            <a:chOff x="0" y="0"/>
            <a:chExt cx="9144000" cy="1052736"/>
          </a:xfrm>
        </p:grpSpPr>
        <p:sp>
          <p:nvSpPr>
            <p:cNvPr id="14" name="Parallelogramma 13"/>
            <p:cNvSpPr/>
            <p:nvPr/>
          </p:nvSpPr>
          <p:spPr>
            <a:xfrm>
              <a:off x="0" y="958416"/>
              <a:ext cx="4572000" cy="94320"/>
            </a:xfrm>
            <a:prstGeom prst="parallelogram">
              <a:avLst>
                <a:gd name="adj" fmla="val 62987"/>
              </a:avLst>
            </a:prstGeom>
            <a:solidFill>
              <a:srgbClr val="0196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" name="Parallelogramma 14"/>
            <p:cNvSpPr/>
            <p:nvPr/>
          </p:nvSpPr>
          <p:spPr>
            <a:xfrm flipH="1">
              <a:off x="4572000" y="958416"/>
              <a:ext cx="4572000" cy="94320"/>
            </a:xfrm>
            <a:prstGeom prst="parallelogram">
              <a:avLst>
                <a:gd name="adj" fmla="val 62987"/>
              </a:avLst>
            </a:prstGeom>
            <a:solidFill>
              <a:srgbClr val="0196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0" y="0"/>
              <a:ext cx="9144000" cy="958416"/>
            </a:xfrm>
            <a:prstGeom prst="rect">
              <a:avLst/>
            </a:prstGeom>
            <a:solidFill>
              <a:srgbClr val="0196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0" y="958416"/>
              <a:ext cx="4499992" cy="94320"/>
            </a:xfrm>
            <a:prstGeom prst="rect">
              <a:avLst/>
            </a:prstGeom>
            <a:solidFill>
              <a:srgbClr val="0196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4644008" y="958416"/>
              <a:ext cx="4499992" cy="94320"/>
            </a:xfrm>
            <a:prstGeom prst="rect">
              <a:avLst/>
            </a:prstGeom>
            <a:solidFill>
              <a:srgbClr val="0196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1"/>
            <a:ext cx="9135243" cy="654265"/>
          </a:xfrm>
        </p:spPr>
        <p:txBody>
          <a:bodyPr vert="horz" lIns="180000" tIns="0" rIns="180000" bIns="0" rtlCol="0" anchor="b" anchorCtr="0">
            <a:normAutofit/>
          </a:bodyPr>
          <a:lstStyle>
            <a:lvl1pPr algn="l">
              <a:defRPr lang="it-IT" sz="3200">
                <a:solidFill>
                  <a:schemeClr val="bg1"/>
                </a:solidFill>
                <a:latin typeface="Segoe UI Semibold" pitchFamily="34" charset="0"/>
              </a:defRPr>
            </a:lvl1pPr>
          </a:lstStyle>
          <a:p>
            <a:pPr marL="0" lvl="0" algn="l"/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196D8"/>
              </a:buClr>
              <a:buSzPct val="125000"/>
              <a:buFont typeface="Segoe UI" pitchFamily="34" charset="0"/>
              <a:buChar char="-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buClr>
                <a:srgbClr val="0196D8"/>
              </a:buClr>
              <a:buFont typeface="Segoe UI" pitchFamily="34" charset="0"/>
              <a:buChar char="=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buClr>
                <a:srgbClr val="0196D8"/>
              </a:buClr>
              <a:buFont typeface="Segoe UI" pitchFamily="34" charset="0"/>
              <a:buChar char="≡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-4378" y="6511994"/>
            <a:ext cx="4576378" cy="346007"/>
          </a:xfrm>
        </p:spPr>
        <p:txBody>
          <a:bodyPr tIns="0" bIns="0"/>
          <a:lstStyle>
            <a:lvl1pPr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it-IT" dirty="0">
                <a:solidFill>
                  <a:prstClr val="black">
                    <a:lumMod val="95000"/>
                    <a:lumOff val="5000"/>
                  </a:prstClr>
                </a:solidFill>
              </a:rPr>
              <a:t>CTI - 9 luglio 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67622" y="6511992"/>
            <a:ext cx="4576378" cy="346008"/>
          </a:xfrm>
        </p:spPr>
        <p:txBody>
          <a:bodyPr tIns="0" bIns="0"/>
          <a:lstStyle>
            <a:lvl1pPr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it-IT">
                <a:solidFill>
                  <a:prstClr val="black">
                    <a:lumMod val="95000"/>
                    <a:lumOff val="5000"/>
                  </a:prstClr>
                </a:solidFill>
              </a:rPr>
              <a:t>Titolo della presentazione</a:t>
            </a:r>
            <a:endParaRPr lang="it-IT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0" y="654264"/>
            <a:ext cx="9144000" cy="398472"/>
          </a:xfrm>
        </p:spPr>
        <p:txBody>
          <a:bodyPr lIns="180000" tIns="0" rIns="180000" bIns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Segoe UI Light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 Light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 Light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 Light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 Light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cxnSp>
        <p:nvCxnSpPr>
          <p:cNvPr id="20" name="Connettore 1 19"/>
          <p:cNvCxnSpPr/>
          <p:nvPr userDrawn="1"/>
        </p:nvCxnSpPr>
        <p:spPr>
          <a:xfrm>
            <a:off x="2" y="6501341"/>
            <a:ext cx="9135243" cy="0"/>
          </a:xfrm>
          <a:prstGeom prst="line">
            <a:avLst/>
          </a:prstGeom>
          <a:noFill/>
          <a:ln w="19050">
            <a:solidFill>
              <a:srgbClr val="0196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Ovale 20"/>
          <p:cNvSpPr/>
          <p:nvPr userDrawn="1"/>
        </p:nvSpPr>
        <p:spPr>
          <a:xfrm>
            <a:off x="4298400" y="6402170"/>
            <a:ext cx="547200" cy="728839"/>
          </a:xfrm>
          <a:prstGeom prst="ellipse">
            <a:avLst/>
          </a:prstGeom>
          <a:solidFill>
            <a:srgbClr val="019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b" anchorCtr="0"/>
          <a:lstStyle/>
          <a:p>
            <a:pPr algn="ctr"/>
            <a:fld id="{4E3589E4-02D2-4356-926F-E6FD6AF3E53E}" type="slidenum">
              <a:rPr lang="it-IT" sz="2000" smtClean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pPr algn="ctr"/>
              <a:t>‹N›</a:t>
            </a:fld>
            <a:endParaRPr lang="it-IT" sz="2000" dirty="0">
              <a:solidFill>
                <a:prstClr val="white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4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CTI - 9 luglio 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5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CTI - 9 luglio 2015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8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CTI - 9 luglio 2015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52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CTI - 9 luglio 2015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0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Comitato per le tecnologie dell’informazione - 9 luglio 2015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4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153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CTI - 9 luglio 2015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2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CTI - 9 luglio 2015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7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CTI - 9 luglio 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CTI - 9 luglio 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17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3505200" y="6597354"/>
            <a:ext cx="2133600" cy="260647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4" y="6501341"/>
            <a:ext cx="9135243" cy="0"/>
          </a:xfrm>
          <a:prstGeom prst="line">
            <a:avLst/>
          </a:prstGeom>
          <a:noFill/>
          <a:ln w="19050">
            <a:solidFill>
              <a:srgbClr val="0196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Ovale 7"/>
          <p:cNvSpPr/>
          <p:nvPr userDrawn="1"/>
        </p:nvSpPr>
        <p:spPr>
          <a:xfrm>
            <a:off x="4211960" y="6402171"/>
            <a:ext cx="720080" cy="728839"/>
          </a:xfrm>
          <a:prstGeom prst="ellipse">
            <a:avLst/>
          </a:prstGeom>
          <a:solidFill>
            <a:srgbClr val="019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b" anchorCtr="0"/>
          <a:lstStyle/>
          <a:p>
            <a:pPr algn="ctr"/>
            <a:fld id="{4E3589E4-02D2-4356-926F-E6FD6AF3E53E}" type="slidenum">
              <a:rPr lang="it-IT" sz="2000" smtClean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pPr algn="ctr"/>
              <a:t>‹N›</a:t>
            </a:fld>
            <a:endParaRPr lang="it-IT" sz="2000" dirty="0">
              <a:solidFill>
                <a:prstClr val="white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-4378" y="6511995"/>
            <a:ext cx="4576378" cy="346007"/>
          </a:xfrm>
        </p:spPr>
        <p:txBody>
          <a:bodyPr tIns="0" bIns="0"/>
          <a:lstStyle>
            <a:lvl1pPr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it-IT" dirty="0">
                <a:solidFill>
                  <a:prstClr val="black">
                    <a:lumMod val="95000"/>
                    <a:lumOff val="5000"/>
                  </a:prstClr>
                </a:solidFill>
              </a:rPr>
              <a:t>CTI – 9 Luglio  2015</a:t>
            </a:r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67622" y="6511992"/>
            <a:ext cx="4576378" cy="346008"/>
          </a:xfrm>
        </p:spPr>
        <p:txBody>
          <a:bodyPr tIns="0" bIns="0"/>
          <a:lstStyle>
            <a:lvl1pPr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it-IT" dirty="0">
                <a:solidFill>
                  <a:prstClr val="black">
                    <a:lumMod val="95000"/>
                    <a:lumOff val="5000"/>
                  </a:prstClr>
                </a:solidFill>
              </a:rPr>
              <a:t>Piattaforma Gare </a:t>
            </a:r>
            <a:r>
              <a:rPr lang="it-IT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Telemtiche</a:t>
            </a:r>
            <a:endParaRPr lang="it-IT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7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5" y="692151"/>
            <a:ext cx="8207375" cy="8651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8D9D-2352-40FF-A537-EA0207A82120}" type="slidenum">
              <a:rPr lang="it-IT" alt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6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4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5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4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37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86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26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37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D6609-69CA-4F6C-AD32-0B78AE9275F4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1397E-5538-4C03-9A94-8A3122E5F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23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0" y="6597354"/>
            <a:ext cx="4572000" cy="260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572000" y="6606832"/>
            <a:ext cx="4572000" cy="25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it-IT" dirty="0">
                <a:solidFill>
                  <a:prstClr val="black"/>
                </a:solidFill>
              </a:rPr>
              <a:t>Titolo della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3505200" y="6597354"/>
            <a:ext cx="2133600" cy="260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E7A41E1B-4F70-4964-A407-84C68BE8251C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0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7260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sym typeface="Tahoma Negreta" charset="0"/>
            </a:endParaRPr>
          </a:p>
          <a:p>
            <a:pPr marL="0" indent="0" algn="ctr">
              <a:buNone/>
            </a:pPr>
            <a:r>
              <a:rPr 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sym typeface="Tahoma Negreta" charset="0"/>
              </a:rPr>
              <a:t>Ferrara, 25 novembre 2019</a:t>
            </a:r>
          </a:p>
          <a:p>
            <a:pPr marL="0" indent="0" algn="ctr">
              <a:buNone/>
            </a:pPr>
            <a:endParaRPr lang="it-IT" sz="31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sym typeface="Tahoma Negreta" charset="0"/>
            </a:endParaRPr>
          </a:p>
          <a:p>
            <a:pPr marL="0" indent="0" algn="ctr">
              <a:buNone/>
            </a:pPr>
            <a:r>
              <a:rPr lang="it-IT" sz="3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sym typeface="Tahoma Negreta" charset="0"/>
              </a:rPr>
              <a:t>L’ABF E LA VIGILANZA DI TUTELA</a:t>
            </a:r>
            <a:br>
              <a:rPr lang="it-IT" sz="3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sym typeface="Tahoma Negreta" charset="0"/>
              </a:rPr>
            </a:br>
            <a:endParaRPr lang="it-IT" sz="30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sym typeface="Tahoma Negreta" charset="0"/>
            </a:endParaRPr>
          </a:p>
          <a:p>
            <a:pPr marL="0" indent="0" algn="ctr">
              <a:buNone/>
            </a:pPr>
            <a:endParaRPr lang="it-IT" sz="30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sym typeface="Tahoma Negreta" charset="0"/>
            </a:endParaRPr>
          </a:p>
          <a:p>
            <a:pPr marL="0" indent="0" algn="ctr">
              <a:buNone/>
            </a:pPr>
            <a:endParaRPr lang="it-IT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it-IT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it-IT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it-IT" sz="2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Stefano Ercoli</a:t>
            </a:r>
            <a:endParaRPr lang="it-IT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it-IT" sz="2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Banca d’Italia – Sede di Bologna</a:t>
            </a:r>
          </a:p>
          <a:p>
            <a:pPr marL="0" indent="0" algn="ctr">
              <a:buNone/>
            </a:pPr>
            <a:endParaRPr lang="it-IT" sz="2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it-IT" sz="22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03887"/>
            <a:ext cx="1656184" cy="88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67" y="3703887"/>
            <a:ext cx="3432030" cy="88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Seminario Corso «Diritto Bancario»–Università degli Studi di Ferrara</a:t>
            </a:r>
          </a:p>
        </p:txBody>
      </p:sp>
    </p:spTree>
    <p:extLst>
      <p:ext uri="{BB962C8B-B14F-4D97-AF65-F5344CB8AC3E}">
        <p14:creationId xmlns:p14="http://schemas.microsoft.com/office/powerpoint/2010/main" val="11228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Gli strumenti di Tutela della clientela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86758"/>
            <a:ext cx="8701896" cy="535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29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Come assicurare la tutela: Le norme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7328"/>
            <a:ext cx="925150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</a:rPr>
              <a:t>TUB (</a:t>
            </a:r>
            <a:r>
              <a:rPr lang="it-IT" sz="2800" b="1" dirty="0" err="1">
                <a:solidFill>
                  <a:srgbClr val="000000"/>
                </a:solidFill>
                <a:latin typeface="Segoe UI" panose="020B0502040204020203" pitchFamily="34" charset="0"/>
              </a:rPr>
              <a:t>D.Lsg</a:t>
            </a:r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</a:rPr>
              <a:t>. 385/1996) – Titolo VI</a:t>
            </a:r>
            <a:endParaRPr lang="it-IT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it-IT" sz="28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Prodotti: Mutui - Credito al consumo - Servizi di pagamento</a:t>
            </a:r>
          </a:p>
          <a:p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2400" u="sng" dirty="0">
                <a:solidFill>
                  <a:srgbClr val="000000"/>
                </a:solidFill>
                <a:latin typeface="Segoe UI" panose="020B0502040204020203" pitchFamily="34" charset="0"/>
              </a:rPr>
              <a:t>Poteri di controllo </a:t>
            </a:r>
          </a:p>
          <a:p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it-IT" sz="2400" u="sng" dirty="0">
                <a:solidFill>
                  <a:srgbClr val="000000"/>
                </a:solidFill>
                <a:latin typeface="Segoe UI" panose="020B0502040204020203" pitchFamily="34" charset="0"/>
              </a:rPr>
              <a:t>Sanzioni</a:t>
            </a:r>
          </a:p>
          <a:p>
            <a:endParaRPr lang="it-IT" sz="9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sz="3200" b="1" dirty="0">
                <a:solidFill>
                  <a:srgbClr val="000000"/>
                </a:solidFill>
                <a:latin typeface="Arial" panose="020B0604020202020204" pitchFamily="34" charset="0"/>
              </a:rPr>
              <a:t>Disp.ni di trasparenza e correttezza (</a:t>
            </a:r>
            <a:r>
              <a:rPr lang="it-IT" sz="3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Provv</a:t>
            </a:r>
            <a:r>
              <a:rPr lang="it-IT" sz="3200" b="1" dirty="0">
                <a:solidFill>
                  <a:srgbClr val="000000"/>
                </a:solidFill>
                <a:latin typeface="Arial" panose="020B0604020202020204" pitchFamily="34" charset="0"/>
              </a:rPr>
              <a:t>. BI)</a:t>
            </a:r>
            <a:endParaRPr lang="it-IT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978025" indent="-1978025"/>
            <a:r>
              <a:rPr lang="it-IT" sz="240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it-IT" sz="2400" u="sng" dirty="0">
                <a:solidFill>
                  <a:srgbClr val="000000"/>
                </a:solidFill>
                <a:latin typeface="Segoe UI" panose="020B0502040204020203" pitchFamily="34" charset="0"/>
              </a:rPr>
              <a:t>Trasparenza</a:t>
            </a:r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it-IT" sz="2400" dirty="0" err="1">
                <a:solidFill>
                  <a:srgbClr val="000000"/>
                </a:solidFill>
                <a:latin typeface="Segoe UI" panose="020B0502040204020203" pitchFamily="34" charset="0"/>
              </a:rPr>
              <a:t>pubbl</a:t>
            </a:r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., </a:t>
            </a:r>
            <a:r>
              <a:rPr lang="it-IT" sz="2400" dirty="0" err="1">
                <a:solidFill>
                  <a:srgbClr val="000000"/>
                </a:solidFill>
                <a:latin typeface="Segoe UI" panose="020B0502040204020203" pitchFamily="34" charset="0"/>
              </a:rPr>
              <a:t>doc.pre</a:t>
            </a:r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-contrattuale, contratti, </a:t>
            </a:r>
            <a:r>
              <a:rPr lang="it-IT" sz="2400" dirty="0" err="1">
                <a:solidFill>
                  <a:srgbClr val="000000"/>
                </a:solidFill>
                <a:latin typeface="Segoe UI" panose="020B0502040204020203" pitchFamily="34" charset="0"/>
              </a:rPr>
              <a:t>info.periodica</a:t>
            </a:r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) </a:t>
            </a:r>
          </a:p>
          <a:p>
            <a:r>
              <a:rPr lang="it-IT" sz="240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Norme ad hoc per </a:t>
            </a:r>
            <a:r>
              <a:rPr lang="it-IT" sz="2400" u="sng" dirty="0">
                <a:solidFill>
                  <a:srgbClr val="000000"/>
                </a:solidFill>
                <a:latin typeface="Segoe UI" panose="020B0502040204020203" pitchFamily="34" charset="0"/>
              </a:rPr>
              <a:t>prodotti specifici </a:t>
            </a:r>
          </a:p>
          <a:p>
            <a:pPr marL="1169988" indent="-1169988"/>
            <a:r>
              <a:rPr lang="it-IT" sz="240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it-IT" sz="2400" u="sng" dirty="0">
                <a:solidFill>
                  <a:srgbClr val="000000"/>
                </a:solidFill>
                <a:latin typeface="Segoe UI" panose="020B0502040204020203" pitchFamily="34" charset="0"/>
              </a:rPr>
              <a:t>Correttezza comportamenti </a:t>
            </a:r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(distribuzione, remuneraz.ne, reclami) </a:t>
            </a:r>
          </a:p>
          <a:p>
            <a:pPr marL="1169988" indent="-1169988"/>
            <a:r>
              <a:rPr lang="it-IT" sz="240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it-IT" sz="2400" u="sng" dirty="0">
                <a:solidFill>
                  <a:srgbClr val="000000"/>
                </a:solidFill>
                <a:latin typeface="Segoe UI" panose="020B0502040204020203" pitchFamily="34" charset="0"/>
              </a:rPr>
              <a:t>Assetti Organizzativi e di Controllo </a:t>
            </a:r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degli intermediari</a:t>
            </a:r>
          </a:p>
          <a:p>
            <a:endParaRPr lang="it-IT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sz="2800" b="1" dirty="0">
                <a:solidFill>
                  <a:srgbClr val="000000"/>
                </a:solidFill>
                <a:latin typeface="Arial" panose="020B0604020202020204" pitchFamily="34" charset="0"/>
              </a:rPr>
              <a:t>Orientamenti di Vigilanza</a:t>
            </a:r>
            <a:endParaRPr lang="it-IT" dirty="0"/>
          </a:p>
          <a:p>
            <a:r>
              <a:rPr lang="it-IT" sz="2400" dirty="0">
                <a:solidFill>
                  <a:srgbClr val="000000"/>
                </a:solidFill>
                <a:latin typeface="Segoe UI" panose="020B0502040204020203" pitchFamily="34" charset="0"/>
              </a:rPr>
              <a:t>Uffici reclami; Parametri di indicizzazione dei finanziamenti con valori negativi; Modifica unilaterale condizioni contrattuali; CQS; Remunerazione affidamenti e sconfinamenti </a:t>
            </a:r>
          </a:p>
        </p:txBody>
      </p:sp>
    </p:spTree>
    <p:extLst>
      <p:ext uri="{BB962C8B-B14F-4D97-AF65-F5344CB8AC3E}">
        <p14:creationId xmlns:p14="http://schemas.microsoft.com/office/powerpoint/2010/main" val="150726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003399"/>
                </a:solidFill>
              </a:rPr>
              <a:t>Tutela della clientela: la struttura delle norme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764704"/>
            <a:ext cx="919762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NORME «PATERNALISTICHE»</a:t>
            </a:r>
            <a:r>
              <a:rPr lang="it-IT" sz="2400" dirty="0"/>
              <a:t>: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Nullità </a:t>
            </a:r>
            <a:r>
              <a:rPr lang="it-IT" sz="2400" dirty="0"/>
              <a:t>(art. 117, comma 6, TUB); Correzione clausole economiche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Tipizzazione contratti </a:t>
            </a:r>
            <a:r>
              <a:rPr lang="it-IT" sz="2400" dirty="0"/>
              <a:t>(art. 117, comma 8, TUB): CD, Buoni Fruttiferi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Norme Pro-trasparenza</a:t>
            </a:r>
            <a:r>
              <a:rPr lang="it-IT" sz="2400" dirty="0"/>
              <a:t>: Titoli debito banche; </a:t>
            </a:r>
            <a:r>
              <a:rPr lang="it-IT" sz="2400" dirty="0" err="1"/>
              <a:t>Camb.Finanz</a:t>
            </a:r>
            <a:r>
              <a:rPr lang="it-IT" sz="2400" dirty="0"/>
              <a:t>; </a:t>
            </a:r>
            <a:r>
              <a:rPr lang="it-IT" sz="2400" dirty="0" err="1"/>
              <a:t>Cert.Inv</a:t>
            </a:r>
            <a:r>
              <a:rPr lang="it-IT" sz="2400" dirty="0"/>
              <a:t>.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Norme pro-mobilità</a:t>
            </a:r>
            <a:r>
              <a:rPr lang="it-IT" sz="2400" dirty="0"/>
              <a:t>: portabilità mutui (</a:t>
            </a:r>
            <a:r>
              <a:rPr lang="it-IT" sz="2400" dirty="0" err="1"/>
              <a:t>switching</a:t>
            </a:r>
            <a:r>
              <a:rPr lang="it-IT" sz="2400" dirty="0"/>
              <a:t> </a:t>
            </a:r>
            <a:r>
              <a:rPr lang="it-IT" sz="2400" dirty="0" err="1"/>
              <a:t>costs</a:t>
            </a:r>
            <a:r>
              <a:rPr lang="it-IT" sz="2400" dirty="0"/>
              <a:t>)</a:t>
            </a:r>
          </a:p>
          <a:p>
            <a:pPr>
              <a:spcBef>
                <a:spcPts val="600"/>
              </a:spcBef>
            </a:pPr>
            <a:r>
              <a:rPr lang="it-IT" sz="2400" b="1" dirty="0"/>
              <a:t>NORME DI «TRASPARENZA SOSTANZIALE»</a:t>
            </a:r>
            <a:r>
              <a:rPr lang="it-IT" sz="2400" dirty="0"/>
              <a:t>: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Impianto regolamentare basato su </a:t>
            </a:r>
            <a:r>
              <a:rPr lang="it-IT" sz="2400" u="sng" dirty="0"/>
              <a:t>principi di carattere generale</a:t>
            </a:r>
            <a:r>
              <a:rPr lang="it-IT" sz="2400" dirty="0"/>
              <a:t>;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Prescrizioni di dettaglio contenute al minimo </a:t>
            </a:r>
            <a:r>
              <a:rPr lang="it-IT" sz="2400" dirty="0"/>
              <a:t>(salvo prodotti «sociali»)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Informazioni salienti </a:t>
            </a:r>
            <a:r>
              <a:rPr lang="it-IT" sz="2400" dirty="0"/>
              <a:t>(caratteristiche, rischi, costi). </a:t>
            </a:r>
            <a:r>
              <a:rPr lang="it-IT" sz="2400" b="1" u="sng" dirty="0"/>
              <a:t>Fogli Informativi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Linguaggio comprensibile </a:t>
            </a:r>
            <a:r>
              <a:rPr lang="it-IT" sz="2400" dirty="0"/>
              <a:t>(semplicità lessicale; </a:t>
            </a:r>
            <a:r>
              <a:rPr lang="it-IT" sz="2400" dirty="0" err="1"/>
              <a:t>organizz</a:t>
            </a:r>
            <a:r>
              <a:rPr lang="it-IT" sz="2400" dirty="0"/>
              <a:t>. Info; grafica)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Semplificazione testi regolamentari </a:t>
            </a:r>
            <a:r>
              <a:rPr lang="it-IT" sz="2400" dirty="0"/>
              <a:t>(Guide)</a:t>
            </a:r>
          </a:p>
          <a:p>
            <a:pPr marL="342900" indent="-342900">
              <a:buFontTx/>
              <a:buChar char="-"/>
            </a:pPr>
            <a:r>
              <a:rPr lang="it-IT" sz="2400" u="sng" dirty="0"/>
              <a:t>Agevolare confronto </a:t>
            </a:r>
            <a:r>
              <a:rPr lang="it-IT" sz="2400" dirty="0"/>
              <a:t>(indicatori sintetici di costo: </a:t>
            </a:r>
            <a:r>
              <a:rPr lang="it-IT" sz="2400" b="1" dirty="0"/>
              <a:t>TAEG, ISC</a:t>
            </a:r>
            <a:r>
              <a:rPr lang="it-IT" sz="2400" dirty="0"/>
              <a:t>)</a:t>
            </a:r>
          </a:p>
          <a:p>
            <a:pPr>
              <a:spcBef>
                <a:spcPts val="600"/>
              </a:spcBef>
            </a:pPr>
            <a:r>
              <a:rPr lang="it-IT" sz="2400" b="1" dirty="0"/>
              <a:t>AUTOREGOLAMENTAZIONE (favorita da Approvazione AA. </a:t>
            </a:r>
            <a:r>
              <a:rPr lang="it-IT" sz="2400" b="1" dirty="0" err="1"/>
              <a:t>Vig</a:t>
            </a:r>
            <a:r>
              <a:rPr lang="it-IT" sz="2400" b="1" dirty="0"/>
              <a:t>.)</a:t>
            </a:r>
          </a:p>
          <a:p>
            <a:pPr>
              <a:spcBef>
                <a:spcPts val="600"/>
              </a:spcBef>
            </a:pPr>
            <a:r>
              <a:rPr lang="it-IT" sz="2400" b="1" dirty="0"/>
              <a:t>NORME DI ORGANIZZAZIONE </a:t>
            </a:r>
            <a:r>
              <a:rPr lang="it-IT" sz="2400" dirty="0"/>
              <a:t>(</a:t>
            </a:r>
            <a:r>
              <a:rPr lang="it-IT" sz="2400" u="sng" dirty="0"/>
              <a:t>tensione verso la </a:t>
            </a:r>
            <a:r>
              <a:rPr lang="it-IT" sz="2400" dirty="0"/>
              <a:t>tutela):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Sviluppo prodotti (test di comprensione);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Attività di commercializzazione (qualità reti distributive; </a:t>
            </a:r>
            <a:r>
              <a:rPr lang="it-IT" sz="2400" dirty="0" err="1"/>
              <a:t>sist.incentivi</a:t>
            </a:r>
            <a:r>
              <a:rPr lang="it-IT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4550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Come assicurare la tutela: Autorità di Vigilanza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1197328"/>
            <a:ext cx="9144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Differenti assetti istituzionali nei diversi paesi. </a:t>
            </a:r>
          </a:p>
          <a:p>
            <a:endParaRPr lang="it-IT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In Italia:</a:t>
            </a:r>
          </a:p>
          <a:p>
            <a:r>
              <a:rPr lang="it-IT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Consob </a:t>
            </a:r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(servizi investimento)</a:t>
            </a:r>
          </a:p>
          <a:p>
            <a:r>
              <a:rPr lang="it-IT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Banca d’ Italia </a:t>
            </a:r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(prodotti e servizi bancari)</a:t>
            </a:r>
          </a:p>
          <a:p>
            <a:r>
              <a:rPr lang="it-IT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IVASS </a:t>
            </a:r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(assicurazioni)</a:t>
            </a:r>
          </a:p>
          <a:p>
            <a:r>
              <a:rPr lang="it-IT" sz="2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Covip</a:t>
            </a:r>
            <a:r>
              <a:rPr lang="it-IT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(fondi pensione)</a:t>
            </a:r>
          </a:p>
          <a:p>
            <a:pPr marL="1258888" indent="-1258888"/>
            <a:r>
              <a:rPr lang="it-IT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AGCM </a:t>
            </a:r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(pratiche </a:t>
            </a:r>
            <a:r>
              <a:rPr lang="it-IT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commerc</a:t>
            </a:r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. scorrette – </a:t>
            </a:r>
            <a:r>
              <a:rPr lang="it-IT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pubbl</a:t>
            </a:r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it-IT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ingann.le</a:t>
            </a:r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       -  Cooperazione -scambio d’informazione</a:t>
            </a:r>
          </a:p>
          <a:p>
            <a:r>
              <a:rPr lang="it-IT" sz="2800" dirty="0">
                <a:latin typeface="Segoe UI" panose="020B0502040204020203" pitchFamily="34" charset="0"/>
                <a:cs typeface="Segoe UI" panose="020B0502040204020203" pitchFamily="34" charset="0"/>
              </a:rPr>
              <a:t>       -  Protocollo per procedure sanzionatorie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3815408" y="4797152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15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Come assicurare la tutela: </a:t>
            </a:r>
            <a:br>
              <a:rPr lang="it-IT" sz="3600" b="1" dirty="0">
                <a:solidFill>
                  <a:srgbClr val="003399"/>
                </a:solidFill>
              </a:rPr>
            </a:br>
            <a:r>
              <a:rPr lang="it-IT" sz="3600" b="1" dirty="0">
                <a:solidFill>
                  <a:srgbClr val="003399"/>
                </a:solidFill>
              </a:rPr>
              <a:t>L’</a:t>
            </a:r>
            <a:r>
              <a:rPr lang="it-IT" sz="3600" b="1" dirty="0" err="1">
                <a:solidFill>
                  <a:srgbClr val="003399"/>
                </a:solidFill>
              </a:rPr>
              <a:t>enforcement</a:t>
            </a:r>
            <a:r>
              <a:rPr lang="it-IT" sz="3600" b="1" dirty="0">
                <a:solidFill>
                  <a:srgbClr val="003399"/>
                </a:solidFill>
              </a:rPr>
              <a:t> pubblico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7328"/>
            <a:ext cx="92515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</a:rPr>
              <a:t>La vigilanza di </a:t>
            </a:r>
            <a:r>
              <a:rPr lang="it-IT" sz="2800" b="1" dirty="0" err="1">
                <a:solidFill>
                  <a:srgbClr val="000000"/>
                </a:solidFill>
                <a:latin typeface="Segoe UI" panose="020B0502040204020203" pitchFamily="34" charset="0"/>
              </a:rPr>
              <a:t>Compliance</a:t>
            </a:r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</a:rPr>
              <a:t>, fatta di…</a:t>
            </a:r>
            <a:endParaRPr lang="it-IT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630238" indent="-630238"/>
            <a:endParaRPr lang="it-IT" sz="2800" b="1" dirty="0">
              <a:latin typeface="Segoe UI" panose="020B0502040204020203" pitchFamily="34" charset="0"/>
            </a:endParaRPr>
          </a:p>
          <a:p>
            <a:pPr marL="630238" indent="-630238"/>
            <a:r>
              <a:rPr lang="it-IT" sz="2800" b="1" dirty="0">
                <a:latin typeface="Segoe UI" panose="020B0502040204020203" pitchFamily="34" charset="0"/>
              </a:rPr>
              <a:t>-Raccolta informazioni a distanza</a:t>
            </a:r>
            <a:r>
              <a:rPr lang="it-IT" sz="2800" dirty="0">
                <a:latin typeface="Segoe UI" panose="020B0502040204020203" pitchFamily="34" charset="0"/>
              </a:rPr>
              <a:t> (mercati-</a:t>
            </a:r>
            <a:r>
              <a:rPr lang="it-IT" sz="2800" dirty="0" err="1">
                <a:latin typeface="Segoe UI" panose="020B0502040204020203" pitchFamily="34" charset="0"/>
              </a:rPr>
              <a:t>sing.interm</a:t>
            </a:r>
            <a:r>
              <a:rPr lang="it-IT" sz="2800" dirty="0">
                <a:latin typeface="Segoe UI" panose="020B0502040204020203" pitchFamily="34" charset="0"/>
              </a:rPr>
              <a:t>.)</a:t>
            </a:r>
          </a:p>
          <a:p>
            <a:endParaRPr lang="it-IT" sz="2800" dirty="0">
              <a:latin typeface="Segoe UI" panose="020B0502040204020203" pitchFamily="34" charset="0"/>
            </a:endParaRPr>
          </a:p>
          <a:p>
            <a:pPr marL="630238" indent="-630238"/>
            <a:r>
              <a:rPr lang="it-IT" sz="2800" b="1" dirty="0">
                <a:latin typeface="Segoe UI" panose="020B0502040204020203" pitchFamily="34" charset="0"/>
              </a:rPr>
              <a:t>- Ispezioni su intermediari </a:t>
            </a:r>
            <a:r>
              <a:rPr lang="it-IT" sz="2800" dirty="0">
                <a:latin typeface="Segoe UI" panose="020B0502040204020203" pitchFamily="34" charset="0"/>
              </a:rPr>
              <a:t>(</a:t>
            </a:r>
            <a:r>
              <a:rPr lang="it-IT" sz="2800" dirty="0" err="1">
                <a:latin typeface="Segoe UI" panose="020B0502040204020203" pitchFamily="34" charset="0"/>
              </a:rPr>
              <a:t>compliance</a:t>
            </a:r>
            <a:r>
              <a:rPr lang="it-IT" sz="2800" dirty="0">
                <a:latin typeface="Segoe UI" panose="020B0502040204020203" pitchFamily="34" charset="0"/>
              </a:rPr>
              <a:t>, «</a:t>
            </a:r>
            <a:r>
              <a:rPr lang="it-IT" sz="2800" dirty="0" err="1">
                <a:latin typeface="Segoe UI" panose="020B0502040204020203" pitchFamily="34" charset="0"/>
              </a:rPr>
              <a:t>sportellari</a:t>
            </a:r>
            <a:r>
              <a:rPr lang="it-IT" sz="2800" dirty="0">
                <a:latin typeface="Segoe UI" panose="020B0502040204020203" pitchFamily="34" charset="0"/>
              </a:rPr>
              <a:t>», tematiche) </a:t>
            </a:r>
          </a:p>
          <a:p>
            <a:endParaRPr lang="it-IT" sz="2800" b="1" dirty="0">
              <a:latin typeface="Segoe UI" panose="020B0502040204020203" pitchFamily="34" charset="0"/>
            </a:endParaRPr>
          </a:p>
          <a:p>
            <a:r>
              <a:rPr lang="it-IT" sz="2800" dirty="0">
                <a:latin typeface="Segoe UI" panose="020B0502040204020203" pitchFamily="34" charset="0"/>
              </a:rPr>
              <a:t>-</a:t>
            </a:r>
            <a:r>
              <a:rPr lang="it-IT" sz="2800" b="1" dirty="0">
                <a:latin typeface="Segoe UI" panose="020B0502040204020203" pitchFamily="34" charset="0"/>
              </a:rPr>
              <a:t>Interventi individuali</a:t>
            </a:r>
            <a:r>
              <a:rPr lang="it-IT" sz="2800" dirty="0">
                <a:latin typeface="Segoe UI" panose="020B0502040204020203" pitchFamily="34" charset="0"/>
              </a:rPr>
              <a:t>: Richiami; Restituzioni; Sanzioni</a:t>
            </a:r>
          </a:p>
          <a:p>
            <a:pPr marL="2517775" indent="-2517775"/>
            <a:endParaRPr lang="it-IT" sz="2800" b="1" dirty="0">
              <a:latin typeface="Segoe UI" panose="020B0502040204020203" pitchFamily="34" charset="0"/>
            </a:endParaRPr>
          </a:p>
          <a:p>
            <a:pPr marL="2517775" indent="-2517775"/>
            <a:r>
              <a:rPr lang="it-IT" sz="2800" b="1" dirty="0">
                <a:latin typeface="Segoe UI" panose="020B0502040204020203" pitchFamily="34" charset="0"/>
              </a:rPr>
              <a:t>-</a:t>
            </a:r>
            <a:r>
              <a:rPr lang="it-IT" sz="2800" b="1" dirty="0" err="1">
                <a:latin typeface="Segoe UI" panose="020B0502040204020203" pitchFamily="34" charset="0"/>
              </a:rPr>
              <a:t>Interventi«di</a:t>
            </a:r>
            <a:r>
              <a:rPr lang="it-IT" sz="2800" b="1" dirty="0">
                <a:latin typeface="Segoe UI" panose="020B0502040204020203" pitchFamily="34" charset="0"/>
              </a:rPr>
              <a:t> sistema»</a:t>
            </a:r>
            <a:r>
              <a:rPr lang="it-IT" sz="2800" dirty="0">
                <a:latin typeface="Segoe UI" panose="020B0502040204020203" pitchFamily="34" charset="0"/>
              </a:rPr>
              <a:t>: lettere al mercato, </a:t>
            </a:r>
            <a:r>
              <a:rPr lang="it-IT" sz="2800" i="1" dirty="0" err="1">
                <a:latin typeface="Segoe UI" panose="020B0502040204020203" pitchFamily="34" charset="0"/>
              </a:rPr>
              <a:t>guidelines</a:t>
            </a:r>
            <a:r>
              <a:rPr lang="it-IT" sz="2800" dirty="0">
                <a:latin typeface="Segoe UI" panose="020B0502040204020203" pitchFamily="34" charset="0"/>
              </a:rPr>
              <a:t>, </a:t>
            </a:r>
            <a:r>
              <a:rPr lang="it-IT" sz="2800" i="1" dirty="0">
                <a:latin typeface="Segoe UI" panose="020B0502040204020203" pitchFamily="34" charset="0"/>
              </a:rPr>
              <a:t>best </a:t>
            </a:r>
            <a:r>
              <a:rPr lang="it-IT" sz="2800" i="1" dirty="0" err="1">
                <a:latin typeface="Segoe UI" panose="020B0502040204020203" pitchFamily="34" charset="0"/>
              </a:rPr>
              <a:t>practices</a:t>
            </a:r>
            <a:r>
              <a:rPr lang="it-IT" sz="2800" i="1" dirty="0">
                <a:latin typeface="Segoe UI" panose="020B0502040204020203" pitchFamily="34" charset="0"/>
              </a:rPr>
              <a:t> </a:t>
            </a:r>
            <a:r>
              <a:rPr lang="it-IT" sz="2800" dirty="0">
                <a:latin typeface="Segoe UI" panose="020B0502040204020203" pitchFamily="34" charset="0"/>
              </a:rPr>
              <a:t>per comportamenti attesi</a:t>
            </a:r>
          </a:p>
          <a:p>
            <a:endParaRPr lang="it-IT" sz="2800" dirty="0">
              <a:latin typeface="Segoe UI" panose="020B0502040204020203" pitchFamily="34" charset="0"/>
            </a:endParaRPr>
          </a:p>
          <a:p>
            <a:r>
              <a:rPr lang="it-IT" sz="2800" dirty="0">
                <a:latin typeface="Segoe UI" panose="020B0502040204020203" pitchFamily="34" charset="0"/>
              </a:rPr>
              <a:t> </a:t>
            </a:r>
            <a:endParaRPr lang="it-IT" sz="2800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40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Come assicurare la tutela: </a:t>
            </a:r>
            <a:br>
              <a:rPr lang="it-IT" sz="3600" b="1" dirty="0">
                <a:solidFill>
                  <a:srgbClr val="003399"/>
                </a:solidFill>
              </a:rPr>
            </a:br>
            <a:r>
              <a:rPr lang="it-IT" sz="3600" b="1" dirty="0">
                <a:solidFill>
                  <a:srgbClr val="003399"/>
                </a:solidFill>
              </a:rPr>
              <a:t>L’</a:t>
            </a:r>
            <a:r>
              <a:rPr lang="it-IT" sz="3600" b="1" dirty="0" err="1">
                <a:solidFill>
                  <a:srgbClr val="003399"/>
                </a:solidFill>
              </a:rPr>
              <a:t>enforcement</a:t>
            </a:r>
            <a:r>
              <a:rPr lang="it-IT" sz="3600" b="1" dirty="0">
                <a:solidFill>
                  <a:srgbClr val="003399"/>
                </a:solidFill>
              </a:rPr>
              <a:t> privato: l’ABF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7328"/>
            <a:ext cx="92515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latin typeface="Segoe UI,Bold"/>
              </a:rPr>
              <a:t>Arbitro Bancario Finanziario</a:t>
            </a:r>
          </a:p>
          <a:p>
            <a:r>
              <a:rPr lang="it-IT" sz="2800" dirty="0">
                <a:solidFill>
                  <a:srgbClr val="385723"/>
                </a:solidFill>
                <a:latin typeface="Segoe UI" panose="020B0502040204020203" pitchFamily="34" charset="0"/>
              </a:rPr>
              <a:t>Sistema di risoluzione alternativo delle controversie </a:t>
            </a:r>
          </a:p>
          <a:p>
            <a:r>
              <a:rPr lang="it-IT" sz="2800" dirty="0">
                <a:solidFill>
                  <a:srgbClr val="385723"/>
                </a:solidFill>
                <a:latin typeface="Segoe UI" panose="020B0502040204020203" pitchFamily="34" charset="0"/>
              </a:rPr>
              <a:t>    - attivo dal 2009 con revisione articolazione nel 2016</a:t>
            </a:r>
            <a:endParaRPr lang="it-IT" sz="1050" dirty="0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ts val="1200"/>
              </a:spcBef>
              <a:buFontTx/>
              <a:buChar char="-"/>
            </a:pPr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Decisorio</a:t>
            </a:r>
          </a:p>
          <a:p>
            <a:pPr marL="457200" indent="-457200">
              <a:buFontTx/>
              <a:buChar char="-"/>
            </a:pPr>
            <a:r>
              <a:rPr lang="it-IT" sz="2800" dirty="0">
                <a:solidFill>
                  <a:srgbClr val="385723"/>
                </a:solidFill>
                <a:latin typeface="Segoe UI" panose="020B0502040204020203" pitchFamily="34" charset="0"/>
              </a:rPr>
              <a:t>Attivato </a:t>
            </a:r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solo dal cliente</a:t>
            </a:r>
          </a:p>
          <a:p>
            <a:pPr marL="457200" indent="-457200">
              <a:buFontTx/>
              <a:buChar char="-"/>
            </a:pPr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Tempi contenuti</a:t>
            </a:r>
          </a:p>
          <a:p>
            <a:pPr marL="457200" indent="-457200">
              <a:buFontTx/>
              <a:buChar char="-"/>
            </a:pPr>
            <a:r>
              <a:rPr lang="it-IT" sz="2800" dirty="0">
                <a:solidFill>
                  <a:srgbClr val="385723"/>
                </a:solidFill>
                <a:latin typeface="Segoe UI" panose="020B0502040204020203" pitchFamily="34" charset="0"/>
              </a:rPr>
              <a:t>Controversie di </a:t>
            </a:r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«piccola» dimensione </a:t>
            </a:r>
            <a:r>
              <a:rPr lang="it-IT" sz="2800" dirty="0">
                <a:solidFill>
                  <a:srgbClr val="385723"/>
                </a:solidFill>
                <a:latin typeface="Segoe UI" panose="020B0502040204020203" pitchFamily="34" charset="0"/>
              </a:rPr>
              <a:t>(&lt; € 100.000)</a:t>
            </a:r>
          </a:p>
          <a:p>
            <a:pPr marL="457200" indent="-457200">
              <a:buFontTx/>
              <a:buChar char="-"/>
            </a:pPr>
            <a:r>
              <a:rPr lang="it-IT" sz="2800" dirty="0">
                <a:solidFill>
                  <a:srgbClr val="385723"/>
                </a:solidFill>
                <a:latin typeface="Segoe UI" panose="020B0502040204020203" pitchFamily="34" charset="0"/>
              </a:rPr>
              <a:t>Controversie su </a:t>
            </a:r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operazioni e servizi bancari e finanziari e servizi pagamento</a:t>
            </a:r>
          </a:p>
          <a:p>
            <a:pPr marL="457200" indent="-457200">
              <a:buFontTx/>
              <a:buChar char="-"/>
            </a:pPr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Sostanziale gratuità</a:t>
            </a:r>
            <a:r>
              <a:rPr lang="it-IT" sz="2800" dirty="0">
                <a:solidFill>
                  <a:srgbClr val="385723"/>
                </a:solidFill>
                <a:latin typeface="Segoe UI" panose="020B0502040204020203" pitchFamily="34" charset="0"/>
              </a:rPr>
              <a:t>, niente assistenza legale</a:t>
            </a:r>
          </a:p>
          <a:p>
            <a:pPr marL="457200" indent="-457200">
              <a:buFontTx/>
              <a:buChar char="-"/>
            </a:pPr>
            <a:r>
              <a:rPr lang="it-IT" sz="2800" dirty="0">
                <a:solidFill>
                  <a:srgbClr val="385723"/>
                </a:solidFill>
                <a:latin typeface="Segoe UI" panose="020B0502040204020203" pitchFamily="34" charset="0"/>
              </a:rPr>
              <a:t>Decide </a:t>
            </a:r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secondo diritto</a:t>
            </a:r>
          </a:p>
          <a:p>
            <a:pPr marL="457200" indent="-457200">
              <a:buFontTx/>
              <a:buChar char="-"/>
            </a:pPr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Non è vincolante</a:t>
            </a:r>
          </a:p>
        </p:txBody>
      </p:sp>
    </p:spTree>
    <p:extLst>
      <p:ext uri="{BB962C8B-B14F-4D97-AF65-F5344CB8AC3E}">
        <p14:creationId xmlns:p14="http://schemas.microsoft.com/office/powerpoint/2010/main" val="1513800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L’ABF: una valutazione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7328"/>
            <a:ext cx="925150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4F6228"/>
                </a:solidFill>
                <a:latin typeface="Segoe UI,Bold"/>
              </a:rPr>
              <a:t>Tasso di adempimento delle banche elevato </a:t>
            </a:r>
            <a:r>
              <a:rPr lang="it-IT" sz="3200" dirty="0">
                <a:solidFill>
                  <a:srgbClr val="4F6228"/>
                </a:solidFill>
                <a:latin typeface="Segoe UI" panose="020B0502040204020203" pitchFamily="34" charset="0"/>
              </a:rPr>
              <a:t>(99 per cento). Fattori determinanti:</a:t>
            </a:r>
          </a:p>
          <a:p>
            <a:pPr>
              <a:spcBef>
                <a:spcPts val="600"/>
              </a:spcBef>
            </a:pPr>
            <a:r>
              <a:rPr lang="it-IT" sz="3200" b="1" dirty="0">
                <a:solidFill>
                  <a:srgbClr val="FF33CD"/>
                </a:solidFill>
                <a:latin typeface="Segoe UI,Bold"/>
              </a:rPr>
              <a:t>Qualità pronunce</a:t>
            </a:r>
            <a:r>
              <a:rPr lang="it-IT" sz="3200" dirty="0">
                <a:solidFill>
                  <a:srgbClr val="4F6228"/>
                </a:solidFill>
                <a:latin typeface="Segoe UI" panose="020B0502040204020203" pitchFamily="34" charset="0"/>
              </a:rPr>
              <a:t>: </a:t>
            </a:r>
          </a:p>
          <a:p>
            <a:r>
              <a:rPr lang="it-IT" sz="3200" dirty="0">
                <a:solidFill>
                  <a:srgbClr val="4F6228"/>
                </a:solidFill>
                <a:latin typeface="Segoe UI" panose="020B0502040204020203" pitchFamily="34" charset="0"/>
              </a:rPr>
              <a:t>specializzazione dei collegi, tutti esperti di diritto bancario ed economia degli intermediari finanziari</a:t>
            </a:r>
          </a:p>
          <a:p>
            <a:pPr>
              <a:spcBef>
                <a:spcPts val="1200"/>
              </a:spcBef>
            </a:pPr>
            <a:r>
              <a:rPr lang="it-IT" sz="3200" b="1" dirty="0">
                <a:solidFill>
                  <a:srgbClr val="FF33CD"/>
                </a:solidFill>
                <a:latin typeface="Segoe UI,Bold"/>
              </a:rPr>
              <a:t>Uniformità orientamenti</a:t>
            </a:r>
            <a:r>
              <a:rPr lang="it-IT" sz="3200" dirty="0">
                <a:solidFill>
                  <a:srgbClr val="4F6228"/>
                </a:solidFill>
                <a:latin typeface="Segoe UI" panose="020B0502040204020203" pitchFamily="34" charset="0"/>
              </a:rPr>
              <a:t>: </a:t>
            </a:r>
          </a:p>
          <a:p>
            <a:r>
              <a:rPr lang="it-IT" sz="3200" dirty="0">
                <a:solidFill>
                  <a:srgbClr val="4F6228"/>
                </a:solidFill>
                <a:latin typeface="Segoe UI" panose="020B0502040204020203" pitchFamily="34" charset="0"/>
              </a:rPr>
              <a:t>scambi informativi, collegio di coordinamento, conferenza dei collegi</a:t>
            </a:r>
          </a:p>
          <a:p>
            <a:pPr>
              <a:spcBef>
                <a:spcPts val="600"/>
              </a:spcBef>
            </a:pPr>
            <a:r>
              <a:rPr lang="it-IT" sz="3200" b="1" dirty="0">
                <a:solidFill>
                  <a:srgbClr val="FF33CD"/>
                </a:solidFill>
                <a:latin typeface="Segoe UI,Bold"/>
              </a:rPr>
              <a:t>Effetto conformativo sui comportamenti</a:t>
            </a:r>
            <a:r>
              <a:rPr lang="it-IT" sz="3200" dirty="0">
                <a:solidFill>
                  <a:srgbClr val="4F6228"/>
                </a:solidFill>
                <a:latin typeface="Segoe UI" panose="020B0502040204020203" pitchFamily="34" charset="0"/>
              </a:rPr>
              <a:t>, tramite la Vigilanza</a:t>
            </a:r>
            <a:endParaRPr lang="it-IT" sz="2800" b="1" dirty="0">
              <a:solidFill>
                <a:srgbClr val="FF33CD"/>
              </a:solidFill>
              <a:latin typeface="Segoe UI,Bold"/>
            </a:endParaRPr>
          </a:p>
        </p:txBody>
      </p:sp>
    </p:spTree>
    <p:extLst>
      <p:ext uri="{BB962C8B-B14F-4D97-AF65-F5344CB8AC3E}">
        <p14:creationId xmlns:p14="http://schemas.microsoft.com/office/powerpoint/2010/main" val="1351950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91"/>
          <p:cNvSpPr>
            <a:spLocks noChangeArrowheads="1"/>
          </p:cNvSpPr>
          <p:nvPr/>
        </p:nvSpPr>
        <p:spPr bwMode="auto">
          <a:xfrm>
            <a:off x="33921" y="0"/>
            <a:ext cx="9144000" cy="1456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 algn="ctr"/>
            <a:r>
              <a:rPr lang="it-IT" sz="3600" b="1" dirty="0">
                <a:solidFill>
                  <a:srgbClr val="003399"/>
                </a:solidFill>
              </a:rPr>
              <a:t>ABF: l’organo decidente </a:t>
            </a:r>
          </a:p>
        </p:txBody>
      </p:sp>
      <p:sp>
        <p:nvSpPr>
          <p:cNvPr id="11268" name="Oval 101"/>
          <p:cNvSpPr>
            <a:spLocks noChangeArrowheads="1"/>
          </p:cNvSpPr>
          <p:nvPr/>
        </p:nvSpPr>
        <p:spPr bwMode="auto">
          <a:xfrm>
            <a:off x="684213" y="1557338"/>
            <a:ext cx="6913562" cy="3816351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1269" name="Oval 103"/>
          <p:cNvSpPr>
            <a:spLocks noChangeArrowheads="1"/>
          </p:cNvSpPr>
          <p:nvPr/>
        </p:nvSpPr>
        <p:spPr bwMode="auto">
          <a:xfrm>
            <a:off x="3492501" y="1628775"/>
            <a:ext cx="1368425" cy="10795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Presidente </a:t>
            </a:r>
          </a:p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designato da BI</a:t>
            </a:r>
          </a:p>
        </p:txBody>
      </p:sp>
      <p:sp>
        <p:nvSpPr>
          <p:cNvPr id="11270" name="Oval 104"/>
          <p:cNvSpPr>
            <a:spLocks noChangeArrowheads="1"/>
          </p:cNvSpPr>
          <p:nvPr/>
        </p:nvSpPr>
        <p:spPr bwMode="auto">
          <a:xfrm>
            <a:off x="5508627" y="2276475"/>
            <a:ext cx="1368425" cy="10795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componente </a:t>
            </a:r>
          </a:p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designato da BI</a:t>
            </a:r>
          </a:p>
        </p:txBody>
      </p:sp>
      <p:sp>
        <p:nvSpPr>
          <p:cNvPr id="11271" name="Oval 105"/>
          <p:cNvSpPr>
            <a:spLocks noChangeArrowheads="1"/>
          </p:cNvSpPr>
          <p:nvPr/>
        </p:nvSpPr>
        <p:spPr bwMode="auto">
          <a:xfrm>
            <a:off x="1403352" y="2349501"/>
            <a:ext cx="1368425" cy="10795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componente </a:t>
            </a:r>
          </a:p>
          <a:p>
            <a:pPr algn="ctr"/>
            <a:r>
              <a:rPr lang="it-IT" sz="140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designato da BI</a:t>
            </a:r>
          </a:p>
        </p:txBody>
      </p:sp>
      <p:sp>
        <p:nvSpPr>
          <p:cNvPr id="11272" name="Oval 106"/>
          <p:cNvSpPr>
            <a:spLocks noChangeArrowheads="1"/>
          </p:cNvSpPr>
          <p:nvPr/>
        </p:nvSpPr>
        <p:spPr bwMode="auto">
          <a:xfrm>
            <a:off x="1403352" y="3644902"/>
            <a:ext cx="2520577" cy="12223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componente </a:t>
            </a:r>
          </a:p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designato da associazioni </a:t>
            </a:r>
          </a:p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Rappresentative dei CLIENTI</a:t>
            </a:r>
          </a:p>
        </p:txBody>
      </p:sp>
      <p:sp>
        <p:nvSpPr>
          <p:cNvPr id="11273" name="Oval 107"/>
          <p:cNvSpPr>
            <a:spLocks noChangeArrowheads="1"/>
          </p:cNvSpPr>
          <p:nvPr/>
        </p:nvSpPr>
        <p:spPr bwMode="auto">
          <a:xfrm>
            <a:off x="4356100" y="3644902"/>
            <a:ext cx="2520950" cy="12223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componente  designato da </a:t>
            </a:r>
          </a:p>
          <a:p>
            <a:pPr algn="ctr"/>
            <a:r>
              <a:rPr lang="it-IT" sz="1400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associazioni di INTERMEDIARI</a:t>
            </a:r>
          </a:p>
        </p:txBody>
      </p:sp>
      <p:sp>
        <p:nvSpPr>
          <p:cNvPr id="11274" name="Text Box 108"/>
          <p:cNvSpPr txBox="1">
            <a:spLocks noChangeArrowheads="1"/>
          </p:cNvSpPr>
          <p:nvPr/>
        </p:nvSpPr>
        <p:spPr bwMode="auto">
          <a:xfrm>
            <a:off x="2268538" y="5661025"/>
            <a:ext cx="36004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500" b="1" i="1"/>
              <a:t>Alternanza in funzione della tipologia delle parti coinvolte nel ricorso</a:t>
            </a:r>
          </a:p>
        </p:txBody>
      </p:sp>
      <p:sp>
        <p:nvSpPr>
          <p:cNvPr id="11275" name="Text Box 134"/>
          <p:cNvSpPr txBox="1">
            <a:spLocks noChangeArrowheads="1"/>
          </p:cNvSpPr>
          <p:nvPr/>
        </p:nvSpPr>
        <p:spPr bwMode="auto">
          <a:xfrm>
            <a:off x="3276600" y="2924175"/>
            <a:ext cx="1944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i="1"/>
              <a:t>COLLEGIO GIUDICANTE</a:t>
            </a:r>
          </a:p>
        </p:txBody>
      </p:sp>
      <p:sp>
        <p:nvSpPr>
          <p:cNvPr id="11276" name="Line 135"/>
          <p:cNvSpPr>
            <a:spLocks noChangeShapeType="1"/>
          </p:cNvSpPr>
          <p:nvPr/>
        </p:nvSpPr>
        <p:spPr bwMode="auto">
          <a:xfrm>
            <a:off x="5867402" y="4652963"/>
            <a:ext cx="720725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7" name="Line 136"/>
          <p:cNvSpPr>
            <a:spLocks noChangeShapeType="1"/>
          </p:cNvSpPr>
          <p:nvPr/>
        </p:nvSpPr>
        <p:spPr bwMode="auto">
          <a:xfrm>
            <a:off x="5651502" y="4797425"/>
            <a:ext cx="504825" cy="7921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8" name="Oval 137"/>
          <p:cNvSpPr>
            <a:spLocks noChangeArrowheads="1"/>
          </p:cNvSpPr>
          <p:nvPr/>
        </p:nvSpPr>
        <p:spPr bwMode="auto">
          <a:xfrm>
            <a:off x="6588127" y="4581526"/>
            <a:ext cx="1547813" cy="1008063"/>
          </a:xfrm>
          <a:prstGeom prst="ellipse">
            <a:avLst/>
          </a:prstGeom>
          <a:solidFill>
            <a:srgbClr val="EA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/>
              <a:t>Conciliatore/</a:t>
            </a:r>
          </a:p>
          <a:p>
            <a:pPr algn="ctr"/>
            <a:r>
              <a:rPr lang="it-IT" sz="1400"/>
              <a:t>Associazioni</a:t>
            </a:r>
          </a:p>
        </p:txBody>
      </p:sp>
      <p:sp>
        <p:nvSpPr>
          <p:cNvPr id="11279" name="Oval 138"/>
          <p:cNvSpPr>
            <a:spLocks noChangeArrowheads="1"/>
          </p:cNvSpPr>
          <p:nvPr/>
        </p:nvSpPr>
        <p:spPr bwMode="auto">
          <a:xfrm>
            <a:off x="5795963" y="5516563"/>
            <a:ext cx="1547812" cy="100806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/>
              <a:t>Conciliatore/</a:t>
            </a:r>
          </a:p>
          <a:p>
            <a:pPr algn="ctr"/>
            <a:r>
              <a:rPr lang="it-IT" sz="1400"/>
              <a:t>Associazioni</a:t>
            </a:r>
          </a:p>
        </p:txBody>
      </p:sp>
      <p:sp>
        <p:nvSpPr>
          <p:cNvPr id="11280" name="Oval 139"/>
          <p:cNvSpPr>
            <a:spLocks noChangeArrowheads="1"/>
          </p:cNvSpPr>
          <p:nvPr/>
        </p:nvSpPr>
        <p:spPr bwMode="auto">
          <a:xfrm>
            <a:off x="755650" y="5373689"/>
            <a:ext cx="1511300" cy="9810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/>
              <a:t>altri clienti</a:t>
            </a:r>
          </a:p>
          <a:p>
            <a:pPr algn="ctr"/>
            <a:r>
              <a:rPr lang="it-IT" sz="1400"/>
              <a:t>(Confindustria </a:t>
            </a:r>
          </a:p>
          <a:p>
            <a:pPr algn="ctr"/>
            <a:r>
              <a:rPr lang="it-IT" sz="1400"/>
              <a:t>e altre ass.)</a:t>
            </a:r>
          </a:p>
        </p:txBody>
      </p:sp>
      <p:sp>
        <p:nvSpPr>
          <p:cNvPr id="11281" name="Oval 140"/>
          <p:cNvSpPr>
            <a:spLocks noChangeArrowheads="1"/>
          </p:cNvSpPr>
          <p:nvPr/>
        </p:nvSpPr>
        <p:spPr bwMode="auto">
          <a:xfrm>
            <a:off x="179390" y="4508500"/>
            <a:ext cx="1368425" cy="933451"/>
          </a:xfrm>
          <a:prstGeom prst="ellipse">
            <a:avLst/>
          </a:prstGeom>
          <a:solidFill>
            <a:srgbClr val="EA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/>
              <a:t>consumatori</a:t>
            </a:r>
          </a:p>
          <a:p>
            <a:pPr algn="ctr"/>
            <a:r>
              <a:rPr lang="it-IT" sz="1400"/>
              <a:t>(CNCU)</a:t>
            </a:r>
          </a:p>
        </p:txBody>
      </p:sp>
      <p:sp>
        <p:nvSpPr>
          <p:cNvPr id="11282" name="Line 141"/>
          <p:cNvSpPr>
            <a:spLocks noChangeShapeType="1"/>
          </p:cNvSpPr>
          <p:nvPr/>
        </p:nvSpPr>
        <p:spPr bwMode="auto">
          <a:xfrm flipH="1">
            <a:off x="1476377" y="4581526"/>
            <a:ext cx="7921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83" name="Line 142"/>
          <p:cNvSpPr>
            <a:spLocks noChangeShapeType="1"/>
          </p:cNvSpPr>
          <p:nvPr/>
        </p:nvSpPr>
        <p:spPr bwMode="auto">
          <a:xfrm flipH="1">
            <a:off x="2051052" y="4724401"/>
            <a:ext cx="360363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0" name="Immagine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16" y="6295733"/>
            <a:ext cx="2211459" cy="56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7740352" y="2027239"/>
            <a:ext cx="1296144" cy="2409873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Collegio Bologna:</a:t>
            </a:r>
          </a:p>
          <a:p>
            <a:pPr algn="ctr"/>
            <a:r>
              <a:rPr lang="it-IT" dirty="0"/>
              <a:t>18 designati</a:t>
            </a:r>
          </a:p>
        </p:txBody>
      </p:sp>
    </p:spTree>
    <p:extLst>
      <p:ext uri="{BB962C8B-B14F-4D97-AF65-F5344CB8AC3E}">
        <p14:creationId xmlns:p14="http://schemas.microsoft.com/office/powerpoint/2010/main" val="3268719713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Come assicurare la tutela: </a:t>
            </a:r>
            <a:br>
              <a:rPr lang="it-IT" sz="3600" b="1" dirty="0">
                <a:solidFill>
                  <a:srgbClr val="003399"/>
                </a:solidFill>
              </a:rPr>
            </a:br>
            <a:r>
              <a:rPr lang="it-IT" sz="3600" b="1" dirty="0">
                <a:solidFill>
                  <a:srgbClr val="003399"/>
                </a:solidFill>
              </a:rPr>
              <a:t>L’Educazione Finanziaria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7328"/>
            <a:ext cx="92515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Componente essenziale</a:t>
            </a:r>
            <a:r>
              <a:rPr lang="it-IT" sz="2800" dirty="0">
                <a:solidFill>
                  <a:srgbClr val="FF33CD"/>
                </a:solidFill>
                <a:latin typeface="Segoe UI,Bold"/>
              </a:rPr>
              <a:t> del sistema … gli altri strumenti da soli non consentono una efficace tutela</a:t>
            </a:r>
          </a:p>
          <a:p>
            <a:pPr>
              <a:spcBef>
                <a:spcPts val="1200"/>
              </a:spcBef>
            </a:pPr>
            <a:r>
              <a:rPr lang="it-IT" sz="2800" dirty="0">
                <a:latin typeface="Segoe UI,Bold"/>
              </a:rPr>
              <a:t>In Italia il livello di partenza è critico. Alcuni esempi</a:t>
            </a:r>
          </a:p>
          <a:p>
            <a:pPr marL="457200" indent="-457200">
              <a:buFontTx/>
              <a:buChar char="-"/>
            </a:pPr>
            <a:r>
              <a:rPr lang="it-IT" sz="2400" dirty="0">
                <a:solidFill>
                  <a:srgbClr val="FF33CD"/>
                </a:solidFill>
                <a:latin typeface="Segoe UI,Bold"/>
              </a:rPr>
              <a:t>Interesse semplice: 47% ok (65% OCSE)</a:t>
            </a:r>
          </a:p>
          <a:p>
            <a:r>
              <a:rPr lang="it-IT" sz="2000" dirty="0">
                <a:solidFill>
                  <a:srgbClr val="000000"/>
                </a:solidFill>
                <a:latin typeface="Segoe UI" panose="020B0502040204020203" pitchFamily="34" charset="0"/>
              </a:rPr>
              <a:t>Supponete di depositare €100 in un conto di deposito remunerato a un tasso di interesse garantito del 2% annuo. Su questo conto non effettuate altre operazioni, né di deposito né di prelievo. Quanto ci sarà sul conto alla fine del primo anno, dopo il pagamento degli interessi e senza considerare le spese?</a:t>
            </a:r>
            <a:endParaRPr lang="it-IT" sz="2000" dirty="0">
              <a:solidFill>
                <a:srgbClr val="FF33CD"/>
              </a:solidFill>
              <a:latin typeface="Segoe UI,Bold"/>
            </a:endParaRPr>
          </a:p>
          <a:p>
            <a:pPr marL="457200" indent="-457200">
              <a:buFontTx/>
              <a:buChar char="-"/>
            </a:pPr>
            <a:r>
              <a:rPr lang="it-IT" sz="2400" dirty="0">
                <a:solidFill>
                  <a:srgbClr val="FF33CD"/>
                </a:solidFill>
                <a:latin typeface="Segoe UI,Bold"/>
              </a:rPr>
              <a:t>Interesse composto: 37% ok (48% OCSE)</a:t>
            </a:r>
          </a:p>
          <a:p>
            <a:r>
              <a:rPr lang="it-IT" sz="2000" dirty="0">
                <a:solidFill>
                  <a:srgbClr val="000000"/>
                </a:solidFill>
                <a:latin typeface="Segoe UI" panose="020B0502040204020203" pitchFamily="34" charset="0"/>
              </a:rPr>
              <a:t>E dopo 5 anni, quanto sarà la cifra disponibile se sul conto non saranno effettuate altre operazioni e non ci saranno spese e continuerà a essere remunerato ad un tasso di interesse garantito del 2% annuo ?</a:t>
            </a:r>
          </a:p>
          <a:p>
            <a:pPr marL="457200" indent="-457200">
              <a:buFontTx/>
              <a:buChar char="-"/>
            </a:pPr>
            <a:r>
              <a:rPr lang="it-IT" sz="2800" dirty="0">
                <a:solidFill>
                  <a:srgbClr val="FF33CD"/>
                </a:solidFill>
                <a:latin typeface="Segoe UI,Bold"/>
              </a:rPr>
              <a:t> </a:t>
            </a:r>
            <a:r>
              <a:rPr lang="it-IT" sz="2400" dirty="0">
                <a:solidFill>
                  <a:srgbClr val="FF33CD"/>
                </a:solidFill>
                <a:latin typeface="Segoe UI,Bold"/>
              </a:rPr>
              <a:t>Rischio/rendimento: 73% ok (83% OCSE) </a:t>
            </a:r>
          </a:p>
          <a:p>
            <a:r>
              <a:rPr lang="it-IT" sz="2000" dirty="0">
                <a:solidFill>
                  <a:srgbClr val="000000"/>
                </a:solidFill>
                <a:latin typeface="Segoe UI" panose="020B0502040204020203" pitchFamily="34" charset="0"/>
              </a:rPr>
              <a:t>Un investimento con un rendimento elevato è probabilmente molto rischioso?</a:t>
            </a:r>
          </a:p>
        </p:txBody>
      </p:sp>
    </p:spTree>
    <p:extLst>
      <p:ext uri="{BB962C8B-B14F-4D97-AF65-F5344CB8AC3E}">
        <p14:creationId xmlns:p14="http://schemas.microsoft.com/office/powerpoint/2010/main" val="3378093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Come assicurare la tutela: </a:t>
            </a:r>
            <a:br>
              <a:rPr lang="it-IT" sz="3600" b="1" dirty="0">
                <a:solidFill>
                  <a:srgbClr val="003399"/>
                </a:solidFill>
              </a:rPr>
            </a:br>
            <a:r>
              <a:rPr lang="it-IT" sz="3600" b="1" dirty="0">
                <a:solidFill>
                  <a:srgbClr val="003399"/>
                </a:solidFill>
              </a:rPr>
              <a:t>L’educazione Finanziaria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7327"/>
            <a:ext cx="92515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Benefici per il sistema</a:t>
            </a:r>
            <a:endParaRPr lang="it-IT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Per gli individui : 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accresce il “benessere finanziario” nel medio/lungo periodo; 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contribuisce a ridurre le diseguaglianza;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riduce rischi da </a:t>
            </a:r>
            <a:r>
              <a:rPr lang="it-I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sovraindebitamento</a:t>
            </a: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it-IT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• Per i Paesi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maggiore “consapevolezza” dei cittadini;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Competizione tra prodotti incentrata su aspetti di qualità;</a:t>
            </a:r>
            <a:endParaRPr lang="it-IT" sz="2400" dirty="0">
              <a:solidFill>
                <a:srgbClr val="FF33C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it-IT" b="1" dirty="0"/>
          </a:p>
          <a:p>
            <a:pPr marL="285750" indent="-285750">
              <a:buFontTx/>
              <a:buChar char="-"/>
            </a:pPr>
            <a:endParaRPr lang="it-IT" b="1" dirty="0"/>
          </a:p>
          <a:p>
            <a:r>
              <a:rPr lang="it-IT" sz="2800" b="1" dirty="0">
                <a:solidFill>
                  <a:srgbClr val="FF33CD"/>
                </a:solidFill>
                <a:latin typeface="Segoe UI,Bold"/>
              </a:rPr>
              <a:t>Linee di intervento della Banca d’Italia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Giovani (Didattica, Esperienze Scuola / Lavoro)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Adulti (Guide, Seminari)</a:t>
            </a:r>
          </a:p>
        </p:txBody>
      </p:sp>
    </p:spTree>
    <p:extLst>
      <p:ext uri="{BB962C8B-B14F-4D97-AF65-F5344CB8AC3E}">
        <p14:creationId xmlns:p14="http://schemas.microsoft.com/office/powerpoint/2010/main" val="210993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Perché la tutela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41445" y="1844824"/>
            <a:ext cx="8856984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Siamo in un mercato con </a:t>
            </a:r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asimmetrie informative 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 clienti e intermediari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endParaRPr lang="it-IT" sz="2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L’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adeguatezza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dei prodotti e dei servizi può essere 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valutata spesso solo dopo molto tempo</a:t>
            </a:r>
          </a:p>
          <a:p>
            <a:endParaRPr lang="it-IT" sz="2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 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mercato non regolato funziona male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(dispersione nei prezzi, bassa qualità dei prodotti) 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 addirittura scompare </a:t>
            </a:r>
            <a:endParaRPr lang="it-IT" sz="28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51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Conclusioni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7327"/>
            <a:ext cx="9251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588D7E"/>
                </a:solidFill>
                <a:latin typeface="Segoe UI,Bold"/>
              </a:rPr>
              <a:t>L’attenzione per trasparenza e correttezza nei confronti dei clienti è sempre più </a:t>
            </a:r>
            <a:r>
              <a:rPr lang="it-IT" sz="2800" b="1" dirty="0">
                <a:solidFill>
                  <a:srgbClr val="588D7E"/>
                </a:solidFill>
                <a:latin typeface="Segoe UI,Bold"/>
              </a:rPr>
              <a:t>variabile strategica </a:t>
            </a:r>
            <a:r>
              <a:rPr lang="it-IT" sz="2800" dirty="0">
                <a:solidFill>
                  <a:srgbClr val="588D7E"/>
                </a:solidFill>
                <a:latin typeface="Segoe UI,Bold"/>
              </a:rPr>
              <a:t>per gli intermediari</a:t>
            </a:r>
          </a:p>
          <a:p>
            <a:endParaRPr lang="it-IT" sz="2800" b="1" dirty="0">
              <a:solidFill>
                <a:srgbClr val="588D7E"/>
              </a:solidFill>
              <a:latin typeface="Segoe UI,Bold"/>
            </a:endParaRPr>
          </a:p>
          <a:p>
            <a:r>
              <a:rPr lang="it-IT" sz="2800" dirty="0">
                <a:solidFill>
                  <a:srgbClr val="588D7E"/>
                </a:solidFill>
                <a:latin typeface="Segoe UI,Bold"/>
              </a:rPr>
              <a:t>Va assicurata con un </a:t>
            </a:r>
            <a:r>
              <a:rPr lang="it-IT" sz="2800" b="1" dirty="0">
                <a:solidFill>
                  <a:srgbClr val="588D7E"/>
                </a:solidFill>
                <a:latin typeface="Segoe UI,Bold"/>
              </a:rPr>
              <a:t>insieme di strumenti </a:t>
            </a:r>
            <a:r>
              <a:rPr lang="it-IT" sz="2800" dirty="0">
                <a:solidFill>
                  <a:srgbClr val="588D7E"/>
                </a:solidFill>
                <a:latin typeface="Segoe UI,Bold"/>
              </a:rPr>
              <a:t>.. e con la collaborazione di tutti i soggetti coinvolti: autorità, intermediari, cittadini</a:t>
            </a:r>
          </a:p>
          <a:p>
            <a:endParaRPr lang="it-IT" sz="2800" b="1" dirty="0">
              <a:solidFill>
                <a:srgbClr val="588D7E"/>
              </a:solidFill>
              <a:latin typeface="Segoe UI,Bold"/>
            </a:endParaRPr>
          </a:p>
          <a:p>
            <a:r>
              <a:rPr lang="it-IT" sz="2800" b="1" dirty="0">
                <a:solidFill>
                  <a:srgbClr val="588D7E"/>
                </a:solidFill>
                <a:latin typeface="Segoe UI,Bold"/>
              </a:rPr>
              <a:t>Il ruolo dell’ABF è parte importante </a:t>
            </a:r>
            <a:r>
              <a:rPr lang="it-IT" sz="2800" dirty="0">
                <a:solidFill>
                  <a:srgbClr val="588D7E"/>
                </a:solidFill>
                <a:latin typeface="Segoe UI,Bold"/>
              </a:rPr>
              <a:t>di questo percorso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76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5400" b="1" dirty="0"/>
          </a:p>
          <a:p>
            <a:pPr marL="0" indent="0" algn="ctr">
              <a:buNone/>
            </a:pPr>
            <a:r>
              <a:rPr lang="it-IT" sz="5400" b="1" dirty="0"/>
              <a:t>Grazie</a:t>
            </a:r>
          </a:p>
          <a:p>
            <a:pPr marL="0" indent="0" algn="ctr">
              <a:buNone/>
            </a:pPr>
            <a:endParaRPr lang="it-IT" sz="5400" b="1" dirty="0"/>
          </a:p>
          <a:p>
            <a:pPr marL="0" indent="0">
              <a:buNone/>
            </a:pPr>
            <a:r>
              <a:rPr lang="it-IT" sz="2400" b="1" dirty="0"/>
              <a:t>           </a:t>
            </a:r>
          </a:p>
          <a:p>
            <a:pPr marL="0" indent="0">
              <a:buNone/>
            </a:pPr>
            <a:r>
              <a:rPr lang="it-IT" sz="2400" b="1" dirty="0"/>
              <a:t>           </a:t>
            </a:r>
            <a:r>
              <a:rPr lang="it-IT" sz="2000" b="1" dirty="0"/>
              <a:t>Dott.</a:t>
            </a:r>
            <a:r>
              <a:rPr lang="it-IT" sz="2400" b="1" dirty="0"/>
              <a:t> </a:t>
            </a:r>
            <a:r>
              <a:rPr lang="it-IT" sz="2000" b="1" dirty="0"/>
              <a:t>STEFANO ERCOLI</a:t>
            </a:r>
          </a:p>
          <a:p>
            <a:pPr marL="0" indent="0">
              <a:buNone/>
            </a:pPr>
            <a:r>
              <a:rPr lang="it-IT" sz="2000" b="1" dirty="0"/>
              <a:t>              Titolare Segreteria Tecnica dell’Arbitro Bancario Finanziario</a:t>
            </a:r>
          </a:p>
          <a:p>
            <a:pPr marL="0" indent="0">
              <a:buNone/>
            </a:pPr>
            <a:r>
              <a:rPr lang="it-IT" sz="2000" b="1" dirty="0"/>
              <a:t>              Banca d’Italia – Sede di Bologna</a:t>
            </a:r>
          </a:p>
          <a:p>
            <a:pPr marL="0" indent="0">
              <a:buNone/>
            </a:pPr>
            <a:r>
              <a:rPr lang="it-IT" sz="2000" b="1" dirty="0"/>
              <a:t>              051 – 6430121</a:t>
            </a:r>
          </a:p>
          <a:p>
            <a:pPr marL="0" indent="0">
              <a:buNone/>
            </a:pPr>
            <a:r>
              <a:rPr lang="it-IT" sz="2000" b="1" dirty="0"/>
              <a:t>              @mail: stefano.ercoli@bancaditalia.it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97138"/>
            <a:ext cx="1656184" cy="88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11600"/>
            <a:ext cx="3432030" cy="88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54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Perché la tutela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340768"/>
            <a:ext cx="911942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Sono presenti </a:t>
            </a:r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</a:rPr>
              <a:t>distorsioni comportamentali e limitazioni cognitive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dei consumatori: </a:t>
            </a:r>
          </a:p>
          <a:p>
            <a:pPr>
              <a:spcBef>
                <a:spcPts val="1200"/>
              </a:spcBef>
            </a:pPr>
            <a:r>
              <a:rPr lang="it-IT" sz="28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preferenza (eccessiva) per presente (e sottovalutazione del futuro) </a:t>
            </a:r>
          </a:p>
          <a:p>
            <a:pPr>
              <a:spcBef>
                <a:spcPts val="1200"/>
              </a:spcBef>
            </a:pPr>
            <a:r>
              <a:rPr lang="it-IT" sz="28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 scorciatoie mentali, selezione arbitraria informazioni, influenze di contesto (information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</a:rPr>
              <a:t>overload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,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</a:rPr>
              <a:t>risk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</a:rPr>
              <a:t>perception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</a:rPr>
              <a:t>biases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, status quo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</a:rPr>
              <a:t>biases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,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</a:rPr>
              <a:t>context-framing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)</a:t>
            </a:r>
          </a:p>
          <a:p>
            <a:endParaRPr lang="it-IT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.. che </a:t>
            </a:r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</a:rPr>
              <a:t>possono essere sfruttate consapevolmente dal produttore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(ad esempio aumentando i costi o riducendo la qualità delle componenti non salienti)</a:t>
            </a:r>
            <a:r>
              <a:rPr lang="it-IT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endParaRPr lang="it-IT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0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Perché la tutela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62438" y="1340768"/>
            <a:ext cx="885698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Mancanza di «fiducia» nei mercati finanziari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(specie dopo la crisi..)</a:t>
            </a:r>
          </a:p>
          <a:p>
            <a:endParaRPr lang="it-IT" sz="2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–Mercati in cui è elevata la «ricerca di rendite» (Zingales, 2015;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Stiglitz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2015)</a:t>
            </a:r>
          </a:p>
          <a:p>
            <a:endParaRPr lang="it-IT" sz="2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–Imprese in cui la «business culture» più tollerante di comportamenti scorretti (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Cohn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Fehr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28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Maréchal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2014)</a:t>
            </a:r>
          </a:p>
          <a:p>
            <a:endParaRPr lang="it-IT" sz="2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ristabilire la fiducia, </a:t>
            </a:r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sola vigilanza di stabilità non è sufficiente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Occorre la percezione di una </a:t>
            </a:r>
            <a:r>
              <a:rPr lang="it-IT" sz="2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tutela «diretta»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i clienti</a:t>
            </a:r>
            <a:endParaRPr lang="it-IT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8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IL SISTEMA DELLE TUTELE NEL MERCATO FINANZIARIO</a:t>
            </a:r>
          </a:p>
        </p:txBody>
      </p:sp>
      <p:sp>
        <p:nvSpPr>
          <p:cNvPr id="2" name="Ovale 1"/>
          <p:cNvSpPr/>
          <p:nvPr/>
        </p:nvSpPr>
        <p:spPr>
          <a:xfrm>
            <a:off x="2915816" y="3429000"/>
            <a:ext cx="266429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FIDUCIA</a:t>
            </a:r>
          </a:p>
        </p:txBody>
      </p:sp>
      <p:sp>
        <p:nvSpPr>
          <p:cNvPr id="3" name="Rettangolo 2"/>
          <p:cNvSpPr/>
          <p:nvPr/>
        </p:nvSpPr>
        <p:spPr>
          <a:xfrm>
            <a:off x="186408" y="1484784"/>
            <a:ext cx="273630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STABILITA’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940152" y="1537929"/>
            <a:ext cx="295232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CONCORRENZA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771800" y="5301208"/>
            <a:ext cx="295232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TUTELA CLIENTI</a:t>
            </a:r>
            <a:endParaRPr lang="it-IT" dirty="0"/>
          </a:p>
        </p:txBody>
      </p:sp>
      <p:cxnSp>
        <p:nvCxnSpPr>
          <p:cNvPr id="8" name="Connettore 2 7"/>
          <p:cNvCxnSpPr>
            <a:stCxn id="3" idx="3"/>
          </p:cNvCxnSpPr>
          <p:nvPr/>
        </p:nvCxnSpPr>
        <p:spPr>
          <a:xfrm>
            <a:off x="2922712" y="2168860"/>
            <a:ext cx="3017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2922712" y="2420888"/>
            <a:ext cx="3017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84358" y="2819020"/>
            <a:ext cx="2160240" cy="2755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 flipV="1">
            <a:off x="402432" y="2879866"/>
            <a:ext cx="2304256" cy="3079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5724128" y="2906081"/>
            <a:ext cx="2952328" cy="3475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5724128" y="2906081"/>
            <a:ext cx="2376264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25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Tutela e Stabilità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126876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cap="all" dirty="0"/>
              <a:t>Trasparenza e Correttezza dei comportamenti: </a:t>
            </a:r>
            <a:r>
              <a:rPr lang="it-IT" sz="2400" b="1" cap="all" dirty="0"/>
              <a:t>precondizioni della stabilità </a:t>
            </a:r>
            <a:r>
              <a:rPr lang="it-IT" sz="2400" cap="all" dirty="0" err="1"/>
              <a:t>perche</a:t>
            </a:r>
            <a:r>
              <a:rPr lang="it-IT" sz="2400" cap="all" dirty="0"/>
              <a:t>’ incidono sulla fiducia.</a:t>
            </a:r>
          </a:p>
          <a:p>
            <a:endParaRPr lang="it-IT" sz="2400" cap="all" dirty="0"/>
          </a:p>
          <a:p>
            <a:r>
              <a:rPr lang="it-IT" sz="2400" b="1" cap="all" dirty="0"/>
              <a:t>Obiettivi complementari:</a:t>
            </a:r>
          </a:p>
          <a:p>
            <a:pPr marL="342900" indent="-342900">
              <a:buFontTx/>
              <a:buChar char="-"/>
            </a:pPr>
            <a:r>
              <a:rPr lang="it-IT" sz="2400" cap="all" dirty="0"/>
              <a:t>Sistema Stabile </a:t>
            </a:r>
            <a:r>
              <a:rPr lang="it-IT" sz="2400" cap="all" dirty="0" err="1"/>
              <a:t>e’</a:t>
            </a:r>
            <a:r>
              <a:rPr lang="it-IT" sz="2400" cap="all" dirty="0"/>
              <a:t> garanzia per risparmiatori</a:t>
            </a:r>
          </a:p>
          <a:p>
            <a:pPr marL="342900" indent="-342900">
              <a:buFontTx/>
              <a:buChar char="-"/>
            </a:pPr>
            <a:r>
              <a:rPr lang="it-IT" sz="2400" b="1" cap="all" dirty="0"/>
              <a:t>Sistema tutelato </a:t>
            </a:r>
            <a:r>
              <a:rPr lang="it-IT" sz="2400" cap="all" dirty="0"/>
              <a:t>PRESERVA QUALITA’ ATTIVI E LIQUIDITA’</a:t>
            </a:r>
          </a:p>
          <a:p>
            <a:pPr marL="342900" indent="-342900">
              <a:buFontTx/>
              <a:buChar char="-"/>
            </a:pPr>
            <a:endParaRPr lang="it-IT" sz="2400" b="1" cap="all" dirty="0"/>
          </a:p>
          <a:p>
            <a:r>
              <a:rPr lang="it-IT" sz="2400" b="1" cap="all" dirty="0"/>
              <a:t>Quindi Tutela </a:t>
            </a:r>
            <a:r>
              <a:rPr lang="it-IT" sz="2400" b="1" cap="all" dirty="0" err="1"/>
              <a:t>e’</a:t>
            </a:r>
            <a:r>
              <a:rPr lang="it-IT" sz="2400" b="1" cap="all" dirty="0"/>
              <a:t> obiettivo diretto di vigilanza (ART 127 TUB) </a:t>
            </a:r>
            <a:r>
              <a:rPr lang="it-IT" sz="2400" cap="all" dirty="0"/>
              <a:t>(PRESIDIO DI SANA E PRUDENTE GESTIONE)</a:t>
            </a:r>
            <a:endParaRPr lang="it-IT" sz="2400" b="1" cap="all" dirty="0"/>
          </a:p>
          <a:p>
            <a:endParaRPr lang="it-IT" sz="2400" cap="all" dirty="0"/>
          </a:p>
          <a:p>
            <a:r>
              <a:rPr lang="it-IT" sz="2400" cap="all" dirty="0"/>
              <a:t>Opportuno </a:t>
            </a:r>
            <a:r>
              <a:rPr lang="it-IT" sz="2400" b="1" cap="all" dirty="0"/>
              <a:t>l’intervento di un regolatore terzo </a:t>
            </a:r>
            <a:r>
              <a:rPr lang="it-IT" sz="2400" cap="all" dirty="0"/>
              <a:t>per garantire fiducia riducendo asimmetrie informative e </a:t>
            </a:r>
            <a:r>
              <a:rPr lang="it-IT" sz="2400" b="1" cap="all" dirty="0"/>
              <a:t>rendendo TRASPARENTE  </a:t>
            </a:r>
            <a:r>
              <a:rPr lang="it-IT" sz="2400" b="1" cap="all" dirty="0" err="1"/>
              <a:t>l’attivita’</a:t>
            </a:r>
            <a:r>
              <a:rPr lang="it-IT" sz="2400" b="1" cap="all" dirty="0"/>
              <a:t> degli intermediari</a:t>
            </a:r>
          </a:p>
          <a:p>
            <a:endParaRPr lang="it-IT" sz="2400" b="1" cap="all" dirty="0"/>
          </a:p>
          <a:p>
            <a:endParaRPr lang="it-IT" sz="2400" cap="all" dirty="0"/>
          </a:p>
        </p:txBody>
      </p:sp>
    </p:spTree>
    <p:extLst>
      <p:ext uri="{BB962C8B-B14F-4D97-AF65-F5344CB8AC3E}">
        <p14:creationId xmlns:p14="http://schemas.microsoft.com/office/powerpoint/2010/main" val="255009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96261" y="3212976"/>
            <a:ext cx="8049363" cy="288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971600" y="3872480"/>
            <a:ext cx="7429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0225"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01.Le Autorità creditizie esercitano i poteri previsti dal presente titolo avendo riguardo, oltre che alle finalità indicate nell’articolo 5, alla </a:t>
            </a:r>
            <a:r>
              <a:rPr lang="it-IT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trasparenza delle condizioni contrattuali e alla correttezza dei rapporti con la clientela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questi fini la Banca d’Italia, in conformità delle deliberazioni del CICR, può dettare anche disposizioni in materia di organizzazione e controlli interni.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45270" y="13407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ART. 5 TUB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545270" y="3503148"/>
            <a:ext cx="181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ART. 127 TUB</a:t>
            </a: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Tutela e Stabilità nell’ordinamento italiano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14652" y="1748822"/>
            <a:ext cx="7604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Le Autorità creditizie esercitano i poteri di Vigilanza ad esse attribuite avendo riguardo alla </a:t>
            </a:r>
            <a:r>
              <a:rPr lang="it-IT" b="1" dirty="0">
                <a:solidFill>
                  <a:srgbClr val="7030A0"/>
                </a:solidFill>
              </a:rPr>
              <a:t>sana e prudente gestione </a:t>
            </a:r>
            <a:r>
              <a:rPr lang="it-IT" dirty="0"/>
              <a:t>dei soggetti vigilati, alla </a:t>
            </a:r>
            <a:r>
              <a:rPr lang="it-IT" b="1" dirty="0">
                <a:solidFill>
                  <a:srgbClr val="7030A0"/>
                </a:solidFill>
              </a:rPr>
              <a:t>stabilità complessiva</a:t>
            </a:r>
            <a:r>
              <a:rPr lang="it-IT" dirty="0"/>
              <a:t>, all’efficienza e alla </a:t>
            </a:r>
            <a:r>
              <a:rPr lang="it-IT" b="1" dirty="0">
                <a:solidFill>
                  <a:srgbClr val="7030A0"/>
                </a:solidFill>
              </a:rPr>
              <a:t>competitività</a:t>
            </a:r>
            <a:r>
              <a:rPr lang="it-IT" dirty="0"/>
              <a:t> del sistema finanziario, nonché </a:t>
            </a:r>
            <a:r>
              <a:rPr lang="it-IT" b="1" dirty="0">
                <a:solidFill>
                  <a:srgbClr val="7030A0"/>
                </a:solidFill>
              </a:rPr>
              <a:t>all’osservanza delle disposizioni i</a:t>
            </a:r>
            <a:r>
              <a:rPr lang="it-IT" dirty="0"/>
              <a:t>n materia creditizia.</a:t>
            </a:r>
          </a:p>
        </p:txBody>
      </p:sp>
    </p:spTree>
    <p:extLst>
      <p:ext uri="{BB962C8B-B14F-4D97-AF65-F5344CB8AC3E}">
        <p14:creationId xmlns:p14="http://schemas.microsoft.com/office/powerpoint/2010/main" val="279851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Tutela: La dimensione sovranazionale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38020" y="686301"/>
            <a:ext cx="88059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La Commissione Europea nell’intento di realizzare il mercato unico europeo </a:t>
            </a:r>
            <a:r>
              <a:rPr lang="it-IT" sz="2400" u="sng" dirty="0"/>
              <a:t>anche </a:t>
            </a:r>
            <a:r>
              <a:rPr lang="it-IT" sz="2400" dirty="0"/>
              <a:t>nelle tematiche della Tutela della clientela, ha individuato </a:t>
            </a:r>
            <a:r>
              <a:rPr lang="it-IT" sz="2400" b="1" u="sng" dirty="0"/>
              <a:t>tre obiettivi </a:t>
            </a:r>
            <a:r>
              <a:rPr lang="it-IT" sz="2400" u="sng" dirty="0"/>
              <a:t>con i relativi strumenti </a:t>
            </a:r>
            <a:r>
              <a:rPr lang="it-IT" sz="2400" dirty="0"/>
              <a:t>per il conseguimento: </a:t>
            </a:r>
          </a:p>
          <a:p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b="1" dirty="0"/>
              <a:t>Consentire concreti benefici </a:t>
            </a:r>
            <a:r>
              <a:rPr lang="it-IT" sz="2400" dirty="0"/>
              <a:t>per i consumatori (riduzione prezzi; incremento scelta; ampliamento qualità prodotti e servizi); </a:t>
            </a:r>
          </a:p>
          <a:p>
            <a:r>
              <a:rPr lang="it-IT" sz="2400" dirty="0"/>
              <a:t>	         </a:t>
            </a:r>
            <a:r>
              <a:rPr lang="it-IT" sz="2400" b="1" dirty="0"/>
              <a:t>CONCORRENZA/MOBILITA’ CLIENTELA/TRASPARENZA</a:t>
            </a:r>
          </a:p>
          <a:p>
            <a:endParaRPr lang="it-IT" sz="2400" b="1" dirty="0"/>
          </a:p>
          <a:p>
            <a:pPr marL="342900" indent="-342900">
              <a:buFontTx/>
              <a:buChar char="-"/>
            </a:pPr>
            <a:r>
              <a:rPr lang="it-IT" sz="2400" b="1" dirty="0"/>
              <a:t>Rafforzamento della fiducia </a:t>
            </a:r>
            <a:r>
              <a:rPr lang="it-IT" sz="2400" dirty="0"/>
              <a:t>dei consumatori;</a:t>
            </a:r>
          </a:p>
          <a:p>
            <a:r>
              <a:rPr lang="it-IT" sz="2400" dirty="0"/>
              <a:t>                    </a:t>
            </a:r>
            <a:r>
              <a:rPr lang="it-IT" sz="2400" b="1" dirty="0"/>
              <a:t>NORMATIVA DI ARMONIZZ. MASSIMA / SISTEMI ADR</a:t>
            </a:r>
          </a:p>
          <a:p>
            <a:r>
              <a:rPr lang="it-IT" sz="2400" dirty="0"/>
              <a:t>            </a:t>
            </a:r>
          </a:p>
          <a:p>
            <a:pPr marL="342900" indent="-342900">
              <a:buFontTx/>
              <a:buChar char="-"/>
            </a:pPr>
            <a:r>
              <a:rPr lang="it-IT" sz="2400" b="1" dirty="0"/>
              <a:t>Miglioramento della autonomia decisionale </a:t>
            </a:r>
            <a:r>
              <a:rPr lang="it-IT" sz="2400" dirty="0"/>
              <a:t>in materia finanziaria</a:t>
            </a:r>
          </a:p>
          <a:p>
            <a:r>
              <a:rPr lang="it-IT" sz="2400" dirty="0"/>
              <a:t>                      </a:t>
            </a:r>
            <a:r>
              <a:rPr lang="it-IT" sz="2400" b="1" dirty="0"/>
              <a:t>EDUCAZIONE FINANZIARIA</a:t>
            </a:r>
          </a:p>
          <a:p>
            <a:endParaRPr lang="it-IT" sz="2400" dirty="0"/>
          </a:p>
        </p:txBody>
      </p:sp>
      <p:sp>
        <p:nvSpPr>
          <p:cNvPr id="3" name="Freccia a destra 2"/>
          <p:cNvSpPr/>
          <p:nvPr/>
        </p:nvSpPr>
        <p:spPr>
          <a:xfrm>
            <a:off x="755576" y="3030655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755576" y="4077072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802045" y="5157192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46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003399"/>
                </a:solidFill>
              </a:rPr>
              <a:t>Come assicurare la tutela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6752"/>
            <a:ext cx="914400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00000"/>
                </a:solidFill>
                <a:latin typeface="Segoe UI" panose="020B0502040204020203" pitchFamily="34" charset="0"/>
              </a:rPr>
              <a:t>E’ necessaria una </a:t>
            </a:r>
            <a:r>
              <a:rPr lang="it-IT" sz="3200" b="1" dirty="0">
                <a:solidFill>
                  <a:srgbClr val="000000"/>
                </a:solidFill>
                <a:latin typeface="Segoe UI" panose="020B0502040204020203" pitchFamily="34" charset="0"/>
              </a:rPr>
              <a:t>combinazione di strumenti</a:t>
            </a:r>
            <a:r>
              <a:rPr lang="it-IT" sz="3200" dirty="0">
                <a:solidFill>
                  <a:srgbClr val="000000"/>
                </a:solidFill>
                <a:latin typeface="Segoe UI" panose="020B0502040204020203" pitchFamily="34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it-IT" sz="320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it-IT" sz="3200" b="1" dirty="0">
                <a:solidFill>
                  <a:srgbClr val="000000"/>
                </a:solidFill>
                <a:latin typeface="Segoe UI" panose="020B0502040204020203" pitchFamily="34" charset="0"/>
              </a:rPr>
              <a:t>Regole</a:t>
            </a:r>
            <a:endParaRPr lang="it-IT" sz="3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49263" indent="-449263"/>
            <a:r>
              <a:rPr lang="it-IT" sz="28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Privilegiare 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</a:rPr>
              <a:t>informazione semplificata e «saliente» in luogo di obblighi «formali»</a:t>
            </a:r>
            <a:endParaRPr lang="it-IT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60363" indent="-360363"/>
            <a:r>
              <a:rPr lang="it-IT" sz="28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Attenzione a principi di 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</a:rPr>
              <a:t>correttezza sostanziale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dei comportamenti, presìdi ex-ante (es. disegno prodotti)</a:t>
            </a:r>
          </a:p>
          <a:p>
            <a:pPr>
              <a:spcBef>
                <a:spcPts val="1200"/>
              </a:spcBef>
            </a:pPr>
            <a:r>
              <a:rPr lang="it-IT" sz="320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it-IT" sz="3200" b="1" dirty="0" err="1">
                <a:solidFill>
                  <a:srgbClr val="000000"/>
                </a:solidFill>
                <a:latin typeface="Segoe UI" panose="020B0502040204020203" pitchFamily="34" charset="0"/>
              </a:rPr>
              <a:t>Enforcement</a:t>
            </a:r>
            <a:endParaRPr lang="it-IT" sz="3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it-IT" sz="28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</a:rPr>
              <a:t>Pubblico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(autorità di Regolazione e Vigilanza)</a:t>
            </a:r>
          </a:p>
          <a:p>
            <a:r>
              <a:rPr lang="it-IT" sz="28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it-IT" sz="2800" u="sng" dirty="0">
                <a:solidFill>
                  <a:srgbClr val="000000"/>
                </a:solidFill>
                <a:latin typeface="Segoe UI" panose="020B0502040204020203" pitchFamily="34" charset="0"/>
              </a:rPr>
              <a:t>Privato </a:t>
            </a:r>
            <a:r>
              <a:rPr lang="it-IT" sz="2800" dirty="0">
                <a:solidFill>
                  <a:srgbClr val="000000"/>
                </a:solidFill>
                <a:latin typeface="Segoe UI" panose="020B0502040204020203" pitchFamily="34" charset="0"/>
              </a:rPr>
              <a:t>(ricorso alla giustizia ordinaria e a strumenti alternativi di risoluzione delle controversie)</a:t>
            </a:r>
          </a:p>
          <a:p>
            <a:pPr>
              <a:spcBef>
                <a:spcPts val="1200"/>
              </a:spcBef>
            </a:pPr>
            <a:r>
              <a:rPr lang="it-IT" sz="320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it-IT" sz="3200" b="1" dirty="0">
                <a:solidFill>
                  <a:srgbClr val="000000"/>
                </a:solidFill>
                <a:latin typeface="Segoe UI" panose="020B0502040204020203" pitchFamily="34" charset="0"/>
              </a:rPr>
              <a:t>Educazione finanziaria</a:t>
            </a:r>
            <a:endParaRPr lang="it-IT" sz="3200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48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scene3d>
          <a:camera prst="isometricOffAxis1Right"/>
          <a:lightRig rig="threePt" dir="t"/>
        </a:scene3d>
      </a:spPr>
      <a:bodyPr wrap="none" lIns="91440" tIns="45720" rIns="91440" bIns="45720">
        <a:spAutoFit/>
        <a:scene3d>
          <a:camera prst="orthographicFront"/>
          <a:lightRig rig="balanced" dir="t">
            <a:rot lat="0" lon="0" rev="2100000"/>
          </a:lightRig>
        </a:scene3d>
        <a:sp3d extrusionH="57150" prstMaterial="metal">
          <a:bevelT w="38100" h="25400"/>
          <a:contourClr>
            <a:schemeClr val="bg2"/>
          </a:contourClr>
        </a:sp3d>
      </a:bodyPr>
      <a:lstStyle>
        <a:defPPr algn="ctr">
          <a:defRPr sz="13800" b="1" cap="none" spc="0" dirty="0" smtClean="0">
            <a:ln w="50800"/>
            <a:solidFill>
              <a:schemeClr val="bg1">
                <a:shade val="50000"/>
              </a:schemeClr>
            </a:solidFill>
            <a:effectLst/>
            <a:latin typeface="Broadway" panose="04040905080B02020502" pitchFamily="82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1573</Words>
  <Application>Microsoft Office PowerPoint</Application>
  <PresentationFormat>Presentazione su schermo (4:3)</PresentationFormat>
  <Paragraphs>216</Paragraphs>
  <Slides>21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34" baseType="lpstr">
      <vt:lpstr>Arial</vt:lpstr>
      <vt:lpstr>Arial Black</vt:lpstr>
      <vt:lpstr>Calibri</vt:lpstr>
      <vt:lpstr>Courier New</vt:lpstr>
      <vt:lpstr>Segoe UI</vt:lpstr>
      <vt:lpstr>Segoe UI Light</vt:lpstr>
      <vt:lpstr>Segoe UI Semibold</vt:lpstr>
      <vt:lpstr>Segoe UI,Bold</vt:lpstr>
      <vt:lpstr>Times New Roman</vt:lpstr>
      <vt:lpstr>Verdana</vt:lpstr>
      <vt:lpstr>Wingdings</vt:lpstr>
      <vt:lpstr>Tema di Office</vt:lpstr>
      <vt:lpstr>1_Tema di Office</vt:lpstr>
      <vt:lpstr>Presentazione standard di PowerPoint</vt:lpstr>
      <vt:lpstr>Perché la tutela</vt:lpstr>
      <vt:lpstr>Perché la tutela</vt:lpstr>
      <vt:lpstr>Perché la tutela</vt:lpstr>
      <vt:lpstr>IL SISTEMA DELLE TUTELE NEL MERCATO FINANZIARIO</vt:lpstr>
      <vt:lpstr>Tutela e Stabilità</vt:lpstr>
      <vt:lpstr>Presentazione standard di PowerPoint</vt:lpstr>
      <vt:lpstr>Tutela: La dimensione sovranazionale</vt:lpstr>
      <vt:lpstr>Come assicurare la tutela</vt:lpstr>
      <vt:lpstr>Gli strumenti di Tutela della clientela</vt:lpstr>
      <vt:lpstr>Come assicurare la tutela: Le norme</vt:lpstr>
      <vt:lpstr>Tutela della clientela: la struttura delle norme</vt:lpstr>
      <vt:lpstr>Come assicurare la tutela: Autorità di Vigilanza</vt:lpstr>
      <vt:lpstr>Come assicurare la tutela:  L’enforcement pubblico</vt:lpstr>
      <vt:lpstr>Come assicurare la tutela:  L’enforcement privato: l’ABF</vt:lpstr>
      <vt:lpstr>L’ABF: una valutazione</vt:lpstr>
      <vt:lpstr>Presentazione standard di PowerPoint</vt:lpstr>
      <vt:lpstr>Come assicurare la tutela:  L’Educazione Finanziaria</vt:lpstr>
      <vt:lpstr>Come assicurare la tutela:  L’educazione Finanziaria</vt:lpstr>
      <vt:lpstr>Conclusioni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Ercoli</dc:creator>
  <cp:lastModifiedBy>Utente</cp:lastModifiedBy>
  <cp:revision>228</cp:revision>
  <cp:lastPrinted>2019-10-28T14:38:57Z</cp:lastPrinted>
  <dcterms:created xsi:type="dcterms:W3CDTF">2018-02-17T12:06:16Z</dcterms:created>
  <dcterms:modified xsi:type="dcterms:W3CDTF">2019-11-26T13:55:20Z</dcterms:modified>
</cp:coreProperties>
</file>