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43"/>
  </p:normalViewPr>
  <p:slideViewPr>
    <p:cSldViewPr snapToGrid="0" snapToObjects="1">
      <p:cViewPr varScale="1">
        <p:scale>
          <a:sx n="74" d="100"/>
          <a:sy n="74" d="100"/>
        </p:scale>
        <p:origin x="184"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smtClean="0"/>
              <a:t>Fare clic per modificare stile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10/29/18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‹n.›</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10/29/18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smtClean="0"/>
              <a:t>Fare clic per modificare stile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10/29/18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idx="1"/>
          </p:nvPr>
        </p:nvSpPr>
        <p:spPr/>
        <p:txBody>
          <a:bodyPr anchor="ct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10/29/18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smtClean="0"/>
              <a:t>Fare clic per modificare stile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3E5059C3-6A89-4494-99FF-5A4D6FFD50EB}" type="datetimeFigureOut">
              <a:rPr lang="en-US" dirty="0"/>
              <a:t>10/29/18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10/29/18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smtClean="0"/>
              <a:t>Fare clic per modificare stile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10/29/18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10/29/18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10/29/18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smtClean="0"/>
              <a:t>Fare clic per modificare stile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37D525BB-DA17-4BA0-B3C8-3AC3ABC827E6}" type="datetimeFigureOut">
              <a:rPr lang="en-US" dirty="0"/>
              <a:t>10/29/18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smtClean="0"/>
              <a:t>Fare clic per modificare stile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16C4C9A-3960-41CF-A4E9-2A8FB932454B}" type="datetimeFigureOut">
              <a:rPr lang="en-US" dirty="0"/>
              <a:t>10/29/18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smtClean="0"/>
              <a:t>Fare clic per modificare stile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10/29/18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83708" y="3428998"/>
            <a:ext cx="5844746" cy="2268559"/>
          </a:xfrm>
        </p:spPr>
        <p:txBody>
          <a:bodyPr/>
          <a:lstStyle/>
          <a:p>
            <a:r>
              <a:rPr lang="it-IT" smtClean="0"/>
              <a:t>Comportamento antisindacale</a:t>
            </a:r>
            <a:endParaRPr lang="it-IT"/>
          </a:p>
        </p:txBody>
      </p:sp>
      <p:sp>
        <p:nvSpPr>
          <p:cNvPr id="4" name="Sottotitolo 3"/>
          <p:cNvSpPr>
            <a:spLocks noGrp="1"/>
          </p:cNvSpPr>
          <p:nvPr>
            <p:ph type="subTitle" idx="1"/>
          </p:nvPr>
        </p:nvSpPr>
        <p:spPr/>
        <p:txBody>
          <a:bodyPr/>
          <a:lstStyle/>
          <a:p>
            <a:r>
              <a:rPr lang="it-IT" dirty="0" smtClean="0"/>
              <a:t>Art.28 l.20 maggio 1970</a:t>
            </a:r>
            <a:endParaRPr lang="it-IT" dirty="0"/>
          </a:p>
        </p:txBody>
      </p:sp>
    </p:spTree>
    <p:extLst>
      <p:ext uri="{BB962C8B-B14F-4D97-AF65-F5344CB8AC3E}">
        <p14:creationId xmlns:p14="http://schemas.microsoft.com/office/powerpoint/2010/main" val="63777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a:t>Il comportamento antisindacale</a:t>
            </a:r>
          </a:p>
        </p:txBody>
      </p:sp>
      <p:sp>
        <p:nvSpPr>
          <p:cNvPr id="17411" name="Rectangle 3"/>
          <p:cNvSpPr>
            <a:spLocks noGrp="1" noChangeArrowheads="1"/>
          </p:cNvSpPr>
          <p:nvPr>
            <p:ph type="body" idx="1"/>
          </p:nvPr>
        </p:nvSpPr>
        <p:spPr/>
        <p:txBody>
          <a:bodyPr>
            <a:normAutofit fontScale="92500" lnSpcReduction="10000"/>
          </a:bodyPr>
          <a:lstStyle/>
          <a:p>
            <a:pPr>
              <a:lnSpc>
                <a:spcPct val="80000"/>
              </a:lnSpc>
            </a:pPr>
            <a:r>
              <a:rPr lang="it-IT" sz="2800">
                <a:solidFill>
                  <a:srgbClr val="FF3300"/>
                </a:solidFill>
              </a:rPr>
              <a:t>il datore di lavoro</a:t>
            </a:r>
          </a:p>
          <a:p>
            <a:pPr>
              <a:lnSpc>
                <a:spcPct val="80000"/>
              </a:lnSpc>
            </a:pPr>
            <a:r>
              <a:rPr lang="it-IT" sz="2800">
                <a:solidFill>
                  <a:srgbClr val="FF3300"/>
                </a:solidFill>
              </a:rPr>
              <a:t>comportamenti diretti ad impedire o limitare l'esercizio della libertà e dell'attività sindacale nonché del diritto di sciopero</a:t>
            </a:r>
          </a:p>
          <a:p>
            <a:pPr>
              <a:lnSpc>
                <a:spcPct val="80000"/>
              </a:lnSpc>
            </a:pPr>
            <a:r>
              <a:rPr lang="it-IT" sz="2800">
                <a:solidFill>
                  <a:srgbClr val="FF3300"/>
                </a:solidFill>
              </a:rPr>
              <a:t>organismi locali delle associazioni sindacali nazionali</a:t>
            </a:r>
          </a:p>
          <a:p>
            <a:pPr>
              <a:lnSpc>
                <a:spcPct val="80000"/>
              </a:lnSpc>
            </a:pPr>
            <a:r>
              <a:rPr lang="it-IT" sz="2800">
                <a:solidFill>
                  <a:srgbClr val="FF3300"/>
                </a:solidFill>
              </a:rPr>
              <a:t>nei due giorni successivi</a:t>
            </a:r>
          </a:p>
          <a:p>
            <a:pPr>
              <a:lnSpc>
                <a:spcPct val="80000"/>
              </a:lnSpc>
            </a:pPr>
            <a:r>
              <a:rPr lang="it-IT" sz="2800">
                <a:solidFill>
                  <a:srgbClr val="FF3300"/>
                </a:solidFill>
              </a:rPr>
              <a:t>assunte sommarie informazioni</a:t>
            </a:r>
          </a:p>
          <a:p>
            <a:pPr>
              <a:lnSpc>
                <a:spcPct val="80000"/>
              </a:lnSpc>
            </a:pPr>
            <a:r>
              <a:rPr lang="it-IT" sz="2800">
                <a:solidFill>
                  <a:srgbClr val="FF3300"/>
                </a:solidFill>
              </a:rPr>
              <a:t>la cessazione del comportamento illegittimo e la rimozione degli effetti</a:t>
            </a:r>
          </a:p>
        </p:txBody>
      </p:sp>
    </p:spTree>
    <p:extLst>
      <p:ext uri="{BB962C8B-B14F-4D97-AF65-F5344CB8AC3E}">
        <p14:creationId xmlns:p14="http://schemas.microsoft.com/office/powerpoint/2010/main" val="3434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amond(in)">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amond(in)">
                                      <p:cBhvr>
                                        <p:cTn id="12" dur="20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amond(in)">
                                      <p:cBhvr>
                                        <p:cTn id="17" dur="20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diamond(in)">
                                      <p:cBhvr>
                                        <p:cTn id="22" dur="20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diamond(in)">
                                      <p:cBhvr>
                                        <p:cTn id="27" dur="20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diamond(in)">
                                      <p:cBhvr>
                                        <p:cTn id="32" dur="20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solidFill>
                  <a:srgbClr val="FF3300"/>
                </a:solidFill>
              </a:rPr>
              <a:t>“il datore di lavoro”</a:t>
            </a:r>
          </a:p>
        </p:txBody>
      </p:sp>
      <p:sp>
        <p:nvSpPr>
          <p:cNvPr id="18435" name="Rectangle 3"/>
          <p:cNvSpPr>
            <a:spLocks noGrp="1" noChangeArrowheads="1"/>
          </p:cNvSpPr>
          <p:nvPr>
            <p:ph type="body" idx="1"/>
          </p:nvPr>
        </p:nvSpPr>
        <p:spPr/>
        <p:txBody>
          <a:bodyPr/>
          <a:lstStyle/>
          <a:p>
            <a:r>
              <a:rPr lang="it-IT"/>
              <a:t>Chi può essere l’autore del comportamento antisindacale?</a:t>
            </a:r>
          </a:p>
          <a:p>
            <a:pPr lvl="1"/>
            <a:r>
              <a:rPr lang="it-IT"/>
              <a:t>Il datore di lavoro</a:t>
            </a:r>
          </a:p>
          <a:p>
            <a:pPr lvl="1"/>
            <a:r>
              <a:rPr lang="it-IT"/>
              <a:t>I dirigenti/delegati del datore?</a:t>
            </a:r>
          </a:p>
          <a:p>
            <a:pPr lvl="1"/>
            <a:r>
              <a:rPr lang="it-IT"/>
              <a:t>L’associazione dei datori di lavoro?</a:t>
            </a:r>
          </a:p>
        </p:txBody>
      </p:sp>
    </p:spTree>
    <p:extLst>
      <p:ext uri="{BB962C8B-B14F-4D97-AF65-F5344CB8AC3E}">
        <p14:creationId xmlns:p14="http://schemas.microsoft.com/office/powerpoint/2010/main" val="387139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84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843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843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8435">
                                            <p:txEl>
                                              <p:pRg st="0" end="0"/>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18435">
                                            <p:txEl>
                                              <p:pRg st="1" end="1"/>
                                            </p:txEl>
                                          </p:spTgt>
                                        </p:tgtEl>
                                        <p:attrNameLst>
                                          <p:attrName>style.visibility</p:attrName>
                                        </p:attrNameLst>
                                      </p:cBhvr>
                                      <p:to>
                                        <p:strVal val="visible"/>
                                      </p:to>
                                    </p:set>
                                    <p:anim calcmode="lin" valueType="num">
                                      <p:cBhvr>
                                        <p:cTn id="14" dur="500" fill="hold"/>
                                        <p:tgtEl>
                                          <p:spTgt spid="1843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8435">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1843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843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8435">
                                            <p:txEl>
                                              <p:pRg st="1" end="1"/>
                                            </p:txEl>
                                          </p:spTgt>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p:cTn id="21" dur="500" fill="hold"/>
                                        <p:tgtEl>
                                          <p:spTgt spid="1843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8435">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1843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843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8435">
                                            <p:txEl>
                                              <p:pRg st="2" end="2"/>
                                            </p:txEl>
                                          </p:spTgt>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18435">
                                            <p:txEl>
                                              <p:pRg st="3" end="3"/>
                                            </p:txEl>
                                          </p:spTgt>
                                        </p:tgtEl>
                                        <p:attrNameLst>
                                          <p:attrName>style.visibility</p:attrName>
                                        </p:attrNameLst>
                                      </p:cBhvr>
                                      <p:to>
                                        <p:strVal val="visible"/>
                                      </p:to>
                                    </p:set>
                                    <p:anim calcmode="lin" valueType="num">
                                      <p:cBhvr>
                                        <p:cTn id="28" dur="500" fill="hold"/>
                                        <p:tgtEl>
                                          <p:spTgt spid="1843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8435">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1843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843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030414" y="333376"/>
            <a:ext cx="8637587" cy="2043113"/>
          </a:xfrm>
        </p:spPr>
        <p:txBody>
          <a:bodyPr/>
          <a:lstStyle/>
          <a:p>
            <a:r>
              <a:rPr lang="it-IT" sz="2800">
                <a:solidFill>
                  <a:srgbClr val="FF3300"/>
                </a:solidFill>
              </a:rPr>
              <a:t>“comportamenti diretti ad impedire o limitare l'esercizio della libertà e dell'attività sindacale nonché del diritto di sciopero”</a:t>
            </a:r>
            <a:r>
              <a:rPr lang="it-IT">
                <a:solidFill>
                  <a:srgbClr val="FF3300"/>
                </a:solidFill>
              </a:rPr>
              <a:t/>
            </a:r>
            <a:br>
              <a:rPr lang="it-IT">
                <a:solidFill>
                  <a:srgbClr val="FF3300"/>
                </a:solidFill>
              </a:rPr>
            </a:br>
            <a:endParaRPr lang="it-IT">
              <a:solidFill>
                <a:srgbClr val="FF3300"/>
              </a:solidFill>
            </a:endParaRPr>
          </a:p>
        </p:txBody>
      </p:sp>
      <p:sp>
        <p:nvSpPr>
          <p:cNvPr id="19459" name="Rectangle 3"/>
          <p:cNvSpPr>
            <a:spLocks noGrp="1" noChangeArrowheads="1"/>
          </p:cNvSpPr>
          <p:nvPr>
            <p:ph type="body" idx="1"/>
          </p:nvPr>
        </p:nvSpPr>
        <p:spPr>
          <a:xfrm>
            <a:off x="1847851" y="2205038"/>
            <a:ext cx="8208963" cy="3816350"/>
          </a:xfrm>
        </p:spPr>
        <p:txBody>
          <a:bodyPr>
            <a:normAutofit fontScale="92500" lnSpcReduction="10000"/>
          </a:bodyPr>
          <a:lstStyle/>
          <a:p>
            <a:r>
              <a:rPr lang="it-IT" sz="2800">
                <a:latin typeface="Berlin Sans FB Demi" pitchFamily="34" charset="0"/>
              </a:rPr>
              <a:t>Opposizione al conflitto vs/ Opposizione nel conflitto</a:t>
            </a:r>
          </a:p>
          <a:p>
            <a:r>
              <a:rPr lang="it-IT" sz="2800">
                <a:latin typeface="Berlin Sans FB Demi" pitchFamily="34" charset="0"/>
              </a:rPr>
              <a:t>Comportamenti: giuridici e materiali</a:t>
            </a:r>
          </a:p>
          <a:p>
            <a:r>
              <a:rPr lang="it-IT" sz="2800">
                <a:latin typeface="Berlin Sans FB Demi" pitchFamily="34" charset="0"/>
              </a:rPr>
              <a:t>Diretti: intenzionali o oggettivi</a:t>
            </a:r>
          </a:p>
          <a:p>
            <a:r>
              <a:rPr lang="it-IT" sz="2800">
                <a:latin typeface="Berlin Sans FB Demi" pitchFamily="34" charset="0"/>
              </a:rPr>
              <a:t>Commi aggiunti l.146/90 e l.428/90 (mod. d.lgs. 18/2001): violazione delle clausole della parte obbligatoria del CC; mancato rispetto degli obblighi in caso di trasferimento di azienda</a:t>
            </a:r>
          </a:p>
        </p:txBody>
      </p:sp>
    </p:spTree>
    <p:extLst>
      <p:ext uri="{BB962C8B-B14F-4D97-AF65-F5344CB8AC3E}">
        <p14:creationId xmlns:p14="http://schemas.microsoft.com/office/powerpoint/2010/main" val="1928097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1000" fill="hold"/>
                                        <p:tgtEl>
                                          <p:spTgt spid="1945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945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94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 calcmode="lin" valueType="num">
                                      <p:cBhvr>
                                        <p:cTn id="15" dur="1000" fill="hold"/>
                                        <p:tgtEl>
                                          <p:spTgt spid="1945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1945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19459">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1945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19459">
                                            <p:txEl>
                                              <p:pRg st="2" end="2"/>
                                            </p:txEl>
                                          </p:spTgt>
                                        </p:tgtEl>
                                        <p:attrNameLst>
                                          <p:attrName>style.visibility</p:attrName>
                                        </p:attrNameLst>
                                      </p:cBhvr>
                                      <p:to>
                                        <p:strVal val="visible"/>
                                      </p:to>
                                    </p:set>
                                    <p:anim calcmode="lin" valueType="num">
                                      <p:cBhvr>
                                        <p:cTn id="23" dur="1000" fill="hold"/>
                                        <p:tgtEl>
                                          <p:spTgt spid="19459">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19459">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19459">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1945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 calcmode="lin" valueType="num">
                                      <p:cBhvr>
                                        <p:cTn id="31" dur="1000" fill="hold"/>
                                        <p:tgtEl>
                                          <p:spTgt spid="19459">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19459">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19459">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841500" y="417513"/>
            <a:ext cx="8637588" cy="1066800"/>
          </a:xfrm>
        </p:spPr>
        <p:txBody>
          <a:bodyPr/>
          <a:lstStyle/>
          <a:p>
            <a:r>
              <a:rPr lang="it-IT" sz="3200">
                <a:solidFill>
                  <a:srgbClr val="FF3300"/>
                </a:solidFill>
              </a:rPr>
              <a:t>“organismi locali delle associazioni sindacali nazionali che vi abbiano interesse”</a:t>
            </a:r>
          </a:p>
        </p:txBody>
      </p:sp>
      <p:sp>
        <p:nvSpPr>
          <p:cNvPr id="20483" name="Rectangle 3"/>
          <p:cNvSpPr>
            <a:spLocks noGrp="1" noChangeArrowheads="1"/>
          </p:cNvSpPr>
          <p:nvPr>
            <p:ph type="body" idx="1"/>
          </p:nvPr>
        </p:nvSpPr>
        <p:spPr>
          <a:xfrm>
            <a:off x="1852613" y="1941514"/>
            <a:ext cx="8208962" cy="4511675"/>
          </a:xfrm>
        </p:spPr>
        <p:txBody>
          <a:bodyPr>
            <a:normAutofit lnSpcReduction="10000"/>
          </a:bodyPr>
          <a:lstStyle/>
          <a:p>
            <a:pPr>
              <a:lnSpc>
                <a:spcPct val="90000"/>
              </a:lnSpc>
            </a:pPr>
            <a:r>
              <a:rPr lang="it-IT" sz="2800"/>
              <a:t>Legittimati attivi sono i sindacati e non i lavoratori</a:t>
            </a:r>
          </a:p>
          <a:p>
            <a:pPr>
              <a:lnSpc>
                <a:spcPct val="90000"/>
              </a:lnSpc>
            </a:pPr>
            <a:r>
              <a:rPr lang="it-IT" sz="2800"/>
              <a:t>Associazione “nazionale” e non maggiormente rappresentativa</a:t>
            </a:r>
          </a:p>
          <a:p>
            <a:pPr>
              <a:lnSpc>
                <a:spcPct val="90000"/>
              </a:lnSpc>
            </a:pPr>
            <a:r>
              <a:rPr lang="it-IT" sz="2800"/>
              <a:t>“Nazionale” rilevanza nell’ambito categoriale: (nazionale se la categoria è nazionale, territoriale se la categoria è territoriale: SVP)</a:t>
            </a:r>
          </a:p>
          <a:p>
            <a:pPr>
              <a:lnSpc>
                <a:spcPct val="90000"/>
              </a:lnSpc>
            </a:pPr>
            <a:r>
              <a:rPr lang="it-IT" sz="2800"/>
              <a:t>Organismi locali: sindacati provinciali di categoria. No Regionale, Nazionale, Confederale, RSA/RSU</a:t>
            </a:r>
          </a:p>
        </p:txBody>
      </p:sp>
    </p:spTree>
    <p:extLst>
      <p:ext uri="{BB962C8B-B14F-4D97-AF65-F5344CB8AC3E}">
        <p14:creationId xmlns:p14="http://schemas.microsoft.com/office/powerpoint/2010/main" val="953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500" decel="50000" fill="hold">
                                          <p:stCondLst>
                                            <p:cond delay="0"/>
                                          </p:stCondLst>
                                        </p:cTn>
                                        <p:tgtEl>
                                          <p:spTgt spid="2048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048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p:cTn id="19" dur="500" decel="50000" fill="hold">
                                          <p:stCondLst>
                                            <p:cond delay="0"/>
                                          </p:stCondLst>
                                        </p:cTn>
                                        <p:tgtEl>
                                          <p:spTgt spid="2048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048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048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048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048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048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048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048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0483">
                                            <p:txEl>
                                              <p:pRg st="2" end="2"/>
                                            </p:txEl>
                                          </p:spTgt>
                                        </p:tgtEl>
                                        <p:attrNameLst>
                                          <p:attrName>style.visibility</p:attrName>
                                        </p:attrNameLst>
                                      </p:cBhvr>
                                      <p:to>
                                        <p:strVal val="visible"/>
                                      </p:to>
                                    </p:set>
                                    <p:anim calcmode="lin" valueType="num">
                                      <p:cBhvr>
                                        <p:cTn id="31" dur="500" decel="50000" fill="hold">
                                          <p:stCondLst>
                                            <p:cond delay="0"/>
                                          </p:stCondLst>
                                        </p:cTn>
                                        <p:tgtEl>
                                          <p:spTgt spid="2048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048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048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048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048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048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048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048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0483">
                                            <p:txEl>
                                              <p:pRg st="3" end="3"/>
                                            </p:txEl>
                                          </p:spTgt>
                                        </p:tgtEl>
                                        <p:attrNameLst>
                                          <p:attrName>style.visibility</p:attrName>
                                        </p:attrNameLst>
                                      </p:cBhvr>
                                      <p:to>
                                        <p:strVal val="visible"/>
                                      </p:to>
                                    </p:set>
                                    <p:anim calcmode="lin" valueType="num">
                                      <p:cBhvr>
                                        <p:cTn id="43" dur="500" decel="50000" fill="hold">
                                          <p:stCondLst>
                                            <p:cond delay="0"/>
                                          </p:stCondLst>
                                        </p:cTn>
                                        <p:tgtEl>
                                          <p:spTgt spid="2048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048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048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048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048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048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048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it-IT"/>
              <a:t>“interesse ad agire”</a:t>
            </a:r>
          </a:p>
        </p:txBody>
      </p:sp>
      <p:sp>
        <p:nvSpPr>
          <p:cNvPr id="21507" name="Rectangle 3"/>
          <p:cNvSpPr>
            <a:spLocks noGrp="1" noChangeArrowheads="1"/>
          </p:cNvSpPr>
          <p:nvPr>
            <p:ph type="body" idx="1"/>
          </p:nvPr>
        </p:nvSpPr>
        <p:spPr/>
        <p:txBody>
          <a:bodyPr/>
          <a:lstStyle/>
          <a:p>
            <a:r>
              <a:rPr lang="it-IT"/>
              <a:t>Il sindacato è portatore di un interesse collettivo proprio</a:t>
            </a:r>
          </a:p>
          <a:p>
            <a:r>
              <a:rPr lang="it-IT"/>
              <a:t>Quando il comportamento lede anche un interesse del singolo: plurioffensività</a:t>
            </a:r>
          </a:p>
          <a:p>
            <a:r>
              <a:rPr lang="it-IT"/>
              <a:t>Indipendenza delle due azioni: art.28 St.lav.; art.700 cpc</a:t>
            </a:r>
          </a:p>
        </p:txBody>
      </p:sp>
    </p:spTree>
    <p:extLst>
      <p:ext uri="{BB962C8B-B14F-4D97-AF65-F5344CB8AC3E}">
        <p14:creationId xmlns:p14="http://schemas.microsoft.com/office/powerpoint/2010/main" val="991088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500" fill="hold"/>
                                        <p:tgtEl>
                                          <p:spTgt spid="2150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150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150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500" fill="hold"/>
                                        <p:tgtEl>
                                          <p:spTgt spid="2150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150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150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 calcmode="lin" valueType="num">
                                      <p:cBhvr>
                                        <p:cTn id="23" dur="500" fill="hold"/>
                                        <p:tgtEl>
                                          <p:spTgt spid="2150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150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150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t-IT"/>
              <a:t>Il procedimento. </a:t>
            </a:r>
          </a:p>
        </p:txBody>
      </p:sp>
      <p:sp>
        <p:nvSpPr>
          <p:cNvPr id="22531" name="Rectangle 3"/>
          <p:cNvSpPr>
            <a:spLocks noGrp="1" noChangeArrowheads="1"/>
          </p:cNvSpPr>
          <p:nvPr>
            <p:ph type="body" idx="1"/>
          </p:nvPr>
        </p:nvSpPr>
        <p:spPr>
          <a:xfrm>
            <a:off x="1621767" y="1483743"/>
            <a:ext cx="8435048" cy="4907532"/>
          </a:xfrm>
        </p:spPr>
        <p:txBody>
          <a:bodyPr/>
          <a:lstStyle/>
          <a:p>
            <a:r>
              <a:rPr lang="it-IT" dirty="0">
                <a:solidFill>
                  <a:srgbClr val="FF3300"/>
                </a:solidFill>
              </a:rPr>
              <a:t>nei due giorni successivi</a:t>
            </a:r>
          </a:p>
          <a:p>
            <a:r>
              <a:rPr lang="it-IT" dirty="0">
                <a:solidFill>
                  <a:srgbClr val="FF3300"/>
                </a:solidFill>
              </a:rPr>
              <a:t>assunte sommarie informazioni</a:t>
            </a:r>
          </a:p>
          <a:p>
            <a:r>
              <a:rPr lang="it-IT" dirty="0">
                <a:solidFill>
                  <a:srgbClr val="FF3300"/>
                </a:solidFill>
              </a:rPr>
              <a:t>la cessazione del comportamento illegittimo e la rimozione degli effetti</a:t>
            </a:r>
          </a:p>
          <a:p>
            <a:pPr>
              <a:buFont typeface="Wingdings" pitchFamily="2" charset="2"/>
              <a:buNone/>
            </a:pPr>
            <a:endParaRPr lang="it-IT" dirty="0">
              <a:solidFill>
                <a:srgbClr val="FF3300"/>
              </a:solidFill>
            </a:endParaRPr>
          </a:p>
          <a:p>
            <a:pPr>
              <a:buFont typeface="Wingdings" pitchFamily="2" charset="2"/>
              <a:buNone/>
            </a:pPr>
            <a:r>
              <a:rPr lang="it-IT" dirty="0">
                <a:solidFill>
                  <a:srgbClr val="FF3300"/>
                </a:solidFill>
              </a:rPr>
              <a:t>Le conseguenze dell’inottemperanza</a:t>
            </a:r>
          </a:p>
        </p:txBody>
      </p:sp>
      <p:sp>
        <p:nvSpPr>
          <p:cNvPr id="22532" name="AutoShape 4"/>
          <p:cNvSpPr>
            <a:spLocks noChangeArrowheads="1"/>
          </p:cNvSpPr>
          <p:nvPr/>
        </p:nvSpPr>
        <p:spPr bwMode="auto">
          <a:xfrm>
            <a:off x="9120188" y="5157789"/>
            <a:ext cx="976312" cy="485775"/>
          </a:xfrm>
          <a:prstGeom prst="right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it-IT"/>
          </a:p>
        </p:txBody>
      </p:sp>
    </p:spTree>
    <p:extLst>
      <p:ext uri="{BB962C8B-B14F-4D97-AF65-F5344CB8AC3E}">
        <p14:creationId xmlns:p14="http://schemas.microsoft.com/office/powerpoint/2010/main" val="1348614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2531">
                                            <p:txEl>
                                              <p:pRg st="0" end="0"/>
                                            </p:txEl>
                                          </p:spTgt>
                                        </p:tgtEl>
                                        <p:attrNameLst>
                                          <p:attrName>ppt_x</p:attrName>
                                        </p:attrNameLst>
                                      </p:cBhvr>
                                    </p:anim>
                                    <p:anim from="0" to="-1.0" calcmode="lin" valueType="num">
                                      <p:cBhvr>
                                        <p:cTn id="8" dur="200" decel="50000" autoRev="1" fill="hold">
                                          <p:stCondLst>
                                            <p:cond delay="600"/>
                                          </p:stCondLst>
                                        </p:cTn>
                                        <p:tgtEl>
                                          <p:spTgt spid="22531">
                                            <p:txEl>
                                              <p:pRg st="0" end="0"/>
                                            </p:txEl>
                                          </p:spTgt>
                                        </p:tgtEl>
                                        <p:attrNameLst>
                                          <p:attrName>xshear</p:attrName>
                                        </p:attrNameLst>
                                      </p:cBhvr>
                                    </p:anim>
                                    <p:animScale>
                                      <p:cBhvr>
                                        <p:cTn id="9" dur="200" decel="100000" autoRev="1" fill="hold">
                                          <p:stCondLst>
                                            <p:cond delay="600"/>
                                          </p:stCondLst>
                                        </p:cTn>
                                        <p:tgtEl>
                                          <p:spTgt spid="22531">
                                            <p:txEl>
                                              <p:pRg st="0" end="0"/>
                                            </p:txEl>
                                          </p:spTgt>
                                        </p:tgtEl>
                                      </p:cBhvr>
                                      <p:from x="100000" y="100000"/>
                                      <p:to x="80000" y="100000"/>
                                    </p:animScale>
                                    <p:anim by="(#ppt_h/3+#ppt_w*0.1)" calcmode="lin" valueType="num">
                                      <p:cBhvr additive="sum">
                                        <p:cTn id="10" dur="200" decel="100000" autoRev="1" fill="hold">
                                          <p:stCondLst>
                                            <p:cond delay="600"/>
                                          </p:stCondLst>
                                        </p:cTn>
                                        <p:tgtEl>
                                          <p:spTgt spid="22531">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22531">
                                            <p:txEl>
                                              <p:pRg st="1" end="1"/>
                                            </p:txEl>
                                          </p:spTgt>
                                        </p:tgtEl>
                                        <p:attrNameLst>
                                          <p:attrName>ppt_x</p:attrName>
                                        </p:attrNameLst>
                                      </p:cBhvr>
                                    </p:anim>
                                    <p:anim from="0" to="-1.0" calcmode="lin" valueType="num">
                                      <p:cBhvr>
                                        <p:cTn id="16" dur="200" decel="50000" autoRev="1" fill="hold">
                                          <p:stCondLst>
                                            <p:cond delay="600"/>
                                          </p:stCondLst>
                                        </p:cTn>
                                        <p:tgtEl>
                                          <p:spTgt spid="22531">
                                            <p:txEl>
                                              <p:pRg st="1" end="1"/>
                                            </p:txEl>
                                          </p:spTgt>
                                        </p:tgtEl>
                                        <p:attrNameLst>
                                          <p:attrName>xshear</p:attrName>
                                        </p:attrNameLst>
                                      </p:cBhvr>
                                    </p:anim>
                                    <p:animScale>
                                      <p:cBhvr>
                                        <p:cTn id="17" dur="200" decel="100000" autoRev="1" fill="hold">
                                          <p:stCondLst>
                                            <p:cond delay="600"/>
                                          </p:stCondLst>
                                        </p:cTn>
                                        <p:tgtEl>
                                          <p:spTgt spid="22531">
                                            <p:txEl>
                                              <p:pRg st="1" end="1"/>
                                            </p:txEl>
                                          </p:spTgt>
                                        </p:tgtEl>
                                      </p:cBhvr>
                                      <p:from x="100000" y="100000"/>
                                      <p:to x="80000" y="100000"/>
                                    </p:animScale>
                                    <p:anim by="(#ppt_h/3+#ppt_w*0.1)" calcmode="lin" valueType="num">
                                      <p:cBhvr additive="sum">
                                        <p:cTn id="18" dur="200" decel="100000" autoRev="1" fill="hold">
                                          <p:stCondLst>
                                            <p:cond delay="600"/>
                                          </p:stCondLst>
                                        </p:cTn>
                                        <p:tgtEl>
                                          <p:spTgt spid="22531">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22531">
                                            <p:txEl>
                                              <p:pRg st="2" end="2"/>
                                            </p:txEl>
                                          </p:spTgt>
                                        </p:tgtEl>
                                        <p:attrNameLst>
                                          <p:attrName>ppt_x</p:attrName>
                                        </p:attrNameLst>
                                      </p:cBhvr>
                                    </p:anim>
                                    <p:anim from="0" to="-1.0" calcmode="lin" valueType="num">
                                      <p:cBhvr>
                                        <p:cTn id="24" dur="200" decel="50000" autoRev="1" fill="hold">
                                          <p:stCondLst>
                                            <p:cond delay="600"/>
                                          </p:stCondLst>
                                        </p:cTn>
                                        <p:tgtEl>
                                          <p:spTgt spid="22531">
                                            <p:txEl>
                                              <p:pRg st="2" end="2"/>
                                            </p:txEl>
                                          </p:spTgt>
                                        </p:tgtEl>
                                        <p:attrNameLst>
                                          <p:attrName>xshear</p:attrName>
                                        </p:attrNameLst>
                                      </p:cBhvr>
                                    </p:anim>
                                    <p:animScale>
                                      <p:cBhvr>
                                        <p:cTn id="25" dur="200" decel="100000" autoRev="1" fill="hold">
                                          <p:stCondLst>
                                            <p:cond delay="600"/>
                                          </p:stCondLst>
                                        </p:cTn>
                                        <p:tgtEl>
                                          <p:spTgt spid="22531">
                                            <p:txEl>
                                              <p:pRg st="2" end="2"/>
                                            </p:txEl>
                                          </p:spTgt>
                                        </p:tgtEl>
                                      </p:cBhvr>
                                      <p:from x="100000" y="100000"/>
                                      <p:to x="80000" y="100000"/>
                                    </p:animScale>
                                    <p:anim by="(#ppt_h/3+#ppt_w*0.1)" calcmode="lin" valueType="num">
                                      <p:cBhvr additive="sum">
                                        <p:cTn id="26" dur="200" decel="100000" autoRev="1" fill="hold">
                                          <p:stCondLst>
                                            <p:cond delay="600"/>
                                          </p:stCondLst>
                                        </p:cTn>
                                        <p:tgtEl>
                                          <p:spTgt spid="22531">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22531">
                                            <p:txEl>
                                              <p:pRg st="4" end="4"/>
                                            </p:txEl>
                                          </p:spTgt>
                                        </p:tgtEl>
                                        <p:attrNameLst>
                                          <p:attrName>ppt_x</p:attrName>
                                        </p:attrNameLst>
                                      </p:cBhvr>
                                    </p:anim>
                                    <p:anim from="0" to="-1.0" calcmode="lin" valueType="num">
                                      <p:cBhvr>
                                        <p:cTn id="32" dur="200" decel="50000" autoRev="1" fill="hold">
                                          <p:stCondLst>
                                            <p:cond delay="600"/>
                                          </p:stCondLst>
                                        </p:cTn>
                                        <p:tgtEl>
                                          <p:spTgt spid="22531">
                                            <p:txEl>
                                              <p:pRg st="4" end="4"/>
                                            </p:txEl>
                                          </p:spTgt>
                                        </p:tgtEl>
                                        <p:attrNameLst>
                                          <p:attrName>xshear</p:attrName>
                                        </p:attrNameLst>
                                      </p:cBhvr>
                                    </p:anim>
                                    <p:animScale>
                                      <p:cBhvr>
                                        <p:cTn id="33" dur="200" decel="100000" autoRev="1" fill="hold">
                                          <p:stCondLst>
                                            <p:cond delay="600"/>
                                          </p:stCondLst>
                                        </p:cTn>
                                        <p:tgtEl>
                                          <p:spTgt spid="22531">
                                            <p:txEl>
                                              <p:pRg st="4" end="4"/>
                                            </p:txEl>
                                          </p:spTgt>
                                        </p:tgtEl>
                                      </p:cBhvr>
                                      <p:from x="100000" y="100000"/>
                                      <p:to x="80000" y="100000"/>
                                    </p:animScale>
                                    <p:anim by="(#ppt_h/3+#ppt_w*0.1)" calcmode="lin" valueType="num">
                                      <p:cBhvr additive="sum">
                                        <p:cTn id="34" dur="200" decel="100000" autoRev="1" fill="hold">
                                          <p:stCondLst>
                                            <p:cond delay="600"/>
                                          </p:stCondLst>
                                        </p:cTn>
                                        <p:tgtEl>
                                          <p:spTgt spid="22531">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835989" y="1201888"/>
            <a:ext cx="8686800" cy="4511675"/>
          </a:xfrm>
          <a:prstGeom prst="rect">
            <a:avLst/>
          </a:prstGeom>
          <a:noFill/>
          <a:ln w="9525">
            <a:noFill/>
            <a:miter lim="800000"/>
            <a:headEnd/>
            <a:tailEnd/>
          </a:ln>
          <a:effectLst/>
        </p:spPr>
        <p:txBody>
          <a:bodyPr>
            <a:spAutoFit/>
          </a:bodyPr>
          <a:lstStyle/>
          <a:p>
            <a:pPr>
              <a:spcBef>
                <a:spcPct val="50000"/>
              </a:spcBef>
            </a:pPr>
            <a:r>
              <a:rPr lang="it-IT" sz="2000" dirty="0">
                <a:latin typeface="Comic Sans MS" pitchFamily="66" charset="0"/>
              </a:rPr>
              <a:t>L'efficacia esecutiva del decreto non può essere revocata fino alla sentenza con cui il pretore in funzione di giudice del lavoro definisce il giudizio instaurato a norma del comma successivo.</a:t>
            </a:r>
          </a:p>
          <a:p>
            <a:pPr>
              <a:spcBef>
                <a:spcPct val="50000"/>
              </a:spcBef>
            </a:pPr>
            <a:r>
              <a:rPr lang="it-IT" sz="2000" dirty="0">
                <a:latin typeface="Comic Sans MS" pitchFamily="66" charset="0"/>
              </a:rPr>
              <a:t> Contro il decreto che decide sul ricorso è ammessa, entro 15 giorni dalla comunicazione del decreto alle parti, opposizione davanti al pretore in funzione di giudice del lavoro che decide con sentenza immediatamente esecutiva. Si osservano le disposizioni degli artt. 413 e seguenti del codice di procedura civile.</a:t>
            </a:r>
          </a:p>
          <a:p>
            <a:pPr>
              <a:spcBef>
                <a:spcPct val="50000"/>
              </a:spcBef>
            </a:pPr>
            <a:r>
              <a:rPr lang="it-IT" sz="2000" dirty="0">
                <a:latin typeface="Comic Sans MS" pitchFamily="66" charset="0"/>
              </a:rPr>
              <a:t> Il datore di lavoro che non ottempera al decreto, di cui al primo comma, o alla sentenza pronunciata nel giudizio d'opposizione è punito ai sensi dell'art. 650 del codice penale.</a:t>
            </a:r>
          </a:p>
          <a:p>
            <a:pPr>
              <a:spcBef>
                <a:spcPct val="50000"/>
              </a:spcBef>
            </a:pPr>
            <a:r>
              <a:rPr lang="it-IT" sz="2000" dirty="0">
                <a:latin typeface="Comic Sans MS" pitchFamily="66" charset="0"/>
              </a:rPr>
              <a:t> L'autorità giudiziaria ordina la pubblicazione della sentenza penale di condanna nei modi stabiliti dall'art. 36 del codice penale.</a:t>
            </a:r>
          </a:p>
        </p:txBody>
      </p:sp>
    </p:spTree>
    <p:extLst>
      <p:ext uri="{BB962C8B-B14F-4D97-AF65-F5344CB8AC3E}">
        <p14:creationId xmlns:p14="http://schemas.microsoft.com/office/powerpoint/2010/main" val="1627104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24</TotalTime>
  <Words>418</Words>
  <Application>Microsoft Macintosh PowerPoint</Application>
  <PresentationFormat>Widescreen</PresentationFormat>
  <Paragraphs>38</Paragraphs>
  <Slides>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Berlin Sans FB Demi</vt:lpstr>
      <vt:lpstr>Comic Sans MS</vt:lpstr>
      <vt:lpstr>MS Shell Dlg 2</vt:lpstr>
      <vt:lpstr>Wingdings</vt:lpstr>
      <vt:lpstr>Wingdings 3</vt:lpstr>
      <vt:lpstr>Arial</vt:lpstr>
      <vt:lpstr>Madison</vt:lpstr>
      <vt:lpstr>Comportamento antisindacale</vt:lpstr>
      <vt:lpstr>Il comportamento antisindacale</vt:lpstr>
      <vt:lpstr>“il datore di lavoro”</vt:lpstr>
      <vt:lpstr>“comportamenti diretti ad impedire o limitare l'esercizio della libertà e dell'attività sindacale nonché del diritto di sciopero” </vt:lpstr>
      <vt:lpstr>“organismi locali delle associazioni sindacali nazionali che vi abbiano interesse”</vt:lpstr>
      <vt:lpstr>“interesse ad agire”</vt:lpstr>
      <vt:lpstr>Il procedimento. </vt:lpstr>
      <vt:lpstr>Presentazione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Comportamento antisindacale</dc:title>
  <dc:creator>Utente di Microsoft Office</dc:creator>
  <cp:lastModifiedBy>Utente di Microsoft Office</cp:lastModifiedBy>
  <cp:revision>3</cp:revision>
  <dcterms:created xsi:type="dcterms:W3CDTF">2018-03-14T07:56:41Z</dcterms:created>
  <dcterms:modified xsi:type="dcterms:W3CDTF">2018-10-29T09:11:01Z</dcterms:modified>
</cp:coreProperties>
</file>