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256" r:id="rId2"/>
    <p:sldId id="257" r:id="rId3"/>
    <p:sldId id="283" r:id="rId4"/>
    <p:sldId id="271" r:id="rId5"/>
    <p:sldId id="258" r:id="rId6"/>
    <p:sldId id="259" r:id="rId7"/>
    <p:sldId id="260" r:id="rId8"/>
    <p:sldId id="261" r:id="rId9"/>
    <p:sldId id="262" r:id="rId10"/>
    <p:sldId id="263" r:id="rId11"/>
    <p:sldId id="264" r:id="rId12"/>
    <p:sldId id="265" r:id="rId13"/>
    <p:sldId id="266" r:id="rId14"/>
    <p:sldId id="267" r:id="rId15"/>
    <p:sldId id="268" r:id="rId16"/>
    <p:sldId id="269" r:id="rId17"/>
    <p:sldId id="285" r:id="rId18"/>
    <p:sldId id="286" r:id="rId19"/>
    <p:sldId id="282" r:id="rId20"/>
    <p:sldId id="272" r:id="rId21"/>
    <p:sldId id="273" r:id="rId22"/>
    <p:sldId id="274" r:id="rId23"/>
    <p:sldId id="275" r:id="rId24"/>
    <p:sldId id="276" r:id="rId25"/>
    <p:sldId id="277" r:id="rId26"/>
    <p:sldId id="278" r:id="rId27"/>
    <p:sldId id="279" r:id="rId28"/>
    <p:sldId id="280" r:id="rId29"/>
    <p:sldId id="289" r:id="rId30"/>
    <p:sldId id="287" r:id="rId31"/>
    <p:sldId id="288" r:id="rId32"/>
    <p:sldId id="290" r:id="rId33"/>
    <p:sldId id="291" r:id="rId34"/>
    <p:sldId id="292" r:id="rId35"/>
    <p:sldId id="293" r:id="rId36"/>
    <p:sldId id="294" r:id="rId37"/>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1"/>
  </p:normalViewPr>
  <p:slideViewPr>
    <p:cSldViewPr>
      <p:cViewPr varScale="1">
        <p:scale>
          <a:sx n="104" d="100"/>
          <a:sy n="104" d="100"/>
        </p:scale>
        <p:origin x="1344"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1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1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1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1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1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1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2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2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2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2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2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2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2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2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2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3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3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3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3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grpSp>
      <p:sp>
        <p:nvSpPr>
          <p:cNvPr id="42023"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it-IT" noProof="0" smtClean="0"/>
              <a:t>Fare clic per modificare lo stile del sottotitolo dello schema</a:t>
            </a:r>
          </a:p>
        </p:txBody>
      </p:sp>
      <p:sp>
        <p:nvSpPr>
          <p:cNvPr id="42024"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it-IT" noProof="0" smtClean="0"/>
              <a:t>Fare clic per modificare lo stile del titolo</a:t>
            </a:r>
          </a:p>
        </p:txBody>
      </p:sp>
      <p:sp>
        <p:nvSpPr>
          <p:cNvPr id="39" name="Rectangle 37"/>
          <p:cNvSpPr>
            <a:spLocks noGrp="1" noChangeArrowheads="1"/>
          </p:cNvSpPr>
          <p:nvPr>
            <p:ph type="dt" sz="half" idx="10"/>
          </p:nvPr>
        </p:nvSpPr>
        <p:spPr/>
        <p:txBody>
          <a:bodyPr/>
          <a:lstStyle>
            <a:lvl1pPr>
              <a:defRPr/>
            </a:lvl1pPr>
          </a:lstStyle>
          <a:p>
            <a:pPr>
              <a:defRPr/>
            </a:pPr>
            <a:endParaRPr lang="it-IT"/>
          </a:p>
        </p:txBody>
      </p:sp>
      <p:sp>
        <p:nvSpPr>
          <p:cNvPr id="40" name="Rectangle 38"/>
          <p:cNvSpPr>
            <a:spLocks noGrp="1" noChangeArrowheads="1"/>
          </p:cNvSpPr>
          <p:nvPr>
            <p:ph type="ftr" sz="quarter" idx="11"/>
          </p:nvPr>
        </p:nvSpPr>
        <p:spPr/>
        <p:txBody>
          <a:bodyPr/>
          <a:lstStyle>
            <a:lvl1pPr>
              <a:defRPr/>
            </a:lvl1pPr>
          </a:lstStyle>
          <a:p>
            <a:pPr>
              <a:defRPr/>
            </a:pPr>
            <a:endParaRPr lang="it-IT"/>
          </a:p>
        </p:txBody>
      </p:sp>
      <p:sp>
        <p:nvSpPr>
          <p:cNvPr id="41" name="Rectangle 41"/>
          <p:cNvSpPr>
            <a:spLocks noGrp="1" noChangeArrowheads="1"/>
          </p:cNvSpPr>
          <p:nvPr>
            <p:ph type="sldNum" sz="quarter" idx="12"/>
          </p:nvPr>
        </p:nvSpPr>
        <p:spPr/>
        <p:txBody>
          <a:bodyPr/>
          <a:lstStyle>
            <a:lvl1pPr>
              <a:defRPr/>
            </a:lvl1pPr>
          </a:lstStyle>
          <a:p>
            <a:pPr>
              <a:defRPr/>
            </a:pPr>
            <a:fld id="{5B45666B-6F35-4023-AA39-344912F111C7}" type="slidenum">
              <a:rPr lang="it-IT"/>
              <a:pPr>
                <a:defRPr/>
              </a:pPr>
              <a:t>‹n.›</a:t>
            </a:fld>
            <a:endParaRPr lang="it-IT"/>
          </a:p>
        </p:txBody>
      </p:sp>
    </p:spTree>
    <p:extLst>
      <p:ext uri="{BB962C8B-B14F-4D97-AF65-F5344CB8AC3E}">
        <p14:creationId xmlns:p14="http://schemas.microsoft.com/office/powerpoint/2010/main" val="1788195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9"/>
          <p:cNvSpPr>
            <a:spLocks noGrp="1" noChangeArrowheads="1"/>
          </p:cNvSpPr>
          <p:nvPr>
            <p:ph type="dt" sz="half" idx="10"/>
          </p:nvPr>
        </p:nvSpPr>
        <p:spPr>
          <a:ln/>
        </p:spPr>
        <p:txBody>
          <a:bodyPr/>
          <a:lstStyle>
            <a:lvl1pPr>
              <a:defRPr/>
            </a:lvl1pPr>
          </a:lstStyle>
          <a:p>
            <a:pPr>
              <a:defRPr/>
            </a:pPr>
            <a:endParaRPr lang="it-IT"/>
          </a:p>
        </p:txBody>
      </p:sp>
      <p:sp>
        <p:nvSpPr>
          <p:cNvPr id="5" name="Rectangle 40"/>
          <p:cNvSpPr>
            <a:spLocks noGrp="1" noChangeArrowheads="1"/>
          </p:cNvSpPr>
          <p:nvPr>
            <p:ph type="ftr" sz="quarter" idx="11"/>
          </p:nvPr>
        </p:nvSpPr>
        <p:spPr>
          <a:ln/>
        </p:spPr>
        <p:txBody>
          <a:bodyPr/>
          <a:lstStyle>
            <a:lvl1pPr>
              <a:defRPr/>
            </a:lvl1pPr>
          </a:lstStyle>
          <a:p>
            <a:pPr>
              <a:defRPr/>
            </a:pPr>
            <a:endParaRPr lang="it-IT"/>
          </a:p>
        </p:txBody>
      </p:sp>
      <p:sp>
        <p:nvSpPr>
          <p:cNvPr id="6" name="Rectangle 41"/>
          <p:cNvSpPr>
            <a:spLocks noGrp="1" noChangeArrowheads="1"/>
          </p:cNvSpPr>
          <p:nvPr>
            <p:ph type="sldNum" sz="quarter" idx="12"/>
          </p:nvPr>
        </p:nvSpPr>
        <p:spPr>
          <a:ln/>
        </p:spPr>
        <p:txBody>
          <a:bodyPr/>
          <a:lstStyle>
            <a:lvl1pPr>
              <a:defRPr/>
            </a:lvl1pPr>
          </a:lstStyle>
          <a:p>
            <a:pPr>
              <a:defRPr/>
            </a:pPr>
            <a:fld id="{BB99AE7E-0878-41B1-A135-05AF4E62BB2F}" type="slidenum">
              <a:rPr lang="it-IT"/>
              <a:pPr>
                <a:defRPr/>
              </a:pPr>
              <a:t>‹n.›</a:t>
            </a:fld>
            <a:endParaRPr lang="it-IT"/>
          </a:p>
        </p:txBody>
      </p:sp>
    </p:spTree>
    <p:extLst>
      <p:ext uri="{BB962C8B-B14F-4D97-AF65-F5344CB8AC3E}">
        <p14:creationId xmlns:p14="http://schemas.microsoft.com/office/powerpoint/2010/main" val="3915010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7813"/>
            <a:ext cx="2057400" cy="5853112"/>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7813"/>
            <a:ext cx="6019800" cy="5853112"/>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9"/>
          <p:cNvSpPr>
            <a:spLocks noGrp="1" noChangeArrowheads="1"/>
          </p:cNvSpPr>
          <p:nvPr>
            <p:ph type="dt" sz="half" idx="10"/>
          </p:nvPr>
        </p:nvSpPr>
        <p:spPr>
          <a:ln/>
        </p:spPr>
        <p:txBody>
          <a:bodyPr/>
          <a:lstStyle>
            <a:lvl1pPr>
              <a:defRPr/>
            </a:lvl1pPr>
          </a:lstStyle>
          <a:p>
            <a:pPr>
              <a:defRPr/>
            </a:pPr>
            <a:endParaRPr lang="it-IT"/>
          </a:p>
        </p:txBody>
      </p:sp>
      <p:sp>
        <p:nvSpPr>
          <p:cNvPr id="5" name="Rectangle 40"/>
          <p:cNvSpPr>
            <a:spLocks noGrp="1" noChangeArrowheads="1"/>
          </p:cNvSpPr>
          <p:nvPr>
            <p:ph type="ftr" sz="quarter" idx="11"/>
          </p:nvPr>
        </p:nvSpPr>
        <p:spPr>
          <a:ln/>
        </p:spPr>
        <p:txBody>
          <a:bodyPr/>
          <a:lstStyle>
            <a:lvl1pPr>
              <a:defRPr/>
            </a:lvl1pPr>
          </a:lstStyle>
          <a:p>
            <a:pPr>
              <a:defRPr/>
            </a:pPr>
            <a:endParaRPr lang="it-IT"/>
          </a:p>
        </p:txBody>
      </p:sp>
      <p:sp>
        <p:nvSpPr>
          <p:cNvPr id="6" name="Rectangle 41"/>
          <p:cNvSpPr>
            <a:spLocks noGrp="1" noChangeArrowheads="1"/>
          </p:cNvSpPr>
          <p:nvPr>
            <p:ph type="sldNum" sz="quarter" idx="12"/>
          </p:nvPr>
        </p:nvSpPr>
        <p:spPr>
          <a:ln/>
        </p:spPr>
        <p:txBody>
          <a:bodyPr/>
          <a:lstStyle>
            <a:lvl1pPr>
              <a:defRPr/>
            </a:lvl1pPr>
          </a:lstStyle>
          <a:p>
            <a:pPr>
              <a:defRPr/>
            </a:pPr>
            <a:fld id="{62E037D4-C636-44CF-B16A-9D668B2DA396}" type="slidenum">
              <a:rPr lang="it-IT"/>
              <a:pPr>
                <a:defRPr/>
              </a:pPr>
              <a:t>‹n.›</a:t>
            </a:fld>
            <a:endParaRPr lang="it-IT"/>
          </a:p>
        </p:txBody>
      </p:sp>
    </p:spTree>
    <p:extLst>
      <p:ext uri="{BB962C8B-B14F-4D97-AF65-F5344CB8AC3E}">
        <p14:creationId xmlns:p14="http://schemas.microsoft.com/office/powerpoint/2010/main" val="3482949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9"/>
          <p:cNvSpPr>
            <a:spLocks noGrp="1" noChangeArrowheads="1"/>
          </p:cNvSpPr>
          <p:nvPr>
            <p:ph type="dt" sz="half" idx="10"/>
          </p:nvPr>
        </p:nvSpPr>
        <p:spPr>
          <a:ln/>
        </p:spPr>
        <p:txBody>
          <a:bodyPr/>
          <a:lstStyle>
            <a:lvl1pPr>
              <a:defRPr/>
            </a:lvl1pPr>
          </a:lstStyle>
          <a:p>
            <a:pPr>
              <a:defRPr/>
            </a:pPr>
            <a:endParaRPr lang="it-IT"/>
          </a:p>
        </p:txBody>
      </p:sp>
      <p:sp>
        <p:nvSpPr>
          <p:cNvPr id="5" name="Rectangle 40"/>
          <p:cNvSpPr>
            <a:spLocks noGrp="1" noChangeArrowheads="1"/>
          </p:cNvSpPr>
          <p:nvPr>
            <p:ph type="ftr" sz="quarter" idx="11"/>
          </p:nvPr>
        </p:nvSpPr>
        <p:spPr>
          <a:ln/>
        </p:spPr>
        <p:txBody>
          <a:bodyPr/>
          <a:lstStyle>
            <a:lvl1pPr>
              <a:defRPr/>
            </a:lvl1pPr>
          </a:lstStyle>
          <a:p>
            <a:pPr>
              <a:defRPr/>
            </a:pPr>
            <a:endParaRPr lang="it-IT"/>
          </a:p>
        </p:txBody>
      </p:sp>
      <p:sp>
        <p:nvSpPr>
          <p:cNvPr id="6" name="Rectangle 41"/>
          <p:cNvSpPr>
            <a:spLocks noGrp="1" noChangeArrowheads="1"/>
          </p:cNvSpPr>
          <p:nvPr>
            <p:ph type="sldNum" sz="quarter" idx="12"/>
          </p:nvPr>
        </p:nvSpPr>
        <p:spPr>
          <a:ln/>
        </p:spPr>
        <p:txBody>
          <a:bodyPr/>
          <a:lstStyle>
            <a:lvl1pPr>
              <a:defRPr/>
            </a:lvl1pPr>
          </a:lstStyle>
          <a:p>
            <a:pPr>
              <a:defRPr/>
            </a:pPr>
            <a:fld id="{9850278E-A5D2-43B3-B9DB-BA959389D315}" type="slidenum">
              <a:rPr lang="it-IT"/>
              <a:pPr>
                <a:defRPr/>
              </a:pPr>
              <a:t>‹n.›</a:t>
            </a:fld>
            <a:endParaRPr lang="it-IT"/>
          </a:p>
        </p:txBody>
      </p:sp>
    </p:spTree>
    <p:extLst>
      <p:ext uri="{BB962C8B-B14F-4D97-AF65-F5344CB8AC3E}">
        <p14:creationId xmlns:p14="http://schemas.microsoft.com/office/powerpoint/2010/main" val="37817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39"/>
          <p:cNvSpPr>
            <a:spLocks noGrp="1" noChangeArrowheads="1"/>
          </p:cNvSpPr>
          <p:nvPr>
            <p:ph type="dt" sz="half" idx="10"/>
          </p:nvPr>
        </p:nvSpPr>
        <p:spPr>
          <a:ln/>
        </p:spPr>
        <p:txBody>
          <a:bodyPr/>
          <a:lstStyle>
            <a:lvl1pPr>
              <a:defRPr/>
            </a:lvl1pPr>
          </a:lstStyle>
          <a:p>
            <a:pPr>
              <a:defRPr/>
            </a:pPr>
            <a:endParaRPr lang="it-IT"/>
          </a:p>
        </p:txBody>
      </p:sp>
      <p:sp>
        <p:nvSpPr>
          <p:cNvPr id="5" name="Rectangle 40"/>
          <p:cNvSpPr>
            <a:spLocks noGrp="1" noChangeArrowheads="1"/>
          </p:cNvSpPr>
          <p:nvPr>
            <p:ph type="ftr" sz="quarter" idx="11"/>
          </p:nvPr>
        </p:nvSpPr>
        <p:spPr>
          <a:ln/>
        </p:spPr>
        <p:txBody>
          <a:bodyPr/>
          <a:lstStyle>
            <a:lvl1pPr>
              <a:defRPr/>
            </a:lvl1pPr>
          </a:lstStyle>
          <a:p>
            <a:pPr>
              <a:defRPr/>
            </a:pPr>
            <a:endParaRPr lang="it-IT"/>
          </a:p>
        </p:txBody>
      </p:sp>
      <p:sp>
        <p:nvSpPr>
          <p:cNvPr id="6" name="Rectangle 41"/>
          <p:cNvSpPr>
            <a:spLocks noGrp="1" noChangeArrowheads="1"/>
          </p:cNvSpPr>
          <p:nvPr>
            <p:ph type="sldNum" sz="quarter" idx="12"/>
          </p:nvPr>
        </p:nvSpPr>
        <p:spPr>
          <a:ln/>
        </p:spPr>
        <p:txBody>
          <a:bodyPr/>
          <a:lstStyle>
            <a:lvl1pPr>
              <a:defRPr/>
            </a:lvl1pPr>
          </a:lstStyle>
          <a:p>
            <a:pPr>
              <a:defRPr/>
            </a:pPr>
            <a:fld id="{6AC0550E-2FE4-494F-87DC-B2A8677817E8}" type="slidenum">
              <a:rPr lang="it-IT"/>
              <a:pPr>
                <a:defRPr/>
              </a:pPr>
              <a:t>‹n.›</a:t>
            </a:fld>
            <a:endParaRPr lang="it-IT"/>
          </a:p>
        </p:txBody>
      </p:sp>
    </p:spTree>
    <p:extLst>
      <p:ext uri="{BB962C8B-B14F-4D97-AF65-F5344CB8AC3E}">
        <p14:creationId xmlns:p14="http://schemas.microsoft.com/office/powerpoint/2010/main" val="4180076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39"/>
          <p:cNvSpPr>
            <a:spLocks noGrp="1" noChangeArrowheads="1"/>
          </p:cNvSpPr>
          <p:nvPr>
            <p:ph type="dt" sz="half" idx="10"/>
          </p:nvPr>
        </p:nvSpPr>
        <p:spPr>
          <a:ln/>
        </p:spPr>
        <p:txBody>
          <a:bodyPr/>
          <a:lstStyle>
            <a:lvl1pPr>
              <a:defRPr/>
            </a:lvl1pPr>
          </a:lstStyle>
          <a:p>
            <a:pPr>
              <a:defRPr/>
            </a:pPr>
            <a:endParaRPr lang="it-IT"/>
          </a:p>
        </p:txBody>
      </p:sp>
      <p:sp>
        <p:nvSpPr>
          <p:cNvPr id="6" name="Rectangle 40"/>
          <p:cNvSpPr>
            <a:spLocks noGrp="1" noChangeArrowheads="1"/>
          </p:cNvSpPr>
          <p:nvPr>
            <p:ph type="ftr" sz="quarter" idx="11"/>
          </p:nvPr>
        </p:nvSpPr>
        <p:spPr>
          <a:ln/>
        </p:spPr>
        <p:txBody>
          <a:bodyPr/>
          <a:lstStyle>
            <a:lvl1pPr>
              <a:defRPr/>
            </a:lvl1pPr>
          </a:lstStyle>
          <a:p>
            <a:pPr>
              <a:defRPr/>
            </a:pPr>
            <a:endParaRPr lang="it-IT"/>
          </a:p>
        </p:txBody>
      </p:sp>
      <p:sp>
        <p:nvSpPr>
          <p:cNvPr id="7" name="Rectangle 41"/>
          <p:cNvSpPr>
            <a:spLocks noGrp="1" noChangeArrowheads="1"/>
          </p:cNvSpPr>
          <p:nvPr>
            <p:ph type="sldNum" sz="quarter" idx="12"/>
          </p:nvPr>
        </p:nvSpPr>
        <p:spPr>
          <a:ln/>
        </p:spPr>
        <p:txBody>
          <a:bodyPr/>
          <a:lstStyle>
            <a:lvl1pPr>
              <a:defRPr/>
            </a:lvl1pPr>
          </a:lstStyle>
          <a:p>
            <a:pPr>
              <a:defRPr/>
            </a:pPr>
            <a:fld id="{66F19B34-7621-4E71-88D8-2ECA36ADC90A}" type="slidenum">
              <a:rPr lang="it-IT"/>
              <a:pPr>
                <a:defRPr/>
              </a:pPr>
              <a:t>‹n.›</a:t>
            </a:fld>
            <a:endParaRPr lang="it-IT"/>
          </a:p>
        </p:txBody>
      </p:sp>
    </p:spTree>
    <p:extLst>
      <p:ext uri="{BB962C8B-B14F-4D97-AF65-F5344CB8AC3E}">
        <p14:creationId xmlns:p14="http://schemas.microsoft.com/office/powerpoint/2010/main" val="3402716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39"/>
          <p:cNvSpPr>
            <a:spLocks noGrp="1" noChangeArrowheads="1"/>
          </p:cNvSpPr>
          <p:nvPr>
            <p:ph type="dt" sz="half" idx="10"/>
          </p:nvPr>
        </p:nvSpPr>
        <p:spPr>
          <a:ln/>
        </p:spPr>
        <p:txBody>
          <a:bodyPr/>
          <a:lstStyle>
            <a:lvl1pPr>
              <a:defRPr/>
            </a:lvl1pPr>
          </a:lstStyle>
          <a:p>
            <a:pPr>
              <a:defRPr/>
            </a:pPr>
            <a:endParaRPr lang="it-IT"/>
          </a:p>
        </p:txBody>
      </p:sp>
      <p:sp>
        <p:nvSpPr>
          <p:cNvPr id="8" name="Rectangle 40"/>
          <p:cNvSpPr>
            <a:spLocks noGrp="1" noChangeArrowheads="1"/>
          </p:cNvSpPr>
          <p:nvPr>
            <p:ph type="ftr" sz="quarter" idx="11"/>
          </p:nvPr>
        </p:nvSpPr>
        <p:spPr>
          <a:ln/>
        </p:spPr>
        <p:txBody>
          <a:bodyPr/>
          <a:lstStyle>
            <a:lvl1pPr>
              <a:defRPr/>
            </a:lvl1pPr>
          </a:lstStyle>
          <a:p>
            <a:pPr>
              <a:defRPr/>
            </a:pPr>
            <a:endParaRPr lang="it-IT"/>
          </a:p>
        </p:txBody>
      </p:sp>
      <p:sp>
        <p:nvSpPr>
          <p:cNvPr id="9" name="Rectangle 41"/>
          <p:cNvSpPr>
            <a:spLocks noGrp="1" noChangeArrowheads="1"/>
          </p:cNvSpPr>
          <p:nvPr>
            <p:ph type="sldNum" sz="quarter" idx="12"/>
          </p:nvPr>
        </p:nvSpPr>
        <p:spPr>
          <a:ln/>
        </p:spPr>
        <p:txBody>
          <a:bodyPr/>
          <a:lstStyle>
            <a:lvl1pPr>
              <a:defRPr/>
            </a:lvl1pPr>
          </a:lstStyle>
          <a:p>
            <a:pPr>
              <a:defRPr/>
            </a:pPr>
            <a:fld id="{1D8FC058-0ECB-421D-AC54-E070C875D2A3}" type="slidenum">
              <a:rPr lang="it-IT"/>
              <a:pPr>
                <a:defRPr/>
              </a:pPr>
              <a:t>‹n.›</a:t>
            </a:fld>
            <a:endParaRPr lang="it-IT"/>
          </a:p>
        </p:txBody>
      </p:sp>
    </p:spTree>
    <p:extLst>
      <p:ext uri="{BB962C8B-B14F-4D97-AF65-F5344CB8AC3E}">
        <p14:creationId xmlns:p14="http://schemas.microsoft.com/office/powerpoint/2010/main" val="3593352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39"/>
          <p:cNvSpPr>
            <a:spLocks noGrp="1" noChangeArrowheads="1"/>
          </p:cNvSpPr>
          <p:nvPr>
            <p:ph type="dt" sz="half" idx="10"/>
          </p:nvPr>
        </p:nvSpPr>
        <p:spPr>
          <a:ln/>
        </p:spPr>
        <p:txBody>
          <a:bodyPr/>
          <a:lstStyle>
            <a:lvl1pPr>
              <a:defRPr/>
            </a:lvl1pPr>
          </a:lstStyle>
          <a:p>
            <a:pPr>
              <a:defRPr/>
            </a:pPr>
            <a:endParaRPr lang="it-IT"/>
          </a:p>
        </p:txBody>
      </p:sp>
      <p:sp>
        <p:nvSpPr>
          <p:cNvPr id="4" name="Rectangle 40"/>
          <p:cNvSpPr>
            <a:spLocks noGrp="1" noChangeArrowheads="1"/>
          </p:cNvSpPr>
          <p:nvPr>
            <p:ph type="ftr" sz="quarter" idx="11"/>
          </p:nvPr>
        </p:nvSpPr>
        <p:spPr>
          <a:ln/>
        </p:spPr>
        <p:txBody>
          <a:bodyPr/>
          <a:lstStyle>
            <a:lvl1pPr>
              <a:defRPr/>
            </a:lvl1pPr>
          </a:lstStyle>
          <a:p>
            <a:pPr>
              <a:defRPr/>
            </a:pPr>
            <a:endParaRPr lang="it-IT"/>
          </a:p>
        </p:txBody>
      </p:sp>
      <p:sp>
        <p:nvSpPr>
          <p:cNvPr id="5" name="Rectangle 41"/>
          <p:cNvSpPr>
            <a:spLocks noGrp="1" noChangeArrowheads="1"/>
          </p:cNvSpPr>
          <p:nvPr>
            <p:ph type="sldNum" sz="quarter" idx="12"/>
          </p:nvPr>
        </p:nvSpPr>
        <p:spPr>
          <a:ln/>
        </p:spPr>
        <p:txBody>
          <a:bodyPr/>
          <a:lstStyle>
            <a:lvl1pPr>
              <a:defRPr/>
            </a:lvl1pPr>
          </a:lstStyle>
          <a:p>
            <a:pPr>
              <a:defRPr/>
            </a:pPr>
            <a:fld id="{F553BBF0-465D-4CF6-8EDD-C1D5B88A0C89}" type="slidenum">
              <a:rPr lang="it-IT"/>
              <a:pPr>
                <a:defRPr/>
              </a:pPr>
              <a:t>‹n.›</a:t>
            </a:fld>
            <a:endParaRPr lang="it-IT"/>
          </a:p>
        </p:txBody>
      </p:sp>
    </p:spTree>
    <p:extLst>
      <p:ext uri="{BB962C8B-B14F-4D97-AF65-F5344CB8AC3E}">
        <p14:creationId xmlns:p14="http://schemas.microsoft.com/office/powerpoint/2010/main" val="38332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it-IT"/>
          </a:p>
        </p:txBody>
      </p:sp>
      <p:sp>
        <p:nvSpPr>
          <p:cNvPr id="3" name="Rectangle 40"/>
          <p:cNvSpPr>
            <a:spLocks noGrp="1" noChangeArrowheads="1"/>
          </p:cNvSpPr>
          <p:nvPr>
            <p:ph type="ftr" sz="quarter" idx="11"/>
          </p:nvPr>
        </p:nvSpPr>
        <p:spPr>
          <a:ln/>
        </p:spPr>
        <p:txBody>
          <a:bodyPr/>
          <a:lstStyle>
            <a:lvl1pPr>
              <a:defRPr/>
            </a:lvl1pPr>
          </a:lstStyle>
          <a:p>
            <a:pPr>
              <a:defRPr/>
            </a:pPr>
            <a:endParaRPr lang="it-IT"/>
          </a:p>
        </p:txBody>
      </p:sp>
      <p:sp>
        <p:nvSpPr>
          <p:cNvPr id="4" name="Rectangle 41"/>
          <p:cNvSpPr>
            <a:spLocks noGrp="1" noChangeArrowheads="1"/>
          </p:cNvSpPr>
          <p:nvPr>
            <p:ph type="sldNum" sz="quarter" idx="12"/>
          </p:nvPr>
        </p:nvSpPr>
        <p:spPr>
          <a:ln/>
        </p:spPr>
        <p:txBody>
          <a:bodyPr/>
          <a:lstStyle>
            <a:lvl1pPr>
              <a:defRPr/>
            </a:lvl1pPr>
          </a:lstStyle>
          <a:p>
            <a:pPr>
              <a:defRPr/>
            </a:pPr>
            <a:fld id="{C469955D-1DD2-4474-92FF-4884686886DC}" type="slidenum">
              <a:rPr lang="it-IT"/>
              <a:pPr>
                <a:defRPr/>
              </a:pPr>
              <a:t>‹n.›</a:t>
            </a:fld>
            <a:endParaRPr lang="it-IT"/>
          </a:p>
        </p:txBody>
      </p:sp>
    </p:spTree>
    <p:extLst>
      <p:ext uri="{BB962C8B-B14F-4D97-AF65-F5344CB8AC3E}">
        <p14:creationId xmlns:p14="http://schemas.microsoft.com/office/powerpoint/2010/main" val="2861133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39"/>
          <p:cNvSpPr>
            <a:spLocks noGrp="1" noChangeArrowheads="1"/>
          </p:cNvSpPr>
          <p:nvPr>
            <p:ph type="dt" sz="half" idx="10"/>
          </p:nvPr>
        </p:nvSpPr>
        <p:spPr>
          <a:ln/>
        </p:spPr>
        <p:txBody>
          <a:bodyPr/>
          <a:lstStyle>
            <a:lvl1pPr>
              <a:defRPr/>
            </a:lvl1pPr>
          </a:lstStyle>
          <a:p>
            <a:pPr>
              <a:defRPr/>
            </a:pPr>
            <a:endParaRPr lang="it-IT"/>
          </a:p>
        </p:txBody>
      </p:sp>
      <p:sp>
        <p:nvSpPr>
          <p:cNvPr id="6" name="Rectangle 40"/>
          <p:cNvSpPr>
            <a:spLocks noGrp="1" noChangeArrowheads="1"/>
          </p:cNvSpPr>
          <p:nvPr>
            <p:ph type="ftr" sz="quarter" idx="11"/>
          </p:nvPr>
        </p:nvSpPr>
        <p:spPr>
          <a:ln/>
        </p:spPr>
        <p:txBody>
          <a:bodyPr/>
          <a:lstStyle>
            <a:lvl1pPr>
              <a:defRPr/>
            </a:lvl1pPr>
          </a:lstStyle>
          <a:p>
            <a:pPr>
              <a:defRPr/>
            </a:pPr>
            <a:endParaRPr lang="it-IT"/>
          </a:p>
        </p:txBody>
      </p:sp>
      <p:sp>
        <p:nvSpPr>
          <p:cNvPr id="7" name="Rectangle 41"/>
          <p:cNvSpPr>
            <a:spLocks noGrp="1" noChangeArrowheads="1"/>
          </p:cNvSpPr>
          <p:nvPr>
            <p:ph type="sldNum" sz="quarter" idx="12"/>
          </p:nvPr>
        </p:nvSpPr>
        <p:spPr>
          <a:ln/>
        </p:spPr>
        <p:txBody>
          <a:bodyPr/>
          <a:lstStyle>
            <a:lvl1pPr>
              <a:defRPr/>
            </a:lvl1pPr>
          </a:lstStyle>
          <a:p>
            <a:pPr>
              <a:defRPr/>
            </a:pPr>
            <a:fld id="{AECCEB1D-66BD-4702-879E-CF9CA0691C2A}" type="slidenum">
              <a:rPr lang="it-IT"/>
              <a:pPr>
                <a:defRPr/>
              </a:pPr>
              <a:t>‹n.›</a:t>
            </a:fld>
            <a:endParaRPr lang="it-IT"/>
          </a:p>
        </p:txBody>
      </p:sp>
    </p:spTree>
    <p:extLst>
      <p:ext uri="{BB962C8B-B14F-4D97-AF65-F5344CB8AC3E}">
        <p14:creationId xmlns:p14="http://schemas.microsoft.com/office/powerpoint/2010/main" val="1079803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39"/>
          <p:cNvSpPr>
            <a:spLocks noGrp="1" noChangeArrowheads="1"/>
          </p:cNvSpPr>
          <p:nvPr>
            <p:ph type="dt" sz="half" idx="10"/>
          </p:nvPr>
        </p:nvSpPr>
        <p:spPr>
          <a:ln/>
        </p:spPr>
        <p:txBody>
          <a:bodyPr/>
          <a:lstStyle>
            <a:lvl1pPr>
              <a:defRPr/>
            </a:lvl1pPr>
          </a:lstStyle>
          <a:p>
            <a:pPr>
              <a:defRPr/>
            </a:pPr>
            <a:endParaRPr lang="it-IT"/>
          </a:p>
        </p:txBody>
      </p:sp>
      <p:sp>
        <p:nvSpPr>
          <p:cNvPr id="6" name="Rectangle 40"/>
          <p:cNvSpPr>
            <a:spLocks noGrp="1" noChangeArrowheads="1"/>
          </p:cNvSpPr>
          <p:nvPr>
            <p:ph type="ftr" sz="quarter" idx="11"/>
          </p:nvPr>
        </p:nvSpPr>
        <p:spPr>
          <a:ln/>
        </p:spPr>
        <p:txBody>
          <a:bodyPr/>
          <a:lstStyle>
            <a:lvl1pPr>
              <a:defRPr/>
            </a:lvl1pPr>
          </a:lstStyle>
          <a:p>
            <a:pPr>
              <a:defRPr/>
            </a:pPr>
            <a:endParaRPr lang="it-IT"/>
          </a:p>
        </p:txBody>
      </p:sp>
      <p:sp>
        <p:nvSpPr>
          <p:cNvPr id="7" name="Rectangle 41"/>
          <p:cNvSpPr>
            <a:spLocks noGrp="1" noChangeArrowheads="1"/>
          </p:cNvSpPr>
          <p:nvPr>
            <p:ph type="sldNum" sz="quarter" idx="12"/>
          </p:nvPr>
        </p:nvSpPr>
        <p:spPr>
          <a:ln/>
        </p:spPr>
        <p:txBody>
          <a:bodyPr/>
          <a:lstStyle>
            <a:lvl1pPr>
              <a:defRPr/>
            </a:lvl1pPr>
          </a:lstStyle>
          <a:p>
            <a:pPr>
              <a:defRPr/>
            </a:pPr>
            <a:fld id="{F8940B69-FF7D-432D-85AD-53CA13DB7B89}" type="slidenum">
              <a:rPr lang="it-IT"/>
              <a:pPr>
                <a:defRPr/>
              </a:pPr>
              <a:t>‹n.›</a:t>
            </a:fld>
            <a:endParaRPr lang="it-IT"/>
          </a:p>
        </p:txBody>
      </p:sp>
    </p:spTree>
    <p:extLst>
      <p:ext uri="{BB962C8B-B14F-4D97-AF65-F5344CB8AC3E}">
        <p14:creationId xmlns:p14="http://schemas.microsoft.com/office/powerpoint/2010/main" val="33258652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00475" y="1789113"/>
            <a:ext cx="5340350" cy="5056187"/>
            <a:chOff x="2394" y="1127"/>
            <a:chExt cx="3364" cy="3185"/>
          </a:xfrm>
        </p:grpSpPr>
        <p:sp>
          <p:nvSpPr>
            <p:cNvPr id="40963"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40964"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40965"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40966" name="Freeform 6"/>
            <p:cNvSpPr>
              <a:spLocks noEditPoints="1"/>
            </p:cNvSpPr>
            <p:nvPr userDrawn="1"/>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40967"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40968"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40969"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40970"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40971"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40972" name="Freeform 12"/>
            <p:cNvSpPr>
              <a:spLocks/>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40973" name="Freeform 13"/>
            <p:cNvSpPr>
              <a:spLocks/>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40974" name="Freeform 14"/>
            <p:cNvSpPr>
              <a:spLocks/>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40975" name="Freeform 15"/>
            <p:cNvSpPr>
              <a:spLocks/>
            </p:cNvSpPr>
            <p:nvPr userDrawn="1"/>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40976" name="Freeform 16"/>
            <p:cNvSpPr>
              <a:spLocks/>
            </p:cNvSpPr>
            <p:nvPr userDrawn="1"/>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40977" name="Freeform 17"/>
            <p:cNvSpPr>
              <a:spLocks noEditPoints="1"/>
            </p:cNvSpPr>
            <p:nvPr userDrawn="1"/>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40978" name="Freeform 18"/>
            <p:cNvSpPr>
              <a:spLocks noEditPoints="1"/>
            </p:cNvSpPr>
            <p:nvPr userDrawn="1"/>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40979" name="Freeform 19"/>
            <p:cNvSpPr>
              <a:spLocks/>
            </p:cNvSpPr>
            <p:nvPr userDrawn="1"/>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40980" name="Freeform 20"/>
            <p:cNvSpPr>
              <a:spLocks noEditPoints="1"/>
            </p:cNvSpPr>
            <p:nvPr userDrawn="1"/>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40981" name="Freeform 21"/>
            <p:cNvSpPr>
              <a:spLocks noEditPoints="1"/>
            </p:cNvSpPr>
            <p:nvPr userDrawn="1"/>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40982" name="Freeform 22"/>
            <p:cNvSpPr>
              <a:spLocks noEditPoints="1"/>
            </p:cNvSpPr>
            <p:nvPr userDrawn="1"/>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40983" name="Freeform 23"/>
            <p:cNvSpPr>
              <a:spLocks/>
            </p:cNvSpPr>
            <p:nvPr userDrawn="1"/>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40984" name="Freeform 24"/>
            <p:cNvSpPr>
              <a:spLocks noEditPoints="1"/>
            </p:cNvSpPr>
            <p:nvPr userDrawn="1"/>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40985" name="Freeform 25"/>
            <p:cNvSpPr>
              <a:spLocks noEditPoints="1"/>
            </p:cNvSpPr>
            <p:nvPr userDrawn="1"/>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40986" name="Freeform 26"/>
            <p:cNvSpPr>
              <a:spLocks noEditPoints="1"/>
            </p:cNvSpPr>
            <p:nvPr userDrawn="1"/>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40987"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40988"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40989"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40990" name="Freeform 30"/>
            <p:cNvSpPr>
              <a:spLocks noEditPoints="1"/>
            </p:cNvSpPr>
            <p:nvPr userDrawn="1"/>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40991" name="Freeform 31"/>
            <p:cNvSpPr>
              <a:spLocks noEditPoints="1"/>
            </p:cNvSpPr>
            <p:nvPr userDrawn="1"/>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40992"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40993"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40994"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40995" name="Freeform 35"/>
            <p:cNvSpPr>
              <a:spLocks/>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40996" name="Freeform 36"/>
            <p:cNvSpPr>
              <a:spLocks/>
            </p:cNvSpPr>
            <p:nvPr userDrawn="1"/>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grpSp>
      <p:sp>
        <p:nvSpPr>
          <p:cNvPr id="40997" name="Rectangle 37"/>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40998" name="Rectangle 3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0999" name="Rectangle 39"/>
          <p:cNvSpPr>
            <a:spLocks noGrp="1" noChangeArrowheads="1"/>
          </p:cNvSpPr>
          <p:nvPr>
            <p:ph type="dt" sz="half" idx="2"/>
          </p:nvPr>
        </p:nvSpPr>
        <p:spPr bwMode="auto">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it-IT"/>
          </a:p>
        </p:txBody>
      </p:sp>
      <p:sp>
        <p:nvSpPr>
          <p:cNvPr id="41000" name="Rectangle 40"/>
          <p:cNvSpPr>
            <a:spLocks noGrp="1" noChangeArrowheads="1"/>
          </p:cNvSpPr>
          <p:nvPr>
            <p:ph type="ftr" sz="quarter" idx="3"/>
          </p:nvPr>
        </p:nvSpPr>
        <p:spPr bwMode="auto">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it-IT"/>
          </a:p>
        </p:txBody>
      </p:sp>
      <p:sp>
        <p:nvSpPr>
          <p:cNvPr id="41001" name="Rectangle 41"/>
          <p:cNvSpPr>
            <a:spLocks noGrp="1" noChangeArrowheads="1"/>
          </p:cNvSpPr>
          <p:nvPr>
            <p:ph type="sldNum" sz="quarter" idx="4"/>
          </p:nvPr>
        </p:nvSpPr>
        <p:spPr bwMode="auto">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E5F25BBB-AD5A-4E2B-9266-ECF465654C93}" type="slidenum">
              <a:rPr lang="it-IT"/>
              <a:pPr>
                <a:defRPr/>
              </a:pPr>
              <a:t>‹n.›</a:t>
            </a:fld>
            <a:endParaRPr lang="it-IT"/>
          </a:p>
        </p:txBody>
      </p:sp>
    </p:spTree>
  </p:cSld>
  <p:clrMap bg1="dk2" tx1="lt1" bg2="dk1" tx2="lt2" accent1="accent1" accent2="accent2" accent3="accent3" accent4="accent4" accent5="accent5" accent6="accent6" hlink="hlink" folHlink="folHlink"/>
  <p:sldLayoutIdLst>
    <p:sldLayoutId id="2147483720"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it-IT" dirty="0" smtClean="0"/>
              <a:t>Relazioni industriali</a:t>
            </a:r>
          </a:p>
        </p:txBody>
      </p:sp>
      <p:sp>
        <p:nvSpPr>
          <p:cNvPr id="2051" name="Rectangle 3"/>
          <p:cNvSpPr>
            <a:spLocks noGrp="1" noChangeArrowheads="1"/>
          </p:cNvSpPr>
          <p:nvPr>
            <p:ph type="subTitle" idx="1"/>
          </p:nvPr>
        </p:nvSpPr>
        <p:spPr>
          <a:xfrm>
            <a:off x="1371600" y="3886200"/>
            <a:ext cx="6800850" cy="1752600"/>
          </a:xfrm>
        </p:spPr>
        <p:txBody>
          <a:bodyPr/>
          <a:lstStyle/>
          <a:p>
            <a:pPr eaLnBrk="1" hangingPunct="1">
              <a:defRPr/>
            </a:pPr>
            <a:r>
              <a:rPr lang="it-IT" dirty="0" smtClean="0"/>
              <a:t>Il contratto collettivo aziendale</a:t>
            </a:r>
          </a:p>
          <a:p>
            <a:pPr eaLnBrk="1" hangingPunct="1">
              <a:defRPr/>
            </a:pPr>
            <a:r>
              <a:rPr lang="it-IT" dirty="0" smtClean="0"/>
              <a:t>(contratti collettivi di secondo livello)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0" y="277813"/>
            <a:ext cx="8229600" cy="1143000"/>
          </a:xfrm>
        </p:spPr>
        <p:txBody>
          <a:bodyPr/>
          <a:lstStyle/>
          <a:p>
            <a:pPr eaLnBrk="1" hangingPunct="1">
              <a:defRPr/>
            </a:pPr>
            <a:r>
              <a:rPr lang="it-IT" smtClean="0"/>
              <a:t>In generale</a:t>
            </a:r>
          </a:p>
        </p:txBody>
      </p:sp>
      <p:sp>
        <p:nvSpPr>
          <p:cNvPr id="49155" name="Rectangle 3"/>
          <p:cNvSpPr>
            <a:spLocks noGrp="1" noChangeArrowheads="1"/>
          </p:cNvSpPr>
          <p:nvPr>
            <p:ph type="body" idx="4294967295"/>
          </p:nvPr>
        </p:nvSpPr>
        <p:spPr>
          <a:xfrm>
            <a:off x="0" y="2327275"/>
            <a:ext cx="8229600" cy="2541588"/>
          </a:xfrm>
        </p:spPr>
        <p:txBody>
          <a:bodyPr/>
          <a:lstStyle/>
          <a:p>
            <a:pPr eaLnBrk="1" hangingPunct="1">
              <a:defRPr/>
            </a:pPr>
            <a:r>
              <a:rPr lang="it-IT" smtClean="0"/>
              <a:t>Il contratto aziendale si applica a tutti in quanto l’interesse collettivo è indivisibile: la funzione organizzatoria del CC richiede un’unica regolamentazione contrattuale.</a:t>
            </a:r>
          </a:p>
          <a:p>
            <a:pPr eaLnBrk="1" hangingPunct="1">
              <a:buFont typeface="Wingdings" pitchFamily="2" charset="2"/>
              <a:buNone/>
              <a:defRPr/>
            </a:pPr>
            <a:endParaRPr lang="it-IT" smtClean="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Text Box 4"/>
          <p:cNvSpPr txBox="1">
            <a:spLocks noChangeArrowheads="1"/>
          </p:cNvSpPr>
          <p:nvPr/>
        </p:nvSpPr>
        <p:spPr bwMode="auto">
          <a:xfrm>
            <a:off x="539750" y="620713"/>
            <a:ext cx="6356350"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it-IT" altLang="it-IT" sz="3200"/>
              <a:t>La disposizione generale non si applica quando il contratto è puramente peggiorativo</a:t>
            </a:r>
          </a:p>
        </p:txBody>
      </p:sp>
      <p:sp>
        <p:nvSpPr>
          <p:cNvPr id="50181" name="Text Box 5"/>
          <p:cNvSpPr txBox="1">
            <a:spLocks noChangeArrowheads="1"/>
          </p:cNvSpPr>
          <p:nvPr/>
        </p:nvSpPr>
        <p:spPr bwMode="auto">
          <a:xfrm>
            <a:off x="2411413" y="3573463"/>
            <a:ext cx="5965825" cy="19177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it-IT" altLang="it-IT" sz="2400">
                <a:solidFill>
                  <a:srgbClr val="0066FF"/>
                </a:solidFill>
                <a:latin typeface="Stencil" pitchFamily="82" charset="0"/>
              </a:rPr>
              <a:t>Il contratto non è puramente peggiorativo Quando vi sono compensazioni corrispondenti Ad interessi collettivi: il contratto di solidarietà difensivo</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grpId="0" nodeType="clickEffect">
                                  <p:stCondLst>
                                    <p:cond delay="0"/>
                                  </p:stCondLst>
                                  <p:childTnLst>
                                    <p:set>
                                      <p:cBhvr override="childStyle">
                                        <p:cTn id="6" dur="indefinite"/>
                                        <p:tgtEl>
                                          <p:spTgt spid="50180"/>
                                        </p:tgtEl>
                                        <p:attrNameLst>
                                          <p:attrName>style.fontStyle</p:attrName>
                                        </p:attrNameLst>
                                      </p:cBhvr>
                                      <p:to>
                                        <p:strVal val="normal"/>
                                      </p:to>
                                    </p:set>
                                    <p:set>
                                      <p:cBhvr override="childStyle">
                                        <p:cTn id="7" dur="indefinite"/>
                                        <p:tgtEl>
                                          <p:spTgt spid="50180"/>
                                        </p:tgtEl>
                                        <p:attrNameLst>
                                          <p:attrName>style.fontWeight</p:attrName>
                                        </p:attrNameLst>
                                      </p:cBhvr>
                                      <p:to>
                                        <p:strVal val="bold"/>
                                      </p:to>
                                    </p:set>
                                    <p:set>
                                      <p:cBhvr override="childStyle">
                                        <p:cTn id="8" dur="indefinite"/>
                                        <p:tgtEl>
                                          <p:spTgt spid="50180"/>
                                        </p:tgtEl>
                                        <p:attrNameLst>
                                          <p:attrName>style.textDecorationUnderline</p:attrName>
                                        </p:attrNameLst>
                                      </p:cBhvr>
                                      <p:to>
                                        <p:strVal val="fals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31" presetClass="entr" presetSubtype="0" fill="hold" grpId="0" nodeType="clickEffect">
                                  <p:stCondLst>
                                    <p:cond delay="0"/>
                                  </p:stCondLst>
                                  <p:iterate type="lt">
                                    <p:tmPct val="5000"/>
                                  </p:iterate>
                                  <p:childTnLst>
                                    <p:set>
                                      <p:cBhvr>
                                        <p:cTn id="12" dur="1" fill="hold">
                                          <p:stCondLst>
                                            <p:cond delay="0"/>
                                          </p:stCondLst>
                                        </p:cTn>
                                        <p:tgtEl>
                                          <p:spTgt spid="50181"/>
                                        </p:tgtEl>
                                        <p:attrNameLst>
                                          <p:attrName>style.visibility</p:attrName>
                                        </p:attrNameLst>
                                      </p:cBhvr>
                                      <p:to>
                                        <p:strVal val="visible"/>
                                      </p:to>
                                    </p:set>
                                    <p:anim calcmode="lin" valueType="num">
                                      <p:cBhvr>
                                        <p:cTn id="13" dur="1000" fill="hold"/>
                                        <p:tgtEl>
                                          <p:spTgt spid="50181"/>
                                        </p:tgtEl>
                                        <p:attrNameLst>
                                          <p:attrName>ppt_w</p:attrName>
                                        </p:attrNameLst>
                                      </p:cBhvr>
                                      <p:tavLst>
                                        <p:tav tm="0">
                                          <p:val>
                                            <p:fltVal val="0"/>
                                          </p:val>
                                        </p:tav>
                                        <p:tav tm="100000">
                                          <p:val>
                                            <p:strVal val="#ppt_w"/>
                                          </p:val>
                                        </p:tav>
                                      </p:tavLst>
                                    </p:anim>
                                    <p:anim calcmode="lin" valueType="num">
                                      <p:cBhvr>
                                        <p:cTn id="14" dur="1000" fill="hold"/>
                                        <p:tgtEl>
                                          <p:spTgt spid="50181"/>
                                        </p:tgtEl>
                                        <p:attrNameLst>
                                          <p:attrName>ppt_h</p:attrName>
                                        </p:attrNameLst>
                                      </p:cBhvr>
                                      <p:tavLst>
                                        <p:tav tm="0">
                                          <p:val>
                                            <p:fltVal val="0"/>
                                          </p:val>
                                        </p:tav>
                                        <p:tav tm="100000">
                                          <p:val>
                                            <p:strVal val="#ppt_h"/>
                                          </p:val>
                                        </p:tav>
                                      </p:tavLst>
                                    </p:anim>
                                    <p:anim calcmode="lin" valueType="num">
                                      <p:cBhvr>
                                        <p:cTn id="15" dur="1000" fill="hold"/>
                                        <p:tgtEl>
                                          <p:spTgt spid="50181"/>
                                        </p:tgtEl>
                                        <p:attrNameLst>
                                          <p:attrName>style.rotation</p:attrName>
                                        </p:attrNameLst>
                                      </p:cBhvr>
                                      <p:tavLst>
                                        <p:tav tm="0">
                                          <p:val>
                                            <p:fltVal val="90"/>
                                          </p:val>
                                        </p:tav>
                                        <p:tav tm="100000">
                                          <p:val>
                                            <p:fltVal val="0"/>
                                          </p:val>
                                        </p:tav>
                                      </p:tavLst>
                                    </p:anim>
                                    <p:animEffect transition="in" filter="fade">
                                      <p:cBhvr>
                                        <p:cTn id="16" dur="1000"/>
                                        <p:tgtEl>
                                          <p:spTgt spid="50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P spid="501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a:xfrm>
            <a:off x="457200" y="277813"/>
            <a:ext cx="8229600" cy="1855787"/>
          </a:xfrm>
        </p:spPr>
        <p:txBody>
          <a:bodyPr/>
          <a:lstStyle/>
          <a:p>
            <a:pPr eaLnBrk="1" hangingPunct="1">
              <a:defRPr/>
            </a:pPr>
            <a:r>
              <a:rPr lang="it-IT" sz="4000" smtClean="0"/>
              <a:t>Il contratto aziendale può derogare in pejus il contratto collettivo nazionale?</a:t>
            </a:r>
          </a:p>
        </p:txBody>
      </p:sp>
      <p:sp>
        <p:nvSpPr>
          <p:cNvPr id="51205" name="Rectangle 5"/>
          <p:cNvSpPr>
            <a:spLocks noGrp="1" noChangeArrowheads="1"/>
          </p:cNvSpPr>
          <p:nvPr>
            <p:ph type="body" idx="1"/>
          </p:nvPr>
        </p:nvSpPr>
        <p:spPr>
          <a:xfrm>
            <a:off x="250825" y="2852738"/>
            <a:ext cx="8229600" cy="3478212"/>
          </a:xfrm>
        </p:spPr>
        <p:txBody>
          <a:bodyPr/>
          <a:lstStyle/>
          <a:p>
            <a:pPr eaLnBrk="1" hangingPunct="1">
              <a:defRPr/>
            </a:pPr>
            <a:r>
              <a:rPr lang="it-IT" smtClean="0"/>
              <a:t>Inapplicabilità del 2077</a:t>
            </a:r>
          </a:p>
          <a:p>
            <a:pPr eaLnBrk="1" hangingPunct="1">
              <a:defRPr/>
            </a:pPr>
            <a:r>
              <a:rPr lang="it-IT" smtClean="0"/>
              <a:t>Criterio cronologico? No, fonti diverse, anche se dotate di pari forza</a:t>
            </a:r>
          </a:p>
          <a:p>
            <a:pPr eaLnBrk="1" hangingPunct="1">
              <a:defRPr/>
            </a:pPr>
            <a:r>
              <a:rPr lang="it-IT" smtClean="0"/>
              <a:t>Criterio di specialità (di competenza). Se la contrattazione aziendale è competente a disporre.</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1205">
                                            <p:txEl>
                                              <p:pRg st="0" end="0"/>
                                            </p:txEl>
                                          </p:spTgt>
                                        </p:tgtEl>
                                        <p:attrNameLst>
                                          <p:attrName>style.visibility</p:attrName>
                                        </p:attrNameLst>
                                      </p:cBhvr>
                                      <p:to>
                                        <p:strVal val="visible"/>
                                      </p:to>
                                    </p:set>
                                    <p:anim calcmode="discrete" valueType="clr">
                                      <p:cBhvr override="childStyle">
                                        <p:cTn id="7" dur="80"/>
                                        <p:tgtEl>
                                          <p:spTgt spid="5120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20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1205">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1205">
                                            <p:txEl>
                                              <p:pRg st="1" end="1"/>
                                            </p:txEl>
                                          </p:spTgt>
                                        </p:tgtEl>
                                        <p:attrNameLst>
                                          <p:attrName>style.visibility</p:attrName>
                                        </p:attrNameLst>
                                      </p:cBhvr>
                                      <p:to>
                                        <p:strVal val="visible"/>
                                      </p:to>
                                    </p:set>
                                    <p:anim calcmode="discrete" valueType="clr">
                                      <p:cBhvr override="childStyle">
                                        <p:cTn id="14" dur="80"/>
                                        <p:tgtEl>
                                          <p:spTgt spid="5120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1205">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51205">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51205">
                                            <p:txEl>
                                              <p:pRg st="2" end="2"/>
                                            </p:txEl>
                                          </p:spTgt>
                                        </p:tgtEl>
                                        <p:attrNameLst>
                                          <p:attrName>style.visibility</p:attrName>
                                        </p:attrNameLst>
                                      </p:cBhvr>
                                      <p:to>
                                        <p:strVal val="visible"/>
                                      </p:to>
                                    </p:set>
                                    <p:anim calcmode="discrete" valueType="clr">
                                      <p:cBhvr override="childStyle">
                                        <p:cTn id="21" dur="80"/>
                                        <p:tgtEl>
                                          <p:spTgt spid="5120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1205">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51205">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it-IT" smtClean="0"/>
              <a:t>Un caso regolato dalla legge</a:t>
            </a:r>
          </a:p>
        </p:txBody>
      </p:sp>
      <p:sp>
        <p:nvSpPr>
          <p:cNvPr id="54275" name="Rectangle 3"/>
          <p:cNvSpPr>
            <a:spLocks noGrp="1" noChangeArrowheads="1"/>
          </p:cNvSpPr>
          <p:nvPr>
            <p:ph type="body" idx="1"/>
          </p:nvPr>
        </p:nvSpPr>
        <p:spPr>
          <a:xfrm>
            <a:off x="457200" y="2176463"/>
            <a:ext cx="8229600" cy="3557587"/>
          </a:xfrm>
        </p:spPr>
        <p:txBody>
          <a:bodyPr/>
          <a:lstStyle/>
          <a:p>
            <a:pPr eaLnBrk="1" hangingPunct="1">
              <a:defRPr/>
            </a:pPr>
            <a:r>
              <a:rPr lang="it-IT" smtClean="0"/>
              <a:t>Il contratto gestionale come determinato dalla l.223/1991: l’art.5 e i criteri di scelta dei lavoratori in eccedenza</a:t>
            </a:r>
          </a:p>
          <a:p>
            <a:pPr eaLnBrk="1" hangingPunct="1">
              <a:defRPr/>
            </a:pPr>
            <a:r>
              <a:rPr lang="it-IT" smtClean="0"/>
              <a:t>Applicabilità a tutti i lavoratori in forza della legge</a:t>
            </a:r>
          </a:p>
          <a:p>
            <a:pPr eaLnBrk="1" hangingPunct="1">
              <a:defRPr/>
            </a:pPr>
            <a:r>
              <a:rPr lang="it-IT" smtClean="0"/>
              <a:t>Viola l’art.39 Cost.?</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p:cTn id="7" dur="500" fill="hold"/>
                                        <p:tgtEl>
                                          <p:spTgt spid="542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42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p:cTn id="13" dur="500" fill="hold"/>
                                        <p:tgtEl>
                                          <p:spTgt spid="5427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427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 calcmode="lin" valueType="num">
                                      <p:cBhvr>
                                        <p:cTn id="19" dur="500" fill="hold"/>
                                        <p:tgtEl>
                                          <p:spTgt spid="5427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427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it-IT" smtClean="0"/>
              <a:t>Corte Cost. 268/1994</a:t>
            </a:r>
          </a:p>
        </p:txBody>
      </p:sp>
      <p:sp>
        <p:nvSpPr>
          <p:cNvPr id="55299" name="Rectangle 3"/>
          <p:cNvSpPr>
            <a:spLocks noGrp="1" noChangeArrowheads="1"/>
          </p:cNvSpPr>
          <p:nvPr>
            <p:ph type="body" idx="1"/>
          </p:nvPr>
        </p:nvSpPr>
        <p:spPr>
          <a:xfrm>
            <a:off x="457200" y="2032000"/>
            <a:ext cx="8229600" cy="3844925"/>
          </a:xfrm>
        </p:spPr>
        <p:txBody>
          <a:bodyPr/>
          <a:lstStyle/>
          <a:p>
            <a:pPr eaLnBrk="1" hangingPunct="1">
              <a:defRPr/>
            </a:pPr>
            <a:r>
              <a:rPr lang="it-IT" smtClean="0"/>
              <a:t>Il contratto collettivo gestionale non è un accordo economico normativo</a:t>
            </a:r>
          </a:p>
          <a:p>
            <a:pPr eaLnBrk="1" hangingPunct="1">
              <a:defRPr/>
            </a:pPr>
            <a:r>
              <a:rPr lang="it-IT" smtClean="0"/>
              <a:t>Non regola i rapporti individuali di lavoro</a:t>
            </a:r>
          </a:p>
          <a:p>
            <a:pPr eaLnBrk="1" hangingPunct="1">
              <a:defRPr/>
            </a:pPr>
            <a:r>
              <a:rPr lang="it-IT" smtClean="0"/>
              <a:t>Non è riconducibile all’art.39 Cost. </a:t>
            </a:r>
          </a:p>
          <a:p>
            <a:pPr eaLnBrk="1" hangingPunct="1">
              <a:defRPr/>
            </a:pPr>
            <a:r>
              <a:rPr lang="it-IT" smtClean="0"/>
              <a:t>E’ un accordo che procedimentalizza e limita il potere organizzativo del datore di lavoro e si applica solo nei suoi confronti</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p:cTn id="7" dur="1000" fill="hold"/>
                                        <p:tgtEl>
                                          <p:spTgt spid="55299">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5529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529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5299">
                                            <p:txEl>
                                              <p:pRg st="1" end="1"/>
                                            </p:txEl>
                                          </p:spTgt>
                                        </p:tgtEl>
                                        <p:attrNameLst>
                                          <p:attrName>style.visibility</p:attrName>
                                        </p:attrNameLst>
                                      </p:cBhvr>
                                      <p:to>
                                        <p:strVal val="visible"/>
                                      </p:to>
                                    </p:set>
                                    <p:anim calcmode="lin" valueType="num">
                                      <p:cBhvr>
                                        <p:cTn id="14" dur="1000" fill="hold"/>
                                        <p:tgtEl>
                                          <p:spTgt spid="55299">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5529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529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55299">
                                            <p:txEl>
                                              <p:pRg st="2" end="2"/>
                                            </p:txEl>
                                          </p:spTgt>
                                        </p:tgtEl>
                                        <p:attrNameLst>
                                          <p:attrName>style.visibility</p:attrName>
                                        </p:attrNameLst>
                                      </p:cBhvr>
                                      <p:to>
                                        <p:strVal val="visible"/>
                                      </p:to>
                                    </p:set>
                                    <p:anim calcmode="lin" valueType="num">
                                      <p:cBhvr>
                                        <p:cTn id="21" dur="1000" fill="hold"/>
                                        <p:tgtEl>
                                          <p:spTgt spid="55299">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5529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5529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55299">
                                            <p:txEl>
                                              <p:pRg st="3" end="3"/>
                                            </p:txEl>
                                          </p:spTgt>
                                        </p:tgtEl>
                                        <p:attrNameLst>
                                          <p:attrName>style.visibility</p:attrName>
                                        </p:attrNameLst>
                                      </p:cBhvr>
                                      <p:to>
                                        <p:strVal val="visible"/>
                                      </p:to>
                                    </p:set>
                                    <p:anim calcmode="lin" valueType="num">
                                      <p:cBhvr>
                                        <p:cTn id="28" dur="1000" fill="hold"/>
                                        <p:tgtEl>
                                          <p:spTgt spid="55299">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55299">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552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77813"/>
            <a:ext cx="8229600" cy="1135062"/>
          </a:xfrm>
        </p:spPr>
        <p:txBody>
          <a:bodyPr/>
          <a:lstStyle/>
          <a:p>
            <a:pPr eaLnBrk="1" hangingPunct="1">
              <a:defRPr/>
            </a:pPr>
            <a:r>
              <a:rPr lang="it-IT" smtClean="0"/>
              <a:t>Efficacia temporale</a:t>
            </a:r>
          </a:p>
        </p:txBody>
      </p:sp>
      <p:sp>
        <p:nvSpPr>
          <p:cNvPr id="56323" name="Rectangle 3"/>
          <p:cNvSpPr>
            <a:spLocks noGrp="1" noChangeArrowheads="1"/>
          </p:cNvSpPr>
          <p:nvPr>
            <p:ph type="body" idx="1"/>
          </p:nvPr>
        </p:nvSpPr>
        <p:spPr>
          <a:xfrm>
            <a:off x="457200" y="1600200"/>
            <a:ext cx="8229600" cy="4997450"/>
          </a:xfrm>
        </p:spPr>
        <p:txBody>
          <a:bodyPr/>
          <a:lstStyle/>
          <a:p>
            <a:pPr eaLnBrk="1" hangingPunct="1">
              <a:defRPr/>
            </a:pPr>
            <a:r>
              <a:rPr lang="it-IT" dirty="0" smtClean="0"/>
              <a:t>La stessa del CCNL (3 anni)</a:t>
            </a:r>
          </a:p>
          <a:p>
            <a:pPr eaLnBrk="1" hangingPunct="1">
              <a:defRPr/>
            </a:pPr>
            <a:r>
              <a:rPr lang="it-IT" dirty="0" smtClean="0"/>
              <a:t>Possibilità di disdetta unilaterale</a:t>
            </a:r>
          </a:p>
          <a:p>
            <a:pPr eaLnBrk="1" hangingPunct="1">
              <a:defRPr/>
            </a:pPr>
            <a:r>
              <a:rPr lang="it-IT" dirty="0" smtClean="0"/>
              <a:t>Sfasatura temporale tra CC</a:t>
            </a:r>
          </a:p>
          <a:p>
            <a:pPr lvl="1" eaLnBrk="1" hangingPunct="1">
              <a:defRPr/>
            </a:pPr>
            <a:r>
              <a:rPr lang="it-IT" dirty="0" smtClean="0"/>
              <a:t>Le clausole di inscindibilità</a:t>
            </a:r>
          </a:p>
          <a:p>
            <a:pPr lvl="1" eaLnBrk="1" hangingPunct="1">
              <a:defRPr/>
            </a:pPr>
            <a:r>
              <a:rPr lang="it-IT" dirty="0" smtClean="0"/>
              <a:t>Il CCNL per poter modificare il CC aziendale deve formarsi nel contesto di un sistema contrattuale vincolante (accordo interconfederale)</a:t>
            </a:r>
          </a:p>
          <a:p>
            <a:pPr lvl="1" eaLnBrk="1" hangingPunct="1">
              <a:defRPr/>
            </a:pPr>
            <a:r>
              <a:rPr lang="it-IT" dirty="0" smtClean="0"/>
              <a:t>Non può modificare le clausole </a:t>
            </a:r>
            <a:r>
              <a:rPr lang="it-IT" i="1" dirty="0" smtClean="0"/>
              <a:t>individuali</a:t>
            </a:r>
            <a:r>
              <a:rPr lang="it-IT" dirty="0" smtClean="0"/>
              <a:t> più favorevoli</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632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56323">
                                            <p:txEl>
                                              <p:pRg st="0" end="0"/>
                                            </p:txEl>
                                          </p:spTgt>
                                        </p:tgtEl>
                                        <p:attrNameLst>
                                          <p:attrName>ppt_w</p:attrName>
                                        </p:attrNameLst>
                                      </p:cBhvr>
                                    </p:anim>
                                    <p:anim by="(#ppt_w*0.50)" calcmode="lin" valueType="num">
                                      <p:cBhvr>
                                        <p:cTn id="8" dur="500" decel="50000" autoRev="1" fill="hold">
                                          <p:stCondLst>
                                            <p:cond delay="0"/>
                                          </p:stCondLst>
                                        </p:cTn>
                                        <p:tgtEl>
                                          <p:spTgt spid="56323">
                                            <p:txEl>
                                              <p:pRg st="0" end="0"/>
                                            </p:txEl>
                                          </p:spTgt>
                                        </p:tgtEl>
                                        <p:attrNameLst>
                                          <p:attrName>ppt_x</p:attrName>
                                        </p:attrNameLst>
                                      </p:cBhvr>
                                    </p:anim>
                                    <p:anim from="(-#ppt_h/2)" to="(#ppt_y)" calcmode="lin" valueType="num">
                                      <p:cBhvr>
                                        <p:cTn id="9" dur="1000" fill="hold">
                                          <p:stCondLst>
                                            <p:cond delay="0"/>
                                          </p:stCondLst>
                                        </p:cTn>
                                        <p:tgtEl>
                                          <p:spTgt spid="56323">
                                            <p:txEl>
                                              <p:pRg st="0" end="0"/>
                                            </p:txEl>
                                          </p:spTgt>
                                        </p:tgtEl>
                                        <p:attrNameLst>
                                          <p:attrName>ppt_y</p:attrName>
                                        </p:attrNameLst>
                                      </p:cBhvr>
                                    </p:anim>
                                    <p:animRot by="21600000">
                                      <p:cBhvr>
                                        <p:cTn id="10" dur="1000" fill="hold">
                                          <p:stCondLst>
                                            <p:cond delay="0"/>
                                          </p:stCondLst>
                                        </p:cTn>
                                        <p:tgtEl>
                                          <p:spTgt spid="56323">
                                            <p:txEl>
                                              <p:pRg st="0" end="0"/>
                                            </p:txEl>
                                          </p:spTgt>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5632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56323">
                                            <p:txEl>
                                              <p:pRg st="1" end="1"/>
                                            </p:txEl>
                                          </p:spTgt>
                                        </p:tgtEl>
                                        <p:attrNameLst>
                                          <p:attrName>ppt_w</p:attrName>
                                        </p:attrNameLst>
                                      </p:cBhvr>
                                    </p:anim>
                                    <p:anim by="(#ppt_w*0.50)" calcmode="lin" valueType="num">
                                      <p:cBhvr>
                                        <p:cTn id="16" dur="500" decel="50000" autoRev="1" fill="hold">
                                          <p:stCondLst>
                                            <p:cond delay="0"/>
                                          </p:stCondLst>
                                        </p:cTn>
                                        <p:tgtEl>
                                          <p:spTgt spid="56323">
                                            <p:txEl>
                                              <p:pRg st="1" end="1"/>
                                            </p:txEl>
                                          </p:spTgt>
                                        </p:tgtEl>
                                        <p:attrNameLst>
                                          <p:attrName>ppt_x</p:attrName>
                                        </p:attrNameLst>
                                      </p:cBhvr>
                                    </p:anim>
                                    <p:anim from="(-#ppt_h/2)" to="(#ppt_y)" calcmode="lin" valueType="num">
                                      <p:cBhvr>
                                        <p:cTn id="17" dur="1000" fill="hold">
                                          <p:stCondLst>
                                            <p:cond delay="0"/>
                                          </p:stCondLst>
                                        </p:cTn>
                                        <p:tgtEl>
                                          <p:spTgt spid="56323">
                                            <p:txEl>
                                              <p:pRg st="1" end="1"/>
                                            </p:txEl>
                                          </p:spTgt>
                                        </p:tgtEl>
                                        <p:attrNameLst>
                                          <p:attrName>ppt_y</p:attrName>
                                        </p:attrNameLst>
                                      </p:cBhvr>
                                    </p:anim>
                                    <p:animRot by="21600000">
                                      <p:cBhvr>
                                        <p:cTn id="18" dur="1000" fill="hold">
                                          <p:stCondLst>
                                            <p:cond delay="0"/>
                                          </p:stCondLst>
                                        </p:cTn>
                                        <p:tgtEl>
                                          <p:spTgt spid="56323">
                                            <p:txEl>
                                              <p:pRg st="1" end="1"/>
                                            </p:txEl>
                                          </p:spTgt>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56323">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56323">
                                            <p:txEl>
                                              <p:pRg st="2" end="2"/>
                                            </p:txEl>
                                          </p:spTgt>
                                        </p:tgtEl>
                                        <p:attrNameLst>
                                          <p:attrName>ppt_w</p:attrName>
                                        </p:attrNameLst>
                                      </p:cBhvr>
                                    </p:anim>
                                    <p:anim by="(#ppt_w*0.50)" calcmode="lin" valueType="num">
                                      <p:cBhvr>
                                        <p:cTn id="24" dur="500" decel="50000" autoRev="1" fill="hold">
                                          <p:stCondLst>
                                            <p:cond delay="0"/>
                                          </p:stCondLst>
                                        </p:cTn>
                                        <p:tgtEl>
                                          <p:spTgt spid="56323">
                                            <p:txEl>
                                              <p:pRg st="2" end="2"/>
                                            </p:txEl>
                                          </p:spTgt>
                                        </p:tgtEl>
                                        <p:attrNameLst>
                                          <p:attrName>ppt_x</p:attrName>
                                        </p:attrNameLst>
                                      </p:cBhvr>
                                    </p:anim>
                                    <p:anim from="(-#ppt_h/2)" to="(#ppt_y)" calcmode="lin" valueType="num">
                                      <p:cBhvr>
                                        <p:cTn id="25" dur="1000" fill="hold">
                                          <p:stCondLst>
                                            <p:cond delay="0"/>
                                          </p:stCondLst>
                                        </p:cTn>
                                        <p:tgtEl>
                                          <p:spTgt spid="56323">
                                            <p:txEl>
                                              <p:pRg st="2" end="2"/>
                                            </p:txEl>
                                          </p:spTgt>
                                        </p:tgtEl>
                                        <p:attrNameLst>
                                          <p:attrName>ppt_y</p:attrName>
                                        </p:attrNameLst>
                                      </p:cBhvr>
                                    </p:anim>
                                    <p:animRot by="21600000">
                                      <p:cBhvr>
                                        <p:cTn id="26" dur="1000" fill="hold">
                                          <p:stCondLst>
                                            <p:cond delay="0"/>
                                          </p:stCondLst>
                                        </p:cTn>
                                        <p:tgtEl>
                                          <p:spTgt spid="56323">
                                            <p:txEl>
                                              <p:pRg st="2" end="2"/>
                                            </p:txEl>
                                          </p:spTgt>
                                        </p:tgtEl>
                                        <p:attrNameLst>
                                          <p:attrName>r</p:attrName>
                                        </p:attrNameLst>
                                      </p:cBhvr>
                                    </p:animRo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56323">
                                            <p:txEl>
                                              <p:pRg st="3" end="3"/>
                                            </p:txEl>
                                          </p:spTgt>
                                        </p:tgtEl>
                                        <p:attrNameLst>
                                          <p:attrName>style.visibility</p:attrName>
                                        </p:attrNameLst>
                                      </p:cBhvr>
                                      <p:to>
                                        <p:strVal val="visible"/>
                                      </p:to>
                                    </p:set>
                                    <p:anim by="(-#ppt_w*2)" calcmode="lin" valueType="num">
                                      <p:cBhvr rctx="PPT">
                                        <p:cTn id="29" dur="500" autoRev="1" fill="hold">
                                          <p:stCondLst>
                                            <p:cond delay="0"/>
                                          </p:stCondLst>
                                        </p:cTn>
                                        <p:tgtEl>
                                          <p:spTgt spid="56323">
                                            <p:txEl>
                                              <p:pRg st="3" end="3"/>
                                            </p:txEl>
                                          </p:spTgt>
                                        </p:tgtEl>
                                        <p:attrNameLst>
                                          <p:attrName>ppt_w</p:attrName>
                                        </p:attrNameLst>
                                      </p:cBhvr>
                                    </p:anim>
                                    <p:anim by="(#ppt_w*0.50)" calcmode="lin" valueType="num">
                                      <p:cBhvr>
                                        <p:cTn id="30" dur="500" decel="50000" autoRev="1" fill="hold">
                                          <p:stCondLst>
                                            <p:cond delay="0"/>
                                          </p:stCondLst>
                                        </p:cTn>
                                        <p:tgtEl>
                                          <p:spTgt spid="56323">
                                            <p:txEl>
                                              <p:pRg st="3" end="3"/>
                                            </p:txEl>
                                          </p:spTgt>
                                        </p:tgtEl>
                                        <p:attrNameLst>
                                          <p:attrName>ppt_x</p:attrName>
                                        </p:attrNameLst>
                                      </p:cBhvr>
                                    </p:anim>
                                    <p:anim from="(-#ppt_h/2)" to="(#ppt_y)" calcmode="lin" valueType="num">
                                      <p:cBhvr>
                                        <p:cTn id="31" dur="1000" fill="hold">
                                          <p:stCondLst>
                                            <p:cond delay="0"/>
                                          </p:stCondLst>
                                        </p:cTn>
                                        <p:tgtEl>
                                          <p:spTgt spid="56323">
                                            <p:txEl>
                                              <p:pRg st="3" end="3"/>
                                            </p:txEl>
                                          </p:spTgt>
                                        </p:tgtEl>
                                        <p:attrNameLst>
                                          <p:attrName>ppt_y</p:attrName>
                                        </p:attrNameLst>
                                      </p:cBhvr>
                                    </p:anim>
                                    <p:animRot by="21600000">
                                      <p:cBhvr>
                                        <p:cTn id="32" dur="1000" fill="hold">
                                          <p:stCondLst>
                                            <p:cond delay="0"/>
                                          </p:stCondLst>
                                        </p:cTn>
                                        <p:tgtEl>
                                          <p:spTgt spid="56323">
                                            <p:txEl>
                                              <p:pRg st="3" end="3"/>
                                            </p:txEl>
                                          </p:spTgt>
                                        </p:tgtEl>
                                        <p:attrNameLst>
                                          <p:attrName>r</p:attrName>
                                        </p:attrNameLst>
                                      </p:cBhvr>
                                    </p:animRot>
                                  </p:childTnLst>
                                </p:cTn>
                              </p:par>
                              <p:par>
                                <p:cTn id="33" presetID="56" presetClass="entr" presetSubtype="0" fill="hold" grpId="0" nodeType="withEffect">
                                  <p:stCondLst>
                                    <p:cond delay="0"/>
                                  </p:stCondLst>
                                  <p:iterate type="lt">
                                    <p:tmPct val="10000"/>
                                  </p:iterate>
                                  <p:childTnLst>
                                    <p:set>
                                      <p:cBhvr>
                                        <p:cTn id="34" dur="1" fill="hold">
                                          <p:stCondLst>
                                            <p:cond delay="0"/>
                                          </p:stCondLst>
                                        </p:cTn>
                                        <p:tgtEl>
                                          <p:spTgt spid="56323">
                                            <p:txEl>
                                              <p:pRg st="4" end="4"/>
                                            </p:txEl>
                                          </p:spTgt>
                                        </p:tgtEl>
                                        <p:attrNameLst>
                                          <p:attrName>style.visibility</p:attrName>
                                        </p:attrNameLst>
                                      </p:cBhvr>
                                      <p:to>
                                        <p:strVal val="visible"/>
                                      </p:to>
                                    </p:set>
                                    <p:anim by="(-#ppt_w*2)" calcmode="lin" valueType="num">
                                      <p:cBhvr rctx="PPT">
                                        <p:cTn id="35" dur="500" autoRev="1" fill="hold">
                                          <p:stCondLst>
                                            <p:cond delay="0"/>
                                          </p:stCondLst>
                                        </p:cTn>
                                        <p:tgtEl>
                                          <p:spTgt spid="56323">
                                            <p:txEl>
                                              <p:pRg st="4" end="4"/>
                                            </p:txEl>
                                          </p:spTgt>
                                        </p:tgtEl>
                                        <p:attrNameLst>
                                          <p:attrName>ppt_w</p:attrName>
                                        </p:attrNameLst>
                                      </p:cBhvr>
                                    </p:anim>
                                    <p:anim by="(#ppt_w*0.50)" calcmode="lin" valueType="num">
                                      <p:cBhvr>
                                        <p:cTn id="36" dur="500" decel="50000" autoRev="1" fill="hold">
                                          <p:stCondLst>
                                            <p:cond delay="0"/>
                                          </p:stCondLst>
                                        </p:cTn>
                                        <p:tgtEl>
                                          <p:spTgt spid="56323">
                                            <p:txEl>
                                              <p:pRg st="4" end="4"/>
                                            </p:txEl>
                                          </p:spTgt>
                                        </p:tgtEl>
                                        <p:attrNameLst>
                                          <p:attrName>ppt_x</p:attrName>
                                        </p:attrNameLst>
                                      </p:cBhvr>
                                    </p:anim>
                                    <p:anim from="(-#ppt_h/2)" to="(#ppt_y)" calcmode="lin" valueType="num">
                                      <p:cBhvr>
                                        <p:cTn id="37" dur="1000" fill="hold">
                                          <p:stCondLst>
                                            <p:cond delay="0"/>
                                          </p:stCondLst>
                                        </p:cTn>
                                        <p:tgtEl>
                                          <p:spTgt spid="56323">
                                            <p:txEl>
                                              <p:pRg st="4" end="4"/>
                                            </p:txEl>
                                          </p:spTgt>
                                        </p:tgtEl>
                                        <p:attrNameLst>
                                          <p:attrName>ppt_y</p:attrName>
                                        </p:attrNameLst>
                                      </p:cBhvr>
                                    </p:anim>
                                    <p:animRot by="21600000">
                                      <p:cBhvr>
                                        <p:cTn id="38" dur="1000" fill="hold">
                                          <p:stCondLst>
                                            <p:cond delay="0"/>
                                          </p:stCondLst>
                                        </p:cTn>
                                        <p:tgtEl>
                                          <p:spTgt spid="56323">
                                            <p:txEl>
                                              <p:pRg st="4" end="4"/>
                                            </p:txEl>
                                          </p:spTgt>
                                        </p:tgtEl>
                                        <p:attrNameLst>
                                          <p:attrName>r</p:attrName>
                                        </p:attrNameLst>
                                      </p:cBhvr>
                                    </p:animRot>
                                  </p:childTnLst>
                                </p:cTn>
                              </p:par>
                              <p:par>
                                <p:cTn id="39" presetID="56" presetClass="entr" presetSubtype="0" fill="hold" grpId="0" nodeType="withEffect">
                                  <p:stCondLst>
                                    <p:cond delay="0"/>
                                  </p:stCondLst>
                                  <p:iterate type="lt">
                                    <p:tmPct val="10000"/>
                                  </p:iterate>
                                  <p:childTnLst>
                                    <p:set>
                                      <p:cBhvr>
                                        <p:cTn id="40" dur="1" fill="hold">
                                          <p:stCondLst>
                                            <p:cond delay="0"/>
                                          </p:stCondLst>
                                        </p:cTn>
                                        <p:tgtEl>
                                          <p:spTgt spid="56323">
                                            <p:txEl>
                                              <p:pRg st="5" end="5"/>
                                            </p:txEl>
                                          </p:spTgt>
                                        </p:tgtEl>
                                        <p:attrNameLst>
                                          <p:attrName>style.visibility</p:attrName>
                                        </p:attrNameLst>
                                      </p:cBhvr>
                                      <p:to>
                                        <p:strVal val="visible"/>
                                      </p:to>
                                    </p:set>
                                    <p:anim by="(-#ppt_w*2)" calcmode="lin" valueType="num">
                                      <p:cBhvr rctx="PPT">
                                        <p:cTn id="41" dur="500" autoRev="1" fill="hold">
                                          <p:stCondLst>
                                            <p:cond delay="0"/>
                                          </p:stCondLst>
                                        </p:cTn>
                                        <p:tgtEl>
                                          <p:spTgt spid="56323">
                                            <p:txEl>
                                              <p:pRg st="5" end="5"/>
                                            </p:txEl>
                                          </p:spTgt>
                                        </p:tgtEl>
                                        <p:attrNameLst>
                                          <p:attrName>ppt_w</p:attrName>
                                        </p:attrNameLst>
                                      </p:cBhvr>
                                    </p:anim>
                                    <p:anim by="(#ppt_w*0.50)" calcmode="lin" valueType="num">
                                      <p:cBhvr>
                                        <p:cTn id="42" dur="500" decel="50000" autoRev="1" fill="hold">
                                          <p:stCondLst>
                                            <p:cond delay="0"/>
                                          </p:stCondLst>
                                        </p:cTn>
                                        <p:tgtEl>
                                          <p:spTgt spid="56323">
                                            <p:txEl>
                                              <p:pRg st="5" end="5"/>
                                            </p:txEl>
                                          </p:spTgt>
                                        </p:tgtEl>
                                        <p:attrNameLst>
                                          <p:attrName>ppt_x</p:attrName>
                                        </p:attrNameLst>
                                      </p:cBhvr>
                                    </p:anim>
                                    <p:anim from="(-#ppt_h/2)" to="(#ppt_y)" calcmode="lin" valueType="num">
                                      <p:cBhvr>
                                        <p:cTn id="43" dur="1000" fill="hold">
                                          <p:stCondLst>
                                            <p:cond delay="0"/>
                                          </p:stCondLst>
                                        </p:cTn>
                                        <p:tgtEl>
                                          <p:spTgt spid="56323">
                                            <p:txEl>
                                              <p:pRg st="5" end="5"/>
                                            </p:txEl>
                                          </p:spTgt>
                                        </p:tgtEl>
                                        <p:attrNameLst>
                                          <p:attrName>ppt_y</p:attrName>
                                        </p:attrNameLst>
                                      </p:cBhvr>
                                    </p:anim>
                                    <p:animRot by="21600000">
                                      <p:cBhvr>
                                        <p:cTn id="44" dur="1000" fill="hold">
                                          <p:stCondLst>
                                            <p:cond delay="0"/>
                                          </p:stCondLst>
                                        </p:cTn>
                                        <p:tgtEl>
                                          <p:spTgt spid="5632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it-IT" sz="4000" smtClean="0"/>
              <a:t>CC Aziendale e clausole individuali</a:t>
            </a:r>
          </a:p>
        </p:txBody>
      </p:sp>
      <p:sp>
        <p:nvSpPr>
          <p:cNvPr id="57347" name="Rectangle 3"/>
          <p:cNvSpPr>
            <a:spLocks noGrp="1" noChangeArrowheads="1"/>
          </p:cNvSpPr>
          <p:nvPr>
            <p:ph type="body" idx="1"/>
          </p:nvPr>
        </p:nvSpPr>
        <p:spPr/>
        <p:txBody>
          <a:bodyPr/>
          <a:lstStyle/>
          <a:p>
            <a:pPr eaLnBrk="1" hangingPunct="1">
              <a:lnSpc>
                <a:spcPct val="90000"/>
              </a:lnSpc>
              <a:defRPr/>
            </a:pPr>
            <a:r>
              <a:rPr lang="it-IT" smtClean="0"/>
              <a:t>Quando il cc aziendale preveda una clausola più favorevole essa potrebbe essere qualificata come</a:t>
            </a:r>
          </a:p>
          <a:p>
            <a:pPr eaLnBrk="1" hangingPunct="1">
              <a:lnSpc>
                <a:spcPct val="90000"/>
              </a:lnSpc>
              <a:defRPr/>
            </a:pPr>
            <a:r>
              <a:rPr lang="it-IT" smtClean="0"/>
              <a:t>Reiterato comportamento unilaterale del datore di lavoro e quindi</a:t>
            </a:r>
          </a:p>
          <a:p>
            <a:pPr eaLnBrk="1" hangingPunct="1">
              <a:lnSpc>
                <a:spcPct val="90000"/>
              </a:lnSpc>
              <a:defRPr/>
            </a:pPr>
            <a:r>
              <a:rPr lang="it-IT" smtClean="0"/>
              <a:t>Uso aziendale negoziale (1340: le clausole d’uso si intendono inserite nel contratto, se non risulta che non sono state volute dalle parti)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fade">
                                      <p:cBhvr>
                                        <p:cTn id="7" dur="800" decel="100000"/>
                                        <p:tgtEl>
                                          <p:spTgt spid="57347">
                                            <p:txEl>
                                              <p:pRg st="0" end="0"/>
                                            </p:txEl>
                                          </p:spTgt>
                                        </p:tgtEl>
                                      </p:cBhvr>
                                    </p:animEffect>
                                    <p:anim calcmode="lin" valueType="num">
                                      <p:cBhvr>
                                        <p:cTn id="8" dur="800" decel="100000" fill="hold"/>
                                        <p:tgtEl>
                                          <p:spTgt spid="57347">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57347">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57347">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7347">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734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57347">
                                            <p:txEl>
                                              <p:pRg st="1" end="1"/>
                                            </p:txEl>
                                          </p:spTgt>
                                        </p:tgtEl>
                                        <p:attrNameLst>
                                          <p:attrName>style.visibility</p:attrName>
                                        </p:attrNameLst>
                                      </p:cBhvr>
                                      <p:to>
                                        <p:strVal val="visible"/>
                                      </p:to>
                                    </p:set>
                                    <p:animEffect transition="in" filter="fade">
                                      <p:cBhvr>
                                        <p:cTn id="17" dur="800" decel="100000"/>
                                        <p:tgtEl>
                                          <p:spTgt spid="57347">
                                            <p:txEl>
                                              <p:pRg st="1" end="1"/>
                                            </p:txEl>
                                          </p:spTgt>
                                        </p:tgtEl>
                                      </p:cBhvr>
                                    </p:animEffect>
                                    <p:anim calcmode="lin" valueType="num">
                                      <p:cBhvr>
                                        <p:cTn id="18" dur="800" decel="100000" fill="hold"/>
                                        <p:tgtEl>
                                          <p:spTgt spid="57347">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57347">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57347">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57347">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57347">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57347">
                                            <p:txEl>
                                              <p:pRg st="2" end="2"/>
                                            </p:txEl>
                                          </p:spTgt>
                                        </p:tgtEl>
                                        <p:attrNameLst>
                                          <p:attrName>style.visibility</p:attrName>
                                        </p:attrNameLst>
                                      </p:cBhvr>
                                      <p:to>
                                        <p:strVal val="visible"/>
                                      </p:to>
                                    </p:set>
                                    <p:animEffect transition="in" filter="fade">
                                      <p:cBhvr>
                                        <p:cTn id="27" dur="800" decel="100000"/>
                                        <p:tgtEl>
                                          <p:spTgt spid="57347">
                                            <p:txEl>
                                              <p:pRg st="2" end="2"/>
                                            </p:txEl>
                                          </p:spTgt>
                                        </p:tgtEl>
                                      </p:cBhvr>
                                    </p:animEffect>
                                    <p:anim calcmode="lin" valueType="num">
                                      <p:cBhvr>
                                        <p:cTn id="28" dur="800" decel="100000" fill="hold"/>
                                        <p:tgtEl>
                                          <p:spTgt spid="57347">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57347">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57347">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57347">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57347">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smtClean="0"/>
              <a:t>Art. 16. Trattamenti economici collettivi discriminatori</a:t>
            </a:r>
            <a:endParaRPr lang="it-IT" dirty="0"/>
          </a:p>
        </p:txBody>
      </p:sp>
      <p:sp>
        <p:nvSpPr>
          <p:cNvPr id="3" name="Segnaposto contenuto 2"/>
          <p:cNvSpPr>
            <a:spLocks noGrp="1"/>
          </p:cNvSpPr>
          <p:nvPr>
            <p:ph idx="1"/>
          </p:nvPr>
        </p:nvSpPr>
        <p:spPr>
          <a:xfrm>
            <a:off x="539552" y="1941775"/>
            <a:ext cx="8229600" cy="4896544"/>
          </a:xfrm>
        </p:spPr>
        <p:txBody>
          <a:bodyPr/>
          <a:lstStyle/>
          <a:p>
            <a:r>
              <a:rPr lang="it-IT" sz="2800" dirty="0" smtClean="0"/>
              <a:t>È vietata la concessione di trattamenti economici di maggior favore aventi carattere discriminatorio a mente dell'articolo 15.</a:t>
            </a:r>
          </a:p>
          <a:p>
            <a:r>
              <a:rPr lang="it-IT" sz="2400" dirty="0" smtClean="0"/>
              <a:t>Il pretore su domanda dei lavoratori nei cui confronti è stata attuata la discriminazione di cui al comma precedente o delle associazioni sindacali alle quali questi hanno dato mandato, accertati i fatti, condanna il datore di lavoro al pagamento, a favore del fondo adeguamento pensioni, di una somma pari all'importo dei trattamenti economici di maggior favore illegittimamente corrisposti nel periodo massimo di un anno.</a:t>
            </a:r>
          </a:p>
          <a:p>
            <a:endParaRPr lang="it-IT" dirty="0" smtClean="0"/>
          </a:p>
          <a:p>
            <a:pPr marL="0" indent="0">
              <a:buNone/>
            </a:pPr>
            <a:endParaRPr lang="it-IT" dirty="0" smtClean="0"/>
          </a:p>
          <a:p>
            <a:endParaRPr lang="it-IT" dirty="0"/>
          </a:p>
        </p:txBody>
      </p:sp>
    </p:spTree>
    <p:extLst>
      <p:ext uri="{BB962C8B-B14F-4D97-AF65-F5344CB8AC3E}">
        <p14:creationId xmlns:p14="http://schemas.microsoft.com/office/powerpoint/2010/main" val="7427277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Art. 17. Sindacati di comodo</a:t>
            </a:r>
            <a:endParaRPr lang="it-IT" dirty="0"/>
          </a:p>
        </p:txBody>
      </p:sp>
      <p:sp>
        <p:nvSpPr>
          <p:cNvPr id="3" name="Segnaposto contenuto 2"/>
          <p:cNvSpPr>
            <a:spLocks noGrp="1"/>
          </p:cNvSpPr>
          <p:nvPr>
            <p:ph idx="1"/>
          </p:nvPr>
        </p:nvSpPr>
        <p:spPr/>
        <p:txBody>
          <a:bodyPr/>
          <a:lstStyle/>
          <a:p>
            <a:endParaRPr lang="it-IT" dirty="0" smtClean="0"/>
          </a:p>
          <a:p>
            <a:r>
              <a:rPr lang="it-IT" dirty="0" smtClean="0"/>
              <a:t>È fatto divieto ai datori di lavoro ed alle associazioni di datori di lavoro di costituire o sostenere, con mezzi finanziari o altrimenti, associazioni sindacali di lavoratori.</a:t>
            </a:r>
          </a:p>
          <a:p>
            <a:endParaRPr lang="it-IT" dirty="0"/>
          </a:p>
        </p:txBody>
      </p:sp>
    </p:spTree>
    <p:extLst>
      <p:ext uri="{BB962C8B-B14F-4D97-AF65-F5344CB8AC3E}">
        <p14:creationId xmlns:p14="http://schemas.microsoft.com/office/powerpoint/2010/main" val="2398450679"/>
      </p:ext>
    </p:extLst>
  </p:cSld>
  <p:clrMapOvr>
    <a:masterClrMapping/>
  </p:clrMapOvr>
  <p:transition spd="slow">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609725"/>
            <a:ext cx="6076950" cy="363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500" fill="hold"/>
                                        <p:tgtEl>
                                          <p:spTgt spid="23554"/>
                                        </p:tgtEl>
                                        <p:attrNameLst>
                                          <p:attrName>ppt_w</p:attrName>
                                        </p:attrNameLst>
                                      </p:cBhvr>
                                      <p:tavLst>
                                        <p:tav tm="0">
                                          <p:val>
                                            <p:fltVal val="0"/>
                                          </p:val>
                                        </p:tav>
                                        <p:tav tm="100000">
                                          <p:val>
                                            <p:strVal val="#ppt_w"/>
                                          </p:val>
                                        </p:tav>
                                      </p:tavLst>
                                    </p:anim>
                                    <p:anim calcmode="lin" valueType="num">
                                      <p:cBhvr>
                                        <p:cTn id="8" dur="500" fill="hold"/>
                                        <p:tgtEl>
                                          <p:spTgt spid="23554"/>
                                        </p:tgtEl>
                                        <p:attrNameLst>
                                          <p:attrName>ppt_h</p:attrName>
                                        </p:attrNameLst>
                                      </p:cBhvr>
                                      <p:tavLst>
                                        <p:tav tm="0">
                                          <p:val>
                                            <p:fltVal val="0"/>
                                          </p:val>
                                        </p:tav>
                                        <p:tav tm="100000">
                                          <p:val>
                                            <p:strVal val="#ppt_h"/>
                                          </p:val>
                                        </p:tav>
                                      </p:tavLst>
                                    </p:anim>
                                    <p:animEffect transition="in" filter="fade">
                                      <p:cBhvr>
                                        <p:cTn id="9"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15888"/>
            <a:ext cx="8229600" cy="1800225"/>
          </a:xfrm>
        </p:spPr>
        <p:txBody>
          <a:bodyPr/>
          <a:lstStyle/>
          <a:p>
            <a:pPr eaLnBrk="1" hangingPunct="1">
              <a:defRPr/>
            </a:pPr>
            <a:r>
              <a:rPr lang="it-IT" sz="4000" dirty="0" smtClean="0"/>
              <a:t>Dalla contrattazione separata degli anni ’50 agli accordi del 1993, 2009, 2011, 2012</a:t>
            </a:r>
          </a:p>
        </p:txBody>
      </p:sp>
      <p:sp>
        <p:nvSpPr>
          <p:cNvPr id="43011" name="Rectangle 3"/>
          <p:cNvSpPr>
            <a:spLocks noGrp="1" noChangeArrowheads="1"/>
          </p:cNvSpPr>
          <p:nvPr>
            <p:ph type="body" idx="1"/>
          </p:nvPr>
        </p:nvSpPr>
        <p:spPr>
          <a:xfrm>
            <a:off x="395288" y="2005013"/>
            <a:ext cx="8229600" cy="4664075"/>
          </a:xfrm>
        </p:spPr>
        <p:txBody>
          <a:bodyPr/>
          <a:lstStyle/>
          <a:p>
            <a:pPr eaLnBrk="1" hangingPunct="1">
              <a:defRPr/>
            </a:pPr>
            <a:r>
              <a:rPr lang="it-IT" dirty="0" smtClean="0"/>
              <a:t>Gli accordi degli anni ’50: le </a:t>
            </a:r>
            <a:r>
              <a:rPr lang="it-IT" dirty="0" err="1" smtClean="0"/>
              <a:t>c.i.</a:t>
            </a:r>
            <a:r>
              <a:rPr lang="it-IT" dirty="0" smtClean="0"/>
              <a:t> e la natura giuridica del CC aziendale</a:t>
            </a:r>
          </a:p>
          <a:p>
            <a:pPr eaLnBrk="1" hangingPunct="1">
              <a:defRPr/>
            </a:pPr>
            <a:r>
              <a:rPr lang="it-IT" dirty="0" smtClean="0"/>
              <a:t>La contrattazione collettiva articolata (1962-63): il riconoscimento della natura collettiva</a:t>
            </a:r>
          </a:p>
          <a:p>
            <a:pPr eaLnBrk="1" hangingPunct="1">
              <a:defRPr/>
            </a:pPr>
            <a:r>
              <a:rPr lang="it-IT" dirty="0" smtClean="0"/>
              <a:t>La contrattazione </a:t>
            </a:r>
            <a:r>
              <a:rPr lang="it-IT" dirty="0" err="1" smtClean="0"/>
              <a:t>coll</a:t>
            </a:r>
            <a:r>
              <a:rPr lang="it-IT" dirty="0" smtClean="0"/>
              <a:t>. degli anni ’70-’80</a:t>
            </a:r>
          </a:p>
          <a:p>
            <a:pPr eaLnBrk="1" hangingPunct="1">
              <a:defRPr/>
            </a:pPr>
            <a:r>
              <a:rPr lang="it-IT" dirty="0" smtClean="0"/>
              <a:t>L’accordo interconfederale del 1993</a:t>
            </a:r>
          </a:p>
          <a:p>
            <a:pPr eaLnBrk="1" hangingPunct="1">
              <a:defRPr/>
            </a:pPr>
            <a:endParaRPr lang="it-IT" dirty="0" smtClean="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p:cTn id="7" dur="1000" fill="hold"/>
                                        <p:tgtEl>
                                          <p:spTgt spid="430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30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301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3011">
                                            <p:txEl>
                                              <p:pRg st="1" end="1"/>
                                            </p:txEl>
                                          </p:spTgt>
                                        </p:tgtEl>
                                        <p:attrNameLst>
                                          <p:attrName>style.visibility</p:attrName>
                                        </p:attrNameLst>
                                      </p:cBhvr>
                                      <p:to>
                                        <p:strVal val="visible"/>
                                      </p:to>
                                    </p:set>
                                    <p:anim calcmode="lin" valueType="num">
                                      <p:cBhvr>
                                        <p:cTn id="14" dur="1000" fill="hold"/>
                                        <p:tgtEl>
                                          <p:spTgt spid="43011">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4301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301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3011">
                                            <p:txEl>
                                              <p:pRg st="2" end="2"/>
                                            </p:txEl>
                                          </p:spTgt>
                                        </p:tgtEl>
                                        <p:attrNameLst>
                                          <p:attrName>style.visibility</p:attrName>
                                        </p:attrNameLst>
                                      </p:cBhvr>
                                      <p:to>
                                        <p:strVal val="visible"/>
                                      </p:to>
                                    </p:set>
                                    <p:anim calcmode="lin" valueType="num">
                                      <p:cBhvr>
                                        <p:cTn id="21" dur="1000" fill="hold"/>
                                        <p:tgtEl>
                                          <p:spTgt spid="43011">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43011">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4301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3011">
                                            <p:txEl>
                                              <p:pRg st="3" end="3"/>
                                            </p:txEl>
                                          </p:spTgt>
                                        </p:tgtEl>
                                        <p:attrNameLst>
                                          <p:attrName>style.visibility</p:attrName>
                                        </p:attrNameLst>
                                      </p:cBhvr>
                                      <p:to>
                                        <p:strVal val="visible"/>
                                      </p:to>
                                    </p:set>
                                    <p:anim calcmode="lin" valueType="num">
                                      <p:cBhvr>
                                        <p:cTn id="28" dur="1000" fill="hold"/>
                                        <p:tgtEl>
                                          <p:spTgt spid="43011">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43011">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430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eaLnBrk="1" hangingPunct="1">
              <a:defRPr/>
            </a:pPr>
            <a:r>
              <a:rPr lang="it-IT" dirty="0" smtClean="0"/>
              <a:t>La nascita di </a:t>
            </a:r>
            <a:br>
              <a:rPr lang="it-IT" dirty="0" smtClean="0"/>
            </a:br>
            <a:r>
              <a:rPr lang="it-IT" dirty="0" smtClean="0"/>
              <a:t>Fabbrica Italia Pomigliano </a:t>
            </a:r>
            <a:r>
              <a:rPr lang="it-IT" dirty="0" err="1" smtClean="0"/>
              <a:t>SpA</a:t>
            </a:r>
            <a:endParaRPr lang="it-IT" dirty="0" smtClean="0"/>
          </a:p>
        </p:txBody>
      </p:sp>
      <p:sp>
        <p:nvSpPr>
          <p:cNvPr id="3" name="Segnaposto contenuto 2"/>
          <p:cNvSpPr>
            <a:spLocks noGrp="1"/>
          </p:cNvSpPr>
          <p:nvPr>
            <p:ph idx="1"/>
          </p:nvPr>
        </p:nvSpPr>
        <p:spPr>
          <a:xfrm>
            <a:off x="457200" y="1600200"/>
            <a:ext cx="8229600" cy="4781550"/>
          </a:xfrm>
        </p:spPr>
        <p:txBody>
          <a:bodyPr/>
          <a:lstStyle/>
          <a:p>
            <a:pPr eaLnBrk="1" hangingPunct="1">
              <a:defRPr/>
            </a:pPr>
            <a:r>
              <a:rPr lang="it-IT" dirty="0" smtClean="0"/>
              <a:t>15 giugno 2010: firmato accordo aziendale Fiat – Pomigliano, senza FIOM, dopo referendum ex art.21 </a:t>
            </a:r>
            <a:r>
              <a:rPr lang="it-IT" dirty="0" err="1" smtClean="0"/>
              <a:t>st.lav</a:t>
            </a:r>
            <a:r>
              <a:rPr lang="it-IT" dirty="0" smtClean="0"/>
              <a:t>. </a:t>
            </a:r>
          </a:p>
          <a:p>
            <a:pPr eaLnBrk="1" hangingPunct="1">
              <a:defRPr/>
            </a:pPr>
            <a:r>
              <a:rPr lang="it-IT" dirty="0" smtClean="0"/>
              <a:t>19 luglio 2010: nasce la </a:t>
            </a:r>
            <a:r>
              <a:rPr lang="it-IT" dirty="0" err="1" smtClean="0"/>
              <a:t>NewCo</a:t>
            </a:r>
            <a:r>
              <a:rPr lang="it-IT" dirty="0" smtClean="0"/>
              <a:t>. Non iscritta a Federmeccanica</a:t>
            </a:r>
          </a:p>
          <a:p>
            <a:pPr eaLnBrk="1" hangingPunct="1">
              <a:defRPr/>
            </a:pPr>
            <a:r>
              <a:rPr lang="it-IT" dirty="0" smtClean="0"/>
              <a:t>28 dicembre 2010 Firmato il contratto «di I livello» di Fabbrica Italia. Si prevede la costituzione della rappresentanze sindacali previste dalla legge.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r" eaLnBrk="1" hangingPunct="1">
              <a:defRPr/>
            </a:pPr>
            <a:r>
              <a:rPr lang="it-IT" dirty="0" smtClean="0"/>
              <a:t>L’accordo </a:t>
            </a:r>
            <a:r>
              <a:rPr lang="it-IT" dirty="0" err="1" smtClean="0"/>
              <a:t>inteconfederale</a:t>
            </a:r>
            <a:r>
              <a:rPr lang="it-IT" dirty="0" smtClean="0"/>
              <a:t> </a:t>
            </a:r>
            <a:br>
              <a:rPr lang="it-IT" dirty="0" smtClean="0"/>
            </a:br>
            <a:r>
              <a:rPr lang="it-IT" dirty="0" smtClean="0"/>
              <a:t>28 giugno 2011</a:t>
            </a:r>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157413"/>
            <a:ext cx="4926013" cy="3287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circle(in)">
                                      <p:cBhvr>
                                        <p:cTn id="7" dur="20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13462_20-_20Interconfederale_rappresentanza_cgil-cisl-uil.pdf - Adobe Reade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88913"/>
            <a:ext cx="8785225" cy="666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smtClean="0"/>
              <a:t>Una mano tesa?</a:t>
            </a:r>
            <a:endParaRPr lang="it-IT" dirty="0"/>
          </a:p>
        </p:txBody>
      </p:sp>
      <p:sp>
        <p:nvSpPr>
          <p:cNvPr id="3" name="Segnaposto contenuto 2"/>
          <p:cNvSpPr>
            <a:spLocks noGrp="1"/>
          </p:cNvSpPr>
          <p:nvPr>
            <p:ph sz="half" idx="1"/>
          </p:nvPr>
        </p:nvSpPr>
        <p:spPr/>
        <p:txBody>
          <a:bodyPr/>
          <a:lstStyle/>
          <a:p>
            <a:pPr>
              <a:defRPr/>
            </a:pPr>
            <a:r>
              <a:rPr lang="it-IT" dirty="0" smtClean="0"/>
              <a:t>Punto 4: efficacia vincolante del contratto aziendale per tutte le associazioni stipulanti l’accordo interconfederale </a:t>
            </a:r>
            <a:endParaRPr lang="it-IT" dirty="0"/>
          </a:p>
        </p:txBody>
      </p:sp>
      <p:sp>
        <p:nvSpPr>
          <p:cNvPr id="4" name="Segnaposto contenuto 3"/>
          <p:cNvSpPr>
            <a:spLocks noGrp="1"/>
          </p:cNvSpPr>
          <p:nvPr>
            <p:ph sz="half" idx="2"/>
          </p:nvPr>
        </p:nvSpPr>
        <p:spPr/>
        <p:txBody>
          <a:bodyPr/>
          <a:lstStyle/>
          <a:p>
            <a:pPr>
              <a:defRPr/>
            </a:pPr>
            <a:r>
              <a:rPr lang="it-IT" dirty="0" smtClean="0"/>
              <a:t>Possibilità di modificare quanto stabilito nel CCNL in tema di prestazioni lavorative, orari, organizzazione del lavoro</a:t>
            </a:r>
            <a:endParaRPr lang="it-IT"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pPr>
              <a:defRPr/>
            </a:pPr>
            <a:r>
              <a:rPr lang="it-IT" sz="2000" dirty="0" smtClean="0"/>
              <a:t>D.L. 13-8-2011 n. 138</a:t>
            </a:r>
            <a:br>
              <a:rPr lang="it-IT" sz="2000" dirty="0" smtClean="0"/>
            </a:br>
            <a:r>
              <a:rPr lang="it-IT" sz="2800" dirty="0" smtClean="0"/>
              <a:t>Art. 8  Sostegno alla contrattazione collettiva di prossimità</a:t>
            </a:r>
            <a:endParaRPr lang="it-IT" sz="2800" dirty="0"/>
          </a:p>
        </p:txBody>
      </p:sp>
      <p:sp>
        <p:nvSpPr>
          <p:cNvPr id="6" name="Segnaposto contenuto 5"/>
          <p:cNvSpPr>
            <a:spLocks noGrp="1"/>
          </p:cNvSpPr>
          <p:nvPr>
            <p:ph idx="1"/>
          </p:nvPr>
        </p:nvSpPr>
        <p:spPr>
          <a:xfrm>
            <a:off x="457200" y="1600200"/>
            <a:ext cx="8229600" cy="3844925"/>
          </a:xfrm>
        </p:spPr>
        <p:txBody>
          <a:bodyPr/>
          <a:lstStyle/>
          <a:p>
            <a:pPr marL="0" indent="0">
              <a:buFont typeface="Wingdings" pitchFamily="2" charset="2"/>
              <a:buNone/>
              <a:defRPr/>
            </a:pPr>
            <a:r>
              <a:rPr lang="it-IT" sz="2400" dirty="0" smtClean="0"/>
              <a:t>I contratti collettivi di lavoro sottoscritti a livello aziendale o territoriale da associazioni dei lavoratori comparativamente più rappresentative sul piano nazionale o territoriale ovvero dalle loro rappresentanze sindacali operanti in azienda ai sensi della normativa di legge e degli accordi interconfederali vigenti, compreso l'accordo interconfederale del 28 giugno 2011, possono realizzare specifiche intese con efficacia nei confronti di tutti i lavoratori interessati ./.</a:t>
            </a:r>
            <a:endParaRPr lang="it-IT"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9750" y="1125538"/>
            <a:ext cx="8229600" cy="4530725"/>
          </a:xfrm>
        </p:spPr>
        <p:txBody>
          <a:bodyPr/>
          <a:lstStyle/>
          <a:p>
            <a:pPr>
              <a:defRPr/>
            </a:pPr>
            <a:r>
              <a:rPr lang="it-IT" sz="2800" dirty="0" smtClean="0"/>
              <a:t>a condizione di essere sottoscritte sulla base di un criterio maggioritario relativo alle predette rappresentanze sindacali, finalizzate alla maggiore occupazione, alla qualità dei contratti di lavoro, all'adozione di forme di partecipazione dei lavoratori, alla emersione del lavoro irregolare, agli incrementi di competitività e di salario, alla gestione delle crisi aziendali e occupazionali, agli investimenti e all'avvio di nuove attività</a:t>
            </a:r>
          </a:p>
          <a:p>
            <a:pPr marL="0" indent="0">
              <a:buFont typeface="Wingdings" pitchFamily="2" charset="2"/>
              <a:buNone/>
              <a:defRPr/>
            </a:pPr>
            <a:endParaRPr lang="it-IT"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950" y="277813"/>
            <a:ext cx="9036050" cy="1422400"/>
          </a:xfrm>
        </p:spPr>
        <p:txBody>
          <a:bodyPr/>
          <a:lstStyle/>
          <a:p>
            <a:pPr algn="l">
              <a:defRPr/>
            </a:pPr>
            <a:r>
              <a:rPr lang="it-IT" sz="2400" dirty="0">
                <a:effectLst/>
              </a:rPr>
              <a:t>2.  Le specifiche intese di cui al comma 1 possono riguardare </a:t>
            </a:r>
            <a:r>
              <a:rPr lang="it-IT" sz="2400" dirty="0" smtClean="0">
                <a:effectLst/>
              </a:rPr>
              <a:t>la regolazione </a:t>
            </a:r>
            <a:r>
              <a:rPr lang="it-IT" sz="2400" dirty="0">
                <a:effectLst/>
              </a:rPr>
              <a:t>delle materie inerenti l'organizzazione del lavoro </a:t>
            </a:r>
            <a:r>
              <a:rPr lang="it-IT" sz="2400" dirty="0" smtClean="0">
                <a:effectLst/>
              </a:rPr>
              <a:t>e della </a:t>
            </a:r>
            <a:r>
              <a:rPr lang="it-IT" sz="2400" dirty="0">
                <a:effectLst/>
              </a:rPr>
              <a:t>produzione con riferimento:</a:t>
            </a:r>
            <a:r>
              <a:rPr lang="it-IT" dirty="0">
                <a:effectLst/>
              </a:rPr>
              <a:t> </a:t>
            </a:r>
            <a:endParaRPr lang="it-IT" dirty="0"/>
          </a:p>
        </p:txBody>
      </p:sp>
      <p:sp>
        <p:nvSpPr>
          <p:cNvPr id="27651" name="Segnaposto contenuto 2"/>
          <p:cNvSpPr>
            <a:spLocks noGrp="1"/>
          </p:cNvSpPr>
          <p:nvPr>
            <p:ph idx="1"/>
          </p:nvPr>
        </p:nvSpPr>
        <p:spPr>
          <a:xfrm>
            <a:off x="468313" y="1916113"/>
            <a:ext cx="8229600" cy="4530725"/>
          </a:xfrm>
        </p:spPr>
        <p:txBody>
          <a:bodyPr/>
          <a:lstStyle/>
          <a:p>
            <a:pPr marL="0" indent="0">
              <a:spcBef>
                <a:spcPct val="0"/>
              </a:spcBef>
            </a:pPr>
            <a:r>
              <a:rPr lang="it-IT" altLang="it-IT" smtClean="0">
                <a:effectLst/>
                <a:latin typeface="Calibri" pitchFamily="34" charset="0"/>
                <a:ea typeface="Calibri" pitchFamily="34" charset="0"/>
                <a:cs typeface="Times New Roman" pitchFamily="18" charset="0"/>
              </a:rPr>
              <a:t>a)  agli impianti audiovisivi e alla introduzione di nuove tecnologie;</a:t>
            </a:r>
          </a:p>
          <a:p>
            <a:pPr marL="0" indent="0">
              <a:spcBef>
                <a:spcPct val="0"/>
              </a:spcBef>
            </a:pPr>
            <a:r>
              <a:rPr lang="it-IT" altLang="it-IT" smtClean="0">
                <a:effectLst/>
                <a:latin typeface="Calibri" pitchFamily="34" charset="0"/>
                <a:ea typeface="Calibri" pitchFamily="34" charset="0"/>
                <a:cs typeface="Times New Roman" pitchFamily="18" charset="0"/>
              </a:rPr>
              <a:t>b)  alle mansioni del lavoratore, alla classificazione e inquadramento del personale;</a:t>
            </a:r>
          </a:p>
          <a:p>
            <a:pPr marL="0" indent="0">
              <a:spcBef>
                <a:spcPct val="0"/>
              </a:spcBef>
            </a:pPr>
            <a:r>
              <a:rPr lang="it-IT" altLang="it-IT" smtClean="0">
                <a:effectLst/>
                <a:latin typeface="Calibri" pitchFamily="34" charset="0"/>
                <a:ea typeface="Calibri" pitchFamily="34" charset="0"/>
                <a:cs typeface="Times New Roman" pitchFamily="18" charset="0"/>
              </a:rPr>
              <a:t>c)  ai contratti a termine, ai contratti a orario ridotto, modulato o flessibile, al regime della solidarietà negli appalti e ai casi di ricorso alla somministrazione di lavoro;</a:t>
            </a:r>
          </a:p>
          <a:p>
            <a:pPr marL="0" indent="0">
              <a:spcBef>
                <a:spcPct val="0"/>
              </a:spcBef>
            </a:pPr>
            <a:r>
              <a:rPr lang="it-IT" altLang="it-IT" smtClean="0">
                <a:effectLst/>
                <a:latin typeface="Calibri" pitchFamily="34" charset="0"/>
                <a:ea typeface="Calibri" pitchFamily="34" charset="0"/>
                <a:cs typeface="Times New Roman" pitchFamily="18" charset="0"/>
              </a:rPr>
              <a:t>d)  alla disciplina dell'orario di lavoro;</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92150"/>
            <a:ext cx="8229600" cy="5400675"/>
          </a:xfrm>
        </p:spPr>
        <p:txBody>
          <a:bodyPr/>
          <a:lstStyle/>
          <a:p>
            <a:pPr>
              <a:defRPr/>
            </a:pPr>
            <a:r>
              <a:rPr lang="it-IT" sz="2400" dirty="0" smtClean="0"/>
              <a:t>e)  alle modalità di assunzione e disciplina del rapporto di lavoro, comprese le collaborazioni coordinate e continuative a progetto e le partite IVA, alla trasformazione e conversione dei contratti di lavoro e alle conseguenze del recesso dal rapporto di lavoro, fatta eccezione per il licenziamento discriminatorio, il licenziamento della lavoratrice in concomitanza del matrimonio, il licenziamento della lavoratrice dall'inizio del periodo di gravidanza fino al termine dei periodi di interdizione al lavoro, nonché fino ad un anno di età del bambino, il licenziamento causato dalla domanda o dalla fruizione del congedo parentale e per la malattia del bambino da parte della lavoratrice o del lavoratore ed il licenziamento in caso di adozione o affidamento</a:t>
            </a:r>
            <a:endParaRPr lang="it-IT"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76250"/>
            <a:ext cx="8229600" cy="6048375"/>
          </a:xfrm>
        </p:spPr>
        <p:txBody>
          <a:bodyPr/>
          <a:lstStyle/>
          <a:p>
            <a:pPr>
              <a:defRPr/>
            </a:pPr>
            <a:r>
              <a:rPr lang="it-IT" sz="2800" dirty="0" smtClean="0"/>
              <a:t>2-bis.  Fermo restando il rispetto della Costituzione, nonché i vincoli derivanti dalle normative comunitarie e dalle convenzioni internazionali sul lavoro, le specifiche intese di cui al comma 1 operano anche in deroga alle disposizioni di legge che disciplinano le materie richiamate dal comma 2 ed alle relative regolamentazioni contenute nei contratti collettivi nazionali di lavoro</a:t>
            </a:r>
            <a:r>
              <a:rPr lang="it-IT" dirty="0" smtClean="0"/>
              <a:t>. </a:t>
            </a:r>
          </a:p>
          <a:p>
            <a:pPr>
              <a:defRPr/>
            </a:pPr>
            <a:r>
              <a:rPr lang="it-IT" dirty="0" smtClean="0"/>
              <a:t>[…] </a:t>
            </a:r>
            <a:r>
              <a:rPr lang="it-IT" sz="2000" dirty="0" smtClean="0"/>
              <a:t>(norma impugnata dalla Regione Toscana perché la disposizione potrebbe intaccare le prerogative legislative regionali in tema di politiche attive del lavoro. Ricorso respinto da </a:t>
            </a:r>
            <a:r>
              <a:rPr lang="it-IT" sz="2000" dirty="0" err="1" smtClean="0"/>
              <a:t>C.Cost</a:t>
            </a:r>
            <a:r>
              <a:rPr lang="it-IT" sz="2000" dirty="0" smtClean="0"/>
              <a:t>. 4/10/2012/ n.221 che si è riservata la pronuncia su alcune questioni e dichiarato non fondate quelle relative ai commi 1, 2, 2bis)</a:t>
            </a:r>
            <a:endParaRPr lang="it-IT"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comportamento antisindacale della FIAT</a:t>
            </a:r>
            <a:endParaRPr lang="it-IT" dirty="0"/>
          </a:p>
        </p:txBody>
      </p:sp>
      <p:sp>
        <p:nvSpPr>
          <p:cNvPr id="3" name="Segnaposto contenuto 2"/>
          <p:cNvSpPr>
            <a:spLocks noGrp="1"/>
          </p:cNvSpPr>
          <p:nvPr>
            <p:ph idx="1"/>
          </p:nvPr>
        </p:nvSpPr>
        <p:spPr>
          <a:xfrm>
            <a:off x="457200" y="2248272"/>
            <a:ext cx="8229600" cy="2188840"/>
          </a:xfrm>
        </p:spPr>
        <p:txBody>
          <a:bodyPr/>
          <a:lstStyle/>
          <a:p>
            <a:r>
              <a:rPr lang="it-IT" dirty="0" smtClean="0"/>
              <a:t>Utilizzo abusivo delle norme di diritto ai fini antisindacali</a:t>
            </a:r>
          </a:p>
          <a:p>
            <a:r>
              <a:rPr lang="it-IT" dirty="0" smtClean="0"/>
              <a:t>Ma con quale risultato?</a:t>
            </a:r>
            <a:endParaRPr lang="it-IT" dirty="0"/>
          </a:p>
        </p:txBody>
      </p:sp>
    </p:spTree>
    <p:extLst>
      <p:ext uri="{BB962C8B-B14F-4D97-AF65-F5344CB8AC3E}">
        <p14:creationId xmlns:p14="http://schemas.microsoft.com/office/powerpoint/2010/main" val="138659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14538"/>
            <a:ext cx="5649913" cy="419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2457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Corte </a:t>
            </a:r>
            <a:r>
              <a:rPr lang="it-IT" dirty="0" err="1" smtClean="0"/>
              <a:t>Cost</a:t>
            </a:r>
            <a:r>
              <a:rPr lang="it-IT" dirty="0" smtClean="0"/>
              <a:t>. 23/07/2013 n.231</a:t>
            </a:r>
            <a:endParaRPr lang="it-IT" dirty="0"/>
          </a:p>
        </p:txBody>
      </p:sp>
      <p:sp>
        <p:nvSpPr>
          <p:cNvPr id="3" name="Segnaposto contenuto 2"/>
          <p:cNvSpPr>
            <a:spLocks noGrp="1"/>
          </p:cNvSpPr>
          <p:nvPr>
            <p:ph idx="1"/>
          </p:nvPr>
        </p:nvSpPr>
        <p:spPr>
          <a:xfrm>
            <a:off x="457200" y="1412776"/>
            <a:ext cx="8229600" cy="4853136"/>
          </a:xfrm>
        </p:spPr>
        <p:txBody>
          <a:bodyPr/>
          <a:lstStyle/>
          <a:p>
            <a:r>
              <a:rPr lang="it-IT" dirty="0"/>
              <a:t>l’illegittimità costituzionale dell’articolo 19</a:t>
            </a:r>
            <a:r>
              <a:rPr lang="it-IT" dirty="0" smtClean="0"/>
              <a:t>, </a:t>
            </a:r>
            <a:r>
              <a:rPr lang="it-IT" dirty="0"/>
              <a:t>nella parte in cui non prevede che la rappresentanza sindacale aziendale possa essere costituita anche nell’ambito di associazioni sindacali che, pur non firmatarie dei contratti collettivi applicati nell’unità produttiva, abbiano comunque partecipato alla negoziazione relativa agli stessi contratti quali rappresentanti dei lavoratori dell’azienda. </a:t>
            </a:r>
          </a:p>
        </p:txBody>
      </p:sp>
    </p:spTree>
    <p:extLst>
      <p:ext uri="{BB962C8B-B14F-4D97-AF65-F5344CB8AC3E}">
        <p14:creationId xmlns:p14="http://schemas.microsoft.com/office/powerpoint/2010/main" val="2493691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Accordo interconfederale 2014</a:t>
            </a:r>
            <a:endParaRPr lang="it-IT"/>
          </a:p>
        </p:txBody>
      </p:sp>
      <p:sp>
        <p:nvSpPr>
          <p:cNvPr id="3" name="Segnaposto contenuto 2"/>
          <p:cNvSpPr>
            <a:spLocks noGrp="1"/>
          </p:cNvSpPr>
          <p:nvPr>
            <p:ph idx="1"/>
          </p:nvPr>
        </p:nvSpPr>
        <p:spPr>
          <a:xfrm>
            <a:off x="457200" y="1600200"/>
            <a:ext cx="8229600" cy="4781128"/>
          </a:xfrm>
        </p:spPr>
        <p:txBody>
          <a:bodyPr/>
          <a:lstStyle/>
          <a:p>
            <a:endParaRPr lang="it-IT" dirty="0"/>
          </a:p>
          <a:p>
            <a:r>
              <a:rPr lang="it-IT" sz="2000" dirty="0" smtClean="0"/>
              <a:t>PARTE </a:t>
            </a:r>
            <a:r>
              <a:rPr lang="it-IT" sz="2000" dirty="0"/>
              <a:t>PRIMA: misura e certificazione della rappresentanza ai fini della contrattazione collettiva nazionale di categoria. </a:t>
            </a:r>
          </a:p>
          <a:p>
            <a:endParaRPr lang="it-IT" sz="2000" dirty="0"/>
          </a:p>
          <a:p>
            <a:r>
              <a:rPr lang="it-IT" sz="2000" dirty="0" smtClean="0"/>
              <a:t>PARTE </a:t>
            </a:r>
            <a:r>
              <a:rPr lang="it-IT" sz="2000" dirty="0"/>
              <a:t>SECONDA: regolamentazione delle rappresentanze in azienda. </a:t>
            </a:r>
          </a:p>
          <a:p>
            <a:endParaRPr lang="it-IT" sz="2000" dirty="0"/>
          </a:p>
          <a:p>
            <a:r>
              <a:rPr lang="it-IT" sz="2000" dirty="0" smtClean="0"/>
              <a:t>PARTE </a:t>
            </a:r>
            <a:r>
              <a:rPr lang="it-IT" sz="2000" dirty="0"/>
              <a:t>TERZA: titolarità ed efficacia della contrattazione collettiva nazionale di categoria e aziendale. </a:t>
            </a:r>
          </a:p>
          <a:p>
            <a:endParaRPr lang="it-IT" sz="2000" dirty="0"/>
          </a:p>
          <a:p>
            <a:r>
              <a:rPr lang="it-IT" sz="2000" dirty="0" smtClean="0"/>
              <a:t>PARTE </a:t>
            </a:r>
            <a:r>
              <a:rPr lang="it-IT" sz="2000" dirty="0"/>
              <a:t>QUARTA: disposizioni relative alle clausole e alle procedure di raffreddamento e alle clausole sulle conseguenze dell’ inadempimento. </a:t>
            </a:r>
          </a:p>
          <a:p>
            <a:endParaRPr lang="it-IT" dirty="0"/>
          </a:p>
        </p:txBody>
      </p:sp>
    </p:spTree>
    <p:extLst>
      <p:ext uri="{BB962C8B-B14F-4D97-AF65-F5344CB8AC3E}">
        <p14:creationId xmlns:p14="http://schemas.microsoft.com/office/powerpoint/2010/main" val="2140729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sz="2400" dirty="0"/>
              <a:t>I contratti collettivi aziendali per le parti economiche e normative sono efficaci ed esigibili per tutto il personale in forza e vincolano tutte le associazioni sindacali, espressione delle Confederazioni sindacali firmatarie dell’Accordo Interconfederale del 28 giugno 2011, del Protocollo d’intesa del 31 maggio 2013 e del presente Accordo, o che comunque tali accordi abbiano formalmente accettato, operanti all’interno dell’azienda, se approvati dalla maggioranza dei componenti delle rappresentanze sindacali unitarie elette secondo le regole interconfederali convenute con il presente Accordo. </a:t>
            </a:r>
          </a:p>
        </p:txBody>
      </p:sp>
    </p:spTree>
    <p:extLst>
      <p:ext uri="{BB962C8B-B14F-4D97-AF65-F5344CB8AC3E}">
        <p14:creationId xmlns:p14="http://schemas.microsoft.com/office/powerpoint/2010/main" val="42486473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60648"/>
            <a:ext cx="8229600" cy="4530725"/>
          </a:xfrm>
        </p:spPr>
        <p:txBody>
          <a:bodyPr/>
          <a:lstStyle/>
          <a:p>
            <a:pPr marL="0" indent="0">
              <a:buNone/>
            </a:pPr>
            <a:r>
              <a:rPr lang="it-IT" sz="2400" dirty="0"/>
              <a:t>In caso di presenza delle rappresentanze sindacali aziendali costituite ex art. 19 della legge n. 300/70, i suddetti contratti collettivi aziendali esplicano pari efficacia se approvati dalle rappresentanze sindacali aziendali costituite nell’ambito delle associazioni sindacali che, singolarmente o insieme ad altre, risultino destinatarie della maggioranza delle deleghe relative ai contributi sindacali conferite dai lavoratori dell’azienda nell’anno precedente a quello in cui avviene la stipulazione, rilevati e comunicati ai sensi della presente intesa. Ai fini di garantire analoga funzionalità alle forme di rappresentanza dei lavoratori nei luoghi di lavoro, come previsto per le rappresentanze sindacali unitarie anche le rappresentanze sindacali aziendali di cui all’articolo 19 della legge 20 maggio 1970, n. 300, quando presenti, durano in carica tre anni. Inoltre, i contratti collettivi aziendali approvati dalle rappresentanze sindacali aziendali con le modalità sopra indicate devono essere </a:t>
            </a:r>
          </a:p>
        </p:txBody>
      </p:sp>
    </p:spTree>
    <p:extLst>
      <p:ext uri="{BB962C8B-B14F-4D97-AF65-F5344CB8AC3E}">
        <p14:creationId xmlns:p14="http://schemas.microsoft.com/office/powerpoint/2010/main" val="958577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sz="2400" dirty="0"/>
              <a:t>sottoposti al voto dei lavoratori promosso dalle rappresentanze sindacali aziendali a seguito di una richiesta avanzata, entro 10 giorni dalla conclusione del contratto, da almeno una organizzazione sindacale espressione di una delle Confederazioni sindacali firmatarie del presente accordo o almeno dal 30% dei lavoratori dell’impresa. Per la validità della consultazione è necessaria la partecipazione del 50% più uno degli aventi diritto al voto. L’intesa è respinta con il voto espresso dalla maggioranza semplice dei votanti </a:t>
            </a:r>
          </a:p>
        </p:txBody>
      </p:sp>
    </p:spTree>
    <p:extLst>
      <p:ext uri="{BB962C8B-B14F-4D97-AF65-F5344CB8AC3E}">
        <p14:creationId xmlns:p14="http://schemas.microsoft.com/office/powerpoint/2010/main" val="977910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827584" y="809992"/>
            <a:ext cx="7848872" cy="5355312"/>
          </a:xfrm>
          <a:prstGeom prst="rect">
            <a:avLst/>
          </a:prstGeom>
        </p:spPr>
        <p:txBody>
          <a:bodyPr wrap="square">
            <a:spAutoFit/>
          </a:bodyPr>
          <a:lstStyle/>
          <a:p>
            <a:r>
              <a:rPr lang="it-IT" dirty="0"/>
              <a:t>I contratti collettivi aziendali possono attivare strumenti di articolazione contrattuale mirati ad assicurare la capacità di aderire alle esigenze degli specifici contesti produttivi. I contratti collettivi aziendali possono pertanto definire, anche in via sperimentale e temporanea, specifiche intese modificative delle regolamentazioni contenute nei contratti collettivi nazionali di lavoro nei limiti e con le procedure previste dagli stessi contratti collettivi nazionali di lavoro. Ove non previste ed in attesa che i rinnovi definiscano la materia nel contratto collettivo nazionale di lavoro applicato nell’azienda, i contratti collettivi aziendali conclusi con le rappresentanze sindacali operanti in azienda d’intesa con le relative organizzazioni sindacali territoriali di categoria espressione delle Confederazioni sindacali firmatarie del presente accordo interconfederale o che comunque tali accordi abbiano formalmente accettato, al fine di gestire situazioni di crisi o in presenza di investimenti significativi per favorire lo sviluppo economico ed occupazionale dell’impresa, possono definire intese modificative con riferimento agli istituti del contratto collettivo nazionale che disciplinano la prestazione lavorativa, gli orari e l’organizzazione del lavoro. Le intese modificative così definite esplicano l’efficacia generale come disciplinata nel presente accordo </a:t>
            </a:r>
          </a:p>
        </p:txBody>
      </p:sp>
    </p:spTree>
    <p:extLst>
      <p:ext uri="{BB962C8B-B14F-4D97-AF65-F5344CB8AC3E}">
        <p14:creationId xmlns:p14="http://schemas.microsoft.com/office/powerpoint/2010/main" val="1671928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764704"/>
            <a:ext cx="5184576" cy="2677656"/>
          </a:xfrm>
          <a:prstGeom prst="rect">
            <a:avLst/>
          </a:prstGeom>
          <a:noFill/>
        </p:spPr>
        <p:txBody>
          <a:bodyPr wrap="square" rtlCol="0">
            <a:spAutoFit/>
          </a:bodyPr>
          <a:lstStyle/>
          <a:p>
            <a:r>
              <a:rPr lang="it-IT" sz="2400" dirty="0" smtClean="0"/>
              <a:t>L’intervento dello Stato sulla produttività:</a:t>
            </a:r>
          </a:p>
          <a:p>
            <a:pPr marL="342900" indent="-342900">
              <a:buFont typeface="Wingdings" charset="2"/>
              <a:buChar char="Ø"/>
            </a:pPr>
            <a:r>
              <a:rPr lang="it-IT" sz="2400" dirty="0" smtClean="0"/>
              <a:t>La detassazione</a:t>
            </a:r>
          </a:p>
          <a:p>
            <a:pPr marL="342900" indent="-342900">
              <a:buFont typeface="Wingdings" charset="2"/>
              <a:buChar char="Ø"/>
            </a:pPr>
            <a:r>
              <a:rPr lang="it-IT" sz="2400" dirty="0" smtClean="0"/>
              <a:t>Il Welfare aziendale</a:t>
            </a:r>
          </a:p>
          <a:p>
            <a:r>
              <a:rPr lang="it-IT" sz="2400" dirty="0" smtClean="0"/>
              <a:t>E la risposta del sindacato:</a:t>
            </a:r>
            <a:endParaRPr lang="it-IT" sz="2400" dirty="0"/>
          </a:p>
          <a:p>
            <a:r>
              <a:rPr lang="it-IT" sz="2400" dirty="0" smtClean="0"/>
              <a:t>L’accordo interconfederale 14/7/2016</a:t>
            </a:r>
          </a:p>
          <a:p>
            <a:r>
              <a:rPr lang="it-IT" sz="2400" dirty="0" smtClean="0"/>
              <a:t>L’accordo interconfederale 9/03/2018 </a:t>
            </a:r>
            <a:endParaRPr lang="it-IT" sz="2400"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260648"/>
            <a:ext cx="3276600" cy="2476500"/>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4005064"/>
            <a:ext cx="3974514" cy="2238976"/>
          </a:xfrm>
          <a:prstGeom prst="rect">
            <a:avLst/>
          </a:prstGeom>
        </p:spPr>
      </p:pic>
    </p:spTree>
    <p:extLst>
      <p:ext uri="{BB962C8B-B14F-4D97-AF65-F5344CB8AC3E}">
        <p14:creationId xmlns:p14="http://schemas.microsoft.com/office/powerpoint/2010/main" val="813948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341438"/>
            <a:ext cx="3328987" cy="419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olo 1"/>
          <p:cNvSpPr>
            <a:spLocks noGrp="1"/>
          </p:cNvSpPr>
          <p:nvPr>
            <p:ph type="title"/>
          </p:nvPr>
        </p:nvSpPr>
        <p:spPr/>
        <p:txBody>
          <a:bodyPr/>
          <a:lstStyle/>
          <a:p>
            <a:pPr algn="r" eaLnBrk="1" hangingPunct="1">
              <a:defRPr/>
            </a:pPr>
            <a:r>
              <a:rPr lang="it-IT" sz="3600" dirty="0" smtClean="0"/>
              <a:t>Rapporto tra CCNL e </a:t>
            </a:r>
            <a:br>
              <a:rPr lang="it-IT" sz="3600" dirty="0" smtClean="0"/>
            </a:br>
            <a:r>
              <a:rPr lang="it-IT" sz="3600" dirty="0" smtClean="0"/>
              <a:t>Contr. II livello</a:t>
            </a:r>
          </a:p>
        </p:txBody>
      </p:sp>
      <p:sp>
        <p:nvSpPr>
          <p:cNvPr id="3" name="Segnaposto contenuto 2"/>
          <p:cNvSpPr>
            <a:spLocks noGrp="1"/>
          </p:cNvSpPr>
          <p:nvPr>
            <p:ph idx="1"/>
          </p:nvPr>
        </p:nvSpPr>
        <p:spPr/>
        <p:txBody>
          <a:bodyPr/>
          <a:lstStyle/>
          <a:p>
            <a:pPr eaLnBrk="1" hangingPunct="1">
              <a:defRPr/>
            </a:pPr>
            <a:r>
              <a:rPr lang="it-IT" dirty="0" smtClean="0">
                <a:solidFill>
                  <a:srgbClr val="0066FF"/>
                </a:solidFill>
              </a:rPr>
              <a:t>I contratti di secondo livello</a:t>
            </a:r>
          </a:p>
          <a:p>
            <a:pPr lvl="1" eaLnBrk="1" hangingPunct="1">
              <a:defRPr/>
            </a:pPr>
            <a:r>
              <a:rPr lang="it-IT" dirty="0" smtClean="0">
                <a:solidFill>
                  <a:srgbClr val="0066FF"/>
                </a:solidFill>
              </a:rPr>
              <a:t>Territoriale</a:t>
            </a:r>
          </a:p>
          <a:p>
            <a:pPr lvl="1" eaLnBrk="1" hangingPunct="1">
              <a:defRPr/>
            </a:pPr>
            <a:r>
              <a:rPr lang="it-IT" dirty="0" smtClean="0">
                <a:solidFill>
                  <a:srgbClr val="0066FF"/>
                </a:solidFill>
              </a:rPr>
              <a:t>Aziendale</a:t>
            </a:r>
          </a:p>
          <a:p>
            <a:pPr eaLnBrk="1" hangingPunct="1">
              <a:defRPr/>
            </a:pPr>
            <a:r>
              <a:rPr lang="it-IT" dirty="0" smtClean="0">
                <a:solidFill>
                  <a:srgbClr val="0066FF"/>
                </a:solidFill>
              </a:rPr>
              <a:t>La regolamentazione secondo gli Accordi Interconfederali (atti di autonomia negoziale)</a:t>
            </a:r>
          </a:p>
          <a:p>
            <a:pPr lvl="1" eaLnBrk="1" hangingPunct="1">
              <a:defRPr/>
            </a:pPr>
            <a:r>
              <a:rPr lang="it-IT" dirty="0" smtClean="0">
                <a:solidFill>
                  <a:srgbClr val="0066FF"/>
                </a:solidFill>
              </a:rPr>
              <a:t>Clausole di rinvio dal CCNL a </a:t>
            </a:r>
            <a:r>
              <a:rPr lang="it-IT" dirty="0" err="1" smtClean="0">
                <a:solidFill>
                  <a:srgbClr val="0066FF"/>
                </a:solidFill>
              </a:rPr>
              <a:t>Contr.II</a:t>
            </a:r>
            <a:r>
              <a:rPr lang="it-IT" dirty="0" smtClean="0">
                <a:solidFill>
                  <a:srgbClr val="0066FF"/>
                </a:solidFill>
              </a:rPr>
              <a:t> liv.</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3">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6148"/>
                                        </p:tgtEl>
                                        <p:attrNameLst>
                                          <p:attrName>style.visibility</p:attrName>
                                        </p:attrNameLst>
                                      </p:cBhvr>
                                      <p:to>
                                        <p:strVal val="visible"/>
                                      </p:to>
                                    </p:set>
                                    <p:animEffect transition="in" filter="fade">
                                      <p:cBhvr>
                                        <p:cTn id="36"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196975"/>
            <a:ext cx="6805612" cy="480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4" name="Rectangle 2"/>
          <p:cNvSpPr>
            <a:spLocks noGrp="1" noChangeArrowheads="1"/>
          </p:cNvSpPr>
          <p:nvPr>
            <p:ph type="title"/>
          </p:nvPr>
        </p:nvSpPr>
        <p:spPr/>
        <p:txBody>
          <a:bodyPr/>
          <a:lstStyle/>
          <a:p>
            <a:pPr eaLnBrk="1" hangingPunct="1">
              <a:defRPr/>
            </a:pPr>
            <a:r>
              <a:rPr lang="it-IT" dirty="0" smtClean="0"/>
              <a:t>Soggetti stipulanti ed efficacia</a:t>
            </a:r>
          </a:p>
        </p:txBody>
      </p:sp>
      <p:sp>
        <p:nvSpPr>
          <p:cNvPr id="44035" name="Rectangle 3"/>
          <p:cNvSpPr>
            <a:spLocks noGrp="1" noChangeArrowheads="1"/>
          </p:cNvSpPr>
          <p:nvPr>
            <p:ph type="body" idx="1"/>
          </p:nvPr>
        </p:nvSpPr>
        <p:spPr/>
        <p:txBody>
          <a:bodyPr/>
          <a:lstStyle/>
          <a:p>
            <a:pPr eaLnBrk="1" hangingPunct="1">
              <a:defRPr/>
            </a:pPr>
            <a:r>
              <a:rPr lang="it-IT" dirty="0" smtClean="0">
                <a:solidFill>
                  <a:srgbClr val="FFFF00"/>
                </a:solidFill>
              </a:rPr>
              <a:t>Le commissioni interne</a:t>
            </a:r>
          </a:p>
          <a:p>
            <a:pPr eaLnBrk="1" hangingPunct="1">
              <a:defRPr/>
            </a:pPr>
            <a:r>
              <a:rPr lang="it-IT" dirty="0" smtClean="0">
                <a:solidFill>
                  <a:srgbClr val="FFFF00"/>
                </a:solidFill>
              </a:rPr>
              <a:t>Le RSA /Consigli di Fabbrica (</a:t>
            </a:r>
            <a:r>
              <a:rPr lang="it-IT" dirty="0" err="1" smtClean="0">
                <a:solidFill>
                  <a:srgbClr val="FFFF00"/>
                </a:solidFill>
              </a:rPr>
              <a:t>CdF</a:t>
            </a:r>
            <a:r>
              <a:rPr lang="it-IT" dirty="0" smtClean="0">
                <a:solidFill>
                  <a:srgbClr val="FFFF00"/>
                </a:solidFill>
              </a:rPr>
              <a:t>)</a:t>
            </a:r>
          </a:p>
          <a:p>
            <a:pPr eaLnBrk="1" hangingPunct="1">
              <a:defRPr/>
            </a:pPr>
            <a:r>
              <a:rPr lang="it-IT" dirty="0" smtClean="0">
                <a:solidFill>
                  <a:srgbClr val="FFFF00"/>
                </a:solidFill>
              </a:rPr>
              <a:t>Le istanze provinciali dei sindacati</a:t>
            </a:r>
          </a:p>
          <a:p>
            <a:pPr eaLnBrk="1" hangingPunct="1">
              <a:defRPr/>
            </a:pPr>
            <a:r>
              <a:rPr lang="it-IT" dirty="0" smtClean="0">
                <a:solidFill>
                  <a:srgbClr val="FFFF00"/>
                </a:solidFill>
              </a:rPr>
              <a:t>Le RSU</a:t>
            </a:r>
          </a:p>
          <a:p>
            <a:pPr eaLnBrk="1" hangingPunct="1">
              <a:buFont typeface="Wingdings" pitchFamily="2" charset="2"/>
              <a:buNone/>
              <a:defRPr/>
            </a:pPr>
            <a:endParaRPr lang="it-IT" dirty="0" smtClean="0">
              <a:solidFill>
                <a:srgbClr val="FFFF00"/>
              </a:solidFill>
            </a:endParaRPr>
          </a:p>
          <a:p>
            <a:pPr eaLnBrk="1" hangingPunct="1">
              <a:buFont typeface="Wingdings" pitchFamily="2" charset="2"/>
              <a:buNone/>
              <a:defRPr/>
            </a:pPr>
            <a:r>
              <a:rPr lang="it-IT" dirty="0" smtClean="0">
                <a:solidFill>
                  <a:srgbClr val="FFFF00"/>
                </a:solidFill>
              </a:rPr>
              <a:t>Quale efficacia soggettiva (dal punto di vista del lavoratore) ?</a:t>
            </a:r>
          </a:p>
          <a:p>
            <a:pPr eaLnBrk="1" hangingPunct="1">
              <a:defRPr/>
            </a:pPr>
            <a:endParaRPr lang="it-IT" dirty="0" smtClean="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wipe(down)">
                                      <p:cBhvr>
                                        <p:cTn id="7" dur="580">
                                          <p:stCondLst>
                                            <p:cond delay="0"/>
                                          </p:stCondLst>
                                        </p:cTn>
                                        <p:tgtEl>
                                          <p:spTgt spid="44035">
                                            <p:txEl>
                                              <p:pRg st="0" end="0"/>
                                            </p:txEl>
                                          </p:spTgt>
                                        </p:tgtEl>
                                      </p:cBhvr>
                                    </p:animEffect>
                                    <p:anim calcmode="lin" valueType="num">
                                      <p:cBhvr>
                                        <p:cTn id="8" dur="1822" tmFilter="0,0; 0.14,0.36; 0.43,0.73; 0.71,0.91; 1.0,1.0">
                                          <p:stCondLst>
                                            <p:cond delay="0"/>
                                          </p:stCondLst>
                                        </p:cTn>
                                        <p:tgtEl>
                                          <p:spTgt spid="4403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403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403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403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403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4035">
                                            <p:txEl>
                                              <p:pRg st="0" end="0"/>
                                            </p:txEl>
                                          </p:spTgt>
                                        </p:tgtEl>
                                      </p:cBhvr>
                                      <p:to x="100000" y="60000"/>
                                    </p:animScale>
                                    <p:animScale>
                                      <p:cBhvr>
                                        <p:cTn id="14" dur="166" decel="50000">
                                          <p:stCondLst>
                                            <p:cond delay="676"/>
                                          </p:stCondLst>
                                        </p:cTn>
                                        <p:tgtEl>
                                          <p:spTgt spid="44035">
                                            <p:txEl>
                                              <p:pRg st="0" end="0"/>
                                            </p:txEl>
                                          </p:spTgt>
                                        </p:tgtEl>
                                      </p:cBhvr>
                                      <p:to x="100000" y="100000"/>
                                    </p:animScale>
                                    <p:animScale>
                                      <p:cBhvr>
                                        <p:cTn id="15" dur="26">
                                          <p:stCondLst>
                                            <p:cond delay="1312"/>
                                          </p:stCondLst>
                                        </p:cTn>
                                        <p:tgtEl>
                                          <p:spTgt spid="44035">
                                            <p:txEl>
                                              <p:pRg st="0" end="0"/>
                                            </p:txEl>
                                          </p:spTgt>
                                        </p:tgtEl>
                                      </p:cBhvr>
                                      <p:to x="100000" y="80000"/>
                                    </p:animScale>
                                    <p:animScale>
                                      <p:cBhvr>
                                        <p:cTn id="16" dur="166" decel="50000">
                                          <p:stCondLst>
                                            <p:cond delay="1338"/>
                                          </p:stCondLst>
                                        </p:cTn>
                                        <p:tgtEl>
                                          <p:spTgt spid="44035">
                                            <p:txEl>
                                              <p:pRg st="0" end="0"/>
                                            </p:txEl>
                                          </p:spTgt>
                                        </p:tgtEl>
                                      </p:cBhvr>
                                      <p:to x="100000" y="100000"/>
                                    </p:animScale>
                                    <p:animScale>
                                      <p:cBhvr>
                                        <p:cTn id="17" dur="26">
                                          <p:stCondLst>
                                            <p:cond delay="1642"/>
                                          </p:stCondLst>
                                        </p:cTn>
                                        <p:tgtEl>
                                          <p:spTgt spid="44035">
                                            <p:txEl>
                                              <p:pRg st="0" end="0"/>
                                            </p:txEl>
                                          </p:spTgt>
                                        </p:tgtEl>
                                      </p:cBhvr>
                                      <p:to x="100000" y="90000"/>
                                    </p:animScale>
                                    <p:animScale>
                                      <p:cBhvr>
                                        <p:cTn id="18" dur="166" decel="50000">
                                          <p:stCondLst>
                                            <p:cond delay="1668"/>
                                          </p:stCondLst>
                                        </p:cTn>
                                        <p:tgtEl>
                                          <p:spTgt spid="44035">
                                            <p:txEl>
                                              <p:pRg st="0" end="0"/>
                                            </p:txEl>
                                          </p:spTgt>
                                        </p:tgtEl>
                                      </p:cBhvr>
                                      <p:to x="100000" y="100000"/>
                                    </p:animScale>
                                    <p:animScale>
                                      <p:cBhvr>
                                        <p:cTn id="19" dur="26">
                                          <p:stCondLst>
                                            <p:cond delay="1808"/>
                                          </p:stCondLst>
                                        </p:cTn>
                                        <p:tgtEl>
                                          <p:spTgt spid="44035">
                                            <p:txEl>
                                              <p:pRg st="0" end="0"/>
                                            </p:txEl>
                                          </p:spTgt>
                                        </p:tgtEl>
                                      </p:cBhvr>
                                      <p:to x="100000" y="95000"/>
                                    </p:animScale>
                                    <p:animScale>
                                      <p:cBhvr>
                                        <p:cTn id="20" dur="166" decel="50000">
                                          <p:stCondLst>
                                            <p:cond delay="1834"/>
                                          </p:stCondLst>
                                        </p:cTn>
                                        <p:tgtEl>
                                          <p:spTgt spid="44035">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4035">
                                            <p:txEl>
                                              <p:pRg st="1" end="1"/>
                                            </p:txEl>
                                          </p:spTgt>
                                        </p:tgtEl>
                                        <p:attrNameLst>
                                          <p:attrName>style.visibility</p:attrName>
                                        </p:attrNameLst>
                                      </p:cBhvr>
                                      <p:to>
                                        <p:strVal val="visible"/>
                                      </p:to>
                                    </p:set>
                                    <p:animEffect transition="in" filter="wipe(down)">
                                      <p:cBhvr>
                                        <p:cTn id="25" dur="580">
                                          <p:stCondLst>
                                            <p:cond delay="0"/>
                                          </p:stCondLst>
                                        </p:cTn>
                                        <p:tgtEl>
                                          <p:spTgt spid="44035">
                                            <p:txEl>
                                              <p:pRg st="1" end="1"/>
                                            </p:txEl>
                                          </p:spTgt>
                                        </p:tgtEl>
                                      </p:cBhvr>
                                    </p:animEffect>
                                    <p:anim calcmode="lin" valueType="num">
                                      <p:cBhvr>
                                        <p:cTn id="26" dur="1822" tmFilter="0,0; 0.14,0.36; 0.43,0.73; 0.71,0.91; 1.0,1.0">
                                          <p:stCondLst>
                                            <p:cond delay="0"/>
                                          </p:stCondLst>
                                        </p:cTn>
                                        <p:tgtEl>
                                          <p:spTgt spid="44035">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4035">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4035">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4035">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4035">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4035">
                                            <p:txEl>
                                              <p:pRg st="1" end="1"/>
                                            </p:txEl>
                                          </p:spTgt>
                                        </p:tgtEl>
                                      </p:cBhvr>
                                      <p:to x="100000" y="60000"/>
                                    </p:animScale>
                                    <p:animScale>
                                      <p:cBhvr>
                                        <p:cTn id="32" dur="166" decel="50000">
                                          <p:stCondLst>
                                            <p:cond delay="676"/>
                                          </p:stCondLst>
                                        </p:cTn>
                                        <p:tgtEl>
                                          <p:spTgt spid="44035">
                                            <p:txEl>
                                              <p:pRg st="1" end="1"/>
                                            </p:txEl>
                                          </p:spTgt>
                                        </p:tgtEl>
                                      </p:cBhvr>
                                      <p:to x="100000" y="100000"/>
                                    </p:animScale>
                                    <p:animScale>
                                      <p:cBhvr>
                                        <p:cTn id="33" dur="26">
                                          <p:stCondLst>
                                            <p:cond delay="1312"/>
                                          </p:stCondLst>
                                        </p:cTn>
                                        <p:tgtEl>
                                          <p:spTgt spid="44035">
                                            <p:txEl>
                                              <p:pRg st="1" end="1"/>
                                            </p:txEl>
                                          </p:spTgt>
                                        </p:tgtEl>
                                      </p:cBhvr>
                                      <p:to x="100000" y="80000"/>
                                    </p:animScale>
                                    <p:animScale>
                                      <p:cBhvr>
                                        <p:cTn id="34" dur="166" decel="50000">
                                          <p:stCondLst>
                                            <p:cond delay="1338"/>
                                          </p:stCondLst>
                                        </p:cTn>
                                        <p:tgtEl>
                                          <p:spTgt spid="44035">
                                            <p:txEl>
                                              <p:pRg st="1" end="1"/>
                                            </p:txEl>
                                          </p:spTgt>
                                        </p:tgtEl>
                                      </p:cBhvr>
                                      <p:to x="100000" y="100000"/>
                                    </p:animScale>
                                    <p:animScale>
                                      <p:cBhvr>
                                        <p:cTn id="35" dur="26">
                                          <p:stCondLst>
                                            <p:cond delay="1642"/>
                                          </p:stCondLst>
                                        </p:cTn>
                                        <p:tgtEl>
                                          <p:spTgt spid="44035">
                                            <p:txEl>
                                              <p:pRg st="1" end="1"/>
                                            </p:txEl>
                                          </p:spTgt>
                                        </p:tgtEl>
                                      </p:cBhvr>
                                      <p:to x="100000" y="90000"/>
                                    </p:animScale>
                                    <p:animScale>
                                      <p:cBhvr>
                                        <p:cTn id="36" dur="166" decel="50000">
                                          <p:stCondLst>
                                            <p:cond delay="1668"/>
                                          </p:stCondLst>
                                        </p:cTn>
                                        <p:tgtEl>
                                          <p:spTgt spid="44035">
                                            <p:txEl>
                                              <p:pRg st="1" end="1"/>
                                            </p:txEl>
                                          </p:spTgt>
                                        </p:tgtEl>
                                      </p:cBhvr>
                                      <p:to x="100000" y="100000"/>
                                    </p:animScale>
                                    <p:animScale>
                                      <p:cBhvr>
                                        <p:cTn id="37" dur="26">
                                          <p:stCondLst>
                                            <p:cond delay="1808"/>
                                          </p:stCondLst>
                                        </p:cTn>
                                        <p:tgtEl>
                                          <p:spTgt spid="44035">
                                            <p:txEl>
                                              <p:pRg st="1" end="1"/>
                                            </p:txEl>
                                          </p:spTgt>
                                        </p:tgtEl>
                                      </p:cBhvr>
                                      <p:to x="100000" y="95000"/>
                                    </p:animScale>
                                    <p:animScale>
                                      <p:cBhvr>
                                        <p:cTn id="38" dur="166" decel="50000">
                                          <p:stCondLst>
                                            <p:cond delay="1834"/>
                                          </p:stCondLst>
                                        </p:cTn>
                                        <p:tgtEl>
                                          <p:spTgt spid="44035">
                                            <p:txEl>
                                              <p:pRg st="1" end="1"/>
                                            </p:txEl>
                                          </p:spTgt>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4035">
                                            <p:txEl>
                                              <p:pRg st="2" end="2"/>
                                            </p:txEl>
                                          </p:spTgt>
                                        </p:tgtEl>
                                        <p:attrNameLst>
                                          <p:attrName>style.visibility</p:attrName>
                                        </p:attrNameLst>
                                      </p:cBhvr>
                                      <p:to>
                                        <p:strVal val="visible"/>
                                      </p:to>
                                    </p:set>
                                    <p:animEffect transition="in" filter="wipe(down)">
                                      <p:cBhvr>
                                        <p:cTn id="43" dur="580">
                                          <p:stCondLst>
                                            <p:cond delay="0"/>
                                          </p:stCondLst>
                                        </p:cTn>
                                        <p:tgtEl>
                                          <p:spTgt spid="44035">
                                            <p:txEl>
                                              <p:pRg st="2" end="2"/>
                                            </p:txEl>
                                          </p:spTgt>
                                        </p:tgtEl>
                                      </p:cBhvr>
                                    </p:animEffect>
                                    <p:anim calcmode="lin" valueType="num">
                                      <p:cBhvr>
                                        <p:cTn id="44" dur="1822" tmFilter="0,0; 0.14,0.36; 0.43,0.73; 0.71,0.91; 1.0,1.0">
                                          <p:stCondLst>
                                            <p:cond delay="0"/>
                                          </p:stCondLst>
                                        </p:cTn>
                                        <p:tgtEl>
                                          <p:spTgt spid="44035">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4035">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4035">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4035">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4035">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4035">
                                            <p:txEl>
                                              <p:pRg st="2" end="2"/>
                                            </p:txEl>
                                          </p:spTgt>
                                        </p:tgtEl>
                                      </p:cBhvr>
                                      <p:to x="100000" y="60000"/>
                                    </p:animScale>
                                    <p:animScale>
                                      <p:cBhvr>
                                        <p:cTn id="50" dur="166" decel="50000">
                                          <p:stCondLst>
                                            <p:cond delay="676"/>
                                          </p:stCondLst>
                                        </p:cTn>
                                        <p:tgtEl>
                                          <p:spTgt spid="44035">
                                            <p:txEl>
                                              <p:pRg st="2" end="2"/>
                                            </p:txEl>
                                          </p:spTgt>
                                        </p:tgtEl>
                                      </p:cBhvr>
                                      <p:to x="100000" y="100000"/>
                                    </p:animScale>
                                    <p:animScale>
                                      <p:cBhvr>
                                        <p:cTn id="51" dur="26">
                                          <p:stCondLst>
                                            <p:cond delay="1312"/>
                                          </p:stCondLst>
                                        </p:cTn>
                                        <p:tgtEl>
                                          <p:spTgt spid="44035">
                                            <p:txEl>
                                              <p:pRg st="2" end="2"/>
                                            </p:txEl>
                                          </p:spTgt>
                                        </p:tgtEl>
                                      </p:cBhvr>
                                      <p:to x="100000" y="80000"/>
                                    </p:animScale>
                                    <p:animScale>
                                      <p:cBhvr>
                                        <p:cTn id="52" dur="166" decel="50000">
                                          <p:stCondLst>
                                            <p:cond delay="1338"/>
                                          </p:stCondLst>
                                        </p:cTn>
                                        <p:tgtEl>
                                          <p:spTgt spid="44035">
                                            <p:txEl>
                                              <p:pRg st="2" end="2"/>
                                            </p:txEl>
                                          </p:spTgt>
                                        </p:tgtEl>
                                      </p:cBhvr>
                                      <p:to x="100000" y="100000"/>
                                    </p:animScale>
                                    <p:animScale>
                                      <p:cBhvr>
                                        <p:cTn id="53" dur="26">
                                          <p:stCondLst>
                                            <p:cond delay="1642"/>
                                          </p:stCondLst>
                                        </p:cTn>
                                        <p:tgtEl>
                                          <p:spTgt spid="44035">
                                            <p:txEl>
                                              <p:pRg st="2" end="2"/>
                                            </p:txEl>
                                          </p:spTgt>
                                        </p:tgtEl>
                                      </p:cBhvr>
                                      <p:to x="100000" y="90000"/>
                                    </p:animScale>
                                    <p:animScale>
                                      <p:cBhvr>
                                        <p:cTn id="54" dur="166" decel="50000">
                                          <p:stCondLst>
                                            <p:cond delay="1668"/>
                                          </p:stCondLst>
                                        </p:cTn>
                                        <p:tgtEl>
                                          <p:spTgt spid="44035">
                                            <p:txEl>
                                              <p:pRg st="2" end="2"/>
                                            </p:txEl>
                                          </p:spTgt>
                                        </p:tgtEl>
                                      </p:cBhvr>
                                      <p:to x="100000" y="100000"/>
                                    </p:animScale>
                                    <p:animScale>
                                      <p:cBhvr>
                                        <p:cTn id="55" dur="26">
                                          <p:stCondLst>
                                            <p:cond delay="1808"/>
                                          </p:stCondLst>
                                        </p:cTn>
                                        <p:tgtEl>
                                          <p:spTgt spid="44035">
                                            <p:txEl>
                                              <p:pRg st="2" end="2"/>
                                            </p:txEl>
                                          </p:spTgt>
                                        </p:tgtEl>
                                      </p:cBhvr>
                                      <p:to x="100000" y="95000"/>
                                    </p:animScale>
                                    <p:animScale>
                                      <p:cBhvr>
                                        <p:cTn id="56" dur="166" decel="50000">
                                          <p:stCondLst>
                                            <p:cond delay="1834"/>
                                          </p:stCondLst>
                                        </p:cTn>
                                        <p:tgtEl>
                                          <p:spTgt spid="44035">
                                            <p:txEl>
                                              <p:pRg st="2" end="2"/>
                                            </p:txEl>
                                          </p:spTgt>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44035">
                                            <p:txEl>
                                              <p:pRg st="3" end="3"/>
                                            </p:txEl>
                                          </p:spTgt>
                                        </p:tgtEl>
                                        <p:attrNameLst>
                                          <p:attrName>style.visibility</p:attrName>
                                        </p:attrNameLst>
                                      </p:cBhvr>
                                      <p:to>
                                        <p:strVal val="visible"/>
                                      </p:to>
                                    </p:set>
                                    <p:animEffect transition="in" filter="wipe(down)">
                                      <p:cBhvr>
                                        <p:cTn id="61" dur="580">
                                          <p:stCondLst>
                                            <p:cond delay="0"/>
                                          </p:stCondLst>
                                        </p:cTn>
                                        <p:tgtEl>
                                          <p:spTgt spid="44035">
                                            <p:txEl>
                                              <p:pRg st="3" end="3"/>
                                            </p:txEl>
                                          </p:spTgt>
                                        </p:tgtEl>
                                      </p:cBhvr>
                                    </p:animEffect>
                                    <p:anim calcmode="lin" valueType="num">
                                      <p:cBhvr>
                                        <p:cTn id="62" dur="1822" tmFilter="0,0; 0.14,0.36; 0.43,0.73; 0.71,0.91; 1.0,1.0">
                                          <p:stCondLst>
                                            <p:cond delay="0"/>
                                          </p:stCondLst>
                                        </p:cTn>
                                        <p:tgtEl>
                                          <p:spTgt spid="44035">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4035">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4035">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4035">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4035">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44035">
                                            <p:txEl>
                                              <p:pRg st="3" end="3"/>
                                            </p:txEl>
                                          </p:spTgt>
                                        </p:tgtEl>
                                      </p:cBhvr>
                                      <p:to x="100000" y="60000"/>
                                    </p:animScale>
                                    <p:animScale>
                                      <p:cBhvr>
                                        <p:cTn id="68" dur="166" decel="50000">
                                          <p:stCondLst>
                                            <p:cond delay="676"/>
                                          </p:stCondLst>
                                        </p:cTn>
                                        <p:tgtEl>
                                          <p:spTgt spid="44035">
                                            <p:txEl>
                                              <p:pRg st="3" end="3"/>
                                            </p:txEl>
                                          </p:spTgt>
                                        </p:tgtEl>
                                      </p:cBhvr>
                                      <p:to x="100000" y="100000"/>
                                    </p:animScale>
                                    <p:animScale>
                                      <p:cBhvr>
                                        <p:cTn id="69" dur="26">
                                          <p:stCondLst>
                                            <p:cond delay="1312"/>
                                          </p:stCondLst>
                                        </p:cTn>
                                        <p:tgtEl>
                                          <p:spTgt spid="44035">
                                            <p:txEl>
                                              <p:pRg st="3" end="3"/>
                                            </p:txEl>
                                          </p:spTgt>
                                        </p:tgtEl>
                                      </p:cBhvr>
                                      <p:to x="100000" y="80000"/>
                                    </p:animScale>
                                    <p:animScale>
                                      <p:cBhvr>
                                        <p:cTn id="70" dur="166" decel="50000">
                                          <p:stCondLst>
                                            <p:cond delay="1338"/>
                                          </p:stCondLst>
                                        </p:cTn>
                                        <p:tgtEl>
                                          <p:spTgt spid="44035">
                                            <p:txEl>
                                              <p:pRg st="3" end="3"/>
                                            </p:txEl>
                                          </p:spTgt>
                                        </p:tgtEl>
                                      </p:cBhvr>
                                      <p:to x="100000" y="100000"/>
                                    </p:animScale>
                                    <p:animScale>
                                      <p:cBhvr>
                                        <p:cTn id="71" dur="26">
                                          <p:stCondLst>
                                            <p:cond delay="1642"/>
                                          </p:stCondLst>
                                        </p:cTn>
                                        <p:tgtEl>
                                          <p:spTgt spid="44035">
                                            <p:txEl>
                                              <p:pRg st="3" end="3"/>
                                            </p:txEl>
                                          </p:spTgt>
                                        </p:tgtEl>
                                      </p:cBhvr>
                                      <p:to x="100000" y="90000"/>
                                    </p:animScale>
                                    <p:animScale>
                                      <p:cBhvr>
                                        <p:cTn id="72" dur="166" decel="50000">
                                          <p:stCondLst>
                                            <p:cond delay="1668"/>
                                          </p:stCondLst>
                                        </p:cTn>
                                        <p:tgtEl>
                                          <p:spTgt spid="44035">
                                            <p:txEl>
                                              <p:pRg st="3" end="3"/>
                                            </p:txEl>
                                          </p:spTgt>
                                        </p:tgtEl>
                                      </p:cBhvr>
                                      <p:to x="100000" y="100000"/>
                                    </p:animScale>
                                    <p:animScale>
                                      <p:cBhvr>
                                        <p:cTn id="73" dur="26">
                                          <p:stCondLst>
                                            <p:cond delay="1808"/>
                                          </p:stCondLst>
                                        </p:cTn>
                                        <p:tgtEl>
                                          <p:spTgt spid="44035">
                                            <p:txEl>
                                              <p:pRg st="3" end="3"/>
                                            </p:txEl>
                                          </p:spTgt>
                                        </p:tgtEl>
                                      </p:cBhvr>
                                      <p:to x="100000" y="95000"/>
                                    </p:animScale>
                                    <p:animScale>
                                      <p:cBhvr>
                                        <p:cTn id="74" dur="166" decel="50000">
                                          <p:stCondLst>
                                            <p:cond delay="1834"/>
                                          </p:stCondLst>
                                        </p:cTn>
                                        <p:tgtEl>
                                          <p:spTgt spid="44035">
                                            <p:txEl>
                                              <p:pRg st="3" end="3"/>
                                            </p:txEl>
                                          </p:spTgt>
                                        </p:tgtEl>
                                      </p:cBhvr>
                                      <p:to x="100000" y="100000"/>
                                    </p:animScale>
                                  </p:childTnLst>
                                </p:cTn>
                              </p:par>
                            </p:childTnLst>
                          </p:cTn>
                        </p:par>
                      </p:childTnLst>
                    </p:cTn>
                  </p:par>
                  <p:par>
                    <p:cTn id="75" fill="hold" nodeType="clickPar">
                      <p:stCondLst>
                        <p:cond delay="indefinite"/>
                      </p:stCondLst>
                      <p:childTnLst>
                        <p:par>
                          <p:cTn id="76" fill="hold" nodeType="withGroup">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44035">
                                            <p:txEl>
                                              <p:pRg st="5" end="5"/>
                                            </p:txEl>
                                          </p:spTgt>
                                        </p:tgtEl>
                                        <p:attrNameLst>
                                          <p:attrName>style.visibility</p:attrName>
                                        </p:attrNameLst>
                                      </p:cBhvr>
                                      <p:to>
                                        <p:strVal val="visible"/>
                                      </p:to>
                                    </p:set>
                                    <p:animEffect transition="in" filter="wipe(down)">
                                      <p:cBhvr>
                                        <p:cTn id="79" dur="580">
                                          <p:stCondLst>
                                            <p:cond delay="0"/>
                                          </p:stCondLst>
                                        </p:cTn>
                                        <p:tgtEl>
                                          <p:spTgt spid="44035">
                                            <p:txEl>
                                              <p:pRg st="5" end="5"/>
                                            </p:txEl>
                                          </p:spTgt>
                                        </p:tgtEl>
                                      </p:cBhvr>
                                    </p:animEffect>
                                    <p:anim calcmode="lin" valueType="num">
                                      <p:cBhvr>
                                        <p:cTn id="80" dur="1822" tmFilter="0,0; 0.14,0.36; 0.43,0.73; 0.71,0.91; 1.0,1.0">
                                          <p:stCondLst>
                                            <p:cond delay="0"/>
                                          </p:stCondLst>
                                        </p:cTn>
                                        <p:tgtEl>
                                          <p:spTgt spid="44035">
                                            <p:txEl>
                                              <p:pRg st="5" end="5"/>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44035">
                                            <p:txEl>
                                              <p:pRg st="5" end="5"/>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44035">
                                            <p:txEl>
                                              <p:pRg st="5" end="5"/>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44035">
                                            <p:txEl>
                                              <p:pRg st="5" end="5"/>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44035">
                                            <p:txEl>
                                              <p:pRg st="5" end="5"/>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44035">
                                            <p:txEl>
                                              <p:pRg st="5" end="5"/>
                                            </p:txEl>
                                          </p:spTgt>
                                        </p:tgtEl>
                                      </p:cBhvr>
                                      <p:to x="100000" y="60000"/>
                                    </p:animScale>
                                    <p:animScale>
                                      <p:cBhvr>
                                        <p:cTn id="86" dur="166" decel="50000">
                                          <p:stCondLst>
                                            <p:cond delay="676"/>
                                          </p:stCondLst>
                                        </p:cTn>
                                        <p:tgtEl>
                                          <p:spTgt spid="44035">
                                            <p:txEl>
                                              <p:pRg st="5" end="5"/>
                                            </p:txEl>
                                          </p:spTgt>
                                        </p:tgtEl>
                                      </p:cBhvr>
                                      <p:to x="100000" y="100000"/>
                                    </p:animScale>
                                    <p:animScale>
                                      <p:cBhvr>
                                        <p:cTn id="87" dur="26">
                                          <p:stCondLst>
                                            <p:cond delay="1312"/>
                                          </p:stCondLst>
                                        </p:cTn>
                                        <p:tgtEl>
                                          <p:spTgt spid="44035">
                                            <p:txEl>
                                              <p:pRg st="5" end="5"/>
                                            </p:txEl>
                                          </p:spTgt>
                                        </p:tgtEl>
                                      </p:cBhvr>
                                      <p:to x="100000" y="80000"/>
                                    </p:animScale>
                                    <p:animScale>
                                      <p:cBhvr>
                                        <p:cTn id="88" dur="166" decel="50000">
                                          <p:stCondLst>
                                            <p:cond delay="1338"/>
                                          </p:stCondLst>
                                        </p:cTn>
                                        <p:tgtEl>
                                          <p:spTgt spid="44035">
                                            <p:txEl>
                                              <p:pRg st="5" end="5"/>
                                            </p:txEl>
                                          </p:spTgt>
                                        </p:tgtEl>
                                      </p:cBhvr>
                                      <p:to x="100000" y="100000"/>
                                    </p:animScale>
                                    <p:animScale>
                                      <p:cBhvr>
                                        <p:cTn id="89" dur="26">
                                          <p:stCondLst>
                                            <p:cond delay="1642"/>
                                          </p:stCondLst>
                                        </p:cTn>
                                        <p:tgtEl>
                                          <p:spTgt spid="44035">
                                            <p:txEl>
                                              <p:pRg st="5" end="5"/>
                                            </p:txEl>
                                          </p:spTgt>
                                        </p:tgtEl>
                                      </p:cBhvr>
                                      <p:to x="100000" y="90000"/>
                                    </p:animScale>
                                    <p:animScale>
                                      <p:cBhvr>
                                        <p:cTn id="90" dur="166" decel="50000">
                                          <p:stCondLst>
                                            <p:cond delay="1668"/>
                                          </p:stCondLst>
                                        </p:cTn>
                                        <p:tgtEl>
                                          <p:spTgt spid="44035">
                                            <p:txEl>
                                              <p:pRg st="5" end="5"/>
                                            </p:txEl>
                                          </p:spTgt>
                                        </p:tgtEl>
                                      </p:cBhvr>
                                      <p:to x="100000" y="100000"/>
                                    </p:animScale>
                                    <p:animScale>
                                      <p:cBhvr>
                                        <p:cTn id="91" dur="26">
                                          <p:stCondLst>
                                            <p:cond delay="1808"/>
                                          </p:stCondLst>
                                        </p:cTn>
                                        <p:tgtEl>
                                          <p:spTgt spid="44035">
                                            <p:txEl>
                                              <p:pRg st="5" end="5"/>
                                            </p:txEl>
                                          </p:spTgt>
                                        </p:tgtEl>
                                      </p:cBhvr>
                                      <p:to x="100000" y="95000"/>
                                    </p:animScale>
                                    <p:animScale>
                                      <p:cBhvr>
                                        <p:cTn id="92" dur="166" decel="50000">
                                          <p:stCondLst>
                                            <p:cond delay="1834"/>
                                          </p:stCondLst>
                                        </p:cTn>
                                        <p:tgtEl>
                                          <p:spTgt spid="44035">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it-IT" sz="4000" smtClean="0"/>
              <a:t>Quando si presenta il problema?</a:t>
            </a:r>
          </a:p>
        </p:txBody>
      </p:sp>
      <p:sp>
        <p:nvSpPr>
          <p:cNvPr id="45059" name="Rectangle 3"/>
          <p:cNvSpPr>
            <a:spLocks noGrp="1" noChangeArrowheads="1"/>
          </p:cNvSpPr>
          <p:nvPr>
            <p:ph type="body" idx="1"/>
          </p:nvPr>
        </p:nvSpPr>
        <p:spPr>
          <a:xfrm>
            <a:off x="1187450" y="2420938"/>
            <a:ext cx="7129463" cy="2405062"/>
          </a:xfrm>
        </p:spPr>
        <p:txBody>
          <a:bodyPr/>
          <a:lstStyle/>
          <a:p>
            <a:pPr eaLnBrk="1" hangingPunct="1">
              <a:defRPr/>
            </a:pPr>
            <a:r>
              <a:rPr lang="it-IT" smtClean="0"/>
              <a:t>Accordo integrativo migliorativo</a:t>
            </a:r>
          </a:p>
          <a:p>
            <a:pPr eaLnBrk="1" hangingPunct="1">
              <a:defRPr/>
            </a:pPr>
            <a:r>
              <a:rPr lang="it-IT" smtClean="0"/>
              <a:t>Accordo autonomo migliorativo</a:t>
            </a:r>
          </a:p>
          <a:p>
            <a:pPr eaLnBrk="1" hangingPunct="1">
              <a:defRPr/>
            </a:pPr>
            <a:r>
              <a:rPr lang="it-IT" smtClean="0"/>
              <a:t>Accordo ablatorio</a:t>
            </a:r>
          </a:p>
          <a:p>
            <a:pPr eaLnBrk="1" hangingPunct="1">
              <a:defRPr/>
            </a:pPr>
            <a:r>
              <a:rPr lang="it-IT" smtClean="0"/>
              <a:t>Accordo gestionale</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45059">
                                            <p:txEl>
                                              <p:pRg st="0" end="0"/>
                                            </p:txEl>
                                          </p:spTgt>
                                        </p:tgtEl>
                                        <p:attrNameLst>
                                          <p:attrName>ppt_x</p:attrName>
                                        </p:attrNameLst>
                                      </p:cBhvr>
                                    </p:anim>
                                    <p:anim from="0" to="-1.0" calcmode="lin" valueType="num">
                                      <p:cBhvr>
                                        <p:cTn id="8" dur="200" decel="50000" autoRev="1" fill="hold">
                                          <p:stCondLst>
                                            <p:cond delay="600"/>
                                          </p:stCondLst>
                                        </p:cTn>
                                        <p:tgtEl>
                                          <p:spTgt spid="45059">
                                            <p:txEl>
                                              <p:pRg st="0" end="0"/>
                                            </p:txEl>
                                          </p:spTgt>
                                        </p:tgtEl>
                                        <p:attrNameLst>
                                          <p:attrName>xshear</p:attrName>
                                        </p:attrNameLst>
                                      </p:cBhvr>
                                    </p:anim>
                                    <p:animScale>
                                      <p:cBhvr>
                                        <p:cTn id="9" dur="200" decel="100000" autoRev="1" fill="hold">
                                          <p:stCondLst>
                                            <p:cond delay="600"/>
                                          </p:stCondLst>
                                        </p:cTn>
                                        <p:tgtEl>
                                          <p:spTgt spid="45059">
                                            <p:txEl>
                                              <p:pRg st="0" end="0"/>
                                            </p:txEl>
                                          </p:spTgt>
                                        </p:tgtEl>
                                      </p:cBhvr>
                                      <p:from x="100000" y="100000"/>
                                      <p:to x="80000" y="100000"/>
                                    </p:animScale>
                                    <p:anim by="(#ppt_h/3+#ppt_w*0.1)" calcmode="lin" valueType="num">
                                      <p:cBhvr additive="sum">
                                        <p:cTn id="10" dur="200" decel="100000" autoRev="1" fill="hold">
                                          <p:stCondLst>
                                            <p:cond delay="600"/>
                                          </p:stCondLst>
                                        </p:cTn>
                                        <p:tgtEl>
                                          <p:spTgt spid="45059">
                                            <p:txEl>
                                              <p:pRg st="0" end="0"/>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45059">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45059">
                                            <p:txEl>
                                              <p:pRg st="1" end="1"/>
                                            </p:txEl>
                                          </p:spTgt>
                                        </p:tgtEl>
                                        <p:attrNameLst>
                                          <p:attrName>ppt_x</p:attrName>
                                        </p:attrNameLst>
                                      </p:cBhvr>
                                    </p:anim>
                                    <p:anim from="0" to="-1.0" calcmode="lin" valueType="num">
                                      <p:cBhvr>
                                        <p:cTn id="16" dur="200" decel="50000" autoRev="1" fill="hold">
                                          <p:stCondLst>
                                            <p:cond delay="600"/>
                                          </p:stCondLst>
                                        </p:cTn>
                                        <p:tgtEl>
                                          <p:spTgt spid="45059">
                                            <p:txEl>
                                              <p:pRg st="1" end="1"/>
                                            </p:txEl>
                                          </p:spTgt>
                                        </p:tgtEl>
                                        <p:attrNameLst>
                                          <p:attrName>xshear</p:attrName>
                                        </p:attrNameLst>
                                      </p:cBhvr>
                                    </p:anim>
                                    <p:animScale>
                                      <p:cBhvr>
                                        <p:cTn id="17" dur="200" decel="100000" autoRev="1" fill="hold">
                                          <p:stCondLst>
                                            <p:cond delay="600"/>
                                          </p:stCondLst>
                                        </p:cTn>
                                        <p:tgtEl>
                                          <p:spTgt spid="45059">
                                            <p:txEl>
                                              <p:pRg st="1" end="1"/>
                                            </p:txEl>
                                          </p:spTgt>
                                        </p:tgtEl>
                                      </p:cBhvr>
                                      <p:from x="100000" y="100000"/>
                                      <p:to x="80000" y="100000"/>
                                    </p:animScale>
                                    <p:anim by="(#ppt_h/3+#ppt_w*0.1)" calcmode="lin" valueType="num">
                                      <p:cBhvr additive="sum">
                                        <p:cTn id="18" dur="200" decel="100000" autoRev="1" fill="hold">
                                          <p:stCondLst>
                                            <p:cond delay="600"/>
                                          </p:stCondLst>
                                        </p:cTn>
                                        <p:tgtEl>
                                          <p:spTgt spid="45059">
                                            <p:txEl>
                                              <p:pRg st="1" end="1"/>
                                            </p:txEl>
                                          </p:spTgt>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45059">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45059">
                                            <p:txEl>
                                              <p:pRg st="2" end="2"/>
                                            </p:txEl>
                                          </p:spTgt>
                                        </p:tgtEl>
                                        <p:attrNameLst>
                                          <p:attrName>ppt_x</p:attrName>
                                        </p:attrNameLst>
                                      </p:cBhvr>
                                    </p:anim>
                                    <p:anim from="0" to="-1.0" calcmode="lin" valueType="num">
                                      <p:cBhvr>
                                        <p:cTn id="24" dur="200" decel="50000" autoRev="1" fill="hold">
                                          <p:stCondLst>
                                            <p:cond delay="600"/>
                                          </p:stCondLst>
                                        </p:cTn>
                                        <p:tgtEl>
                                          <p:spTgt spid="45059">
                                            <p:txEl>
                                              <p:pRg st="2" end="2"/>
                                            </p:txEl>
                                          </p:spTgt>
                                        </p:tgtEl>
                                        <p:attrNameLst>
                                          <p:attrName>xshear</p:attrName>
                                        </p:attrNameLst>
                                      </p:cBhvr>
                                    </p:anim>
                                    <p:animScale>
                                      <p:cBhvr>
                                        <p:cTn id="25" dur="200" decel="100000" autoRev="1" fill="hold">
                                          <p:stCondLst>
                                            <p:cond delay="600"/>
                                          </p:stCondLst>
                                        </p:cTn>
                                        <p:tgtEl>
                                          <p:spTgt spid="45059">
                                            <p:txEl>
                                              <p:pRg st="2" end="2"/>
                                            </p:txEl>
                                          </p:spTgt>
                                        </p:tgtEl>
                                      </p:cBhvr>
                                      <p:from x="100000" y="100000"/>
                                      <p:to x="80000" y="100000"/>
                                    </p:animScale>
                                    <p:anim by="(#ppt_h/3+#ppt_w*0.1)" calcmode="lin" valueType="num">
                                      <p:cBhvr additive="sum">
                                        <p:cTn id="26" dur="200" decel="100000" autoRev="1" fill="hold">
                                          <p:stCondLst>
                                            <p:cond delay="600"/>
                                          </p:stCondLst>
                                        </p:cTn>
                                        <p:tgtEl>
                                          <p:spTgt spid="45059">
                                            <p:txEl>
                                              <p:pRg st="2" end="2"/>
                                            </p:txEl>
                                          </p:spTgt>
                                        </p:tgtEl>
                                        <p:attrNameLst>
                                          <p:attrName>ppt_x</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45059">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45059">
                                            <p:txEl>
                                              <p:pRg st="3" end="3"/>
                                            </p:txEl>
                                          </p:spTgt>
                                        </p:tgtEl>
                                        <p:attrNameLst>
                                          <p:attrName>ppt_x</p:attrName>
                                        </p:attrNameLst>
                                      </p:cBhvr>
                                    </p:anim>
                                    <p:anim from="0" to="-1.0" calcmode="lin" valueType="num">
                                      <p:cBhvr>
                                        <p:cTn id="32" dur="200" decel="50000" autoRev="1" fill="hold">
                                          <p:stCondLst>
                                            <p:cond delay="600"/>
                                          </p:stCondLst>
                                        </p:cTn>
                                        <p:tgtEl>
                                          <p:spTgt spid="45059">
                                            <p:txEl>
                                              <p:pRg st="3" end="3"/>
                                            </p:txEl>
                                          </p:spTgt>
                                        </p:tgtEl>
                                        <p:attrNameLst>
                                          <p:attrName>xshear</p:attrName>
                                        </p:attrNameLst>
                                      </p:cBhvr>
                                    </p:anim>
                                    <p:animScale>
                                      <p:cBhvr>
                                        <p:cTn id="33" dur="200" decel="100000" autoRev="1" fill="hold">
                                          <p:stCondLst>
                                            <p:cond delay="600"/>
                                          </p:stCondLst>
                                        </p:cTn>
                                        <p:tgtEl>
                                          <p:spTgt spid="45059">
                                            <p:txEl>
                                              <p:pRg st="3" end="3"/>
                                            </p:txEl>
                                          </p:spTgt>
                                        </p:tgtEl>
                                      </p:cBhvr>
                                      <p:from x="100000" y="100000"/>
                                      <p:to x="80000" y="100000"/>
                                    </p:animScale>
                                    <p:anim by="(#ppt_h/3+#ppt_w*0.1)" calcmode="lin" valueType="num">
                                      <p:cBhvr additive="sum">
                                        <p:cTn id="34" dur="200" decel="100000" autoRev="1" fill="hold">
                                          <p:stCondLst>
                                            <p:cond delay="600"/>
                                          </p:stCondLst>
                                        </p:cTn>
                                        <p:tgtEl>
                                          <p:spTgt spid="45059">
                                            <p:txEl>
                                              <p:pRg st="3" end="3"/>
                                            </p:txEl>
                                          </p:spTgt>
                                        </p:tgtEl>
                                        <p:attrNameLst>
                                          <p:attrName>ppt_x</p:attrName>
                                        </p:attrNameLst>
                                      </p:cBhvr>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mph" presetSubtype="1" grpId="1" nodeType="clickEffect">
                                  <p:stCondLst>
                                    <p:cond delay="0"/>
                                  </p:stCondLst>
                                  <p:childTnLst>
                                    <p:set>
                                      <p:cBhvr override="childStyle">
                                        <p:cTn id="38" dur="indefinite"/>
                                        <p:tgtEl>
                                          <p:spTgt spid="45059">
                                            <p:txEl>
                                              <p:pRg st="0" end="0"/>
                                            </p:txEl>
                                          </p:spTgt>
                                        </p:tgtEl>
                                        <p:attrNameLst>
                                          <p:attrName>style.fontStyle</p:attrName>
                                        </p:attrNameLst>
                                      </p:cBhvr>
                                      <p:to>
                                        <p:strVal val="normal"/>
                                      </p:to>
                                    </p:set>
                                    <p:set>
                                      <p:cBhvr override="childStyle">
                                        <p:cTn id="39" dur="indefinite"/>
                                        <p:tgtEl>
                                          <p:spTgt spid="45059">
                                            <p:txEl>
                                              <p:pRg st="0" end="0"/>
                                            </p:txEl>
                                          </p:spTgt>
                                        </p:tgtEl>
                                        <p:attrNameLst>
                                          <p:attrName>style.fontWeight</p:attrName>
                                        </p:attrNameLst>
                                      </p:cBhvr>
                                      <p:to>
                                        <p:strVal val="bold"/>
                                      </p:to>
                                    </p:set>
                                    <p:set>
                                      <p:cBhvr override="childStyle">
                                        <p:cTn id="40" dur="indefinite"/>
                                        <p:tgtEl>
                                          <p:spTgt spid="45059">
                                            <p:txEl>
                                              <p:pRg st="0" end="0"/>
                                            </p:txEl>
                                          </p:spTgt>
                                        </p:tgtEl>
                                        <p:attrNameLst>
                                          <p:attrName>style.textDecorationUnderline</p:attrName>
                                        </p:attrNameLst>
                                      </p:cBhvr>
                                      <p:to>
                                        <p:strVal val="fals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5" presetClass="emph" presetSubtype="1" grpId="1" nodeType="clickEffect">
                                  <p:stCondLst>
                                    <p:cond delay="0"/>
                                  </p:stCondLst>
                                  <p:childTnLst>
                                    <p:set>
                                      <p:cBhvr override="childStyle">
                                        <p:cTn id="44" dur="indefinite"/>
                                        <p:tgtEl>
                                          <p:spTgt spid="45059">
                                            <p:txEl>
                                              <p:pRg st="1" end="1"/>
                                            </p:txEl>
                                          </p:spTgt>
                                        </p:tgtEl>
                                        <p:attrNameLst>
                                          <p:attrName>style.fontStyle</p:attrName>
                                        </p:attrNameLst>
                                      </p:cBhvr>
                                      <p:to>
                                        <p:strVal val="normal"/>
                                      </p:to>
                                    </p:set>
                                    <p:set>
                                      <p:cBhvr override="childStyle">
                                        <p:cTn id="45" dur="indefinite"/>
                                        <p:tgtEl>
                                          <p:spTgt spid="45059">
                                            <p:txEl>
                                              <p:pRg st="1" end="1"/>
                                            </p:txEl>
                                          </p:spTgt>
                                        </p:tgtEl>
                                        <p:attrNameLst>
                                          <p:attrName>style.fontWeight</p:attrName>
                                        </p:attrNameLst>
                                      </p:cBhvr>
                                      <p:to>
                                        <p:strVal val="bold"/>
                                      </p:to>
                                    </p:set>
                                    <p:set>
                                      <p:cBhvr override="childStyle">
                                        <p:cTn id="46" dur="indefinite"/>
                                        <p:tgtEl>
                                          <p:spTgt spid="45059">
                                            <p:txEl>
                                              <p:pRg st="1" end="1"/>
                                            </p:txEl>
                                          </p:spTgt>
                                        </p:tgtEl>
                                        <p:attrNameLst>
                                          <p:attrName>style.textDecorationUnderline</p:attrName>
                                        </p:attrNameLst>
                                      </p:cBhvr>
                                      <p:to>
                                        <p:strVal val="fals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5" presetClass="emph" presetSubtype="1" grpId="1" nodeType="clickEffect">
                                  <p:stCondLst>
                                    <p:cond delay="0"/>
                                  </p:stCondLst>
                                  <p:childTnLst>
                                    <p:set>
                                      <p:cBhvr override="childStyle">
                                        <p:cTn id="50" dur="indefinite"/>
                                        <p:tgtEl>
                                          <p:spTgt spid="45059">
                                            <p:txEl>
                                              <p:pRg st="2" end="2"/>
                                            </p:txEl>
                                          </p:spTgt>
                                        </p:tgtEl>
                                        <p:attrNameLst>
                                          <p:attrName>style.fontStyle</p:attrName>
                                        </p:attrNameLst>
                                      </p:cBhvr>
                                      <p:to>
                                        <p:strVal val="normal"/>
                                      </p:to>
                                    </p:set>
                                    <p:set>
                                      <p:cBhvr override="childStyle">
                                        <p:cTn id="51" dur="indefinite"/>
                                        <p:tgtEl>
                                          <p:spTgt spid="45059">
                                            <p:txEl>
                                              <p:pRg st="2" end="2"/>
                                            </p:txEl>
                                          </p:spTgt>
                                        </p:tgtEl>
                                        <p:attrNameLst>
                                          <p:attrName>style.fontWeight</p:attrName>
                                        </p:attrNameLst>
                                      </p:cBhvr>
                                      <p:to>
                                        <p:strVal val="bold"/>
                                      </p:to>
                                    </p:set>
                                    <p:set>
                                      <p:cBhvr override="childStyle">
                                        <p:cTn id="52" dur="indefinite"/>
                                        <p:tgtEl>
                                          <p:spTgt spid="45059">
                                            <p:txEl>
                                              <p:pRg st="2" end="2"/>
                                            </p:txEl>
                                          </p:spTgt>
                                        </p:tgtEl>
                                        <p:attrNameLst>
                                          <p:attrName>style.textDecorationUnderline</p:attrName>
                                        </p:attrNameLst>
                                      </p:cBhvr>
                                      <p:to>
                                        <p:strVal val="fals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mph" presetSubtype="1" grpId="1" nodeType="clickEffect">
                                  <p:stCondLst>
                                    <p:cond delay="0"/>
                                  </p:stCondLst>
                                  <p:childTnLst>
                                    <p:set>
                                      <p:cBhvr override="childStyle">
                                        <p:cTn id="56" dur="indefinite"/>
                                        <p:tgtEl>
                                          <p:spTgt spid="45059">
                                            <p:txEl>
                                              <p:pRg st="3" end="3"/>
                                            </p:txEl>
                                          </p:spTgt>
                                        </p:tgtEl>
                                        <p:attrNameLst>
                                          <p:attrName>style.fontStyle</p:attrName>
                                        </p:attrNameLst>
                                      </p:cBhvr>
                                      <p:to>
                                        <p:strVal val="normal"/>
                                      </p:to>
                                    </p:set>
                                    <p:set>
                                      <p:cBhvr override="childStyle">
                                        <p:cTn id="57" dur="indefinite"/>
                                        <p:tgtEl>
                                          <p:spTgt spid="45059">
                                            <p:txEl>
                                              <p:pRg st="3" end="3"/>
                                            </p:txEl>
                                          </p:spTgt>
                                        </p:tgtEl>
                                        <p:attrNameLst>
                                          <p:attrName>style.fontWeight</p:attrName>
                                        </p:attrNameLst>
                                      </p:cBhvr>
                                      <p:to>
                                        <p:strVal val="bold"/>
                                      </p:to>
                                    </p:set>
                                    <p:set>
                                      <p:cBhvr override="childStyle">
                                        <p:cTn id="58" dur="indefinite"/>
                                        <p:tgtEl>
                                          <p:spTgt spid="45059">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P spid="45059"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it-IT" smtClean="0"/>
              <a:t>Il lavoratore è rappresentato?</a:t>
            </a:r>
          </a:p>
        </p:txBody>
      </p:sp>
      <p:sp>
        <p:nvSpPr>
          <p:cNvPr id="46083" name="Rectangle 3"/>
          <p:cNvSpPr>
            <a:spLocks noGrp="1" noChangeArrowheads="1"/>
          </p:cNvSpPr>
          <p:nvPr>
            <p:ph type="body" idx="1"/>
          </p:nvPr>
        </p:nvSpPr>
        <p:spPr>
          <a:xfrm>
            <a:off x="457200" y="1600200"/>
            <a:ext cx="3467100" cy="4530725"/>
          </a:xfrm>
        </p:spPr>
        <p:txBody>
          <a:bodyPr/>
          <a:lstStyle/>
          <a:p>
            <a:pPr eaLnBrk="1" hangingPunct="1">
              <a:buFont typeface="Wingdings" pitchFamily="2" charset="2"/>
              <a:buNone/>
              <a:defRPr/>
            </a:pPr>
            <a:r>
              <a:rPr lang="it-IT" smtClean="0"/>
              <a:t>Chi ha rappresentato il lavoratore:</a:t>
            </a:r>
          </a:p>
          <a:p>
            <a:pPr eaLnBrk="1" hangingPunct="1">
              <a:buFont typeface="Wingdings" pitchFamily="2" charset="2"/>
              <a:buNone/>
              <a:defRPr/>
            </a:pPr>
            <a:r>
              <a:rPr lang="it-IT" smtClean="0"/>
              <a:t>RSA</a:t>
            </a:r>
          </a:p>
          <a:p>
            <a:pPr eaLnBrk="1" hangingPunct="1">
              <a:buFont typeface="Wingdings" pitchFamily="2" charset="2"/>
              <a:buNone/>
              <a:defRPr/>
            </a:pPr>
            <a:r>
              <a:rPr lang="it-IT" smtClean="0"/>
              <a:t>Sindacato locale</a:t>
            </a:r>
          </a:p>
          <a:p>
            <a:pPr eaLnBrk="1" hangingPunct="1">
              <a:buFont typeface="Wingdings" pitchFamily="2" charset="2"/>
              <a:buNone/>
              <a:defRPr/>
            </a:pPr>
            <a:r>
              <a:rPr lang="it-IT" smtClean="0"/>
              <a:t>RSU</a:t>
            </a:r>
          </a:p>
        </p:txBody>
      </p:sp>
      <p:sp>
        <p:nvSpPr>
          <p:cNvPr id="46084" name="Line 4"/>
          <p:cNvSpPr>
            <a:spLocks noChangeShapeType="1"/>
          </p:cNvSpPr>
          <p:nvPr/>
        </p:nvSpPr>
        <p:spPr bwMode="auto">
          <a:xfrm flipV="1">
            <a:off x="1692275" y="2565400"/>
            <a:ext cx="2951163" cy="9350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6085" name="Line 5"/>
          <p:cNvSpPr>
            <a:spLocks noChangeShapeType="1"/>
          </p:cNvSpPr>
          <p:nvPr/>
        </p:nvSpPr>
        <p:spPr bwMode="auto">
          <a:xfrm>
            <a:off x="3708400" y="4076700"/>
            <a:ext cx="14398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6086" name="Line 6"/>
          <p:cNvSpPr>
            <a:spLocks noChangeShapeType="1"/>
          </p:cNvSpPr>
          <p:nvPr/>
        </p:nvSpPr>
        <p:spPr bwMode="auto">
          <a:xfrm>
            <a:off x="1547813" y="4724400"/>
            <a:ext cx="2087562" cy="8651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6087" name="Text Box 7"/>
          <p:cNvSpPr txBox="1">
            <a:spLocks noChangeArrowheads="1"/>
          </p:cNvSpPr>
          <p:nvPr/>
        </p:nvSpPr>
        <p:spPr bwMode="auto">
          <a:xfrm>
            <a:off x="4695825" y="2076450"/>
            <a:ext cx="3168650" cy="423863"/>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it-IT" altLang="it-IT"/>
              <a:t>Non è rappresentante di tutti</a:t>
            </a:r>
          </a:p>
        </p:txBody>
      </p:sp>
      <p:sp>
        <p:nvSpPr>
          <p:cNvPr id="46088" name="Text Box 8"/>
          <p:cNvSpPr txBox="1">
            <a:spLocks noChangeArrowheads="1"/>
          </p:cNvSpPr>
          <p:nvPr/>
        </p:nvSpPr>
        <p:spPr bwMode="auto">
          <a:xfrm>
            <a:off x="5291138" y="3797300"/>
            <a:ext cx="3168650" cy="423863"/>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it-IT" altLang="it-IT"/>
              <a:t>Non è rappresentante di tutti</a:t>
            </a:r>
          </a:p>
        </p:txBody>
      </p:sp>
      <p:sp>
        <p:nvSpPr>
          <p:cNvPr id="46089" name="Text Box 9"/>
          <p:cNvSpPr txBox="1">
            <a:spLocks noChangeArrowheads="1"/>
          </p:cNvSpPr>
          <p:nvPr/>
        </p:nvSpPr>
        <p:spPr bwMode="auto">
          <a:xfrm>
            <a:off x="3924300" y="5516563"/>
            <a:ext cx="3460750" cy="423862"/>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it-IT" altLang="it-IT"/>
              <a:t>E’ rappresentante di tutti, ma….</a:t>
            </a:r>
          </a:p>
        </p:txBody>
      </p:sp>
      <p:sp>
        <p:nvSpPr>
          <p:cNvPr id="10250" name="AutoShape 10"/>
          <p:cNvSpPr>
            <a:spLocks noChangeArrowheads="1"/>
          </p:cNvSpPr>
          <p:nvPr/>
        </p:nvSpPr>
        <p:spPr bwMode="auto">
          <a:xfrm>
            <a:off x="7772400" y="5516563"/>
            <a:ext cx="976313" cy="485775"/>
          </a:xfrm>
          <a:custGeom>
            <a:avLst/>
            <a:gdLst>
              <a:gd name="T0" fmla="*/ 33096785 w 21600"/>
              <a:gd name="T1" fmla="*/ 0 h 21600"/>
              <a:gd name="T2" fmla="*/ 0 w 21600"/>
              <a:gd name="T3" fmla="*/ 5462450 h 21600"/>
              <a:gd name="T4" fmla="*/ 33096785 w 21600"/>
              <a:gd name="T5" fmla="*/ 10924877 h 21600"/>
              <a:gd name="T6" fmla="*/ 44129031 w 21600"/>
              <a:gd name="T7" fmla="*/ 546245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p:cTn id="7" dur="500" decel="50000" fill="hold">
                                          <p:stCondLst>
                                            <p:cond delay="0"/>
                                          </p:stCondLst>
                                        </p:cTn>
                                        <p:tgtEl>
                                          <p:spTgt spid="4608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608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608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4608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608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608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608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608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46083">
                                            <p:txEl>
                                              <p:pRg st="1" end="1"/>
                                            </p:txEl>
                                          </p:spTgt>
                                        </p:tgtEl>
                                        <p:attrNameLst>
                                          <p:attrName>style.visibility</p:attrName>
                                        </p:attrNameLst>
                                      </p:cBhvr>
                                      <p:to>
                                        <p:strVal val="visible"/>
                                      </p:to>
                                    </p:set>
                                    <p:anim calcmode="lin" valueType="num">
                                      <p:cBhvr>
                                        <p:cTn id="19" dur="500" decel="50000" fill="hold">
                                          <p:stCondLst>
                                            <p:cond delay="0"/>
                                          </p:stCondLst>
                                        </p:cTn>
                                        <p:tgtEl>
                                          <p:spTgt spid="46083">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6083">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6083">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46083">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6083">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6083">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6083">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6083">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46083">
                                            <p:txEl>
                                              <p:pRg st="2" end="2"/>
                                            </p:txEl>
                                          </p:spTgt>
                                        </p:tgtEl>
                                        <p:attrNameLst>
                                          <p:attrName>style.visibility</p:attrName>
                                        </p:attrNameLst>
                                      </p:cBhvr>
                                      <p:to>
                                        <p:strVal val="visible"/>
                                      </p:to>
                                    </p:set>
                                    <p:anim calcmode="lin" valueType="num">
                                      <p:cBhvr>
                                        <p:cTn id="31" dur="500" decel="50000" fill="hold">
                                          <p:stCondLst>
                                            <p:cond delay="0"/>
                                          </p:stCondLst>
                                        </p:cTn>
                                        <p:tgtEl>
                                          <p:spTgt spid="46083">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46083">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46083">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46083">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46083">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46083">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46083">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46083">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46083">
                                            <p:txEl>
                                              <p:pRg st="3" end="3"/>
                                            </p:txEl>
                                          </p:spTgt>
                                        </p:tgtEl>
                                        <p:attrNameLst>
                                          <p:attrName>style.visibility</p:attrName>
                                        </p:attrNameLst>
                                      </p:cBhvr>
                                      <p:to>
                                        <p:strVal val="visible"/>
                                      </p:to>
                                    </p:set>
                                    <p:anim calcmode="lin" valueType="num">
                                      <p:cBhvr>
                                        <p:cTn id="43" dur="500" decel="50000" fill="hold">
                                          <p:stCondLst>
                                            <p:cond delay="0"/>
                                          </p:stCondLst>
                                        </p:cTn>
                                        <p:tgtEl>
                                          <p:spTgt spid="46083">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46083">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46083">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46083">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46083">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46083">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46083">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46083">
                                            <p:txEl>
                                              <p:pRg st="3" end="3"/>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46084"/>
                                        </p:tgtEl>
                                        <p:attrNameLst>
                                          <p:attrName>style.visibility</p:attrName>
                                        </p:attrNameLst>
                                      </p:cBhvr>
                                      <p:to>
                                        <p:strVal val="visible"/>
                                      </p:to>
                                    </p:set>
                                    <p:anim calcmode="lin" valueType="num">
                                      <p:cBhvr>
                                        <p:cTn id="55" dur="500" fill="hold"/>
                                        <p:tgtEl>
                                          <p:spTgt spid="46084"/>
                                        </p:tgtEl>
                                        <p:attrNameLst>
                                          <p:attrName>ppt_w</p:attrName>
                                        </p:attrNameLst>
                                      </p:cBhvr>
                                      <p:tavLst>
                                        <p:tav tm="0">
                                          <p:val>
                                            <p:fltVal val="0"/>
                                          </p:val>
                                        </p:tav>
                                        <p:tav tm="100000">
                                          <p:val>
                                            <p:strVal val="#ppt_w"/>
                                          </p:val>
                                        </p:tav>
                                      </p:tavLst>
                                    </p:anim>
                                    <p:anim calcmode="lin" valueType="num">
                                      <p:cBhvr>
                                        <p:cTn id="56" dur="500" fill="hold"/>
                                        <p:tgtEl>
                                          <p:spTgt spid="46084"/>
                                        </p:tgtEl>
                                        <p:attrNameLst>
                                          <p:attrName>ppt_h</p:attrName>
                                        </p:attrNameLst>
                                      </p:cBhvr>
                                      <p:tavLst>
                                        <p:tav tm="0">
                                          <p:val>
                                            <p:strVal val="#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39" presetClass="entr" presetSubtype="0" accel="100000" fill="hold" grpId="0" nodeType="clickEffect">
                                  <p:stCondLst>
                                    <p:cond delay="0"/>
                                  </p:stCondLst>
                                  <p:childTnLst>
                                    <p:set>
                                      <p:cBhvr>
                                        <p:cTn id="60" dur="1" fill="hold">
                                          <p:stCondLst>
                                            <p:cond delay="0"/>
                                          </p:stCondLst>
                                        </p:cTn>
                                        <p:tgtEl>
                                          <p:spTgt spid="46087"/>
                                        </p:tgtEl>
                                        <p:attrNameLst>
                                          <p:attrName>style.visibility</p:attrName>
                                        </p:attrNameLst>
                                      </p:cBhvr>
                                      <p:to>
                                        <p:strVal val="visible"/>
                                      </p:to>
                                    </p:set>
                                    <p:anim calcmode="lin" valueType="num">
                                      <p:cBhvr>
                                        <p:cTn id="61" dur="500" fill="hold"/>
                                        <p:tgtEl>
                                          <p:spTgt spid="46087"/>
                                        </p:tgtEl>
                                        <p:attrNameLst>
                                          <p:attrName>ppt_h</p:attrName>
                                        </p:attrNameLst>
                                      </p:cBhvr>
                                      <p:tavLst>
                                        <p:tav tm="0">
                                          <p:val>
                                            <p:strVal val="#ppt_h/20"/>
                                          </p:val>
                                        </p:tav>
                                        <p:tav tm="50000">
                                          <p:val>
                                            <p:strVal val="#ppt_h/20"/>
                                          </p:val>
                                        </p:tav>
                                        <p:tav tm="100000">
                                          <p:val>
                                            <p:strVal val="#ppt_h"/>
                                          </p:val>
                                        </p:tav>
                                      </p:tavLst>
                                    </p:anim>
                                    <p:anim calcmode="lin" valueType="num">
                                      <p:cBhvr>
                                        <p:cTn id="62" dur="500" fill="hold"/>
                                        <p:tgtEl>
                                          <p:spTgt spid="46087"/>
                                        </p:tgtEl>
                                        <p:attrNameLst>
                                          <p:attrName>ppt_w</p:attrName>
                                        </p:attrNameLst>
                                      </p:cBhvr>
                                      <p:tavLst>
                                        <p:tav tm="0">
                                          <p:val>
                                            <p:strVal val="#ppt_w+.3"/>
                                          </p:val>
                                        </p:tav>
                                        <p:tav tm="50000">
                                          <p:val>
                                            <p:strVal val="#ppt_w+.3"/>
                                          </p:val>
                                        </p:tav>
                                        <p:tav tm="100000">
                                          <p:val>
                                            <p:strVal val="#ppt_w"/>
                                          </p:val>
                                        </p:tav>
                                      </p:tavLst>
                                    </p:anim>
                                    <p:anim calcmode="lin" valueType="num">
                                      <p:cBhvr>
                                        <p:cTn id="63" dur="500" fill="hold"/>
                                        <p:tgtEl>
                                          <p:spTgt spid="46087"/>
                                        </p:tgtEl>
                                        <p:attrNameLst>
                                          <p:attrName>ppt_x</p:attrName>
                                        </p:attrNameLst>
                                      </p:cBhvr>
                                      <p:tavLst>
                                        <p:tav tm="0">
                                          <p:val>
                                            <p:strVal val="#ppt_x-.3"/>
                                          </p:val>
                                        </p:tav>
                                        <p:tav tm="50000">
                                          <p:val>
                                            <p:strVal val="#ppt_x"/>
                                          </p:val>
                                        </p:tav>
                                        <p:tav tm="100000">
                                          <p:val>
                                            <p:strVal val="#ppt_x"/>
                                          </p:val>
                                        </p:tav>
                                      </p:tavLst>
                                    </p:anim>
                                    <p:anim calcmode="lin" valueType="num">
                                      <p:cBhvr>
                                        <p:cTn id="64" dur="500" fill="hold"/>
                                        <p:tgtEl>
                                          <p:spTgt spid="46087"/>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34" presetClass="entr" presetSubtype="0" fill="hold" grpId="0" nodeType="clickEffect">
                                  <p:stCondLst>
                                    <p:cond delay="0"/>
                                  </p:stCondLst>
                                  <p:childTnLst>
                                    <p:set>
                                      <p:cBhvr>
                                        <p:cTn id="68" dur="1" fill="hold">
                                          <p:stCondLst>
                                            <p:cond delay="0"/>
                                          </p:stCondLst>
                                        </p:cTn>
                                        <p:tgtEl>
                                          <p:spTgt spid="46085"/>
                                        </p:tgtEl>
                                        <p:attrNameLst>
                                          <p:attrName>style.visibility</p:attrName>
                                        </p:attrNameLst>
                                      </p:cBhvr>
                                      <p:to>
                                        <p:strVal val="visible"/>
                                      </p:to>
                                    </p:set>
                                    <p:anim from="(-#ppt_w/2)" to="(#ppt_x)" calcmode="lin" valueType="num">
                                      <p:cBhvr>
                                        <p:cTn id="69" dur="600" fill="hold">
                                          <p:stCondLst>
                                            <p:cond delay="0"/>
                                          </p:stCondLst>
                                        </p:cTn>
                                        <p:tgtEl>
                                          <p:spTgt spid="46085"/>
                                        </p:tgtEl>
                                        <p:attrNameLst>
                                          <p:attrName>ppt_x</p:attrName>
                                        </p:attrNameLst>
                                      </p:cBhvr>
                                    </p:anim>
                                    <p:anim from="0" to="-1.0" calcmode="lin" valueType="num">
                                      <p:cBhvr>
                                        <p:cTn id="70" dur="200" decel="50000" autoRev="1" fill="hold">
                                          <p:stCondLst>
                                            <p:cond delay="600"/>
                                          </p:stCondLst>
                                        </p:cTn>
                                        <p:tgtEl>
                                          <p:spTgt spid="46085"/>
                                        </p:tgtEl>
                                        <p:attrNameLst>
                                          <p:attrName>xshear</p:attrName>
                                        </p:attrNameLst>
                                      </p:cBhvr>
                                    </p:anim>
                                    <p:animScale>
                                      <p:cBhvr>
                                        <p:cTn id="71" dur="200" decel="100000" autoRev="1" fill="hold">
                                          <p:stCondLst>
                                            <p:cond delay="600"/>
                                          </p:stCondLst>
                                        </p:cTn>
                                        <p:tgtEl>
                                          <p:spTgt spid="46085"/>
                                        </p:tgtEl>
                                      </p:cBhvr>
                                      <p:from x="100000" y="100000"/>
                                      <p:to x="80000" y="100000"/>
                                    </p:animScale>
                                    <p:anim by="(#ppt_h/3+#ppt_w*0.1)" calcmode="lin" valueType="num">
                                      <p:cBhvr additive="sum">
                                        <p:cTn id="72" dur="200" decel="100000" autoRev="1" fill="hold">
                                          <p:stCondLst>
                                            <p:cond delay="600"/>
                                          </p:stCondLst>
                                        </p:cTn>
                                        <p:tgtEl>
                                          <p:spTgt spid="46085"/>
                                        </p:tgtEl>
                                        <p:attrNameLst>
                                          <p:attrName>ppt_x</p:attrName>
                                        </p:attrNameLst>
                                      </p:cBhvr>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46088"/>
                                        </p:tgtEl>
                                        <p:attrNameLst>
                                          <p:attrName>style.visibility</p:attrName>
                                        </p:attrNameLst>
                                      </p:cBhvr>
                                      <p:to>
                                        <p:strVal val="visible"/>
                                      </p:to>
                                    </p:set>
                                    <p:animEffect transition="in" filter="box(in)">
                                      <p:cBhvr>
                                        <p:cTn id="77" dur="500"/>
                                        <p:tgtEl>
                                          <p:spTgt spid="46088"/>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48" presetClass="entr" presetSubtype="0" accel="50000" fill="hold" grpId="0" nodeType="clickEffect">
                                  <p:stCondLst>
                                    <p:cond delay="0"/>
                                  </p:stCondLst>
                                  <p:childTnLst>
                                    <p:set>
                                      <p:cBhvr>
                                        <p:cTn id="81" dur="1" fill="hold">
                                          <p:stCondLst>
                                            <p:cond delay="0"/>
                                          </p:stCondLst>
                                        </p:cTn>
                                        <p:tgtEl>
                                          <p:spTgt spid="46086"/>
                                        </p:tgtEl>
                                        <p:attrNameLst>
                                          <p:attrName>style.visibility</p:attrName>
                                        </p:attrNameLst>
                                      </p:cBhvr>
                                      <p:to>
                                        <p:strVal val="visible"/>
                                      </p:to>
                                    </p:set>
                                    <p:anim calcmode="lin" valueType="num">
                                      <p:cBhvr>
                                        <p:cTn id="82" dur="1000" fill="hold"/>
                                        <p:tgtEl>
                                          <p:spTgt spid="4608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3" dur="1000" fill="hold"/>
                                        <p:tgtEl>
                                          <p:spTgt spid="46086"/>
                                        </p:tgtEl>
                                        <p:attrNameLst>
                                          <p:attrName>ppt_x</p:attrName>
                                        </p:attrNameLst>
                                      </p:cBhvr>
                                      <p:tavLst>
                                        <p:tav tm="0">
                                          <p:val>
                                            <p:fltVal val="-1"/>
                                          </p:val>
                                        </p:tav>
                                        <p:tav tm="50000">
                                          <p:val>
                                            <p:fltVal val="0.95"/>
                                          </p:val>
                                        </p:tav>
                                        <p:tav tm="100000">
                                          <p:val>
                                            <p:strVal val="#ppt_x"/>
                                          </p:val>
                                        </p:tav>
                                      </p:tavLst>
                                    </p:anim>
                                    <p:anim calcmode="lin" valueType="num">
                                      <p:cBhvr>
                                        <p:cTn id="84" dur="1000" fill="hold"/>
                                        <p:tgtEl>
                                          <p:spTgt spid="46086"/>
                                        </p:tgtEl>
                                        <p:attrNameLst>
                                          <p:attrName>ppt_y</p:attrName>
                                        </p:attrNameLst>
                                      </p:cBhvr>
                                      <p:tavLst>
                                        <p:tav tm="0">
                                          <p:val>
                                            <p:strVal val="#ppt_y"/>
                                          </p:val>
                                        </p:tav>
                                        <p:tav tm="100000">
                                          <p:val>
                                            <p:strVal val="#ppt_y"/>
                                          </p:val>
                                        </p:tav>
                                      </p:tavLst>
                                    </p:anim>
                                    <p:animEffect transition="in" filter="fade">
                                      <p:cBhvr>
                                        <p:cTn id="85" dur="1000"/>
                                        <p:tgtEl>
                                          <p:spTgt spid="46086"/>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3" presetClass="entr" presetSubtype="16" fill="hold" grpId="0" nodeType="clickEffect">
                                  <p:stCondLst>
                                    <p:cond delay="0"/>
                                  </p:stCondLst>
                                  <p:childTnLst>
                                    <p:set>
                                      <p:cBhvr>
                                        <p:cTn id="89" dur="1" fill="hold">
                                          <p:stCondLst>
                                            <p:cond delay="0"/>
                                          </p:stCondLst>
                                        </p:cTn>
                                        <p:tgtEl>
                                          <p:spTgt spid="46089"/>
                                        </p:tgtEl>
                                        <p:attrNameLst>
                                          <p:attrName>style.visibility</p:attrName>
                                        </p:attrNameLst>
                                      </p:cBhvr>
                                      <p:to>
                                        <p:strVal val="visible"/>
                                      </p:to>
                                    </p:set>
                                    <p:animEffect transition="in" filter="plus(in)">
                                      <p:cBhvr>
                                        <p:cTn id="90" dur="2000"/>
                                        <p:tgtEl>
                                          <p:spTgt spid="46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P spid="46084" grpId="0" animBg="1"/>
      <p:bldP spid="46085" grpId="0" animBg="1"/>
      <p:bldP spid="46086" grpId="0" animBg="1"/>
      <p:bldP spid="46087" grpId="0" animBg="1"/>
      <p:bldP spid="46088" grpId="0" animBg="1"/>
      <p:bldP spid="4608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468313" y="908050"/>
            <a:ext cx="43418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it-IT" altLang="it-IT" sz="2400">
                <a:latin typeface="Berlin Sans FB Demi" pitchFamily="34" charset="0"/>
              </a:rPr>
              <a:t>Le RSU rappresentano tutti i lavoratori perché tutti possono votare.</a:t>
            </a:r>
          </a:p>
        </p:txBody>
      </p:sp>
      <p:sp>
        <p:nvSpPr>
          <p:cNvPr id="11267" name="WordArt 5" descr="Carta"/>
          <p:cNvSpPr>
            <a:spLocks noChangeArrowheads="1" noChangeShapeType="1" noTextEdit="1"/>
          </p:cNvSpPr>
          <p:nvPr/>
        </p:nvSpPr>
        <p:spPr bwMode="auto">
          <a:xfrm>
            <a:off x="2987675" y="2492375"/>
            <a:ext cx="1989138" cy="1227138"/>
          </a:xfrm>
          <a:prstGeom prst="rect">
            <a:avLst/>
          </a:prstGeom>
        </p:spPr>
        <p:txBody>
          <a:bodyPr wrap="none" fromWordArt="1">
            <a:prstTxWarp prst="textCascadeUp">
              <a:avLst>
                <a:gd name="adj" fmla="val 44444"/>
              </a:avLst>
            </a:prstTxWarp>
            <a:scene3d>
              <a:camera prst="legacyPerspectiveTopLeft">
                <a:rot lat="0" lon="20519995" rev="0"/>
              </a:camera>
              <a:lightRig rig="legacyHarsh3" dir="r"/>
            </a:scene3d>
            <a:sp3d extrusionH="430200" prstMaterial="legacyMatte">
              <a:extrusionClr>
                <a:srgbClr val="006600"/>
              </a:extrusionClr>
            </a:sp3d>
          </a:bodyPr>
          <a:lstStyle/>
          <a:p>
            <a:pPr algn="ctr"/>
            <a:r>
              <a:rPr lang="it-IT" sz="3600" kern="10">
                <a:ln w="9525">
                  <a:round/>
                  <a:headEnd/>
                  <a:tailEnd/>
                </a:ln>
                <a:blipFill dpi="0" rotWithShape="0">
                  <a:blip r:embed="rId2"/>
                  <a:srcRect/>
                  <a:tile tx="0" ty="0" sx="100000" sy="100000" flip="none" algn="tl"/>
                </a:blipFill>
                <a:latin typeface="Arial Black"/>
              </a:rPr>
              <a:t>Ma...</a:t>
            </a:r>
          </a:p>
        </p:txBody>
      </p:sp>
      <p:sp>
        <p:nvSpPr>
          <p:cNvPr id="11268" name="Text Box 6"/>
          <p:cNvSpPr txBox="1">
            <a:spLocks noChangeArrowheads="1"/>
          </p:cNvSpPr>
          <p:nvPr/>
        </p:nvSpPr>
        <p:spPr bwMode="auto">
          <a:xfrm>
            <a:off x="2195513" y="4724400"/>
            <a:ext cx="655478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it-IT" altLang="it-IT" sz="3200">
                <a:latin typeface="Script MT Bold" pitchFamily="66" charset="0"/>
              </a:rPr>
              <a:t>…il tavolo delle trattative può essere </a:t>
            </a:r>
          </a:p>
          <a:p>
            <a:pPr eaLnBrk="1" hangingPunct="1"/>
            <a:r>
              <a:rPr lang="it-IT" altLang="it-IT" sz="3200">
                <a:latin typeface="Script MT Bold" pitchFamily="66" charset="0"/>
              </a:rPr>
              <a:t>composto da soggetti diversi dalle RSU</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3" name="Picture 5" descr="j02330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476250"/>
            <a:ext cx="2574925"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AutoShape 6"/>
          <p:cNvSpPr>
            <a:spLocks noChangeArrowheads="1"/>
          </p:cNvSpPr>
          <p:nvPr/>
        </p:nvSpPr>
        <p:spPr bwMode="auto">
          <a:xfrm>
            <a:off x="5364163" y="3429000"/>
            <a:ext cx="1214437" cy="1214438"/>
          </a:xfrm>
          <a:custGeom>
            <a:avLst/>
            <a:gdLst>
              <a:gd name="T0" fmla="*/ 68280427 w 21600"/>
              <a:gd name="T1" fmla="*/ 34140270 h 21600"/>
              <a:gd name="T2" fmla="*/ 34140242 w 21600"/>
              <a:gd name="T3" fmla="*/ 68280540 h 21600"/>
              <a:gd name="T4" fmla="*/ 0 w 21600"/>
              <a:gd name="T5" fmla="*/ 34140270 h 21600"/>
              <a:gd name="T6" fmla="*/ 34140242 w 21600"/>
              <a:gd name="T7" fmla="*/ 0 h 21600"/>
              <a:gd name="T8" fmla="*/ 0 60000 65536"/>
              <a:gd name="T9" fmla="*/ 5898240 60000 65536"/>
              <a:gd name="T10" fmla="*/ 11796480 60000 65536"/>
              <a:gd name="T11" fmla="*/ 1769472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lnTo>
                  <a:pt x="540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8135" name="Text Box 7"/>
          <p:cNvSpPr txBox="1">
            <a:spLocks noChangeArrowheads="1"/>
          </p:cNvSpPr>
          <p:nvPr/>
        </p:nvSpPr>
        <p:spPr bwMode="auto">
          <a:xfrm>
            <a:off x="7451725" y="3789363"/>
            <a:ext cx="725488" cy="473075"/>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it-IT" altLang="it-IT" sz="2000"/>
              <a:t>RSU</a:t>
            </a:r>
          </a:p>
        </p:txBody>
      </p:sp>
      <p:sp>
        <p:nvSpPr>
          <p:cNvPr id="48136" name="Text Box 8"/>
          <p:cNvSpPr txBox="1">
            <a:spLocks noChangeArrowheads="1"/>
          </p:cNvSpPr>
          <p:nvPr/>
        </p:nvSpPr>
        <p:spPr bwMode="auto">
          <a:xfrm>
            <a:off x="3708400" y="3429000"/>
            <a:ext cx="782638" cy="51435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it-IT" altLang="it-IT" sz="2400"/>
              <a:t>RSA</a:t>
            </a:r>
          </a:p>
        </p:txBody>
      </p:sp>
      <p:sp>
        <p:nvSpPr>
          <p:cNvPr id="48137" name="Text Box 9"/>
          <p:cNvSpPr txBox="1">
            <a:spLocks noChangeArrowheads="1"/>
          </p:cNvSpPr>
          <p:nvPr/>
        </p:nvSpPr>
        <p:spPr bwMode="auto">
          <a:xfrm>
            <a:off x="5292725" y="2205038"/>
            <a:ext cx="1820863" cy="51435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it-IT" altLang="it-IT" sz="2400">
                <a:latin typeface="Comic Sans MS" pitchFamily="66" charset="0"/>
              </a:rPr>
              <a:t>RSU + RSA</a:t>
            </a:r>
          </a:p>
        </p:txBody>
      </p:sp>
      <p:sp>
        <p:nvSpPr>
          <p:cNvPr id="48138" name="Text Box 10"/>
          <p:cNvSpPr txBox="1">
            <a:spLocks noChangeArrowheads="1"/>
          </p:cNvSpPr>
          <p:nvPr/>
        </p:nvSpPr>
        <p:spPr bwMode="auto">
          <a:xfrm>
            <a:off x="5148263" y="5300663"/>
            <a:ext cx="3584575" cy="51435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it-IT" altLang="it-IT" sz="2400"/>
              <a:t>RSU + sindacato esterno</a:t>
            </a:r>
          </a:p>
        </p:txBody>
      </p:sp>
      <p:sp>
        <p:nvSpPr>
          <p:cNvPr id="48139" name="Text Box 11"/>
          <p:cNvSpPr txBox="1">
            <a:spLocks noChangeArrowheads="1"/>
          </p:cNvSpPr>
          <p:nvPr/>
        </p:nvSpPr>
        <p:spPr bwMode="auto">
          <a:xfrm>
            <a:off x="2124075" y="4508500"/>
            <a:ext cx="2646363" cy="51435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it-IT" altLang="it-IT" sz="2400"/>
              <a:t>Sindacato esterno</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8133"/>
                                        </p:tgtEl>
                                        <p:attrNameLst>
                                          <p:attrName>style.visibility</p:attrName>
                                        </p:attrNameLst>
                                      </p:cBhvr>
                                      <p:to>
                                        <p:strVal val="visible"/>
                                      </p:to>
                                    </p:set>
                                    <p:animEffect transition="in" filter="diamond(in)">
                                      <p:cBhvr>
                                        <p:cTn id="7" dur="2000"/>
                                        <p:tgtEl>
                                          <p:spTgt spid="481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8134"/>
                                        </p:tgtEl>
                                        <p:attrNameLst>
                                          <p:attrName>style.visibility</p:attrName>
                                        </p:attrNameLst>
                                      </p:cBhvr>
                                      <p:to>
                                        <p:strVal val="visible"/>
                                      </p:to>
                                    </p:set>
                                    <p:animEffect transition="in" filter="checkerboard(across)">
                                      <p:cBhvr>
                                        <p:cTn id="12" dur="500"/>
                                        <p:tgtEl>
                                          <p:spTgt spid="481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48135"/>
                                        </p:tgtEl>
                                        <p:attrNameLst>
                                          <p:attrName>style.visibility</p:attrName>
                                        </p:attrNameLst>
                                      </p:cBhvr>
                                      <p:to>
                                        <p:strVal val="visible"/>
                                      </p:to>
                                    </p:set>
                                    <p:anim calcmode="lin" valueType="num">
                                      <p:cBhvr>
                                        <p:cTn id="17" dur="500" fill="hold"/>
                                        <p:tgtEl>
                                          <p:spTgt spid="48135"/>
                                        </p:tgtEl>
                                        <p:attrNameLst>
                                          <p:attrName>ppt_w</p:attrName>
                                        </p:attrNameLst>
                                      </p:cBhvr>
                                      <p:tavLst>
                                        <p:tav tm="0">
                                          <p:val>
                                            <p:fltVal val="0"/>
                                          </p:val>
                                        </p:tav>
                                        <p:tav tm="100000">
                                          <p:val>
                                            <p:strVal val="#ppt_w"/>
                                          </p:val>
                                        </p:tav>
                                      </p:tavLst>
                                    </p:anim>
                                    <p:anim calcmode="lin" valueType="num">
                                      <p:cBhvr>
                                        <p:cTn id="18" dur="500" fill="hold"/>
                                        <p:tgtEl>
                                          <p:spTgt spid="48135"/>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48137"/>
                                        </p:tgtEl>
                                        <p:attrNameLst>
                                          <p:attrName>style.visibility</p:attrName>
                                        </p:attrNameLst>
                                      </p:cBhvr>
                                      <p:to>
                                        <p:strVal val="visible"/>
                                      </p:to>
                                    </p:set>
                                    <p:anim calcmode="lin" valueType="num">
                                      <p:cBhvr>
                                        <p:cTn id="23" dur="500" fill="hold"/>
                                        <p:tgtEl>
                                          <p:spTgt spid="48137"/>
                                        </p:tgtEl>
                                        <p:attrNameLst>
                                          <p:attrName>ppt_w</p:attrName>
                                        </p:attrNameLst>
                                      </p:cBhvr>
                                      <p:tavLst>
                                        <p:tav tm="0">
                                          <p:val>
                                            <p:fltVal val="0"/>
                                          </p:val>
                                        </p:tav>
                                        <p:tav tm="100000">
                                          <p:val>
                                            <p:strVal val="#ppt_w"/>
                                          </p:val>
                                        </p:tav>
                                      </p:tavLst>
                                    </p:anim>
                                    <p:anim calcmode="lin" valueType="num">
                                      <p:cBhvr>
                                        <p:cTn id="24" dur="500" fill="hold"/>
                                        <p:tgtEl>
                                          <p:spTgt spid="48137"/>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48136"/>
                                        </p:tgtEl>
                                        <p:attrNameLst>
                                          <p:attrName>style.visibility</p:attrName>
                                        </p:attrNameLst>
                                      </p:cBhvr>
                                      <p:to>
                                        <p:strVal val="visible"/>
                                      </p:to>
                                    </p:set>
                                    <p:anim calcmode="lin" valueType="num">
                                      <p:cBhvr>
                                        <p:cTn id="29" dur="500" fill="hold"/>
                                        <p:tgtEl>
                                          <p:spTgt spid="48136"/>
                                        </p:tgtEl>
                                        <p:attrNameLst>
                                          <p:attrName>ppt_w</p:attrName>
                                        </p:attrNameLst>
                                      </p:cBhvr>
                                      <p:tavLst>
                                        <p:tav tm="0">
                                          <p:val>
                                            <p:fltVal val="0"/>
                                          </p:val>
                                        </p:tav>
                                        <p:tav tm="100000">
                                          <p:val>
                                            <p:strVal val="#ppt_w"/>
                                          </p:val>
                                        </p:tav>
                                      </p:tavLst>
                                    </p:anim>
                                    <p:anim calcmode="lin" valueType="num">
                                      <p:cBhvr>
                                        <p:cTn id="30" dur="500" fill="hold"/>
                                        <p:tgtEl>
                                          <p:spTgt spid="48136"/>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48139"/>
                                        </p:tgtEl>
                                        <p:attrNameLst>
                                          <p:attrName>style.visibility</p:attrName>
                                        </p:attrNameLst>
                                      </p:cBhvr>
                                      <p:to>
                                        <p:strVal val="visible"/>
                                      </p:to>
                                    </p:set>
                                    <p:anim calcmode="lin" valueType="num">
                                      <p:cBhvr>
                                        <p:cTn id="35" dur="500" fill="hold"/>
                                        <p:tgtEl>
                                          <p:spTgt spid="48139"/>
                                        </p:tgtEl>
                                        <p:attrNameLst>
                                          <p:attrName>ppt_w</p:attrName>
                                        </p:attrNameLst>
                                      </p:cBhvr>
                                      <p:tavLst>
                                        <p:tav tm="0">
                                          <p:val>
                                            <p:fltVal val="0"/>
                                          </p:val>
                                        </p:tav>
                                        <p:tav tm="100000">
                                          <p:val>
                                            <p:strVal val="#ppt_w"/>
                                          </p:val>
                                        </p:tav>
                                      </p:tavLst>
                                    </p:anim>
                                    <p:anim calcmode="lin" valueType="num">
                                      <p:cBhvr>
                                        <p:cTn id="36" dur="500" fill="hold"/>
                                        <p:tgtEl>
                                          <p:spTgt spid="48139"/>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48138"/>
                                        </p:tgtEl>
                                        <p:attrNameLst>
                                          <p:attrName>style.visibility</p:attrName>
                                        </p:attrNameLst>
                                      </p:cBhvr>
                                      <p:to>
                                        <p:strVal val="visible"/>
                                      </p:to>
                                    </p:set>
                                    <p:anim calcmode="lin" valueType="num">
                                      <p:cBhvr>
                                        <p:cTn id="41" dur="500" fill="hold"/>
                                        <p:tgtEl>
                                          <p:spTgt spid="48138"/>
                                        </p:tgtEl>
                                        <p:attrNameLst>
                                          <p:attrName>ppt_w</p:attrName>
                                        </p:attrNameLst>
                                      </p:cBhvr>
                                      <p:tavLst>
                                        <p:tav tm="0">
                                          <p:val>
                                            <p:fltVal val="0"/>
                                          </p:val>
                                        </p:tav>
                                        <p:tav tm="100000">
                                          <p:val>
                                            <p:strVal val="#ppt_w"/>
                                          </p:val>
                                        </p:tav>
                                      </p:tavLst>
                                    </p:anim>
                                    <p:anim calcmode="lin" valueType="num">
                                      <p:cBhvr>
                                        <p:cTn id="42" dur="500" fill="hold"/>
                                        <p:tgtEl>
                                          <p:spTgt spid="4813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animBg="1"/>
      <p:bldP spid="48135" grpId="0" animBg="1"/>
      <p:bldP spid="48136" grpId="0" animBg="1"/>
      <p:bldP spid="48137" grpId="0" animBg="1"/>
      <p:bldP spid="48138" grpId="0" animBg="1"/>
      <p:bldP spid="48139" grpId="0" animBg="1"/>
    </p:bldLst>
  </p:timing>
</p:sld>
</file>

<file path=ppt/theme/theme1.xml><?xml version="1.0" encoding="utf-8"?>
<a:theme xmlns:a="http://schemas.openxmlformats.org/drawingml/2006/main" name="Bilancio">
  <a:themeElements>
    <a:clrScheme name="Bilancio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ilancio">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ilancio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ilancio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ilancio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ilancio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lancio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ilancio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ilancio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ilancio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ilancio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Balance</Template>
  <TotalTime>1892</TotalTime>
  <Words>1876</Words>
  <Application>Microsoft Macintosh PowerPoint</Application>
  <PresentationFormat>Presentazione su schermo (4:3)</PresentationFormat>
  <Paragraphs>121</Paragraphs>
  <Slides>36</Slides>
  <Notes>0</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36</vt:i4>
      </vt:variant>
    </vt:vector>
  </HeadingPairs>
  <TitlesOfParts>
    <vt:vector size="47" baseType="lpstr">
      <vt:lpstr>Arial Black</vt:lpstr>
      <vt:lpstr>Berlin Sans FB Demi</vt:lpstr>
      <vt:lpstr>Calibri</vt:lpstr>
      <vt:lpstr>Comic Sans MS</vt:lpstr>
      <vt:lpstr>Script MT Bold</vt:lpstr>
      <vt:lpstr>Stencil</vt:lpstr>
      <vt:lpstr>Tahoma</vt:lpstr>
      <vt:lpstr>Times New Roman</vt:lpstr>
      <vt:lpstr>Wingdings</vt:lpstr>
      <vt:lpstr>Arial</vt:lpstr>
      <vt:lpstr>Bilancio</vt:lpstr>
      <vt:lpstr>Relazioni industriali</vt:lpstr>
      <vt:lpstr>Dalla contrattazione separata degli anni ’50 agli accordi del 1993, 2009, 2011, 2012</vt:lpstr>
      <vt:lpstr>Presentazione di PowerPoint</vt:lpstr>
      <vt:lpstr>Rapporto tra CCNL e  Contr. II livello</vt:lpstr>
      <vt:lpstr>Soggetti stipulanti ed efficacia</vt:lpstr>
      <vt:lpstr>Quando si presenta il problema?</vt:lpstr>
      <vt:lpstr>Il lavoratore è rappresentato?</vt:lpstr>
      <vt:lpstr>Presentazione di PowerPoint</vt:lpstr>
      <vt:lpstr>Presentazione di PowerPoint</vt:lpstr>
      <vt:lpstr>In generale</vt:lpstr>
      <vt:lpstr>Presentazione di PowerPoint</vt:lpstr>
      <vt:lpstr>Il contratto aziendale può derogare in pejus il contratto collettivo nazionale?</vt:lpstr>
      <vt:lpstr>Un caso regolato dalla legge</vt:lpstr>
      <vt:lpstr>Corte Cost. 268/1994</vt:lpstr>
      <vt:lpstr>Efficacia temporale</vt:lpstr>
      <vt:lpstr>CC Aziendale e clausole individuali</vt:lpstr>
      <vt:lpstr>Art. 16. Trattamenti economici collettivi discriminatori</vt:lpstr>
      <vt:lpstr>Art. 17. Sindacati di comodo</vt:lpstr>
      <vt:lpstr>Presentazione di PowerPoint</vt:lpstr>
      <vt:lpstr>La nascita di  Fabbrica Italia Pomigliano SpA</vt:lpstr>
      <vt:lpstr>L’accordo inteconfederale  28 giugno 2011</vt:lpstr>
      <vt:lpstr>Presentazione di PowerPoint</vt:lpstr>
      <vt:lpstr>Una mano tesa?</vt:lpstr>
      <vt:lpstr>D.L. 13-8-2011 n. 138 Art. 8  Sostegno alla contrattazione collettiva di prossimità</vt:lpstr>
      <vt:lpstr>Presentazione di PowerPoint</vt:lpstr>
      <vt:lpstr>2.  Le specifiche intese di cui al comma 1 possono riguardare la regolazione delle materie inerenti l'organizzazione del lavoro e della produzione con riferimento: </vt:lpstr>
      <vt:lpstr>Presentazione di PowerPoint</vt:lpstr>
      <vt:lpstr>Presentazione di PowerPoint</vt:lpstr>
      <vt:lpstr>Il comportamento antisindacale della FIAT</vt:lpstr>
      <vt:lpstr>Corte Cost. 23/07/2013 n.231</vt:lpstr>
      <vt:lpstr>Accordo interconfederale 2014</vt:lpstr>
      <vt:lpstr>Presentazione di PowerPoint</vt:lpstr>
      <vt:lpstr>Presentazione di PowerPoint</vt:lpstr>
      <vt:lpstr>Presentazione di PowerPoint</vt:lpstr>
      <vt:lpstr>Presentazione di PowerPoint</vt:lpstr>
      <vt:lpstr>Presentazione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Relazioni industriali 6</dc:title>
  <dc:creator>simonetta.renga</dc:creator>
  <cp:lastModifiedBy>Utente di Microsoft Office</cp:lastModifiedBy>
  <cp:revision>27</cp:revision>
  <dcterms:created xsi:type="dcterms:W3CDTF">2007-05-17T08:10:19Z</dcterms:created>
  <dcterms:modified xsi:type="dcterms:W3CDTF">2018-10-29T08:49:44Z</dcterms:modified>
</cp:coreProperties>
</file>