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65" r:id="rId8"/>
    <p:sldId id="266"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7" d="100"/>
          <a:sy n="97" d="100"/>
        </p:scale>
        <p:origin x="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it-IT"/>
              <a:t>Fare clic per modificare lo stile del titolo</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76CC40-2838-4C00-9D45-51F24555AB3D}" type="datetimeFigureOut">
              <a:rPr lang="it-IT" smtClean="0"/>
              <a:t>09/10/19</a:t>
            </a:fld>
            <a:endParaRPr lang="it-IT"/>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t-IT"/>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C0EE004-6F7E-4DBF-9D50-54F859E85590}" type="slidenum">
              <a:rPr lang="it-IT" smtClean="0"/>
              <a:t>‹N›</a:t>
            </a:fld>
            <a:endParaRPr lang="it-IT"/>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810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76CC40-2838-4C00-9D45-51F24555AB3D}"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217354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76CC40-2838-4C00-9D45-51F24555AB3D}"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396046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76CC40-2838-4C00-9D45-51F24555AB3D}"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174734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76CC40-2838-4C00-9D45-51F24555AB3D}" type="datetimeFigureOut">
              <a:rPr lang="it-IT" smtClean="0"/>
              <a:t>09/10/19</a:t>
            </a:fld>
            <a:endParaRPr lang="it-IT"/>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C0EE004-6F7E-4DBF-9D50-54F859E85590}" type="slidenum">
              <a:rPr lang="it-IT" smtClean="0"/>
              <a:t>‹N›</a:t>
            </a:fld>
            <a:endParaRPr lang="it-IT"/>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6463526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F76CC40-2838-4C00-9D45-51F24555AB3D}" type="datetimeFigureOut">
              <a:rPr lang="it-IT" smtClean="0"/>
              <a:t>09/10/19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177838423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257300" y="2909102"/>
            <a:ext cx="4800600" cy="299639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633864" y="2909102"/>
            <a:ext cx="4800600" cy="299639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F76CC40-2838-4C00-9D45-51F24555AB3D}" type="datetimeFigureOut">
              <a:rPr lang="it-IT" smtClean="0"/>
              <a:t>09/10/19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18815702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EF76CC40-2838-4C00-9D45-51F24555AB3D}" type="datetimeFigureOut">
              <a:rPr lang="it-IT" smtClean="0"/>
              <a:t>09/10/19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312802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6CC40-2838-4C00-9D45-51F24555AB3D}" type="datetimeFigureOut">
              <a:rPr lang="it-IT" smtClean="0"/>
              <a:t>09/10/19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15794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it-IT"/>
              <a:t>Fare clic per modificare lo stile del titolo</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765051" y="6375679"/>
            <a:ext cx="1233355" cy="348462"/>
          </a:xfrm>
        </p:spPr>
        <p:txBody>
          <a:bodyPr/>
          <a:lstStyle/>
          <a:p>
            <a:fld id="{EF76CC40-2838-4C00-9D45-51F24555AB3D}" type="datetimeFigureOut">
              <a:rPr lang="it-IT" smtClean="0"/>
              <a:t>09/10/19</a:t>
            </a:fld>
            <a:endParaRPr lang="it-IT"/>
          </a:p>
        </p:txBody>
      </p:sp>
      <p:sp>
        <p:nvSpPr>
          <p:cNvPr id="6" name="Footer Placeholder 5"/>
          <p:cNvSpPr>
            <a:spLocks noGrp="1"/>
          </p:cNvSpPr>
          <p:nvPr>
            <p:ph type="ftr" sz="quarter" idx="11"/>
          </p:nvPr>
        </p:nvSpPr>
        <p:spPr>
          <a:xfrm>
            <a:off x="2103620" y="6375679"/>
            <a:ext cx="3482179" cy="345796"/>
          </a:xfrm>
        </p:spPr>
        <p:txBody>
          <a:bodyPr/>
          <a:lstStyle/>
          <a:p>
            <a:endParaRPr lang="it-IT"/>
          </a:p>
        </p:txBody>
      </p:sp>
      <p:sp>
        <p:nvSpPr>
          <p:cNvPr id="7" name="Slide Number Placeholder 6"/>
          <p:cNvSpPr>
            <a:spLocks noGrp="1"/>
          </p:cNvSpPr>
          <p:nvPr>
            <p:ph type="sldNum" sz="quarter" idx="12"/>
          </p:nvPr>
        </p:nvSpPr>
        <p:spPr>
          <a:xfrm>
            <a:off x="5691014" y="6375679"/>
            <a:ext cx="1232456" cy="345796"/>
          </a:xfrm>
        </p:spPr>
        <p:txBody>
          <a:bodyPr/>
          <a:lstStyle/>
          <a:p>
            <a:fld id="{BC0EE004-6F7E-4DBF-9D50-54F859E85590}" type="slidenum">
              <a:rPr lang="it-IT" smtClean="0"/>
              <a:t>‹N›</a:t>
            </a:fld>
            <a:endParaRPr lang="it-IT"/>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143617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765950" y="6375679"/>
            <a:ext cx="1232456" cy="348462"/>
          </a:xfrm>
        </p:spPr>
        <p:txBody>
          <a:bodyPr/>
          <a:lstStyle/>
          <a:p>
            <a:fld id="{EF76CC40-2838-4C00-9D45-51F24555AB3D}" type="datetimeFigureOut">
              <a:rPr lang="it-IT" smtClean="0"/>
              <a:t>09/10/19</a:t>
            </a:fld>
            <a:endParaRPr lang="it-IT"/>
          </a:p>
        </p:txBody>
      </p:sp>
      <p:sp>
        <p:nvSpPr>
          <p:cNvPr id="6" name="Footer Placeholder 5"/>
          <p:cNvSpPr>
            <a:spLocks noGrp="1"/>
          </p:cNvSpPr>
          <p:nvPr>
            <p:ph type="ftr" sz="quarter" idx="11"/>
          </p:nvPr>
        </p:nvSpPr>
        <p:spPr>
          <a:xfrm>
            <a:off x="2103621" y="6375679"/>
            <a:ext cx="3482178" cy="345796"/>
          </a:xfrm>
        </p:spPr>
        <p:txBody>
          <a:bodyPr/>
          <a:lstStyle/>
          <a:p>
            <a:endParaRPr lang="it-IT"/>
          </a:p>
        </p:txBody>
      </p:sp>
      <p:sp>
        <p:nvSpPr>
          <p:cNvPr id="7" name="Slide Number Placeholder 6"/>
          <p:cNvSpPr>
            <a:spLocks noGrp="1"/>
          </p:cNvSpPr>
          <p:nvPr>
            <p:ph type="sldNum" sz="quarter" idx="12"/>
          </p:nvPr>
        </p:nvSpPr>
        <p:spPr>
          <a:xfrm>
            <a:off x="5687568" y="6375679"/>
            <a:ext cx="1234440" cy="345796"/>
          </a:xfrm>
        </p:spPr>
        <p:txBody>
          <a:bodyPr/>
          <a:lstStyle/>
          <a:p>
            <a:fld id="{BC0EE004-6F7E-4DBF-9D50-54F859E85590}" type="slidenum">
              <a:rPr lang="it-IT" smtClean="0"/>
              <a:t>‹N›</a:t>
            </a:fld>
            <a:endParaRPr lang="it-IT"/>
          </a:p>
        </p:txBody>
      </p:sp>
    </p:spTree>
    <p:extLst>
      <p:ext uri="{BB962C8B-B14F-4D97-AF65-F5344CB8AC3E}">
        <p14:creationId xmlns:p14="http://schemas.microsoft.com/office/powerpoint/2010/main" val="180924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76CC40-2838-4C00-9D45-51F24555AB3D}" type="datetimeFigureOut">
              <a:rPr lang="it-IT" smtClean="0"/>
              <a:t>09/10/19</a:t>
            </a:fld>
            <a:endParaRPr lang="it-IT"/>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C0EE004-6F7E-4DBF-9D50-54F859E85590}" type="slidenum">
              <a:rPr lang="it-IT" smtClean="0"/>
              <a:t>‹N›</a:t>
            </a:fld>
            <a:endParaRPr lang="it-IT"/>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4431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del lavoro 3</a:t>
            </a:r>
          </a:p>
        </p:txBody>
      </p:sp>
      <p:sp>
        <p:nvSpPr>
          <p:cNvPr id="3" name="Sottotitolo 2"/>
          <p:cNvSpPr>
            <a:spLocks noGrp="1"/>
          </p:cNvSpPr>
          <p:nvPr>
            <p:ph type="subTitle" idx="1"/>
          </p:nvPr>
        </p:nvSpPr>
        <p:spPr/>
        <p:txBody>
          <a:bodyPr/>
          <a:lstStyle/>
          <a:p>
            <a:r>
              <a:rPr lang="it-IT" dirty="0"/>
              <a:t>OSG 2019-2020</a:t>
            </a:r>
          </a:p>
        </p:txBody>
      </p:sp>
    </p:spTree>
    <p:extLst>
      <p:ext uri="{BB962C8B-B14F-4D97-AF65-F5344CB8AC3E}">
        <p14:creationId xmlns:p14="http://schemas.microsoft.com/office/powerpoint/2010/main" val="7061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4227513" y="3048000"/>
            <a:ext cx="3738562"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it-IT" sz="4400">
                <a:solidFill>
                  <a:schemeClr val="tx2"/>
                </a:solidFill>
                <a:latin typeface="Times New Roman" charset="0"/>
                <a:ea typeface="ＭＳ Ｐゴシック" charset="0"/>
              </a:rPr>
              <a:t>La Costituzione</a:t>
            </a:r>
          </a:p>
        </p:txBody>
      </p:sp>
    </p:spTree>
    <p:extLst>
      <p:ext uri="{BB962C8B-B14F-4D97-AF65-F5344CB8AC3E}">
        <p14:creationId xmlns:p14="http://schemas.microsoft.com/office/powerpoint/2010/main" val="417921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ChangeArrowheads="1"/>
          </p:cNvSpPr>
          <p:nvPr/>
        </p:nvSpPr>
        <p:spPr bwMode="auto">
          <a:xfrm>
            <a:off x="2514600" y="212726"/>
            <a:ext cx="7924800" cy="649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eaLnBrk="1" hangingPunct="1">
              <a:spcBef>
                <a:spcPct val="50000"/>
              </a:spcBef>
            </a:pPr>
            <a:r>
              <a:rPr kumimoji="0" lang="it-IT" altLang="it-IT" sz="2000">
                <a:latin typeface="Times New Roman" charset="0"/>
              </a:rPr>
              <a:t>Art. 1 </a:t>
            </a:r>
          </a:p>
          <a:p>
            <a:pPr>
              <a:spcBef>
                <a:spcPct val="50000"/>
              </a:spcBef>
            </a:pPr>
            <a:r>
              <a:rPr kumimoji="0" lang="it-IT" altLang="it-IT" sz="2000">
                <a:latin typeface="Times New Roman" charset="0"/>
              </a:rPr>
              <a:t>L'Italia è una Repubblica democratica, fondata sul lavoro.</a:t>
            </a:r>
            <a:br>
              <a:rPr kumimoji="0" lang="it-IT" altLang="it-IT" sz="2000">
                <a:latin typeface="Times New Roman" charset="0"/>
              </a:rPr>
            </a:br>
            <a:r>
              <a:rPr kumimoji="0" lang="it-IT" altLang="it-IT" sz="2000">
                <a:latin typeface="Times New Roman" charset="0"/>
              </a:rPr>
              <a:t>La sovranità appartiene al popolo, che la esercita nelle forme e nei limiti della Costituzione. </a:t>
            </a:r>
          </a:p>
          <a:p>
            <a:pPr>
              <a:spcBef>
                <a:spcPct val="50000"/>
              </a:spcBef>
            </a:pPr>
            <a:r>
              <a:rPr kumimoji="0" lang="it-IT" altLang="it-IT" sz="2000">
                <a:latin typeface="Times New Roman" charset="0"/>
              </a:rPr>
              <a:t>Art. 2 </a:t>
            </a:r>
          </a:p>
          <a:p>
            <a:pPr>
              <a:spcBef>
                <a:spcPct val="50000"/>
              </a:spcBef>
            </a:pPr>
            <a:r>
              <a:rPr kumimoji="0" lang="it-IT" altLang="it-IT" sz="2000">
                <a:latin typeface="Times New Roman" charset="0"/>
              </a:rPr>
              <a:t>La Repubblica riconosce e garantisce i diritti inviolabili dell'uomo, sia come singolo, sia nelle formazioni sociali ove si svolge la sua personalità, e richiede l'adempimento dei doveri inderogabili di solidarietà politica, economica e sociale. </a:t>
            </a:r>
          </a:p>
          <a:p>
            <a:pPr>
              <a:spcBef>
                <a:spcPct val="50000"/>
              </a:spcBef>
            </a:pPr>
            <a:r>
              <a:rPr kumimoji="0" lang="it-IT" altLang="it-IT" sz="2000">
                <a:latin typeface="Times New Roman" charset="0"/>
              </a:rPr>
              <a:t>Art. 3 </a:t>
            </a:r>
          </a:p>
          <a:p>
            <a:pPr>
              <a:spcBef>
                <a:spcPct val="50000"/>
              </a:spcBef>
            </a:pPr>
            <a:r>
              <a:rPr kumimoji="0" lang="it-IT" altLang="it-IT" sz="2000">
                <a:latin typeface="Times New Roman" charset="0"/>
              </a:rPr>
              <a:t>Tutti i cittadini hanno pari dignità sociale e sono eguali davanti alla legge, senza distinzione di sesso, di razza, di lingua, di religione, di opinioni politiche, di condizioni personali e sociali. </a:t>
            </a:r>
            <a:br>
              <a:rPr kumimoji="0" lang="it-IT" altLang="it-IT" sz="2000">
                <a:latin typeface="Times New Roman" charset="0"/>
              </a:rPr>
            </a:br>
            <a:r>
              <a:rPr kumimoji="0" lang="it-IT" altLang="it-IT" sz="2000">
                <a:latin typeface="Times New Roman" charset="0"/>
              </a:rPr>
              <a:t>È compito della Repubblica rimuovere gli ostacoli di ordine economico e sociale, che, limitando di fatto la libertà e la uguaglianza dei cittadini, impediscono il pieno sviluppo della persona umana e l'effettiva partecipazione di tutti i lavoratori all'organizzazione politica, economica e sociale del Paese.</a:t>
            </a:r>
            <a:r>
              <a:rPr kumimoji="0" lang="it-IT" altLang="it-IT" sz="1000">
                <a:latin typeface="Times New Roman" charset="0"/>
              </a:rPr>
              <a:t> </a:t>
            </a:r>
            <a:br>
              <a:rPr kumimoji="0" lang="it-IT" altLang="it-IT" sz="1000">
                <a:latin typeface="Times New Roman" charset="0"/>
              </a:rPr>
            </a:br>
            <a:endParaRPr kumimoji="0" lang="it-IT" altLang="it-IT" sz="1000">
              <a:latin typeface="Times New Roman" charset="0"/>
            </a:endParaRPr>
          </a:p>
        </p:txBody>
      </p:sp>
    </p:spTree>
    <p:extLst>
      <p:ext uri="{BB962C8B-B14F-4D97-AF65-F5344CB8AC3E}">
        <p14:creationId xmlns:p14="http://schemas.microsoft.com/office/powerpoint/2010/main" val="167505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0" y="757238"/>
            <a:ext cx="6172200" cy="4576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eaLnBrk="1" hangingPunct="1">
              <a:spcBef>
                <a:spcPct val="50000"/>
              </a:spcBef>
            </a:pPr>
            <a:r>
              <a:rPr kumimoji="0" lang="it-IT" altLang="it-IT" sz="2800">
                <a:latin typeface="Times New Roman" charset="0"/>
              </a:rPr>
              <a:t>Art. 4 </a:t>
            </a:r>
          </a:p>
          <a:p>
            <a:pPr algn="l">
              <a:spcBef>
                <a:spcPct val="50000"/>
              </a:spcBef>
            </a:pPr>
            <a:r>
              <a:rPr kumimoji="0" lang="it-IT" altLang="it-IT" sz="2800">
                <a:latin typeface="Times New Roman" charset="0"/>
              </a:rPr>
              <a:t>La Repubblica riconosce a tutti i cittadini il diritto al lavoro e promuove le condizioni che rendano effettivo questo diritto. </a:t>
            </a:r>
            <a:br>
              <a:rPr kumimoji="0" lang="it-IT" altLang="it-IT" sz="2800">
                <a:latin typeface="Times New Roman" charset="0"/>
              </a:rPr>
            </a:br>
            <a:r>
              <a:rPr kumimoji="0" lang="it-IT" altLang="it-IT" sz="2800">
                <a:latin typeface="Times New Roman" charset="0"/>
              </a:rPr>
              <a:t>Ogni cittadino ha il dovere di svolgere, secondo le proprie possibilità e la propria scelta, una attività o una funzione che concorra al progresso materiale o spirituale della società. </a:t>
            </a:r>
          </a:p>
        </p:txBody>
      </p:sp>
    </p:spTree>
    <p:extLst>
      <p:ext uri="{BB962C8B-B14F-4D97-AF65-F5344CB8AC3E}">
        <p14:creationId xmlns:p14="http://schemas.microsoft.com/office/powerpoint/2010/main" val="404076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590800" y="533400"/>
            <a:ext cx="7772400" cy="5003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800" b="1">
                <a:latin typeface="Times New Roman" charset="0"/>
              </a:rPr>
              <a:t>Art. 35</a:t>
            </a:r>
          </a:p>
          <a:p>
            <a:pPr algn="l">
              <a:spcBef>
                <a:spcPct val="50000"/>
              </a:spcBef>
            </a:pPr>
            <a:r>
              <a:rPr kumimoji="0" lang="it-IT" altLang="it-IT" sz="2800">
                <a:latin typeface="Times New Roman" charset="0"/>
              </a:rPr>
              <a:t>La Repubblica tutela il lavoro in tutte le sue forme ed applicazioni.</a:t>
            </a:r>
            <a:br>
              <a:rPr kumimoji="0" lang="it-IT" altLang="it-IT" sz="2800">
                <a:latin typeface="Times New Roman" charset="0"/>
              </a:rPr>
            </a:br>
            <a:r>
              <a:rPr kumimoji="0" lang="it-IT" altLang="it-IT" sz="2800">
                <a:latin typeface="Times New Roman" charset="0"/>
              </a:rPr>
              <a:t>Cura la formazione e l'elevazione professionale dei lavoratori.</a:t>
            </a:r>
            <a:br>
              <a:rPr kumimoji="0" lang="it-IT" altLang="it-IT" sz="2800">
                <a:latin typeface="Times New Roman" charset="0"/>
              </a:rPr>
            </a:br>
            <a:r>
              <a:rPr kumimoji="0" lang="it-IT" altLang="it-IT" sz="2800">
                <a:latin typeface="Times New Roman" charset="0"/>
              </a:rPr>
              <a:t>Promuove e favorisce gli accordi e le organizzazioni internazionali intesi ad affermare e regolare i diritti del lavoro.</a:t>
            </a:r>
            <a:br>
              <a:rPr kumimoji="0" lang="it-IT" altLang="it-IT" sz="2800">
                <a:latin typeface="Times New Roman" charset="0"/>
              </a:rPr>
            </a:br>
            <a:r>
              <a:rPr kumimoji="0" lang="it-IT" altLang="it-IT" sz="2800">
                <a:latin typeface="Times New Roman" charset="0"/>
              </a:rPr>
              <a:t>Riconosce la libertà di emigrazione, salvo gli obblighi stabiliti dalla legge nell'interesse generale, e tutela il lavoro italiano all'estero. </a:t>
            </a:r>
          </a:p>
        </p:txBody>
      </p:sp>
    </p:spTree>
    <p:extLst>
      <p:ext uri="{BB962C8B-B14F-4D97-AF65-F5344CB8AC3E}">
        <p14:creationId xmlns:p14="http://schemas.microsoft.com/office/powerpoint/2010/main" val="1537918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362200" y="822326"/>
            <a:ext cx="8305800" cy="542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000" b="1">
                <a:latin typeface="Times New Roman" charset="0"/>
              </a:rPr>
              <a:t>Art. 36</a:t>
            </a:r>
          </a:p>
          <a:p>
            <a:pPr algn="l">
              <a:spcBef>
                <a:spcPct val="50000"/>
              </a:spcBef>
            </a:pPr>
            <a:r>
              <a:rPr kumimoji="0" lang="it-IT" altLang="it-IT" sz="2000" b="1">
                <a:latin typeface="Times New Roman" charset="0"/>
              </a:rPr>
              <a:t>Il lavoratore ha diritto ad una retribuzione proporzionata alla quantità e qualità del suo lavoro e in ogni caso sufficiente ad assicurare a sé e alla famiglia un'esistenza libera e dignitosa.</a:t>
            </a:r>
            <a:br>
              <a:rPr kumimoji="0" lang="it-IT" altLang="it-IT" sz="2000" b="1">
                <a:latin typeface="Times New Roman" charset="0"/>
              </a:rPr>
            </a:br>
            <a:r>
              <a:rPr kumimoji="0" lang="it-IT" altLang="it-IT" sz="2000" b="1">
                <a:latin typeface="Times New Roman" charset="0"/>
              </a:rPr>
              <a:t>La durata massima della giornata lavorativa è stabilita dalla legge.</a:t>
            </a:r>
            <a:br>
              <a:rPr kumimoji="0" lang="it-IT" altLang="it-IT" sz="2000" b="1">
                <a:latin typeface="Times New Roman" charset="0"/>
              </a:rPr>
            </a:br>
            <a:r>
              <a:rPr kumimoji="0" lang="it-IT" altLang="it-IT" sz="2000" b="1">
                <a:latin typeface="Times New Roman" charset="0"/>
              </a:rPr>
              <a:t>Il lavoratore ha diritto al riposo settimanale e a ferie annuali retribuite, e non può rinunziarvi.</a:t>
            </a:r>
          </a:p>
          <a:p>
            <a:pPr algn="l">
              <a:spcBef>
                <a:spcPct val="50000"/>
              </a:spcBef>
            </a:pPr>
            <a:r>
              <a:rPr kumimoji="0" lang="it-IT" altLang="it-IT" sz="2000" b="1">
                <a:solidFill>
                  <a:schemeClr val="folHlink"/>
                </a:solidFill>
                <a:effectLst>
                  <a:outerShdw blurRad="38100" dist="38100" dir="2700000" algn="tl">
                    <a:srgbClr val="000000"/>
                  </a:outerShdw>
                </a:effectLst>
                <a:latin typeface="Times New Roman" charset="0"/>
              </a:rPr>
              <a:t>Art. 37</a:t>
            </a:r>
          </a:p>
          <a:p>
            <a:pPr algn="l">
              <a:spcBef>
                <a:spcPct val="50000"/>
              </a:spcBef>
            </a:pPr>
            <a:r>
              <a:rPr kumimoji="0" lang="it-IT" altLang="it-IT" sz="2000" b="1">
                <a:solidFill>
                  <a:schemeClr val="folHlink"/>
                </a:solidFill>
                <a:effectLst>
                  <a:outerShdw blurRad="38100" dist="38100" dir="2700000" algn="tl">
                    <a:srgbClr val="000000"/>
                  </a:outerShdw>
                </a:effectLst>
                <a:latin typeface="Times New Roman" charset="0"/>
              </a:rPr>
              <a:t>La donna lavoratrice ha gli stessi diritti e, a parità di lavoro, le stesse retribuzioni che spettano al lavoratore. Le condizioni di lavoro devono consentire l'adempimento della sua essenziale funzione familiare e assicurare alla madre e al bambino una speciale e adeguata protezione.</a:t>
            </a:r>
            <a:br>
              <a:rPr kumimoji="0" lang="it-IT" altLang="it-IT" sz="2000" b="1">
                <a:solidFill>
                  <a:schemeClr val="folHlink"/>
                </a:solidFill>
                <a:effectLst>
                  <a:outerShdw blurRad="38100" dist="38100" dir="2700000" algn="tl">
                    <a:srgbClr val="000000"/>
                  </a:outerShdw>
                </a:effectLst>
                <a:latin typeface="Times New Roman" charset="0"/>
              </a:rPr>
            </a:br>
            <a:r>
              <a:rPr kumimoji="0" lang="it-IT" altLang="it-IT" sz="2000" b="1">
                <a:solidFill>
                  <a:schemeClr val="folHlink"/>
                </a:solidFill>
                <a:effectLst>
                  <a:outerShdw blurRad="38100" dist="38100" dir="2700000" algn="tl">
                    <a:srgbClr val="000000"/>
                  </a:outerShdw>
                </a:effectLst>
                <a:latin typeface="Times New Roman" charset="0"/>
              </a:rPr>
              <a:t>La legge stabilisce il limite minimo di età per il lavoro salariato.</a:t>
            </a:r>
            <a:br>
              <a:rPr kumimoji="0" lang="it-IT" altLang="it-IT" sz="2000" b="1">
                <a:solidFill>
                  <a:schemeClr val="folHlink"/>
                </a:solidFill>
                <a:effectLst>
                  <a:outerShdw blurRad="38100" dist="38100" dir="2700000" algn="tl">
                    <a:srgbClr val="000000"/>
                  </a:outerShdw>
                </a:effectLst>
                <a:latin typeface="Times New Roman" charset="0"/>
              </a:rPr>
            </a:br>
            <a:r>
              <a:rPr kumimoji="0" lang="it-IT" altLang="it-IT" sz="2000" b="1">
                <a:solidFill>
                  <a:schemeClr val="folHlink"/>
                </a:solidFill>
                <a:effectLst>
                  <a:outerShdw blurRad="38100" dist="38100" dir="2700000" algn="tl">
                    <a:srgbClr val="000000"/>
                  </a:outerShdw>
                </a:effectLst>
                <a:latin typeface="Times New Roman" charset="0"/>
              </a:rPr>
              <a:t>La Repubblica tutela il lavoro dei minori con speciali norme e garantisce ad essi, a parità di lavoro, il diritto alla parità di retribuzione. </a:t>
            </a:r>
            <a:br>
              <a:rPr kumimoji="0" lang="it-IT" altLang="it-IT" sz="2000" b="1">
                <a:solidFill>
                  <a:schemeClr val="folHlink"/>
                </a:solidFill>
                <a:effectLst>
                  <a:outerShdw blurRad="38100" dist="38100" dir="2700000" algn="tl">
                    <a:srgbClr val="000000"/>
                  </a:outerShdw>
                </a:effectLst>
                <a:latin typeface="Times New Roman" charset="0"/>
              </a:rPr>
            </a:br>
            <a:endParaRPr kumimoji="0" lang="it-IT" altLang="it-IT" sz="2000" b="1">
              <a:solidFill>
                <a:schemeClr val="folHlink"/>
              </a:solidFill>
              <a:effectLst>
                <a:outerShdw blurRad="38100" dist="38100" dir="2700000" algn="tl">
                  <a:srgbClr val="000000"/>
                </a:outerShdw>
              </a:effectLst>
              <a:latin typeface="Times New Roman" charset="0"/>
            </a:endParaRPr>
          </a:p>
        </p:txBody>
      </p:sp>
    </p:spTree>
    <p:extLst>
      <p:ext uri="{BB962C8B-B14F-4D97-AF65-F5344CB8AC3E}">
        <p14:creationId xmlns:p14="http://schemas.microsoft.com/office/powerpoint/2010/main" val="152014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362200" y="1089026"/>
            <a:ext cx="8305800"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b="1">
                <a:latin typeface="Times New Roman" charset="0"/>
              </a:rPr>
              <a:t>Art. 38</a:t>
            </a:r>
          </a:p>
          <a:p>
            <a:pPr algn="l">
              <a:spcBef>
                <a:spcPct val="50000"/>
              </a:spcBef>
            </a:pPr>
            <a:r>
              <a:rPr kumimoji="0" lang="it-IT" altLang="it-IT">
                <a:latin typeface="Times New Roman" charset="0"/>
              </a:rPr>
              <a:t>Ogni cittadino inabile al lavoro e sprovvisto dei mezzi necessari per vivere ha diritto al mantenimento e all'assistenza sociale. </a:t>
            </a:r>
          </a:p>
          <a:p>
            <a:pPr algn="l">
              <a:spcBef>
                <a:spcPct val="50000"/>
              </a:spcBef>
            </a:pPr>
            <a:r>
              <a:rPr kumimoji="0" lang="it-IT" altLang="it-IT">
                <a:latin typeface="Times New Roman" charset="0"/>
              </a:rPr>
              <a:t>I lavoratori hanno diritto che siano preveduti ed assicurati mezzi adeguati alle loro esigenze di vita in caso di infortunio, malattia, invalidità e vecchiaia, disoccupazione involontaria.</a:t>
            </a:r>
            <a:br>
              <a:rPr kumimoji="0" lang="it-IT" altLang="it-IT">
                <a:latin typeface="Times New Roman" charset="0"/>
              </a:rPr>
            </a:br>
            <a:r>
              <a:rPr kumimoji="0" lang="it-IT" altLang="it-IT">
                <a:latin typeface="Times New Roman" charset="0"/>
              </a:rPr>
              <a:t>Gli inabili ed i minorati hanno diritto all'educazione e all'avviamento professionale.</a:t>
            </a:r>
            <a:br>
              <a:rPr kumimoji="0" lang="it-IT" altLang="it-IT">
                <a:latin typeface="Times New Roman" charset="0"/>
              </a:rPr>
            </a:br>
            <a:r>
              <a:rPr kumimoji="0" lang="it-IT" altLang="it-IT">
                <a:latin typeface="Times New Roman" charset="0"/>
              </a:rPr>
              <a:t>Ai compiti previsti in questo articolo provvedono organi ed istituti predisposti o integrati dallo Stato.</a:t>
            </a:r>
            <a:br>
              <a:rPr kumimoji="0" lang="it-IT" altLang="it-IT">
                <a:latin typeface="Times New Roman" charset="0"/>
              </a:rPr>
            </a:br>
            <a:r>
              <a:rPr kumimoji="0" lang="it-IT" altLang="it-IT">
                <a:latin typeface="Times New Roman" charset="0"/>
              </a:rPr>
              <a:t>L'assistenza privata è libera.</a:t>
            </a:r>
          </a:p>
        </p:txBody>
      </p:sp>
    </p:spTree>
    <p:extLst>
      <p:ext uri="{BB962C8B-B14F-4D97-AF65-F5344CB8AC3E}">
        <p14:creationId xmlns:p14="http://schemas.microsoft.com/office/powerpoint/2010/main" val="186380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14600" y="228601"/>
            <a:ext cx="7924800" cy="649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000" b="1">
                <a:latin typeface="Times New Roman" charset="0"/>
              </a:rPr>
              <a:t>Art. 39</a:t>
            </a:r>
          </a:p>
          <a:p>
            <a:pPr algn="l">
              <a:spcBef>
                <a:spcPct val="50000"/>
              </a:spcBef>
            </a:pPr>
            <a:r>
              <a:rPr kumimoji="0" lang="it-IT" altLang="it-IT" sz="2000">
                <a:latin typeface="Times New Roman" charset="0"/>
              </a:rPr>
              <a:t>L'organizzazione sindacale è libera.</a:t>
            </a:r>
            <a:br>
              <a:rPr kumimoji="0" lang="it-IT" altLang="it-IT" sz="2000">
                <a:latin typeface="Times New Roman" charset="0"/>
              </a:rPr>
            </a:br>
            <a:r>
              <a:rPr kumimoji="0" lang="it-IT" altLang="it-IT" sz="2000">
                <a:latin typeface="Times New Roman" charset="0"/>
              </a:rPr>
              <a:t>Ai sindacati non può essere imposto altro obbligo se non la loro registrazione presso uffici locali o centrali, secondo le norme di legge.</a:t>
            </a:r>
            <a:br>
              <a:rPr kumimoji="0" lang="it-IT" altLang="it-IT" sz="2000">
                <a:latin typeface="Times New Roman" charset="0"/>
              </a:rPr>
            </a:br>
            <a:r>
              <a:rPr kumimoji="0" lang="it-IT" altLang="it-IT" sz="2000">
                <a:latin typeface="Times New Roman" charset="0"/>
              </a:rPr>
              <a:t>E' condizione per la registrazione che gli statuti dei sindacati sanciscano un ordinamento interno a base democratica.</a:t>
            </a:r>
            <a:br>
              <a:rPr kumimoji="0" lang="it-IT" altLang="it-IT" sz="2000">
                <a:latin typeface="Times New Roman" charset="0"/>
              </a:rPr>
            </a:br>
            <a:r>
              <a:rPr kumimoji="0" lang="it-IT" altLang="it-IT" sz="2000">
                <a:latin typeface="Times New Roman" charset="0"/>
              </a:rPr>
              <a:t>I sindacati registrati hanno personalità giuridica. Possono, rappresentati unitariamente in proporzione dei loro iscritti, stipulare contratti collettivi di lavoro con efficacia obbligatoria per tutti gli appartenenti alle categorie alle quali il contratto si riferisce.</a:t>
            </a:r>
          </a:p>
          <a:p>
            <a:pPr algn="l">
              <a:spcBef>
                <a:spcPct val="50000"/>
              </a:spcBef>
            </a:pPr>
            <a:r>
              <a:rPr kumimoji="0" lang="it-IT" altLang="it-IT" sz="2000" b="1">
                <a:latin typeface="Times New Roman" charset="0"/>
              </a:rPr>
              <a:t>Art. 40</a:t>
            </a:r>
          </a:p>
          <a:p>
            <a:pPr algn="l">
              <a:spcBef>
                <a:spcPct val="50000"/>
              </a:spcBef>
            </a:pPr>
            <a:r>
              <a:rPr kumimoji="0" lang="it-IT" altLang="it-IT" sz="2000">
                <a:latin typeface="Times New Roman" charset="0"/>
              </a:rPr>
              <a:t>Il diritto di sciopero si esercita nell'ambito delle leggi che lo regolano. </a:t>
            </a:r>
            <a:br>
              <a:rPr kumimoji="0" lang="it-IT" altLang="it-IT" sz="2000">
                <a:latin typeface="Times New Roman" charset="0"/>
              </a:rPr>
            </a:br>
            <a:r>
              <a:rPr kumimoji="0" lang="it-IT" altLang="it-IT" sz="2000" b="1">
                <a:latin typeface="Times New Roman" charset="0"/>
              </a:rPr>
              <a:t>Art. 41</a:t>
            </a:r>
            <a:r>
              <a:rPr kumimoji="0" lang="it-IT" altLang="it-IT" sz="2000">
                <a:latin typeface="Times New Roman" charset="0"/>
              </a:rPr>
              <a:t> </a:t>
            </a:r>
          </a:p>
          <a:p>
            <a:pPr algn="l">
              <a:spcBef>
                <a:spcPct val="50000"/>
              </a:spcBef>
            </a:pPr>
            <a:r>
              <a:rPr kumimoji="0" lang="it-IT" altLang="it-IT" sz="2000">
                <a:latin typeface="Times New Roman" charset="0"/>
              </a:rPr>
              <a:t>L'iniziativa economica privata è libera.</a:t>
            </a:r>
            <a:br>
              <a:rPr kumimoji="0" lang="it-IT" altLang="it-IT" sz="2000">
                <a:latin typeface="Times New Roman" charset="0"/>
              </a:rPr>
            </a:br>
            <a:r>
              <a:rPr kumimoji="0" lang="it-IT" altLang="it-IT" sz="2000">
                <a:latin typeface="Times New Roman" charset="0"/>
              </a:rPr>
              <a:t>Non può svolgersi in contrasto con l'utilità; sociale o in modo da recare danno alla sicurezza, alla libertà, alla dignità umana.</a:t>
            </a:r>
            <a:br>
              <a:rPr kumimoji="0" lang="it-IT" altLang="it-IT" sz="2000">
                <a:latin typeface="Times New Roman" charset="0"/>
              </a:rPr>
            </a:br>
            <a:r>
              <a:rPr kumimoji="0" lang="it-IT" altLang="it-IT" sz="2000">
                <a:latin typeface="Times New Roman" charset="0"/>
              </a:rPr>
              <a:t>La legge determina i programmi e i controlli opportuni perché l'attività economica pubblica e privata possa essere indirizzata e coordinata a fini sociali.</a:t>
            </a:r>
          </a:p>
        </p:txBody>
      </p:sp>
    </p:spTree>
    <p:extLst>
      <p:ext uri="{BB962C8B-B14F-4D97-AF65-F5344CB8AC3E}">
        <p14:creationId xmlns:p14="http://schemas.microsoft.com/office/powerpoint/2010/main" val="18770976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0</TotalTime>
  <Words>157</Words>
  <Application>Microsoft Macintosh PowerPoint</Application>
  <PresentationFormat>Widescreen</PresentationFormat>
  <Paragraphs>25</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Gill Sans MT</vt:lpstr>
      <vt:lpstr>Impact</vt:lpstr>
      <vt:lpstr>Times New Roman</vt:lpstr>
      <vt:lpstr>Badge</vt:lpstr>
      <vt:lpstr>Diritto del lavoro 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 3</dc:title>
  <dc:creator>Alberto Avio</dc:creator>
  <cp:lastModifiedBy>Alberto Avio</cp:lastModifiedBy>
  <cp:revision>1</cp:revision>
  <dcterms:created xsi:type="dcterms:W3CDTF">2019-10-08T08:42:07Z</dcterms:created>
  <dcterms:modified xsi:type="dcterms:W3CDTF">2019-10-09T05:52:14Z</dcterms:modified>
</cp:coreProperties>
</file>