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4" r:id="rId2"/>
    <p:sldId id="306" r:id="rId3"/>
    <p:sldId id="260" r:id="rId4"/>
    <p:sldId id="258" r:id="rId5"/>
    <p:sldId id="261" r:id="rId6"/>
    <p:sldId id="264" r:id="rId7"/>
    <p:sldId id="307" r:id="rId8"/>
    <p:sldId id="267" r:id="rId9"/>
    <p:sldId id="340" r:id="rId10"/>
    <p:sldId id="266" r:id="rId11"/>
    <p:sldId id="288" r:id="rId12"/>
    <p:sldId id="289" r:id="rId13"/>
    <p:sldId id="290" r:id="rId14"/>
    <p:sldId id="291" r:id="rId15"/>
    <p:sldId id="292" r:id="rId16"/>
    <p:sldId id="270" r:id="rId17"/>
    <p:sldId id="271" r:id="rId18"/>
    <p:sldId id="278" r:id="rId19"/>
    <p:sldId id="279" r:id="rId20"/>
    <p:sldId id="281" r:id="rId21"/>
    <p:sldId id="282" r:id="rId22"/>
    <p:sldId id="303" r:id="rId23"/>
    <p:sldId id="283" r:id="rId24"/>
    <p:sldId id="284" r:id="rId25"/>
    <p:sldId id="285" r:id="rId26"/>
    <p:sldId id="293" r:id="rId27"/>
    <p:sldId id="333" r:id="rId28"/>
    <p:sldId id="287" r:id="rId29"/>
    <p:sldId id="325" r:id="rId30"/>
    <p:sldId id="326" r:id="rId31"/>
    <p:sldId id="329" r:id="rId32"/>
    <p:sldId id="341" r:id="rId33"/>
    <p:sldId id="256" r:id="rId34"/>
    <p:sldId id="334" r:id="rId35"/>
    <p:sldId id="335" r:id="rId36"/>
    <p:sldId id="337" r:id="rId37"/>
    <p:sldId id="336" r:id="rId38"/>
    <p:sldId id="331" r:id="rId39"/>
    <p:sldId id="332" r:id="rId40"/>
    <p:sldId id="318" r:id="rId41"/>
    <p:sldId id="319" r:id="rId42"/>
    <p:sldId id="323" r:id="rId43"/>
    <p:sldId id="324" r:id="rId44"/>
    <p:sldId id="322" r:id="rId45"/>
    <p:sldId id="263" r:id="rId46"/>
    <p:sldId id="339" r:id="rId47"/>
    <p:sldId id="294" r:id="rId48"/>
    <p:sldId id="301" r:id="rId49"/>
    <p:sldId id="296" r:id="rId50"/>
    <p:sldId id="297" r:id="rId51"/>
    <p:sldId id="298" r:id="rId52"/>
    <p:sldId id="299" r:id="rId53"/>
    <p:sldId id="300" r:id="rId54"/>
    <p:sldId id="268" r:id="rId55"/>
    <p:sldId id="276" r:id="rId56"/>
    <p:sldId id="295" r:id="rId5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339933"/>
    <a:srgbClr val="FF3300"/>
    <a:srgbClr val="FF9999"/>
    <a:srgbClr val="FF99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8" y="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8897B-C145-40BC-B296-97C21FA4C5CC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E556777A-B491-4CDD-9DAD-0412B5ADD7AE}">
      <dgm:prSet phldrT="[Testo]" custT="1"/>
      <dgm:spPr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dirty="0">
              <a:solidFill>
                <a:schemeClr val="tx2">
                  <a:lumMod val="50000"/>
                </a:schemeClr>
              </a:solidFill>
            </a:rPr>
            <a:t>Politiche</a:t>
          </a:r>
        </a:p>
      </dgm:t>
    </dgm:pt>
    <dgm:pt modelId="{EA18A738-957D-47BE-BDCE-E3C46B5D6E12}" type="parTrans" cxnId="{6BFF38CA-4D83-4400-8AFA-4ADFE332CB45}">
      <dgm:prSet/>
      <dgm:spPr/>
      <dgm:t>
        <a:bodyPr/>
        <a:lstStyle/>
        <a:p>
          <a:endParaRPr lang="it-IT"/>
        </a:p>
      </dgm:t>
    </dgm:pt>
    <dgm:pt modelId="{2F0C3064-FE22-4DA8-B85E-69D5F521B4BF}" type="sibTrans" cxnId="{6BFF38CA-4D83-4400-8AFA-4ADFE332CB45}">
      <dgm:prSet/>
      <dgm:spPr/>
      <dgm:t>
        <a:bodyPr/>
        <a:lstStyle/>
        <a:p>
          <a:endParaRPr lang="it-IT"/>
        </a:p>
      </dgm:t>
    </dgm:pt>
    <dgm:pt modelId="{12A495FE-3F1E-4ED0-843C-6D1A1E94CDB1}">
      <dgm:prSet phldrT="[Testo]" custT="1"/>
      <dgm:spPr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dirty="0">
              <a:solidFill>
                <a:schemeClr val="tx2">
                  <a:lumMod val="50000"/>
                </a:schemeClr>
              </a:solidFill>
            </a:rPr>
            <a:t>Per la</a:t>
          </a:r>
        </a:p>
      </dgm:t>
    </dgm:pt>
    <dgm:pt modelId="{37FCE31C-4705-43E9-BC7F-A62D4C6C2707}" type="parTrans" cxnId="{02339ED5-C168-446A-97F0-E8DD5E66DC19}">
      <dgm:prSet/>
      <dgm:spPr/>
      <dgm:t>
        <a:bodyPr/>
        <a:lstStyle/>
        <a:p>
          <a:endParaRPr lang="it-IT"/>
        </a:p>
      </dgm:t>
    </dgm:pt>
    <dgm:pt modelId="{A62636F9-3697-4DC4-8402-41012CB06996}" type="sibTrans" cxnId="{02339ED5-C168-446A-97F0-E8DD5E66DC19}">
      <dgm:prSet/>
      <dgm:spPr/>
      <dgm:t>
        <a:bodyPr/>
        <a:lstStyle/>
        <a:p>
          <a:endParaRPr lang="it-IT"/>
        </a:p>
      </dgm:t>
    </dgm:pt>
    <dgm:pt modelId="{EFBCBFB3-7AF6-44EA-B929-B61AEC5F7F64}">
      <dgm:prSet phldrT="[Testo]" custT="1"/>
      <dgm:spPr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dirty="0">
              <a:solidFill>
                <a:schemeClr val="tx2">
                  <a:lumMod val="50000"/>
                </a:schemeClr>
              </a:solidFill>
            </a:rPr>
            <a:t>Famiglia</a:t>
          </a:r>
        </a:p>
      </dgm:t>
    </dgm:pt>
    <dgm:pt modelId="{32398B0F-5FAA-471C-A9A5-1260B5169AB6}" type="parTrans" cxnId="{F0A35BE9-7A97-42C3-A37A-FFFA9B94F071}">
      <dgm:prSet/>
      <dgm:spPr/>
      <dgm:t>
        <a:bodyPr/>
        <a:lstStyle/>
        <a:p>
          <a:endParaRPr lang="it-IT"/>
        </a:p>
      </dgm:t>
    </dgm:pt>
    <dgm:pt modelId="{F85D2F0D-93B5-49F0-84E5-2D332130A282}" type="sibTrans" cxnId="{F0A35BE9-7A97-42C3-A37A-FFFA9B94F071}">
      <dgm:prSet/>
      <dgm:spPr/>
      <dgm:t>
        <a:bodyPr/>
        <a:lstStyle/>
        <a:p>
          <a:endParaRPr lang="it-IT"/>
        </a:p>
      </dgm:t>
    </dgm:pt>
    <dgm:pt modelId="{18DE6736-6F53-4774-9CAF-EE3C97435ECF}" type="pres">
      <dgm:prSet presAssocID="{5418897B-C145-40BC-B296-97C21FA4C5CC}" presName="Name0" presStyleCnt="0">
        <dgm:presLayoutVars>
          <dgm:dir/>
          <dgm:resizeHandles val="exact"/>
        </dgm:presLayoutVars>
      </dgm:prSet>
      <dgm:spPr/>
    </dgm:pt>
    <dgm:pt modelId="{9C0A37DB-D925-4024-8B4B-41097796CB20}" type="pres">
      <dgm:prSet presAssocID="{E556777A-B491-4CDD-9DAD-0412B5ADD7AE}" presName="parTxOnly" presStyleLbl="node1" presStyleIdx="0" presStyleCnt="3" custLinFactNeighborX="-2337">
        <dgm:presLayoutVars>
          <dgm:bulletEnabled val="1"/>
        </dgm:presLayoutVars>
      </dgm:prSet>
      <dgm:spPr/>
    </dgm:pt>
    <dgm:pt modelId="{2C7F0B77-D2F0-4FE9-B10A-DA290F4F466F}" type="pres">
      <dgm:prSet presAssocID="{2F0C3064-FE22-4DA8-B85E-69D5F521B4BF}" presName="parSpace" presStyleCnt="0"/>
      <dgm:spPr/>
    </dgm:pt>
    <dgm:pt modelId="{53AF715B-5504-47BC-8DA7-9F5183068793}" type="pres">
      <dgm:prSet presAssocID="{12A495FE-3F1E-4ED0-843C-6D1A1E94CDB1}" presName="parTxOnly" presStyleLbl="node1" presStyleIdx="1" presStyleCnt="3" custLinFactY="44902" custLinFactNeighborX="22678" custLinFactNeighborY="100000">
        <dgm:presLayoutVars>
          <dgm:bulletEnabled val="1"/>
        </dgm:presLayoutVars>
      </dgm:prSet>
      <dgm:spPr/>
    </dgm:pt>
    <dgm:pt modelId="{A51A9954-33ED-4DE7-BCEF-B0AC7F640FB5}" type="pres">
      <dgm:prSet presAssocID="{A62636F9-3697-4DC4-8402-41012CB06996}" presName="parSpace" presStyleCnt="0"/>
      <dgm:spPr/>
    </dgm:pt>
    <dgm:pt modelId="{0AF048FC-26E9-4A7F-99B7-D90B5DADEF1A}" type="pres">
      <dgm:prSet presAssocID="{EFBCBFB3-7AF6-44EA-B929-B61AEC5F7F64}" presName="parTxOnly" presStyleLbl="node1" presStyleIdx="2" presStyleCnt="3" custLinFactNeighborX="-1194" custLinFactNeighborY="-91302">
        <dgm:presLayoutVars>
          <dgm:bulletEnabled val="1"/>
        </dgm:presLayoutVars>
      </dgm:prSet>
      <dgm:spPr/>
    </dgm:pt>
  </dgm:ptLst>
  <dgm:cxnLst>
    <dgm:cxn modelId="{D09CAE0A-BB01-4B1C-AB37-69EABB657600}" type="presOf" srcId="{12A495FE-3F1E-4ED0-843C-6D1A1E94CDB1}" destId="{53AF715B-5504-47BC-8DA7-9F5183068793}" srcOrd="0" destOrd="0" presId="urn:microsoft.com/office/officeart/2005/8/layout/hChevron3"/>
    <dgm:cxn modelId="{E4AFA131-1376-43A1-8927-E0F5CD924D58}" type="presOf" srcId="{5418897B-C145-40BC-B296-97C21FA4C5CC}" destId="{18DE6736-6F53-4774-9CAF-EE3C97435ECF}" srcOrd="0" destOrd="0" presId="urn:microsoft.com/office/officeart/2005/8/layout/hChevron3"/>
    <dgm:cxn modelId="{31768547-3245-4B01-BE9A-8A11C4E5FD61}" type="presOf" srcId="{E556777A-B491-4CDD-9DAD-0412B5ADD7AE}" destId="{9C0A37DB-D925-4024-8B4B-41097796CB20}" srcOrd="0" destOrd="0" presId="urn:microsoft.com/office/officeart/2005/8/layout/hChevron3"/>
    <dgm:cxn modelId="{ACCEEE6B-B8EB-4515-A54E-A513993AE524}" type="presOf" srcId="{EFBCBFB3-7AF6-44EA-B929-B61AEC5F7F64}" destId="{0AF048FC-26E9-4A7F-99B7-D90B5DADEF1A}" srcOrd="0" destOrd="0" presId="urn:microsoft.com/office/officeart/2005/8/layout/hChevron3"/>
    <dgm:cxn modelId="{6BFF38CA-4D83-4400-8AFA-4ADFE332CB45}" srcId="{5418897B-C145-40BC-B296-97C21FA4C5CC}" destId="{E556777A-B491-4CDD-9DAD-0412B5ADD7AE}" srcOrd="0" destOrd="0" parTransId="{EA18A738-957D-47BE-BDCE-E3C46B5D6E12}" sibTransId="{2F0C3064-FE22-4DA8-B85E-69D5F521B4BF}"/>
    <dgm:cxn modelId="{02339ED5-C168-446A-97F0-E8DD5E66DC19}" srcId="{5418897B-C145-40BC-B296-97C21FA4C5CC}" destId="{12A495FE-3F1E-4ED0-843C-6D1A1E94CDB1}" srcOrd="1" destOrd="0" parTransId="{37FCE31C-4705-43E9-BC7F-A62D4C6C2707}" sibTransId="{A62636F9-3697-4DC4-8402-41012CB06996}"/>
    <dgm:cxn modelId="{F0A35BE9-7A97-42C3-A37A-FFFA9B94F071}" srcId="{5418897B-C145-40BC-B296-97C21FA4C5CC}" destId="{EFBCBFB3-7AF6-44EA-B929-B61AEC5F7F64}" srcOrd="2" destOrd="0" parTransId="{32398B0F-5FAA-471C-A9A5-1260B5169AB6}" sibTransId="{F85D2F0D-93B5-49F0-84E5-2D332130A282}"/>
    <dgm:cxn modelId="{55E12B16-FD6B-4A1C-8940-0BE6D9BAAB91}" type="presParOf" srcId="{18DE6736-6F53-4774-9CAF-EE3C97435ECF}" destId="{9C0A37DB-D925-4024-8B4B-41097796CB20}" srcOrd="0" destOrd="0" presId="urn:microsoft.com/office/officeart/2005/8/layout/hChevron3"/>
    <dgm:cxn modelId="{E8CDC535-3695-4AE9-A8FC-4DE5CA1C1DC4}" type="presParOf" srcId="{18DE6736-6F53-4774-9CAF-EE3C97435ECF}" destId="{2C7F0B77-D2F0-4FE9-B10A-DA290F4F466F}" srcOrd="1" destOrd="0" presId="urn:microsoft.com/office/officeart/2005/8/layout/hChevron3"/>
    <dgm:cxn modelId="{D1E3A871-2A8B-4FA9-AA35-8D9825D5F5A2}" type="presParOf" srcId="{18DE6736-6F53-4774-9CAF-EE3C97435ECF}" destId="{53AF715B-5504-47BC-8DA7-9F5183068793}" srcOrd="2" destOrd="0" presId="urn:microsoft.com/office/officeart/2005/8/layout/hChevron3"/>
    <dgm:cxn modelId="{15D87178-5519-41BC-994E-800A7DFD6F3D}" type="presParOf" srcId="{18DE6736-6F53-4774-9CAF-EE3C97435ECF}" destId="{A51A9954-33ED-4DE7-BCEF-B0AC7F640FB5}" srcOrd="3" destOrd="0" presId="urn:microsoft.com/office/officeart/2005/8/layout/hChevron3"/>
    <dgm:cxn modelId="{A5500F70-9177-42A5-BD3C-2C58D063BE84}" type="presParOf" srcId="{18DE6736-6F53-4774-9CAF-EE3C97435ECF}" destId="{0AF048FC-26E9-4A7F-99B7-D90B5DADEF1A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E9DCE-1DF0-45A8-8DC4-CD200B03C4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644AF3-7680-4FBC-BB00-8ACCA1349E28}">
      <dgm:prSet phldrT="[Testo]"/>
      <dgm:spPr/>
      <dgm:t>
        <a:bodyPr/>
        <a:lstStyle/>
        <a:p>
          <a:endParaRPr lang="it-IT" dirty="0"/>
        </a:p>
      </dgm:t>
    </dgm:pt>
    <dgm:pt modelId="{C77DA287-93E7-44BC-B89E-933A91CAF2E3}" type="parTrans" cxnId="{C8028D56-924B-4670-B820-B572D7FF5DF7}">
      <dgm:prSet/>
      <dgm:spPr/>
      <dgm:t>
        <a:bodyPr/>
        <a:lstStyle/>
        <a:p>
          <a:endParaRPr lang="it-IT"/>
        </a:p>
      </dgm:t>
    </dgm:pt>
    <dgm:pt modelId="{8E8D7C35-CAE8-4D5A-BF4F-0254D6A556A7}" type="sibTrans" cxnId="{C8028D56-924B-4670-B820-B572D7FF5DF7}">
      <dgm:prSet/>
      <dgm:spPr/>
      <dgm:t>
        <a:bodyPr/>
        <a:lstStyle/>
        <a:p>
          <a:endParaRPr lang="it-IT"/>
        </a:p>
      </dgm:t>
    </dgm:pt>
    <dgm:pt modelId="{F2FA134C-9481-4F23-A926-44B70A950019}">
      <dgm:prSet phldrT="[Testo]"/>
      <dgm:spPr/>
      <dgm:t>
        <a:bodyPr/>
        <a:lstStyle/>
        <a:p>
          <a:r>
            <a:rPr lang="it-IT" dirty="0"/>
            <a:t>Contributo economico</a:t>
          </a:r>
        </a:p>
      </dgm:t>
    </dgm:pt>
    <dgm:pt modelId="{9AC0228B-621F-48C8-A86C-04F41CED1C41}" type="parTrans" cxnId="{AE9A3C45-CFDE-403B-93AC-FF794B642464}">
      <dgm:prSet/>
      <dgm:spPr/>
      <dgm:t>
        <a:bodyPr/>
        <a:lstStyle/>
        <a:p>
          <a:endParaRPr lang="it-IT"/>
        </a:p>
      </dgm:t>
    </dgm:pt>
    <dgm:pt modelId="{1EC98B94-B513-4480-93C1-52FFCE323DA7}" type="sibTrans" cxnId="{AE9A3C45-CFDE-403B-93AC-FF794B642464}">
      <dgm:prSet/>
      <dgm:spPr/>
      <dgm:t>
        <a:bodyPr/>
        <a:lstStyle/>
        <a:p>
          <a:endParaRPr lang="it-IT"/>
        </a:p>
      </dgm:t>
    </dgm:pt>
    <dgm:pt modelId="{9AA1B5BC-9EF9-4D82-8064-FF92C8786477}">
      <dgm:prSet phldrT="[Testo]"/>
      <dgm:spPr/>
      <dgm:t>
        <a:bodyPr/>
        <a:lstStyle/>
        <a:p>
          <a:r>
            <a:rPr lang="it-IT" dirty="0"/>
            <a:t>Conflittualità familiare</a:t>
          </a:r>
        </a:p>
      </dgm:t>
    </dgm:pt>
    <dgm:pt modelId="{5237E926-28B6-41B9-B850-98E31FD061E6}" type="parTrans" cxnId="{3E253D39-46DA-4421-B941-69EB65C9E8F2}">
      <dgm:prSet/>
      <dgm:spPr/>
      <dgm:t>
        <a:bodyPr/>
        <a:lstStyle/>
        <a:p>
          <a:endParaRPr lang="it-IT"/>
        </a:p>
      </dgm:t>
    </dgm:pt>
    <dgm:pt modelId="{FCB4E3D2-64C6-4656-A2BA-E6178B6D94B9}" type="sibTrans" cxnId="{3E253D39-46DA-4421-B941-69EB65C9E8F2}">
      <dgm:prSet/>
      <dgm:spPr/>
      <dgm:t>
        <a:bodyPr/>
        <a:lstStyle/>
        <a:p>
          <a:endParaRPr lang="it-IT"/>
        </a:p>
      </dgm:t>
    </dgm:pt>
    <dgm:pt modelId="{77E372E6-2890-4EE5-B125-A1C6DEE3552C}">
      <dgm:prSet/>
      <dgm:spPr/>
      <dgm:t>
        <a:bodyPr/>
        <a:lstStyle/>
        <a:p>
          <a:r>
            <a:rPr lang="it-IT" dirty="0"/>
            <a:t>Violenza assistita</a:t>
          </a:r>
        </a:p>
      </dgm:t>
    </dgm:pt>
    <dgm:pt modelId="{9994242B-C55C-4478-973B-0D01E76995A3}" type="parTrans" cxnId="{61471FAA-D530-488A-961D-EB46EFD0DC2F}">
      <dgm:prSet/>
      <dgm:spPr/>
      <dgm:t>
        <a:bodyPr/>
        <a:lstStyle/>
        <a:p>
          <a:endParaRPr lang="it-IT"/>
        </a:p>
      </dgm:t>
    </dgm:pt>
    <dgm:pt modelId="{FC1E6BD4-2602-4A9C-A3B7-963B761779F9}" type="sibTrans" cxnId="{61471FAA-D530-488A-961D-EB46EFD0DC2F}">
      <dgm:prSet/>
      <dgm:spPr/>
      <dgm:t>
        <a:bodyPr/>
        <a:lstStyle/>
        <a:p>
          <a:endParaRPr lang="it-IT"/>
        </a:p>
      </dgm:t>
    </dgm:pt>
    <dgm:pt modelId="{748E8501-7984-4678-A9F9-C38908820DE7}">
      <dgm:prSet/>
      <dgm:spPr/>
      <dgm:t>
        <a:bodyPr/>
        <a:lstStyle/>
        <a:p>
          <a:r>
            <a:rPr lang="it-IT" dirty="0"/>
            <a:t>Problemi comportamentali figli</a:t>
          </a:r>
        </a:p>
      </dgm:t>
    </dgm:pt>
    <dgm:pt modelId="{3307A41B-8013-4632-B949-63E620E8BA75}" type="parTrans" cxnId="{557CE682-D1ED-466B-B011-DBA1B18D4552}">
      <dgm:prSet/>
      <dgm:spPr/>
      <dgm:t>
        <a:bodyPr/>
        <a:lstStyle/>
        <a:p>
          <a:endParaRPr lang="it-IT"/>
        </a:p>
      </dgm:t>
    </dgm:pt>
    <dgm:pt modelId="{738EF78F-8FCF-43D9-80AC-CDDEA33A703D}" type="sibTrans" cxnId="{557CE682-D1ED-466B-B011-DBA1B18D4552}">
      <dgm:prSet/>
      <dgm:spPr/>
      <dgm:t>
        <a:bodyPr/>
        <a:lstStyle/>
        <a:p>
          <a:endParaRPr lang="it-IT"/>
        </a:p>
      </dgm:t>
    </dgm:pt>
    <dgm:pt modelId="{F3D9018E-07A4-4F53-8B21-DE2741A697B0}">
      <dgm:prSet/>
      <dgm:spPr/>
      <dgm:t>
        <a:bodyPr/>
        <a:lstStyle/>
        <a:p>
          <a:r>
            <a:rPr lang="it-IT" dirty="0"/>
            <a:t>Problemi mentali/comportamentali coniuge</a:t>
          </a:r>
        </a:p>
      </dgm:t>
    </dgm:pt>
    <dgm:pt modelId="{B7EE8B92-2A42-44A2-BC4A-793989AFA902}" type="parTrans" cxnId="{3B2AB631-A5A0-48B2-A8FD-10D86C1F351D}">
      <dgm:prSet/>
      <dgm:spPr/>
      <dgm:t>
        <a:bodyPr/>
        <a:lstStyle/>
        <a:p>
          <a:endParaRPr lang="it-IT"/>
        </a:p>
      </dgm:t>
    </dgm:pt>
    <dgm:pt modelId="{99D2593B-4AAE-4260-9A55-2EAE1D947452}" type="sibTrans" cxnId="{3B2AB631-A5A0-48B2-A8FD-10D86C1F351D}">
      <dgm:prSet/>
      <dgm:spPr/>
      <dgm:t>
        <a:bodyPr/>
        <a:lstStyle/>
        <a:p>
          <a:endParaRPr lang="it-IT"/>
        </a:p>
      </dgm:t>
    </dgm:pt>
    <dgm:pt modelId="{2F075A44-7384-45E7-AA58-840B1FAAEBF6}" type="pres">
      <dgm:prSet presAssocID="{E06E9DCE-1DF0-45A8-8DC4-CD200B03C477}" presName="Name0" presStyleCnt="0">
        <dgm:presLayoutVars>
          <dgm:dir/>
          <dgm:animLvl val="lvl"/>
          <dgm:resizeHandles val="exact"/>
        </dgm:presLayoutVars>
      </dgm:prSet>
      <dgm:spPr/>
    </dgm:pt>
    <dgm:pt modelId="{F64F09EA-C495-4729-ABA6-908CF52B7837}" type="pres">
      <dgm:prSet presAssocID="{D8644AF3-7680-4FBC-BB00-8ACCA1349E28}" presName="Name8" presStyleCnt="0"/>
      <dgm:spPr/>
    </dgm:pt>
    <dgm:pt modelId="{3EFD2804-B40C-4851-8F82-A0C818806E82}" type="pres">
      <dgm:prSet presAssocID="{D8644AF3-7680-4FBC-BB00-8ACCA1349E28}" presName="level" presStyleLbl="node1" presStyleIdx="0" presStyleCnt="6">
        <dgm:presLayoutVars>
          <dgm:chMax val="1"/>
          <dgm:bulletEnabled val="1"/>
        </dgm:presLayoutVars>
      </dgm:prSet>
      <dgm:spPr/>
    </dgm:pt>
    <dgm:pt modelId="{9AB9510C-7708-4CDE-A813-9FD94E508279}" type="pres">
      <dgm:prSet presAssocID="{D8644AF3-7680-4FBC-BB00-8ACCA1349E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468E1B-F9A1-42B5-B360-2B25AC02D8EC}" type="pres">
      <dgm:prSet presAssocID="{F2FA134C-9481-4F23-A926-44B70A950019}" presName="Name8" presStyleCnt="0"/>
      <dgm:spPr/>
    </dgm:pt>
    <dgm:pt modelId="{2BE71AC8-FF1D-4B05-B3A6-C948BFE12F87}" type="pres">
      <dgm:prSet presAssocID="{F2FA134C-9481-4F23-A926-44B70A950019}" presName="level" presStyleLbl="node1" presStyleIdx="1" presStyleCnt="6">
        <dgm:presLayoutVars>
          <dgm:chMax val="1"/>
          <dgm:bulletEnabled val="1"/>
        </dgm:presLayoutVars>
      </dgm:prSet>
      <dgm:spPr/>
    </dgm:pt>
    <dgm:pt modelId="{4C82E0A5-7024-4053-8850-397ED2E815C2}" type="pres">
      <dgm:prSet presAssocID="{F2FA134C-9481-4F23-A926-44B70A9500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90A0D6-94DA-4295-8350-981DFFCAD8F1}" type="pres">
      <dgm:prSet presAssocID="{9AA1B5BC-9EF9-4D82-8064-FF92C8786477}" presName="Name8" presStyleCnt="0"/>
      <dgm:spPr/>
    </dgm:pt>
    <dgm:pt modelId="{1B9C8AF6-EE3C-4869-9DA4-42CBDFBC9853}" type="pres">
      <dgm:prSet presAssocID="{9AA1B5BC-9EF9-4D82-8064-FF92C8786477}" presName="level" presStyleLbl="node1" presStyleIdx="2" presStyleCnt="6">
        <dgm:presLayoutVars>
          <dgm:chMax val="1"/>
          <dgm:bulletEnabled val="1"/>
        </dgm:presLayoutVars>
      </dgm:prSet>
      <dgm:spPr/>
    </dgm:pt>
    <dgm:pt modelId="{A0DF13E7-7F94-476A-BA80-688EFEAF6485}" type="pres">
      <dgm:prSet presAssocID="{9AA1B5BC-9EF9-4D82-8064-FF92C87864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EBC05B-E092-4C65-9DF1-44144F8A52DF}" type="pres">
      <dgm:prSet presAssocID="{77E372E6-2890-4EE5-B125-A1C6DEE3552C}" presName="Name8" presStyleCnt="0"/>
      <dgm:spPr/>
    </dgm:pt>
    <dgm:pt modelId="{6849980F-2252-4636-9AFA-92EE625F3744}" type="pres">
      <dgm:prSet presAssocID="{77E372E6-2890-4EE5-B125-A1C6DEE3552C}" presName="level" presStyleLbl="node1" presStyleIdx="3" presStyleCnt="6">
        <dgm:presLayoutVars>
          <dgm:chMax val="1"/>
          <dgm:bulletEnabled val="1"/>
        </dgm:presLayoutVars>
      </dgm:prSet>
      <dgm:spPr/>
    </dgm:pt>
    <dgm:pt modelId="{408CC074-FFE6-4876-B4B7-C79DA05F97B5}" type="pres">
      <dgm:prSet presAssocID="{77E372E6-2890-4EE5-B125-A1C6DEE355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2DCD72-2CDA-4D88-A374-0B285E76F4FC}" type="pres">
      <dgm:prSet presAssocID="{748E8501-7984-4678-A9F9-C38908820DE7}" presName="Name8" presStyleCnt="0"/>
      <dgm:spPr/>
    </dgm:pt>
    <dgm:pt modelId="{DF891D7C-BC60-41E1-B3E0-3FA3168116FE}" type="pres">
      <dgm:prSet presAssocID="{748E8501-7984-4678-A9F9-C38908820DE7}" presName="level" presStyleLbl="node1" presStyleIdx="4" presStyleCnt="6">
        <dgm:presLayoutVars>
          <dgm:chMax val="1"/>
          <dgm:bulletEnabled val="1"/>
        </dgm:presLayoutVars>
      </dgm:prSet>
      <dgm:spPr/>
    </dgm:pt>
    <dgm:pt modelId="{714C2750-F724-4D31-9E32-4E8DC1D879C4}" type="pres">
      <dgm:prSet presAssocID="{748E8501-7984-4678-A9F9-C38908820D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BAE76E-6D1E-4499-9D06-02BBD5FD7620}" type="pres">
      <dgm:prSet presAssocID="{F3D9018E-07A4-4F53-8B21-DE2741A697B0}" presName="Name8" presStyleCnt="0"/>
      <dgm:spPr/>
    </dgm:pt>
    <dgm:pt modelId="{8C564A65-3A0E-4890-8A1E-1C1A0EF94E92}" type="pres">
      <dgm:prSet presAssocID="{F3D9018E-07A4-4F53-8B21-DE2741A697B0}" presName="level" presStyleLbl="node1" presStyleIdx="5" presStyleCnt="6">
        <dgm:presLayoutVars>
          <dgm:chMax val="1"/>
          <dgm:bulletEnabled val="1"/>
        </dgm:presLayoutVars>
      </dgm:prSet>
      <dgm:spPr/>
    </dgm:pt>
    <dgm:pt modelId="{58CA4732-C215-4640-A3DA-42D05501054B}" type="pres">
      <dgm:prSet presAssocID="{F3D9018E-07A4-4F53-8B21-DE2741A697B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6464D09-8667-475F-8685-6ED7196D8300}" type="presOf" srcId="{748E8501-7984-4678-A9F9-C38908820DE7}" destId="{714C2750-F724-4D31-9E32-4E8DC1D879C4}" srcOrd="1" destOrd="0" presId="urn:microsoft.com/office/officeart/2005/8/layout/pyramid1"/>
    <dgm:cxn modelId="{9E288F29-5200-4343-9179-81D3A369D06B}" type="presOf" srcId="{77E372E6-2890-4EE5-B125-A1C6DEE3552C}" destId="{6849980F-2252-4636-9AFA-92EE625F3744}" srcOrd="0" destOrd="0" presId="urn:microsoft.com/office/officeart/2005/8/layout/pyramid1"/>
    <dgm:cxn modelId="{D77B6530-341D-4D32-9C66-4DEA458B7D3C}" type="presOf" srcId="{D8644AF3-7680-4FBC-BB00-8ACCA1349E28}" destId="{9AB9510C-7708-4CDE-A813-9FD94E508279}" srcOrd="1" destOrd="0" presId="urn:microsoft.com/office/officeart/2005/8/layout/pyramid1"/>
    <dgm:cxn modelId="{3B2AB631-A5A0-48B2-A8FD-10D86C1F351D}" srcId="{E06E9DCE-1DF0-45A8-8DC4-CD200B03C477}" destId="{F3D9018E-07A4-4F53-8B21-DE2741A697B0}" srcOrd="5" destOrd="0" parTransId="{B7EE8B92-2A42-44A2-BC4A-793989AFA902}" sibTransId="{99D2593B-4AAE-4260-9A55-2EAE1D947452}"/>
    <dgm:cxn modelId="{3E253D39-46DA-4421-B941-69EB65C9E8F2}" srcId="{E06E9DCE-1DF0-45A8-8DC4-CD200B03C477}" destId="{9AA1B5BC-9EF9-4D82-8064-FF92C8786477}" srcOrd="2" destOrd="0" parTransId="{5237E926-28B6-41B9-B850-98E31FD061E6}" sibTransId="{FCB4E3D2-64C6-4656-A2BA-E6178B6D94B9}"/>
    <dgm:cxn modelId="{AE9A3C45-CFDE-403B-93AC-FF794B642464}" srcId="{E06E9DCE-1DF0-45A8-8DC4-CD200B03C477}" destId="{F2FA134C-9481-4F23-A926-44B70A950019}" srcOrd="1" destOrd="0" parTransId="{9AC0228B-621F-48C8-A86C-04F41CED1C41}" sibTransId="{1EC98B94-B513-4480-93C1-52FFCE323DA7}"/>
    <dgm:cxn modelId="{C10B464D-9EB1-41CD-8158-37C357D12945}" type="presOf" srcId="{F3D9018E-07A4-4F53-8B21-DE2741A697B0}" destId="{58CA4732-C215-4640-A3DA-42D05501054B}" srcOrd="1" destOrd="0" presId="urn:microsoft.com/office/officeart/2005/8/layout/pyramid1"/>
    <dgm:cxn modelId="{C8028D56-924B-4670-B820-B572D7FF5DF7}" srcId="{E06E9DCE-1DF0-45A8-8DC4-CD200B03C477}" destId="{D8644AF3-7680-4FBC-BB00-8ACCA1349E28}" srcOrd="0" destOrd="0" parTransId="{C77DA287-93E7-44BC-B89E-933A91CAF2E3}" sibTransId="{8E8D7C35-CAE8-4D5A-BF4F-0254D6A556A7}"/>
    <dgm:cxn modelId="{DAA19477-C083-4040-BD47-178F766FE50E}" type="presOf" srcId="{9AA1B5BC-9EF9-4D82-8064-FF92C8786477}" destId="{A0DF13E7-7F94-476A-BA80-688EFEAF6485}" srcOrd="1" destOrd="0" presId="urn:microsoft.com/office/officeart/2005/8/layout/pyramid1"/>
    <dgm:cxn modelId="{E781D47D-20AB-4495-A04B-9DAA0A63173F}" type="presOf" srcId="{77E372E6-2890-4EE5-B125-A1C6DEE3552C}" destId="{408CC074-FFE6-4876-B4B7-C79DA05F97B5}" srcOrd="1" destOrd="0" presId="urn:microsoft.com/office/officeart/2005/8/layout/pyramid1"/>
    <dgm:cxn modelId="{5BBC7B7E-0CBD-4FEA-A8B2-C8267D9179BF}" type="presOf" srcId="{F2FA134C-9481-4F23-A926-44B70A950019}" destId="{4C82E0A5-7024-4053-8850-397ED2E815C2}" srcOrd="1" destOrd="0" presId="urn:microsoft.com/office/officeart/2005/8/layout/pyramid1"/>
    <dgm:cxn modelId="{557CE682-D1ED-466B-B011-DBA1B18D4552}" srcId="{E06E9DCE-1DF0-45A8-8DC4-CD200B03C477}" destId="{748E8501-7984-4678-A9F9-C38908820DE7}" srcOrd="4" destOrd="0" parTransId="{3307A41B-8013-4632-B949-63E620E8BA75}" sibTransId="{738EF78F-8FCF-43D9-80AC-CDDEA33A703D}"/>
    <dgm:cxn modelId="{21F6E889-D4D4-4D70-962B-93444A7BAA10}" type="presOf" srcId="{E06E9DCE-1DF0-45A8-8DC4-CD200B03C477}" destId="{2F075A44-7384-45E7-AA58-840B1FAAEBF6}" srcOrd="0" destOrd="0" presId="urn:microsoft.com/office/officeart/2005/8/layout/pyramid1"/>
    <dgm:cxn modelId="{E3DA3AA9-CDB6-4963-AB6D-7C360633ECEE}" type="presOf" srcId="{D8644AF3-7680-4FBC-BB00-8ACCA1349E28}" destId="{3EFD2804-B40C-4851-8F82-A0C818806E82}" srcOrd="0" destOrd="0" presId="urn:microsoft.com/office/officeart/2005/8/layout/pyramid1"/>
    <dgm:cxn modelId="{61471FAA-D530-488A-961D-EB46EFD0DC2F}" srcId="{E06E9DCE-1DF0-45A8-8DC4-CD200B03C477}" destId="{77E372E6-2890-4EE5-B125-A1C6DEE3552C}" srcOrd="3" destOrd="0" parTransId="{9994242B-C55C-4478-973B-0D01E76995A3}" sibTransId="{FC1E6BD4-2602-4A9C-A3B7-963B761779F9}"/>
    <dgm:cxn modelId="{467C89B0-42CE-4825-BB98-3D42E2575C79}" type="presOf" srcId="{F2FA134C-9481-4F23-A926-44B70A950019}" destId="{2BE71AC8-FF1D-4B05-B3A6-C948BFE12F87}" srcOrd="0" destOrd="0" presId="urn:microsoft.com/office/officeart/2005/8/layout/pyramid1"/>
    <dgm:cxn modelId="{FFBCE0BC-76F4-46A7-947E-4068CF62646C}" type="presOf" srcId="{9AA1B5BC-9EF9-4D82-8064-FF92C8786477}" destId="{1B9C8AF6-EE3C-4869-9DA4-42CBDFBC9853}" srcOrd="0" destOrd="0" presId="urn:microsoft.com/office/officeart/2005/8/layout/pyramid1"/>
    <dgm:cxn modelId="{A98543CF-E4F5-4AA4-9756-A066A84E0CB3}" type="presOf" srcId="{F3D9018E-07A4-4F53-8B21-DE2741A697B0}" destId="{8C564A65-3A0E-4890-8A1E-1C1A0EF94E92}" srcOrd="0" destOrd="0" presId="urn:microsoft.com/office/officeart/2005/8/layout/pyramid1"/>
    <dgm:cxn modelId="{BFC0B8D9-A7E2-4400-9AAF-BDE431EE2476}" type="presOf" srcId="{748E8501-7984-4678-A9F9-C38908820DE7}" destId="{DF891D7C-BC60-41E1-B3E0-3FA3168116FE}" srcOrd="0" destOrd="0" presId="urn:microsoft.com/office/officeart/2005/8/layout/pyramid1"/>
    <dgm:cxn modelId="{FA8220D7-7B18-4A0F-BEFE-D2BE418D1A09}" type="presParOf" srcId="{2F075A44-7384-45E7-AA58-840B1FAAEBF6}" destId="{F64F09EA-C495-4729-ABA6-908CF52B7837}" srcOrd="0" destOrd="0" presId="urn:microsoft.com/office/officeart/2005/8/layout/pyramid1"/>
    <dgm:cxn modelId="{970E567B-5A6F-4C26-9EEB-936F0B6B61E2}" type="presParOf" srcId="{F64F09EA-C495-4729-ABA6-908CF52B7837}" destId="{3EFD2804-B40C-4851-8F82-A0C818806E82}" srcOrd="0" destOrd="0" presId="urn:microsoft.com/office/officeart/2005/8/layout/pyramid1"/>
    <dgm:cxn modelId="{958853FC-3A8F-4B34-8EB2-4DE7AD619C33}" type="presParOf" srcId="{F64F09EA-C495-4729-ABA6-908CF52B7837}" destId="{9AB9510C-7708-4CDE-A813-9FD94E508279}" srcOrd="1" destOrd="0" presId="urn:microsoft.com/office/officeart/2005/8/layout/pyramid1"/>
    <dgm:cxn modelId="{99AE1806-98B7-46A4-85D5-5ECEF8AC32C4}" type="presParOf" srcId="{2F075A44-7384-45E7-AA58-840B1FAAEBF6}" destId="{D1468E1B-F9A1-42B5-B360-2B25AC02D8EC}" srcOrd="1" destOrd="0" presId="urn:microsoft.com/office/officeart/2005/8/layout/pyramid1"/>
    <dgm:cxn modelId="{BD73820C-5885-4C49-8EB9-CD7C0434FB0A}" type="presParOf" srcId="{D1468E1B-F9A1-42B5-B360-2B25AC02D8EC}" destId="{2BE71AC8-FF1D-4B05-B3A6-C948BFE12F87}" srcOrd="0" destOrd="0" presId="urn:microsoft.com/office/officeart/2005/8/layout/pyramid1"/>
    <dgm:cxn modelId="{192453CF-5C50-4CA7-B42C-8B80904F4902}" type="presParOf" srcId="{D1468E1B-F9A1-42B5-B360-2B25AC02D8EC}" destId="{4C82E0A5-7024-4053-8850-397ED2E815C2}" srcOrd="1" destOrd="0" presId="urn:microsoft.com/office/officeart/2005/8/layout/pyramid1"/>
    <dgm:cxn modelId="{669C3A6C-1DA5-4E85-8CFD-F349CC285CAF}" type="presParOf" srcId="{2F075A44-7384-45E7-AA58-840B1FAAEBF6}" destId="{6190A0D6-94DA-4295-8350-981DFFCAD8F1}" srcOrd="2" destOrd="0" presId="urn:microsoft.com/office/officeart/2005/8/layout/pyramid1"/>
    <dgm:cxn modelId="{B2F3C582-F245-48AA-A168-E54EEBD58C12}" type="presParOf" srcId="{6190A0D6-94DA-4295-8350-981DFFCAD8F1}" destId="{1B9C8AF6-EE3C-4869-9DA4-42CBDFBC9853}" srcOrd="0" destOrd="0" presId="urn:microsoft.com/office/officeart/2005/8/layout/pyramid1"/>
    <dgm:cxn modelId="{4F09ED41-CBBF-4166-9BEC-0376B292F7B8}" type="presParOf" srcId="{6190A0D6-94DA-4295-8350-981DFFCAD8F1}" destId="{A0DF13E7-7F94-476A-BA80-688EFEAF6485}" srcOrd="1" destOrd="0" presId="urn:microsoft.com/office/officeart/2005/8/layout/pyramid1"/>
    <dgm:cxn modelId="{F298EC1E-7929-4322-B8F0-F341CDEA321C}" type="presParOf" srcId="{2F075A44-7384-45E7-AA58-840B1FAAEBF6}" destId="{E0EBC05B-E092-4C65-9DF1-44144F8A52DF}" srcOrd="3" destOrd="0" presId="urn:microsoft.com/office/officeart/2005/8/layout/pyramid1"/>
    <dgm:cxn modelId="{38586892-F1C1-4651-9C02-4096D02AA9E5}" type="presParOf" srcId="{E0EBC05B-E092-4C65-9DF1-44144F8A52DF}" destId="{6849980F-2252-4636-9AFA-92EE625F3744}" srcOrd="0" destOrd="0" presId="urn:microsoft.com/office/officeart/2005/8/layout/pyramid1"/>
    <dgm:cxn modelId="{87EEC00D-C3AB-49D3-A8ED-4A807DE069B8}" type="presParOf" srcId="{E0EBC05B-E092-4C65-9DF1-44144F8A52DF}" destId="{408CC074-FFE6-4876-B4B7-C79DA05F97B5}" srcOrd="1" destOrd="0" presId="urn:microsoft.com/office/officeart/2005/8/layout/pyramid1"/>
    <dgm:cxn modelId="{8F3743CD-D3D4-4220-B9B5-DF49AD1CDED0}" type="presParOf" srcId="{2F075A44-7384-45E7-AA58-840B1FAAEBF6}" destId="{462DCD72-2CDA-4D88-A374-0B285E76F4FC}" srcOrd="4" destOrd="0" presId="urn:microsoft.com/office/officeart/2005/8/layout/pyramid1"/>
    <dgm:cxn modelId="{160F587C-02CF-4186-9ECE-EAFCC5DC5D13}" type="presParOf" srcId="{462DCD72-2CDA-4D88-A374-0B285E76F4FC}" destId="{DF891D7C-BC60-41E1-B3E0-3FA3168116FE}" srcOrd="0" destOrd="0" presId="urn:microsoft.com/office/officeart/2005/8/layout/pyramid1"/>
    <dgm:cxn modelId="{4259644F-5BAA-4D40-BBA6-02DAD17BB2C5}" type="presParOf" srcId="{462DCD72-2CDA-4D88-A374-0B285E76F4FC}" destId="{714C2750-F724-4D31-9E32-4E8DC1D879C4}" srcOrd="1" destOrd="0" presId="urn:microsoft.com/office/officeart/2005/8/layout/pyramid1"/>
    <dgm:cxn modelId="{81B8C6E7-C05C-4902-8519-0C93D26C0E3D}" type="presParOf" srcId="{2F075A44-7384-45E7-AA58-840B1FAAEBF6}" destId="{5ABAE76E-6D1E-4499-9D06-02BBD5FD7620}" srcOrd="5" destOrd="0" presId="urn:microsoft.com/office/officeart/2005/8/layout/pyramid1"/>
    <dgm:cxn modelId="{027FB7B2-8A19-4906-A3BD-0D840C04ACE9}" type="presParOf" srcId="{5ABAE76E-6D1E-4499-9D06-02BBD5FD7620}" destId="{8C564A65-3A0E-4890-8A1E-1C1A0EF94E92}" srcOrd="0" destOrd="0" presId="urn:microsoft.com/office/officeart/2005/8/layout/pyramid1"/>
    <dgm:cxn modelId="{B24A4D5B-6864-4D83-B668-7D441F5313F5}" type="presParOf" srcId="{5ABAE76E-6D1E-4499-9D06-02BBD5FD7620}" destId="{58CA4732-C215-4640-A3DA-42D0550105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7A18F-64BD-42D2-ADF5-CB06119874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73166C-5FFB-4BBF-BEAD-2ADC5AFD1D4B}">
      <dgm:prSet phldrT="[Testo]"/>
      <dgm:spPr/>
      <dgm:t>
        <a:bodyPr/>
        <a:lstStyle/>
        <a:p>
          <a:r>
            <a:rPr lang="it-IT" dirty="0"/>
            <a:t>Rilevazione disagio minore</a:t>
          </a:r>
        </a:p>
      </dgm:t>
    </dgm:pt>
    <dgm:pt modelId="{FA574298-B746-40D7-934C-109DCE99B8E5}" type="parTrans" cxnId="{BC09987C-7011-464B-B46D-208468CAED6F}">
      <dgm:prSet/>
      <dgm:spPr/>
      <dgm:t>
        <a:bodyPr/>
        <a:lstStyle/>
        <a:p>
          <a:endParaRPr lang="it-IT"/>
        </a:p>
      </dgm:t>
    </dgm:pt>
    <dgm:pt modelId="{78E75208-C71D-4217-8442-EE5F49828FC9}" type="sibTrans" cxnId="{BC09987C-7011-464B-B46D-208468CAED6F}">
      <dgm:prSet/>
      <dgm:spPr/>
      <dgm:t>
        <a:bodyPr/>
        <a:lstStyle/>
        <a:p>
          <a:endParaRPr lang="it-IT"/>
        </a:p>
      </dgm:t>
    </dgm:pt>
    <dgm:pt modelId="{5ED4B869-D5E4-41B2-9F8A-E4F5518E1736}">
      <dgm:prSet phldrT="[Testo]"/>
      <dgm:spPr/>
      <dgm:t>
        <a:bodyPr/>
        <a:lstStyle/>
        <a:p>
          <a:r>
            <a:rPr lang="it-IT" dirty="0"/>
            <a:t>Valutazione situazione /segnalazione AG per mandato</a:t>
          </a:r>
        </a:p>
      </dgm:t>
    </dgm:pt>
    <dgm:pt modelId="{D657A33B-5382-4B38-9B0C-21A07ADEB29F}" type="parTrans" cxnId="{4458BC31-C435-4DF9-806C-A74FDDA05B36}">
      <dgm:prSet/>
      <dgm:spPr/>
      <dgm:t>
        <a:bodyPr/>
        <a:lstStyle/>
        <a:p>
          <a:endParaRPr lang="it-IT"/>
        </a:p>
      </dgm:t>
    </dgm:pt>
    <dgm:pt modelId="{2C88D126-5B86-43BE-8E51-CAD215A88D48}" type="sibTrans" cxnId="{4458BC31-C435-4DF9-806C-A74FDDA05B36}">
      <dgm:prSet/>
      <dgm:spPr/>
      <dgm:t>
        <a:bodyPr/>
        <a:lstStyle/>
        <a:p>
          <a:endParaRPr lang="it-IT"/>
        </a:p>
      </dgm:t>
    </dgm:pt>
    <dgm:pt modelId="{08ACEA3E-6F97-404F-9F35-B96F2924829C}">
      <dgm:prSet phldrT="[Testo]"/>
      <dgm:spPr/>
      <dgm:t>
        <a:bodyPr/>
        <a:lstStyle/>
        <a:p>
          <a:r>
            <a:rPr lang="it-IT" dirty="0"/>
            <a:t>Valutazione </a:t>
          </a:r>
          <a:r>
            <a:rPr lang="it-IT" dirty="0" err="1"/>
            <a:t>psico</a:t>
          </a:r>
          <a:r>
            <a:rPr lang="it-IT" dirty="0"/>
            <a:t>-sociale delle capacità genitoriali: lettura disagio</a:t>
          </a:r>
        </a:p>
      </dgm:t>
    </dgm:pt>
    <dgm:pt modelId="{CD49BC10-A170-4932-941B-4D66C943C4D4}" type="parTrans" cxnId="{EA1F885F-E2B6-42A2-A90D-B0ABEE28AB89}">
      <dgm:prSet/>
      <dgm:spPr/>
      <dgm:t>
        <a:bodyPr/>
        <a:lstStyle/>
        <a:p>
          <a:endParaRPr lang="it-IT"/>
        </a:p>
      </dgm:t>
    </dgm:pt>
    <dgm:pt modelId="{59FDAF7D-9B48-4A63-A959-FA59E194D13C}" type="sibTrans" cxnId="{EA1F885F-E2B6-42A2-A90D-B0ABEE28AB89}">
      <dgm:prSet/>
      <dgm:spPr/>
      <dgm:t>
        <a:bodyPr/>
        <a:lstStyle/>
        <a:p>
          <a:endParaRPr lang="it-IT"/>
        </a:p>
      </dgm:t>
    </dgm:pt>
    <dgm:pt modelId="{AC216D46-9754-47F1-A02C-373B8E7826E8}">
      <dgm:prSet phldrT="[Testo]"/>
      <dgm:spPr/>
      <dgm:t>
        <a:bodyPr/>
        <a:lstStyle/>
        <a:p>
          <a:r>
            <a:rPr lang="it-IT" dirty="0"/>
            <a:t>Prognosi con progetto di lavoro famiglia origine</a:t>
          </a:r>
        </a:p>
      </dgm:t>
    </dgm:pt>
    <dgm:pt modelId="{D4281E4E-F771-4AAC-8E9B-5E8447980A2C}" type="parTrans" cxnId="{9AEF4C45-6505-4E63-A6D8-837C6384CD48}">
      <dgm:prSet/>
      <dgm:spPr/>
      <dgm:t>
        <a:bodyPr/>
        <a:lstStyle/>
        <a:p>
          <a:endParaRPr lang="it-IT"/>
        </a:p>
      </dgm:t>
    </dgm:pt>
    <dgm:pt modelId="{E1C8A31B-132F-485E-8958-669425C240CC}" type="sibTrans" cxnId="{9AEF4C45-6505-4E63-A6D8-837C6384CD48}">
      <dgm:prSet/>
      <dgm:spPr/>
      <dgm:t>
        <a:bodyPr/>
        <a:lstStyle/>
        <a:p>
          <a:endParaRPr lang="it-IT"/>
        </a:p>
      </dgm:t>
    </dgm:pt>
    <dgm:pt modelId="{74A860DD-6708-472F-AF61-3C9A5DB3BB77}">
      <dgm:prSet phldrT="[Testo]"/>
      <dgm:spPr/>
      <dgm:t>
        <a:bodyPr/>
        <a:lstStyle/>
        <a:p>
          <a:r>
            <a:rPr lang="it-IT" dirty="0"/>
            <a:t>Interventi di sostegno</a:t>
          </a:r>
        </a:p>
        <a:p>
          <a:r>
            <a:rPr lang="it-IT" dirty="0"/>
            <a:t>Interventi integrativi</a:t>
          </a:r>
        </a:p>
        <a:p>
          <a:r>
            <a:rPr lang="it-IT" dirty="0"/>
            <a:t>Interventi sostitutivi</a:t>
          </a:r>
        </a:p>
      </dgm:t>
    </dgm:pt>
    <dgm:pt modelId="{6DFD032C-59C5-469D-93CB-8F74F59107D1}" type="parTrans" cxnId="{E8CCF182-680B-4765-A606-413A6A8B0F1D}">
      <dgm:prSet/>
      <dgm:spPr/>
      <dgm:t>
        <a:bodyPr/>
        <a:lstStyle/>
        <a:p>
          <a:endParaRPr lang="it-IT"/>
        </a:p>
      </dgm:t>
    </dgm:pt>
    <dgm:pt modelId="{D937929C-2920-4CC9-86A3-CBE5D1899214}" type="sibTrans" cxnId="{E8CCF182-680B-4765-A606-413A6A8B0F1D}">
      <dgm:prSet/>
      <dgm:spPr/>
      <dgm:t>
        <a:bodyPr/>
        <a:lstStyle/>
        <a:p>
          <a:endParaRPr lang="it-IT"/>
        </a:p>
      </dgm:t>
    </dgm:pt>
    <dgm:pt modelId="{0C889039-086B-4207-A4D3-13C2C5E2BFF9}" type="pres">
      <dgm:prSet presAssocID="{DB07A18F-64BD-42D2-ADF5-CB0611987496}" presName="cycle" presStyleCnt="0">
        <dgm:presLayoutVars>
          <dgm:dir/>
          <dgm:resizeHandles val="exact"/>
        </dgm:presLayoutVars>
      </dgm:prSet>
      <dgm:spPr/>
    </dgm:pt>
    <dgm:pt modelId="{555EEB38-B128-42BC-AC6A-A818F827917C}" type="pres">
      <dgm:prSet presAssocID="{A473166C-5FFB-4BBF-BEAD-2ADC5AFD1D4B}" presName="node" presStyleLbl="node1" presStyleIdx="0" presStyleCnt="5">
        <dgm:presLayoutVars>
          <dgm:bulletEnabled val="1"/>
        </dgm:presLayoutVars>
      </dgm:prSet>
      <dgm:spPr/>
    </dgm:pt>
    <dgm:pt modelId="{D3C48FC6-4340-49E3-BB38-66CC6F99A920}" type="pres">
      <dgm:prSet presAssocID="{A473166C-5FFB-4BBF-BEAD-2ADC5AFD1D4B}" presName="spNode" presStyleCnt="0"/>
      <dgm:spPr/>
    </dgm:pt>
    <dgm:pt modelId="{CADB8A78-A605-4164-9651-85647C5D549F}" type="pres">
      <dgm:prSet presAssocID="{78E75208-C71D-4217-8442-EE5F49828FC9}" presName="sibTrans" presStyleLbl="sibTrans1D1" presStyleIdx="0" presStyleCnt="5"/>
      <dgm:spPr/>
    </dgm:pt>
    <dgm:pt modelId="{840A1321-6D62-4000-B7DD-CE57945C6066}" type="pres">
      <dgm:prSet presAssocID="{5ED4B869-D5E4-41B2-9F8A-E4F5518E1736}" presName="node" presStyleLbl="node1" presStyleIdx="1" presStyleCnt="5">
        <dgm:presLayoutVars>
          <dgm:bulletEnabled val="1"/>
        </dgm:presLayoutVars>
      </dgm:prSet>
      <dgm:spPr/>
    </dgm:pt>
    <dgm:pt modelId="{AD3CA54D-3BC7-4D41-8B68-6CF23B5E2339}" type="pres">
      <dgm:prSet presAssocID="{5ED4B869-D5E4-41B2-9F8A-E4F5518E1736}" presName="spNode" presStyleCnt="0"/>
      <dgm:spPr/>
    </dgm:pt>
    <dgm:pt modelId="{C0F0F6DC-3545-4655-A761-52E85282FA5D}" type="pres">
      <dgm:prSet presAssocID="{2C88D126-5B86-43BE-8E51-CAD215A88D48}" presName="sibTrans" presStyleLbl="sibTrans1D1" presStyleIdx="1" presStyleCnt="5"/>
      <dgm:spPr/>
    </dgm:pt>
    <dgm:pt modelId="{9FD56BCC-6DB1-424B-BAF9-972D837283AE}" type="pres">
      <dgm:prSet presAssocID="{08ACEA3E-6F97-404F-9F35-B96F2924829C}" presName="node" presStyleLbl="node1" presStyleIdx="2" presStyleCnt="5">
        <dgm:presLayoutVars>
          <dgm:bulletEnabled val="1"/>
        </dgm:presLayoutVars>
      </dgm:prSet>
      <dgm:spPr/>
    </dgm:pt>
    <dgm:pt modelId="{961EA28B-89D3-4255-959F-7427BBDD9856}" type="pres">
      <dgm:prSet presAssocID="{08ACEA3E-6F97-404F-9F35-B96F2924829C}" presName="spNode" presStyleCnt="0"/>
      <dgm:spPr/>
    </dgm:pt>
    <dgm:pt modelId="{D71ECC3D-8A59-4486-AA24-721FAB57D7A0}" type="pres">
      <dgm:prSet presAssocID="{59FDAF7D-9B48-4A63-A959-FA59E194D13C}" presName="sibTrans" presStyleLbl="sibTrans1D1" presStyleIdx="2" presStyleCnt="5"/>
      <dgm:spPr/>
    </dgm:pt>
    <dgm:pt modelId="{C53B3B32-5D4B-43CA-8738-D5A55F754AA5}" type="pres">
      <dgm:prSet presAssocID="{AC216D46-9754-47F1-A02C-373B8E7826E8}" presName="node" presStyleLbl="node1" presStyleIdx="3" presStyleCnt="5">
        <dgm:presLayoutVars>
          <dgm:bulletEnabled val="1"/>
        </dgm:presLayoutVars>
      </dgm:prSet>
      <dgm:spPr/>
    </dgm:pt>
    <dgm:pt modelId="{EB1F5A87-CEF2-46CF-A40E-226804F57DF3}" type="pres">
      <dgm:prSet presAssocID="{AC216D46-9754-47F1-A02C-373B8E7826E8}" presName="spNode" presStyleCnt="0"/>
      <dgm:spPr/>
    </dgm:pt>
    <dgm:pt modelId="{45E605A8-D323-450A-9EF8-7D4F17E10212}" type="pres">
      <dgm:prSet presAssocID="{E1C8A31B-132F-485E-8958-669425C240CC}" presName="sibTrans" presStyleLbl="sibTrans1D1" presStyleIdx="3" presStyleCnt="5"/>
      <dgm:spPr/>
    </dgm:pt>
    <dgm:pt modelId="{6B717E17-B98B-452A-81AC-545F62032E87}" type="pres">
      <dgm:prSet presAssocID="{74A860DD-6708-472F-AF61-3C9A5DB3BB77}" presName="node" presStyleLbl="node1" presStyleIdx="4" presStyleCnt="5">
        <dgm:presLayoutVars>
          <dgm:bulletEnabled val="1"/>
        </dgm:presLayoutVars>
      </dgm:prSet>
      <dgm:spPr/>
    </dgm:pt>
    <dgm:pt modelId="{82AC2186-3E7F-4F01-B697-06EC670DF91A}" type="pres">
      <dgm:prSet presAssocID="{74A860DD-6708-472F-AF61-3C9A5DB3BB77}" presName="spNode" presStyleCnt="0"/>
      <dgm:spPr/>
    </dgm:pt>
    <dgm:pt modelId="{A9A8653B-44FF-4549-99F4-77BE5080A0D5}" type="pres">
      <dgm:prSet presAssocID="{D937929C-2920-4CC9-86A3-CBE5D1899214}" presName="sibTrans" presStyleLbl="sibTrans1D1" presStyleIdx="4" presStyleCnt="5"/>
      <dgm:spPr/>
    </dgm:pt>
  </dgm:ptLst>
  <dgm:cxnLst>
    <dgm:cxn modelId="{3BCAE00C-5E07-45A8-8579-ED7A8E0222AC}" type="presOf" srcId="{08ACEA3E-6F97-404F-9F35-B96F2924829C}" destId="{9FD56BCC-6DB1-424B-BAF9-972D837283AE}" srcOrd="0" destOrd="0" presId="urn:microsoft.com/office/officeart/2005/8/layout/cycle5"/>
    <dgm:cxn modelId="{F202B328-0724-40B0-8B43-579D680C0C75}" type="presOf" srcId="{AC216D46-9754-47F1-A02C-373B8E7826E8}" destId="{C53B3B32-5D4B-43CA-8738-D5A55F754AA5}" srcOrd="0" destOrd="0" presId="urn:microsoft.com/office/officeart/2005/8/layout/cycle5"/>
    <dgm:cxn modelId="{4458BC31-C435-4DF9-806C-A74FDDA05B36}" srcId="{DB07A18F-64BD-42D2-ADF5-CB0611987496}" destId="{5ED4B869-D5E4-41B2-9F8A-E4F5518E1736}" srcOrd="1" destOrd="0" parTransId="{D657A33B-5382-4B38-9B0C-21A07ADEB29F}" sibTransId="{2C88D126-5B86-43BE-8E51-CAD215A88D48}"/>
    <dgm:cxn modelId="{00112D39-ABE7-4BA6-BE17-CFE581A0602D}" type="presOf" srcId="{DB07A18F-64BD-42D2-ADF5-CB0611987496}" destId="{0C889039-086B-4207-A4D3-13C2C5E2BFF9}" srcOrd="0" destOrd="0" presId="urn:microsoft.com/office/officeart/2005/8/layout/cycle5"/>
    <dgm:cxn modelId="{1DE40C3C-2E02-4FC1-A034-5C55FBDB0744}" type="presOf" srcId="{D937929C-2920-4CC9-86A3-CBE5D1899214}" destId="{A9A8653B-44FF-4549-99F4-77BE5080A0D5}" srcOrd="0" destOrd="0" presId="urn:microsoft.com/office/officeart/2005/8/layout/cycle5"/>
    <dgm:cxn modelId="{EA1F885F-E2B6-42A2-A90D-B0ABEE28AB89}" srcId="{DB07A18F-64BD-42D2-ADF5-CB0611987496}" destId="{08ACEA3E-6F97-404F-9F35-B96F2924829C}" srcOrd="2" destOrd="0" parTransId="{CD49BC10-A170-4932-941B-4D66C943C4D4}" sibTransId="{59FDAF7D-9B48-4A63-A959-FA59E194D13C}"/>
    <dgm:cxn modelId="{90997C43-BFA8-414D-B347-0579296B3D6F}" type="presOf" srcId="{78E75208-C71D-4217-8442-EE5F49828FC9}" destId="{CADB8A78-A605-4164-9651-85647C5D549F}" srcOrd="0" destOrd="0" presId="urn:microsoft.com/office/officeart/2005/8/layout/cycle5"/>
    <dgm:cxn modelId="{9AEF4C45-6505-4E63-A6D8-837C6384CD48}" srcId="{DB07A18F-64BD-42D2-ADF5-CB0611987496}" destId="{AC216D46-9754-47F1-A02C-373B8E7826E8}" srcOrd="3" destOrd="0" parTransId="{D4281E4E-F771-4AAC-8E9B-5E8447980A2C}" sibTransId="{E1C8A31B-132F-485E-8958-669425C240CC}"/>
    <dgm:cxn modelId="{7ED08465-FA94-423F-86DE-8087B56CFA60}" type="presOf" srcId="{59FDAF7D-9B48-4A63-A959-FA59E194D13C}" destId="{D71ECC3D-8A59-4486-AA24-721FAB57D7A0}" srcOrd="0" destOrd="0" presId="urn:microsoft.com/office/officeart/2005/8/layout/cycle5"/>
    <dgm:cxn modelId="{F2BCF075-A58B-4EA8-8D28-0D44338D73DF}" type="presOf" srcId="{2C88D126-5B86-43BE-8E51-CAD215A88D48}" destId="{C0F0F6DC-3545-4655-A761-52E85282FA5D}" srcOrd="0" destOrd="0" presId="urn:microsoft.com/office/officeart/2005/8/layout/cycle5"/>
    <dgm:cxn modelId="{2C409557-D430-4D8D-AED4-63890449C4D3}" type="presOf" srcId="{A473166C-5FFB-4BBF-BEAD-2ADC5AFD1D4B}" destId="{555EEB38-B128-42BC-AC6A-A818F827917C}" srcOrd="0" destOrd="0" presId="urn:microsoft.com/office/officeart/2005/8/layout/cycle5"/>
    <dgm:cxn modelId="{BC09987C-7011-464B-B46D-208468CAED6F}" srcId="{DB07A18F-64BD-42D2-ADF5-CB0611987496}" destId="{A473166C-5FFB-4BBF-BEAD-2ADC5AFD1D4B}" srcOrd="0" destOrd="0" parTransId="{FA574298-B746-40D7-934C-109DCE99B8E5}" sibTransId="{78E75208-C71D-4217-8442-EE5F49828FC9}"/>
    <dgm:cxn modelId="{E8CCF182-680B-4765-A606-413A6A8B0F1D}" srcId="{DB07A18F-64BD-42D2-ADF5-CB0611987496}" destId="{74A860DD-6708-472F-AF61-3C9A5DB3BB77}" srcOrd="4" destOrd="0" parTransId="{6DFD032C-59C5-469D-93CB-8F74F59107D1}" sibTransId="{D937929C-2920-4CC9-86A3-CBE5D1899214}"/>
    <dgm:cxn modelId="{AEFAE484-2402-41B3-8D29-8F25B933F711}" type="presOf" srcId="{5ED4B869-D5E4-41B2-9F8A-E4F5518E1736}" destId="{840A1321-6D62-4000-B7DD-CE57945C6066}" srcOrd="0" destOrd="0" presId="urn:microsoft.com/office/officeart/2005/8/layout/cycle5"/>
    <dgm:cxn modelId="{7D838195-C361-4692-83F6-4C1D364B552D}" type="presOf" srcId="{E1C8A31B-132F-485E-8958-669425C240CC}" destId="{45E605A8-D323-450A-9EF8-7D4F17E10212}" srcOrd="0" destOrd="0" presId="urn:microsoft.com/office/officeart/2005/8/layout/cycle5"/>
    <dgm:cxn modelId="{9F9DEAB9-D81F-4F52-8297-FAE66DEEA1D0}" type="presOf" srcId="{74A860DD-6708-472F-AF61-3C9A5DB3BB77}" destId="{6B717E17-B98B-452A-81AC-545F62032E87}" srcOrd="0" destOrd="0" presId="urn:microsoft.com/office/officeart/2005/8/layout/cycle5"/>
    <dgm:cxn modelId="{A6E06B37-725F-41B3-B741-F3693D4093E0}" type="presParOf" srcId="{0C889039-086B-4207-A4D3-13C2C5E2BFF9}" destId="{555EEB38-B128-42BC-AC6A-A818F827917C}" srcOrd="0" destOrd="0" presId="urn:microsoft.com/office/officeart/2005/8/layout/cycle5"/>
    <dgm:cxn modelId="{9EC07ADF-FC7C-4DFC-8E66-353745906B8E}" type="presParOf" srcId="{0C889039-086B-4207-A4D3-13C2C5E2BFF9}" destId="{D3C48FC6-4340-49E3-BB38-66CC6F99A920}" srcOrd="1" destOrd="0" presId="urn:microsoft.com/office/officeart/2005/8/layout/cycle5"/>
    <dgm:cxn modelId="{BF8B0A5E-00B6-4D6E-8230-0E0A82E4A7DB}" type="presParOf" srcId="{0C889039-086B-4207-A4D3-13C2C5E2BFF9}" destId="{CADB8A78-A605-4164-9651-85647C5D549F}" srcOrd="2" destOrd="0" presId="urn:microsoft.com/office/officeart/2005/8/layout/cycle5"/>
    <dgm:cxn modelId="{C91014EB-85F4-49F6-ADBC-2292713DF1FF}" type="presParOf" srcId="{0C889039-086B-4207-A4D3-13C2C5E2BFF9}" destId="{840A1321-6D62-4000-B7DD-CE57945C6066}" srcOrd="3" destOrd="0" presId="urn:microsoft.com/office/officeart/2005/8/layout/cycle5"/>
    <dgm:cxn modelId="{CF502A61-BB6D-4A84-A150-C836AD5F1DBA}" type="presParOf" srcId="{0C889039-086B-4207-A4D3-13C2C5E2BFF9}" destId="{AD3CA54D-3BC7-4D41-8B68-6CF23B5E2339}" srcOrd="4" destOrd="0" presId="urn:microsoft.com/office/officeart/2005/8/layout/cycle5"/>
    <dgm:cxn modelId="{97AAEF24-C471-4DF5-A460-DF121EAA4A02}" type="presParOf" srcId="{0C889039-086B-4207-A4D3-13C2C5E2BFF9}" destId="{C0F0F6DC-3545-4655-A761-52E85282FA5D}" srcOrd="5" destOrd="0" presId="urn:microsoft.com/office/officeart/2005/8/layout/cycle5"/>
    <dgm:cxn modelId="{990D0D91-5AFA-498C-AAE7-602EA147D414}" type="presParOf" srcId="{0C889039-086B-4207-A4D3-13C2C5E2BFF9}" destId="{9FD56BCC-6DB1-424B-BAF9-972D837283AE}" srcOrd="6" destOrd="0" presId="urn:microsoft.com/office/officeart/2005/8/layout/cycle5"/>
    <dgm:cxn modelId="{F99827CF-A67B-4AD6-BB6E-EC9800124457}" type="presParOf" srcId="{0C889039-086B-4207-A4D3-13C2C5E2BFF9}" destId="{961EA28B-89D3-4255-959F-7427BBDD9856}" srcOrd="7" destOrd="0" presId="urn:microsoft.com/office/officeart/2005/8/layout/cycle5"/>
    <dgm:cxn modelId="{3DC3C136-8CA6-4FBA-90F5-9962A15D8CE4}" type="presParOf" srcId="{0C889039-086B-4207-A4D3-13C2C5E2BFF9}" destId="{D71ECC3D-8A59-4486-AA24-721FAB57D7A0}" srcOrd="8" destOrd="0" presId="urn:microsoft.com/office/officeart/2005/8/layout/cycle5"/>
    <dgm:cxn modelId="{B43C1A4A-E705-4807-977F-C642CC346AA3}" type="presParOf" srcId="{0C889039-086B-4207-A4D3-13C2C5E2BFF9}" destId="{C53B3B32-5D4B-43CA-8738-D5A55F754AA5}" srcOrd="9" destOrd="0" presId="urn:microsoft.com/office/officeart/2005/8/layout/cycle5"/>
    <dgm:cxn modelId="{B5D5C5CE-0450-4636-AE77-8EBE9E592CC9}" type="presParOf" srcId="{0C889039-086B-4207-A4D3-13C2C5E2BFF9}" destId="{EB1F5A87-CEF2-46CF-A40E-226804F57DF3}" srcOrd="10" destOrd="0" presId="urn:microsoft.com/office/officeart/2005/8/layout/cycle5"/>
    <dgm:cxn modelId="{3F6D4D26-8512-4CED-BAAE-46CAA43AB1FF}" type="presParOf" srcId="{0C889039-086B-4207-A4D3-13C2C5E2BFF9}" destId="{45E605A8-D323-450A-9EF8-7D4F17E10212}" srcOrd="11" destOrd="0" presId="urn:microsoft.com/office/officeart/2005/8/layout/cycle5"/>
    <dgm:cxn modelId="{4DBF7F18-5FDB-4723-9C30-B8C679B68C06}" type="presParOf" srcId="{0C889039-086B-4207-A4D3-13C2C5E2BFF9}" destId="{6B717E17-B98B-452A-81AC-545F62032E87}" srcOrd="12" destOrd="0" presId="urn:microsoft.com/office/officeart/2005/8/layout/cycle5"/>
    <dgm:cxn modelId="{278097BD-B488-4C31-BA06-51C7E0E73A86}" type="presParOf" srcId="{0C889039-086B-4207-A4D3-13C2C5E2BFF9}" destId="{82AC2186-3E7F-4F01-B697-06EC670DF91A}" srcOrd="13" destOrd="0" presId="urn:microsoft.com/office/officeart/2005/8/layout/cycle5"/>
    <dgm:cxn modelId="{59332E46-023C-42C0-8564-F576DD3AB891}" type="presParOf" srcId="{0C889039-086B-4207-A4D3-13C2C5E2BFF9}" destId="{A9A8653B-44FF-4549-99F4-77BE5080A0D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37DB-D925-4024-8B4B-41097796CB20}">
      <dsp:nvSpPr>
        <dsp:cNvPr id="0" name=""/>
        <dsp:cNvSpPr/>
      </dsp:nvSpPr>
      <dsp:spPr>
        <a:xfrm>
          <a:off x="0" y="0"/>
          <a:ext cx="4320528" cy="536022"/>
        </a:xfrm>
        <a:prstGeom prst="homePlat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2">
                  <a:lumMod val="50000"/>
                </a:schemeClr>
              </a:solidFill>
            </a:rPr>
            <a:t>Politiche</a:t>
          </a:r>
        </a:p>
      </dsp:txBody>
      <dsp:txXfrm>
        <a:off x="0" y="0"/>
        <a:ext cx="4186523" cy="536022"/>
      </dsp:txXfrm>
    </dsp:sp>
    <dsp:sp modelId="{53AF715B-5504-47BC-8DA7-9F5183068793}">
      <dsp:nvSpPr>
        <dsp:cNvPr id="0" name=""/>
        <dsp:cNvSpPr/>
      </dsp:nvSpPr>
      <dsp:spPr>
        <a:xfrm>
          <a:off x="3657325" y="0"/>
          <a:ext cx="4320528" cy="53602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2">
                  <a:lumMod val="50000"/>
                </a:schemeClr>
              </a:solidFill>
            </a:rPr>
            <a:t>Per la</a:t>
          </a:r>
        </a:p>
      </dsp:txBody>
      <dsp:txXfrm>
        <a:off x="3925336" y="0"/>
        <a:ext cx="3784506" cy="536022"/>
      </dsp:txXfrm>
    </dsp:sp>
    <dsp:sp modelId="{0AF048FC-26E9-4A7F-99B7-D90B5DADEF1A}">
      <dsp:nvSpPr>
        <dsp:cNvPr id="0" name=""/>
        <dsp:cNvSpPr/>
      </dsp:nvSpPr>
      <dsp:spPr>
        <a:xfrm>
          <a:off x="6907469" y="0"/>
          <a:ext cx="4320528" cy="53602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2">
                  <a:lumMod val="50000"/>
                </a:schemeClr>
              </a:solidFill>
            </a:rPr>
            <a:t>Famiglia</a:t>
          </a:r>
        </a:p>
      </dsp:txBody>
      <dsp:txXfrm>
        <a:off x="7175480" y="0"/>
        <a:ext cx="3784506" cy="53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D2804-B40C-4851-8F82-A0C818806E82}">
      <dsp:nvSpPr>
        <dsp:cNvPr id="0" name=""/>
        <dsp:cNvSpPr/>
      </dsp:nvSpPr>
      <dsp:spPr>
        <a:xfrm>
          <a:off x="3429000" y="0"/>
          <a:ext cx="1371599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3429000" y="0"/>
        <a:ext cx="1371599" cy="754327"/>
      </dsp:txXfrm>
    </dsp:sp>
    <dsp:sp modelId="{2BE71AC8-FF1D-4B05-B3A6-C948BFE12F87}">
      <dsp:nvSpPr>
        <dsp:cNvPr id="0" name=""/>
        <dsp:cNvSpPr/>
      </dsp:nvSpPr>
      <dsp:spPr>
        <a:xfrm>
          <a:off x="2743200" y="754327"/>
          <a:ext cx="2743199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Contributo economico</a:t>
          </a:r>
        </a:p>
      </dsp:txBody>
      <dsp:txXfrm>
        <a:off x="3223260" y="754327"/>
        <a:ext cx="1783080" cy="754327"/>
      </dsp:txXfrm>
    </dsp:sp>
    <dsp:sp modelId="{1B9C8AF6-EE3C-4869-9DA4-42CBDFBC9853}">
      <dsp:nvSpPr>
        <dsp:cNvPr id="0" name=""/>
        <dsp:cNvSpPr/>
      </dsp:nvSpPr>
      <dsp:spPr>
        <a:xfrm>
          <a:off x="2057400" y="1508654"/>
          <a:ext cx="4114800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Conflittualità familiare</a:t>
          </a:r>
        </a:p>
      </dsp:txBody>
      <dsp:txXfrm>
        <a:off x="2777489" y="1508654"/>
        <a:ext cx="2674620" cy="754327"/>
      </dsp:txXfrm>
    </dsp:sp>
    <dsp:sp modelId="{6849980F-2252-4636-9AFA-92EE625F3744}">
      <dsp:nvSpPr>
        <dsp:cNvPr id="0" name=""/>
        <dsp:cNvSpPr/>
      </dsp:nvSpPr>
      <dsp:spPr>
        <a:xfrm>
          <a:off x="1371600" y="2262981"/>
          <a:ext cx="5486399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Violenza assistita</a:t>
          </a:r>
        </a:p>
      </dsp:txBody>
      <dsp:txXfrm>
        <a:off x="2331720" y="2262981"/>
        <a:ext cx="3566160" cy="754327"/>
      </dsp:txXfrm>
    </dsp:sp>
    <dsp:sp modelId="{DF891D7C-BC60-41E1-B3E0-3FA3168116FE}">
      <dsp:nvSpPr>
        <dsp:cNvPr id="0" name=""/>
        <dsp:cNvSpPr/>
      </dsp:nvSpPr>
      <dsp:spPr>
        <a:xfrm>
          <a:off x="685799" y="3017308"/>
          <a:ext cx="6858000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Problemi comportamentali figli</a:t>
          </a:r>
        </a:p>
      </dsp:txBody>
      <dsp:txXfrm>
        <a:off x="1885949" y="3017308"/>
        <a:ext cx="4457700" cy="754327"/>
      </dsp:txXfrm>
    </dsp:sp>
    <dsp:sp modelId="{8C564A65-3A0E-4890-8A1E-1C1A0EF94E92}">
      <dsp:nvSpPr>
        <dsp:cNvPr id="0" name=""/>
        <dsp:cNvSpPr/>
      </dsp:nvSpPr>
      <dsp:spPr>
        <a:xfrm>
          <a:off x="0" y="3771635"/>
          <a:ext cx="8229600" cy="754327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Problemi mentali/comportamentali coniuge</a:t>
          </a:r>
        </a:p>
      </dsp:txBody>
      <dsp:txXfrm>
        <a:off x="1440179" y="3771635"/>
        <a:ext cx="5349240" cy="754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EB38-B128-42BC-AC6A-A818F827917C}">
      <dsp:nvSpPr>
        <dsp:cNvPr id="0" name=""/>
        <dsp:cNvSpPr/>
      </dsp:nvSpPr>
      <dsp:spPr>
        <a:xfrm>
          <a:off x="4501054" y="2980"/>
          <a:ext cx="1511902" cy="982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Rilevazione disagio minore</a:t>
          </a:r>
        </a:p>
      </dsp:txBody>
      <dsp:txXfrm>
        <a:off x="4549027" y="50953"/>
        <a:ext cx="1415956" cy="886790"/>
      </dsp:txXfrm>
    </dsp:sp>
    <dsp:sp modelId="{CADB8A78-A605-4164-9651-85647C5D549F}">
      <dsp:nvSpPr>
        <dsp:cNvPr id="0" name=""/>
        <dsp:cNvSpPr/>
      </dsp:nvSpPr>
      <dsp:spPr>
        <a:xfrm>
          <a:off x="3294509" y="494348"/>
          <a:ext cx="3924992" cy="3924992"/>
        </a:xfrm>
        <a:custGeom>
          <a:avLst/>
          <a:gdLst/>
          <a:ahLst/>
          <a:cxnLst/>
          <a:rect l="0" t="0" r="0" b="0"/>
          <a:pathLst>
            <a:path>
              <a:moveTo>
                <a:pt x="2920769" y="249865"/>
              </a:moveTo>
              <a:arcTo wR="1962496" hR="1962496" stAng="17953708" swAng="12111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A1321-6D62-4000-B7DD-CE57945C6066}">
      <dsp:nvSpPr>
        <dsp:cNvPr id="0" name=""/>
        <dsp:cNvSpPr/>
      </dsp:nvSpPr>
      <dsp:spPr>
        <a:xfrm>
          <a:off x="6367499" y="1359032"/>
          <a:ext cx="1511902" cy="982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Valutazione situazione /segnalazione AG per mandato</a:t>
          </a:r>
        </a:p>
      </dsp:txBody>
      <dsp:txXfrm>
        <a:off x="6415472" y="1407005"/>
        <a:ext cx="1415956" cy="886790"/>
      </dsp:txXfrm>
    </dsp:sp>
    <dsp:sp modelId="{C0F0F6DC-3545-4655-A761-52E85282FA5D}">
      <dsp:nvSpPr>
        <dsp:cNvPr id="0" name=""/>
        <dsp:cNvSpPr/>
      </dsp:nvSpPr>
      <dsp:spPr>
        <a:xfrm>
          <a:off x="3294509" y="494348"/>
          <a:ext cx="3924992" cy="3924992"/>
        </a:xfrm>
        <a:custGeom>
          <a:avLst/>
          <a:gdLst/>
          <a:ahLst/>
          <a:cxnLst/>
          <a:rect l="0" t="0" r="0" b="0"/>
          <a:pathLst>
            <a:path>
              <a:moveTo>
                <a:pt x="3920279" y="2098427"/>
              </a:moveTo>
              <a:arcTo wR="1962496" hR="1962496" stAng="21838305" swAng="1359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6BCC-6DB1-424B-BAF9-972D837283AE}">
      <dsp:nvSpPr>
        <dsp:cNvPr id="0" name=""/>
        <dsp:cNvSpPr/>
      </dsp:nvSpPr>
      <dsp:spPr>
        <a:xfrm>
          <a:off x="5654581" y="3553169"/>
          <a:ext cx="1511902" cy="982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Valutazione </a:t>
          </a:r>
          <a:r>
            <a:rPr lang="it-IT" sz="1100" kern="1200" dirty="0" err="1"/>
            <a:t>psico</a:t>
          </a:r>
          <a:r>
            <a:rPr lang="it-IT" sz="1100" kern="1200" dirty="0"/>
            <a:t>-sociale delle capacità genitoriali: lettura disagio</a:t>
          </a:r>
        </a:p>
      </dsp:txBody>
      <dsp:txXfrm>
        <a:off x="5702554" y="3601142"/>
        <a:ext cx="1415956" cy="886790"/>
      </dsp:txXfrm>
    </dsp:sp>
    <dsp:sp modelId="{D71ECC3D-8A59-4486-AA24-721FAB57D7A0}">
      <dsp:nvSpPr>
        <dsp:cNvPr id="0" name=""/>
        <dsp:cNvSpPr/>
      </dsp:nvSpPr>
      <dsp:spPr>
        <a:xfrm>
          <a:off x="3294509" y="494348"/>
          <a:ext cx="3924992" cy="3924992"/>
        </a:xfrm>
        <a:custGeom>
          <a:avLst/>
          <a:gdLst/>
          <a:ahLst/>
          <a:cxnLst/>
          <a:rect l="0" t="0" r="0" b="0"/>
          <a:pathLst>
            <a:path>
              <a:moveTo>
                <a:pt x="2203204" y="3910174"/>
              </a:moveTo>
              <a:arcTo wR="1962496" hR="1962496" stAng="4977282" swAng="8454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B3B32-5D4B-43CA-8738-D5A55F754AA5}">
      <dsp:nvSpPr>
        <dsp:cNvPr id="0" name=""/>
        <dsp:cNvSpPr/>
      </dsp:nvSpPr>
      <dsp:spPr>
        <a:xfrm>
          <a:off x="3347528" y="3553169"/>
          <a:ext cx="1511902" cy="982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Prognosi con progetto di lavoro famiglia origine</a:t>
          </a:r>
        </a:p>
      </dsp:txBody>
      <dsp:txXfrm>
        <a:off x="3395501" y="3601142"/>
        <a:ext cx="1415956" cy="886790"/>
      </dsp:txXfrm>
    </dsp:sp>
    <dsp:sp modelId="{45E605A8-D323-450A-9EF8-7D4F17E10212}">
      <dsp:nvSpPr>
        <dsp:cNvPr id="0" name=""/>
        <dsp:cNvSpPr/>
      </dsp:nvSpPr>
      <dsp:spPr>
        <a:xfrm>
          <a:off x="3294509" y="494348"/>
          <a:ext cx="3924992" cy="3924992"/>
        </a:xfrm>
        <a:custGeom>
          <a:avLst/>
          <a:gdLst/>
          <a:ahLst/>
          <a:cxnLst/>
          <a:rect l="0" t="0" r="0" b="0"/>
          <a:pathLst>
            <a:path>
              <a:moveTo>
                <a:pt x="208155" y="2842087"/>
              </a:moveTo>
              <a:arcTo wR="1962496" hR="1962496" stAng="9202304" swAng="1359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17E17-B98B-452A-81AC-545F62032E87}">
      <dsp:nvSpPr>
        <dsp:cNvPr id="0" name=""/>
        <dsp:cNvSpPr/>
      </dsp:nvSpPr>
      <dsp:spPr>
        <a:xfrm>
          <a:off x="2634609" y="1359032"/>
          <a:ext cx="1511902" cy="982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Interventi di sostegno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Interventi integrativi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Interventi sostitutivi</a:t>
          </a:r>
        </a:p>
      </dsp:txBody>
      <dsp:txXfrm>
        <a:off x="2682582" y="1407005"/>
        <a:ext cx="1415956" cy="886790"/>
      </dsp:txXfrm>
    </dsp:sp>
    <dsp:sp modelId="{A9A8653B-44FF-4549-99F4-77BE5080A0D5}">
      <dsp:nvSpPr>
        <dsp:cNvPr id="0" name=""/>
        <dsp:cNvSpPr/>
      </dsp:nvSpPr>
      <dsp:spPr>
        <a:xfrm>
          <a:off x="3294509" y="494348"/>
          <a:ext cx="3924992" cy="3924992"/>
        </a:xfrm>
        <a:custGeom>
          <a:avLst/>
          <a:gdLst/>
          <a:ahLst/>
          <a:cxnLst/>
          <a:rect l="0" t="0" r="0" b="0"/>
          <a:pathLst>
            <a:path>
              <a:moveTo>
                <a:pt x="472126" y="685707"/>
              </a:moveTo>
              <a:arcTo wR="1962496" hR="1962496" stAng="13235186" swAng="12111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F3584-1403-43D3-A119-13480CF1913F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E196-FF37-4D23-B7D9-E85F20E0F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77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9FF8C081-D942-4E9F-A76C-2AC925888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8282AD9-F4D5-4DEE-80E1-65646D913AF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B3722C20-E9C3-4B26-9105-C95B2D58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D68E80E-46EA-4C30-9840-5D27B22E7BD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75A48C-0C86-43F5-9E39-39BF8612259E}" type="slidenum">
              <a:rPr lang="it-IT" altLang="it-IT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143227" y="695692"/>
            <a:ext cx="2571548" cy="34284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solidFill>
                <a:prstClr val="black"/>
              </a:solidFill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316" y="4343290"/>
            <a:ext cx="5485753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it-IT" alt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3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8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it-IT" alt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2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8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6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1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69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63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83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76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A83D-F6D1-46DC-8787-08F33521722B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E2D3-0973-4CE8-BE5D-E84C749B9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9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Smilies_-_sa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cardi.it/codice-civile/libro-primo/titolo-xi/art403.html#nota_1428" TargetMode="External"/><Relationship Id="rId2" Type="http://schemas.openxmlformats.org/officeDocument/2006/relationships/hyperlink" Target="http://www.brocardi.it/codice-civile/libro-primo/titolo-xi/art403.html#nota_142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ttiva.it/uri-res/N2Ls?urn:nir:stato:legge:1983-05-04;184!vig=" TargetMode="External"/><Relationship Id="rId2" Type="http://schemas.openxmlformats.org/officeDocument/2006/relationships/hyperlink" Target="http://www.normattiva.it/uri-res/N2Ls?urn:nir:stato:legge:1994-01-15;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rmattiva.it/uri-res/N2Ls?urn:nir:stato:decreto.legislativo:1998-07-25;286!vig=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ttiva.it/uri-res/N2Ls?urn:nir:stato:legge:1983-05-04;184!vig=" TargetMode="External"/><Relationship Id="rId2" Type="http://schemas.openxmlformats.org/officeDocument/2006/relationships/hyperlink" Target="http://www.normattiva.it/uri-res/N2Ls?urn:nir:stato:regio.decreto:1942-03-16;26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3E50FC-ED19-4575-B47B-B80841C1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93" y="751491"/>
            <a:ext cx="10582013" cy="313308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chemeClr val="tx2">
                    <a:lumMod val="50000"/>
                  </a:schemeClr>
                </a:solidFill>
              </a:rPr>
              <a:t>TUTELA DEI MINORI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F3E33-B654-48EB-8FF0-241F7305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35" y="4445106"/>
            <a:ext cx="10582013" cy="2234137"/>
          </a:xfrm>
        </p:spPr>
        <p:txBody>
          <a:bodyPr/>
          <a:lstStyle/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Intervento Dina Galli, Ottobre 2018</a:t>
            </a:r>
          </a:p>
        </p:txBody>
      </p:sp>
    </p:spTree>
    <p:extLst>
      <p:ext uri="{BB962C8B-B14F-4D97-AF65-F5344CB8AC3E}">
        <p14:creationId xmlns:p14="http://schemas.microsoft.com/office/powerpoint/2010/main" val="2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5" y="1406572"/>
            <a:ext cx="7937142" cy="428991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29993" y="51829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Servizi a supporto della genitorialità</a:t>
            </a:r>
          </a:p>
        </p:txBody>
      </p:sp>
    </p:spTree>
    <p:extLst>
      <p:ext uri="{BB962C8B-B14F-4D97-AF65-F5344CB8AC3E}">
        <p14:creationId xmlns:p14="http://schemas.microsoft.com/office/powerpoint/2010/main" val="71255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8CDD3A61-44FA-4AF2-AFA4-559F2B9AE210}"/>
              </a:ext>
            </a:extLst>
          </p:cNvPr>
          <p:cNvSpPr/>
          <p:nvPr/>
        </p:nvSpPr>
        <p:spPr>
          <a:xfrm>
            <a:off x="5893806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DD90C07-7AB5-4EC3-8497-25C85C65A686}"/>
              </a:ext>
            </a:extLst>
          </p:cNvPr>
          <p:cNvSpPr/>
          <p:nvPr/>
        </p:nvSpPr>
        <p:spPr>
          <a:xfrm>
            <a:off x="4921010" y="3295460"/>
            <a:ext cx="2158800" cy="1032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PLURATITA’ DI FORME E MODELLI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2D91999-61D6-40EF-9CB8-16C6A84B86CA}"/>
              </a:ext>
            </a:extLst>
          </p:cNvPr>
          <p:cNvCxnSpPr>
            <a:cxnSpLocks/>
          </p:cNvCxnSpPr>
          <p:nvPr/>
        </p:nvCxnSpPr>
        <p:spPr>
          <a:xfrm>
            <a:off x="7079810" y="4132907"/>
            <a:ext cx="1154694" cy="51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20650C5-4B0D-4BEA-A771-680D7896A06B}"/>
              </a:ext>
            </a:extLst>
          </p:cNvPr>
          <p:cNvCxnSpPr>
            <a:cxnSpLocks/>
          </p:cNvCxnSpPr>
          <p:nvPr/>
        </p:nvCxnSpPr>
        <p:spPr>
          <a:xfrm flipH="1">
            <a:off x="4260638" y="4140711"/>
            <a:ext cx="1154694" cy="90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5C3A11D-6333-4D6D-868F-CBF4E4D21AC4}"/>
              </a:ext>
            </a:extLst>
          </p:cNvPr>
          <p:cNvCxnSpPr>
            <a:cxnSpLocks/>
          </p:cNvCxnSpPr>
          <p:nvPr/>
        </p:nvCxnSpPr>
        <p:spPr>
          <a:xfrm flipV="1">
            <a:off x="6998329" y="2661719"/>
            <a:ext cx="1236175" cy="72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29AF334-34EE-4C2E-82E8-333726F1544E}"/>
              </a:ext>
            </a:extLst>
          </p:cNvPr>
          <p:cNvCxnSpPr>
            <a:cxnSpLocks/>
          </p:cNvCxnSpPr>
          <p:nvPr/>
        </p:nvCxnSpPr>
        <p:spPr>
          <a:xfrm flipH="1" flipV="1">
            <a:off x="5726281" y="2265394"/>
            <a:ext cx="95097" cy="1030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5EE79F6-9295-4DCD-9323-3EAF17A98221}"/>
              </a:ext>
            </a:extLst>
          </p:cNvPr>
          <p:cNvCxnSpPr>
            <a:cxnSpLocks/>
          </p:cNvCxnSpPr>
          <p:nvPr/>
        </p:nvCxnSpPr>
        <p:spPr>
          <a:xfrm flipH="1" flipV="1">
            <a:off x="3666653" y="2944015"/>
            <a:ext cx="1527020" cy="76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CDDABEED-D077-47AD-BD55-B54DF85C457F}"/>
              </a:ext>
            </a:extLst>
          </p:cNvPr>
          <p:cNvSpPr/>
          <p:nvPr/>
        </p:nvSpPr>
        <p:spPr>
          <a:xfrm>
            <a:off x="4701766" y="1117631"/>
            <a:ext cx="1979691" cy="1127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GENERATIVITA’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2F79D02-C8EA-48DE-B279-540511066B81}"/>
              </a:ext>
            </a:extLst>
          </p:cNvPr>
          <p:cNvSpPr/>
          <p:nvPr/>
        </p:nvSpPr>
        <p:spPr>
          <a:xfrm>
            <a:off x="8419722" y="2091351"/>
            <a:ext cx="1871049" cy="1146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APPARTENENZA CULTURALE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EDA7A01-439E-47FB-950B-8EDFB5BD14DF}"/>
              </a:ext>
            </a:extLst>
          </p:cNvPr>
          <p:cNvSpPr/>
          <p:nvPr/>
        </p:nvSpPr>
        <p:spPr>
          <a:xfrm>
            <a:off x="8234503" y="4644428"/>
            <a:ext cx="1941591" cy="1240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PROVENIENZA GEOGRAFICA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B62860B-FC16-460E-B7A1-CD1D4B7071FF}"/>
              </a:ext>
            </a:extLst>
          </p:cNvPr>
          <p:cNvSpPr/>
          <p:nvPr/>
        </p:nvSpPr>
        <p:spPr>
          <a:xfrm>
            <a:off x="1810693" y="4834551"/>
            <a:ext cx="2770360" cy="113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ORIENTAMENTO SESSUALE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81B71608-874F-4460-AD7B-197FAC8DB0A7}"/>
              </a:ext>
            </a:extLst>
          </p:cNvPr>
          <p:cNvSpPr/>
          <p:nvPr/>
        </p:nvSpPr>
        <p:spPr>
          <a:xfrm>
            <a:off x="1385180" y="2406974"/>
            <a:ext cx="2281473" cy="113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NUCLEARITA’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famiglie oggi</a:t>
            </a:r>
          </a:p>
        </p:txBody>
      </p:sp>
    </p:spTree>
    <p:extLst>
      <p:ext uri="{BB962C8B-B14F-4D97-AF65-F5344CB8AC3E}">
        <p14:creationId xmlns:p14="http://schemas.microsoft.com/office/powerpoint/2010/main" val="391534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1F7C02D-9C7F-4EDA-A52D-EEF7C737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43" y="2236206"/>
            <a:ext cx="2770357" cy="159341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CDB57-0ECF-4E68-8EC6-4C2906E6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58" y="1121380"/>
            <a:ext cx="10548042" cy="5036226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dirty="0"/>
              <a:t>Comunità familiari               		                                           Famiglie affidatarie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BEF7CC3-913D-45CF-B27F-5069C2102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65" y="4385830"/>
            <a:ext cx="2703920" cy="203703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0F89E08-7DEE-4403-B2D5-11946F7739F0}"/>
              </a:ext>
            </a:extLst>
          </p:cNvPr>
          <p:cNvSpPr/>
          <p:nvPr/>
        </p:nvSpPr>
        <p:spPr>
          <a:xfrm>
            <a:off x="4544840" y="1548143"/>
            <a:ext cx="2317687" cy="1267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GENERATIVITA’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48ECF13-BD8B-414B-9076-F3E4FAD728FE}"/>
              </a:ext>
            </a:extLst>
          </p:cNvPr>
          <p:cNvCxnSpPr>
            <a:cxnSpLocks/>
          </p:cNvCxnSpPr>
          <p:nvPr/>
        </p:nvCxnSpPr>
        <p:spPr>
          <a:xfrm flipH="1">
            <a:off x="3090930" y="2815628"/>
            <a:ext cx="1453911" cy="138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8678944-5C92-42BC-B114-7DB33D924AF7}"/>
              </a:ext>
            </a:extLst>
          </p:cNvPr>
          <p:cNvCxnSpPr>
            <a:cxnSpLocks/>
          </p:cNvCxnSpPr>
          <p:nvPr/>
        </p:nvCxnSpPr>
        <p:spPr>
          <a:xfrm>
            <a:off x="5814588" y="2906162"/>
            <a:ext cx="0" cy="90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AB9827D-8743-4B6B-ACEF-6EFFCF29EC4C}"/>
              </a:ext>
            </a:extLst>
          </p:cNvPr>
          <p:cNvCxnSpPr>
            <a:cxnSpLocks/>
          </p:cNvCxnSpPr>
          <p:nvPr/>
        </p:nvCxnSpPr>
        <p:spPr>
          <a:xfrm>
            <a:off x="6862527" y="2815628"/>
            <a:ext cx="2145671" cy="143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74E7E3BB-B3FA-4043-B140-27A96B224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92" y="2492763"/>
            <a:ext cx="2553076" cy="14666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45129" y="3799267"/>
            <a:ext cx="232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/>
            <a:r>
              <a:rPr lang="it-IT" sz="2400" dirty="0"/>
              <a:t>Famiglie adottive</a:t>
            </a:r>
          </a:p>
          <a:p>
            <a:endParaRPr lang="it-IT" sz="2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famiglie oggi</a:t>
            </a:r>
          </a:p>
        </p:txBody>
      </p:sp>
    </p:spTree>
    <p:extLst>
      <p:ext uri="{BB962C8B-B14F-4D97-AF65-F5344CB8AC3E}">
        <p14:creationId xmlns:p14="http://schemas.microsoft.com/office/powerpoint/2010/main" val="355568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1D3CE0A-88FB-4600-8529-01D4835E1C08}"/>
              </a:ext>
            </a:extLst>
          </p:cNvPr>
          <p:cNvSpPr/>
          <p:nvPr/>
        </p:nvSpPr>
        <p:spPr>
          <a:xfrm>
            <a:off x="4327556" y="1394234"/>
            <a:ext cx="3114393" cy="130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NUCLEARITA’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BE28D17-2CF8-4988-BBC9-F7D4DEBB9EDC}"/>
              </a:ext>
            </a:extLst>
          </p:cNvPr>
          <p:cNvCxnSpPr>
            <a:cxnSpLocks/>
          </p:cNvCxnSpPr>
          <p:nvPr/>
        </p:nvCxnSpPr>
        <p:spPr>
          <a:xfrm flipH="1">
            <a:off x="2297695" y="2044590"/>
            <a:ext cx="2029861" cy="1059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22E534B-18B1-4380-AF6D-DD18308074E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857782" y="2694946"/>
            <a:ext cx="26971" cy="83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63ECDC6-5761-4E91-9CF7-76A5E5CDA960}"/>
              </a:ext>
            </a:extLst>
          </p:cNvPr>
          <p:cNvCxnSpPr>
            <a:cxnSpLocks/>
          </p:cNvCxnSpPr>
          <p:nvPr/>
        </p:nvCxnSpPr>
        <p:spPr>
          <a:xfrm>
            <a:off x="7441949" y="2694946"/>
            <a:ext cx="1964601" cy="166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8A76F144-FE00-42BB-AD94-109B463E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02" y="4358644"/>
            <a:ext cx="2619375" cy="130071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FCD11B1C-C85E-4B90-A036-FC93CC255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5" y="3861822"/>
            <a:ext cx="2918986" cy="1994749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ED6253F-2E5A-438B-943A-ED0B34E4D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117" y="1821665"/>
            <a:ext cx="2580100" cy="2040157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famiglie oggi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8202" y="3210990"/>
            <a:ext cx="229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Famiglie nucleari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111768" y="3600212"/>
            <a:ext cx="32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Famiglie </a:t>
            </a:r>
            <a:r>
              <a:rPr lang="it-IT" sz="2400" dirty="0" err="1"/>
              <a:t>monogenitoriali</a:t>
            </a:r>
            <a:endParaRPr lang="it-IT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280963" y="4397531"/>
            <a:ext cx="2864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Famiglie </a:t>
            </a:r>
            <a:r>
              <a:rPr lang="it-IT" sz="2400" dirty="0" err="1"/>
              <a:t>plurinucleari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7543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B6186-1A4E-40E6-8D49-999DA74C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34" y="796705"/>
            <a:ext cx="10348865" cy="5380258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Famiglie eterosessuali					Famiglie omosessuali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3550DCB-13BF-4E9A-8260-16EA3E7D2114}"/>
              </a:ext>
            </a:extLst>
          </p:cNvPr>
          <p:cNvSpPr/>
          <p:nvPr/>
        </p:nvSpPr>
        <p:spPr>
          <a:xfrm>
            <a:off x="4271749" y="1460414"/>
            <a:ext cx="3232087" cy="1231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ORIENTAMENTO SESSUALE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DFEB317-6AB4-4D8B-840D-D31ED0CB9032}"/>
              </a:ext>
            </a:extLst>
          </p:cNvPr>
          <p:cNvCxnSpPr>
            <a:cxnSpLocks/>
          </p:cNvCxnSpPr>
          <p:nvPr/>
        </p:nvCxnSpPr>
        <p:spPr>
          <a:xfrm flipH="1">
            <a:off x="3245476" y="2691685"/>
            <a:ext cx="1616235" cy="77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9D49451-504B-41F0-8F69-E3FE307FCC87}"/>
              </a:ext>
            </a:extLst>
          </p:cNvPr>
          <p:cNvCxnSpPr>
            <a:cxnSpLocks/>
          </p:cNvCxnSpPr>
          <p:nvPr/>
        </p:nvCxnSpPr>
        <p:spPr>
          <a:xfrm>
            <a:off x="6606862" y="2691685"/>
            <a:ext cx="1687132" cy="77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11F3F70A-12AB-4B25-A56C-9899E233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3" y="4141641"/>
            <a:ext cx="2498754" cy="18106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DE8241D-5871-405C-95C8-14C4099A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02" y="3983204"/>
            <a:ext cx="3111374" cy="2127565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famiglie oggi</a:t>
            </a:r>
          </a:p>
        </p:txBody>
      </p:sp>
    </p:spTree>
    <p:extLst>
      <p:ext uri="{BB962C8B-B14F-4D97-AF65-F5344CB8AC3E}">
        <p14:creationId xmlns:p14="http://schemas.microsoft.com/office/powerpoint/2010/main" val="183011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316D1-F866-4342-B01F-9A03E762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93" y="3499232"/>
            <a:ext cx="4072529" cy="662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Famiglie monoculturali					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1CE247F-8A7C-4382-A8A1-5F577F2DCE79}"/>
              </a:ext>
            </a:extLst>
          </p:cNvPr>
          <p:cNvSpPr/>
          <p:nvPr/>
        </p:nvSpPr>
        <p:spPr>
          <a:xfrm>
            <a:off x="4067153" y="1482127"/>
            <a:ext cx="3132499" cy="11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DIFFERENZE PER APPARTENENZA CULTURALE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997B113-382D-424E-80EC-3BBAC9712750}"/>
              </a:ext>
            </a:extLst>
          </p:cNvPr>
          <p:cNvCxnSpPr>
            <a:cxnSpLocks/>
          </p:cNvCxnSpPr>
          <p:nvPr/>
        </p:nvCxnSpPr>
        <p:spPr>
          <a:xfrm flipH="1">
            <a:off x="2562896" y="2659078"/>
            <a:ext cx="2498502" cy="61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A46C342-0B47-4BCC-81D8-57AAA56548A5}"/>
              </a:ext>
            </a:extLst>
          </p:cNvPr>
          <p:cNvCxnSpPr>
            <a:cxnSpLocks/>
          </p:cNvCxnSpPr>
          <p:nvPr/>
        </p:nvCxnSpPr>
        <p:spPr>
          <a:xfrm>
            <a:off x="6096000" y="2659078"/>
            <a:ext cx="2403929" cy="61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BEEEB7-35E2-4A27-B359-4862DE73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64" y="3956840"/>
            <a:ext cx="3313568" cy="2091350"/>
          </a:xfrm>
          <a:prstGeom prst="rect">
            <a:avLst/>
          </a:prstGeom>
        </p:spPr>
      </p:pic>
      <p:sp>
        <p:nvSpPr>
          <p:cNvPr id="14" name="AutoShape 2" descr="Risultati immagini per coppia">
            <a:extLst>
              <a:ext uri="{FF2B5EF4-FFF2-40B4-BE49-F238E27FC236}">
                <a16:creationId xmlns:a16="http://schemas.microsoft.com/office/drawing/2014/main" id="{6C92590E-8699-41BF-AB02-AC3E68B1C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EFF188C-AB2B-4319-84B2-ADA4CBF5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17" y="4039084"/>
            <a:ext cx="2752254" cy="1886892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29993" y="-25445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famiglie oggi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4B316D1-F866-4342-B01F-9A03E7620D4D}"/>
              </a:ext>
            </a:extLst>
          </p:cNvPr>
          <p:cNvSpPr txBox="1">
            <a:spLocks/>
          </p:cNvSpPr>
          <p:nvPr/>
        </p:nvSpPr>
        <p:spPr>
          <a:xfrm>
            <a:off x="7297964" y="3457795"/>
            <a:ext cx="3391279" cy="49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Famiglie miste</a:t>
            </a:r>
          </a:p>
        </p:txBody>
      </p:sp>
    </p:spTree>
    <p:extLst>
      <p:ext uri="{BB962C8B-B14F-4D97-AF65-F5344CB8AC3E}">
        <p14:creationId xmlns:p14="http://schemas.microsoft.com/office/powerpoint/2010/main" val="62633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960804" y="4584351"/>
            <a:ext cx="3529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Sono generalmente consapevoli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960804" y="4223194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Sono generalmente competenti 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970329" y="5137593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Sono generalmente capaci di assumersi le responsabilità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979853" y="2137218"/>
            <a:ext cx="4248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+mn-lt"/>
              </a:rPr>
              <a:t>Famiglie che a causa di eventi particolari perdono </a:t>
            </a:r>
            <a:r>
              <a:rPr lang="it-IT" altLang="it-IT" sz="2400" b="1" i="1" dirty="0">
                <a:latin typeface="+mn-lt"/>
              </a:rPr>
              <a:t>temporaneamente</a:t>
            </a:r>
            <a:r>
              <a:rPr lang="it-IT" altLang="it-IT" sz="2400" i="1" dirty="0">
                <a:latin typeface="+mn-lt"/>
              </a:rPr>
              <a:t> la capacità genitoriale</a:t>
            </a:r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3815003" y="361359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ahoma" panose="020B0604030504040204" pitchFamily="34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6308967" y="2089593"/>
            <a:ext cx="40338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/>
              <a:t>Le capacità dei genitori sono </a:t>
            </a:r>
            <a:r>
              <a:rPr lang="it-IT" altLang="it-IT" sz="2400" b="1" i="1" dirty="0"/>
              <a:t>momentaneamente deficitarie</a:t>
            </a:r>
            <a:r>
              <a:rPr lang="it-IT" altLang="it-IT" sz="2400" i="1" dirty="0"/>
              <a:t>, ma recuperabili in un arco di tempo adeguato alle esigenze evolutive dei bambini.</a:t>
            </a:r>
          </a:p>
        </p:txBody>
      </p:sp>
      <p:sp>
        <p:nvSpPr>
          <p:cNvPr id="21515" name="AutoShape 16"/>
          <p:cNvSpPr>
            <a:spLocks noChangeArrowheads="1"/>
          </p:cNvSpPr>
          <p:nvPr/>
        </p:nvSpPr>
        <p:spPr bwMode="auto">
          <a:xfrm rot="2430573">
            <a:off x="3865803" y="155619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ahoma" panose="020B0604030504040204" pitchFamily="34" charset="0"/>
            </a:endParaRPr>
          </a:p>
        </p:txBody>
      </p:sp>
      <p:sp>
        <p:nvSpPr>
          <p:cNvPr id="21516" name="AutoShape 17"/>
          <p:cNvSpPr>
            <a:spLocks noChangeArrowheads="1"/>
          </p:cNvSpPr>
          <p:nvPr/>
        </p:nvSpPr>
        <p:spPr bwMode="auto">
          <a:xfrm rot="-2463809">
            <a:off x="6380403" y="155619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ahoma" panose="020B060403050404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20897" y="154859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famiglie in difficoltà</a:t>
            </a:r>
          </a:p>
        </p:txBody>
      </p:sp>
    </p:spTree>
    <p:extLst>
      <p:ext uri="{BB962C8B-B14F-4D97-AF65-F5344CB8AC3E}">
        <p14:creationId xmlns:p14="http://schemas.microsoft.com/office/powerpoint/2010/main" val="4437231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8167" y="194494"/>
            <a:ext cx="10430933" cy="846667"/>
          </a:xfrm>
        </p:spPr>
        <p:txBody>
          <a:bodyPr>
            <a:normAutofit/>
          </a:bodyPr>
          <a:lstStyle/>
          <a:p>
            <a:r>
              <a:rPr lang="it-IT" sz="2800" dirty="0"/>
              <a:t>Rapporto spontaneo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639" y="1173197"/>
            <a:ext cx="5399057" cy="2845012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45" y="2976586"/>
            <a:ext cx="5931242" cy="28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6165" y="120090"/>
            <a:ext cx="8363272" cy="850106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di aiuto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528" y="1330806"/>
            <a:ext cx="836327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alibri" panose="020F0502020204030204" pitchFamily="34" charset="0"/>
              </a:rPr>
              <a:t>Presenza di fattori di rischio e fattori di protezione</a:t>
            </a:r>
          </a:p>
          <a:p>
            <a:endParaRPr lang="it-IT" sz="2400" dirty="0">
              <a:latin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</a:endParaRPr>
          </a:p>
          <a:p>
            <a:pPr marL="2286000" lvl="5" indent="0">
              <a:buNone/>
            </a:pPr>
            <a:r>
              <a:rPr lang="it-IT" sz="3200" dirty="0">
                <a:latin typeface="Calibri" panose="020F0502020204030204" pitchFamily="34" charset="0"/>
              </a:rPr>
              <a:t>Affiancamento alla famiglia</a:t>
            </a:r>
          </a:p>
          <a:p>
            <a:pPr marL="2286000" lvl="5" indent="0">
              <a:buNone/>
            </a:pPr>
            <a:r>
              <a:rPr lang="it-IT" sz="3200" dirty="0">
                <a:latin typeface="Calibri" panose="020F0502020204030204" pitchFamily="34" charset="0"/>
              </a:rPr>
              <a:t>Interventi di sostegno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447928" y="2564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3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8064" y="1375872"/>
            <a:ext cx="8612736" cy="49334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deve porsi come obiettivo la presa in carico del mondo del bambino, aiutando i genitori e i familiari a curare in modo adeguato i propri figli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deve proteggere, se possibile,  la relazione bambino-genitori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deve mettere sullo stesso piano il processo valutativo  il piano del sostegno e del rinforzi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                                      </a:t>
            </a:r>
            <a:r>
              <a:rPr lang="it-IT" sz="2600" dirty="0">
                <a:solidFill>
                  <a:prstClr val="black"/>
                </a:solidFill>
              </a:rPr>
              <a:t> </a:t>
            </a:r>
            <a:r>
              <a:rPr lang="it-IT" sz="2600" b="1" dirty="0">
                <a:solidFill>
                  <a:prstClr val="black"/>
                </a:solidFill>
              </a:rPr>
              <a:t>possibile se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/>
              <a:t> si instaura un rapporto di fiducia e trasparenza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/>
              <a:t>Se la famiglia è consapevole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b="1" dirty="0"/>
              <a:t>impossibile </a:t>
            </a:r>
            <a:r>
              <a:rPr lang="it-IT" sz="2400" dirty="0"/>
              <a:t>se la famiglia è resistente e inconsapevole</a:t>
            </a:r>
          </a:p>
          <a:p>
            <a:pPr marL="914400" lvl="2" indent="0">
              <a:buNone/>
            </a:pPr>
            <a:r>
              <a:rPr lang="it-IT" sz="1600" b="1" dirty="0"/>
              <a:t>                            </a:t>
            </a:r>
            <a:r>
              <a:rPr lang="it-IT" sz="2600" b="1" dirty="0"/>
              <a:t>Obiettivo è: aiutare senza allontanare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1947672" lvl="8" indent="0">
              <a:buNone/>
            </a:pPr>
            <a:endParaRPr lang="it-IT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it-IT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886165" y="120090"/>
            <a:ext cx="836327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di aiuto</a:t>
            </a:r>
          </a:p>
        </p:txBody>
      </p:sp>
    </p:spTree>
    <p:extLst>
      <p:ext uri="{BB962C8B-B14F-4D97-AF65-F5344CB8AC3E}">
        <p14:creationId xmlns:p14="http://schemas.microsoft.com/office/powerpoint/2010/main" val="19689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/>
          <a:lstStyle/>
          <a:p>
            <a:r>
              <a:rPr lang="it-IT" dirty="0"/>
              <a:t>TUTELA MINORI significato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114550" y="2552700"/>
            <a:ext cx="8058150" cy="308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proteggere ,difendere, salvaguardare, assistere, difendere, custodire</a:t>
            </a:r>
          </a:p>
          <a:p>
            <a:r>
              <a:rPr lang="it-IT" dirty="0"/>
              <a:t>Compiti della famiglia e Compiti dello Stato</a:t>
            </a:r>
          </a:p>
        </p:txBody>
      </p:sp>
    </p:spTree>
    <p:extLst>
      <p:ext uri="{BB962C8B-B14F-4D97-AF65-F5344CB8AC3E}">
        <p14:creationId xmlns:p14="http://schemas.microsoft.com/office/powerpoint/2010/main" val="363786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it-IT" dirty="0"/>
              <a:t>Accesso al servizio sociale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90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it-IT" altLang="it-I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Quali famiglie accedono ai servizi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62050"/>
            <a:ext cx="9944100" cy="499268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it-IT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2025BC7-495A-41DF-9E13-5DFA5C104D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50" y="719666"/>
          <a:ext cx="9188448" cy="552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816">
                  <a:extLst>
                    <a:ext uri="{9D8B030D-6E8A-4147-A177-3AD203B41FA5}">
                      <a16:colId xmlns:a16="http://schemas.microsoft.com/office/drawing/2014/main" val="1865534594"/>
                    </a:ext>
                  </a:extLst>
                </a:gridCol>
                <a:gridCol w="3062816">
                  <a:extLst>
                    <a:ext uri="{9D8B030D-6E8A-4147-A177-3AD203B41FA5}">
                      <a16:colId xmlns:a16="http://schemas.microsoft.com/office/drawing/2014/main" val="1239432168"/>
                    </a:ext>
                  </a:extLst>
                </a:gridCol>
                <a:gridCol w="3062816">
                  <a:extLst>
                    <a:ext uri="{9D8B030D-6E8A-4147-A177-3AD203B41FA5}">
                      <a16:colId xmlns:a16="http://schemas.microsoft.com/office/drawing/2014/main" val="4289164867"/>
                    </a:ext>
                  </a:extLst>
                </a:gridCol>
              </a:tblGrid>
              <a:tr h="1301221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sz="2800" dirty="0"/>
                        <a:t>famiglie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sz="2800" dirty="0"/>
                        <a:t>famiglie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sz="2800" dirty="0"/>
                        <a:t>famiglie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05747"/>
                  </a:ext>
                </a:extLst>
              </a:tr>
              <a:tr h="1301221">
                <a:tc>
                  <a:txBody>
                    <a:bodyPr/>
                    <a:lstStyle/>
                    <a:p>
                      <a:r>
                        <a:rPr lang="it-IT" sz="2000" dirty="0"/>
                        <a:t>Povere economicamente</a:t>
                      </a:r>
                    </a:p>
                    <a:p>
                      <a:r>
                        <a:rPr lang="it-IT" sz="2000" dirty="0"/>
                        <a:t>Povere culturalmente</a:t>
                      </a:r>
                    </a:p>
                    <a:p>
                      <a:r>
                        <a:rPr lang="it-IT" sz="2000" dirty="0"/>
                        <a:t>Dipendenti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Problematiche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Asociali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Svantaggiate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Rigide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Permissive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Manipolatorie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6991"/>
                  </a:ext>
                </a:extLst>
              </a:tr>
              <a:tr h="1301221">
                <a:tc>
                  <a:txBody>
                    <a:bodyPr/>
                    <a:lstStyle/>
                    <a:p>
                      <a:r>
                        <a:rPr lang="it-IT" sz="2000" dirty="0"/>
                        <a:t>Dipendenti dai servizi</a:t>
                      </a:r>
                    </a:p>
                    <a:p>
                      <a:r>
                        <a:rPr lang="it-IT" sz="2000" dirty="0"/>
                        <a:t>Dipendenti dalle</a:t>
                      </a:r>
                      <a:r>
                        <a:rPr lang="it-IT" sz="2000" baseline="0" dirty="0"/>
                        <a:t> famiglie d’origine</a:t>
                      </a:r>
                      <a:endParaRPr lang="it-IT" sz="2000" dirty="0"/>
                    </a:p>
                    <a:p>
                      <a:r>
                        <a:rPr lang="it-IT" sz="2000" dirty="0"/>
                        <a:t>Conflittuali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Caotiche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Disorganizzate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Marginalizzate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Deprivate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Strumentali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Straniere non integrate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602116"/>
                  </a:ext>
                </a:extLst>
              </a:tr>
              <a:tr h="1301221">
                <a:tc>
                  <a:txBody>
                    <a:bodyPr/>
                    <a:lstStyle/>
                    <a:p>
                      <a:r>
                        <a:rPr lang="it-IT" sz="2000" dirty="0"/>
                        <a:t>Trascuranti</a:t>
                      </a:r>
                    </a:p>
                    <a:p>
                      <a:r>
                        <a:rPr lang="it-IT" sz="2000" dirty="0"/>
                        <a:t>Abusanti</a:t>
                      </a:r>
                    </a:p>
                    <a:p>
                      <a:r>
                        <a:rPr lang="it-IT" sz="2000" dirty="0"/>
                        <a:t>Pazienti psichiatrici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Tossicodipendenti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Violente</a:t>
                      </a:r>
                    </a:p>
                    <a:p>
                      <a:pPr eaLnBrk="1" hangingPunct="1">
                        <a:buFontTx/>
                        <a:buNone/>
                        <a:defRPr/>
                      </a:pPr>
                      <a:r>
                        <a:rPr lang="it-IT" altLang="it-IT" sz="20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Marginali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Adolescenti irregolari della condotta</a:t>
                      </a:r>
                    </a:p>
                    <a:p>
                      <a:r>
                        <a:rPr lang="it-IT" sz="2000" dirty="0"/>
                        <a:t>Adolescenti nel circuito penale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1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3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9C949-7B10-4D4C-973A-C1B33F2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0" y="365125"/>
            <a:ext cx="10355510" cy="1094559"/>
          </a:xfrm>
        </p:spPr>
        <p:txBody>
          <a:bodyPr/>
          <a:lstStyle/>
          <a:p>
            <a:r>
              <a:rPr lang="it-IT" dirty="0"/>
              <a:t>TUTELA DEI MINORI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DA8344B-31A7-4485-8DCF-8661685CA3C2}"/>
              </a:ext>
            </a:extLst>
          </p:cNvPr>
          <p:cNvSpPr/>
          <p:nvPr/>
        </p:nvSpPr>
        <p:spPr>
          <a:xfrm>
            <a:off x="1358781" y="1922805"/>
            <a:ext cx="9451649" cy="4042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SENSO STRETTO: assunzione di responsabilità della loro educazione da parte di istituzioni dello Stato in sostituzione di genitori incapaci o assenti RAPPORTO COATTO  </a:t>
            </a:r>
          </a:p>
        </p:txBody>
      </p:sp>
    </p:spTree>
    <p:extLst>
      <p:ext uri="{BB962C8B-B14F-4D97-AF65-F5344CB8AC3E}">
        <p14:creationId xmlns:p14="http://schemas.microsoft.com/office/powerpoint/2010/main" val="2633759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BFFF4-7C97-4106-8585-DD51478C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440267"/>
            <a:ext cx="10583333" cy="778933"/>
          </a:xfrm>
        </p:spPr>
        <p:txBody>
          <a:bodyPr>
            <a:normAutofit fontScale="90000"/>
          </a:bodyPr>
          <a:lstStyle/>
          <a:p>
            <a:br>
              <a:rPr lang="it-IT" sz="3100" dirty="0"/>
            </a:br>
            <a:r>
              <a:rPr lang="it-IT" sz="3100" dirty="0"/>
              <a:t>Rilevazione precoce del rischio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AD894F-EE83-4173-8E9C-0172CD9A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74800"/>
            <a:ext cx="10414000" cy="46021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Paradosso:</a:t>
            </a:r>
          </a:p>
          <a:p>
            <a:r>
              <a:rPr lang="it-IT" dirty="0"/>
              <a:t> il bambino ha diritto di vivere nella sua famiglia</a:t>
            </a:r>
          </a:p>
          <a:p>
            <a:r>
              <a:rPr lang="it-IT" dirty="0"/>
              <a:t> il bambino ha diritto di avere genitori sufficientemente buoni</a:t>
            </a:r>
          </a:p>
          <a:p>
            <a:r>
              <a:rPr lang="it-IT" dirty="0"/>
              <a:t> i genitori non sono sufficientemente buoni</a:t>
            </a:r>
          </a:p>
          <a:p>
            <a:r>
              <a:rPr lang="it-IT" dirty="0"/>
              <a:t> i genitori sono neganti e recalcitranti e rifiutano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CHE FARE?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939481-809D-48D0-A887-2B831425A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1267" y="4296832"/>
            <a:ext cx="1646767" cy="15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219256" cy="706090"/>
          </a:xfrm>
        </p:spPr>
        <p:txBody>
          <a:bodyPr>
            <a:normAutofit/>
          </a:bodyPr>
          <a:lstStyle/>
          <a:p>
            <a:r>
              <a:rPr lang="it-IT" dirty="0"/>
              <a:t>Passaggio aiuto/controllo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9536" y="1124745"/>
            <a:ext cx="8291264" cy="5001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370" dirty="0">
                <a:solidFill>
                  <a:prstClr val="black"/>
                </a:solidFill>
                <a:latin typeface="Calibri"/>
              </a:rPr>
              <a:t>I servizi sociali o sanitari devono procedere ad una segnalazione quando vengono a conoscenza di un pregiudizio grave o di un pericolo serio di pregiudizio relativi ad un minorenne, per rimuovere i quali non bastano gli interventi sociali o sanitari e occorre un provvedimento giudiziario che incida sulla responsabilità dei genitori.</a:t>
            </a:r>
          </a:p>
          <a:p>
            <a:pPr marL="0" indent="0">
              <a:spcBef>
                <a:spcPts val="0"/>
              </a:spcBef>
              <a:buNone/>
            </a:pPr>
            <a:endParaRPr lang="it-IT" sz="2370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370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370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370" dirty="0">
                <a:solidFill>
                  <a:prstClr val="black"/>
                </a:solidFill>
                <a:latin typeface="Calibri"/>
              </a:rPr>
              <a:t>Se la situazione di pregiudizio è grave si provvede alla protezione del minore (art. 403 c.c.)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591944" y="3429000"/>
            <a:ext cx="5566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89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813" y="762001"/>
            <a:ext cx="7543800" cy="1050925"/>
          </a:xfrm>
        </p:spPr>
        <p:txBody>
          <a:bodyPr/>
          <a:lstStyle/>
          <a:p>
            <a:r>
              <a:rPr lang="it-IT" altLang="it-IT" sz="4000">
                <a:solidFill>
                  <a:srgbClr val="FF33CC"/>
                </a:solidFill>
              </a:rPr>
              <a:t>Il servizio segnala</a:t>
            </a:r>
            <a:r>
              <a:rPr lang="it-IT" altLang="it-IT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828800"/>
            <a:ext cx="7543800" cy="43434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Quando:</a:t>
            </a:r>
          </a:p>
          <a:p>
            <a:pPr>
              <a:lnSpc>
                <a:spcPct val="130000"/>
              </a:lnSpc>
            </a:pPr>
            <a:r>
              <a:rPr lang="it-IT" altLang="it-IT" sz="2400" dirty="0"/>
              <a:t>il bambino si trova in una situazione di sofferenza tale da ipotizzare il rischio di un danno evolutivo;</a:t>
            </a:r>
          </a:p>
          <a:p>
            <a:pPr>
              <a:lnSpc>
                <a:spcPct val="130000"/>
              </a:lnSpc>
            </a:pPr>
            <a:r>
              <a:rPr lang="it-IT" altLang="it-IT" sz="2400" dirty="0"/>
              <a:t>la verificata connessione fra lo stato di sofferenza del bambino e il comportamento dei genitori; </a:t>
            </a:r>
          </a:p>
          <a:p>
            <a:pPr>
              <a:lnSpc>
                <a:spcPct val="130000"/>
              </a:lnSpc>
            </a:pPr>
            <a:r>
              <a:rPr lang="it-IT" altLang="it-IT" sz="2400" dirty="0"/>
              <a:t>la mancanza di consapevolezza dei genitori a fronte del disagio dei figli e il rifiuto ad ogni forma di aiuto finalizzato al superamento della condizione.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3913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33286"/>
            <a:ext cx="8229600" cy="863466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bri" panose="020F0502020204030204" pitchFamily="34" charset="0"/>
              </a:rPr>
              <a:t>Sistema protezione minore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544" y="1268761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</a:rPr>
              <a:t>Fondamentalmente i sistemi che si integrano a garanzia della tutela dei minori sono: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Il minore e la sua famiglia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Il sistema dei servizi socio-sanitari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Il sistema delle Forze dell’Ordine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Il sistema scolastico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Il sistema della Magistratura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</a:rPr>
              <a:t>La garante per l’infanzia e l’adolescenza</a:t>
            </a:r>
          </a:p>
          <a:p>
            <a:endParaRPr lang="it-IT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</a:rPr>
              <a:t>Ogni sistema influenza l’altro e ne è influenzato</a:t>
            </a:r>
          </a:p>
        </p:txBody>
      </p:sp>
    </p:spTree>
    <p:extLst>
      <p:ext uri="{BB962C8B-B14F-4D97-AF65-F5344CB8AC3E}">
        <p14:creationId xmlns:p14="http://schemas.microsoft.com/office/powerpoint/2010/main" val="250935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I Servizi Sociali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789" y="1690688"/>
            <a:ext cx="8803711" cy="44021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altLang="it-IT" dirty="0"/>
          </a:p>
          <a:p>
            <a:pPr marL="0" indent="0">
              <a:buNone/>
              <a:defRPr/>
            </a:pPr>
            <a:r>
              <a:rPr lang="it-IT" altLang="it-IT" dirty="0"/>
              <a:t>La legge attribuisce al Comune  DPR 616/77 e 328/2000</a:t>
            </a:r>
          </a:p>
          <a:p>
            <a:pPr marL="0" indent="0">
              <a:buNone/>
              <a:defRPr/>
            </a:pPr>
            <a:r>
              <a:rPr lang="it-IT" altLang="it-IT" dirty="0"/>
              <a:t>compiti di tutela: </a:t>
            </a:r>
            <a:r>
              <a:rPr lang="it-IT" altLang="it-IT" dirty="0">
                <a:solidFill>
                  <a:srgbClr val="000000"/>
                </a:solidFill>
              </a:rPr>
              <a:t>Il Comune delega diversi soggetti e </a:t>
            </a:r>
            <a:r>
              <a:rPr lang="it-IT" altLang="it-IT" dirty="0"/>
              <a:t>l’organizzazione è disomogenea e variegata. </a:t>
            </a:r>
          </a:p>
          <a:p>
            <a:pPr marL="0" indent="0">
              <a:buNone/>
              <a:defRPr/>
            </a:pPr>
            <a:r>
              <a:rPr lang="it-IT" altLang="it-IT" dirty="0"/>
              <a:t>ASP, Aziende Servizi alla Persona delegate dai Comuni</a:t>
            </a:r>
          </a:p>
          <a:p>
            <a:pPr marL="0" indent="0">
              <a:buNone/>
              <a:defRPr/>
            </a:pPr>
            <a:r>
              <a:rPr lang="it-IT" altLang="it-IT" dirty="0"/>
              <a:t>ASC, Aziende Speciali Consortili</a:t>
            </a:r>
          </a:p>
          <a:p>
            <a:pPr marL="0" indent="0">
              <a:buNone/>
              <a:defRPr/>
            </a:pPr>
            <a:r>
              <a:rPr lang="it-IT" altLang="it-IT" dirty="0"/>
              <a:t>Servizi Socio-Sanitari</a:t>
            </a:r>
          </a:p>
          <a:p>
            <a:pPr>
              <a:defRPr/>
            </a:pPr>
            <a:endParaRPr lang="it-IT" altLang="it-IT" dirty="0"/>
          </a:p>
          <a:p>
            <a:pPr marL="0" indent="0">
              <a:buClr>
                <a:srgbClr val="C00000"/>
              </a:buClr>
              <a:buNone/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313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838" y="365126"/>
            <a:ext cx="10735962" cy="656366"/>
          </a:xfrm>
        </p:spPr>
        <p:txBody>
          <a:bodyPr>
            <a:normAutofit fontScale="90000"/>
          </a:bodyPr>
          <a:lstStyle/>
          <a:p>
            <a:r>
              <a:rPr lang="it-IT" dirty="0"/>
              <a:t>I servizi socio-sanitari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82145"/>
              </p:ext>
            </p:extLst>
          </p:nvPr>
        </p:nvGraphicFramePr>
        <p:xfrm>
          <a:off x="839788" y="1524000"/>
          <a:ext cx="1051401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47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 fontScale="90000"/>
          </a:bodyPr>
          <a:lstStyle/>
          <a:p>
            <a:br>
              <a:rPr lang="it-IT" sz="3100" dirty="0"/>
            </a:br>
            <a:r>
              <a:rPr lang="it-IT" sz="3100" dirty="0"/>
              <a:t>Forze dell’Ordine: Polizia Giudiziaria, Ufficio minori della Questura, Carabinieri, Polizia Municipale, Polizia Postale e delle comunicazioni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7506" y="1775012"/>
            <a:ext cx="10466294" cy="4401951"/>
          </a:xfrm>
        </p:spPr>
        <p:txBody>
          <a:bodyPr/>
          <a:lstStyle/>
          <a:p>
            <a:pPr marL="914400" lvl="2" indent="0">
              <a:buNone/>
            </a:pPr>
            <a:r>
              <a:rPr lang="it-IT" sz="2800" dirty="0"/>
              <a:t>             Raccolgono la denuncia</a:t>
            </a:r>
          </a:p>
          <a:p>
            <a:endParaRPr lang="it-IT" dirty="0"/>
          </a:p>
          <a:p>
            <a:pPr lvl="2"/>
            <a:endParaRPr lang="it-IT" dirty="0"/>
          </a:p>
          <a:p>
            <a:pPr marL="914400" lvl="2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  <a:r>
              <a:rPr lang="it-IT" sz="2800" dirty="0"/>
              <a:t> Dai Servizi Sociali e 								Sanitari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Dai familiari        Dalla scuola           Pronto Soccorso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Da cittadini </a:t>
            </a:r>
            <a:r>
              <a:rPr lang="it-IT"/>
              <a:t>al corrente </a:t>
            </a:r>
            <a:r>
              <a:rPr lang="it-IT" dirty="0"/>
              <a:t>dei fatti</a:t>
            </a: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387600" y="2247900"/>
            <a:ext cx="15494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3937000" y="2247900"/>
            <a:ext cx="8509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411694" y="2247900"/>
            <a:ext cx="1255806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223000" y="2247900"/>
            <a:ext cx="227330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5105400" y="2247900"/>
            <a:ext cx="50800" cy="300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1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683678" y="851077"/>
            <a:ext cx="6771873" cy="2341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IN SENSO LATO: </a:t>
            </a:r>
          </a:p>
          <a:p>
            <a:pPr algn="ctr"/>
            <a:r>
              <a:rPr lang="it-IT" sz="2800" dirty="0"/>
              <a:t>scelte della Politica</a:t>
            </a:r>
          </a:p>
        </p:txBody>
      </p:sp>
      <p:cxnSp>
        <p:nvCxnSpPr>
          <p:cNvPr id="7" name="Connettore 2 6"/>
          <p:cNvCxnSpPr>
            <a:stCxn id="4" idx="3"/>
          </p:cNvCxnSpPr>
          <p:nvPr/>
        </p:nvCxnSpPr>
        <p:spPr>
          <a:xfrm flipH="1">
            <a:off x="2462323" y="2849936"/>
            <a:ext cx="1213073" cy="12326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37661" y="4082603"/>
            <a:ext cx="3249323" cy="54339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/>
              <a:t>Politiche scolastiche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5981898" y="3192886"/>
            <a:ext cx="1" cy="8897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/>
        </p:nvSpPr>
        <p:spPr>
          <a:xfrm>
            <a:off x="4338571" y="4093330"/>
            <a:ext cx="3249323" cy="54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/>
              <a:t>Politiche </a:t>
            </a:r>
            <a:r>
              <a:rPr lang="it-IT" sz="2400" b="1" dirty="0" err="1"/>
              <a:t>econ</a:t>
            </a:r>
            <a:r>
              <a:rPr lang="it-IT" sz="2400" b="1" dirty="0"/>
              <a:t>. e del lavoro</a:t>
            </a:r>
          </a:p>
        </p:txBody>
      </p:sp>
      <p:cxnSp>
        <p:nvCxnSpPr>
          <p:cNvPr id="12" name="Connettore 2 11"/>
          <p:cNvCxnSpPr>
            <a:stCxn id="4" idx="5"/>
            <a:endCxn id="13" idx="0"/>
          </p:cNvCxnSpPr>
          <p:nvPr/>
        </p:nvCxnSpPr>
        <p:spPr>
          <a:xfrm>
            <a:off x="8463833" y="2849936"/>
            <a:ext cx="1141974" cy="12143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7981145" y="4064255"/>
            <a:ext cx="3249323" cy="54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/>
              <a:t>Politiche urbanistiche</a:t>
            </a: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1796960773"/>
              </p:ext>
            </p:extLst>
          </p:nvPr>
        </p:nvGraphicFramePr>
        <p:xfrm>
          <a:off x="476518" y="4752304"/>
          <a:ext cx="11243257" cy="53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63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300" y="365125"/>
            <a:ext cx="10604500" cy="828675"/>
          </a:xfrm>
        </p:spPr>
        <p:txBody>
          <a:bodyPr/>
          <a:lstStyle/>
          <a:p>
            <a:r>
              <a:rPr lang="it-IT" dirty="0"/>
              <a:t>Forze dell’Ordine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9300" y="1397000"/>
            <a:ext cx="10604500" cy="4779963"/>
          </a:xfrm>
        </p:spPr>
        <p:txBody>
          <a:bodyPr/>
          <a:lstStyle/>
          <a:p>
            <a:r>
              <a:rPr lang="it-IT" dirty="0"/>
              <a:t>Intervengono direttamente con una volante  quando chiamati in urgenza (violenza domestica):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Eventualmente applicazione art. c.c. 403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Segnalazione alla Procura Minorile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Segnalazione alla Procura Ordinaria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Svolgono indagini su delega del PM: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377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900" y="365125"/>
            <a:ext cx="10629900" cy="841375"/>
          </a:xfrm>
        </p:spPr>
        <p:txBody>
          <a:bodyPr/>
          <a:lstStyle/>
          <a:p>
            <a:r>
              <a:rPr lang="it-IT" dirty="0"/>
              <a:t>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3900" y="1727200"/>
            <a:ext cx="10629900" cy="4449763"/>
          </a:xfrm>
        </p:spPr>
        <p:txBody>
          <a:bodyPr/>
          <a:lstStyle/>
          <a:p>
            <a:r>
              <a:rPr lang="it-IT" dirty="0"/>
              <a:t>Rileva segnali di disagio ascrivibili a presunti condizioni di maltrattamento, abuso, grave trascuratezza  e violenza domestica su un minore ad opera della famiglia</a:t>
            </a:r>
          </a:p>
          <a:p>
            <a:r>
              <a:rPr lang="it-IT" dirty="0"/>
              <a:t>Effettua la valutazione del disagio rilevato in collaborazione con i servizi sociali e i servizi sanitari</a:t>
            </a:r>
          </a:p>
          <a:p>
            <a:r>
              <a:rPr lang="it-IT" dirty="0"/>
              <a:t>Effettua la segnalazione al Servizio Sociale o all’A.G.</a:t>
            </a:r>
          </a:p>
          <a:p>
            <a:r>
              <a:rPr lang="it-IT" dirty="0"/>
              <a:t>Mantiene i rapporti con i servizi di riferimento dei minori</a:t>
            </a:r>
          </a:p>
        </p:txBody>
      </p:sp>
    </p:spTree>
    <p:extLst>
      <p:ext uri="{BB962C8B-B14F-4D97-AF65-F5344CB8AC3E}">
        <p14:creationId xmlns:p14="http://schemas.microsoft.com/office/powerpoint/2010/main" val="2001179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13677-7BE4-41F4-AD67-807666BC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43" y="365126"/>
            <a:ext cx="10729957" cy="822740"/>
          </a:xfrm>
        </p:spPr>
        <p:txBody>
          <a:bodyPr/>
          <a:lstStyle/>
          <a:p>
            <a:r>
              <a:rPr lang="it-IT" dirty="0"/>
              <a:t>Ruolo del garante per l’infanzia e l’adolescenza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867C53-F541-48A4-996C-6DE579C7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50" y="1683521"/>
            <a:ext cx="10541949" cy="4493442"/>
          </a:xfrm>
        </p:spPr>
        <p:txBody>
          <a:bodyPr/>
          <a:lstStyle/>
          <a:p>
            <a:r>
              <a:rPr lang="it-IT" dirty="0"/>
              <a:t>Compiti del garante:</a:t>
            </a:r>
          </a:p>
          <a:p>
            <a:r>
              <a:rPr lang="it-IT" dirty="0"/>
              <a:t>Promuovere la genitorialità sociale </a:t>
            </a:r>
          </a:p>
          <a:p>
            <a:r>
              <a:rPr lang="it-IT" dirty="0"/>
              <a:t>Promuovere la cultura dei diritti dei minori</a:t>
            </a:r>
          </a:p>
          <a:p>
            <a:r>
              <a:rPr lang="it-IT" dirty="0"/>
              <a:t>Verificare che i diritti sanciti dalla Legislazione internazionale e nazionale (Convenzioni NY ed altre) siano rispettati </a:t>
            </a:r>
          </a:p>
          <a:p>
            <a:r>
              <a:rPr lang="it-IT" dirty="0"/>
              <a:t>Promozione e formazione dei tutori volontari</a:t>
            </a:r>
          </a:p>
        </p:txBody>
      </p:sp>
    </p:spTree>
    <p:extLst>
      <p:ext uri="{BB962C8B-B14F-4D97-AF65-F5344CB8AC3E}">
        <p14:creationId xmlns:p14="http://schemas.microsoft.com/office/powerpoint/2010/main" val="3486919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7528" y="548682"/>
            <a:ext cx="8134672" cy="720079"/>
          </a:xfrm>
        </p:spPr>
        <p:txBody>
          <a:bodyPr>
            <a:normAutofit fontScale="90000"/>
          </a:bodyPr>
          <a:lstStyle/>
          <a:p>
            <a:r>
              <a:rPr lang="it-IT" dirty="0"/>
              <a:t>Organi della giustizia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75840" y="1506488"/>
            <a:ext cx="7420560" cy="413231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67608" y="1556792"/>
            <a:ext cx="25202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Procure minori e adulti</a:t>
            </a:r>
          </a:p>
        </p:txBody>
      </p:sp>
      <p:sp>
        <p:nvSpPr>
          <p:cNvPr id="5" name="Ovale 4"/>
          <p:cNvSpPr/>
          <p:nvPr/>
        </p:nvSpPr>
        <p:spPr>
          <a:xfrm>
            <a:off x="6312024" y="1556792"/>
            <a:ext cx="26425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Tribunale per i minorenni</a:t>
            </a:r>
          </a:p>
        </p:txBody>
      </p:sp>
      <p:sp>
        <p:nvSpPr>
          <p:cNvPr id="6" name="Ovale 5"/>
          <p:cNvSpPr/>
          <p:nvPr/>
        </p:nvSpPr>
        <p:spPr>
          <a:xfrm>
            <a:off x="2567608" y="3695328"/>
            <a:ext cx="288032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Tribunale Ordinario</a:t>
            </a:r>
          </a:p>
        </p:txBody>
      </p:sp>
      <p:sp>
        <p:nvSpPr>
          <p:cNvPr id="7" name="Ovale 6"/>
          <p:cNvSpPr/>
          <p:nvPr/>
        </p:nvSpPr>
        <p:spPr>
          <a:xfrm>
            <a:off x="6888088" y="3695328"/>
            <a:ext cx="230425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Giudice Tutelare</a:t>
            </a:r>
          </a:p>
        </p:txBody>
      </p:sp>
    </p:spTree>
    <p:extLst>
      <p:ext uri="{BB962C8B-B14F-4D97-AF65-F5344CB8AC3E}">
        <p14:creationId xmlns:p14="http://schemas.microsoft.com/office/powerpoint/2010/main" val="2987063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274638"/>
            <a:ext cx="8291264" cy="994122"/>
          </a:xfrm>
        </p:spPr>
        <p:txBody>
          <a:bodyPr>
            <a:normAutofit/>
          </a:bodyPr>
          <a:lstStyle/>
          <a:p>
            <a:r>
              <a:rPr lang="it-IT" altLang="it-IT" dirty="0">
                <a:solidFill>
                  <a:srgbClr val="C00000"/>
                </a:solidFill>
              </a:rPr>
              <a:t>Competenze del Tribunale ordinario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8" y="1484785"/>
            <a:ext cx="7927032" cy="4608041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dirty="0"/>
              <a:t>In composizione collegiale decide l’affidamento e il mantenimento dei figli minorenni nei procedimenti di separazione e divorzio dei genitori; </a:t>
            </a:r>
            <a:r>
              <a:rPr lang="it-IT" altLang="it-IT" b="1" dirty="0"/>
              <a:t>(54/2006)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dirty="0"/>
              <a:t>può limitare la responsabilità  genitoriale;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dirty="0"/>
              <a:t>può emanare misure di protezione contro la violenza familiare </a:t>
            </a:r>
          </a:p>
        </p:txBody>
      </p:sp>
    </p:spTree>
    <p:extLst>
      <p:ext uri="{BB962C8B-B14F-4D97-AF65-F5344CB8AC3E}">
        <p14:creationId xmlns:p14="http://schemas.microsoft.com/office/powerpoint/2010/main" val="6487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274638"/>
            <a:ext cx="8291264" cy="92211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544" y="1124745"/>
            <a:ext cx="8291264" cy="500141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Artt. 330 e 333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Legge 54/2006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154/2001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269 c.c.(riconoscimento giudiziale)</a:t>
            </a:r>
          </a:p>
          <a:p>
            <a:pPr marL="0" indent="0">
              <a:buNone/>
            </a:pPr>
            <a:r>
              <a:rPr lang="it-IT" dirty="0"/>
              <a:t>                                 </a:t>
            </a:r>
          </a:p>
        </p:txBody>
      </p:sp>
      <p:sp>
        <p:nvSpPr>
          <p:cNvPr id="5" name="Ovale 4"/>
          <p:cNvSpPr/>
          <p:nvPr/>
        </p:nvSpPr>
        <p:spPr>
          <a:xfrm>
            <a:off x="2207568" y="1412776"/>
            <a:ext cx="23762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Tribunale Ordinario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4799856" y="1844824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799856" y="2636912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672064" y="3429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799856" y="2994056"/>
            <a:ext cx="2520280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4079776" y="3429000"/>
            <a:ext cx="2376264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60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Competenze TO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Il TO si occupa di  tutte le cause riguardanti l ‘affidamento dei figli,</a:t>
            </a:r>
          </a:p>
          <a:p>
            <a:r>
              <a:rPr lang="it-IT" altLang="it-IT" dirty="0"/>
              <a:t> sia che i genitori siano sposati (separazione), </a:t>
            </a:r>
          </a:p>
          <a:p>
            <a:r>
              <a:rPr lang="it-IT" altLang="it-IT" dirty="0"/>
              <a:t>sia che non lo siano (cessazione della convivenza </a:t>
            </a:r>
          </a:p>
          <a:p>
            <a:r>
              <a:rPr lang="it-IT" altLang="it-IT" dirty="0"/>
              <a:t>Dichiarazione giudiziale di maternità </a:t>
            </a:r>
            <a:r>
              <a:rPr lang="it-IT" altLang="it-IT"/>
              <a:t>e paternità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16576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C00000"/>
                </a:solidFill>
              </a:rPr>
              <a:t>Competenze del Giudice Tutelare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561" y="1556792"/>
            <a:ext cx="8137153" cy="5112296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sz="3000" dirty="0"/>
              <a:t>Vigila sull’osservanza delle condizioni stabilite dal TM e TO stabilite dal Giudice per l’esercizio della potestà 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sz="3000" dirty="0"/>
              <a:t>autorizza i genitori a compiere atti patrimoniali eccedenti l’ordinaria amministrazione;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sz="3000" dirty="0"/>
              <a:t> sovrintende alla tutela dei minori i cui genitori  sono impossibilitati a esercitare la potestà (morte o altre cause);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altLang="it-IT" sz="3000" dirty="0"/>
              <a:t>autorizza le minorenni all’IVG.</a:t>
            </a:r>
          </a:p>
        </p:txBody>
      </p:sp>
    </p:spTree>
    <p:extLst>
      <p:ext uri="{BB962C8B-B14F-4D97-AF65-F5344CB8AC3E}">
        <p14:creationId xmlns:p14="http://schemas.microsoft.com/office/powerpoint/2010/main" val="18874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9D0A21F7-7403-44D7-9D3F-F12E176C8D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15889"/>
            <a:ext cx="8229600" cy="11271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>
                <a:latin typeface="Times New Roman" panose="02020603050405020304" pitchFamily="18" charset="0"/>
              </a:rPr>
              <a:t>COMPETENZE DEL TRIBUNALE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C7885E4-03CC-42E5-A4E7-2288901B12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00564" y="2552701"/>
            <a:ext cx="5267325" cy="23161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>
                <a:latin typeface="Times New Roman" panose="02020603050405020304" pitchFamily="18" charset="0"/>
              </a:rPr>
              <a:t>Civile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4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>
                <a:latin typeface="Times New Roman" panose="02020603050405020304" pitchFamily="18" charset="0"/>
              </a:rPr>
              <a:t>Penale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4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>
                <a:latin typeface="Times New Roman" panose="02020603050405020304" pitchFamily="18" charset="0"/>
              </a:rPr>
              <a:t>Amministrativa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B42B6A0-B3A7-44BA-B51D-C2E5D5C7E8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15888"/>
            <a:ext cx="8229600" cy="105251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>
                <a:latin typeface="Times New Roman" panose="02020603050405020304" pitchFamily="18" charset="0"/>
              </a:rPr>
              <a:t>COMPETENZE CIVILI TM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0741914-2F31-4AC5-A6DB-96D0B02EC3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1"/>
            <a:ext cx="8229600" cy="4498975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1600" dirty="0"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1600" b="1" dirty="0">
                <a:latin typeface="Times New Roman" panose="02020603050405020304" pitchFamily="18" charset="0"/>
              </a:rPr>
              <a:t>Art. 330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Decadenza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dalla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responsabilità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genitoriale</a:t>
            </a:r>
            <a:r>
              <a:rPr lang="en-GB" altLang="it-IT" sz="1600" dirty="0">
                <a:latin typeface="Times New Roman" panose="02020603050405020304" pitchFamily="18" charset="0"/>
              </a:rPr>
              <a:t> sui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figli</a:t>
            </a:r>
            <a:br>
              <a:rPr lang="en-GB" altLang="it-IT" sz="1600" dirty="0">
                <a:latin typeface="Times New Roman" panose="02020603050405020304" pitchFamily="18" charset="0"/>
              </a:rPr>
            </a:br>
            <a:r>
              <a:rPr lang="en-GB" altLang="it-IT" sz="1600" dirty="0">
                <a:latin typeface="Times New Roman" panose="02020603050405020304" pitchFamily="18" charset="0"/>
              </a:rPr>
              <a:t>Il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giudice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può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pronunziare</a:t>
            </a:r>
            <a:r>
              <a:rPr lang="en-GB" altLang="it-IT" sz="1600" dirty="0">
                <a:latin typeface="Times New Roman" panose="02020603050405020304" pitchFamily="18" charset="0"/>
              </a:rPr>
              <a:t> la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decadenza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della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potestà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quando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il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genitore</a:t>
            </a:r>
            <a:r>
              <a:rPr lang="en-GB" altLang="it-IT" sz="1600" dirty="0">
                <a:latin typeface="Times New Roman" panose="02020603050405020304" pitchFamily="18" charset="0"/>
              </a:rPr>
              <a:t> viola o </a:t>
            </a:r>
            <a:r>
              <a:rPr lang="en-GB" altLang="it-IT" sz="1600" dirty="0" err="1">
                <a:latin typeface="Times New Roman" panose="02020603050405020304" pitchFamily="18" charset="0"/>
              </a:rPr>
              <a:t>trascura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doveri</a:t>
            </a:r>
            <a:r>
              <a:rPr lang="en-GB" altLang="it-IT" sz="1600" dirty="0">
                <a:latin typeface="Times New Roman" panose="02020603050405020304" pitchFamily="18" charset="0"/>
              </a:rPr>
              <a:t> (147; Cod. Pen. 570) ad </a:t>
            </a:r>
            <a:r>
              <a:rPr lang="en-GB" altLang="it-IT" sz="1600" dirty="0" err="1">
                <a:latin typeface="Times New Roman" panose="02020603050405020304" pitchFamily="18" charset="0"/>
              </a:rPr>
              <a:t>essa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inerenti</a:t>
            </a:r>
            <a:r>
              <a:rPr lang="en-GB" altLang="it-IT" sz="1600" dirty="0">
                <a:latin typeface="Times New Roman" panose="02020603050405020304" pitchFamily="18" charset="0"/>
              </a:rPr>
              <a:t> o </a:t>
            </a:r>
            <a:r>
              <a:rPr lang="en-GB" altLang="it-IT" sz="1600" dirty="0" err="1">
                <a:latin typeface="Times New Roman" panose="02020603050405020304" pitchFamily="18" charset="0"/>
              </a:rPr>
              <a:t>abusa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dei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relativi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poteri</a:t>
            </a:r>
            <a:r>
              <a:rPr lang="en-GB" altLang="it-IT" sz="1600" dirty="0">
                <a:latin typeface="Times New Roman" panose="02020603050405020304" pitchFamily="18" charset="0"/>
              </a:rPr>
              <a:t> con grave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pregiudizio</a:t>
            </a:r>
            <a:r>
              <a:rPr lang="en-GB" altLang="it-IT" sz="1600" dirty="0">
                <a:latin typeface="Times New Roman" panose="02020603050405020304" pitchFamily="18" charset="0"/>
              </a:rPr>
              <a:t> del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figlio</a:t>
            </a:r>
            <a:r>
              <a:rPr lang="en-GB" altLang="it-IT" sz="1600" dirty="0">
                <a:latin typeface="Times New Roman" panose="02020603050405020304" pitchFamily="18" charset="0"/>
              </a:rPr>
              <a:t>.</a:t>
            </a:r>
            <a:br>
              <a:rPr lang="en-GB" altLang="it-IT" sz="1600" dirty="0">
                <a:latin typeface="Times New Roman" panose="02020603050405020304" pitchFamily="18" charset="0"/>
              </a:rPr>
            </a:br>
            <a:r>
              <a:rPr lang="en-GB" altLang="it-IT" sz="1600" dirty="0">
                <a:latin typeface="Times New Roman" panose="02020603050405020304" pitchFamily="18" charset="0"/>
              </a:rPr>
              <a:t>In tale </a:t>
            </a:r>
            <a:r>
              <a:rPr lang="en-GB" altLang="it-IT" sz="1600" dirty="0" err="1">
                <a:latin typeface="Times New Roman" panose="02020603050405020304" pitchFamily="18" charset="0"/>
              </a:rPr>
              <a:t>caso</a:t>
            </a:r>
            <a:r>
              <a:rPr lang="en-GB" altLang="it-IT" sz="1600" dirty="0">
                <a:latin typeface="Times New Roman" panose="02020603050405020304" pitchFamily="18" charset="0"/>
              </a:rPr>
              <a:t>, per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gravi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motivi</a:t>
            </a:r>
            <a:r>
              <a:rPr lang="en-GB" altLang="it-IT" sz="1600" dirty="0">
                <a:latin typeface="Times New Roman" panose="02020603050405020304" pitchFamily="18" charset="0"/>
              </a:rPr>
              <a:t>,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il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giudice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può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ordinare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l'allontanamento</a:t>
            </a:r>
            <a:r>
              <a:rPr lang="en-GB" altLang="it-IT" sz="1600" dirty="0">
                <a:latin typeface="Times New Roman" panose="02020603050405020304" pitchFamily="18" charset="0"/>
              </a:rPr>
              <a:t> del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figlio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dalla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residenza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familiare</a:t>
            </a:r>
            <a:r>
              <a:rPr lang="en-GB" altLang="it-IT" sz="16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1600" b="1" dirty="0">
                <a:latin typeface="Times New Roman" panose="02020603050405020304" pitchFamily="18" charset="0"/>
              </a:rPr>
              <a:t>Art. 333</a:t>
            </a:r>
            <a:r>
              <a:rPr lang="en-GB" altLang="it-IT" sz="1600" dirty="0">
                <a:latin typeface="Times New Roman" panose="02020603050405020304" pitchFamily="18" charset="0"/>
              </a:rPr>
              <a:t> Condotta del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genitore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pregiudizievole</a:t>
            </a:r>
            <a:r>
              <a:rPr lang="en-GB" altLang="it-IT" sz="1600" dirty="0">
                <a:latin typeface="Times New Roman" panose="02020603050405020304" pitchFamily="18" charset="0"/>
              </a:rPr>
              <a:t> ai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figli</a:t>
            </a:r>
            <a:br>
              <a:rPr lang="en-GB" altLang="it-IT" sz="1600" dirty="0">
                <a:latin typeface="Times New Roman" panose="02020603050405020304" pitchFamily="18" charset="0"/>
              </a:rPr>
            </a:br>
            <a:r>
              <a:rPr lang="en-GB" altLang="it-IT" sz="1600" dirty="0" err="1">
                <a:latin typeface="Times New Roman" panose="02020603050405020304" pitchFamily="18" charset="0"/>
              </a:rPr>
              <a:t>Quando</a:t>
            </a:r>
            <a:r>
              <a:rPr lang="en-GB" altLang="it-IT" sz="1600" dirty="0">
                <a:latin typeface="Times New Roman" panose="02020603050405020304" pitchFamily="18" charset="0"/>
              </a:rPr>
              <a:t> la </a:t>
            </a:r>
            <a:r>
              <a:rPr lang="en-GB" altLang="it-IT" sz="1600" dirty="0" err="1">
                <a:latin typeface="Times New Roman" panose="02020603050405020304" pitchFamily="18" charset="0"/>
              </a:rPr>
              <a:t>condotta</a:t>
            </a:r>
            <a:r>
              <a:rPr lang="en-GB" altLang="it-IT" sz="1600" dirty="0">
                <a:latin typeface="Times New Roman" panose="02020603050405020304" pitchFamily="18" charset="0"/>
              </a:rPr>
              <a:t> di </a:t>
            </a:r>
            <a:r>
              <a:rPr lang="en-GB" altLang="it-IT" sz="1600" dirty="0" err="1">
                <a:latin typeface="Times New Roman" panose="02020603050405020304" pitchFamily="18" charset="0"/>
              </a:rPr>
              <a:t>uno</a:t>
            </a:r>
            <a:r>
              <a:rPr lang="en-GB" altLang="it-IT" sz="1600" dirty="0">
                <a:latin typeface="Times New Roman" panose="02020603050405020304" pitchFamily="18" charset="0"/>
              </a:rPr>
              <a:t> o di </a:t>
            </a:r>
            <a:r>
              <a:rPr lang="en-GB" altLang="it-IT" sz="1600" dirty="0" err="1">
                <a:latin typeface="Times New Roman" panose="02020603050405020304" pitchFamily="18" charset="0"/>
              </a:rPr>
              <a:t>entrambi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genitori</a:t>
            </a:r>
            <a:r>
              <a:rPr lang="en-GB" altLang="it-IT" sz="1600" dirty="0">
                <a:latin typeface="Times New Roman" panose="02020603050405020304" pitchFamily="18" charset="0"/>
              </a:rPr>
              <a:t> non è tale da dare </a:t>
            </a:r>
            <a:r>
              <a:rPr lang="en-GB" altLang="it-IT" sz="1600" dirty="0" err="1">
                <a:latin typeface="Times New Roman" panose="02020603050405020304" pitchFamily="18" charset="0"/>
              </a:rPr>
              <a:t>luogo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alla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pronuncia</a:t>
            </a:r>
            <a:r>
              <a:rPr lang="en-GB" altLang="it-IT" sz="1600" dirty="0">
                <a:latin typeface="Times New Roman" panose="02020603050405020304" pitchFamily="18" charset="0"/>
              </a:rPr>
              <a:t> di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decadenza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prevista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dall'art</a:t>
            </a:r>
            <a:r>
              <a:rPr lang="en-GB" altLang="it-IT" sz="1600" dirty="0">
                <a:latin typeface="Times New Roman" panose="02020603050405020304" pitchFamily="18" charset="0"/>
              </a:rPr>
              <a:t>. 330, ma </a:t>
            </a:r>
            <a:r>
              <a:rPr lang="en-GB" altLang="it-IT" sz="1600" dirty="0" err="1">
                <a:latin typeface="Times New Roman" panose="02020603050405020304" pitchFamily="18" charset="0"/>
              </a:rPr>
              <a:t>appare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comunque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pregiudizievole</a:t>
            </a:r>
            <a:r>
              <a:rPr lang="en-GB" altLang="it-IT" sz="1600" dirty="0">
                <a:latin typeface="Times New Roman" panose="02020603050405020304" pitchFamily="18" charset="0"/>
              </a:rPr>
              <a:t> al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figlio</a:t>
            </a:r>
            <a:r>
              <a:rPr lang="en-GB" altLang="it-IT" sz="1600" dirty="0">
                <a:latin typeface="Times New Roman" panose="02020603050405020304" pitchFamily="18" charset="0"/>
              </a:rPr>
              <a:t>,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il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giudice</a:t>
            </a:r>
            <a:r>
              <a:rPr lang="en-GB" altLang="it-IT" sz="1600" dirty="0">
                <a:latin typeface="Times New Roman" panose="02020603050405020304" pitchFamily="18" charset="0"/>
              </a:rPr>
              <a:t>, secondo le </a:t>
            </a:r>
            <a:r>
              <a:rPr lang="en-GB" altLang="it-IT" sz="1600" dirty="0" err="1">
                <a:latin typeface="Times New Roman" panose="02020603050405020304" pitchFamily="18" charset="0"/>
              </a:rPr>
              <a:t>circostanze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può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adottare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provvedimenti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convenienti</a:t>
            </a:r>
            <a:r>
              <a:rPr lang="en-GB" altLang="it-IT" sz="1600" dirty="0">
                <a:latin typeface="Times New Roman" panose="02020603050405020304" pitchFamily="18" charset="0"/>
              </a:rPr>
              <a:t> e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può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anche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disporre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l'allontanamento</a:t>
            </a:r>
            <a:r>
              <a:rPr lang="en-GB" altLang="it-IT" sz="1600" dirty="0">
                <a:latin typeface="Times New Roman" panose="02020603050405020304" pitchFamily="18" charset="0"/>
              </a:rPr>
              <a:t> di </a:t>
            </a:r>
            <a:r>
              <a:rPr lang="en-GB" altLang="it-IT" sz="1600" dirty="0" err="1">
                <a:latin typeface="Times New Roman" panose="02020603050405020304" pitchFamily="18" charset="0"/>
              </a:rPr>
              <a:t>lui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dalla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residenza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familiare</a:t>
            </a:r>
            <a:r>
              <a:rPr lang="en-GB" altLang="it-IT" sz="1600" dirty="0">
                <a:latin typeface="Times New Roman" panose="02020603050405020304" pitchFamily="18" charset="0"/>
              </a:rPr>
              <a:t>.</a:t>
            </a:r>
            <a:br>
              <a:rPr lang="en-GB" altLang="it-IT" sz="1600" dirty="0">
                <a:latin typeface="Times New Roman" panose="02020603050405020304" pitchFamily="18" charset="0"/>
              </a:rPr>
            </a:br>
            <a:r>
              <a:rPr lang="en-GB" altLang="it-IT" sz="1600" dirty="0" err="1">
                <a:latin typeface="Times New Roman" panose="02020603050405020304" pitchFamily="18" charset="0"/>
              </a:rPr>
              <a:t>Tali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provvedimenti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sono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revocabili</a:t>
            </a:r>
            <a:r>
              <a:rPr lang="en-GB" altLang="it-IT" sz="1600" dirty="0">
                <a:latin typeface="Times New Roman" panose="02020603050405020304" pitchFamily="18" charset="0"/>
              </a:rPr>
              <a:t> in </a:t>
            </a:r>
            <a:r>
              <a:rPr lang="en-GB" altLang="it-IT" sz="1600" dirty="0" err="1">
                <a:latin typeface="Times New Roman" panose="02020603050405020304" pitchFamily="18" charset="0"/>
              </a:rPr>
              <a:t>qualsiasi</a:t>
            </a:r>
            <a:r>
              <a:rPr lang="en-GB" altLang="it-IT" sz="1600" dirty="0">
                <a:latin typeface="Times New Roman" panose="02020603050405020304" pitchFamily="18" charset="0"/>
              </a:rPr>
              <a:t> </a:t>
            </a:r>
            <a:r>
              <a:rPr lang="en-GB" altLang="it-IT" sz="1600" dirty="0" err="1">
                <a:latin typeface="Times New Roman" panose="02020603050405020304" pitchFamily="18" charset="0"/>
              </a:rPr>
              <a:t>momento</a:t>
            </a:r>
            <a:endParaRPr lang="en-GB" altLang="it-IT" sz="1600" dirty="0">
              <a:latin typeface="Times New Roman" panose="02020603050405020304" pitchFamily="18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1C33C1C-3E46-469D-AD85-B69841FB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341438"/>
            <a:ext cx="6553200" cy="8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SzPct val="120000"/>
            </a:pPr>
            <a:r>
              <a:rPr lang="en-GB" altLang="it-IT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POTESTA’ DEI GENITORI: ARTT. 330, 333, 336</a:t>
            </a:r>
          </a:p>
          <a:p>
            <a:pPr algn="ctr">
              <a:spcBef>
                <a:spcPts val="1250"/>
              </a:spcBef>
            </a:pPr>
            <a:endParaRPr lang="en-GB" altLang="it-IT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Politiche scolastiche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93" y="1661376"/>
            <a:ext cx="5566925" cy="2510574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54" y="3587251"/>
            <a:ext cx="5498742" cy="28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4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066130"/>
          </a:xfrm>
        </p:spPr>
        <p:txBody>
          <a:bodyPr>
            <a:normAutofit fontScale="90000"/>
          </a:bodyPr>
          <a:lstStyle/>
          <a:p>
            <a:br>
              <a:rPr lang="it-IT" sz="2800" b="1" dirty="0"/>
            </a:br>
            <a:r>
              <a:rPr lang="it-IT" sz="2800" b="1" dirty="0"/>
              <a:t>Art. 403 Codice Civile. Intervento della pubblica autorità a favore dei minori</a:t>
            </a:r>
            <a:br>
              <a:rPr lang="it-IT" sz="2800" b="1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Quando il minore è moralmente o materialmente abbandonato </a:t>
            </a:r>
            <a:r>
              <a:rPr lang="it-IT" baseline="30000" dirty="0">
                <a:hlinkClick r:id="rId2"/>
              </a:rPr>
              <a:t>(1)</a:t>
            </a:r>
            <a:r>
              <a:rPr lang="it-IT" dirty="0"/>
              <a:t> o è allevato in locali insalubri o pericolosi, oppure da persone per negligenza, immoralità, ignoranza o per altri motivi incapaci di provvedere all'educazione di lui</a:t>
            </a:r>
            <a:r>
              <a:rPr lang="it-IT" b="1" dirty="0"/>
              <a:t>,</a:t>
            </a:r>
          </a:p>
          <a:p>
            <a:r>
              <a:rPr lang="it-IT" b="1" dirty="0"/>
              <a:t> la pubblica autorità, a mezzo degli organi di protezione </a:t>
            </a:r>
          </a:p>
          <a:p>
            <a:r>
              <a:rPr lang="it-IT" dirty="0"/>
              <a:t>dell'infanzia, lo colloca in luogo sicuro, sino a quando si possa provvedere in modo definitivo alla sua protezione </a:t>
            </a:r>
            <a:r>
              <a:rPr lang="it-IT" baseline="30000" dirty="0">
                <a:hlinkClick r:id="rId3"/>
              </a:rPr>
              <a:t>(2)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1901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95288"/>
            <a:ext cx="10972800" cy="1052512"/>
          </a:xfrm>
        </p:spPr>
        <p:txBody>
          <a:bodyPr lIns="90000" tIns="46800" rIns="90000" bIns="46800">
            <a:normAutofit fontScale="90000"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 err="1">
                <a:solidFill>
                  <a:srgbClr val="CC0000"/>
                </a:solidFill>
              </a:rPr>
              <a:t>Competenze</a:t>
            </a:r>
            <a:r>
              <a:rPr lang="en-GB" sz="4000" b="1" dirty="0">
                <a:solidFill>
                  <a:srgbClr val="CC0000"/>
                </a:solidFill>
              </a:rPr>
              <a:t> </a:t>
            </a:r>
            <a:r>
              <a:rPr lang="en-GB" sz="4000" b="1" dirty="0" err="1">
                <a:solidFill>
                  <a:srgbClr val="CC0000"/>
                </a:solidFill>
              </a:rPr>
              <a:t>civili</a:t>
            </a:r>
            <a:r>
              <a:rPr lang="en-GB" sz="4000" b="1" dirty="0">
                <a:solidFill>
                  <a:srgbClr val="CC0000"/>
                </a:solidFill>
              </a:rPr>
              <a:t> del T.M.</a:t>
            </a:r>
            <a:br>
              <a:rPr lang="en-GB" sz="4000" b="1" dirty="0">
                <a:solidFill>
                  <a:srgbClr val="CC0000"/>
                </a:solidFill>
              </a:rPr>
            </a:br>
            <a:r>
              <a:rPr lang="en-GB" sz="3200" b="1" dirty="0" err="1">
                <a:solidFill>
                  <a:srgbClr val="CC0000"/>
                </a:solidFill>
              </a:rPr>
              <a:t>Potestà</a:t>
            </a:r>
            <a:r>
              <a:rPr lang="en-GB" sz="3200" b="1" dirty="0">
                <a:solidFill>
                  <a:srgbClr val="CC0000"/>
                </a:solidFill>
              </a:rPr>
              <a:t> </a:t>
            </a:r>
            <a:r>
              <a:rPr lang="en-GB" sz="3200" b="1" dirty="0" err="1">
                <a:solidFill>
                  <a:srgbClr val="CC0000"/>
                </a:solidFill>
              </a:rPr>
              <a:t>dei</a:t>
            </a:r>
            <a:r>
              <a:rPr lang="en-GB" sz="3200" b="1" dirty="0">
                <a:solidFill>
                  <a:srgbClr val="CC0000"/>
                </a:solidFill>
              </a:rPr>
              <a:t> </a:t>
            </a:r>
            <a:r>
              <a:rPr lang="en-GB" sz="3200" b="1" dirty="0" err="1">
                <a:solidFill>
                  <a:srgbClr val="CC0000"/>
                </a:solidFill>
              </a:rPr>
              <a:t>genitori</a:t>
            </a:r>
            <a:r>
              <a:rPr lang="en-GB" sz="3200" b="1" dirty="0">
                <a:solidFill>
                  <a:srgbClr val="CC0000"/>
                </a:solidFill>
              </a:rPr>
              <a:t>: </a:t>
            </a:r>
            <a:r>
              <a:rPr lang="en-GB" sz="3200" b="1" dirty="0" err="1">
                <a:solidFill>
                  <a:srgbClr val="CC0000"/>
                </a:solidFill>
              </a:rPr>
              <a:t>artt</a:t>
            </a:r>
            <a:r>
              <a:rPr lang="en-GB" sz="3200" b="1" dirty="0">
                <a:solidFill>
                  <a:srgbClr val="CC0000"/>
                </a:solidFill>
              </a:rPr>
              <a:t>. 330, 333, 336</a:t>
            </a:r>
            <a:endParaRPr lang="en-GB" sz="4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10972800" cy="4876800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lnSpc>
                <a:spcPct val="80000"/>
              </a:lnSpc>
              <a:spcBef>
                <a:spcPts val="350"/>
              </a:spcBef>
              <a:buClr>
                <a:srgbClr val="FFFFFF"/>
              </a:buClr>
              <a:buFont typeface="Monotype Sorts" pitchFamily="2" charset="2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1600"/>
              <a:t>	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400"/>
              </a:spcBef>
              <a:buClr>
                <a:srgbClr val="CC0000"/>
              </a:buClr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2800"/>
              <a:t>Dalla potestà alla responsabilità…cambiamento terminologico importante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400"/>
              </a:spcBef>
              <a:buClr>
                <a:srgbClr val="CC0000"/>
              </a:buClr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2800"/>
              <a:t>Dalla patria potestà, che evocava il “potere paterno”, alla potestà genitoriale (1975) alla  legge 54/2006 sull’affidamento congiunto 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400"/>
              </a:spcBef>
              <a:buClr>
                <a:srgbClr val="CC0000"/>
              </a:buClr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2800"/>
              <a:t>Termine “responsabilità” già utilizzato nella normativa internazionale (Convenzione di NY) e in ordinamenti europei  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400"/>
              </a:spcBef>
              <a:buClr>
                <a:srgbClr val="CC0000"/>
              </a:buClr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it-IT" sz="2800"/>
              <a:t>RESPONSABILITA’: SIGNIFICATO PROFONDAMENTE UMANIZZANTE RELAZIONE EDUCATIVA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400"/>
              </a:spcBef>
              <a:buClr>
                <a:srgbClr val="CC0000"/>
              </a:buClr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it-IT" sz="2800"/>
          </a:p>
        </p:txBody>
      </p:sp>
    </p:spTree>
    <p:extLst>
      <p:ext uri="{BB962C8B-B14F-4D97-AF65-F5344CB8AC3E}">
        <p14:creationId xmlns:p14="http://schemas.microsoft.com/office/powerpoint/2010/main" val="351398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/>
              <a:t>COMPETENZE CIVILI TM</a:t>
            </a:r>
            <a:endParaRPr lang="it-IT" sz="3600" dirty="0"/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l’autorizzazione al matrimonio dei minorenni che hanno compiuto i sedici anni</a:t>
            </a:r>
          </a:p>
          <a:p>
            <a:pPr lvl="0"/>
            <a:r>
              <a:rPr lang="it-IT" sz="2400" dirty="0"/>
              <a:t>Procedure per il rimpatrio dei minori sottratti  ovvero dell'attuazione del diritto di visita del genitore non affidatario (</a:t>
            </a:r>
            <a:r>
              <a:rPr lang="it-IT" sz="2400" u="sng" dirty="0">
                <a:hlinkClick r:id="rId2"/>
              </a:rPr>
              <a:t>Convenzione dell'</a:t>
            </a:r>
            <a:r>
              <a:rPr lang="it-IT" sz="2400" u="sng" dirty="0" err="1">
                <a:hlinkClick r:id="rId2"/>
              </a:rPr>
              <a:t>Aja</a:t>
            </a:r>
            <a:r>
              <a:rPr lang="it-IT" sz="2400" u="sng" dirty="0">
                <a:hlinkClick r:id="rId2"/>
              </a:rPr>
              <a:t> 25.10.1980 ratificata con legge 15.1.1994 n. 64 - art. 7</a:t>
            </a:r>
            <a:r>
              <a:rPr lang="it-IT" sz="2400" dirty="0"/>
              <a:t>);</a:t>
            </a:r>
          </a:p>
          <a:p>
            <a:pPr lvl="0"/>
            <a:r>
              <a:rPr lang="it-IT" sz="2400" dirty="0"/>
              <a:t>Autorizzazione ad avere informazioni sulle proprie origini da parte dei minori adottati (</a:t>
            </a:r>
            <a:r>
              <a:rPr lang="it-IT" sz="2400" u="sng" dirty="0">
                <a:hlinkClick r:id="rId3"/>
              </a:rPr>
              <a:t>art 28 l. 184/83</a:t>
            </a:r>
            <a:r>
              <a:rPr lang="it-IT" sz="2400" dirty="0"/>
              <a:t>);</a:t>
            </a:r>
          </a:p>
          <a:p>
            <a:pPr lvl="0"/>
            <a:r>
              <a:rPr lang="it-IT" sz="2400" dirty="0"/>
              <a:t>Autorizzazione per i genitori stranieri a permanere in Italia a seguito del minore (</a:t>
            </a:r>
            <a:r>
              <a:rPr lang="it-IT" sz="2400" u="sng" dirty="0">
                <a:hlinkClick r:id="rId4"/>
              </a:rPr>
              <a:t>art 31 T.U. 286/1998</a:t>
            </a:r>
            <a:r>
              <a:rPr lang="it-IT" sz="2400" dirty="0"/>
              <a:t>);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705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532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Decadenza dalla responsabilità genitoriale (</a:t>
            </a:r>
            <a:r>
              <a:rPr lang="it-IT" u="sng" dirty="0">
                <a:hlinkClick r:id="rId2"/>
              </a:rPr>
              <a:t>art. 330 c.c.</a:t>
            </a:r>
            <a:r>
              <a:rPr lang="it-IT" dirty="0"/>
              <a:t>); </a:t>
            </a:r>
          </a:p>
          <a:p>
            <a:pPr lvl="0"/>
            <a:r>
              <a:rPr lang="it-IT" dirty="0"/>
              <a:t>Reintegrazione nella responsabilità genitoriale (</a:t>
            </a:r>
            <a:r>
              <a:rPr lang="it-IT" u="sng" dirty="0">
                <a:hlinkClick r:id="rId2"/>
              </a:rPr>
              <a:t>art. 332  c.c.</a:t>
            </a:r>
            <a:r>
              <a:rPr lang="it-IT" dirty="0"/>
              <a:t>); </a:t>
            </a:r>
          </a:p>
          <a:p>
            <a:pPr lvl="0"/>
            <a:r>
              <a:rPr lang="it-IT" dirty="0"/>
              <a:t>Controllo della responsabilità genitoriale   ovvero gli interventi a tutela di minori in situazioni di disagio (</a:t>
            </a:r>
            <a:r>
              <a:rPr lang="it-IT" u="sng" dirty="0">
                <a:hlinkClick r:id="rId2"/>
              </a:rPr>
              <a:t>art. 333 c.c.</a:t>
            </a:r>
            <a:r>
              <a:rPr lang="it-IT" dirty="0"/>
              <a:t>); </a:t>
            </a:r>
          </a:p>
          <a:p>
            <a:pPr lvl="0"/>
            <a:r>
              <a:rPr lang="it-IT" dirty="0"/>
              <a:t>(</a:t>
            </a:r>
            <a:r>
              <a:rPr lang="it-IT" b="1" dirty="0"/>
              <a:t>NOTA: in pendenza di giudizio di separazione, divorzio o giudizio ex art. 316 Codice Civile, la competenza ad adottare i provvedimenti ex art. 333 Codice Civile spetta al Tribunale Ordinario ).</a:t>
            </a:r>
          </a:p>
          <a:p>
            <a:r>
              <a:rPr lang="it-IT" dirty="0"/>
              <a:t>Proroga dell'affidamento consensuale e/o l'affidamento disposto direttamente del Tribunale per i Minorenni (</a:t>
            </a:r>
            <a:r>
              <a:rPr lang="it-IT" u="sng" dirty="0">
                <a:hlinkClick r:id="rId3"/>
              </a:rPr>
              <a:t>art 4 l. 184/83</a:t>
            </a:r>
            <a:r>
              <a:rPr lang="it-IT" dirty="0"/>
              <a:t>);</a:t>
            </a:r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521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In </a:t>
            </a:r>
            <a:r>
              <a:rPr lang="en-GB" dirty="0" err="1"/>
              <a:t>materia</a:t>
            </a:r>
            <a:r>
              <a:rPr lang="en-GB" dirty="0"/>
              <a:t> </a:t>
            </a:r>
            <a:r>
              <a:rPr lang="en-GB" dirty="0" err="1"/>
              <a:t>adottiva</a:t>
            </a:r>
            <a:endParaRPr lang="it-IT" dirty="0"/>
          </a:p>
        </p:txBody>
      </p:sp>
      <p:sp>
        <p:nvSpPr>
          <p:cNvPr id="5222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dichiarare lo stato di adottabilità del minore abbandonato (materiale morale)</a:t>
            </a:r>
          </a:p>
          <a:p>
            <a:r>
              <a:rPr lang="it-IT" sz="2000" dirty="0"/>
              <a:t>l’affidamento ad un’altra famiglia del minore temporaneamente privo del proprio ambiente familiare</a:t>
            </a:r>
          </a:p>
          <a:p>
            <a:r>
              <a:rPr lang="it-IT" sz="2000" dirty="0"/>
              <a:t>il procedimento di adozione nazionale dopo che è stata dichiarata l’adottabilità di un bambino, con la scelta, tra le coppie disponibili all’adozione, di quella che appare più idonea alle necessità del bambino</a:t>
            </a:r>
          </a:p>
          <a:p>
            <a:r>
              <a:rPr lang="it-IT" sz="2000" dirty="0"/>
              <a:t>la procedura per l’idoneità all’adozione di minori stranieri e per rendere efficaci in Italia i provvedimenti stranieri di adozione</a:t>
            </a:r>
          </a:p>
          <a:p>
            <a:r>
              <a:rPr lang="it-IT" sz="2000" dirty="0"/>
              <a:t>le modalità di accesso degli adottati alla conoscenza delle origini, prevista in generale per chi abbia compiuto i 25 anni</a:t>
            </a:r>
          </a:p>
        </p:txBody>
      </p:sp>
    </p:spTree>
    <p:extLst>
      <p:ext uri="{BB962C8B-B14F-4D97-AF65-F5344CB8AC3E}">
        <p14:creationId xmlns:p14="http://schemas.microsoft.com/office/powerpoint/2010/main" val="37367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522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20676"/>
            <a:ext cx="8229600" cy="1127125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>
                <a:solidFill>
                  <a:srgbClr val="CC0000"/>
                </a:solidFill>
              </a:rPr>
              <a:t> Provvedimenti del TM</a:t>
            </a:r>
            <a:endParaRPr lang="en-GB" altLang="it-IT" sz="36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5064" y="1905000"/>
            <a:ext cx="6357937" cy="4114800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339725" defTabSz="449263">
              <a:lnSpc>
                <a:spcPct val="120000"/>
              </a:lnSpc>
              <a:spcBef>
                <a:spcPts val="600"/>
              </a:spcBef>
              <a:buClr>
                <a:srgbClr val="CC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Prescrizioni ai genitori</a:t>
            </a:r>
          </a:p>
          <a:p>
            <a:pPr marL="339725" indent="-339725" defTabSz="449263">
              <a:lnSpc>
                <a:spcPct val="120000"/>
              </a:lnSpc>
              <a:spcBef>
                <a:spcPts val="600"/>
              </a:spcBef>
              <a:buClr>
                <a:srgbClr val="CC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Vigilanza del servizio sociale</a:t>
            </a:r>
          </a:p>
          <a:p>
            <a:pPr marL="339725" indent="-339725" defTabSz="449263">
              <a:lnSpc>
                <a:spcPct val="120000"/>
              </a:lnSpc>
              <a:spcBef>
                <a:spcPts val="600"/>
              </a:spcBef>
              <a:buClr>
                <a:srgbClr val="CC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Affidamento al servizio sociale</a:t>
            </a:r>
          </a:p>
          <a:p>
            <a:pPr marL="339725" indent="-339725" defTabSz="449263">
              <a:lnSpc>
                <a:spcPct val="120000"/>
              </a:lnSpc>
              <a:spcBef>
                <a:spcPts val="600"/>
              </a:spcBef>
              <a:buClr>
                <a:srgbClr val="CC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Sospensione e decadenza della responsabilità genitoriale</a:t>
            </a:r>
          </a:p>
          <a:p>
            <a:pPr marL="339725" indent="-339725" defTabSz="449263">
              <a:lnSpc>
                <a:spcPct val="120000"/>
              </a:lnSpc>
              <a:spcBef>
                <a:spcPts val="600"/>
              </a:spcBef>
              <a:buClr>
                <a:srgbClr val="CC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/>
              <a:t>Allontanamento del minore e collocamento</a:t>
            </a:r>
          </a:p>
        </p:txBody>
      </p:sp>
    </p:spTree>
    <p:extLst>
      <p:ext uri="{BB962C8B-B14F-4D97-AF65-F5344CB8AC3E}">
        <p14:creationId xmlns:p14="http://schemas.microsoft.com/office/powerpoint/2010/main" val="63236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6854A89-2F99-413E-9680-C2FDA38E0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609601"/>
            <a:ext cx="7697787" cy="474663"/>
          </a:xfrm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rgbClr val="CC0000"/>
                </a:solidFill>
              </a:rPr>
              <a:t>Chi è il G.O.</a:t>
            </a:r>
            <a:endParaRPr lang="it-IT" altLang="it-IT" sz="4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F387BE7-0335-4B6A-90DD-454E8583A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773238"/>
            <a:ext cx="8075612" cy="5472112"/>
          </a:xfrm>
        </p:spPr>
        <p:txBody>
          <a:bodyPr/>
          <a:lstStyle/>
          <a:p>
            <a:pPr>
              <a:buClr>
                <a:srgbClr val="CC0000"/>
              </a:buClr>
              <a:buFont typeface="Monotype Sorts" pitchFamily="2" charset="2"/>
              <a:buNone/>
            </a:pPr>
            <a:r>
              <a:rPr lang="it-IT" altLang="it-IT"/>
              <a:t>E’ un professionista-esperto appartenente alle seguenti categorie professionali:</a:t>
            </a:r>
          </a:p>
          <a:p>
            <a:pPr>
              <a:buClr>
                <a:srgbClr val="CC0000"/>
              </a:buClr>
            </a:pPr>
            <a:r>
              <a:rPr lang="it-IT" altLang="it-IT"/>
              <a:t>psicologo;</a:t>
            </a:r>
          </a:p>
          <a:p>
            <a:pPr>
              <a:buClr>
                <a:srgbClr val="CC0000"/>
              </a:buClr>
            </a:pPr>
            <a:r>
              <a:rPr lang="it-IT" altLang="it-IT"/>
              <a:t>assistente sociale;</a:t>
            </a:r>
          </a:p>
          <a:p>
            <a:pPr>
              <a:buClr>
                <a:srgbClr val="CC0000"/>
              </a:buClr>
            </a:pPr>
            <a:r>
              <a:rPr lang="it-IT" altLang="it-IT"/>
              <a:t>sociologo;</a:t>
            </a:r>
          </a:p>
          <a:p>
            <a:pPr>
              <a:buClr>
                <a:srgbClr val="CC0000"/>
              </a:buClr>
            </a:pPr>
            <a:r>
              <a:rPr lang="it-IT" altLang="it-IT"/>
              <a:t>psichiatra;</a:t>
            </a:r>
          </a:p>
          <a:p>
            <a:pPr>
              <a:buClr>
                <a:srgbClr val="CC0000"/>
              </a:buClr>
            </a:pPr>
            <a:r>
              <a:rPr lang="it-IT" altLang="it-IT"/>
              <a:t>educatore / insegnante.</a:t>
            </a:r>
          </a:p>
          <a:p>
            <a:pPr>
              <a:buClr>
                <a:srgbClr val="CC0000"/>
              </a:buClr>
              <a:buFont typeface="Monotype Sorts" pitchFamily="2" charset="2"/>
              <a:buNone/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59100" y="404813"/>
            <a:ext cx="7499350" cy="792162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Tutela minori= bicicletta</a:t>
            </a:r>
          </a:p>
        </p:txBody>
      </p:sp>
      <p:sp>
        <p:nvSpPr>
          <p:cNvPr id="3" name="Segnaposto contenuto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it-IT" dirty="0"/>
              <a:t>Le due ruote:</a:t>
            </a:r>
          </a:p>
          <a:p>
            <a:pPr marL="365760" indent="-283464">
              <a:buFont typeface="Wingdings" panose="05000000000000000000" pitchFamily="2" charset="2"/>
              <a:buChar char="Ø"/>
              <a:defRPr/>
            </a:pPr>
            <a:r>
              <a:rPr lang="it-IT" dirty="0"/>
              <a:t>Servizio sociale (616/77 e successive leggi)</a:t>
            </a:r>
          </a:p>
          <a:p>
            <a:pPr marL="365760" indent="-283464">
              <a:buFont typeface="Wingdings" panose="05000000000000000000" pitchFamily="2" charset="2"/>
              <a:buChar char="Ø"/>
              <a:defRPr/>
            </a:pPr>
            <a:r>
              <a:rPr lang="it-IT" dirty="0"/>
              <a:t>Organi della giustizia</a:t>
            </a:r>
          </a:p>
          <a:p>
            <a:pPr marL="82296" indent="0">
              <a:buNone/>
              <a:defRPr/>
            </a:pPr>
            <a:r>
              <a:rPr lang="it-IT" dirty="0"/>
              <a:t>Manubrio, Telaio, Freni, Catena, Sellino, </a:t>
            </a:r>
          </a:p>
          <a:p>
            <a:pPr marL="82296" indent="0">
              <a:buNone/>
              <a:defRPr/>
            </a:pPr>
            <a:r>
              <a:rPr lang="it-IT" dirty="0"/>
              <a:t>Campanello, Pedali….la rete dei servizi</a:t>
            </a:r>
          </a:p>
          <a:p>
            <a:pPr marL="82296" indent="0">
              <a:buNone/>
              <a:defRPr/>
            </a:pPr>
            <a:r>
              <a:rPr lang="it-IT" dirty="0"/>
              <a:t>Gli Enti  indicano </a:t>
            </a:r>
            <a:r>
              <a:rPr lang="it-IT" b="1" dirty="0"/>
              <a:t>la strada (le politiche)</a:t>
            </a:r>
          </a:p>
          <a:p>
            <a:pPr marL="82296" indent="0">
              <a:buNone/>
              <a:defRPr/>
            </a:pPr>
            <a:r>
              <a:rPr lang="it-IT" dirty="0"/>
              <a:t>Gli Enti decidono </a:t>
            </a:r>
            <a:r>
              <a:rPr lang="it-IT" b="1" dirty="0"/>
              <a:t>l’organizzazione</a:t>
            </a:r>
          </a:p>
          <a:p>
            <a:pPr marL="82296" indent="0">
              <a:buNone/>
              <a:defRPr/>
            </a:pPr>
            <a:r>
              <a:rPr lang="it-IT" dirty="0"/>
              <a:t>Chi  guida la bicicletta ?</a:t>
            </a:r>
          </a:p>
        </p:txBody>
      </p:sp>
    </p:spTree>
    <p:extLst>
      <p:ext uri="{BB962C8B-B14F-4D97-AF65-F5344CB8AC3E}">
        <p14:creationId xmlns:p14="http://schemas.microsoft.com/office/powerpoint/2010/main" val="2054314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038350"/>
            <a:ext cx="8191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6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2330451"/>
            <a:ext cx="4176712" cy="2970213"/>
          </a:xfrm>
        </p:spPr>
      </p:pic>
    </p:spTree>
    <p:extLst>
      <p:ext uri="{BB962C8B-B14F-4D97-AF65-F5344CB8AC3E}">
        <p14:creationId xmlns:p14="http://schemas.microsoft.com/office/powerpoint/2010/main" val="39196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178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Politiche economiche e del lavoro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32" y="1731673"/>
            <a:ext cx="4960244" cy="2387283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50" y="3219402"/>
            <a:ext cx="5228823" cy="255133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009715" y="5770736"/>
            <a:ext cx="2332020" cy="69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LIBERISMO</a:t>
            </a:r>
          </a:p>
        </p:txBody>
      </p:sp>
    </p:spTree>
    <p:extLst>
      <p:ext uri="{BB962C8B-B14F-4D97-AF65-F5344CB8AC3E}">
        <p14:creationId xmlns:p14="http://schemas.microsoft.com/office/powerpoint/2010/main" val="2204145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000376" y="620714"/>
            <a:ext cx="7458075" cy="796925"/>
          </a:xfrm>
        </p:spPr>
        <p:txBody>
          <a:bodyPr/>
          <a:lstStyle/>
          <a:p>
            <a:pPr>
              <a:defRPr/>
            </a:pP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189" y="2565401"/>
            <a:ext cx="3995737" cy="2663825"/>
          </a:xfrm>
        </p:spPr>
      </p:pic>
    </p:spTree>
    <p:extLst>
      <p:ext uri="{BB962C8B-B14F-4D97-AF65-F5344CB8AC3E}">
        <p14:creationId xmlns:p14="http://schemas.microsoft.com/office/powerpoint/2010/main" val="2476659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87714" y="476250"/>
            <a:ext cx="7170737" cy="865188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Tutela minori</a:t>
            </a:r>
          </a:p>
        </p:txBody>
      </p:sp>
      <p:pic>
        <p:nvPicPr>
          <p:cNvPr id="19458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8" y="2205039"/>
            <a:ext cx="4392612" cy="3095625"/>
          </a:xfrm>
        </p:spPr>
      </p:pic>
    </p:spTree>
    <p:extLst>
      <p:ext uri="{BB962C8B-B14F-4D97-AF65-F5344CB8AC3E}">
        <p14:creationId xmlns:p14="http://schemas.microsoft.com/office/powerpoint/2010/main" val="2719293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Tutela minori</a:t>
            </a:r>
          </a:p>
        </p:txBody>
      </p:sp>
      <p:pic>
        <p:nvPicPr>
          <p:cNvPr id="20482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4" y="2565400"/>
            <a:ext cx="4105275" cy="2592388"/>
          </a:xfrm>
        </p:spPr>
      </p:pic>
    </p:spTree>
    <p:extLst>
      <p:ext uri="{BB962C8B-B14F-4D97-AF65-F5344CB8AC3E}">
        <p14:creationId xmlns:p14="http://schemas.microsoft.com/office/powerpoint/2010/main" val="3443511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855914" y="404814"/>
            <a:ext cx="7602537" cy="936625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Tutela minori</a:t>
            </a:r>
          </a:p>
        </p:txBody>
      </p:sp>
      <p:pic>
        <p:nvPicPr>
          <p:cNvPr id="21506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4" y="2276476"/>
            <a:ext cx="4321175" cy="3313113"/>
          </a:xfrm>
        </p:spPr>
      </p:pic>
    </p:spTree>
    <p:extLst>
      <p:ext uri="{BB962C8B-B14F-4D97-AF65-F5344CB8AC3E}">
        <p14:creationId xmlns:p14="http://schemas.microsoft.com/office/powerpoint/2010/main" val="2049106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76350"/>
            <a:ext cx="80581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3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71" y="1200150"/>
            <a:ext cx="1053383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7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927350" y="274638"/>
            <a:ext cx="7531100" cy="850900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Tutela minori</a:t>
            </a:r>
          </a:p>
        </p:txBody>
      </p:sp>
      <p:pic>
        <p:nvPicPr>
          <p:cNvPr id="16386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2276475"/>
            <a:ext cx="5616575" cy="3384550"/>
          </a:xfrm>
        </p:spPr>
      </p:pic>
    </p:spTree>
    <p:extLst>
      <p:ext uri="{BB962C8B-B14F-4D97-AF65-F5344CB8AC3E}">
        <p14:creationId xmlns:p14="http://schemas.microsoft.com/office/powerpoint/2010/main" val="333659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754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Politiche urbanistiche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4" y="1216518"/>
            <a:ext cx="5814722" cy="3097906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30" y="3236757"/>
            <a:ext cx="5454724" cy="32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97591-A173-4DD7-9D2B-494A3F09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7" y="365125"/>
            <a:ext cx="10635953" cy="976565"/>
          </a:xfrm>
        </p:spPr>
        <p:txBody>
          <a:bodyPr/>
          <a:lstStyle/>
          <a:p>
            <a:r>
              <a:rPr lang="it-IT" dirty="0"/>
              <a:t>Politiche per la famiglia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2E8B76-8D26-4151-9C3E-FB26F70F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47" y="1486968"/>
            <a:ext cx="10635953" cy="46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politiche dovrebbero garantire alle persone la possibilità:</a:t>
            </a:r>
          </a:p>
          <a:p>
            <a:pPr marL="0" indent="0">
              <a:buNone/>
            </a:pPr>
            <a:r>
              <a:rPr lang="it-IT" dirty="0"/>
              <a:t> - di costituire famiglie che possano disporre di un reddito da lavoro;</a:t>
            </a:r>
          </a:p>
          <a:p>
            <a:pPr marL="0" indent="0">
              <a:buNone/>
            </a:pPr>
            <a:r>
              <a:rPr lang="it-IT" dirty="0"/>
              <a:t> - di abitare una casa adeguata alla composizione della famiglia, collocata in un ambiente e contesto sociale che consenta una vita relazionale e sociale;</a:t>
            </a:r>
          </a:p>
          <a:p>
            <a:pPr marL="0" indent="0">
              <a:buNone/>
            </a:pPr>
            <a:r>
              <a:rPr lang="it-IT" dirty="0"/>
              <a:t> - di progettare, generare, crescere figli, che siano accuditi, educati, istruiti;</a:t>
            </a:r>
          </a:p>
          <a:p>
            <a:pPr marL="0" indent="0">
              <a:buNone/>
            </a:pPr>
            <a:r>
              <a:rPr lang="it-IT" dirty="0"/>
              <a:t> - di offrire adeguata cura ai componenti disabili, non autosufficienti, fragili delle famiglie stesse.  </a:t>
            </a:r>
          </a:p>
        </p:txBody>
      </p:sp>
    </p:spTree>
    <p:extLst>
      <p:ext uri="{BB962C8B-B14F-4D97-AF65-F5344CB8AC3E}">
        <p14:creationId xmlns:p14="http://schemas.microsoft.com/office/powerpoint/2010/main" val="147166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Politiche e organizzazione dei Servizi Sociali e Sanitari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736" y="1961147"/>
            <a:ext cx="7291388" cy="46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dirty="0"/>
              <a:t>Ruolo dei servizi socio-sanitari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56840"/>
            <a:ext cx="10515600" cy="4642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 servizi socio-sanitari, in virtù della legge 328/2000 e relative leggi regionali, hanno specificatamente la competenza di effettuare interventi assistenziali e terapeutici necessari per rispondere al disagio </a:t>
            </a:r>
            <a:r>
              <a:rPr lang="it-IT" dirty="0" err="1"/>
              <a:t>psico</a:t>
            </a:r>
            <a:r>
              <a:rPr lang="it-IT" dirty="0"/>
              <a:t>-sociale delle famiglie e dei minori</a:t>
            </a:r>
          </a:p>
          <a:p>
            <a:pPr marL="0" indent="0">
              <a:buNone/>
            </a:pPr>
            <a:r>
              <a:rPr lang="it-IT" dirty="0"/>
              <a:t>In particolare:</a:t>
            </a:r>
          </a:p>
          <a:p>
            <a:pPr marL="0" indent="0">
              <a:buNone/>
            </a:pPr>
            <a:r>
              <a:rPr lang="it-IT" dirty="0"/>
              <a:t>a. Interventi preventivi  di sostegno alla genitorialità</a:t>
            </a:r>
          </a:p>
          <a:p>
            <a:pPr marL="0" indent="0">
              <a:buNone/>
            </a:pPr>
            <a:r>
              <a:rPr lang="it-IT" dirty="0"/>
              <a:t>b. Interventi preventivi e curativi di sostegno ai bambini</a:t>
            </a:r>
          </a:p>
          <a:p>
            <a:pPr marL="0" indent="0">
              <a:buNone/>
            </a:pPr>
            <a:r>
              <a:rPr lang="it-IT" dirty="0"/>
              <a:t>c. Interventi precoci sul disagio</a:t>
            </a:r>
          </a:p>
          <a:p>
            <a:pPr marL="0" indent="0">
              <a:buNone/>
            </a:pPr>
            <a:r>
              <a:rPr lang="it-IT" dirty="0"/>
              <a:t>d. Valutazione delle capacità genitoriali e percorsi di recupero</a:t>
            </a:r>
          </a:p>
          <a:p>
            <a:pPr marL="0" indent="0">
              <a:buNone/>
            </a:pPr>
            <a:r>
              <a:rPr lang="it-IT" dirty="0"/>
              <a:t>e. Interventi di tutela su minori vittime di abuso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47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1591</Words>
  <Application>Microsoft Office PowerPoint</Application>
  <PresentationFormat>Widescreen</PresentationFormat>
  <Paragraphs>306</Paragraphs>
  <Slides>56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Lucida Sans Unicode</vt:lpstr>
      <vt:lpstr>Monotype Sorts</vt:lpstr>
      <vt:lpstr>Tahoma</vt:lpstr>
      <vt:lpstr>Times New Roman</vt:lpstr>
      <vt:lpstr>Wingdings</vt:lpstr>
      <vt:lpstr>Wingdings 2</vt:lpstr>
      <vt:lpstr>Tema di Office</vt:lpstr>
      <vt:lpstr>TUTELA DEI MINORI</vt:lpstr>
      <vt:lpstr>TUTELA MINORI significato</vt:lpstr>
      <vt:lpstr>Politiche scolastiche</vt:lpstr>
      <vt:lpstr>Politiche scolastiche</vt:lpstr>
      <vt:lpstr>Politiche economiche e del lavoro</vt:lpstr>
      <vt:lpstr>Politiche urbanistiche</vt:lpstr>
      <vt:lpstr>Politiche per la famiglia</vt:lpstr>
      <vt:lpstr>Politiche e organizzazione dei Servizi Sociali e Sanitari</vt:lpstr>
      <vt:lpstr>Ruolo dei servizi socio-sanitari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Rapporto spontaneo</vt:lpstr>
      <vt:lpstr>Funzioni di aiuto</vt:lpstr>
      <vt:lpstr>Presentazione standard di PowerPoint</vt:lpstr>
      <vt:lpstr>Accesso al servizio sociale</vt:lpstr>
      <vt:lpstr>Quali famiglie accedono ai servizi</vt:lpstr>
      <vt:lpstr>TUTELA DEI MINORI </vt:lpstr>
      <vt:lpstr> Rilevazione precoce del rischio </vt:lpstr>
      <vt:lpstr>Passaggio aiuto/controllo</vt:lpstr>
      <vt:lpstr>Il servizio segnala </vt:lpstr>
      <vt:lpstr>Sistema protezione minore</vt:lpstr>
      <vt:lpstr>I Servizi Sociali </vt:lpstr>
      <vt:lpstr>I servizi socio-sanitari</vt:lpstr>
      <vt:lpstr> Forze dell’Ordine: Polizia Giudiziaria, Ufficio minori della Questura, Carabinieri, Polizia Municipale, Polizia Postale e delle comunicazioni </vt:lpstr>
      <vt:lpstr>Forze dell’Ordine</vt:lpstr>
      <vt:lpstr>Scuola</vt:lpstr>
      <vt:lpstr>Ruolo del garante per l’infanzia e l’adolescenza</vt:lpstr>
      <vt:lpstr>Organi della giustizia</vt:lpstr>
      <vt:lpstr>Competenze del Tribunale ordinario </vt:lpstr>
      <vt:lpstr>Presentazione standard di PowerPoint</vt:lpstr>
      <vt:lpstr>Competenze TO</vt:lpstr>
      <vt:lpstr>Competenze del Giudice Tutelare </vt:lpstr>
      <vt:lpstr>COMPETENZE DEL TRIBUNALE</vt:lpstr>
      <vt:lpstr>COMPETENZE CIVILI TM</vt:lpstr>
      <vt:lpstr> Art. 403 Codice Civile. Intervento della pubblica autorità a favore dei minori </vt:lpstr>
      <vt:lpstr>Competenze civili del T.M. Potestà dei genitori: artt. 330, 333, 336</vt:lpstr>
      <vt:lpstr>COMPETENZE CIVILI TM</vt:lpstr>
      <vt:lpstr>Presentazione standard di PowerPoint</vt:lpstr>
      <vt:lpstr>In materia adottiva</vt:lpstr>
      <vt:lpstr> Provvedimenti del TM</vt:lpstr>
      <vt:lpstr>Chi è il G.O.</vt:lpstr>
      <vt:lpstr>Tutela minori= bicicletta</vt:lpstr>
      <vt:lpstr>Presentazione standard di PowerPoint</vt:lpstr>
      <vt:lpstr>Presentazione standard di PowerPoint</vt:lpstr>
      <vt:lpstr>Presentazione standard di PowerPoint</vt:lpstr>
      <vt:lpstr>Tutela minori</vt:lpstr>
      <vt:lpstr>Tutela minori</vt:lpstr>
      <vt:lpstr>Tutela minori</vt:lpstr>
      <vt:lpstr> </vt:lpstr>
      <vt:lpstr>Presentazione standard di PowerPoint</vt:lpstr>
      <vt:lpstr>Tutela minori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TUTELA</dc:title>
  <dc:creator>Dina Galli</dc:creator>
  <cp:lastModifiedBy>dina</cp:lastModifiedBy>
  <cp:revision>44</cp:revision>
  <dcterms:created xsi:type="dcterms:W3CDTF">2018-10-02T08:28:30Z</dcterms:created>
  <dcterms:modified xsi:type="dcterms:W3CDTF">2018-10-23T13:33:02Z</dcterms:modified>
</cp:coreProperties>
</file>