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63" r:id="rId16"/>
    <p:sldId id="26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09/09/2016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09/09/2016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II. SÉ E IDENTITÀ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339752" y="1196752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SE’ e IDENTITA’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45208" y="2276872"/>
            <a:ext cx="5040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i="1" dirty="0" smtClean="0"/>
              <a:t>1. La genesi del Sé</a:t>
            </a:r>
          </a:p>
          <a:p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i="1" dirty="0" smtClean="0"/>
              <a:t>2. Il concetto di Sé e le varie tipologie</a:t>
            </a:r>
          </a:p>
          <a:p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i="1" dirty="0" smtClean="0"/>
              <a:t>3. I fattori che influenzano il Sé</a:t>
            </a:r>
          </a:p>
          <a:p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i="1" dirty="0" smtClean="0"/>
              <a:t>4. Conoscere se stessi</a:t>
            </a:r>
          </a:p>
          <a:p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i="1" dirty="0" smtClean="0"/>
              <a:t>5. Il concetto di Identità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CONCETTO DI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E LE VARIE TIPOLOGIE</a:t>
            </a:r>
            <a:endParaRPr lang="it-IT" sz="2000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323528" y="1268760"/>
            <a:ext cx="3384376" cy="1008112"/>
          </a:xfrm>
          <a:prstGeom prst="roundRect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3407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Le discrepanze </a:t>
            </a:r>
            <a:r>
              <a:rPr lang="it-IT" dirty="0" smtClean="0"/>
              <a:t>tra il sé reale, il sé ideale e la norma possono indurre al cambiamento</a:t>
            </a:r>
            <a:endParaRPr lang="it-IT" dirty="0"/>
          </a:p>
        </p:txBody>
      </p:sp>
      <p:sp>
        <p:nvSpPr>
          <p:cNvPr id="11" name="Freccia a destra rientrata 10"/>
          <p:cNvSpPr/>
          <p:nvPr/>
        </p:nvSpPr>
        <p:spPr>
          <a:xfrm>
            <a:off x="3923928" y="1570959"/>
            <a:ext cx="504056" cy="288032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80992" y="1202268"/>
            <a:ext cx="377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Regolazione del Sé:</a:t>
            </a:r>
          </a:p>
          <a:p>
            <a:r>
              <a:rPr lang="it-IT" dirty="0" smtClean="0"/>
              <a:t>Strategie utili per far corrispondere il nostro comportamento a un modello ideale o normativo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4644008" y="1202268"/>
            <a:ext cx="3672408" cy="1218620"/>
          </a:xfrm>
          <a:prstGeom prst="round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>
            <a:off x="6444208" y="2420888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932040" y="285293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L’essere umano pone attenzione su se stesso = </a:t>
            </a:r>
            <a:r>
              <a:rPr lang="it-IT" b="1" i="1" dirty="0" smtClean="0"/>
              <a:t>focalizzazione sul </a:t>
            </a:r>
            <a:r>
              <a:rPr lang="it-IT" b="1" i="1" dirty="0" err="1"/>
              <a:t>S</a:t>
            </a:r>
            <a:r>
              <a:rPr lang="it-IT" b="1" i="1" dirty="0" err="1" smtClean="0"/>
              <a:t>è</a:t>
            </a:r>
            <a:endParaRPr lang="it-IT" b="1" i="1" dirty="0"/>
          </a:p>
        </p:txBody>
      </p:sp>
      <p:cxnSp>
        <p:nvCxnSpPr>
          <p:cNvPr id="22" name="Connettore 1 21"/>
          <p:cNvCxnSpPr/>
          <p:nvPr/>
        </p:nvCxnSpPr>
        <p:spPr>
          <a:xfrm>
            <a:off x="6084168" y="3429000"/>
            <a:ext cx="1800200" cy="0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6948264" y="3429000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4760390" y="3896487"/>
            <a:ext cx="4355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Autoconsapevolezza</a:t>
            </a:r>
          </a:p>
          <a:p>
            <a:pPr algn="ctr"/>
            <a:r>
              <a:rPr lang="it-IT" dirty="0" smtClean="0"/>
              <a:t>Orientamento durevole delle persone a dirigere l’attenzione verso se stesse per valutare se i propri comportamenti sono in linea con le norme</a:t>
            </a:r>
            <a:endParaRPr lang="it-IT" dirty="0"/>
          </a:p>
        </p:txBody>
      </p:sp>
      <p:sp>
        <p:nvSpPr>
          <p:cNvPr id="25" name="Fumetto 3 24"/>
          <p:cNvSpPr/>
          <p:nvPr/>
        </p:nvSpPr>
        <p:spPr>
          <a:xfrm>
            <a:off x="364294" y="2924769"/>
            <a:ext cx="4104456" cy="2198918"/>
          </a:xfrm>
          <a:prstGeom prst="wedgeEllipseCallout">
            <a:avLst>
              <a:gd name="adj1" fmla="val 41880"/>
              <a:gd name="adj2" fmla="val 56807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819214" y="3285564"/>
            <a:ext cx="335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 ricordato che le strategie che si decideranno di usare dipenderanno dall’ </a:t>
            </a:r>
            <a:r>
              <a:rPr lang="it-IT" i="1" dirty="0" smtClean="0"/>
              <a:t>Autoefficacia</a:t>
            </a:r>
            <a:r>
              <a:rPr lang="it-IT" dirty="0" smtClean="0"/>
              <a:t> che il soggetto possiede per ottenere il risultato che spera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80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11" grpId="0" animBg="1"/>
      <p:bldP spid="12" grpId="0"/>
      <p:bldP spid="13" grpId="0" animBg="1"/>
      <p:bldP spid="15" grpId="0"/>
      <p:bldP spid="24" grpId="0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FATTORI CHE INFLUENZANO IL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107504" y="1340768"/>
            <a:ext cx="2016224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34076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FUNZIONE</a:t>
            </a:r>
          </a:p>
          <a:p>
            <a:r>
              <a:rPr lang="it-IT" dirty="0" smtClean="0"/>
              <a:t>DEI RUOLI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11760" y="1248435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psicologia sociale definisce ruoli gli aspetti diversi del sé racchiusi nel già citato concetto della complessità del Sé.</a:t>
            </a:r>
          </a:p>
          <a:p>
            <a:r>
              <a:rPr lang="it-IT" dirty="0" smtClean="0"/>
              <a:t>Una persona può assumere più ruoli ma si cambia comportamento in base al contesto: si è studenti a scuola e figli a casa, per esempio.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107504" y="2996952"/>
            <a:ext cx="2016224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29969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ESPERIENZA SOCIALE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292494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esperienze che si fanno sono uniche e formano il senso distintivo delle persone come esseri irripetibili.</a:t>
            </a:r>
          </a:p>
          <a:p>
            <a:r>
              <a:rPr lang="it-IT" dirty="0" smtClean="0"/>
              <a:t>Avere esperienze positive e stimolanti aiuta a sentirsi competenti.</a:t>
            </a:r>
            <a:endParaRPr lang="it-IT" dirty="0"/>
          </a:p>
        </p:txBody>
      </p:sp>
      <p:sp>
        <p:nvSpPr>
          <p:cNvPr id="10" name="Pentagono 9"/>
          <p:cNvSpPr/>
          <p:nvPr/>
        </p:nvSpPr>
        <p:spPr>
          <a:xfrm>
            <a:off x="107504" y="4329970"/>
            <a:ext cx="2016224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81399" y="44684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AUTOSTIMA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411760" y="429309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Valutazione che la persone dà di se stessa tramite l’</a:t>
            </a:r>
            <a:r>
              <a:rPr lang="it-IT" dirty="0" err="1" smtClean="0"/>
              <a:t>autoapprovazione</a:t>
            </a:r>
            <a:r>
              <a:rPr lang="it-IT" dirty="0" smtClean="0"/>
              <a:t> del valore personale. </a:t>
            </a:r>
          </a:p>
          <a:p>
            <a:r>
              <a:rPr lang="it-IT" dirty="0" smtClean="0"/>
              <a:t>Alta e bassa autostima hanno conseguenze importanti per la vita sociale delle persone.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563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FATTORI CHE INFLUENZANO IL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28" y="1189717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Esperienze sociali</a:t>
            </a:r>
          </a:p>
          <a:p>
            <a:pPr algn="ctr"/>
            <a:r>
              <a:rPr lang="it-IT" b="1" i="1" dirty="0" smtClean="0"/>
              <a:t>+</a:t>
            </a:r>
          </a:p>
          <a:p>
            <a:pPr algn="ctr"/>
            <a:r>
              <a:rPr lang="it-IT" b="1" i="1" dirty="0" smtClean="0"/>
              <a:t>autostima </a:t>
            </a:r>
            <a:endParaRPr lang="it-IT" b="1" i="1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843808" y="1646660"/>
            <a:ext cx="503338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421564" y="1459493"/>
            <a:ext cx="469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Fondamentali per una immagine di sé positiva.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714446" y="2208089"/>
            <a:ext cx="473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minacce al concetto di </a:t>
            </a:r>
            <a:r>
              <a:rPr lang="it-IT" dirty="0" smtClean="0"/>
              <a:t>Sé minano </a:t>
            </a:r>
            <a:r>
              <a:rPr lang="it-IT" dirty="0"/>
              <a:t>l’autostima </a:t>
            </a:r>
          </a:p>
        </p:txBody>
      </p:sp>
      <p:cxnSp>
        <p:nvCxnSpPr>
          <p:cNvPr id="11" name="Connettore 2 10"/>
          <p:cNvCxnSpPr/>
          <p:nvPr/>
        </p:nvCxnSpPr>
        <p:spPr>
          <a:xfrm>
            <a:off x="6084168" y="1828825"/>
            <a:ext cx="0" cy="376039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llout con freccia in giù 12"/>
          <p:cNvSpPr/>
          <p:nvPr/>
        </p:nvSpPr>
        <p:spPr>
          <a:xfrm>
            <a:off x="4046008" y="2195512"/>
            <a:ext cx="814024" cy="926812"/>
          </a:xfrm>
          <a:prstGeom prst="downArrowCallout">
            <a:avLst>
              <a:gd name="adj1" fmla="val 18488"/>
              <a:gd name="adj2" fmla="val 21744"/>
              <a:gd name="adj3" fmla="val 29884"/>
              <a:gd name="adj4" fmla="val 45245"/>
            </a:avLst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715344" y="3169011"/>
            <a:ext cx="590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C0000"/>
              </a:buClr>
            </a:pPr>
            <a:r>
              <a:rPr lang="it-IT" i="1" dirty="0" smtClean="0"/>
              <a:t>Strategia per affrontarle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FUGA, allontanarsi fisicamente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RIFIUTO, comportamenti rischiosi (alcol, droghe ecc.)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MINIMIZZAZIONE, viene rivalutato l’aspetto del Sé minacciato o si rafforzano aspetti positivi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ESPRESSIONE DEL PROPRIO S</a:t>
            </a:r>
            <a:r>
              <a:rPr lang="it-IT" dirty="0" smtClean="0">
                <a:latin typeface="Calibri" panose="020F0502020204030204" pitchFamily="34" charset="0"/>
              </a:rPr>
              <a:t>É, si comunica ad altri la minaccia diminuendo cosi la pressione emotiva</a:t>
            </a:r>
            <a:endParaRPr lang="it-IT" dirty="0" smtClean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ATTACCARE LA MINACCIA, farsi aiutare o screditare la fonte. </a:t>
            </a:r>
          </a:p>
        </p:txBody>
      </p:sp>
    </p:spTree>
    <p:extLst>
      <p:ext uri="{BB962C8B-B14F-4D97-AF65-F5344CB8AC3E}">
        <p14:creationId xmlns:p14="http://schemas.microsoft.com/office/powerpoint/2010/main" val="169013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FATTORI CHE INFLUENZANO IL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107504" y="1697967"/>
            <a:ext cx="2016224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07504" y="169796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CONFRONTO SOCIALE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39045" y="1542747"/>
            <a:ext cx="3709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«Le persone si confrontano</a:t>
            </a:r>
          </a:p>
          <a:p>
            <a:pPr algn="ctr"/>
            <a:r>
              <a:rPr lang="it-IT" i="1" dirty="0" smtClean="0"/>
              <a:t> con gli altri per conoscere se stessi.» </a:t>
            </a:r>
            <a:endParaRPr lang="it-IT" dirty="0"/>
          </a:p>
          <a:p>
            <a:pPr algn="ctr"/>
            <a:r>
              <a:rPr lang="it-IT" dirty="0" smtClean="0"/>
              <a:t>Teoria del confronto sociale</a:t>
            </a:r>
          </a:p>
          <a:p>
            <a:pPr algn="ctr"/>
            <a:r>
              <a:rPr lang="it-IT" dirty="0" smtClean="0"/>
              <a:t>di </a:t>
            </a:r>
            <a:r>
              <a:rPr lang="it-IT" dirty="0" err="1" smtClean="0"/>
              <a:t>Festinger</a:t>
            </a:r>
            <a:r>
              <a:rPr lang="it-IT" dirty="0" smtClean="0"/>
              <a:t>, 1954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2754288" y="1268759"/>
            <a:ext cx="3888432" cy="1787049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61901" y="3569573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Perché si usa?</a:t>
            </a:r>
          </a:p>
          <a:p>
            <a:r>
              <a:rPr lang="it-IT" dirty="0" smtClean="0"/>
              <a:t>Le persone sono attente alle informazioni legate al Sé e sono interessate a scoprire i loro talenti/abilità in situazioni di incertezza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50891" y="3551917"/>
            <a:ext cx="413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 chi ci confrontiamo?</a:t>
            </a:r>
          </a:p>
          <a:p>
            <a:r>
              <a:rPr lang="it-IT" i="1" dirty="0" smtClean="0"/>
              <a:t>Tra persone simili</a:t>
            </a:r>
            <a:r>
              <a:rPr lang="it-IT" dirty="0" smtClean="0"/>
              <a:t>: per valutare le nostre capacità e opinioni</a:t>
            </a:r>
          </a:p>
          <a:p>
            <a:r>
              <a:rPr lang="it-IT" i="1" dirty="0" smtClean="0"/>
              <a:t>Confronto verso il basso</a:t>
            </a:r>
            <a:r>
              <a:rPr lang="it-IT" dirty="0" smtClean="0"/>
              <a:t>: con lo scopo di sostenere la nostra immagine</a:t>
            </a:r>
          </a:p>
          <a:p>
            <a:r>
              <a:rPr lang="it-IT" i="1" dirty="0" smtClean="0"/>
              <a:t>Confronto verso l’alto</a:t>
            </a:r>
            <a:r>
              <a:rPr lang="it-IT" dirty="0" smtClean="0"/>
              <a:t>: per capire quale sia il criterio di eccellenza, ci si confronta con chi è più dotato </a:t>
            </a:r>
            <a:endParaRPr lang="it-IT" dirty="0"/>
          </a:p>
        </p:txBody>
      </p:sp>
      <p:cxnSp>
        <p:nvCxnSpPr>
          <p:cNvPr id="10" name="Connettore 2 9"/>
          <p:cNvCxnSpPr>
            <a:stCxn id="7" idx="3"/>
          </p:cNvCxnSpPr>
          <p:nvPr/>
        </p:nvCxnSpPr>
        <p:spPr>
          <a:xfrm flipH="1">
            <a:off x="3131840" y="2794101"/>
            <a:ext cx="191896" cy="634899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6084168" y="2794101"/>
            <a:ext cx="288032" cy="634899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8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/>
      <p:bldP spid="7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FATTORI CHE INFLUENZANO IL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endParaRPr lang="it-IT" sz="2000" b="1" dirty="0"/>
          </a:p>
        </p:txBody>
      </p:sp>
      <p:sp>
        <p:nvSpPr>
          <p:cNvPr id="12" name="Pentagono 11"/>
          <p:cNvSpPr/>
          <p:nvPr/>
        </p:nvSpPr>
        <p:spPr>
          <a:xfrm>
            <a:off x="107504" y="1439647"/>
            <a:ext cx="1872208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51520" y="15836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CULTURA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339752" y="1325523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Quello che in una cultura è giustificato come comportamento positivo e auspicabile, può non esserlo in un’altra cultura: la cultura ci plasma.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03648" y="2708920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CULTURE INDIVIDUALISTE: è fondamentale il </a:t>
            </a:r>
            <a:r>
              <a:rPr lang="it-IT" u="sng" dirty="0" smtClean="0"/>
              <a:t>Sé individuale </a:t>
            </a:r>
            <a:r>
              <a:rPr lang="it-IT" dirty="0" smtClean="0"/>
              <a:t>e giocano un ruolo predominante i benefici e l’armonia del proprio gruppo.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Tipiche di regioni dell’Europa occidentale e settentrionale, Nord America, Australia, Nuova Zelanda.</a:t>
            </a:r>
          </a:p>
          <a:p>
            <a:pPr>
              <a:buClr>
                <a:srgbClr val="CC0000"/>
              </a:buClr>
            </a:pPr>
            <a:endParaRPr lang="it-IT" dirty="0" smtClean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CULTURE COLLETTIVISTICHE: danno importante al contesto relazionale, quindi al </a:t>
            </a:r>
            <a:r>
              <a:rPr lang="it-IT" u="sng" dirty="0" smtClean="0"/>
              <a:t>Sé collettivo</a:t>
            </a:r>
            <a:r>
              <a:rPr lang="it-IT" dirty="0" smtClean="0"/>
              <a:t>. Valorizzano l’interdipendenza tra persone.</a:t>
            </a:r>
          </a:p>
          <a:p>
            <a:pPr>
              <a:buClr>
                <a:srgbClr val="CC0000"/>
              </a:buClr>
            </a:pPr>
            <a:r>
              <a:rPr lang="it-IT" dirty="0"/>
              <a:t> </a:t>
            </a:r>
            <a:r>
              <a:rPr lang="it-IT" dirty="0" smtClean="0"/>
              <a:t>    Tipiche delle regioni asiatiche e latinoamericane.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0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Fumetto 4 5"/>
          <p:cNvSpPr/>
          <p:nvPr/>
        </p:nvSpPr>
        <p:spPr>
          <a:xfrm>
            <a:off x="449542" y="693453"/>
            <a:ext cx="2160240" cy="1152128"/>
          </a:xfrm>
          <a:prstGeom prst="cloudCallout">
            <a:avLst>
              <a:gd name="adj1" fmla="val -29149"/>
              <a:gd name="adj2" fmla="val 75894"/>
            </a:avLst>
          </a:prstGeom>
          <a:ln w="19050">
            <a:solidFill>
              <a:srgbClr val="CC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47564" y="977130"/>
            <a:ext cx="1764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CI CONOSCIAMO VERAMENTE?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87624" y="2129258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Tre modalità per conoscere se stessi dalla letteratura psicosociale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47564" y="2884633"/>
            <a:ext cx="80392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TEORIA DELL’ ALUTOCERCEZIONE (</a:t>
            </a:r>
            <a:r>
              <a:rPr lang="it-IT" dirty="0" err="1" smtClean="0"/>
              <a:t>Bem</a:t>
            </a:r>
            <a:r>
              <a:rPr lang="it-IT" dirty="0" smtClean="0"/>
              <a:t>, 1972). Quando i nostri comportamenti sono ambigui o incerti lo capiamo osservando la situazione in cui ci troviamo. Utile soprattutto per gli aspetti de Sé secondari.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AUTORIFLESSIONE. Si tratta del «guardarsi dentro», avere accesso alle informazioni che solo noi possiamo scrutare. Si può però commettere l’errore si sopravvalutarsi.</a:t>
            </a:r>
          </a:p>
          <a:p>
            <a:pPr marL="342900" indent="-342900">
              <a:buAutoNum type="arabicPeriod"/>
            </a:pPr>
            <a:r>
              <a:rPr lang="it-IT" dirty="0" smtClean="0"/>
              <a:t>CONFRONTO CON GLI ALTRI. Riprende la teoria del confronto sociale di </a:t>
            </a:r>
            <a:r>
              <a:rPr lang="it-IT" dirty="0" err="1" smtClean="0"/>
              <a:t>Festinger</a:t>
            </a:r>
            <a:r>
              <a:rPr lang="it-IT" dirty="0" smtClean="0"/>
              <a:t>. Possiamo però sbagliare la dove si abbia la tendenza a porre confronti con amici o persone cara che solitamente sono simili a noi.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29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79712" y="796642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CONCETTO DI IDENTITÁ</a:t>
            </a:r>
            <a:endParaRPr lang="it-IT" sz="2000" b="1" dirty="0"/>
          </a:p>
        </p:txBody>
      </p:sp>
      <p:sp>
        <p:nvSpPr>
          <p:cNvPr id="5" name="Ovale 4"/>
          <p:cNvSpPr/>
          <p:nvPr/>
        </p:nvSpPr>
        <p:spPr>
          <a:xfrm>
            <a:off x="395536" y="1340768"/>
            <a:ext cx="1080120" cy="864096"/>
          </a:xfrm>
          <a:prstGeom prst="ellipse">
            <a:avLst/>
          </a:prstGeom>
          <a:ln w="12700">
            <a:solidFill>
              <a:srgbClr val="CC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95536" y="15881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IDENTITÁ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1475656" y="1608475"/>
            <a:ext cx="504056" cy="328682"/>
          </a:xfrm>
          <a:prstGeom prst="rightArrow">
            <a:avLst/>
          </a:prstGeom>
          <a:ln w="12700">
            <a:solidFill>
              <a:srgbClr val="CC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195736" y="1357317"/>
            <a:ext cx="6491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Percezione che abbiamo di noi stessi come esseri unici e distinti fra gli altri nello spazio e nel tempo. È determinata dall’insieme delle dotazioni biologiche, dell’organizzazione, dell’esperienza personale e dell’ambiente culturale di ciascuno di noi.</a:t>
            </a:r>
            <a:endParaRPr lang="it-IT" dirty="0"/>
          </a:p>
        </p:txBody>
      </p:sp>
      <p:sp>
        <p:nvSpPr>
          <p:cNvPr id="8" name="Pergamena 2 7"/>
          <p:cNvSpPr/>
          <p:nvPr/>
        </p:nvSpPr>
        <p:spPr>
          <a:xfrm>
            <a:off x="172120" y="2924944"/>
            <a:ext cx="1854375" cy="864096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err="1" smtClean="0">
                <a:solidFill>
                  <a:schemeClr val="tx1"/>
                </a:solidFill>
              </a:rPr>
              <a:t>Tajfel</a:t>
            </a:r>
            <a:r>
              <a:rPr lang="it-IT" i="1" dirty="0" smtClean="0">
                <a:solidFill>
                  <a:schemeClr val="tx1"/>
                </a:solidFill>
              </a:rPr>
              <a:t> e Turner (1979)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115616" y="3810666"/>
            <a:ext cx="694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L’identità è paragonabile a un continuum costituito da due poli diversi: </a:t>
            </a:r>
          </a:p>
          <a:p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763688" y="4581128"/>
            <a:ext cx="4968552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971600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Identità personale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318101" y="46982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Identità sociale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668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2" grpId="0"/>
      <p:bldP spid="6" grpId="0" animBg="1"/>
      <p:bldP spid="7" grpId="0"/>
      <p:bldP spid="8" grpId="0" animBg="1"/>
      <p:bldP spid="9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79712" y="796642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CONCETTO DI IDENTITÁ</a:t>
            </a:r>
            <a:endParaRPr lang="it-IT" sz="2000" b="1" dirty="0"/>
          </a:p>
        </p:txBody>
      </p:sp>
      <p:sp>
        <p:nvSpPr>
          <p:cNvPr id="14" name="Pentagono 13"/>
          <p:cNvSpPr/>
          <p:nvPr/>
        </p:nvSpPr>
        <p:spPr>
          <a:xfrm>
            <a:off x="162496" y="1486525"/>
            <a:ext cx="1728192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Pentagono 14"/>
          <p:cNvSpPr/>
          <p:nvPr/>
        </p:nvSpPr>
        <p:spPr>
          <a:xfrm>
            <a:off x="168821" y="2733020"/>
            <a:ext cx="1728192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11547" y="148652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IDENTITÁ PERSONALE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95685" y="271405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IDENTITÁ SOCIALE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008237" y="1412776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percezione che abbiamo delle nostre caratteristiche personali. È influenzato dall’esperienza di riflessione su di sé, sulle proprie esperienze e storia, speranze, attese e progetti. 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979712" y="2552130"/>
            <a:ext cx="6491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Definisce il sé in termini di appartenenza a gruppi sociali. Gli obiettivi del singolo dipendono dall’appartenenza a un gruppo, che deve essere percepito come superiore ad altri e quindi valutato positivamente. </a:t>
            </a:r>
            <a:endParaRPr lang="it-IT" dirty="0"/>
          </a:p>
        </p:txBody>
      </p:sp>
      <p:cxnSp>
        <p:nvCxnSpPr>
          <p:cNvPr id="23" name="Connettore 2 22"/>
          <p:cNvCxnSpPr/>
          <p:nvPr/>
        </p:nvCxnSpPr>
        <p:spPr>
          <a:xfrm>
            <a:off x="3059832" y="3752459"/>
            <a:ext cx="0" cy="52447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208210" y="4352623"/>
            <a:ext cx="3844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Fattori coinvolti nell’identità sociale:</a:t>
            </a:r>
          </a:p>
          <a:p>
            <a:pPr algn="ctr"/>
            <a:r>
              <a:rPr lang="it-IT" i="1" dirty="0" smtClean="0"/>
              <a:t>Cognitivo</a:t>
            </a:r>
          </a:p>
          <a:p>
            <a:pPr algn="ctr"/>
            <a:r>
              <a:rPr lang="it-IT" i="1" dirty="0" smtClean="0"/>
              <a:t>Emozionale</a:t>
            </a:r>
          </a:p>
          <a:p>
            <a:pPr algn="ctr"/>
            <a:r>
              <a:rPr lang="it-IT" i="1" dirty="0" smtClean="0"/>
              <a:t>Significato soggettivo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9061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79712" y="796642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IL CONCETTO DI IDENTITÁ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2081" y="1595576"/>
            <a:ext cx="3168352" cy="175432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b="1" dirty="0"/>
              <a:t>Fattori </a:t>
            </a:r>
            <a:r>
              <a:rPr lang="it-IT" b="1" dirty="0" smtClean="0"/>
              <a:t>cognitivi</a:t>
            </a:r>
            <a:r>
              <a:rPr lang="it-IT" dirty="0" smtClean="0"/>
              <a:t>:</a:t>
            </a:r>
          </a:p>
          <a:p>
            <a:pPr lvl="0" algn="ctr"/>
            <a:r>
              <a:rPr lang="it-IT" dirty="0" smtClean="0"/>
              <a:t>ruolo </a:t>
            </a:r>
            <a:r>
              <a:rPr lang="it-IT" dirty="0"/>
              <a:t>della categorizzazione sociale mediante cui un soggetto definisce se stesso usando categorie proprie di vari contesti e </a:t>
            </a:r>
            <a:r>
              <a:rPr lang="it-IT" dirty="0" smtClean="0"/>
              <a:t>gruppi.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688124" y="1367565"/>
            <a:ext cx="2808312" cy="1477328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b="1" dirty="0"/>
              <a:t>Aspetti </a:t>
            </a:r>
            <a:r>
              <a:rPr lang="it-IT" b="1" dirty="0" smtClean="0"/>
              <a:t>emozionali</a:t>
            </a:r>
            <a:r>
              <a:rPr lang="it-IT" dirty="0" smtClean="0"/>
              <a:t>:</a:t>
            </a:r>
          </a:p>
          <a:p>
            <a:pPr lvl="0" algn="ctr"/>
            <a:r>
              <a:rPr lang="it-IT" dirty="0" smtClean="0"/>
              <a:t>il </a:t>
            </a:r>
            <a:r>
              <a:rPr lang="it-IT" dirty="0"/>
              <a:t>soggetto individua la </a:t>
            </a:r>
            <a:r>
              <a:rPr lang="it-IT" dirty="0" smtClean="0"/>
              <a:t>caratteristica posseduta da un altro e vi associa tutti i contenuti di tipo affettivo.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31840" y="4038091"/>
            <a:ext cx="3744416" cy="175432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Significato soggettivo</a:t>
            </a:r>
            <a:r>
              <a:rPr lang="it-IT" dirty="0" smtClean="0"/>
              <a:t>:</a:t>
            </a:r>
          </a:p>
          <a:p>
            <a:pPr algn="ctr"/>
            <a:r>
              <a:rPr lang="it-IT" dirty="0" smtClean="0"/>
              <a:t>attributi personali che permettono di cogliere il contenuto e il significato soggettivo attribuito alle proprie appartenenze e ai valori che queste rappresentano. 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3707904" y="2472739"/>
            <a:ext cx="1944216" cy="138830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002847" y="2843727"/>
            <a:ext cx="135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IDENTITÁ SOCIALE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35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736504" y="88639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IDENTITÁ ?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436583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u="sng" dirty="0" smtClean="0"/>
              <a:t>Dall’Enciclopedia Treccani</a:t>
            </a:r>
            <a:r>
              <a:rPr lang="it-IT" dirty="0" smtClean="0"/>
              <a:t>: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Sé = immagine che l’individuo si forma di se stesso in base alle risposte degli altri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Identità = caratteristiche formali dell’Io</a:t>
            </a:r>
          </a:p>
          <a:p>
            <a:pPr>
              <a:buClr>
                <a:srgbClr val="CC0000"/>
              </a:buClr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30424" y="2420888"/>
            <a:ext cx="565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u="sng" dirty="0" smtClean="0"/>
              <a:t>Per </a:t>
            </a:r>
            <a:r>
              <a:rPr lang="it-IT" u="sng" dirty="0" err="1" smtClean="0"/>
              <a:t>Baumeister</a:t>
            </a:r>
            <a:r>
              <a:rPr lang="it-IT" dirty="0" smtClean="0"/>
              <a:t>: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Sé = descrizione di chi uno è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Identità = definizione di chi uno è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30424" y="3429000"/>
            <a:ext cx="7956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u="sng" dirty="0" smtClean="0"/>
              <a:t>Per </a:t>
            </a:r>
            <a:r>
              <a:rPr lang="it-IT" u="sng" dirty="0" err="1" smtClean="0"/>
              <a:t>Alsaker</a:t>
            </a:r>
            <a:r>
              <a:rPr lang="it-IT" u="sng" dirty="0" smtClean="0"/>
              <a:t> e Kroger</a:t>
            </a:r>
            <a:r>
              <a:rPr lang="it-IT" dirty="0" smtClean="0"/>
              <a:t>: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Sé = elementi descrittivi che comprendono le caratteristiche individuali, le credenze, le competenze, i sentimenti e le consapevolezze di sé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Identità = senso di benessere che l’individuo sperimenta tra un contesto sociale e le sue caratteristiche fisiologiche e psicologiche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55576" y="4991110"/>
            <a:ext cx="7534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u="sng" dirty="0" smtClean="0"/>
              <a:t>Per </a:t>
            </a:r>
            <a:r>
              <a:rPr lang="it-IT" u="sng" dirty="0" err="1" smtClean="0"/>
              <a:t>Palmonari</a:t>
            </a:r>
            <a:r>
              <a:rPr lang="it-IT" dirty="0" smtClean="0"/>
              <a:t>: </a:t>
            </a:r>
          </a:p>
          <a:p>
            <a:pPr marL="271463">
              <a:buClr>
                <a:srgbClr val="CC0000"/>
              </a:buClr>
            </a:pPr>
            <a:r>
              <a:rPr lang="it-IT" dirty="0" smtClean="0"/>
              <a:t>Entrambi confluiscono nel </a:t>
            </a:r>
            <a:r>
              <a:rPr lang="it-IT" i="1" dirty="0" smtClean="0"/>
              <a:t>sentimento di identità</a:t>
            </a:r>
            <a:r>
              <a:rPr lang="it-IT" dirty="0" smtClean="0"/>
              <a:t>, considerato come una qualità dell’esperienza globale di </a:t>
            </a:r>
            <a:r>
              <a:rPr lang="it-IT" dirty="0" err="1" smtClean="0"/>
              <a:t>sè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262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50937" y="876737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È impossibile vivere senza una chiara idea di chi siamo, perché il «nostro Sé» occupa incessantemente le nostre giornate e il nostro mondo</a:t>
            </a:r>
            <a:endParaRPr lang="it-IT" i="1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572000" y="1523068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187624" y="204827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EFFETTO RIFLETTORE (SPOTLIGHT)</a:t>
            </a:r>
          </a:p>
          <a:p>
            <a:pPr algn="ctr"/>
            <a:r>
              <a:rPr lang="it-IT" b="1" dirty="0" smtClean="0"/>
              <a:t>La </a:t>
            </a:r>
            <a:r>
              <a:rPr lang="it-IT" b="1" dirty="0"/>
              <a:t>t</a:t>
            </a:r>
            <a:r>
              <a:rPr lang="it-IT" b="1" dirty="0" smtClean="0"/>
              <a:t>endenza a considerare noi stessi al centro del mondo, sopravvalutando l’intensità di tale attenzione che gli altri ci rivolgono</a:t>
            </a:r>
            <a:endParaRPr lang="it-IT" b="1" dirty="0"/>
          </a:p>
        </p:txBody>
      </p:sp>
      <p:sp>
        <p:nvSpPr>
          <p:cNvPr id="8" name="Pentagono 7"/>
          <p:cNvSpPr/>
          <p:nvPr/>
        </p:nvSpPr>
        <p:spPr>
          <a:xfrm>
            <a:off x="77161" y="3565146"/>
            <a:ext cx="3054679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4392" y="3624524"/>
            <a:ext cx="2585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Dagli studi di psicologia…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3496818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IL SE’ come l’insieme delle conoscenze, dei concetti, delle credenze che una persona possiede a proposito di se stessa e di cui è consapevole.</a:t>
            </a:r>
          </a:p>
          <a:p>
            <a:pPr algn="ctr"/>
            <a:r>
              <a:rPr lang="it-IT" b="1" dirty="0" smtClean="0"/>
              <a:t>Specifico processo dell’essere umano che è in grado di riflettere su un soggetto (se stesso) e oggetto (mondo esterno)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1671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4" name="Pentagono 3"/>
          <p:cNvSpPr/>
          <p:nvPr/>
        </p:nvSpPr>
        <p:spPr>
          <a:xfrm>
            <a:off x="122561" y="1124744"/>
            <a:ext cx="2465288" cy="79034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94668" y="133525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…Oltre i dibattiti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e 7"/>
          <p:cNvSpPr/>
          <p:nvPr/>
        </p:nvSpPr>
        <p:spPr>
          <a:xfrm>
            <a:off x="2941886" y="816895"/>
            <a:ext cx="2483296" cy="1550059"/>
          </a:xfrm>
          <a:prstGeom prst="ellips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200539" y="125916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L’Uomo tende alla COERENZA DEL S</a:t>
            </a:r>
            <a:r>
              <a:rPr lang="it-IT" b="1" i="1" dirty="0" smtClean="0">
                <a:latin typeface="Calibri" panose="020F0502020204030204" pitchFamily="34" charset="0"/>
              </a:rPr>
              <a:t>É</a:t>
            </a:r>
            <a:endParaRPr lang="it-IT" b="1" i="1" dirty="0"/>
          </a:p>
        </p:txBody>
      </p:sp>
      <p:sp>
        <p:nvSpPr>
          <p:cNvPr id="10" name="Freccia a destra 9"/>
          <p:cNvSpPr/>
          <p:nvPr/>
        </p:nvSpPr>
        <p:spPr>
          <a:xfrm rot="5400000">
            <a:off x="3975524" y="2654478"/>
            <a:ext cx="504056" cy="328682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372200" y="1088961"/>
            <a:ext cx="1835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Un’ immagine ragionevolmente integrata di chi siamo</a:t>
            </a:r>
            <a:endParaRPr lang="it-IT" b="1" dirty="0"/>
          </a:p>
        </p:txBody>
      </p:sp>
      <p:sp>
        <p:nvSpPr>
          <p:cNvPr id="13" name="Freccia a destra 12"/>
          <p:cNvSpPr/>
          <p:nvPr/>
        </p:nvSpPr>
        <p:spPr>
          <a:xfrm>
            <a:off x="5715138" y="1444134"/>
            <a:ext cx="504056" cy="328682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68415" y="307084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In che modo?</a:t>
            </a:r>
            <a:endParaRPr lang="it-IT" i="1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4244655" y="3440178"/>
            <a:ext cx="0" cy="564885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932040" y="3440179"/>
            <a:ext cx="1321122" cy="564885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2111401" y="3440179"/>
            <a:ext cx="1335955" cy="564885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99232" y="4005064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Limitare i contesti di vita</a:t>
            </a:r>
            <a:r>
              <a:rPr lang="it-IT" dirty="0" smtClean="0"/>
              <a:t>, dal momento che i diversi sé si attivano in base al contesto in cui siamo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332125" y="4005064"/>
            <a:ext cx="2551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Lungo il percorso della propria esistenza, provare a </a:t>
            </a:r>
            <a:r>
              <a:rPr lang="it-IT" b="1" dirty="0" smtClean="0"/>
              <a:t>liberarsi dalle incoerenze che ci preoccupano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253162" y="4005064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Attribuire i propri comportamenti a cause esterne da noi</a:t>
            </a:r>
            <a:r>
              <a:rPr lang="it-IT" dirty="0" smtClean="0"/>
              <a:t>, come il caso o fortuna/sfortuna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5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0" grpId="0" animBg="1"/>
      <p:bldP spid="11" grpId="0"/>
      <p:bldP spid="13" grpId="0" animBg="1"/>
      <p:bldP spid="14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317935" y="1537043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</a:t>
            </a:r>
            <a:r>
              <a:rPr lang="it-IT" b="1" dirty="0" smtClean="0"/>
              <a:t>=  IO CONSAPEVOLE + ME CONOSCIUTO </a:t>
            </a:r>
            <a:endParaRPr lang="it-IT" b="1" dirty="0"/>
          </a:p>
        </p:txBody>
      </p:sp>
      <p:sp>
        <p:nvSpPr>
          <p:cNvPr id="7" name="Pergamena 2 6"/>
          <p:cNvSpPr/>
          <p:nvPr/>
        </p:nvSpPr>
        <p:spPr>
          <a:xfrm>
            <a:off x="51747" y="753343"/>
            <a:ext cx="1927966" cy="792088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William </a:t>
            </a:r>
            <a:r>
              <a:rPr lang="it-IT" i="1" dirty="0">
                <a:solidFill>
                  <a:schemeClr val="tx1"/>
                </a:solidFill>
              </a:rPr>
              <a:t>James (1890)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2087" y="2492896"/>
            <a:ext cx="1947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Il </a:t>
            </a:r>
            <a:r>
              <a:rPr lang="it-IT" b="1" u="sng" dirty="0" smtClean="0"/>
              <a:t>Sé</a:t>
            </a:r>
            <a:r>
              <a:rPr lang="it-IT" u="sng" dirty="0" smtClean="0"/>
              <a:t> può essere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71800" y="2464052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MATERIALE: legato all’esperienza fisica e corporea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SOCIALE: consapevolezza di come gli altri ci guardano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SPIRITUALE: pensare a noi stessi come pensatori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IO PURO: consapevolezza solo concettuale</a:t>
            </a:r>
          </a:p>
          <a:p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2091443" y="2708920"/>
            <a:ext cx="503338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52238" y="388872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L’ </a:t>
            </a:r>
            <a:r>
              <a:rPr lang="it-IT" b="1" u="sng" dirty="0" smtClean="0"/>
              <a:t>Io</a:t>
            </a:r>
            <a:r>
              <a:rPr lang="it-IT" u="sng" dirty="0" smtClean="0"/>
              <a:t>, soggetto consapevole,</a:t>
            </a:r>
          </a:p>
          <a:p>
            <a:r>
              <a:rPr lang="it-IT" u="sng" dirty="0" smtClean="0"/>
              <a:t>organizza la sua esperienza in tre modalità</a:t>
            </a:r>
            <a:endParaRPr lang="it-IT" u="sng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3637332" y="4221088"/>
            <a:ext cx="503338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355976" y="3975089"/>
            <a:ext cx="4622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CONTINUITÁ: è la base del sentimento di identità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DISTINZIONE: base del sentimento di individualità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VOLIZIONE: sentimento di partecipare attivamente alla propria esperienza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830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" grpId="0"/>
      <p:bldP spid="8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Pergamena 2 2"/>
          <p:cNvSpPr/>
          <p:nvPr/>
        </p:nvSpPr>
        <p:spPr>
          <a:xfrm>
            <a:off x="53329" y="764704"/>
            <a:ext cx="1782367" cy="720080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err="1" smtClean="0">
                <a:solidFill>
                  <a:schemeClr val="tx1"/>
                </a:solidFill>
              </a:rPr>
              <a:t>Cooley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>
                <a:solidFill>
                  <a:schemeClr val="tx1"/>
                </a:solidFill>
              </a:rPr>
              <a:t>(</a:t>
            </a:r>
            <a:r>
              <a:rPr lang="it-IT" i="1" dirty="0" smtClean="0">
                <a:solidFill>
                  <a:schemeClr val="tx1"/>
                </a:solidFill>
              </a:rPr>
              <a:t>1902)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256641" y="145466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b="1" dirty="0" smtClean="0">
                <a:latin typeface="Calibri" panose="020F0502020204030204" pitchFamily="34" charset="0"/>
              </a:rPr>
              <a:t> = Prodotto passivo delle relazioni con gli altri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44841" y="2337935"/>
            <a:ext cx="739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LOOKING GLASS SELF</a:t>
            </a:r>
          </a:p>
          <a:p>
            <a:pPr algn="ctr"/>
            <a:r>
              <a:rPr lang="it-IT" dirty="0" smtClean="0"/>
              <a:t>Il Sé è il prodotto del rispecchiamento che ogni individuo effettua negli altri</a:t>
            </a:r>
            <a:endParaRPr lang="it-IT" dirty="0"/>
          </a:p>
        </p:txBody>
      </p:sp>
      <p:sp>
        <p:nvSpPr>
          <p:cNvPr id="7" name="Pergamena 2 6"/>
          <p:cNvSpPr/>
          <p:nvPr/>
        </p:nvSpPr>
        <p:spPr>
          <a:xfrm>
            <a:off x="53329" y="3172093"/>
            <a:ext cx="1782367" cy="720080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Mead (1934)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595984" y="3983324"/>
            <a:ext cx="62178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INTERAZIONISMO SIMBILICO</a:t>
            </a:r>
            <a:r>
              <a:rPr lang="it-IT" dirty="0" smtClean="0"/>
              <a:t>: </a:t>
            </a:r>
            <a:r>
              <a:rPr lang="it-IT" b="1" dirty="0" smtClean="0"/>
              <a:t>la società influenza il modo in cui le persone pensano a se stesse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312616" y="4848259"/>
            <a:ext cx="2491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Condividere significati</a:t>
            </a:r>
            <a:r>
              <a:rPr lang="it-IT" dirty="0" smtClean="0"/>
              <a:t>: le persone agiscono verso gli altri sulla base di significati comuni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4644008" y="1844824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3629184" y="4629655"/>
            <a:ext cx="360040" cy="311513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569685" y="4662828"/>
            <a:ext cx="370467" cy="33624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6028173" y="4815482"/>
            <a:ext cx="253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Assunzione del ruolo degli altri</a:t>
            </a:r>
            <a:r>
              <a:rPr lang="it-IT" dirty="0" smtClean="0"/>
              <a:t>: ci vediamo come ci vedono gli altri</a:t>
            </a:r>
          </a:p>
          <a:p>
            <a:r>
              <a:rPr lang="it-IT" dirty="0" smtClean="0"/>
              <a:t>(Sé riflesso)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4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7" grpId="0" animBg="1"/>
      <p:bldP spid="8" grpId="0"/>
      <p:bldP spid="1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Pergamena 2 2"/>
          <p:cNvSpPr/>
          <p:nvPr/>
        </p:nvSpPr>
        <p:spPr>
          <a:xfrm>
            <a:off x="78909" y="3547748"/>
            <a:ext cx="2569003" cy="996482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i="1" dirty="0" smtClean="0">
                <a:solidFill>
                  <a:schemeClr val="tx1"/>
                </a:solidFill>
              </a:rPr>
              <a:t>Dal lavoro di </a:t>
            </a:r>
            <a:r>
              <a:rPr lang="it-IT" i="1" dirty="0" err="1" smtClean="0">
                <a:solidFill>
                  <a:schemeClr val="tx1"/>
                </a:solidFill>
              </a:rPr>
              <a:t>Bruner</a:t>
            </a:r>
            <a:r>
              <a:rPr lang="it-IT" i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it-IT" i="1" dirty="0" smtClean="0">
                <a:solidFill>
                  <a:schemeClr val="tx1"/>
                </a:solidFill>
              </a:rPr>
              <a:t>Miller et al.,(2012)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96043" y="17635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</a:t>
            </a:r>
            <a:r>
              <a:rPr lang="it-IT" b="1" dirty="0" smtClean="0">
                <a:latin typeface="Calibri" panose="020F0502020204030204" pitchFamily="34" charset="0"/>
              </a:rPr>
              <a:t>É</a:t>
            </a:r>
            <a:r>
              <a:rPr lang="it-IT" b="1" dirty="0" smtClean="0"/>
              <a:t> CULTURALE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70282" y="1630541"/>
            <a:ext cx="2420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cultura è depositaria</a:t>
            </a:r>
          </a:p>
          <a:p>
            <a:r>
              <a:rPr lang="it-IT" dirty="0" smtClean="0"/>
              <a:t>di conoscenze condivise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10394" y="1628800"/>
            <a:ext cx="3254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mente produce cultura e la cultura forma la mente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9616" y="266625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alibri" panose="020F0502020204030204" pitchFamily="34" charset="0"/>
              </a:rPr>
              <a:t>SÉ NARRATIVO 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70282" y="2627023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Parte di sé che si presenta agli altri nella narratività, come una storia in continuo divenire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5148782" y="1988840"/>
            <a:ext cx="503338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ccia a destra 12"/>
          <p:cNvSpPr/>
          <p:nvPr/>
        </p:nvSpPr>
        <p:spPr>
          <a:xfrm>
            <a:off x="2195736" y="1876182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2170155" y="2775644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ergamena 2 16"/>
          <p:cNvSpPr/>
          <p:nvPr/>
        </p:nvSpPr>
        <p:spPr>
          <a:xfrm>
            <a:off x="78909" y="891322"/>
            <a:ext cx="1854375" cy="720080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err="1" smtClean="0">
                <a:solidFill>
                  <a:schemeClr val="tx1"/>
                </a:solidFill>
              </a:rPr>
              <a:t>Bruner</a:t>
            </a:r>
            <a:r>
              <a:rPr lang="it-IT" i="1" dirty="0" smtClean="0">
                <a:solidFill>
                  <a:schemeClr val="tx1"/>
                </a:solidFill>
              </a:rPr>
              <a:t> (1990)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05225" y="471411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</a:t>
            </a:r>
            <a:r>
              <a:rPr lang="it-IT" b="1" dirty="0" smtClean="0"/>
              <a:t> IDENTITÁ </a:t>
            </a:r>
            <a:r>
              <a:rPr lang="it-IT" dirty="0" smtClean="0"/>
              <a:t>si articola in 3 livello tramite la NARRAZIONE</a:t>
            </a:r>
            <a:endParaRPr lang="it-IT" dirty="0"/>
          </a:p>
        </p:txBody>
      </p:sp>
      <p:sp>
        <p:nvSpPr>
          <p:cNvPr id="19" name="Freccia a destra 18"/>
          <p:cNvSpPr/>
          <p:nvPr/>
        </p:nvSpPr>
        <p:spPr>
          <a:xfrm>
            <a:off x="3654307" y="4944943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4427984" y="466794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i="1" dirty="0" smtClean="0"/>
              <a:t>L’identità di narratore</a:t>
            </a:r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i="1" dirty="0" smtClean="0"/>
              <a:t>L’identità di commentatore</a:t>
            </a:r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i="1" dirty="0" smtClean="0"/>
              <a:t>L’identità di personaggio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3349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/>
      <p:bldP spid="6" grpId="0"/>
      <p:bldP spid="7" grpId="0"/>
      <p:bldP spid="8" grpId="0"/>
      <p:bldP spid="13" grpId="0" animBg="1"/>
      <p:bldP spid="14" grpId="0" animBg="1"/>
      <p:bldP spid="17" grpId="0" animBg="1"/>
      <p:bldP spid="18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CONCETTO DI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E LE VARIE TIPOLOGIE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213043" y="2032377"/>
            <a:ext cx="1944216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7959" y="211447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Sé individuale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6186" y="190347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credenze in merito alle nostre caratteristiche personali uniche (abilità, preferenze, gusti ecc.)</a:t>
            </a:r>
            <a:endParaRPr lang="it-IT" dirty="0"/>
          </a:p>
        </p:txBody>
      </p:sp>
      <p:sp>
        <p:nvSpPr>
          <p:cNvPr id="8" name="Pentagono 7"/>
          <p:cNvSpPr/>
          <p:nvPr/>
        </p:nvSpPr>
        <p:spPr>
          <a:xfrm>
            <a:off x="213043" y="4431595"/>
            <a:ext cx="1944216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ntagono 8"/>
          <p:cNvSpPr/>
          <p:nvPr/>
        </p:nvSpPr>
        <p:spPr>
          <a:xfrm>
            <a:off x="241066" y="3169568"/>
            <a:ext cx="1944216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62632" y="3257742"/>
            <a:ext cx="156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relazionale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5823" y="449097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collettivo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16186" y="2989475"/>
            <a:ext cx="5189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riferisce alle idee che abbiamo di noi circa le identità che esprimiamo nei rapporti con gli altri (essere timido in amicizia per esempio)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536749" y="4352472"/>
            <a:ext cx="576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nostra identità in base all’essere parte di uno o più gruppi (essere tifoso del Milan, essere italoamericano ecc.)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1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CONCETTO DI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E LE VARIE TIPOLOGIE</a:t>
            </a:r>
            <a:endParaRPr lang="it-IT" sz="2000" b="1" dirty="0"/>
          </a:p>
        </p:txBody>
      </p:sp>
      <p:sp>
        <p:nvSpPr>
          <p:cNvPr id="5" name="Esplosione 2 4"/>
          <p:cNvSpPr/>
          <p:nvPr/>
        </p:nvSpPr>
        <p:spPr>
          <a:xfrm>
            <a:off x="395536" y="1058279"/>
            <a:ext cx="1800200" cy="1434617"/>
          </a:xfrm>
          <a:prstGeom prst="irregularSeal2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55853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C0000"/>
                </a:solidFill>
              </a:rPr>
              <a:t>Chi sono io?</a:t>
            </a:r>
            <a:endParaRPr lang="it-IT" b="1" dirty="0">
              <a:solidFill>
                <a:srgbClr val="CC0000"/>
              </a:solidFill>
            </a:endParaRPr>
          </a:p>
        </p:txBody>
      </p:sp>
      <p:sp>
        <p:nvSpPr>
          <p:cNvPr id="7" name="Freccia a destra rientrata 6"/>
          <p:cNvSpPr/>
          <p:nvPr/>
        </p:nvSpPr>
        <p:spPr>
          <a:xfrm>
            <a:off x="2267744" y="1702549"/>
            <a:ext cx="576064" cy="286291"/>
          </a:xfrm>
          <a:prstGeom prst="notched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015284" y="1475492"/>
            <a:ext cx="5805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COMPLESSIT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S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 </a:t>
            </a:r>
            <a:r>
              <a:rPr lang="it-IT" dirty="0" smtClean="0">
                <a:latin typeface="Calibri" panose="020F0502020204030204" pitchFamily="34" charset="0"/>
              </a:rPr>
              <a:t>= La quantità e la diversità degli aspetti del Sé che le persone sviluppano in relazione ai tanti ruoli che possono assumere</a:t>
            </a: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51540"/>
              </p:ext>
            </p:extLst>
          </p:nvPr>
        </p:nvGraphicFramePr>
        <p:xfrm>
          <a:off x="1733854" y="2825869"/>
          <a:ext cx="5604284" cy="23446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02142"/>
                <a:gridCol w="2802142"/>
              </a:tblGrid>
              <a:tr h="51586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Maggiore</a:t>
                      </a:r>
                      <a:r>
                        <a:rPr lang="it-IT" b="1" baseline="0" dirty="0" smtClean="0"/>
                        <a:t> complessità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Minore complessità</a:t>
                      </a:r>
                      <a:endParaRPr lang="it-IT" b="1" dirty="0"/>
                    </a:p>
                  </a:txBody>
                  <a:tcPr anchor="ctr"/>
                </a:tc>
              </a:tr>
              <a:tr h="41056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Molteplici</a:t>
                      </a:r>
                      <a:r>
                        <a:rPr lang="it-IT" baseline="0" dirty="0" smtClean="0"/>
                        <a:t> e indipendenti aspetti del Sé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Pochi aspetti del</a:t>
                      </a:r>
                      <a:r>
                        <a:rPr lang="it-IT" baseline="0" dirty="0" smtClean="0"/>
                        <a:t> Sé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41056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Protegge autostima e umore, un evento</a:t>
                      </a:r>
                      <a:r>
                        <a:rPr lang="it-IT" baseline="0" dirty="0" smtClean="0"/>
                        <a:t> negativo ha effetti solo su pochi aspetti del </a:t>
                      </a:r>
                      <a:r>
                        <a:rPr lang="it-IT" baseline="0" dirty="0" err="1" smtClean="0"/>
                        <a:t>Sè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Scarsa protezione di autostima e umore, (es. tendenza a depressione)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CONCETTO DI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E LE VARIE TIPOLOGIE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340768"/>
            <a:ext cx="77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«Perché l’adulto, più del bambino, possiede un </a:t>
            </a:r>
            <a:r>
              <a:rPr lang="it-IT" i="1" dirty="0" err="1" smtClean="0"/>
              <a:t>Sè</a:t>
            </a:r>
            <a:r>
              <a:rPr lang="it-IT" i="1" dirty="0" smtClean="0"/>
              <a:t> così complesso e sfaccettato?»</a:t>
            </a:r>
            <a:endParaRPr lang="it-IT" i="1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283968" y="1710100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2771800" y="21421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FUNZIONI DEL S</a:t>
            </a:r>
            <a:r>
              <a:rPr lang="it-IT" b="1" dirty="0">
                <a:latin typeface="Calibri" panose="020F0502020204030204" pitchFamily="34" charset="0"/>
              </a:rPr>
              <a:t>É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913177" y="276959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ORGANIZZATIVA</a:t>
            </a:r>
            <a:endParaRPr lang="it-IT" dirty="0"/>
          </a:p>
          <a:p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2915816" y="2507877"/>
            <a:ext cx="504056" cy="261722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206962" y="2507877"/>
            <a:ext cx="517166" cy="261722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465545" y="276959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ESECUTIVA</a:t>
            </a:r>
            <a:endParaRPr lang="it-IT" dirty="0"/>
          </a:p>
          <a:p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2699792" y="3097938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07504" y="3566039"/>
            <a:ext cx="432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u="sng" dirty="0" smtClean="0"/>
              <a:t>Schemi di sé</a:t>
            </a:r>
            <a:r>
              <a:rPr lang="it-IT" dirty="0" smtClean="0"/>
              <a:t>: strutture mentali</a:t>
            </a:r>
          </a:p>
          <a:p>
            <a:pPr algn="ctr"/>
            <a:r>
              <a:rPr lang="it-IT" dirty="0" smtClean="0"/>
              <a:t>cognitivo- affettive che aiutano l’individuo a organizzare le esperienze passate e guidano l’elaborazione di esperienze rilevanti.</a:t>
            </a:r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6012160" y="3097938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4673457" y="3596683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Regola e aiuta a pianificare il comportamento, le scelte e i progetti futuri delle persone.</a:t>
            </a:r>
            <a:endParaRPr lang="it-IT" dirty="0"/>
          </a:p>
        </p:txBody>
      </p:sp>
      <p:sp>
        <p:nvSpPr>
          <p:cNvPr id="27" name="Ovale 26"/>
          <p:cNvSpPr/>
          <p:nvPr/>
        </p:nvSpPr>
        <p:spPr>
          <a:xfrm>
            <a:off x="842307" y="4732276"/>
            <a:ext cx="2850871" cy="1320522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5707462" y="4977039"/>
            <a:ext cx="250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Indebolimento dell’Io:</a:t>
            </a:r>
          </a:p>
          <a:p>
            <a:pPr algn="ctr"/>
            <a:r>
              <a:rPr lang="it-IT" sz="1600" dirty="0" smtClean="0"/>
              <a:t>poco autocontrollo sotto stress</a:t>
            </a:r>
            <a:endParaRPr lang="it-IT" sz="16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924170" y="4886899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Effetto di autoreferenza: elaboriamo meglio le informazioni pertinenti al concetto di </a:t>
            </a:r>
            <a:r>
              <a:rPr lang="it-IT" sz="1600" dirty="0" err="1" smtClean="0"/>
              <a:t>sè</a:t>
            </a:r>
            <a:endParaRPr lang="it-IT" sz="1600" dirty="0"/>
          </a:p>
        </p:txBody>
      </p:sp>
      <p:sp>
        <p:nvSpPr>
          <p:cNvPr id="19" name="Ovale 18"/>
          <p:cNvSpPr/>
          <p:nvPr/>
        </p:nvSpPr>
        <p:spPr>
          <a:xfrm>
            <a:off x="5534804" y="4700766"/>
            <a:ext cx="2850871" cy="1320522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98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  <p:bldP spid="21" grpId="0"/>
      <p:bldP spid="23" grpId="0"/>
      <p:bldP spid="25" grpId="0"/>
      <p:bldP spid="27" grpId="0" animBg="1"/>
      <p:bldP spid="28" grpId="0"/>
      <p:bldP spid="31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79712" y="6926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CONCETTO DI S</a:t>
            </a:r>
            <a:r>
              <a:rPr lang="it-IT" sz="2000" b="1" dirty="0" smtClean="0">
                <a:latin typeface="Calibri" panose="020F0502020204030204" pitchFamily="34" charset="0"/>
              </a:rPr>
              <a:t>É</a:t>
            </a:r>
            <a:r>
              <a:rPr lang="it-IT" sz="2000" b="1" dirty="0" smtClean="0"/>
              <a:t> E LE VARIE TIPOLOGIE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26876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/>
              <a:t>Altri Sé:</a:t>
            </a:r>
            <a:endParaRPr lang="it-IT" sz="2000" u="sng" dirty="0"/>
          </a:p>
        </p:txBody>
      </p:sp>
      <p:sp>
        <p:nvSpPr>
          <p:cNvPr id="5" name="Pentagono 4"/>
          <p:cNvSpPr/>
          <p:nvPr/>
        </p:nvSpPr>
        <p:spPr>
          <a:xfrm>
            <a:off x="275823" y="1934583"/>
            <a:ext cx="1654613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61494" y="2740304"/>
            <a:ext cx="156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reale</a:t>
            </a:r>
            <a:endParaRPr lang="it-IT" b="1" dirty="0"/>
          </a:p>
        </p:txBody>
      </p:sp>
      <p:sp>
        <p:nvSpPr>
          <p:cNvPr id="7" name="Pentagono 6"/>
          <p:cNvSpPr/>
          <p:nvPr/>
        </p:nvSpPr>
        <p:spPr>
          <a:xfrm>
            <a:off x="275823" y="3516673"/>
            <a:ext cx="1654613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ntagono 8"/>
          <p:cNvSpPr/>
          <p:nvPr/>
        </p:nvSpPr>
        <p:spPr>
          <a:xfrm>
            <a:off x="275823" y="2708920"/>
            <a:ext cx="1654613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61494" y="1982255"/>
            <a:ext cx="1474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possibili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195736" y="1879735"/>
            <a:ext cx="562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Oltre gli </a:t>
            </a:r>
            <a:r>
              <a:rPr lang="it-IT" i="1" dirty="0" smtClean="0"/>
              <a:t>schemi di sé</a:t>
            </a:r>
            <a:r>
              <a:rPr lang="it-IT" dirty="0" smtClean="0"/>
              <a:t>, vi sono aspetti ipotetici e potenziali di chi si potrebbe diventare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88593" y="2740304"/>
            <a:ext cx="367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Caratteristiche realmente possedute</a:t>
            </a:r>
            <a:endParaRPr lang="it-IT" dirty="0"/>
          </a:p>
        </p:txBody>
      </p:sp>
      <p:sp>
        <p:nvSpPr>
          <p:cNvPr id="13" name="Pentagono 12"/>
          <p:cNvSpPr/>
          <p:nvPr/>
        </p:nvSpPr>
        <p:spPr>
          <a:xfrm>
            <a:off x="296373" y="4457320"/>
            <a:ext cx="1944216" cy="48808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65051" y="35637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ideale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188593" y="354805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vorremmo essere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61494" y="451669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Sé imperativo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322665" y="4457320"/>
            <a:ext cx="540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pensiamo dovremmo essere o fare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34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 animBg="1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1718</Words>
  <Application>Microsoft Office PowerPoint</Application>
  <PresentationFormat>Presentazione su schermo (4:3)</PresentationFormat>
  <Paragraphs>206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Aharoni</vt:lpstr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185</cp:revision>
  <dcterms:created xsi:type="dcterms:W3CDTF">2014-07-28T14:21:47Z</dcterms:created>
  <dcterms:modified xsi:type="dcterms:W3CDTF">2016-09-09T17:28:11Z</dcterms:modified>
</cp:coreProperties>
</file>