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0" r:id="rId25"/>
    <p:sldId id="279" r:id="rId26"/>
    <p:sldId id="278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8AD7D-F295-43C6-BA87-67A0200D3C36}" type="datetimeFigureOut">
              <a:rPr lang="it-IT" smtClean="0"/>
              <a:pPr/>
              <a:t>10/09/2016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E38F-3BA1-4C01-877B-84BC49B915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2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C748-6110-495D-82E4-A352E0A24456}" type="datetimeFigureOut">
              <a:rPr lang="it-IT" smtClean="0"/>
              <a:pPr/>
              <a:t>10/09/2016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A9F0-15F3-43FD-A34E-DB71226D0F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-99392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VILLANO, «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Psicologia sociale, dalla teoria alla pratica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» Il Mulino, 2016</a:t>
            </a:r>
            <a:b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Capitolo V. AGGRESSIVITA’ E CONFLITTI.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827584" y="764704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noProof="1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AGGRESSIVITA`E CONFLITTI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484784"/>
            <a:ext cx="89289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1. Che cos’è </a:t>
            </a:r>
            <a:r>
              <a:rPr lang="it-IT" sz="2000" i="1" dirty="0" smtClean="0"/>
              <a:t>l’aggressività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2. Le spiegazioni biologiche (individuali) </a:t>
            </a:r>
            <a:r>
              <a:rPr lang="it-IT" sz="2000" i="1" dirty="0" smtClean="0"/>
              <a:t>dell’aggressività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3. L’aggressività come risposta alla </a:t>
            </a:r>
            <a:r>
              <a:rPr lang="it-IT" sz="2000" i="1" dirty="0" smtClean="0"/>
              <a:t>situazione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4. L’importanza dell’individuo e delle situazione nelle reazioni </a:t>
            </a:r>
            <a:r>
              <a:rPr lang="it-IT" sz="2000" i="1" dirty="0" smtClean="0"/>
              <a:t>aggressive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5. Aggressività e processi di influenza </a:t>
            </a:r>
            <a:r>
              <a:rPr lang="it-IT" sz="2000" i="1" dirty="0" smtClean="0"/>
              <a:t>sociale</a:t>
            </a:r>
            <a:endParaRPr lang="it-IT" sz="2000" i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6. L’aggressività influenzata dalla </a:t>
            </a:r>
            <a:r>
              <a:rPr lang="it-IT" sz="2000" i="1" dirty="0" smtClean="0"/>
              <a:t>cultura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7. Il modello generale </a:t>
            </a:r>
            <a:r>
              <a:rPr lang="it-IT" sz="2000" i="1" dirty="0" smtClean="0"/>
              <a:t>dell’aggressività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8. Aggressività e </a:t>
            </a:r>
            <a:r>
              <a:rPr lang="it-IT" sz="2000" i="1" dirty="0" smtClean="0"/>
              <a:t>conflitti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9. Ridurre l’aggressività e affrontare meglio i </a:t>
            </a:r>
            <a:r>
              <a:rPr lang="it-IT" sz="2000" i="1" dirty="0" smtClean="0"/>
              <a:t>conflitti</a:t>
            </a:r>
            <a:endParaRPr lang="it-IT" sz="2000" i="1" dirty="0" smtClean="0"/>
          </a:p>
          <a:p>
            <a:endParaRPr lang="it-IT" sz="20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L’AGGRESSIVIT</a:t>
            </a:r>
            <a:r>
              <a:rPr lang="it-IT" sz="2000" b="1" dirty="0" smtClean="0">
                <a:latin typeface="Calibri" panose="020F0502020204030204" pitchFamily="34" charset="0"/>
              </a:rPr>
              <a:t>Á COME RISPOSTA ALLE SITUAZIONI</a:t>
            </a:r>
            <a:endParaRPr lang="it-IT" sz="2000" b="1" dirty="0"/>
          </a:p>
        </p:txBody>
      </p:sp>
      <p:sp>
        <p:nvSpPr>
          <p:cNvPr id="6" name="Onda 1 5"/>
          <p:cNvSpPr/>
          <p:nvPr/>
        </p:nvSpPr>
        <p:spPr>
          <a:xfrm>
            <a:off x="3260770" y="1516722"/>
            <a:ext cx="2574286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ESCLUSIONE SOCIALE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48601" y="2654249"/>
            <a:ext cx="566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La mancata partecipazione alla vita sociale provoca uno stato di </a:t>
            </a:r>
            <a:r>
              <a:rPr lang="it-IT" b="1" dirty="0" smtClean="0"/>
              <a:t>malessere emotivo</a:t>
            </a:r>
            <a:endParaRPr lang="it-IT" b="1" dirty="0"/>
          </a:p>
        </p:txBody>
      </p:sp>
      <p:sp>
        <p:nvSpPr>
          <p:cNvPr id="8" name="Freccia a destra 7"/>
          <p:cNvSpPr/>
          <p:nvPr/>
        </p:nvSpPr>
        <p:spPr>
          <a:xfrm rot="5400000">
            <a:off x="4400981" y="4257092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07904" y="3789040"/>
            <a:ext cx="1740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«</a:t>
            </a:r>
            <a:r>
              <a:rPr lang="it-IT" b="1" dirty="0" smtClean="0"/>
              <a:t>Sentirsi ferito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 rot="5400000">
            <a:off x="4400981" y="3392996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511567" y="4653136"/>
            <a:ext cx="413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Rabbia che determina reazioni aggressive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06512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L’ INDIVIDUO E LA </a:t>
            </a:r>
            <a:r>
              <a:rPr lang="it-IT" sz="2000" b="1" dirty="0" smtClean="0">
                <a:latin typeface="Calibri" panose="020F0502020204030204" pitchFamily="34" charset="0"/>
              </a:rPr>
              <a:t>SITUAZIONE</a:t>
            </a:r>
            <a:endParaRPr lang="it-IT" sz="2000" b="1" dirty="0"/>
          </a:p>
        </p:txBody>
      </p:sp>
      <p:sp>
        <p:nvSpPr>
          <p:cNvPr id="13" name="Pentagono 12"/>
          <p:cNvSpPr/>
          <p:nvPr/>
        </p:nvSpPr>
        <p:spPr>
          <a:xfrm>
            <a:off x="179512" y="1484784"/>
            <a:ext cx="2592288" cy="792088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MODELLO DEL TRASFERMENTO DELLA ECCITAZIONE 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850903" y="1455265"/>
            <a:ext cx="5465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Pone enfasi sul </a:t>
            </a:r>
            <a:r>
              <a:rPr lang="it-IT" b="1" dirty="0" smtClean="0"/>
              <a:t>modo in cui le persone apprendono cognitivamente i loro stati fisiologici e psicologici </a:t>
            </a:r>
            <a:r>
              <a:rPr lang="it-IT" dirty="0" smtClean="0"/>
              <a:t>(</a:t>
            </a:r>
            <a:r>
              <a:rPr lang="it-IT" dirty="0" err="1" smtClean="0"/>
              <a:t>Zillmann</a:t>
            </a:r>
            <a:r>
              <a:rPr lang="it-IT" dirty="0" smtClean="0"/>
              <a:t>, 1979).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4139952" y="2378595"/>
            <a:ext cx="0" cy="432048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2233168" y="278710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 aggressività si manifesta se sono presenti: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Un comportamento aggressivo appreso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Una attivazione proveniente da una qualsiasi fonte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L’interpretazione di tale attivazione in modo che la risposta aggressiva sembri appropriata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007390" y="4616040"/>
            <a:ext cx="69792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i="1" dirty="0" smtClean="0"/>
              <a:t>I giochi violenti hanno una maggiore influenza sull’aggressività</a:t>
            </a:r>
          </a:p>
          <a:p>
            <a:pPr marL="285750" indent="-285750" algn="ctr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Aumenta lo stato di eccitabilità</a:t>
            </a:r>
          </a:p>
          <a:p>
            <a:pPr marL="285750" indent="-285750" algn="ctr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La visione della violenza può essere poi imitata</a:t>
            </a:r>
          </a:p>
          <a:p>
            <a:pPr marL="285750" indent="-285750" algn="ctr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Si scambia la sensazione di irritabilità per rabbia, la quale ci fa reagire</a:t>
            </a:r>
            <a:endParaRPr lang="it-IT" i="1" dirty="0"/>
          </a:p>
        </p:txBody>
      </p:sp>
      <p:sp>
        <p:nvSpPr>
          <p:cNvPr id="16" name="Rettangolo con angoli arrotondati in diagonale 15"/>
          <p:cNvSpPr/>
          <p:nvPr/>
        </p:nvSpPr>
        <p:spPr>
          <a:xfrm>
            <a:off x="971600" y="4541426"/>
            <a:ext cx="7344817" cy="1407854"/>
          </a:xfrm>
          <a:prstGeom prst="round2DiagRect">
            <a:avLst>
              <a:gd name="adj1" fmla="val 50000"/>
              <a:gd name="adj2" fmla="val 0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12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3" grpId="0"/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L’ INDIVIDUO E LA </a:t>
            </a:r>
            <a:r>
              <a:rPr lang="it-IT" sz="2000" b="1" dirty="0" smtClean="0">
                <a:latin typeface="Calibri" panose="020F0502020204030204" pitchFamily="34" charset="0"/>
              </a:rPr>
              <a:t>SITUAZIONE</a:t>
            </a:r>
            <a:endParaRPr lang="it-IT" sz="2000" b="1" dirty="0"/>
          </a:p>
        </p:txBody>
      </p:sp>
      <p:sp>
        <p:nvSpPr>
          <p:cNvPr id="13" name="Pentagono 12"/>
          <p:cNvSpPr/>
          <p:nvPr/>
        </p:nvSpPr>
        <p:spPr>
          <a:xfrm>
            <a:off x="179512" y="1556792"/>
            <a:ext cx="4176464" cy="576064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TEORIA dell’ APPRENDIMENTO SOCIALE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535996" y="1484784"/>
            <a:ext cx="40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Condizioni esterne che regolano la condotta di un individuo </a:t>
            </a:r>
            <a:r>
              <a:rPr lang="it-IT" dirty="0" smtClean="0"/>
              <a:t>(Bandura, 1973)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6180812" y="2132856"/>
            <a:ext cx="1" cy="343781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5269345" y="2420888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MODELLI SOCIALI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6180811" y="2780928"/>
            <a:ext cx="1" cy="343781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4788024" y="3068960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Vedere una persona che si comporta aggressivamente può dare inizio a una </a:t>
            </a:r>
            <a:r>
              <a:rPr lang="it-IT" b="1" dirty="0" smtClean="0"/>
              <a:t>imitazione.</a:t>
            </a:r>
          </a:p>
          <a:p>
            <a:r>
              <a:rPr lang="it-IT" dirty="0" smtClean="0"/>
              <a:t>Se ciò appare anche </a:t>
            </a:r>
            <a:r>
              <a:rPr lang="it-IT" b="1" dirty="0" smtClean="0"/>
              <a:t>gratificante</a:t>
            </a:r>
            <a:r>
              <a:rPr lang="it-IT" dirty="0" smtClean="0"/>
              <a:t> aumenteranno le probabilità che l’aggressività sia espressa.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31540" y="3415933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Esperimenti hanno dimostrato che se a un bambino viene fatto vedere un adulto che maltratta una bambola, quando toccherà a lui giocare con questa, riproporrà il comportamento visto.</a:t>
            </a:r>
            <a:endParaRPr lang="it-IT" i="1" dirty="0"/>
          </a:p>
        </p:txBody>
      </p:sp>
      <p:sp>
        <p:nvSpPr>
          <p:cNvPr id="21" name="Rettangolo con angoli arrotondati in diagonale 20"/>
          <p:cNvSpPr/>
          <p:nvPr/>
        </p:nvSpPr>
        <p:spPr>
          <a:xfrm>
            <a:off x="323528" y="3284984"/>
            <a:ext cx="3672408" cy="2016224"/>
          </a:xfrm>
          <a:prstGeom prst="round2DiagRect">
            <a:avLst>
              <a:gd name="adj1" fmla="val 27429"/>
              <a:gd name="adj2" fmla="val 0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3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19" grpId="0"/>
      <p:bldP spid="20" grpId="0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L’ INDIVIDUO E LA </a:t>
            </a:r>
            <a:r>
              <a:rPr lang="it-IT" sz="2000" b="1" dirty="0" smtClean="0">
                <a:latin typeface="Calibri" panose="020F0502020204030204" pitchFamily="34" charset="0"/>
              </a:rPr>
              <a:t>SITUAZIONE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76425" y="1556792"/>
            <a:ext cx="397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TEORIA DELL’ APPRENDIMENTO SOCIALE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814807" y="1556792"/>
            <a:ext cx="347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STUDI SULLA COGNIZIONE SOCIALE</a:t>
            </a:r>
            <a:endParaRPr lang="it-IT" dirty="0"/>
          </a:p>
        </p:txBody>
      </p:sp>
      <p:sp>
        <p:nvSpPr>
          <p:cNvPr id="8" name="Più 7"/>
          <p:cNvSpPr/>
          <p:nvPr/>
        </p:nvSpPr>
        <p:spPr>
          <a:xfrm>
            <a:off x="4396590" y="1581763"/>
            <a:ext cx="278811" cy="319390"/>
          </a:xfrm>
          <a:prstGeom prst="mathPlus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5400000">
            <a:off x="4355975" y="2089884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916092" y="2516703"/>
            <a:ext cx="5464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SCHEMI COGNITIVI O «SCRIPT»</a:t>
            </a:r>
          </a:p>
          <a:p>
            <a:pPr algn="ctr"/>
            <a:r>
              <a:rPr lang="it-IT" dirty="0" smtClean="0"/>
              <a:t>Si apprendono le norme di condotta tramite vari modelli (es. gli adulti, i media) per poi essere interiorizzati ed usati ogni volta che la situazione relativa di ripresenta</a:t>
            </a:r>
            <a:endParaRPr lang="it-IT" dirty="0"/>
          </a:p>
        </p:txBody>
      </p:sp>
      <p:sp>
        <p:nvSpPr>
          <p:cNvPr id="17" name="Rettangolo con angoli arrotondati in diagonale 16"/>
          <p:cNvSpPr/>
          <p:nvPr/>
        </p:nvSpPr>
        <p:spPr>
          <a:xfrm>
            <a:off x="2555774" y="4077072"/>
            <a:ext cx="4176465" cy="1549475"/>
          </a:xfrm>
          <a:prstGeom prst="round2DiagRect">
            <a:avLst>
              <a:gd name="adj1" fmla="val 34671"/>
              <a:gd name="adj2" fmla="val 0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Un bimbo vede che, dopo aver estratto la pistola, la situazione conflittuale si è risolta: interiorizza quello strumento come mezzo per risolvere i problemi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8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15" grpId="0" animBg="1"/>
      <p:bldP spid="9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Fumetto 4 4"/>
          <p:cNvSpPr/>
          <p:nvPr/>
        </p:nvSpPr>
        <p:spPr>
          <a:xfrm>
            <a:off x="395536" y="764704"/>
            <a:ext cx="2376264" cy="1602174"/>
          </a:xfrm>
          <a:prstGeom prst="cloudCallout">
            <a:avLst>
              <a:gd name="adj1" fmla="val -52215"/>
              <a:gd name="adj2" fmla="val 636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Che effetto ha la televisione?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83768" y="2366878"/>
            <a:ext cx="58326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La vista ripetuta di scene violente crea </a:t>
            </a:r>
            <a:r>
              <a:rPr lang="it-IT" b="1" dirty="0" smtClean="0"/>
              <a:t>DESENSIBILIZZAZIONE</a:t>
            </a:r>
            <a:r>
              <a:rPr lang="it-IT" dirty="0" smtClean="0"/>
              <a:t>: la maggiore esposizione all’aggressività ci rende più tolleranti verso essa.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Giocare con videogiochi violenti per molto tempo aumenta </a:t>
            </a:r>
            <a:r>
              <a:rPr lang="it-IT" b="1" dirty="0" smtClean="0"/>
              <a:t>l’indifferenza verso le vittime </a:t>
            </a:r>
            <a:r>
              <a:rPr lang="it-IT" dirty="0" smtClean="0"/>
              <a:t>e ci porta a credere che tali mezzi siano necessari.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Bambini esposti a molte scene di violenza = adolescenti ed adulti più inclini a comportamenti aggressivi.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1741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PROCESSI DI INFLUENZA SOCIALE</a:t>
            </a:r>
            <a:endParaRPr lang="it-IT" sz="20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9" y="1700808"/>
            <a:ext cx="3214643" cy="2016224"/>
          </a:xfrm>
          <a:prstGeom prst="rect">
            <a:avLst/>
          </a:prstGeom>
        </p:spPr>
      </p:pic>
      <p:sp>
        <p:nvSpPr>
          <p:cNvPr id="7" name="Pergamena 2 6"/>
          <p:cNvSpPr/>
          <p:nvPr/>
        </p:nvSpPr>
        <p:spPr>
          <a:xfrm>
            <a:off x="4932040" y="1412776"/>
            <a:ext cx="2376264" cy="79208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Esperimento di </a:t>
            </a:r>
            <a:r>
              <a:rPr lang="it-IT" b="1" dirty="0" err="1" smtClean="0">
                <a:solidFill>
                  <a:schemeClr val="tx1"/>
                </a:solidFill>
              </a:rPr>
              <a:t>Milgram</a:t>
            </a:r>
            <a:r>
              <a:rPr lang="it-IT" b="1" dirty="0" smtClean="0">
                <a:solidFill>
                  <a:schemeClr val="tx1"/>
                </a:solidFill>
              </a:rPr>
              <a:t> (1963)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563888" y="2456892"/>
            <a:ext cx="53640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40 maschi reclutati tramite un annuncio sul giornale locale: viene offerta una somma di denaro per un esperimento su memoria e apprendimento;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Viene spiegato che si sarebbero dovuti dividere in due ruoli, insegnante allievo, per verificare gli effetti della punizione sull’apprendimento;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9552" y="458112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A esperimento iniziato</a:t>
            </a:r>
            <a:r>
              <a:rPr lang="it-IT" dirty="0"/>
              <a:t>, l’insegnante doveva </a:t>
            </a:r>
            <a:r>
              <a:rPr lang="it-IT" dirty="0" smtClean="0"/>
              <a:t>somministrare - all’allievo che in realtà era complice degli sperimentatori - un </a:t>
            </a:r>
            <a:r>
              <a:rPr lang="it-IT" dirty="0"/>
              <a:t>impulso elettrico a </a:t>
            </a:r>
            <a:r>
              <a:rPr lang="it-IT" dirty="0" smtClean="0"/>
              <a:t>ogni risposta </a:t>
            </a:r>
            <a:r>
              <a:rPr lang="it-IT" dirty="0"/>
              <a:t>sbagliata (da 15 a 450 volt</a:t>
            </a:r>
            <a:r>
              <a:rPr lang="it-IT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u="sng" dirty="0" smtClean="0"/>
              <a:t>IL 65% DEI SOGGETTI PORTO’ AVANTI TUTTO L’ESPERIMENTO!!!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382746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PROCESSI DI INFLUENZA SOCIALE</a:t>
            </a:r>
            <a:endParaRPr lang="it-IT" sz="2000" b="1" dirty="0"/>
          </a:p>
        </p:txBody>
      </p:sp>
      <p:sp>
        <p:nvSpPr>
          <p:cNvPr id="7" name="Pergamena 2 6"/>
          <p:cNvSpPr/>
          <p:nvPr/>
        </p:nvSpPr>
        <p:spPr>
          <a:xfrm>
            <a:off x="3131840" y="1412776"/>
            <a:ext cx="2376264" cy="79208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Esperimento di </a:t>
            </a:r>
            <a:r>
              <a:rPr lang="it-IT" b="1" dirty="0" err="1" smtClean="0">
                <a:solidFill>
                  <a:schemeClr val="tx1"/>
                </a:solidFill>
              </a:rPr>
              <a:t>Milgram</a:t>
            </a:r>
            <a:r>
              <a:rPr lang="it-IT" b="1" dirty="0" smtClean="0">
                <a:solidFill>
                  <a:schemeClr val="tx1"/>
                </a:solidFill>
              </a:rPr>
              <a:t> (1963)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39552" y="249289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Fu dimostrato </a:t>
            </a:r>
            <a:r>
              <a:rPr lang="it-IT" i="1" dirty="0"/>
              <a:t>come uno sperimentatore potesse influenzare </a:t>
            </a:r>
            <a:r>
              <a:rPr lang="it-IT" i="1" dirty="0" smtClean="0"/>
              <a:t>una persona </a:t>
            </a:r>
            <a:r>
              <a:rPr lang="it-IT" i="1" dirty="0"/>
              <a:t>normale nel commettere atti immorali, come ad esempio </a:t>
            </a:r>
            <a:r>
              <a:rPr lang="it-IT" i="1" dirty="0" smtClean="0"/>
              <a:t>infliggere scosse elettriche.</a:t>
            </a:r>
            <a:endParaRPr lang="it-IT" i="1" dirty="0"/>
          </a:p>
        </p:txBody>
      </p:sp>
      <p:sp>
        <p:nvSpPr>
          <p:cNvPr id="9" name="Freccia a destra 8"/>
          <p:cNvSpPr/>
          <p:nvPr/>
        </p:nvSpPr>
        <p:spPr>
          <a:xfrm rot="5400000">
            <a:off x="4175956" y="3227706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3629054"/>
            <a:ext cx="76328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OBBEDIENZA ALL’ AUTORIT</a:t>
            </a:r>
            <a:r>
              <a:rPr lang="it-IT" b="1" dirty="0">
                <a:latin typeface="Calibri" panose="020F0502020204030204" pitchFamily="34" charset="0"/>
              </a:rPr>
              <a:t>Á</a:t>
            </a:r>
            <a:endParaRPr lang="it-IT" b="1" dirty="0" smtClean="0"/>
          </a:p>
          <a:p>
            <a:pPr algn="ctr"/>
            <a:r>
              <a:rPr lang="it-IT" dirty="0" smtClean="0"/>
              <a:t>il </a:t>
            </a:r>
            <a:r>
              <a:rPr lang="it-IT" dirty="0"/>
              <a:t>risultato di un processo che si verifica quando un individuo entra a far</a:t>
            </a:r>
          </a:p>
          <a:p>
            <a:pPr algn="ctr"/>
            <a:r>
              <a:rPr lang="it-IT" dirty="0"/>
              <a:t>parte di un sistema gerarchico e si trova in uno stato di </a:t>
            </a:r>
            <a:r>
              <a:rPr lang="it-IT" u="sng" dirty="0"/>
              <a:t>eteronomia</a:t>
            </a:r>
            <a:r>
              <a:rPr lang="it-IT" dirty="0"/>
              <a:t>, ovvero</a:t>
            </a:r>
          </a:p>
          <a:p>
            <a:pPr algn="ctr"/>
            <a:r>
              <a:rPr lang="it-IT" u="sng" dirty="0"/>
              <a:t>non si considera più libero di intraprendere condotte autonome</a:t>
            </a:r>
            <a:r>
              <a:rPr lang="it-IT" dirty="0"/>
              <a:t>, ma si</a:t>
            </a:r>
          </a:p>
          <a:p>
            <a:pPr algn="ctr"/>
            <a:r>
              <a:rPr lang="it-IT" dirty="0"/>
              <a:t>avverte come strumento per eseguire gli ordini impartiti </a:t>
            </a:r>
            <a:r>
              <a:rPr lang="it-IT" dirty="0" smtClean="0"/>
              <a:t>dall’autorità.</a:t>
            </a:r>
            <a:endParaRPr lang="it-IT" dirty="0"/>
          </a:p>
        </p:txBody>
      </p:sp>
      <p:cxnSp>
        <p:nvCxnSpPr>
          <p:cNvPr id="11" name="Connettore 7 10"/>
          <p:cNvCxnSpPr/>
          <p:nvPr/>
        </p:nvCxnSpPr>
        <p:spPr>
          <a:xfrm>
            <a:off x="1187624" y="5092154"/>
            <a:ext cx="432048" cy="281062"/>
          </a:xfrm>
          <a:prstGeom prst="curvedConnector3">
            <a:avLst>
              <a:gd name="adj1" fmla="val -21743"/>
            </a:avLst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619672" y="5229200"/>
            <a:ext cx="671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Perdita di responsabilità</a:t>
            </a:r>
            <a:r>
              <a:rPr lang="it-IT" dirty="0" smtClean="0"/>
              <a:t>: è l’altro che stabilisce le azioni e ne risponde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481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3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PROCESSI DI INFLUENZA SOCIALE</a:t>
            </a:r>
            <a:endParaRPr lang="it-IT" sz="2000" b="1" dirty="0"/>
          </a:p>
        </p:txBody>
      </p:sp>
      <p:sp>
        <p:nvSpPr>
          <p:cNvPr id="7" name="Pergamena 2 6"/>
          <p:cNvSpPr/>
          <p:nvPr/>
        </p:nvSpPr>
        <p:spPr>
          <a:xfrm>
            <a:off x="3131840" y="1412776"/>
            <a:ext cx="2376264" cy="79208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Esperimento di </a:t>
            </a:r>
            <a:r>
              <a:rPr lang="it-IT" b="1" dirty="0" err="1" smtClean="0">
                <a:solidFill>
                  <a:schemeClr val="tx1"/>
                </a:solidFill>
              </a:rPr>
              <a:t>Milgram</a:t>
            </a:r>
            <a:r>
              <a:rPr lang="it-IT" b="1" dirty="0" smtClean="0">
                <a:solidFill>
                  <a:schemeClr val="tx1"/>
                </a:solidFill>
              </a:rPr>
              <a:t> (1963)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71600" y="2996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5556" y="244295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it-IT" dirty="0"/>
              <a:t>i soggetti dell’esperimento </a:t>
            </a:r>
            <a:r>
              <a:rPr lang="it-IT" b="1" i="1" dirty="0"/>
              <a:t>non si sono sentiti moralmente responsabili </a:t>
            </a:r>
            <a:r>
              <a:rPr lang="it-IT" dirty="0"/>
              <a:t>delle loro azioni, ma esecutori dei voleri di un potere </a:t>
            </a:r>
            <a:r>
              <a:rPr lang="it-IT" dirty="0" smtClean="0"/>
              <a:t>esterno</a:t>
            </a:r>
          </a:p>
          <a:p>
            <a:pPr marL="342900" indent="-342900">
              <a:buFont typeface="+mj-lt"/>
              <a:buAutoNum type="alphaUcPeriod"/>
            </a:pPr>
            <a:r>
              <a:rPr lang="it-IT" dirty="0" smtClean="0"/>
              <a:t>l’obbedienza </a:t>
            </a:r>
            <a:r>
              <a:rPr lang="it-IT" dirty="0"/>
              <a:t>all’autorità si alimenta nell’ambito di una </a:t>
            </a:r>
            <a:r>
              <a:rPr lang="it-IT" b="1" i="1" dirty="0"/>
              <a:t>relazione </a:t>
            </a:r>
            <a:r>
              <a:rPr lang="it-IT" b="1" i="1" dirty="0" smtClean="0"/>
              <a:t>di ruolo </a:t>
            </a:r>
            <a:r>
              <a:rPr lang="it-IT" b="1" i="1" dirty="0"/>
              <a:t>in cui si è subordinati a un’altra </a:t>
            </a:r>
            <a:r>
              <a:rPr lang="it-IT" b="1" i="1" dirty="0" smtClean="0"/>
              <a:t>persona</a:t>
            </a:r>
            <a:endParaRPr lang="it-IT" dirty="0" smtClean="0"/>
          </a:p>
          <a:p>
            <a:pPr marL="342900" indent="-342900">
              <a:buFont typeface="+mj-lt"/>
              <a:buAutoNum type="alphaUcPeriod"/>
            </a:pPr>
            <a:r>
              <a:rPr lang="it-IT" dirty="0"/>
              <a:t>l’obbedienza dipende anche dalla </a:t>
            </a:r>
            <a:r>
              <a:rPr lang="it-IT" b="1" i="1" dirty="0"/>
              <a:t>ridefinizione del significato </a:t>
            </a:r>
            <a:r>
              <a:rPr lang="it-IT" b="1" i="1" dirty="0" smtClean="0"/>
              <a:t>della situazione</a:t>
            </a:r>
          </a:p>
        </p:txBody>
      </p:sp>
      <p:sp>
        <p:nvSpPr>
          <p:cNvPr id="13" name="Freccia a destra 12"/>
          <p:cNvSpPr/>
          <p:nvPr/>
        </p:nvSpPr>
        <p:spPr>
          <a:xfrm rot="5400000" flipH="1">
            <a:off x="4105642" y="3970754"/>
            <a:ext cx="374653" cy="270030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157877" y="4375594"/>
            <a:ext cx="6756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Per aderire a tale perdita di autonomia occorre: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Riconoscere quella </a:t>
            </a:r>
            <a:r>
              <a:rPr lang="it-IT" u="sng" dirty="0" smtClean="0"/>
              <a:t>autorità come legittima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Aderire al sistema di autorità</a:t>
            </a:r>
            <a:r>
              <a:rPr lang="it-IT" dirty="0" smtClean="0"/>
              <a:t>, cioè essere stati educati ad obbedire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Pressioni sociali </a:t>
            </a:r>
            <a:r>
              <a:rPr lang="it-IT" dirty="0" smtClean="0"/>
              <a:t>(es. non eseguire ciò che diceva lo sperimentatore era contraddire un esperto e rompere l’accordo iniziale)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838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PROCESSI DI INFLUENZA SOCIALE</a:t>
            </a:r>
            <a:endParaRPr lang="it-IT" sz="2000" b="1" dirty="0"/>
          </a:p>
        </p:txBody>
      </p:sp>
      <p:sp>
        <p:nvSpPr>
          <p:cNvPr id="7" name="Pergamena 2 6"/>
          <p:cNvSpPr/>
          <p:nvPr/>
        </p:nvSpPr>
        <p:spPr>
          <a:xfrm>
            <a:off x="3131840" y="1412776"/>
            <a:ext cx="2376264" cy="79208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«Prigione simulata» </a:t>
            </a:r>
            <a:r>
              <a:rPr lang="it-IT" b="1" dirty="0" err="1" smtClean="0">
                <a:solidFill>
                  <a:schemeClr val="tx1"/>
                </a:solidFill>
              </a:rPr>
              <a:t>Zimbardo</a:t>
            </a:r>
            <a:r>
              <a:rPr lang="it-IT" b="1" dirty="0" smtClean="0">
                <a:solidFill>
                  <a:schemeClr val="tx1"/>
                </a:solidFill>
              </a:rPr>
              <a:t>(1970)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71600" y="2996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23528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4" y="2314670"/>
            <a:ext cx="2776539" cy="2103228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3203848" y="2708920"/>
            <a:ext cx="5652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Furono selezionati 24 maschi ritenuti pacati e poco inclini alla violenza.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Il gruppo fu diviso in due: carcerieri e prigionieri.</a:t>
            </a:r>
            <a:r>
              <a:rPr lang="it-IT" dirty="0"/>
              <a:t> </a:t>
            </a:r>
            <a:r>
              <a:rPr lang="it-IT" dirty="0" smtClean="0"/>
              <a:t>Anche </a:t>
            </a:r>
            <a:r>
              <a:rPr lang="it-IT" dirty="0"/>
              <a:t>se gli fu dato tutto il necessario per </a:t>
            </a:r>
            <a:r>
              <a:rPr lang="it-IT" dirty="0" smtClean="0"/>
              <a:t>interpretare tali ruoli, fu chiarito che non era nulla di vero.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8259" y="4653136"/>
            <a:ext cx="7880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Dopo sei giorni l’esperimento fu bloccato….gli individui entrarono </a:t>
            </a:r>
            <a:r>
              <a:rPr lang="it-IT" dirty="0"/>
              <a:t>nei loro ruoli al punto di dimenticare in qualche modo le </a:t>
            </a:r>
            <a:r>
              <a:rPr lang="it-IT" dirty="0" smtClean="0"/>
              <a:t>loro identità </a:t>
            </a:r>
            <a:r>
              <a:rPr lang="it-IT" dirty="0"/>
              <a:t>personali e il proprio senso di </a:t>
            </a:r>
            <a:r>
              <a:rPr lang="it-IT" dirty="0" smtClean="0"/>
              <a:t>umanità: i CARCERIERI SI DIMOSTRARONO VIOLENTI CONTRO I PRIGIONIERI CHE SI MOSTRARONO RASSEGNATI E PASSIVI 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601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PROCESSI DI INFLUENZA SOCIALE</a:t>
            </a:r>
            <a:endParaRPr lang="it-IT" sz="2000" b="1" dirty="0"/>
          </a:p>
        </p:txBody>
      </p:sp>
      <p:sp>
        <p:nvSpPr>
          <p:cNvPr id="7" name="Pergamena 2 6"/>
          <p:cNvSpPr/>
          <p:nvPr/>
        </p:nvSpPr>
        <p:spPr>
          <a:xfrm>
            <a:off x="3131840" y="1412776"/>
            <a:ext cx="2376264" cy="79208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«Prigione simulata» </a:t>
            </a:r>
            <a:r>
              <a:rPr lang="it-IT" b="1" dirty="0" err="1" smtClean="0">
                <a:solidFill>
                  <a:schemeClr val="tx1"/>
                </a:solidFill>
              </a:rPr>
              <a:t>Zimbardo</a:t>
            </a:r>
            <a:r>
              <a:rPr lang="it-IT" b="1" dirty="0" smtClean="0">
                <a:solidFill>
                  <a:schemeClr val="tx1"/>
                </a:solidFill>
              </a:rPr>
              <a:t>(1970)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71600" y="2996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23528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2581453"/>
            <a:ext cx="8363272" cy="1200329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DEINDIVIDUAZIONE</a:t>
            </a:r>
          </a:p>
          <a:p>
            <a:pPr algn="ctr"/>
            <a:r>
              <a:rPr lang="it-IT" dirty="0" smtClean="0"/>
              <a:t>quella </a:t>
            </a:r>
            <a:r>
              <a:rPr lang="it-IT" dirty="0"/>
              <a:t>sensazione psicologica </a:t>
            </a:r>
            <a:r>
              <a:rPr lang="it-IT" dirty="0" smtClean="0"/>
              <a:t>caratterizzata dalla </a:t>
            </a:r>
            <a:r>
              <a:rPr lang="it-IT" dirty="0"/>
              <a:t>riduzione del senso di individualità e di responsabilità </a:t>
            </a:r>
            <a:r>
              <a:rPr lang="it-IT" dirty="0" smtClean="0"/>
              <a:t>personale provata </a:t>
            </a:r>
            <a:r>
              <a:rPr lang="it-IT" dirty="0"/>
              <a:t>da colui che si sente anonimo in una situazione </a:t>
            </a:r>
            <a:r>
              <a:rPr lang="it-IT" dirty="0" smtClean="0"/>
              <a:t>di gruppo </a:t>
            </a:r>
            <a:r>
              <a:rPr lang="it-IT" dirty="0"/>
              <a:t>(</a:t>
            </a:r>
            <a:r>
              <a:rPr lang="it-IT" dirty="0" smtClean="0"/>
              <a:t>o folla).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1941" y="4352803"/>
            <a:ext cx="86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- </a:t>
            </a:r>
            <a:r>
              <a:rPr lang="it-IT" dirty="0" smtClean="0"/>
              <a:t>Riduzione dell’identificabilità </a:t>
            </a:r>
            <a:r>
              <a:rPr lang="it-IT" dirty="0"/>
              <a:t>sociale e </a:t>
            </a:r>
            <a:r>
              <a:rPr lang="it-IT" dirty="0" smtClean="0"/>
              <a:t>della </a:t>
            </a:r>
            <a:r>
              <a:rPr lang="it-IT" dirty="0"/>
              <a:t>consapevolezza di </a:t>
            </a:r>
            <a:r>
              <a:rPr lang="it-IT" dirty="0" smtClean="0"/>
              <a:t>sé </a:t>
            </a:r>
          </a:p>
          <a:p>
            <a:pPr marL="93663" indent="-93663"/>
            <a:r>
              <a:rPr lang="it-IT" b="1" dirty="0" smtClean="0"/>
              <a:t>-</a:t>
            </a:r>
            <a:r>
              <a:rPr lang="it-IT" dirty="0" smtClean="0"/>
              <a:t> Aumenta </a:t>
            </a:r>
            <a:r>
              <a:rPr lang="it-IT" dirty="0"/>
              <a:t>l’identificazione agli scopi e alle azioni intraprese dal </a:t>
            </a:r>
            <a:r>
              <a:rPr lang="it-IT" dirty="0" smtClean="0"/>
              <a:t>gruppo, tanto </a:t>
            </a:r>
            <a:r>
              <a:rPr lang="it-IT" dirty="0"/>
              <a:t>da rendere possibili comportamenti normalmente inibiti, come </a:t>
            </a:r>
            <a:r>
              <a:rPr lang="it-IT" dirty="0" smtClean="0"/>
              <a:t>atti di </a:t>
            </a:r>
            <a:r>
              <a:rPr lang="it-IT" dirty="0"/>
              <a:t>violenza (anche estrema) o di </a:t>
            </a:r>
            <a:r>
              <a:rPr lang="it-IT" dirty="0" smtClean="0"/>
              <a:t>aggressività.</a:t>
            </a:r>
            <a:endParaRPr lang="it-IT" dirty="0"/>
          </a:p>
        </p:txBody>
      </p:sp>
      <p:sp>
        <p:nvSpPr>
          <p:cNvPr id="12" name="Freccia a destra 11"/>
          <p:cNvSpPr/>
          <p:nvPr/>
        </p:nvSpPr>
        <p:spPr>
          <a:xfrm rot="5400000">
            <a:off x="4274905" y="3969060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80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" name="Pentagono 2"/>
          <p:cNvSpPr/>
          <p:nvPr/>
        </p:nvSpPr>
        <p:spPr>
          <a:xfrm>
            <a:off x="323528" y="1052736"/>
            <a:ext cx="1872208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AGGRESSIVIT</a:t>
            </a:r>
            <a:r>
              <a:rPr lang="it-IT" b="1" dirty="0" smtClean="0">
                <a:latin typeface="Calibri" panose="020F0502020204030204" pitchFamily="34" charset="0"/>
              </a:rPr>
              <a:t>Á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339752" y="982469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Atto intenzionale volto a fare del male a qualcuno o a provocare dolore.</a:t>
            </a:r>
            <a:endParaRPr lang="it-IT" b="1" dirty="0"/>
          </a:p>
        </p:txBody>
      </p:sp>
      <p:cxnSp>
        <p:nvCxnSpPr>
          <p:cNvPr id="5" name="Connettore 4 4"/>
          <p:cNvCxnSpPr/>
          <p:nvPr/>
        </p:nvCxnSpPr>
        <p:spPr>
          <a:xfrm>
            <a:off x="2843808" y="1650286"/>
            <a:ext cx="442646" cy="338554"/>
          </a:xfrm>
          <a:prstGeom prst="bentConnector3">
            <a:avLst>
              <a:gd name="adj1" fmla="val 2329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311860" y="1796623"/>
            <a:ext cx="4536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AZIONE AGGRESSIVA</a:t>
            </a:r>
            <a:r>
              <a:rPr lang="it-IT" dirty="0" smtClean="0"/>
              <a:t>: qualsiasi forma di comportamento finalizzata a fare del male a un’altra persona motivata a evitare tale trattamento (</a:t>
            </a:r>
            <a:r>
              <a:rPr lang="it-IT" dirty="0" err="1" smtClean="0"/>
              <a:t>Baron</a:t>
            </a:r>
            <a:r>
              <a:rPr lang="it-IT" dirty="0" smtClean="0"/>
              <a:t> e Richardson, 1994).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5220072" y="3068960"/>
            <a:ext cx="0" cy="432048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4211960" y="3524815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 caratteristiche: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it-IT" dirty="0" smtClean="0"/>
              <a:t>Intenzionalità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it-IT" dirty="0" err="1" smtClean="0"/>
              <a:t>Evitamento</a:t>
            </a:r>
            <a:r>
              <a:rPr lang="it-IT" dirty="0" smtClean="0"/>
              <a:t> del comportamento aggressivo da parte del soggetto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926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CULTURA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91421" y="1486525"/>
            <a:ext cx="6489149" cy="646331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i="1" dirty="0"/>
              <a:t>P</a:t>
            </a:r>
            <a:r>
              <a:rPr lang="it-IT" i="1" dirty="0" smtClean="0"/>
              <a:t>er </a:t>
            </a:r>
            <a:r>
              <a:rPr lang="it-IT" i="1" dirty="0"/>
              <a:t>gli esseri umani la situazione sociale e culturale diventa</a:t>
            </a:r>
          </a:p>
          <a:p>
            <a:pPr algn="ctr"/>
            <a:r>
              <a:rPr lang="it-IT" i="1" dirty="0"/>
              <a:t>molto più importante degli ormoni o della </a:t>
            </a:r>
            <a:r>
              <a:rPr lang="it-IT" i="1" dirty="0" smtClean="0"/>
              <a:t>predisposizione </a:t>
            </a:r>
            <a:r>
              <a:rPr lang="it-IT" i="1" dirty="0"/>
              <a:t>genetica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4535995" y="2329134"/>
            <a:ext cx="0" cy="451794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043608" y="2798926"/>
            <a:ext cx="7387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L’aggressività è influenzata dal contesto di vita che infatti attribuisce peso diverso a certi comportamenti: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In cultura collettiviste raramente si ricorre alla violenza per risolvere i conflitti, cosa contraria in quelli individualiste;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Esistono anche cultura, come in Amazzonia, che vedono l’aggressività come parte naturale e integrante dell’essere umano per cui sin da piccoli si è indirizzati versi comportamenti che a noi potrebbero sembrare inappropriate e troppo violente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pPr marL="93663" indent="-93663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919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7552988" cy="530136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3618" y="543774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MODELLO GENERALE  DELL’ AGGRESSIVIT</a:t>
            </a:r>
            <a:r>
              <a:rPr lang="it-IT" sz="2000" b="1" dirty="0" smtClean="0">
                <a:latin typeface="Calibri" panose="020F0502020204030204" pitchFamily="34" charset="0"/>
              </a:rPr>
              <a:t>Á </a:t>
            </a:r>
            <a:r>
              <a:rPr lang="it-IT" sz="2200" b="1" baseline="-25000" dirty="0" smtClean="0">
                <a:latin typeface="Calibri" panose="020F0502020204030204" pitchFamily="34" charset="0"/>
              </a:rPr>
              <a:t>(</a:t>
            </a:r>
            <a:r>
              <a:rPr lang="it-IT" sz="2200" b="1" baseline="-25000" dirty="0"/>
              <a:t>Anderson e </a:t>
            </a:r>
            <a:r>
              <a:rPr lang="it-IT" sz="2200" b="1" baseline="-25000" dirty="0" err="1" smtClean="0"/>
              <a:t>Bushman</a:t>
            </a:r>
            <a:r>
              <a:rPr lang="it-IT" sz="2200" b="1" baseline="-25000" dirty="0" smtClean="0"/>
              <a:t>, 2002)</a:t>
            </a:r>
            <a:endParaRPr lang="it-IT" sz="22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26353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CONFLITTI</a:t>
            </a:r>
            <a:endParaRPr lang="it-IT" sz="2000" b="1" dirty="0"/>
          </a:p>
        </p:txBody>
      </p:sp>
      <p:sp>
        <p:nvSpPr>
          <p:cNvPr id="7" name="Pentagono 6"/>
          <p:cNvSpPr/>
          <p:nvPr/>
        </p:nvSpPr>
        <p:spPr>
          <a:xfrm>
            <a:off x="395536" y="1556792"/>
            <a:ext cx="1656184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CONFLITTO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123728" y="142555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Uno o più parti percepiscono i propri obiettivi/interessi in diretta contrapposizione e si decide di reagire a tale percezione.</a:t>
            </a:r>
            <a:endParaRPr lang="it-IT" b="1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5004048" y="2071881"/>
            <a:ext cx="0" cy="349007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644017" y="2420888"/>
            <a:ext cx="4875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Condizioni:</a:t>
            </a:r>
          </a:p>
          <a:p>
            <a:r>
              <a:rPr lang="it-IT" dirty="0" smtClean="0"/>
              <a:t>1- </a:t>
            </a:r>
            <a:r>
              <a:rPr lang="it-IT" i="1" dirty="0" smtClean="0"/>
              <a:t>identificare la contrapposizione</a:t>
            </a:r>
          </a:p>
          <a:p>
            <a:r>
              <a:rPr lang="it-IT" dirty="0" smtClean="0"/>
              <a:t>2- </a:t>
            </a:r>
            <a:r>
              <a:rPr lang="it-IT" i="1" dirty="0" smtClean="0"/>
              <a:t>decidere di agire </a:t>
            </a:r>
            <a:r>
              <a:rPr lang="it-IT" dirty="0" smtClean="0"/>
              <a:t>in modo che si attui il conflitto</a:t>
            </a:r>
          </a:p>
        </p:txBody>
      </p:sp>
      <p:sp>
        <p:nvSpPr>
          <p:cNvPr id="11" name="Ovale 10"/>
          <p:cNvSpPr/>
          <p:nvPr/>
        </p:nvSpPr>
        <p:spPr>
          <a:xfrm>
            <a:off x="467544" y="3861048"/>
            <a:ext cx="2376264" cy="1800200"/>
          </a:xfrm>
          <a:prstGeom prst="ellipse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«I conflitti sono una dimensione naturale»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(</a:t>
            </a:r>
            <a:r>
              <a:rPr lang="it-IT" dirty="0" err="1" smtClean="0">
                <a:solidFill>
                  <a:schemeClr val="tx1"/>
                </a:solidFill>
              </a:rPr>
              <a:t>Tajfel</a:t>
            </a:r>
            <a:r>
              <a:rPr lang="it-IT" dirty="0" smtClean="0">
                <a:solidFill>
                  <a:schemeClr val="tx1"/>
                </a:solidFill>
              </a:rPr>
              <a:t>, 1981)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2915816" y="4797152"/>
            <a:ext cx="504056" cy="0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443536" y="4244895"/>
            <a:ext cx="4872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Può </a:t>
            </a:r>
            <a:r>
              <a:rPr lang="it-IT" u="sng" dirty="0" smtClean="0"/>
              <a:t>avere aspetti positivi </a:t>
            </a:r>
            <a:r>
              <a:rPr lang="it-IT" dirty="0" smtClean="0"/>
              <a:t>perché scontrandosi ci si confronta, si ha la possibilità di cambiare idea.</a:t>
            </a:r>
          </a:p>
          <a:p>
            <a:r>
              <a:rPr lang="it-IT" dirty="0" smtClean="0"/>
              <a:t>Ad esempio: conflitti nati per difendere gruppi meno potenti o evidenziare discriminazioni sociali.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721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10" grpId="0"/>
      <p:bldP spid="11" grpId="0" animBg="1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CONFLITTI</a:t>
            </a:r>
            <a:endParaRPr lang="it-IT" sz="2000" b="1" dirty="0"/>
          </a:p>
        </p:txBody>
      </p:sp>
      <p:sp>
        <p:nvSpPr>
          <p:cNvPr id="5" name="Onda 1 4"/>
          <p:cNvSpPr/>
          <p:nvPr/>
        </p:nvSpPr>
        <p:spPr>
          <a:xfrm>
            <a:off x="3248853" y="1484784"/>
            <a:ext cx="2574286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CONFLITTI INTERGRUPPI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564904"/>
            <a:ext cx="83632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C0000"/>
              </a:buClr>
              <a:buFont typeface="Wingdings" panose="05000000000000000000" pitchFamily="2" charset="2"/>
              <a:buChar char="v"/>
            </a:pPr>
            <a:r>
              <a:rPr lang="it-IT" b="1" dirty="0" smtClean="0"/>
              <a:t>Sentimenti ed emozioni che non si riescono a gestire </a:t>
            </a:r>
            <a:r>
              <a:rPr lang="it-IT" dirty="0" smtClean="0"/>
              <a:t>sfociano in rapporti conflittuali; ma anche fattori come l’ignoranza, la rigidità cognitiva, una cattiva comunicazione o interessi opposti.</a:t>
            </a:r>
          </a:p>
          <a:p>
            <a:pPr marL="285750" indent="-285750" algn="just">
              <a:buClr>
                <a:srgbClr val="CC0000"/>
              </a:buClr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 algn="just">
              <a:buClr>
                <a:srgbClr val="CC0000"/>
              </a:buClr>
              <a:buFont typeface="Wingdings" panose="05000000000000000000" pitchFamily="2" charset="2"/>
              <a:buChar char="v"/>
            </a:pPr>
            <a:r>
              <a:rPr lang="it-IT" b="1" dirty="0"/>
              <a:t>Identità sociale: </a:t>
            </a:r>
            <a:r>
              <a:rPr lang="it-IT" dirty="0" smtClean="0"/>
              <a:t>Se una situazione </a:t>
            </a:r>
            <a:r>
              <a:rPr lang="it-IT" dirty="0"/>
              <a:t>sociale si avvicina </a:t>
            </a:r>
            <a:r>
              <a:rPr lang="it-IT" dirty="0" smtClean="0"/>
              <a:t>all’estremo </a:t>
            </a:r>
            <a:r>
              <a:rPr lang="it-IT" dirty="0" err="1" smtClean="0"/>
              <a:t>intergruppi</a:t>
            </a:r>
            <a:r>
              <a:rPr lang="it-IT" dirty="0" smtClean="0"/>
              <a:t>, </a:t>
            </a:r>
            <a:r>
              <a:rPr lang="it-IT" dirty="0"/>
              <a:t>maggiore sarà l’uniformità mostrata </a:t>
            </a:r>
            <a:r>
              <a:rPr lang="it-IT" dirty="0" smtClean="0"/>
              <a:t>dai membri dell’</a:t>
            </a:r>
            <a:r>
              <a:rPr lang="it-IT" dirty="0" err="1" smtClean="0"/>
              <a:t>ingroup</a:t>
            </a:r>
            <a:r>
              <a:rPr lang="it-IT" dirty="0" smtClean="0"/>
              <a:t> </a:t>
            </a:r>
            <a:r>
              <a:rPr lang="it-IT" dirty="0"/>
              <a:t>nei confronti dei membri dell’</a:t>
            </a:r>
            <a:r>
              <a:rPr lang="it-IT" dirty="0" err="1"/>
              <a:t>outgroup</a:t>
            </a:r>
            <a:r>
              <a:rPr lang="it-IT" dirty="0"/>
              <a:t> e la </a:t>
            </a:r>
            <a:r>
              <a:rPr lang="it-IT" dirty="0" smtClean="0"/>
              <a:t>tendenza a considerarli </a:t>
            </a:r>
            <a:r>
              <a:rPr lang="it-IT" dirty="0"/>
              <a:t>come elementi </a:t>
            </a:r>
            <a:r>
              <a:rPr lang="it-IT" dirty="0" smtClean="0"/>
              <a:t>indifferenziati, a cui poi legare giudizi di valore (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le donne sono…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). Se siamo all’estremo </a:t>
            </a:r>
            <a:r>
              <a:rPr lang="it-IT" dirty="0"/>
              <a:t>interpersonale, </a:t>
            </a:r>
            <a:r>
              <a:rPr lang="it-IT" dirty="0" smtClean="0"/>
              <a:t>riconosciamo le singole caratteristiche dei membri </a:t>
            </a:r>
            <a:r>
              <a:rPr lang="it-IT" dirty="0"/>
              <a:t>dell’</a:t>
            </a:r>
            <a:r>
              <a:rPr lang="it-IT" dirty="0" err="1"/>
              <a:t>outgroup</a:t>
            </a:r>
            <a:r>
              <a:rPr lang="it-IT" dirty="0"/>
              <a:t>, </a:t>
            </a:r>
            <a:r>
              <a:rPr lang="it-IT" dirty="0" smtClean="0"/>
              <a:t>senza generalizzare.</a:t>
            </a:r>
            <a:endParaRPr lang="it-IT" b="1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2485728" y="5661248"/>
            <a:ext cx="406747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043608" y="5589240"/>
            <a:ext cx="155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u="sng" dirty="0" smtClean="0"/>
              <a:t>Interpersonale</a:t>
            </a:r>
            <a:endParaRPr lang="it-IT" i="1" u="sng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503860" y="5589240"/>
            <a:ext cx="123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u="sng" dirty="0" err="1" smtClean="0"/>
              <a:t>Intergruppi</a:t>
            </a:r>
            <a:endParaRPr lang="it-IT" i="1" u="sng" dirty="0"/>
          </a:p>
        </p:txBody>
      </p:sp>
    </p:spTree>
    <p:extLst>
      <p:ext uri="{BB962C8B-B14F-4D97-AF65-F5344CB8AC3E}">
        <p14:creationId xmlns:p14="http://schemas.microsoft.com/office/powerpoint/2010/main" val="124715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CONFLITTI</a:t>
            </a:r>
            <a:endParaRPr lang="it-IT" sz="2000" b="1" dirty="0"/>
          </a:p>
        </p:txBody>
      </p:sp>
      <p:sp>
        <p:nvSpPr>
          <p:cNvPr id="5" name="Onda 1 4"/>
          <p:cNvSpPr/>
          <p:nvPr/>
        </p:nvSpPr>
        <p:spPr>
          <a:xfrm>
            <a:off x="3248853" y="1412776"/>
            <a:ext cx="2574286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CONFLITTI SOCIALI ESTREMI</a:t>
            </a:r>
            <a:endParaRPr lang="it-IT" dirty="0"/>
          </a:p>
        </p:txBody>
      </p:sp>
      <p:sp>
        <p:nvSpPr>
          <p:cNvPr id="7" name="Pentagono 6"/>
          <p:cNvSpPr/>
          <p:nvPr/>
        </p:nvSpPr>
        <p:spPr>
          <a:xfrm>
            <a:off x="179512" y="2492896"/>
            <a:ext cx="2016224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Conflitti risolvibili</a:t>
            </a:r>
            <a:endParaRPr lang="it-IT" b="1" dirty="0"/>
          </a:p>
        </p:txBody>
      </p:sp>
      <p:sp>
        <p:nvSpPr>
          <p:cNvPr id="8" name="Pentagono 7"/>
          <p:cNvSpPr/>
          <p:nvPr/>
        </p:nvSpPr>
        <p:spPr>
          <a:xfrm>
            <a:off x="179512" y="3573016"/>
            <a:ext cx="2161684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Conflitti intrattabili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339752" y="2420888"/>
            <a:ext cx="6480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Hanno durata relativamente breve, con obiettivi poco importanti per cui è possibile che le due parti possano trovare una soluzione condivisa.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339752" y="3501008"/>
            <a:ext cx="648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Prolunganti nel tempo, senza possibilità di compromesso tra le parti e con un uso estremo di violenza. Cause come religiose, etnia ecc.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5292080" y="4149080"/>
            <a:ext cx="0" cy="349007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645376" y="4437112"/>
            <a:ext cx="56710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Effetto totalizzante, percepiti come molto gravi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Sono a somma zero: se uno vince l’altro perde tutto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Toccano parti importanti della vita dei soggetti coinvolti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La violenza usata è giustificata dall’ideologia di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Immagine del nemico del tutto stereotipata e distorta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954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2" grpId="0"/>
      <p:bldP spid="3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5" name="Onda 1 4"/>
          <p:cNvSpPr/>
          <p:nvPr/>
        </p:nvSpPr>
        <p:spPr>
          <a:xfrm>
            <a:off x="3248853" y="1412776"/>
            <a:ext cx="2574286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DELEGITTIMAZIONE</a:t>
            </a:r>
            <a:endParaRPr lang="it-IT" dirty="0"/>
          </a:p>
        </p:txBody>
      </p:sp>
      <p:sp>
        <p:nvSpPr>
          <p:cNvPr id="6" name="Onda 1 5"/>
          <p:cNvSpPr/>
          <p:nvPr/>
        </p:nvSpPr>
        <p:spPr>
          <a:xfrm>
            <a:off x="3266026" y="3861048"/>
            <a:ext cx="2574286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DEUMANIZZAZIONE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E CONFLITTI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1" y="2420888"/>
            <a:ext cx="8568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Ad alcuni gruppi si attribuiscono </a:t>
            </a:r>
            <a:r>
              <a:rPr lang="it-IT" b="1" dirty="0" smtClean="0"/>
              <a:t>categorie estremamente negative</a:t>
            </a:r>
            <a:r>
              <a:rPr lang="it-IT" dirty="0" smtClean="0"/>
              <a:t>, cosi da essere </a:t>
            </a:r>
            <a:r>
              <a:rPr lang="it-IT" b="1" dirty="0" smtClean="0"/>
              <a:t>sistematicamente esclusi dalla vita sociale</a:t>
            </a:r>
            <a:r>
              <a:rPr lang="it-IT" dirty="0" smtClean="0"/>
              <a:t>, poiché non congrui alle norme vigenti.</a:t>
            </a:r>
          </a:p>
          <a:p>
            <a:pPr algn="just"/>
            <a:r>
              <a:rPr lang="it-IT" dirty="0" smtClean="0"/>
              <a:t>Avviene soprattutto </a:t>
            </a:r>
            <a:r>
              <a:rPr lang="it-IT" b="1" dirty="0" smtClean="0"/>
              <a:t>li dove un gruppo di sente minacciato </a:t>
            </a:r>
            <a:r>
              <a:rPr lang="it-IT" dirty="0" smtClean="0"/>
              <a:t>e quindi cerca di eliminare la fonte di tale percezione: l’</a:t>
            </a:r>
            <a:r>
              <a:rPr lang="it-IT" dirty="0" err="1" smtClean="0"/>
              <a:t>outgroup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1" y="4809926"/>
            <a:ext cx="8435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P</a:t>
            </a:r>
            <a:r>
              <a:rPr lang="it-IT" b="1" dirty="0" smtClean="0"/>
              <a:t>rocesso che sottrae </a:t>
            </a:r>
            <a:r>
              <a:rPr lang="it-IT" b="1" dirty="0"/>
              <a:t>agli esseri umani le due qualità che li definiscono come tali: </a:t>
            </a:r>
            <a:r>
              <a:rPr lang="it-IT" b="1" dirty="0" smtClean="0"/>
              <a:t>l’ Identità </a:t>
            </a:r>
            <a:r>
              <a:rPr lang="it-IT" b="1" dirty="0"/>
              <a:t>e la </a:t>
            </a:r>
            <a:r>
              <a:rPr lang="it-IT" b="1" dirty="0" smtClean="0"/>
              <a:t>Comunità. </a:t>
            </a:r>
            <a:r>
              <a:rPr lang="it-IT" dirty="0" smtClean="0"/>
              <a:t>L’esclusione è totale, poiché a tale gruppo non gli si attribuiscono nemmeno i sentimenti umani o altra facoltà.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7274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771801" y="1073061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METODO CATARTICO</a:t>
            </a:r>
            <a:r>
              <a:rPr lang="it-IT" dirty="0" smtClean="0"/>
              <a:t>: Dare sfogo all’aggressività. In realtà l’aggressività non veniva ridotta ma al contrario.</a:t>
            </a:r>
          </a:p>
          <a:p>
            <a:r>
              <a:rPr lang="it-IT" b="1" dirty="0" smtClean="0"/>
              <a:t>PUNIZIONE</a:t>
            </a:r>
            <a:r>
              <a:rPr lang="it-IT" dirty="0" smtClean="0"/>
              <a:t>: efficace solo se è immediata, concreta e poco severe (altrimenti non farebbe altro che riproporre un comportamento aggressivo)</a:t>
            </a:r>
            <a:endParaRPr lang="it-IT" dirty="0"/>
          </a:p>
        </p:txBody>
      </p:sp>
      <p:sp>
        <p:nvSpPr>
          <p:cNvPr id="6" name="Fumetto 4 5"/>
          <p:cNvSpPr/>
          <p:nvPr/>
        </p:nvSpPr>
        <p:spPr>
          <a:xfrm>
            <a:off x="251520" y="746706"/>
            <a:ext cx="2376264" cy="1170126"/>
          </a:xfrm>
          <a:prstGeom prst="cloudCallout">
            <a:avLst>
              <a:gd name="adj1" fmla="val -55476"/>
              <a:gd name="adj2" fmla="val 516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Come ridurre l’aggressività?</a:t>
            </a:r>
            <a:endParaRPr lang="it-IT" dirty="0"/>
          </a:p>
        </p:txBody>
      </p:sp>
      <p:sp>
        <p:nvSpPr>
          <p:cNvPr id="7" name="Fumetto 4 6"/>
          <p:cNvSpPr/>
          <p:nvPr/>
        </p:nvSpPr>
        <p:spPr>
          <a:xfrm>
            <a:off x="251028" y="2852936"/>
            <a:ext cx="2376264" cy="1170126"/>
          </a:xfrm>
          <a:prstGeom prst="cloudCallout">
            <a:avLst>
              <a:gd name="adj1" fmla="val -55476"/>
              <a:gd name="adj2" fmla="val 516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Come gestire i conflitti?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806639" y="2996952"/>
            <a:ext cx="60138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MEDIAZIONE</a:t>
            </a:r>
            <a:r>
              <a:rPr lang="it-IT" dirty="0" smtClean="0"/>
              <a:t>: processo </a:t>
            </a:r>
            <a:r>
              <a:rPr lang="it-IT" dirty="0"/>
              <a:t>di costruzione e di gestione della </a:t>
            </a:r>
            <a:r>
              <a:rPr lang="it-IT" dirty="0" smtClean="0"/>
              <a:t>vita sociale, </a:t>
            </a:r>
            <a:r>
              <a:rPr lang="it-IT" dirty="0"/>
              <a:t>il cui scopo è quello di suscitare </a:t>
            </a:r>
            <a:r>
              <a:rPr lang="it-IT" dirty="0" smtClean="0"/>
              <a:t>tra persone </a:t>
            </a:r>
            <a:r>
              <a:rPr lang="it-IT" dirty="0"/>
              <a:t>o gruppi dei nuovi legami, prima inesistenti, di cui </a:t>
            </a:r>
            <a:r>
              <a:rPr lang="it-IT" dirty="0" smtClean="0"/>
              <a:t>beneficiano tutti i coinvolti.</a:t>
            </a:r>
          </a:p>
          <a:p>
            <a:r>
              <a:rPr lang="it-IT" b="1" dirty="0"/>
              <a:t>PSICOLOGIA DELLA RICONCILIAZIONE</a:t>
            </a:r>
            <a:r>
              <a:rPr lang="it-IT" dirty="0"/>
              <a:t>: </a:t>
            </a:r>
            <a:r>
              <a:rPr lang="it-IT" dirty="0" smtClean="0"/>
              <a:t>la riconciliazione è uno strumento preventivo </a:t>
            </a:r>
            <a:r>
              <a:rPr lang="it-IT" dirty="0"/>
              <a:t>perché cambia la natura delle relazioni sociali </a:t>
            </a:r>
            <a:r>
              <a:rPr lang="it-IT" dirty="0" smtClean="0"/>
              <a:t>sperimentando diverse condizioni tra le parti come la convivenza o la cooperazione. Azioni varie che possono includere politici, enti pubblici, altri gruppi sociali per avere cambiamenti positivi per il benessere di tutti.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621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e 26"/>
          <p:cNvSpPr/>
          <p:nvPr/>
        </p:nvSpPr>
        <p:spPr>
          <a:xfrm>
            <a:off x="3563888" y="3429000"/>
            <a:ext cx="1894853" cy="10040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76378" y="1196752"/>
            <a:ext cx="30875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OSTILE</a:t>
            </a:r>
          </a:p>
          <a:p>
            <a:pPr algn="ctr"/>
            <a:r>
              <a:rPr lang="it-IT" dirty="0" smtClean="0"/>
              <a:t>deriva </a:t>
            </a:r>
            <a:r>
              <a:rPr lang="it-IT" dirty="0"/>
              <a:t>dalla rabbia e unico scopo è infliggere dolore a un’altra persona.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580112" y="1265269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STRUMENTALE</a:t>
            </a:r>
          </a:p>
          <a:p>
            <a:pPr algn="ctr"/>
            <a:r>
              <a:rPr lang="it-IT" dirty="0"/>
              <a:t>l’intenzione è solo un mezzo verso un altro </a:t>
            </a:r>
            <a:r>
              <a:rPr lang="it-IT" dirty="0" smtClean="0"/>
              <a:t>scopo (come un giocatore che commette fallo).</a:t>
            </a:r>
          </a:p>
          <a:p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707902" y="3615694"/>
            <a:ext cx="1796009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FUNZIONI DELL’ AGGRESSIVIT</a:t>
            </a:r>
            <a:r>
              <a:rPr lang="it-IT" dirty="0" smtClean="0">
                <a:latin typeface="Calibri" panose="020F0502020204030204" pitchFamily="34" charset="0"/>
              </a:rPr>
              <a:t>Á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954019" y="3319854"/>
            <a:ext cx="24658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COMPORTAMENTO PROATTIVO</a:t>
            </a:r>
          </a:p>
          <a:p>
            <a:pPr algn="ctr"/>
            <a:r>
              <a:rPr lang="it-IT" dirty="0"/>
              <a:t>prevede </a:t>
            </a:r>
            <a:r>
              <a:rPr lang="it-IT" dirty="0" smtClean="0"/>
              <a:t>un’azione </a:t>
            </a:r>
            <a:r>
              <a:rPr lang="it-IT" dirty="0"/>
              <a:t>ragionata, avviene in assenza di qualsiasi</a:t>
            </a:r>
          </a:p>
          <a:p>
            <a:pPr algn="ctr"/>
            <a:r>
              <a:rPr lang="it-IT" dirty="0"/>
              <a:t>provocazione e ha </a:t>
            </a:r>
            <a:r>
              <a:rPr lang="it-IT" dirty="0" smtClean="0"/>
              <a:t>componenti </a:t>
            </a:r>
            <a:r>
              <a:rPr lang="it-IT" dirty="0"/>
              <a:t>affettive </a:t>
            </a:r>
            <a:r>
              <a:rPr lang="it-IT" dirty="0" smtClean="0"/>
              <a:t>ridotte o nulle.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652120" y="3356992"/>
            <a:ext cx="2686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COMPORTAMENTO </a:t>
            </a:r>
          </a:p>
          <a:p>
            <a:pPr algn="ctr"/>
            <a:r>
              <a:rPr lang="it-IT" dirty="0" smtClean="0"/>
              <a:t>REATTIVO</a:t>
            </a:r>
          </a:p>
          <a:p>
            <a:pPr algn="ctr"/>
            <a:r>
              <a:rPr lang="it-IT" dirty="0"/>
              <a:t>avviene generalmente in risposta a una provocazione ed è accompagnato</a:t>
            </a:r>
          </a:p>
          <a:p>
            <a:pPr algn="ctr"/>
            <a:r>
              <a:rPr lang="it-IT" dirty="0"/>
              <a:t>da sentimenti di </a:t>
            </a:r>
            <a:r>
              <a:rPr lang="it-IT" dirty="0" smtClean="0"/>
              <a:t>rabbia.</a:t>
            </a:r>
            <a:endParaRPr lang="it-IT" dirty="0"/>
          </a:p>
        </p:txBody>
      </p:sp>
      <p:sp>
        <p:nvSpPr>
          <p:cNvPr id="26" name="Ovale 25"/>
          <p:cNvSpPr/>
          <p:nvPr/>
        </p:nvSpPr>
        <p:spPr>
          <a:xfrm>
            <a:off x="3574146" y="1265269"/>
            <a:ext cx="1796009" cy="8675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707902" y="1514396"/>
            <a:ext cx="1528495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AGGRESSIVIT</a:t>
            </a:r>
            <a:r>
              <a:rPr lang="it-IT" dirty="0" smtClean="0">
                <a:latin typeface="Calibri" panose="020F0502020204030204" pitchFamily="34" charset="0"/>
              </a:rPr>
              <a:t>Á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99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" grpId="0"/>
      <p:bldP spid="11" grpId="0"/>
      <p:bldP spid="21" grpId="0"/>
      <p:bldP spid="24" grpId="0"/>
      <p:bldP spid="25" grpId="0"/>
      <p:bldP spid="2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SPIEGAZIONI BIOLOGICHE ALL’AGGRESSIVIT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endParaRPr lang="it-IT" sz="2000" b="1" dirty="0"/>
          </a:p>
        </p:txBody>
      </p:sp>
      <p:sp>
        <p:nvSpPr>
          <p:cNvPr id="6" name="Onda 1 5"/>
          <p:cNvSpPr/>
          <p:nvPr/>
        </p:nvSpPr>
        <p:spPr>
          <a:xfrm>
            <a:off x="3419872" y="1412776"/>
            <a:ext cx="2160240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TEORIA PSICODINAMICA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3528" y="2368624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La tendenza all’aggressività costituisce il fattore principale di </a:t>
            </a:r>
            <a:r>
              <a:rPr lang="it-IT" b="1" i="1" dirty="0" smtClean="0"/>
              <a:t>perturbazione nei rapporti col prossimo</a:t>
            </a:r>
            <a:r>
              <a:rPr lang="it-IT" i="1" dirty="0" smtClean="0"/>
              <a:t>. Non è gratuita e non si può ignorare che il suo </a:t>
            </a:r>
            <a:r>
              <a:rPr lang="it-IT" b="1" i="1" dirty="0" smtClean="0"/>
              <a:t>appagamento</a:t>
            </a:r>
            <a:r>
              <a:rPr lang="it-IT" i="1" dirty="0" smtClean="0"/>
              <a:t> sia legato a un piacere narcisistico </a:t>
            </a:r>
            <a:r>
              <a:rPr lang="it-IT" dirty="0" smtClean="0"/>
              <a:t>(Freud, 1929).</a:t>
            </a:r>
            <a:endParaRPr lang="it-IT" dirty="0"/>
          </a:p>
        </p:txBody>
      </p:sp>
      <p:cxnSp>
        <p:nvCxnSpPr>
          <p:cNvPr id="9" name="Connettore 7 8"/>
          <p:cNvCxnSpPr/>
          <p:nvPr/>
        </p:nvCxnSpPr>
        <p:spPr>
          <a:xfrm>
            <a:off x="1259632" y="3291954"/>
            <a:ext cx="432048" cy="281062"/>
          </a:xfrm>
          <a:prstGeom prst="curvedConnector3">
            <a:avLst>
              <a:gd name="adj1" fmla="val -21743"/>
            </a:avLst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691680" y="3356992"/>
            <a:ext cx="6840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Capro espiatorio</a:t>
            </a:r>
            <a:r>
              <a:rPr lang="it-IT" dirty="0" smtClean="0"/>
              <a:t>: quando si è frustrati o infelici si tende a mostrare aggressività verso gruppi con meno potere.</a:t>
            </a:r>
            <a:endParaRPr lang="it-IT" dirty="0"/>
          </a:p>
        </p:txBody>
      </p:sp>
      <p:sp>
        <p:nvSpPr>
          <p:cNvPr id="18" name="Stella a 16 punte 17"/>
          <p:cNvSpPr/>
          <p:nvPr/>
        </p:nvSpPr>
        <p:spPr>
          <a:xfrm>
            <a:off x="835569" y="4215284"/>
            <a:ext cx="1944216" cy="1524942"/>
          </a:xfrm>
          <a:prstGeom prst="star16">
            <a:avLst>
              <a:gd name="adj" fmla="val 38478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Eros 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</a:rPr>
              <a:t>vs. Thanatos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0" name="Freccia a destra rientrata 19"/>
          <p:cNvSpPr/>
          <p:nvPr/>
        </p:nvSpPr>
        <p:spPr>
          <a:xfrm>
            <a:off x="2991173" y="4803718"/>
            <a:ext cx="501290" cy="248730"/>
          </a:xfrm>
          <a:prstGeom prst="notched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3707904" y="4377589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conflitto tra i due istinti- Vita/Eros e Morte/Thanatos - </a:t>
            </a:r>
            <a:r>
              <a:rPr lang="it-IT" b="1" dirty="0" smtClean="0"/>
              <a:t>genera energia aggressiva che deve liberarsi </a:t>
            </a:r>
            <a:r>
              <a:rPr lang="it-IT" dirty="0" smtClean="0"/>
              <a:t>per evitare che si accumuli e diventi malattia (</a:t>
            </a:r>
            <a:r>
              <a:rPr lang="it-IT" i="1" dirty="0" smtClean="0"/>
              <a:t>Teoria idraulica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987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3" grpId="0"/>
      <p:bldP spid="18" grpId="0" animBg="1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SPIEGAZIONI BIOLOGICHE ALL’AGGRESSIVIT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endParaRPr lang="it-IT" sz="2000" b="1" dirty="0"/>
          </a:p>
        </p:txBody>
      </p:sp>
      <p:sp>
        <p:nvSpPr>
          <p:cNvPr id="6" name="Onda 1 5"/>
          <p:cNvSpPr/>
          <p:nvPr/>
        </p:nvSpPr>
        <p:spPr>
          <a:xfrm>
            <a:off x="3347864" y="1484784"/>
            <a:ext cx="2160240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ETOLOGIA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76551" y="2708920"/>
            <a:ext cx="827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Ramo della biologia che studia i modelli costanti e gli istinti nei membri di una specie</a:t>
            </a:r>
            <a:endParaRPr lang="it-IT" b="1" dirty="0"/>
          </a:p>
        </p:txBody>
      </p:sp>
      <p:sp>
        <p:nvSpPr>
          <p:cNvPr id="3" name="Callout con freccia in giù 2"/>
          <p:cNvSpPr/>
          <p:nvPr/>
        </p:nvSpPr>
        <p:spPr>
          <a:xfrm>
            <a:off x="5580112" y="2708920"/>
            <a:ext cx="576064" cy="792088"/>
          </a:xfrm>
          <a:prstGeom prst="downArrowCallout">
            <a:avLst>
              <a:gd name="adj1" fmla="val 19619"/>
              <a:gd name="adj2" fmla="val 25000"/>
              <a:gd name="adj3" fmla="val 22310"/>
              <a:gd name="adj4" fmla="val 55194"/>
            </a:avLst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283968" y="352271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Tendenza innata a comportarsi in un certo modo</a:t>
            </a:r>
            <a:endParaRPr lang="it-IT" dirty="0"/>
          </a:p>
        </p:txBody>
      </p:sp>
      <p:sp>
        <p:nvSpPr>
          <p:cNvPr id="9" name="Stella a 16 punte 8"/>
          <p:cNvSpPr/>
          <p:nvPr/>
        </p:nvSpPr>
        <p:spPr>
          <a:xfrm>
            <a:off x="835568" y="4215284"/>
            <a:ext cx="2584303" cy="1524942"/>
          </a:xfrm>
          <a:prstGeom prst="star16">
            <a:avLst>
              <a:gd name="adj" fmla="val 36445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Aggressività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0" name="Freccia a destra rientrata 9"/>
          <p:cNvSpPr/>
          <p:nvPr/>
        </p:nvSpPr>
        <p:spPr>
          <a:xfrm>
            <a:off x="3699932" y="4853390"/>
            <a:ext cx="501290" cy="248730"/>
          </a:xfrm>
          <a:prstGeom prst="notched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552750" y="4524597"/>
            <a:ext cx="3067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Impulso innato all’aggressione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752020" y="510212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Stimolazione adeguata da parte di certe situazioni</a:t>
            </a:r>
            <a:endParaRPr lang="it-IT" dirty="0"/>
          </a:p>
        </p:txBody>
      </p:sp>
      <p:sp>
        <p:nvSpPr>
          <p:cNvPr id="13" name="Più 12"/>
          <p:cNvSpPr/>
          <p:nvPr/>
        </p:nvSpPr>
        <p:spPr>
          <a:xfrm>
            <a:off x="5868144" y="4893929"/>
            <a:ext cx="288032" cy="268288"/>
          </a:xfrm>
          <a:prstGeom prst="mathPlus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11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 animBg="1"/>
      <p:bldP spid="8" grpId="0"/>
      <p:bldP spid="9" grpId="0" animBg="1"/>
      <p:bldP spid="10" grpId="0" animBg="1"/>
      <p:bldP spid="11" grpId="0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SPIEGAZIONI BIOLOGICHE ALL’AGGRESSIVIT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endParaRPr lang="it-IT" sz="2000" b="1" dirty="0"/>
          </a:p>
        </p:txBody>
      </p:sp>
      <p:sp>
        <p:nvSpPr>
          <p:cNvPr id="6" name="Onda 1 5"/>
          <p:cNvSpPr/>
          <p:nvPr/>
        </p:nvSpPr>
        <p:spPr>
          <a:xfrm>
            <a:off x="3419872" y="1484784"/>
            <a:ext cx="2160240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TEORIA DELLA EVOLUZIONE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55576" y="2721694"/>
            <a:ext cx="7931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Gli psicologi evoluzionisti sostengono che l’aggressività si sia sviluppata per favorire la sopravvivenza di geni che consentono di vivere abbastanza a lungo e perpetrarsi in varie generazioni.</a:t>
            </a:r>
            <a:endParaRPr lang="it-IT" b="1" dirty="0"/>
          </a:p>
        </p:txBody>
      </p:sp>
      <p:cxnSp>
        <p:nvCxnSpPr>
          <p:cNvPr id="14" name="Connettore 7 13"/>
          <p:cNvCxnSpPr/>
          <p:nvPr/>
        </p:nvCxnSpPr>
        <p:spPr>
          <a:xfrm>
            <a:off x="1331640" y="3651994"/>
            <a:ext cx="432048" cy="281062"/>
          </a:xfrm>
          <a:prstGeom prst="curvedConnector3">
            <a:avLst>
              <a:gd name="adj1" fmla="val -21743"/>
            </a:avLst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835697" y="3789040"/>
            <a:ext cx="5904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L’aggressività nel maschio, più che nella femmina, avrebbe la funzione di: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Stabilire il dominio sugli altri maschi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Assicurarsi che la partner non abbia rapporti sessuali con altri e garantirsi la progenie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045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SPIEGAZIONI BIOLOGICHE ALL’AGGRESSIVIT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endParaRPr lang="it-IT" sz="2000" b="1" dirty="0"/>
          </a:p>
        </p:txBody>
      </p:sp>
      <p:sp>
        <p:nvSpPr>
          <p:cNvPr id="6" name="Onda 1 5"/>
          <p:cNvSpPr/>
          <p:nvPr/>
        </p:nvSpPr>
        <p:spPr>
          <a:xfrm>
            <a:off x="3419872" y="1412776"/>
            <a:ext cx="2160240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NEURONI E BIOCHIMICA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18356" y="2564904"/>
            <a:ext cx="84352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v"/>
            </a:pPr>
            <a:r>
              <a:rPr lang="it-IT" dirty="0" smtClean="0"/>
              <a:t>Esistenza di </a:t>
            </a:r>
            <a:r>
              <a:rPr lang="it-IT" b="1" dirty="0" smtClean="0"/>
              <a:t>aree cerebrali </a:t>
            </a:r>
            <a:r>
              <a:rPr lang="it-IT" dirty="0" smtClean="0"/>
              <a:t>attive per l’aggressività: tronco dell’encefalo, sistema limbico, nuclei </a:t>
            </a:r>
            <a:r>
              <a:rPr lang="it-IT" dirty="0" err="1" smtClean="0"/>
              <a:t>amigdaloidei</a:t>
            </a:r>
            <a:r>
              <a:rPr lang="it-IT" dirty="0" smtClean="0"/>
              <a:t> e scarsa funzionalità inibitoria della corteccia prefrontale.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v"/>
            </a:pPr>
            <a:r>
              <a:rPr lang="it-IT" dirty="0" smtClean="0"/>
              <a:t>L’ </a:t>
            </a:r>
            <a:r>
              <a:rPr lang="it-IT" b="1" dirty="0" smtClean="0"/>
              <a:t>Alcol </a:t>
            </a:r>
            <a:r>
              <a:rPr lang="it-IT" dirty="0" smtClean="0"/>
              <a:t>abbassa l’inibizione di comportamenti vietati. È possibile notare:</a:t>
            </a:r>
          </a:p>
          <a:p>
            <a:pPr marL="549275" indent="-285750">
              <a:buClr>
                <a:srgbClr val="CC0000"/>
              </a:buClr>
              <a:buFontTx/>
              <a:buChar char="-"/>
            </a:pPr>
            <a:r>
              <a:rPr lang="it-IT" dirty="0" smtClean="0"/>
              <a:t>L’ emergere delle tendenze primarie di un soggetto</a:t>
            </a:r>
          </a:p>
          <a:p>
            <a:pPr marL="549275" indent="-285750">
              <a:buClr>
                <a:srgbClr val="CC0000"/>
              </a:buClr>
              <a:buFontTx/>
              <a:buChar char="-"/>
            </a:pPr>
            <a:r>
              <a:rPr lang="it-IT" dirty="0" smtClean="0"/>
              <a:t>L’effetto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err="1" smtClean="0"/>
              <a:t>think</a:t>
            </a:r>
            <a:r>
              <a:rPr lang="it-IT" dirty="0" smtClean="0"/>
              <a:t>- drink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it-IT" dirty="0" smtClean="0">
                <a:latin typeface="+mj-lt"/>
                <a:cs typeface="Times New Roman" panose="02020603050405020304" pitchFamily="18" charset="0"/>
              </a:rPr>
              <a:t>con cui si afferma che i soggetti assumono alcol avendo delle aspettative che poi si avverano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v"/>
            </a:pPr>
            <a:endParaRPr lang="it-IT" dirty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v"/>
            </a:pPr>
            <a:r>
              <a:rPr lang="it-IT" b="1" dirty="0" smtClean="0">
                <a:latin typeface="+mj-lt"/>
                <a:cs typeface="Times New Roman" panose="02020603050405020304" pitchFamily="18" charset="0"/>
              </a:rPr>
              <a:t>Ormoni</a:t>
            </a:r>
            <a:r>
              <a:rPr lang="it-IT" dirty="0" smtClean="0">
                <a:latin typeface="+mj-lt"/>
                <a:cs typeface="Times New Roman" panose="02020603050405020304" pitchFamily="18" charset="0"/>
              </a:rPr>
              <a:t> come il testosterone che, maggiormente presente nei maschi, evidenzia una maggiore tendenza all’aggressività; oppure la serotonina che risulta inferiore in soggetti aggressivi.</a:t>
            </a:r>
          </a:p>
        </p:txBody>
      </p:sp>
    </p:spTree>
    <p:extLst>
      <p:ext uri="{BB962C8B-B14F-4D97-AF65-F5344CB8AC3E}">
        <p14:creationId xmlns:p14="http://schemas.microsoft.com/office/powerpoint/2010/main" val="242905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L’AGGRESSIVIT</a:t>
            </a:r>
            <a:r>
              <a:rPr lang="it-IT" sz="2000" b="1" dirty="0" smtClean="0">
                <a:latin typeface="Calibri" panose="020F0502020204030204" pitchFamily="34" charset="0"/>
              </a:rPr>
              <a:t>Á COME RISPOSTA ALLE SITUAZIONI</a:t>
            </a:r>
            <a:endParaRPr lang="it-IT" sz="2000" b="1" dirty="0"/>
          </a:p>
        </p:txBody>
      </p:sp>
      <p:sp>
        <p:nvSpPr>
          <p:cNvPr id="6" name="Onda 1 5"/>
          <p:cNvSpPr/>
          <p:nvPr/>
        </p:nvSpPr>
        <p:spPr>
          <a:xfrm>
            <a:off x="3149842" y="1484784"/>
            <a:ext cx="2772308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TEORIA FRUSTRAZIONE-AGGRESSIVIT</a:t>
            </a:r>
            <a:r>
              <a:rPr lang="it-IT" dirty="0" smtClean="0">
                <a:latin typeface="Calibri" panose="020F0502020204030204" pitchFamily="34" charset="0"/>
              </a:rPr>
              <a:t>Á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7544" y="2492896"/>
            <a:ext cx="836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La frustrazione – percezione di non essere gratificato o che il percorso verso certi obiettivi sia stato ostacolato – crea un movente per l’aggressività </a:t>
            </a:r>
            <a:r>
              <a:rPr lang="it-IT" dirty="0" smtClean="0"/>
              <a:t>(</a:t>
            </a:r>
            <a:r>
              <a:rPr lang="it-IT" dirty="0" err="1" smtClean="0"/>
              <a:t>Dollard</a:t>
            </a:r>
            <a:r>
              <a:rPr lang="it-IT" dirty="0" smtClean="0"/>
              <a:t> et al., 1939).</a:t>
            </a:r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 rot="5400000">
            <a:off x="4211960" y="3211235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241356" y="3573016"/>
            <a:ext cx="6815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Connessione causale tra frustrazione e aggressività;</a:t>
            </a:r>
          </a:p>
          <a:p>
            <a:r>
              <a:rPr lang="it-IT" dirty="0" smtClean="0"/>
              <a:t>L’aggressività è direttamente proporzionale alla frustrazione;</a:t>
            </a:r>
          </a:p>
          <a:p>
            <a:r>
              <a:rPr lang="it-IT" dirty="0" smtClean="0"/>
              <a:t>La paura di punizioni per gli atteggiamenti aggressivi crea spostamento.</a:t>
            </a:r>
          </a:p>
          <a:p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 rot="5400000">
            <a:off x="4211960" y="4603772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777926" y="4963307"/>
            <a:ext cx="7742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Catarsi</a:t>
            </a:r>
            <a:r>
              <a:rPr lang="it-IT" dirty="0" smtClean="0"/>
              <a:t> = eliminazione della causa di frustrazione.</a:t>
            </a:r>
          </a:p>
          <a:p>
            <a:r>
              <a:rPr lang="it-IT" b="1" dirty="0" smtClean="0"/>
              <a:t>Spostamento</a:t>
            </a:r>
            <a:r>
              <a:rPr lang="it-IT" dirty="0" smtClean="0"/>
              <a:t> =  se la catarsi è bloccata si sceglie un altro bersaglio cui rivolgere l’aggressività (di solito persone/oggetti meno forti della fonte di frustrazione).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143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L’AGGRESSIVIT</a:t>
            </a:r>
            <a:r>
              <a:rPr lang="it-IT" sz="2000" b="1" dirty="0" smtClean="0">
                <a:latin typeface="Calibri" panose="020F0502020204030204" pitchFamily="34" charset="0"/>
              </a:rPr>
              <a:t>Á COME RISPOSTA ALLE SITUAZIONI</a:t>
            </a:r>
            <a:endParaRPr lang="it-IT" sz="2000" b="1" dirty="0"/>
          </a:p>
        </p:txBody>
      </p:sp>
      <p:sp>
        <p:nvSpPr>
          <p:cNvPr id="6" name="Onda 1 5"/>
          <p:cNvSpPr/>
          <p:nvPr/>
        </p:nvSpPr>
        <p:spPr>
          <a:xfrm>
            <a:off x="3149842" y="1484784"/>
            <a:ext cx="2772308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TEORIA FRUSTRAZIONE-AGGRESSIVIT</a:t>
            </a:r>
            <a:r>
              <a:rPr lang="it-IT" dirty="0" smtClean="0">
                <a:latin typeface="Calibri" panose="020F0502020204030204" pitchFamily="34" charset="0"/>
              </a:rPr>
              <a:t>Á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519371"/>
            <a:ext cx="378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Fattori che accentuano la frustrazione:</a:t>
            </a:r>
            <a:endParaRPr lang="it-IT" u="sng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3109563"/>
            <a:ext cx="8291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 smtClean="0"/>
              <a:t>Vicinanza con lo scopo dei nostri desideri</a:t>
            </a:r>
            <a:r>
              <a:rPr lang="it-IT" dirty="0" smtClean="0"/>
              <a:t>: + vicinanza = + attesa = aggressività.</a:t>
            </a:r>
          </a:p>
          <a:p>
            <a:pPr marL="342900" indent="-342900">
              <a:buAutoNum type="arabicPeriod"/>
            </a:pPr>
            <a:endParaRPr lang="it-IT" b="1" dirty="0"/>
          </a:p>
          <a:p>
            <a:pPr marL="342900" indent="-342900">
              <a:buAutoNum type="arabicPeriod"/>
            </a:pPr>
            <a:r>
              <a:rPr lang="it-IT" b="1" dirty="0" smtClean="0"/>
              <a:t>Forza di chi provoca frustrazione </a:t>
            </a:r>
            <a:r>
              <a:rPr lang="it-IT" dirty="0" smtClean="0"/>
              <a:t>(i terroristi commettono atti che inducano il nemico a una reazione eccessiva, con effetti in linea con le dinamiche del terrore).</a:t>
            </a:r>
          </a:p>
          <a:p>
            <a:pPr marL="342900" indent="-342900">
              <a:buAutoNum type="arabicPeriod"/>
            </a:pPr>
            <a:endParaRPr lang="it-IT" dirty="0"/>
          </a:p>
          <a:p>
            <a:pPr marL="342900" indent="-342900">
              <a:buAutoNum type="arabicPeriod"/>
            </a:pPr>
            <a:r>
              <a:rPr lang="it-IT" b="1" dirty="0" smtClean="0"/>
              <a:t>Stimoli sociali </a:t>
            </a:r>
            <a:r>
              <a:rPr lang="it-IT" dirty="0" smtClean="0"/>
              <a:t>che condizionano la direzione dell’aggressività.</a:t>
            </a:r>
          </a:p>
          <a:p>
            <a:pPr marL="342900" indent="-342900">
              <a:buAutoNum type="arabicPeriod"/>
            </a:pPr>
            <a:endParaRPr lang="it-IT" dirty="0"/>
          </a:p>
          <a:p>
            <a:pPr marL="342900" indent="-342900">
              <a:buAutoNum type="arabicPeriod"/>
            </a:pPr>
            <a:r>
              <a:rPr lang="it-IT" b="1" dirty="0" smtClean="0"/>
              <a:t>Deprivazione relativa</a:t>
            </a:r>
            <a:r>
              <a:rPr lang="it-IT" dirty="0" smtClean="0"/>
              <a:t>: percepire una discrepanza tra quello che si è avuto effettivamente e le aspettative che si avevano all’inizio.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27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4409</TotalTime>
  <Words>2187</Words>
  <Application>Microsoft Office PowerPoint</Application>
  <PresentationFormat>Presentazione su schermo (4:3)</PresentationFormat>
  <Paragraphs>223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Aharoni</vt:lpstr>
      <vt:lpstr>Arial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MARTINI</dc:creator>
  <cp:lastModifiedBy>Gabriella Mariapia Piazzolla</cp:lastModifiedBy>
  <cp:revision>263</cp:revision>
  <dcterms:created xsi:type="dcterms:W3CDTF">2014-07-28T14:21:47Z</dcterms:created>
  <dcterms:modified xsi:type="dcterms:W3CDTF">2016-09-11T14:31:45Z</dcterms:modified>
</cp:coreProperties>
</file>