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FF59"/>
    <a:srgbClr val="DF4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07/10/13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rco.ingrosso@unife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93776" y="3041502"/>
            <a:ext cx="7196328" cy="1671153"/>
          </a:xfrm>
        </p:spPr>
        <p:txBody>
          <a:bodyPr/>
          <a:lstStyle/>
          <a:p>
            <a:pPr algn="ctr"/>
            <a:r>
              <a:rPr lang="it-IT" dirty="0" smtClean="0"/>
              <a:t>Vita e idee </a:t>
            </a:r>
            <a:br>
              <a:rPr lang="it-IT" dirty="0" smtClean="0"/>
            </a:br>
            <a:r>
              <a:rPr lang="it-IT" dirty="0" smtClean="0"/>
              <a:t>di Gregory </a:t>
            </a:r>
            <a:r>
              <a:rPr lang="it-IT" dirty="0" err="1" smtClean="0"/>
              <a:t>Bateson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sz="2400" b="1" i="1" dirty="0" smtClean="0">
                <a:solidFill>
                  <a:srgbClr val="660066"/>
                </a:solidFill>
              </a:rPr>
              <a:t>Esercitazione 1: 2013-14</a:t>
            </a:r>
            <a:endParaRPr lang="it-IT" sz="2400" b="1" i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8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4933" y="1854982"/>
            <a:ext cx="8246533" cy="4729366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Produrre una relazione di </a:t>
            </a:r>
            <a:r>
              <a:rPr lang="it-IT" sz="2800" b="1" dirty="0" smtClean="0">
                <a:solidFill>
                  <a:srgbClr val="DF4BFF"/>
                </a:solidFill>
              </a:rPr>
              <a:t>4-6 pagine (parte su biografia e parte su idee)</a:t>
            </a:r>
          </a:p>
          <a:p>
            <a:r>
              <a:rPr lang="it-IT" sz="2800" b="1" dirty="0" smtClean="0"/>
              <a:t>Da inviare al docente: </a:t>
            </a:r>
            <a:r>
              <a:rPr lang="it-IT" sz="2800" b="1" dirty="0" smtClean="0">
                <a:hlinkClick r:id="rId2"/>
              </a:rPr>
              <a:t>marco.ingrosso@unife.it</a:t>
            </a:r>
            <a:endParaRPr lang="it-IT" sz="2800" b="1" dirty="0" smtClean="0"/>
          </a:p>
          <a:p>
            <a:r>
              <a:rPr lang="it-IT" sz="2800" b="1" dirty="0" smtClean="0"/>
              <a:t>Entro il </a:t>
            </a:r>
            <a:r>
              <a:rPr lang="it-IT" sz="2800" b="1" dirty="0" smtClean="0">
                <a:solidFill>
                  <a:srgbClr val="FFFF00"/>
                </a:solidFill>
              </a:rPr>
              <a:t>23 ottobre 2013</a:t>
            </a:r>
          </a:p>
          <a:p>
            <a:r>
              <a:rPr lang="it-IT" sz="2800" b="1" dirty="0" smtClean="0"/>
              <a:t>Valutazione </a:t>
            </a:r>
            <a:r>
              <a:rPr lang="it-IT" sz="2800" b="1" dirty="0" smtClean="0">
                <a:solidFill>
                  <a:srgbClr val="FF0000"/>
                </a:solidFill>
              </a:rPr>
              <a:t>0-2 punti </a:t>
            </a:r>
            <a:r>
              <a:rPr lang="it-IT" sz="2800" b="1" dirty="0" smtClean="0"/>
              <a:t>aggiuntivi alla prova d’esame (entro febbraio 2015)</a:t>
            </a:r>
          </a:p>
          <a:p>
            <a:r>
              <a:rPr lang="it-IT" sz="2800" b="1" dirty="0" smtClean="0"/>
              <a:t>Chi: </a:t>
            </a:r>
            <a:r>
              <a:rPr lang="it-IT" sz="2800" b="1" dirty="0" smtClean="0">
                <a:solidFill>
                  <a:srgbClr val="61FF59"/>
                </a:solidFill>
              </a:rPr>
              <a:t>singolo o gruppo fino a 3 persone</a:t>
            </a:r>
            <a:endParaRPr lang="it-IT" sz="2800" b="1" dirty="0">
              <a:solidFill>
                <a:srgbClr val="61FF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02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275199"/>
          </a:xfrm>
        </p:spPr>
        <p:txBody>
          <a:bodyPr/>
          <a:lstStyle/>
          <a:p>
            <a:r>
              <a:rPr lang="it-IT" sz="4000" dirty="0" smtClean="0"/>
              <a:t>Come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5175" y="1862668"/>
            <a:ext cx="7989358" cy="4588932"/>
          </a:xfrm>
        </p:spPr>
        <p:txBody>
          <a:bodyPr/>
          <a:lstStyle/>
          <a:p>
            <a:pPr marL="0" indent="0" algn="ctr">
              <a:buNone/>
            </a:pPr>
            <a:r>
              <a:rPr lang="it-IT" b="1" u="sng" dirty="0" smtClean="0">
                <a:solidFill>
                  <a:srgbClr val="61FF59"/>
                </a:solidFill>
                <a:latin typeface="Arial Black"/>
                <a:cs typeface="Arial Black"/>
              </a:rPr>
              <a:t>A – letture minime obbligatorie</a:t>
            </a:r>
          </a:p>
          <a:p>
            <a:pPr marL="457200" indent="-457200">
              <a:buAutoNum type="arabicPeriod"/>
            </a:pPr>
            <a:r>
              <a:rPr lang="it-IT" sz="2800" b="1" dirty="0" smtClean="0">
                <a:solidFill>
                  <a:srgbClr val="FF6600"/>
                </a:solidFill>
              </a:rPr>
              <a:t>Schede su </a:t>
            </a:r>
            <a:r>
              <a:rPr lang="it-IT" sz="2800" b="1" dirty="0" err="1" smtClean="0">
                <a:solidFill>
                  <a:srgbClr val="FF6600"/>
                </a:solidFill>
              </a:rPr>
              <a:t>Bateson</a:t>
            </a:r>
            <a:r>
              <a:rPr lang="it-IT" sz="2800" b="1" dirty="0" smtClean="0">
                <a:solidFill>
                  <a:srgbClr val="FF6600"/>
                </a:solidFill>
              </a:rPr>
              <a:t> </a:t>
            </a:r>
            <a:r>
              <a:rPr lang="it-IT" dirty="0" smtClean="0"/>
              <a:t>(in Materiali didattici Sociologia generale 2013-14)</a:t>
            </a:r>
          </a:p>
          <a:p>
            <a:pPr marL="457200" indent="-457200">
              <a:buAutoNum type="arabicPeriod"/>
            </a:pPr>
            <a:r>
              <a:rPr lang="it-IT" dirty="0" smtClean="0"/>
              <a:t>Volume di </a:t>
            </a:r>
            <a:r>
              <a:rPr lang="it-IT" sz="2800" b="1" dirty="0" smtClean="0">
                <a:solidFill>
                  <a:srgbClr val="DF4BFF"/>
                </a:solidFill>
              </a:rPr>
              <a:t>Manghi S., </a:t>
            </a:r>
            <a:r>
              <a:rPr lang="it-IT" sz="2800" b="1" i="1" dirty="0" smtClean="0">
                <a:solidFill>
                  <a:srgbClr val="DF4BFF"/>
                </a:solidFill>
              </a:rPr>
              <a:t>La conoscenza ecologica </a:t>
            </a:r>
            <a:r>
              <a:rPr lang="it-IT" sz="2800" i="1" dirty="0" smtClean="0"/>
              <a:t>(parti per esame)</a:t>
            </a:r>
          </a:p>
          <a:p>
            <a:pPr marL="457200" indent="-457200">
              <a:buAutoNum type="arabicPeriod"/>
            </a:pPr>
            <a:r>
              <a:rPr lang="it-IT" sz="2800" b="1" dirty="0" smtClean="0">
                <a:solidFill>
                  <a:srgbClr val="FF0000"/>
                </a:solidFill>
              </a:rPr>
              <a:t>Introduzione a Mente e Natura</a:t>
            </a:r>
            <a:r>
              <a:rPr lang="it-IT" dirty="0" smtClean="0"/>
              <a:t>, Adelphi, Milano, 1984 (pp. 15-38)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100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275199"/>
          </a:xfrm>
        </p:spPr>
        <p:txBody>
          <a:bodyPr/>
          <a:lstStyle/>
          <a:p>
            <a:r>
              <a:rPr lang="it-IT" sz="4000" dirty="0" smtClean="0"/>
              <a:t>Come (II)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5175" y="1862668"/>
            <a:ext cx="7989358" cy="45889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u="sng" dirty="0" smtClean="0">
                <a:solidFill>
                  <a:srgbClr val="61FF59"/>
                </a:solidFill>
                <a:latin typeface="Arial Black"/>
                <a:cs typeface="Arial Black"/>
              </a:rPr>
              <a:t>B – letture facoltative consigliate</a:t>
            </a:r>
          </a:p>
          <a:p>
            <a:pPr marL="457200" indent="-457200">
              <a:buAutoNum type="arabicPeriod"/>
            </a:pPr>
            <a:r>
              <a:rPr lang="it-IT" dirty="0" smtClean="0"/>
              <a:t>Articolo di </a:t>
            </a:r>
            <a:r>
              <a:rPr lang="it-IT" sz="2800" b="1" dirty="0" smtClean="0">
                <a:solidFill>
                  <a:srgbClr val="DF4BFF"/>
                </a:solidFill>
              </a:rPr>
              <a:t>Manghi S., </a:t>
            </a:r>
            <a:r>
              <a:rPr lang="it-IT" sz="2800" b="1" i="1" dirty="0" smtClean="0">
                <a:solidFill>
                  <a:srgbClr val="DF4BFF"/>
                </a:solidFill>
              </a:rPr>
              <a:t>Nella casa di vetro. Ecologia delle relazioni e responsabilità del dubbio, </a:t>
            </a:r>
            <a:r>
              <a:rPr lang="it-IT" sz="2800" i="1" dirty="0" smtClean="0"/>
              <a:t>La società degli individui, 2004/2</a:t>
            </a:r>
            <a:r>
              <a:rPr lang="it-IT" sz="2800" b="1" i="1" dirty="0" smtClean="0"/>
              <a:t> </a:t>
            </a:r>
            <a:r>
              <a:rPr lang="it-IT" sz="2800" i="1" dirty="0" smtClean="0"/>
              <a:t>(reperibile su internet)</a:t>
            </a:r>
          </a:p>
          <a:p>
            <a:pPr marL="457200" indent="-457200">
              <a:buAutoNum type="arabicPeriod"/>
            </a:pPr>
            <a:r>
              <a:rPr lang="it-IT" sz="2800" b="1" dirty="0">
                <a:solidFill>
                  <a:srgbClr val="FF6600"/>
                </a:solidFill>
              </a:rPr>
              <a:t>Siti specifici su G. </a:t>
            </a:r>
            <a:r>
              <a:rPr lang="it-IT" sz="2800" b="1" dirty="0" err="1">
                <a:solidFill>
                  <a:srgbClr val="FF6600"/>
                </a:solidFill>
              </a:rPr>
              <a:t>Bateson</a:t>
            </a:r>
            <a:r>
              <a:rPr lang="it-IT" sz="2800" b="1" dirty="0">
                <a:solidFill>
                  <a:srgbClr val="FF6600"/>
                </a:solidFill>
              </a:rPr>
              <a:t> </a:t>
            </a:r>
            <a:r>
              <a:rPr lang="it-IT" sz="2800" dirty="0"/>
              <a:t>(non </a:t>
            </a:r>
            <a:r>
              <a:rPr lang="it-IT" sz="2800" dirty="0" smtClean="0"/>
              <a:t>Wikipedia)</a:t>
            </a:r>
            <a:endParaRPr lang="it-IT" sz="2800" i="1" dirty="0" smtClean="0"/>
          </a:p>
          <a:p>
            <a:pPr marL="457200" indent="-457200">
              <a:buAutoNum type="arabicPeriod"/>
            </a:pPr>
            <a:r>
              <a:rPr lang="it-IT" sz="2800" b="1" dirty="0" smtClean="0">
                <a:solidFill>
                  <a:srgbClr val="FF0000"/>
                </a:solidFill>
              </a:rPr>
              <a:t>Articoli e libri di o su G. </a:t>
            </a:r>
            <a:r>
              <a:rPr lang="it-IT" sz="2800" b="1" dirty="0" err="1" smtClean="0">
                <a:solidFill>
                  <a:srgbClr val="FF0000"/>
                </a:solidFill>
              </a:rPr>
              <a:t>Bateson</a:t>
            </a:r>
            <a:r>
              <a:rPr lang="it-IT" sz="2800" b="1" dirty="0" smtClean="0">
                <a:solidFill>
                  <a:srgbClr val="FF0000"/>
                </a:solidFill>
              </a:rPr>
              <a:t> a scelta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19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Temi rilevanti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5175" y="1862668"/>
            <a:ext cx="7612064" cy="4605866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rgbClr val="DF4BFF"/>
                </a:solidFill>
              </a:rPr>
              <a:t>La conoscenza sociale</a:t>
            </a:r>
          </a:p>
          <a:p>
            <a:pPr algn="ctr"/>
            <a:r>
              <a:rPr lang="it-IT" sz="2800" b="1" dirty="0" smtClean="0">
                <a:solidFill>
                  <a:srgbClr val="DF4BFF"/>
                </a:solidFill>
              </a:rPr>
              <a:t>L’apprendimento</a:t>
            </a:r>
          </a:p>
          <a:p>
            <a:pPr algn="ctr"/>
            <a:r>
              <a:rPr lang="it-IT" sz="2800" b="1" dirty="0" smtClean="0">
                <a:solidFill>
                  <a:srgbClr val="DF4BFF"/>
                </a:solidFill>
              </a:rPr>
              <a:t>Relazioni e contesto</a:t>
            </a:r>
          </a:p>
          <a:p>
            <a:pPr algn="ctr"/>
            <a:r>
              <a:rPr lang="it-IT" sz="2800" b="1" dirty="0" smtClean="0">
                <a:solidFill>
                  <a:srgbClr val="DF4BFF"/>
                </a:solidFill>
              </a:rPr>
              <a:t>La comunicazione</a:t>
            </a:r>
          </a:p>
          <a:p>
            <a:pPr algn="ctr"/>
            <a:r>
              <a:rPr lang="it-IT" sz="2800" b="1" dirty="0" smtClean="0">
                <a:solidFill>
                  <a:srgbClr val="DF4BFF"/>
                </a:solidFill>
              </a:rPr>
              <a:t>Contatti fra culture</a:t>
            </a:r>
          </a:p>
          <a:p>
            <a:pPr algn="ctr"/>
            <a:r>
              <a:rPr lang="it-IT" sz="2800" b="1" dirty="0" smtClean="0">
                <a:solidFill>
                  <a:srgbClr val="DF4BFF"/>
                </a:solidFill>
              </a:rPr>
              <a:t>Ecologia della mente</a:t>
            </a:r>
          </a:p>
        </p:txBody>
      </p:sp>
    </p:spTree>
    <p:extLst>
      <p:ext uri="{BB962C8B-B14F-4D97-AF65-F5344CB8AC3E}">
        <p14:creationId xmlns:p14="http://schemas.microsoft.com/office/powerpoint/2010/main" val="3187806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49</TotalTime>
  <Words>197</Words>
  <Application>Microsoft Macintosh PowerPoint</Application>
  <PresentationFormat>Presentazione su schermo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Habitat</vt:lpstr>
      <vt:lpstr>Vita e idee  di Gregory Bateson</vt:lpstr>
      <vt:lpstr>Obiettivo</vt:lpstr>
      <vt:lpstr>Come</vt:lpstr>
      <vt:lpstr>Come (II)</vt:lpstr>
      <vt:lpstr>Temi rilevanti</vt:lpstr>
    </vt:vector>
  </TitlesOfParts>
  <Company>Università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 e idee  di Gregory Bateson</dc:title>
  <dc:creator>Marco Ingrosso</dc:creator>
  <cp:lastModifiedBy>Marco Ingrosso</cp:lastModifiedBy>
  <cp:revision>8</cp:revision>
  <dcterms:created xsi:type="dcterms:W3CDTF">2013-10-07T10:06:09Z</dcterms:created>
  <dcterms:modified xsi:type="dcterms:W3CDTF">2013-10-07T10:59:14Z</dcterms:modified>
</cp:coreProperties>
</file>