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249"/>
    <a:srgbClr val="942059"/>
    <a:srgbClr val="44CD50"/>
    <a:srgbClr val="3EB752"/>
    <a:srgbClr val="B43739"/>
    <a:srgbClr val="266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09569" y="1006459"/>
            <a:ext cx="5724862" cy="1222129"/>
          </a:xfrm>
        </p:spPr>
        <p:txBody>
          <a:bodyPr/>
          <a:lstStyle/>
          <a:p>
            <a:r>
              <a:rPr lang="it-IT" sz="4800" dirty="0" smtClean="0">
                <a:solidFill>
                  <a:srgbClr val="800000"/>
                </a:solidFill>
                <a:latin typeface="Arial"/>
                <a:cs typeface="Arial"/>
              </a:rPr>
              <a:t>Presente e Futuro</a:t>
            </a:r>
            <a:endParaRPr lang="it-IT" sz="48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69" y="2588038"/>
            <a:ext cx="5724862" cy="1413374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0090"/>
                </a:solidFill>
                <a:latin typeface="Arial"/>
                <a:cs typeface="Arial"/>
              </a:rPr>
              <a:t>Orientamenti  </a:t>
            </a:r>
          </a:p>
          <a:p>
            <a:r>
              <a:rPr lang="it-IT" sz="2800" b="1" dirty="0" smtClean="0">
                <a:solidFill>
                  <a:srgbClr val="000090"/>
                </a:solidFill>
                <a:latin typeface="Arial"/>
                <a:cs typeface="Arial"/>
              </a:rPr>
              <a:t>dell’Immaginario Collettivo</a:t>
            </a:r>
            <a:endParaRPr lang="it-IT" sz="28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14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907150"/>
          </a:xfrm>
        </p:spPr>
        <p:txBody>
          <a:bodyPr/>
          <a:lstStyle/>
          <a:p>
            <a:r>
              <a:rPr lang="it-IT" sz="3600" b="1" i="1" dirty="0">
                <a:solidFill>
                  <a:srgbClr val="660066"/>
                </a:solidFill>
              </a:rPr>
              <a:t>Triade “antica” e “moderna”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80311"/>
              </p:ext>
            </p:extLst>
          </p:nvPr>
        </p:nvGraphicFramePr>
        <p:xfrm>
          <a:off x="395351" y="1587500"/>
          <a:ext cx="8410203" cy="471793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175332"/>
                <a:gridCol w="2842094"/>
                <a:gridCol w="2392777"/>
              </a:tblGrid>
              <a:tr h="71297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Antica-Medievale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Moderna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Riferimenti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1377018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Fede</a:t>
                      </a:r>
                    </a:p>
                    <a:p>
                      <a:r>
                        <a:rPr lang="it-IT" sz="2400" b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(credo, fiducia)</a:t>
                      </a:r>
                    </a:p>
                    <a:p>
                      <a:pPr marL="0" indent="0">
                        <a:buNone/>
                      </a:pPr>
                      <a:endParaRPr lang="it-IT" sz="2800" b="1" dirty="0" smtClean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Libertà </a:t>
                      </a:r>
                    </a:p>
                    <a:p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800" b="0" i="1" u="none" dirty="0" smtClean="0">
                          <a:solidFill>
                            <a:srgbClr val="3366FF"/>
                          </a:solidFill>
                          <a:latin typeface="Times New Roman"/>
                          <a:cs typeface="Times New Roman"/>
                        </a:rPr>
                        <a:t>Soggetto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400" b="0" dirty="0" smtClean="0">
                          <a:solidFill>
                            <a:srgbClr val="B43739"/>
                          </a:solidFill>
                          <a:latin typeface="Arial"/>
                          <a:cs typeface="Arial"/>
                        </a:rPr>
                        <a:t>           </a:t>
                      </a:r>
                      <a:endParaRPr lang="it-IT" sz="2400" b="0" dirty="0"/>
                    </a:p>
                  </a:txBody>
                  <a:tcPr/>
                </a:tc>
              </a:tr>
              <a:tr h="1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Speranza</a:t>
                      </a:r>
                    </a:p>
                    <a:p>
                      <a:r>
                        <a:rPr lang="it-IT" sz="2400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(ciò che ci aspetta, mondo futuro)</a:t>
                      </a:r>
                      <a:endParaRPr lang="it-IT" sz="2400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Eguaglianza</a:t>
                      </a:r>
                    </a:p>
                    <a:p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(parità-giustizia)</a:t>
                      </a:r>
                      <a:endParaRPr lang="it-IT" sz="2400" dirty="0">
                        <a:solidFill>
                          <a:srgbClr val="266E3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0" i="1" dirty="0" smtClean="0">
                          <a:solidFill>
                            <a:srgbClr val="36A249"/>
                          </a:solidFill>
                          <a:latin typeface="Times New Roman"/>
                          <a:cs typeface="Times New Roman"/>
                        </a:rPr>
                        <a:t>Mondo</a:t>
                      </a:r>
                    </a:p>
                    <a:p>
                      <a:endParaRPr lang="it-IT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377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Carità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(amore del</a:t>
                      </a:r>
                      <a:r>
                        <a:rPr lang="it-IT" sz="2400" i="0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2400" i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prossimo)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solidFill>
                            <a:srgbClr val="B43739"/>
                          </a:solidFill>
                          <a:latin typeface="Arial"/>
                          <a:cs typeface="Arial"/>
                        </a:rPr>
                        <a:t>Fraternità</a:t>
                      </a:r>
                    </a:p>
                    <a:p>
                      <a:r>
                        <a:rPr lang="it-IT" sz="2400" b="0" dirty="0" smtClean="0">
                          <a:solidFill>
                            <a:srgbClr val="B43739"/>
                          </a:solidFill>
                          <a:latin typeface="Arial"/>
                          <a:cs typeface="Arial"/>
                        </a:rPr>
                        <a:t>(solidarietà, aiuto reciproco)</a:t>
                      </a:r>
                      <a:endParaRPr lang="it-IT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0" i="1" dirty="0" smtClean="0">
                          <a:solidFill>
                            <a:srgbClr val="942059"/>
                          </a:solidFill>
                          <a:latin typeface="Times New Roman"/>
                          <a:cs typeface="Times New Roman"/>
                        </a:rPr>
                        <a:t>Relazioni sociali</a:t>
                      </a:r>
                      <a:endParaRPr lang="it-IT" sz="2800" b="0" i="1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it-IT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84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6141" y="131799"/>
            <a:ext cx="7691719" cy="575120"/>
          </a:xfrm>
        </p:spPr>
        <p:txBody>
          <a:bodyPr/>
          <a:lstStyle/>
          <a:p>
            <a:r>
              <a:rPr lang="it-IT" sz="3600" b="1" i="1" dirty="0">
                <a:solidFill>
                  <a:srgbClr val="660066"/>
                </a:solidFill>
              </a:rPr>
              <a:t>Triade </a:t>
            </a:r>
            <a:r>
              <a:rPr lang="it-IT" sz="3600" b="1" i="1" dirty="0" smtClean="0">
                <a:solidFill>
                  <a:srgbClr val="660066"/>
                </a:solidFill>
              </a:rPr>
              <a:t>“planetaria”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678489"/>
              </p:ext>
            </p:extLst>
          </p:nvPr>
        </p:nvGraphicFramePr>
        <p:xfrm>
          <a:off x="119794" y="766829"/>
          <a:ext cx="8805555" cy="57622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51726"/>
                <a:gridCol w="2923143"/>
                <a:gridCol w="2130686"/>
              </a:tblGrid>
              <a:tr h="437100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Proposte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Sintesi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solidFill>
                            <a:srgbClr val="800000"/>
                          </a:solidFill>
                        </a:rPr>
                        <a:t>Riferimenti</a:t>
                      </a:r>
                      <a:endParaRPr lang="it-IT" sz="2000" i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1210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Dignità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err="1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Privacy</a:t>
                      </a:r>
                      <a:endParaRPr lang="pl-PL" sz="2400" dirty="0" smtClean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Autonomia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Rispetto</a:t>
                      </a:r>
                      <a:endParaRPr lang="it-IT" sz="2000" b="0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(Coerenza etica:</a:t>
                      </a:r>
                      <a:r>
                        <a:rPr lang="it-IT" sz="2400" b="0" baseline="0" dirty="0" smtClean="0">
                          <a:solidFill>
                            <a:srgbClr val="000090"/>
                          </a:solidFill>
                          <a:latin typeface="Arial"/>
                          <a:cs typeface="Arial"/>
                        </a:rPr>
                        <a:t> 20 v)</a:t>
                      </a:r>
                      <a:endParaRPr lang="it-IT" sz="2400" b="0" dirty="0" smtClean="0">
                        <a:solidFill>
                          <a:srgbClr val="00009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800" i="1" dirty="0" smtClean="0">
                          <a:solidFill>
                            <a:srgbClr val="3366FF"/>
                          </a:solidFill>
                          <a:latin typeface="Times New Roman"/>
                          <a:cs typeface="Times New Roman"/>
                        </a:rPr>
                        <a:t>Soggetto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800" dirty="0" smtClean="0">
                          <a:solidFill>
                            <a:srgbClr val="B43739"/>
                          </a:solidFill>
                          <a:latin typeface="Times New Roman"/>
                          <a:cs typeface="Times New Roman"/>
                        </a:rPr>
                        <a:t>           </a:t>
                      </a:r>
                      <a:endParaRPr lang="it-IT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76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Unità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Sicurezza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Meritocrazia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Parità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266E31"/>
                          </a:solidFill>
                          <a:latin typeface="Arial"/>
                          <a:cs typeface="Arial"/>
                        </a:rPr>
                        <a:t>Sostenibilità (ambientale)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ea"/>
                        <a:buAutoNum type="circleNumDbPlain"/>
                      </a:pPr>
                      <a:r>
                        <a:rPr lang="it-IT" sz="2800" b="1" u="sng" dirty="0" smtClean="0">
                          <a:solidFill>
                            <a:srgbClr val="266E31"/>
                          </a:solidFill>
                        </a:rPr>
                        <a:t>Giustizia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000090"/>
                          </a:solidFill>
                        </a:rPr>
                        <a:t>2. (Armonia)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it-IT" sz="2800" dirty="0" smtClean="0">
                          <a:solidFill>
                            <a:srgbClr val="B43739"/>
                          </a:solidFill>
                        </a:rPr>
                        <a:t>3.</a:t>
                      </a:r>
                      <a:r>
                        <a:rPr lang="it-IT" sz="2800" baseline="0" dirty="0" smtClean="0">
                          <a:solidFill>
                            <a:srgbClr val="B43739"/>
                          </a:solidFill>
                        </a:rPr>
                        <a:t> (</a:t>
                      </a:r>
                      <a:r>
                        <a:rPr lang="it-IT" sz="2800" dirty="0" smtClean="0">
                          <a:solidFill>
                            <a:srgbClr val="B43739"/>
                          </a:solidFill>
                        </a:rPr>
                        <a:t>Pace)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0000FF"/>
                          </a:solidFill>
                        </a:rPr>
                        <a:t>4. (Legge)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i="1" dirty="0" smtClean="0">
                          <a:solidFill>
                            <a:srgbClr val="44CD50"/>
                          </a:solidFill>
                          <a:latin typeface="Times New Roman"/>
                          <a:cs typeface="Times New Roman"/>
                        </a:rPr>
                        <a:t>Mondo/Ambiente</a:t>
                      </a:r>
                    </a:p>
                    <a:p>
                      <a:endParaRPr lang="it-IT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072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Conoscenza </a:t>
                      </a:r>
                      <a:r>
                        <a:rPr lang="it-IT" sz="20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(reciproca)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Integrazione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Tolleranza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Resilienza </a:t>
                      </a:r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(resistenza-accoglienza)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Umiltà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rgbClr val="942059"/>
                          </a:solidFill>
                          <a:latin typeface="Arial"/>
                          <a:cs typeface="Arial"/>
                        </a:rPr>
                        <a:t>Solidarietà</a:t>
                      </a:r>
                    </a:p>
                    <a:p>
                      <a:pPr marL="514350" indent="-514350">
                        <a:buFont typeface="+mj-lt"/>
                        <a:buAutoNum type="romanUcPeriod"/>
                      </a:pPr>
                      <a:r>
                        <a:rPr lang="it-IT" sz="2400" dirty="0" smtClean="0">
                          <a:solidFill>
                            <a:srgbClr val="3EB752"/>
                          </a:solidFill>
                          <a:latin typeface="Arial"/>
                          <a:cs typeface="Arial"/>
                        </a:rPr>
                        <a:t>(Comprensione)</a:t>
                      </a:r>
                      <a:endParaRPr lang="it-IT" sz="2400" dirty="0" smtClean="0">
                        <a:solidFill>
                          <a:srgbClr val="3EB75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i="1" dirty="0" smtClean="0">
                          <a:solidFill>
                            <a:srgbClr val="942059"/>
                          </a:solidFill>
                          <a:latin typeface="Times New Roman"/>
                          <a:cs typeface="Times New Roman"/>
                        </a:rPr>
                        <a:t>Relazioni sociali</a:t>
                      </a:r>
                      <a:endParaRPr lang="it-IT" sz="280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4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ischio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Rischio.thmx</Template>
  <TotalTime>352</TotalTime>
  <Words>126</Words>
  <Application>Microsoft Macintosh PowerPoint</Application>
  <PresentationFormat>Presentazione su schermo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Rischio</vt:lpstr>
      <vt:lpstr>Presente e Futuro</vt:lpstr>
      <vt:lpstr>Triade “antica” e “moderna”</vt:lpstr>
      <vt:lpstr>Triade “planetaria”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Ingrosso casa</dc:creator>
  <cp:lastModifiedBy>Marco Ingrosso</cp:lastModifiedBy>
  <cp:revision>14</cp:revision>
  <dcterms:created xsi:type="dcterms:W3CDTF">2014-11-10T09:58:15Z</dcterms:created>
  <dcterms:modified xsi:type="dcterms:W3CDTF">2014-11-13T15:17:31Z</dcterms:modified>
</cp:coreProperties>
</file>