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7" r:id="rId1"/>
  </p:sldMasterIdLst>
  <p:notesMasterIdLst>
    <p:notesMasterId r:id="rId13"/>
  </p:notesMasterIdLst>
  <p:sldIdLst>
    <p:sldId id="279" r:id="rId2"/>
    <p:sldId id="305" r:id="rId3"/>
    <p:sldId id="280" r:id="rId4"/>
    <p:sldId id="281" r:id="rId5"/>
    <p:sldId id="282" r:id="rId6"/>
    <p:sldId id="306" r:id="rId7"/>
    <p:sldId id="283" r:id="rId8"/>
    <p:sldId id="304" r:id="rId9"/>
    <p:sldId id="294" r:id="rId10"/>
    <p:sldId id="308" r:id="rId11"/>
    <p:sldId id="30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B23F"/>
    <a:srgbClr val="226A26"/>
    <a:srgbClr val="BC0000"/>
    <a:srgbClr val="850085"/>
    <a:srgbClr val="BD5B2E"/>
    <a:srgbClr val="780000"/>
    <a:srgbClr val="BD7527"/>
    <a:srgbClr val="1C591F"/>
    <a:srgbClr val="1B5821"/>
    <a:srgbClr val="45D7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188"/>
    <p:restoredTop sz="84820"/>
  </p:normalViewPr>
  <p:slideViewPr>
    <p:cSldViewPr snapToGrid="0" snapToObjects="1">
      <p:cViewPr varScale="1">
        <p:scale>
          <a:sx n="110" d="100"/>
          <a:sy n="110" d="100"/>
        </p:scale>
        <p:origin x="1928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42B97-1677-6243-94B5-1CCCABA19B55}" type="datetimeFigureOut">
              <a:rPr lang="it-IT" smtClean="0"/>
              <a:t>12/12/17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D8B3B-6B5A-C349-BAD7-F631F27BEFE7}" type="slidenum">
              <a:rPr lang="it-IT" smtClean="0"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08397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AD8B3B-6B5A-C349-BAD7-F631F27BEFE7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793319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28166" y="1295400"/>
            <a:ext cx="6487668" cy="3152887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/>
          <a:p>
            <a: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</a:pPr>
            <a:endParaRPr sz="3200" kern="1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vert="horz" lIns="91440" tIns="45720" rIns="91440" bIns="45720" rtlCol="0" anchor="b" anchorCtr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titolo con immag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 smtClean="0"/>
              <a:t>Trascinare l'immagine su un segnaposto o fare clic sull'icona per aggiungerla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 anchor="b" anchorCtr="0"/>
          <a:lstStyle>
            <a:lvl1pPr algn="ctr">
              <a:defRPr sz="4600" b="0" cap="none" baseline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A6734C-E115-4BC5-9FB0-F9BF6FABFDA0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it-IT" smtClean="0"/>
              <a:t>Fare clic per modificare stile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1600201"/>
            <a:ext cx="8042276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835" y="62756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A4A6734C-E115-4BC5-9FB0-F9BF6FABFDA0}" type="datetimeFigureOut">
              <a:rPr lang="en-US" smtClean="0"/>
              <a:t>12/12/17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458" y="6275668"/>
            <a:ext cx="484094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906" y="627566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fld id="{D739C4FB-7D33-419B-8833-D1372BFD11C8}" type="slidenum">
              <a:rPr lang="en-US" smtClean="0"/>
              <a:t>‹n.›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9250" indent="-349250" algn="l" defTabSz="914400" rtl="0" eaLnBrk="1" latinLnBrk="0" hangingPunct="1">
        <a:spcBef>
          <a:spcPts val="2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336550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2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96837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263650" indent="-295275" algn="l" defTabSz="914400" rtl="0" eaLnBrk="1" latinLnBrk="0" hangingPunct="1">
        <a:spcBef>
          <a:spcPts val="600"/>
        </a:spcBef>
        <a:buClr>
          <a:schemeClr val="accent1">
            <a:lumMod val="75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546225" indent="-282575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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1.tif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9275" y="248786"/>
            <a:ext cx="8042276" cy="1877297"/>
          </a:xfrm>
        </p:spPr>
        <p:txBody>
          <a:bodyPr/>
          <a:lstStyle/>
          <a:p>
            <a:r>
              <a:rPr lang="it-IT" sz="3600" b="1" dirty="0">
                <a:solidFill>
                  <a:srgbClr val="660066"/>
                </a:solidFill>
                <a:latin typeface="Apple Casual"/>
                <a:cs typeface="Apple Casual"/>
              </a:rPr>
              <a:t>I cercatori della </a:t>
            </a:r>
            <a:r>
              <a:rPr lang="it-IT" sz="3600" b="1" dirty="0" smtClean="0">
                <a:solidFill>
                  <a:srgbClr val="660066"/>
                </a:solidFill>
                <a:latin typeface="Apple Casual"/>
                <a:cs typeface="Apple Casual"/>
              </a:rPr>
              <a:t>cura: </a:t>
            </a:r>
            <a:br>
              <a:rPr lang="it-IT" sz="3600" b="1" dirty="0" smtClean="0">
                <a:solidFill>
                  <a:srgbClr val="660066"/>
                </a:solidFill>
                <a:latin typeface="Apple Casual"/>
                <a:cs typeface="Apple Casual"/>
              </a:rPr>
            </a:br>
            <a:r>
              <a:rPr lang="it-IT" sz="3600" i="1" dirty="0" smtClean="0">
                <a:solidFill>
                  <a:srgbClr val="660066"/>
                </a:solidFill>
                <a:latin typeface="Apple Casual"/>
                <a:cs typeface="Apple Casual"/>
              </a:rPr>
              <a:t>aspetti etici</a:t>
            </a:r>
            <a:endParaRPr lang="it-IT" sz="3600" i="1" dirty="0">
              <a:latin typeface="Times New Roman"/>
              <a:cs typeface="Times New Roman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71500" y="1820071"/>
            <a:ext cx="8001000" cy="4199729"/>
          </a:xfrm>
        </p:spPr>
        <p:txBody>
          <a:bodyPr/>
          <a:lstStyle/>
          <a:p>
            <a:pPr marL="0" indent="0" algn="ctr">
              <a:buNone/>
            </a:pPr>
            <a:r>
              <a:rPr lang="it-IT" dirty="0" smtClean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endParaRPr lang="it-IT" sz="3600" dirty="0">
              <a:solidFill>
                <a:srgbClr val="660066"/>
              </a:solidFill>
              <a:latin typeface="Apple Casual"/>
              <a:cs typeface="Apple Casual"/>
            </a:endParaRPr>
          </a:p>
          <a:p>
            <a:endParaRPr lang="it-IT" dirty="0"/>
          </a:p>
        </p:txBody>
      </p:sp>
      <p:pic>
        <p:nvPicPr>
          <p:cNvPr id="6" name="Immagine 5" descr="200387759-0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249" y="2898642"/>
            <a:ext cx="1280163" cy="3401575"/>
          </a:xfrm>
          <a:prstGeom prst="rect">
            <a:avLst/>
          </a:prstGeom>
        </p:spPr>
      </p:pic>
      <p:pic>
        <p:nvPicPr>
          <p:cNvPr id="9" name="Immagine 8" descr="73329588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158" y="2825490"/>
            <a:ext cx="1414275" cy="3474727"/>
          </a:xfrm>
          <a:prstGeom prst="rect">
            <a:avLst/>
          </a:prstGeom>
        </p:spPr>
      </p:pic>
      <p:pic>
        <p:nvPicPr>
          <p:cNvPr id="10" name="Immagine 9" descr="md000613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049" y="3051042"/>
            <a:ext cx="1298451" cy="3249175"/>
          </a:xfrm>
          <a:prstGeom prst="rect">
            <a:avLst/>
          </a:prstGeom>
        </p:spPr>
      </p:pic>
      <p:pic>
        <p:nvPicPr>
          <p:cNvPr id="11" name="Immagine 10" descr="aa049887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094" y="2991977"/>
            <a:ext cx="993649" cy="3308240"/>
          </a:xfrm>
          <a:prstGeom prst="rect">
            <a:avLst/>
          </a:prstGeom>
        </p:spPr>
      </p:pic>
      <p:pic>
        <p:nvPicPr>
          <p:cNvPr id="12" name="Immagine 11" descr="rbso_23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414" y="2898642"/>
            <a:ext cx="1335027" cy="3322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716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795249"/>
          </a:xfrm>
        </p:spPr>
        <p:txBody>
          <a:bodyPr/>
          <a:lstStyle/>
          <a:p>
            <a:r>
              <a:rPr lang="it-IT" sz="3600" b="1" dirty="0" smtClean="0">
                <a:solidFill>
                  <a:srgbClr val="0070C0"/>
                </a:solidFill>
              </a:rPr>
              <a:t>Obiettivi d’apprendimento</a:t>
            </a:r>
            <a:endParaRPr lang="it-IT" sz="3600" b="1" dirty="0">
              <a:solidFill>
                <a:srgbClr val="0070C0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94481" y="1600201"/>
            <a:ext cx="7897070" cy="4343400"/>
          </a:xfrm>
        </p:spPr>
        <p:txBody>
          <a:bodyPr/>
          <a:lstStyle/>
          <a:p>
            <a:r>
              <a:rPr lang="it-IT" b="1" dirty="0" smtClean="0">
                <a:solidFill>
                  <a:srgbClr val="39B23F"/>
                </a:solidFill>
              </a:rPr>
              <a:t>Riflessioni filosofiche sulla cura</a:t>
            </a:r>
          </a:p>
          <a:p>
            <a:r>
              <a:rPr lang="it-IT" b="1" dirty="0">
                <a:solidFill>
                  <a:srgbClr val="39B23F"/>
                </a:solidFill>
              </a:rPr>
              <a:t>Riflessioni </a:t>
            </a:r>
            <a:r>
              <a:rPr lang="it-IT" b="1" dirty="0" smtClean="0">
                <a:solidFill>
                  <a:srgbClr val="39B23F"/>
                </a:solidFill>
              </a:rPr>
              <a:t>“di genere” </a:t>
            </a:r>
            <a:r>
              <a:rPr lang="it-IT" b="1" dirty="0">
                <a:solidFill>
                  <a:srgbClr val="39B23F"/>
                </a:solidFill>
              </a:rPr>
              <a:t>sulla </a:t>
            </a:r>
            <a:r>
              <a:rPr lang="it-IT" b="1" dirty="0" smtClean="0">
                <a:solidFill>
                  <a:srgbClr val="39B23F"/>
                </a:solidFill>
              </a:rPr>
              <a:t>cura</a:t>
            </a:r>
          </a:p>
          <a:p>
            <a:r>
              <a:rPr lang="it-IT" b="1" dirty="0" smtClean="0">
                <a:solidFill>
                  <a:srgbClr val="39B23F"/>
                </a:solidFill>
              </a:rPr>
              <a:t>Il filone giustizia e capacità</a:t>
            </a:r>
          </a:p>
          <a:p>
            <a:r>
              <a:rPr lang="it-IT" b="1" dirty="0" smtClean="0">
                <a:solidFill>
                  <a:srgbClr val="39B23F"/>
                </a:solidFill>
              </a:rPr>
              <a:t>La cura nell’etica planetaria</a:t>
            </a:r>
          </a:p>
          <a:p>
            <a:endParaRPr lang="it-IT" dirty="0"/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687457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864697"/>
          </a:xfrm>
        </p:spPr>
        <p:txBody>
          <a:bodyPr>
            <a:normAutofit/>
          </a:bodyPr>
          <a:lstStyle/>
          <a:p>
            <a:pPr algn="r"/>
            <a:r>
              <a:rPr lang="mr-IN" sz="3200" b="1" dirty="0">
                <a:solidFill>
                  <a:srgbClr val="226A26"/>
                </a:solidFill>
                <a:latin typeface="Bradley Hand" charset="0"/>
                <a:ea typeface="Bradley Hand" charset="0"/>
                <a:cs typeface="Bradley Hand" charset="0"/>
              </a:rPr>
              <a:t>…</a:t>
            </a:r>
            <a:r>
              <a:rPr lang="it-IT" sz="3200" b="1" dirty="0">
                <a:solidFill>
                  <a:srgbClr val="226A26"/>
                </a:solidFill>
                <a:latin typeface="Bradley Hand" charset="0"/>
                <a:ea typeface="Bradley Hand" charset="0"/>
                <a:cs typeface="Bradley Hand" charset="0"/>
              </a:rPr>
              <a:t>sul prendersi cura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83848" y="1238490"/>
            <a:ext cx="7847636" cy="496553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 smtClean="0">
                <a:solidFill>
                  <a:srgbClr val="C00000"/>
                </a:solidFill>
              </a:rPr>
              <a:t>«Su </a:t>
            </a:r>
            <a:r>
              <a:rPr lang="it-IT" dirty="0">
                <a:solidFill>
                  <a:srgbClr val="C00000"/>
                </a:solidFill>
              </a:rPr>
              <a:t>una parete della nostra scuola c’è scritto grande "I CARE". È il motto intraducibile dei giovani americani migliori: "me ne importa, mi sta a cuore". È il contrario esatto del motto fascista "me ne </a:t>
            </a:r>
            <a:r>
              <a:rPr lang="it-IT" dirty="0" smtClean="0">
                <a:solidFill>
                  <a:srgbClr val="C00000"/>
                </a:solidFill>
              </a:rPr>
              <a:t>frego”». </a:t>
            </a:r>
            <a:r>
              <a:rPr lang="it-IT" dirty="0" smtClean="0"/>
              <a:t>								</a:t>
            </a:r>
            <a:endParaRPr lang="it-IT" dirty="0"/>
          </a:p>
          <a:p>
            <a:pPr marL="0" indent="0">
              <a:buNone/>
            </a:pPr>
            <a:r>
              <a:rPr lang="it-IT" dirty="0" smtClean="0">
                <a:solidFill>
                  <a:srgbClr val="39B23F"/>
                </a:solidFill>
              </a:rPr>
              <a:t>		don </a:t>
            </a:r>
            <a:r>
              <a:rPr lang="it-IT" dirty="0">
                <a:solidFill>
                  <a:srgbClr val="39B23F"/>
                </a:solidFill>
              </a:rPr>
              <a:t>Lorenzo Milani,</a:t>
            </a:r>
            <a:r>
              <a:rPr lang="it-IT" i="1" dirty="0">
                <a:solidFill>
                  <a:srgbClr val="39B23F"/>
                </a:solidFill>
              </a:rPr>
              <a:t> Lettera ai </a:t>
            </a:r>
            <a:r>
              <a:rPr lang="it-IT" i="1" dirty="0" smtClean="0">
                <a:solidFill>
                  <a:srgbClr val="39B23F"/>
                </a:solidFill>
              </a:rPr>
              <a:t>giudici, </a:t>
            </a:r>
            <a:r>
              <a:rPr lang="it-IT" sz="2300" i="1" dirty="0" smtClean="0">
                <a:solidFill>
                  <a:srgbClr val="39B23F"/>
                </a:solidFill>
              </a:rPr>
              <a:t>1967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smtClean="0">
                <a:solidFill>
                  <a:srgbClr val="C00000"/>
                </a:solidFill>
              </a:rPr>
              <a:t>«La </a:t>
            </a:r>
            <a:r>
              <a:rPr lang="it-IT" dirty="0">
                <a:solidFill>
                  <a:srgbClr val="C00000"/>
                </a:solidFill>
              </a:rPr>
              <a:t>vocazione del custodire […] ha una dimensione che precede e che è semplicemente umana, riguarda tutti.</a:t>
            </a:r>
            <a:r>
              <a:rPr lang="it-IT" i="1" dirty="0">
                <a:solidFill>
                  <a:srgbClr val="C00000"/>
                </a:solidFill>
              </a:rPr>
              <a:t> </a:t>
            </a:r>
            <a:r>
              <a:rPr lang="it-IT" dirty="0">
                <a:solidFill>
                  <a:srgbClr val="C00000"/>
                </a:solidFill>
              </a:rPr>
              <a:t>Custodire il creato, ogni uomo ed ogni donna, con uno sguardo di tenerezza e amore […] è aprire uno squarcio di luce in mezzo a tante nubi, è portare il calore della speranza</a:t>
            </a:r>
            <a:r>
              <a:rPr lang="it-IT" dirty="0" smtClean="0">
                <a:solidFill>
                  <a:srgbClr val="C00000"/>
                </a:solidFill>
              </a:rPr>
              <a:t>!»</a:t>
            </a:r>
            <a:endParaRPr lang="it-IT" dirty="0">
              <a:solidFill>
                <a:srgbClr val="C00000"/>
              </a:solidFill>
            </a:endParaRPr>
          </a:p>
          <a:p>
            <a:pPr marL="0" indent="0">
              <a:buNone/>
            </a:pPr>
            <a:r>
              <a:rPr lang="it-IT" dirty="0" smtClean="0"/>
              <a:t>										</a:t>
            </a:r>
            <a:r>
              <a:rPr lang="it-IT" dirty="0" smtClean="0">
                <a:solidFill>
                  <a:srgbClr val="39B23F"/>
                </a:solidFill>
              </a:rPr>
              <a:t>Papa </a:t>
            </a:r>
            <a:r>
              <a:rPr lang="it-IT" dirty="0">
                <a:solidFill>
                  <a:srgbClr val="39B23F"/>
                </a:solidFill>
              </a:rPr>
              <a:t>Francesco,</a:t>
            </a:r>
            <a:r>
              <a:rPr lang="it-IT" i="1" dirty="0">
                <a:solidFill>
                  <a:srgbClr val="39B23F"/>
                </a:solidFill>
              </a:rPr>
              <a:t> Messa di inizio </a:t>
            </a:r>
            <a:r>
              <a:rPr lang="it-IT" i="1" dirty="0" smtClean="0">
                <a:solidFill>
                  <a:srgbClr val="39B23F"/>
                </a:solidFill>
              </a:rPr>
              <a:t>del</a:t>
            </a:r>
            <a:r>
              <a:rPr lang="it-IT" sz="1000" i="1" dirty="0" smtClean="0">
                <a:solidFill>
                  <a:srgbClr val="39B23F"/>
                </a:solidFill>
              </a:rPr>
              <a:t>				</a:t>
            </a:r>
            <a:r>
              <a:rPr lang="it-IT" i="1" dirty="0" smtClean="0">
                <a:solidFill>
                  <a:srgbClr val="39B23F"/>
                </a:solidFill>
              </a:rPr>
              <a:t>pontificato</a:t>
            </a:r>
            <a:r>
              <a:rPr lang="it-IT" i="1" dirty="0">
                <a:solidFill>
                  <a:srgbClr val="39B23F"/>
                </a:solidFill>
              </a:rPr>
              <a:t>:</a:t>
            </a:r>
            <a:r>
              <a:rPr lang="it-IT" i="1" dirty="0" smtClean="0">
                <a:solidFill>
                  <a:srgbClr val="39B23F"/>
                </a:solidFill>
              </a:rPr>
              <a:t> </a:t>
            </a:r>
            <a:r>
              <a:rPr lang="it-IT" sz="2100" dirty="0">
                <a:solidFill>
                  <a:srgbClr val="39B23F"/>
                </a:solidFill>
              </a:rPr>
              <a:t>Roma, 19 marzo 2013 </a:t>
            </a:r>
          </a:p>
        </p:txBody>
      </p:sp>
    </p:spTree>
    <p:extLst>
      <p:ext uri="{BB962C8B-B14F-4D97-AF65-F5344CB8AC3E}">
        <p14:creationId xmlns:p14="http://schemas.microsoft.com/office/powerpoint/2010/main" val="879781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6368358" cy="871238"/>
          </a:xfrm>
        </p:spPr>
        <p:txBody>
          <a:bodyPr/>
          <a:lstStyle/>
          <a:p>
            <a:r>
              <a:rPr lang="it-IT" sz="3600" dirty="0" smtClean="0">
                <a:solidFill>
                  <a:srgbClr val="800000"/>
                </a:solidFill>
                <a:latin typeface="Apple Casual"/>
                <a:cs typeface="Apple Casual"/>
              </a:rPr>
              <a:t>Riferimenti filosofici (I)</a:t>
            </a:r>
            <a:endParaRPr lang="it-IT" sz="3600" dirty="0">
              <a:solidFill>
                <a:srgbClr val="800000"/>
              </a:solidFill>
              <a:latin typeface="Apple Casual"/>
              <a:cs typeface="Apple Casu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1146" y="1893817"/>
            <a:ext cx="8492555" cy="4731764"/>
          </a:xfrm>
        </p:spPr>
        <p:txBody>
          <a:bodyPr>
            <a:normAutofit/>
          </a:bodyPr>
          <a:lstStyle/>
          <a:p>
            <a:r>
              <a:rPr lang="it-IT" b="1" dirty="0" err="1" smtClean="0">
                <a:solidFill>
                  <a:srgbClr val="008000"/>
                </a:solidFill>
                <a:latin typeface="Arial"/>
                <a:cs typeface="Arial"/>
              </a:rPr>
              <a:t>Heidegger</a:t>
            </a:r>
            <a:r>
              <a:rPr lang="it-IT" dirty="0" smtClean="0">
                <a:solidFill>
                  <a:srgbClr val="008000"/>
                </a:solidFill>
                <a:latin typeface="Times New Roman"/>
                <a:cs typeface="Times New Roman"/>
              </a:rPr>
              <a:t>: </a:t>
            </a:r>
            <a:r>
              <a:rPr lang="it-IT" dirty="0">
                <a:solidFill>
                  <a:srgbClr val="0000FF"/>
                </a:solidFill>
                <a:latin typeface="Times New Roman"/>
                <a:cs typeface="Times New Roman"/>
              </a:rPr>
              <a:t>«L’essere dell’Esserci dev’essere chiarito come cura […] l’Esserci, ontologicamente inteso, è cura</a:t>
            </a:r>
            <a:r>
              <a:rPr lang="it-IT" dirty="0" smtClean="0">
                <a:solidFill>
                  <a:srgbClr val="0000FF"/>
                </a:solidFill>
                <a:latin typeface="Times New Roman"/>
                <a:cs typeface="Times New Roman"/>
              </a:rPr>
              <a:t>»   </a:t>
            </a:r>
            <a:endParaRPr lang="it-IT" dirty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lang="it-IT" dirty="0" smtClean="0">
                <a:solidFill>
                  <a:srgbClr val="0000FF"/>
                </a:solidFill>
                <a:latin typeface="Times New Roman"/>
                <a:cs typeface="Times New Roman"/>
              </a:rPr>
              <a:t>I Miti di cura (Igino, I sec.)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00FF"/>
                </a:solidFill>
                <a:latin typeface="Times New Roman"/>
                <a:cs typeface="Times New Roman"/>
              </a:rPr>
              <a:t>Essere-nel-mondo comporta un prendersi cura del mondo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00FF"/>
                </a:solidFill>
                <a:latin typeface="Times New Roman"/>
                <a:cs typeface="Times New Roman"/>
              </a:rPr>
              <a:t>«La cura autentica aiuta gli altri a divenire consapevoli e liberi per la propria cura»</a:t>
            </a:r>
          </a:p>
          <a:p>
            <a:r>
              <a:rPr lang="it-IT" b="1" dirty="0" smtClean="0">
                <a:solidFill>
                  <a:srgbClr val="850085"/>
                </a:solidFill>
                <a:latin typeface="Arial"/>
                <a:cs typeface="Arial"/>
              </a:rPr>
              <a:t>Foucault</a:t>
            </a:r>
            <a:r>
              <a:rPr lang="it-IT" dirty="0" smtClean="0">
                <a:solidFill>
                  <a:srgbClr val="850085"/>
                </a:solidFill>
                <a:latin typeface="Arial"/>
                <a:cs typeface="Arial"/>
              </a:rPr>
              <a:t> - cura di sé e tecnologie del sé:  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850085"/>
                </a:solidFill>
                <a:latin typeface="Times New Roman"/>
                <a:cs typeface="Times New Roman"/>
              </a:rPr>
              <a:t>«</a:t>
            </a:r>
            <a:r>
              <a:rPr lang="it-IT" dirty="0">
                <a:solidFill>
                  <a:srgbClr val="850085"/>
                </a:solidFill>
                <a:latin typeface="Times New Roman"/>
                <a:cs typeface="Times New Roman"/>
              </a:rPr>
              <a:t>L’azione morale è indissociabile da queste forme di attività su se stessi» </a:t>
            </a:r>
            <a:endParaRPr lang="it-IT" dirty="0" smtClean="0">
              <a:solidFill>
                <a:srgbClr val="850085"/>
              </a:solidFill>
              <a:latin typeface="Times New Roman"/>
              <a:cs typeface="Times New Roman"/>
            </a:endParaRPr>
          </a:p>
        </p:txBody>
      </p:sp>
      <p:pic>
        <p:nvPicPr>
          <p:cNvPr id="4" name="Immagine 3" descr="image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798" y="192017"/>
            <a:ext cx="17018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676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6368358" cy="1143000"/>
          </a:xfrm>
        </p:spPr>
        <p:txBody>
          <a:bodyPr/>
          <a:lstStyle/>
          <a:p>
            <a:r>
              <a:rPr lang="it-IT" sz="3600" dirty="0" smtClean="0">
                <a:solidFill>
                  <a:srgbClr val="800000"/>
                </a:solidFill>
                <a:latin typeface="Apple Casual"/>
                <a:cs typeface="Apple Casual"/>
              </a:rPr>
              <a:t>Riferimenti filosofici (II)</a:t>
            </a:r>
            <a:endParaRPr lang="it-IT" sz="3600" dirty="0">
              <a:solidFill>
                <a:srgbClr val="800000"/>
              </a:solidFill>
              <a:latin typeface="Apple Casual"/>
              <a:cs typeface="Apple Casu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01145" y="1893817"/>
            <a:ext cx="8628453" cy="4731764"/>
          </a:xfrm>
        </p:spPr>
        <p:txBody>
          <a:bodyPr>
            <a:normAutofit/>
          </a:bodyPr>
          <a:lstStyle/>
          <a:p>
            <a:r>
              <a:rPr lang="it-IT" b="1" dirty="0" err="1" smtClean="0">
                <a:solidFill>
                  <a:srgbClr val="18058D"/>
                </a:solidFill>
                <a:latin typeface="Arial"/>
                <a:cs typeface="Arial"/>
              </a:rPr>
              <a:t>Lèvinas</a:t>
            </a:r>
            <a:r>
              <a:rPr lang="it-IT" dirty="0" smtClean="0">
                <a:solidFill>
                  <a:srgbClr val="18058D"/>
                </a:solidFill>
                <a:latin typeface="Arial"/>
                <a:cs typeface="Arial"/>
              </a:rPr>
              <a:t>: l’incontro con l’Altro/Alterità come </a:t>
            </a:r>
            <a:r>
              <a:rPr lang="it-IT" dirty="0" err="1" smtClean="0">
                <a:solidFill>
                  <a:srgbClr val="18058D"/>
                </a:solidFill>
                <a:latin typeface="Arial"/>
                <a:cs typeface="Arial"/>
              </a:rPr>
              <a:t>fondativo</a:t>
            </a:r>
            <a:r>
              <a:rPr lang="it-IT" dirty="0" smtClean="0">
                <a:solidFill>
                  <a:srgbClr val="18058D"/>
                </a:solidFill>
                <a:latin typeface="Arial"/>
                <a:cs typeface="Arial"/>
              </a:rPr>
              <a:t> dell’etica. L’Altro è il radicalmente differente</a:t>
            </a:r>
          </a:p>
          <a:p>
            <a:pPr>
              <a:lnSpc>
                <a:spcPct val="110000"/>
              </a:lnSpc>
            </a:pPr>
            <a:r>
              <a:rPr lang="it-IT" b="1" dirty="0" err="1" smtClean="0">
                <a:solidFill>
                  <a:srgbClr val="780000"/>
                </a:solidFill>
                <a:latin typeface="Arial"/>
                <a:cs typeface="Arial"/>
              </a:rPr>
              <a:t>Ricoeur</a:t>
            </a:r>
            <a:r>
              <a:rPr lang="it-IT" dirty="0">
                <a:solidFill>
                  <a:srgbClr val="780000"/>
                </a:solidFill>
                <a:latin typeface="Arial"/>
                <a:cs typeface="Arial"/>
              </a:rPr>
              <a:t> </a:t>
            </a:r>
            <a:r>
              <a:rPr lang="it-IT" dirty="0" smtClean="0">
                <a:solidFill>
                  <a:srgbClr val="780000"/>
                </a:solidFill>
                <a:latin typeface="Arial"/>
                <a:cs typeface="Arial"/>
              </a:rPr>
              <a:t>- </a:t>
            </a:r>
            <a:r>
              <a:rPr lang="it-IT" i="1" dirty="0">
                <a:solidFill>
                  <a:srgbClr val="0000FF"/>
                </a:solidFill>
              </a:rPr>
              <a:t>Sé come un </a:t>
            </a:r>
            <a:r>
              <a:rPr lang="it-IT" i="1" dirty="0" smtClean="0">
                <a:solidFill>
                  <a:srgbClr val="0000FF"/>
                </a:solidFill>
              </a:rPr>
              <a:t>altro</a:t>
            </a:r>
            <a:r>
              <a:rPr lang="it-IT" dirty="0" smtClean="0"/>
              <a:t>: </a:t>
            </a:r>
            <a:r>
              <a:rPr lang="it-IT" dirty="0" smtClean="0">
                <a:solidFill>
                  <a:srgbClr val="780000"/>
                </a:solidFill>
                <a:latin typeface="Arial"/>
                <a:cs typeface="Arial"/>
              </a:rPr>
              <a:t>La </a:t>
            </a:r>
            <a:r>
              <a:rPr lang="it-IT" dirty="0">
                <a:solidFill>
                  <a:srgbClr val="780000"/>
                </a:solidFill>
                <a:latin typeface="Arial"/>
                <a:cs typeface="Arial"/>
              </a:rPr>
              <a:t>“</a:t>
            </a:r>
            <a:r>
              <a:rPr lang="it-IT" i="1" dirty="0" smtClean="0">
                <a:solidFill>
                  <a:srgbClr val="780000"/>
                </a:solidFill>
                <a:latin typeface="Arial"/>
                <a:cs typeface="Arial"/>
              </a:rPr>
              <a:t>sollecitudine</a:t>
            </a:r>
            <a:r>
              <a:rPr lang="it-IT" dirty="0" smtClean="0">
                <a:solidFill>
                  <a:srgbClr val="780000"/>
                </a:solidFill>
                <a:latin typeface="Arial"/>
                <a:cs typeface="Arial"/>
              </a:rPr>
              <a:t>” con </a:t>
            </a:r>
            <a:r>
              <a:rPr lang="it-IT" dirty="0">
                <a:solidFill>
                  <a:srgbClr val="780000"/>
                </a:solidFill>
                <a:latin typeface="Arial"/>
                <a:cs typeface="Arial"/>
              </a:rPr>
              <a:t>e per gli altri si costituisce come “dimensione dialogale”, non contrapposta ma dialettica, alla stima di </a:t>
            </a:r>
            <a:r>
              <a:rPr lang="it-IT" dirty="0" smtClean="0">
                <a:solidFill>
                  <a:srgbClr val="780000"/>
                </a:solidFill>
                <a:latin typeface="Arial"/>
                <a:cs typeface="Arial"/>
              </a:rPr>
              <a:t>sé; </a:t>
            </a: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cura come “reciprocità simmetrica” in un quadro di uguaglianza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L’uguaglianza nelle istituzioni equivale alla sollecitudine nelle relazioni interpersonali</a:t>
            </a:r>
          </a:p>
          <a:p>
            <a:r>
              <a:rPr lang="it-IT" b="1" dirty="0" smtClean="0">
                <a:solidFill>
                  <a:srgbClr val="FF0000"/>
                </a:solidFill>
                <a:latin typeface="Arial"/>
                <a:cs typeface="Arial"/>
              </a:rPr>
              <a:t>Stein</a:t>
            </a:r>
            <a:r>
              <a:rPr lang="it-IT" dirty="0" smtClean="0">
                <a:solidFill>
                  <a:srgbClr val="FF0000"/>
                </a:solidFill>
                <a:latin typeface="Arial"/>
                <a:cs typeface="Arial"/>
              </a:rPr>
              <a:t> - l’empatia: </a:t>
            </a:r>
            <a:r>
              <a:rPr lang="it-IT" dirty="0">
                <a:solidFill>
                  <a:srgbClr val="FF0000"/>
                </a:solidFill>
              </a:rPr>
              <a:t>«acquisizione emotiva della realtà del sentire altrui</a:t>
            </a:r>
            <a:r>
              <a:rPr lang="it-IT" dirty="0" smtClean="0">
                <a:solidFill>
                  <a:srgbClr val="FF0000"/>
                </a:solidFill>
              </a:rPr>
              <a:t>» </a:t>
            </a:r>
            <a:endParaRPr lang="it-IT" dirty="0">
              <a:solidFill>
                <a:srgbClr val="FF0000"/>
              </a:solidFill>
              <a:latin typeface="Arial"/>
              <a:cs typeface="Arial"/>
            </a:endParaRPr>
          </a:p>
        </p:txBody>
      </p:sp>
      <p:pic>
        <p:nvPicPr>
          <p:cNvPr id="4" name="Immagine 3" descr="images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7798" y="192017"/>
            <a:ext cx="17018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11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6005490" cy="943107"/>
          </a:xfrm>
        </p:spPr>
        <p:txBody>
          <a:bodyPr/>
          <a:lstStyle/>
          <a:p>
            <a:r>
              <a:rPr lang="it-IT" sz="4400" dirty="0" smtClean="0">
                <a:solidFill>
                  <a:srgbClr val="800000"/>
                </a:solidFill>
                <a:latin typeface="Apple Casual"/>
                <a:cs typeface="Apple Casual"/>
              </a:rPr>
              <a:t>Riflessioni “di genere”</a:t>
            </a:r>
            <a:endParaRPr lang="it-IT" sz="4400" dirty="0">
              <a:solidFill>
                <a:srgbClr val="800000"/>
              </a:solidFill>
              <a:latin typeface="Apple Casual"/>
              <a:cs typeface="Apple Casu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4238" y="1715318"/>
            <a:ext cx="8471334" cy="4740040"/>
          </a:xfrm>
        </p:spPr>
        <p:txBody>
          <a:bodyPr>
            <a:normAutofit/>
          </a:bodyPr>
          <a:lstStyle/>
          <a:p>
            <a:r>
              <a:rPr lang="it-IT" b="1" dirty="0" err="1" smtClean="0">
                <a:solidFill>
                  <a:srgbClr val="000090"/>
                </a:solidFill>
                <a:latin typeface="Arial"/>
                <a:cs typeface="Arial"/>
              </a:rPr>
              <a:t>Gilligan</a:t>
            </a:r>
            <a:r>
              <a:rPr lang="it-IT" dirty="0" smtClean="0">
                <a:solidFill>
                  <a:srgbClr val="000090"/>
                </a:solidFill>
                <a:latin typeface="Arial"/>
                <a:cs typeface="Arial"/>
              </a:rPr>
              <a:t>:</a:t>
            </a:r>
            <a:r>
              <a:rPr lang="it-IT" dirty="0" smtClean="0">
                <a:solidFill>
                  <a:srgbClr val="000090"/>
                </a:solidFill>
              </a:rPr>
              <a:t> </a:t>
            </a:r>
            <a:r>
              <a:rPr lang="it-IT" dirty="0">
                <a:solidFill>
                  <a:srgbClr val="000090"/>
                </a:solidFill>
              </a:rPr>
              <a:t>«Le donne </a:t>
            </a:r>
            <a:r>
              <a:rPr lang="it-IT" dirty="0" smtClean="0">
                <a:solidFill>
                  <a:srgbClr val="000090"/>
                </a:solidFill>
              </a:rPr>
              <a:t>non </a:t>
            </a:r>
            <a:r>
              <a:rPr lang="it-IT" dirty="0">
                <a:solidFill>
                  <a:srgbClr val="000090"/>
                </a:solidFill>
              </a:rPr>
              <a:t>solo definiscono se stesse in un contesto di relazioni umane, ma giudicano se stesse anche in termini della loro abilità a prendersi cura degli altri» </a:t>
            </a:r>
            <a:r>
              <a:rPr lang="it-IT" dirty="0" smtClean="0">
                <a:solidFill>
                  <a:srgbClr val="000090"/>
                </a:solidFill>
              </a:rPr>
              <a:t>                                                                                  </a:t>
            </a: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"</a:t>
            </a:r>
            <a:r>
              <a:rPr lang="it-IT" b="1" dirty="0">
                <a:solidFill>
                  <a:srgbClr val="0000FF"/>
                </a:solidFill>
                <a:latin typeface="Arial"/>
                <a:cs typeface="Arial"/>
              </a:rPr>
              <a:t>etica della </a:t>
            </a:r>
            <a:r>
              <a:rPr lang="it-IT" b="1" dirty="0" smtClean="0">
                <a:solidFill>
                  <a:srgbClr val="0000FF"/>
                </a:solidFill>
                <a:latin typeface="Arial"/>
                <a:cs typeface="Arial"/>
              </a:rPr>
              <a:t>cura</a:t>
            </a: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” ed "</a:t>
            </a:r>
            <a:r>
              <a:rPr lang="it-IT" dirty="0">
                <a:solidFill>
                  <a:srgbClr val="0000FF"/>
                </a:solidFill>
                <a:latin typeface="Arial"/>
                <a:cs typeface="Arial"/>
              </a:rPr>
              <a:t>etica della giustizia", </a:t>
            </a: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sono due diverse </a:t>
            </a:r>
            <a:r>
              <a:rPr lang="it-IT" dirty="0">
                <a:solidFill>
                  <a:srgbClr val="0000FF"/>
                </a:solidFill>
                <a:latin typeface="Arial"/>
                <a:cs typeface="Arial"/>
              </a:rPr>
              <a:t>modalità di ragionamento morale </a:t>
            </a: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che devono coesistere</a:t>
            </a:r>
          </a:p>
          <a:p>
            <a:r>
              <a:rPr lang="it-IT" b="1" dirty="0" err="1" smtClean="0">
                <a:solidFill>
                  <a:srgbClr val="008000"/>
                </a:solidFill>
                <a:latin typeface="Arial"/>
                <a:cs typeface="Arial"/>
              </a:rPr>
              <a:t>Noddigs</a:t>
            </a:r>
            <a:r>
              <a:rPr lang="it-IT" dirty="0" smtClean="0">
                <a:solidFill>
                  <a:srgbClr val="008000"/>
                </a:solidFill>
                <a:latin typeface="Arial"/>
                <a:cs typeface="Arial"/>
              </a:rPr>
              <a:t>: </a:t>
            </a:r>
            <a:r>
              <a:rPr lang="it-IT" dirty="0">
                <a:solidFill>
                  <a:srgbClr val="008000"/>
                </a:solidFill>
                <a:latin typeface="Arial"/>
                <a:cs typeface="Arial"/>
              </a:rPr>
              <a:t>il fondamento della cura è </a:t>
            </a:r>
            <a:r>
              <a:rPr lang="it-IT" i="1" dirty="0">
                <a:solidFill>
                  <a:srgbClr val="008000"/>
                </a:solidFill>
                <a:latin typeface="Arial"/>
                <a:cs typeface="Arial"/>
              </a:rPr>
              <a:t>l’essere stati accuditi </a:t>
            </a:r>
            <a:endParaRPr lang="it-IT" i="1" dirty="0" smtClean="0">
              <a:solidFill>
                <a:srgbClr val="008000"/>
              </a:solidFill>
              <a:latin typeface="Arial"/>
              <a:cs typeface="Arial"/>
            </a:endParaRPr>
          </a:p>
          <a:p>
            <a:r>
              <a:rPr lang="it-IT" b="1" dirty="0" err="1" smtClean="0">
                <a:solidFill>
                  <a:srgbClr val="B33926"/>
                </a:solidFill>
                <a:latin typeface="Arial"/>
                <a:cs typeface="Arial"/>
              </a:rPr>
              <a:t>Ruddick</a:t>
            </a:r>
            <a:r>
              <a:rPr lang="it-IT" dirty="0" smtClean="0">
                <a:solidFill>
                  <a:srgbClr val="B33926"/>
                </a:solidFill>
                <a:latin typeface="Arial"/>
                <a:cs typeface="Arial"/>
              </a:rPr>
              <a:t>: l'etica </a:t>
            </a:r>
            <a:r>
              <a:rPr lang="it-IT" dirty="0">
                <a:solidFill>
                  <a:srgbClr val="B33926"/>
                </a:solidFill>
                <a:latin typeface="Arial"/>
                <a:cs typeface="Arial"/>
              </a:rPr>
              <a:t>della cura </a:t>
            </a:r>
            <a:r>
              <a:rPr lang="it-IT" dirty="0" smtClean="0">
                <a:solidFill>
                  <a:srgbClr val="B33926"/>
                </a:solidFill>
                <a:latin typeface="Arial"/>
                <a:cs typeface="Arial"/>
              </a:rPr>
              <a:t>va incentrata </a:t>
            </a:r>
            <a:r>
              <a:rPr lang="it-IT" dirty="0">
                <a:solidFill>
                  <a:srgbClr val="B33926"/>
                </a:solidFill>
                <a:latin typeface="Arial"/>
                <a:cs typeface="Arial"/>
              </a:rPr>
              <a:t>intorno al "</a:t>
            </a:r>
            <a:r>
              <a:rPr lang="it-IT" b="1" dirty="0">
                <a:solidFill>
                  <a:srgbClr val="B33926"/>
                </a:solidFill>
                <a:latin typeface="Arial"/>
                <a:cs typeface="Arial"/>
              </a:rPr>
              <a:t>pensare materno</a:t>
            </a:r>
            <a:r>
              <a:rPr lang="it-IT" dirty="0">
                <a:solidFill>
                  <a:srgbClr val="B33926"/>
                </a:solidFill>
                <a:latin typeface="Arial"/>
                <a:cs typeface="Arial"/>
              </a:rPr>
              <a:t>" (l'amore attento e pieno di fiducia nell’altro</a:t>
            </a:r>
            <a:r>
              <a:rPr lang="it-IT" dirty="0" smtClean="0">
                <a:solidFill>
                  <a:srgbClr val="B33926"/>
                </a:solidFill>
                <a:latin typeface="Arial"/>
                <a:cs typeface="Arial"/>
              </a:rPr>
              <a:t>) </a:t>
            </a:r>
          </a:p>
          <a:p>
            <a:endParaRPr lang="it-IT" dirty="0"/>
          </a:p>
        </p:txBody>
      </p:sp>
      <p:pic>
        <p:nvPicPr>
          <p:cNvPr id="4" name="Immagine 3" descr="1267040162557Am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4113" y="186388"/>
            <a:ext cx="1891459" cy="1528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04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5751130" cy="940267"/>
          </a:xfrm>
        </p:spPr>
        <p:txBody>
          <a:bodyPr/>
          <a:lstStyle/>
          <a:p>
            <a:pPr algn="l"/>
            <a:r>
              <a:rPr lang="it-IT" sz="4400" dirty="0" smtClean="0">
                <a:solidFill>
                  <a:srgbClr val="800000"/>
                </a:solidFill>
                <a:latin typeface="Apple Casual"/>
                <a:cs typeface="Apple Casual"/>
              </a:rPr>
              <a:t>Giustizia e capacità (I)</a:t>
            </a:r>
            <a:endParaRPr lang="it-IT" sz="4400" dirty="0">
              <a:solidFill>
                <a:srgbClr val="800000"/>
              </a:solidFill>
              <a:latin typeface="Apple Casual"/>
              <a:cs typeface="Apple Casu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3519" y="1546244"/>
            <a:ext cx="6355648" cy="4873424"/>
          </a:xfrm>
        </p:spPr>
        <p:txBody>
          <a:bodyPr>
            <a:normAutofit fontScale="92500" lnSpcReduction="10000"/>
          </a:bodyPr>
          <a:lstStyle/>
          <a:p>
            <a:r>
              <a:rPr lang="it-IT" b="1" dirty="0" err="1" smtClean="0">
                <a:solidFill>
                  <a:srgbClr val="1C591F"/>
                </a:solidFill>
                <a:latin typeface="Arial"/>
                <a:cs typeface="Arial"/>
              </a:rPr>
              <a:t>Held</a:t>
            </a:r>
            <a:r>
              <a:rPr lang="it-IT" b="1" dirty="0" smtClean="0">
                <a:solidFill>
                  <a:srgbClr val="1C591F"/>
                </a:solidFill>
                <a:latin typeface="Arial"/>
                <a:cs typeface="Arial"/>
              </a:rPr>
              <a:t> (2006): </a:t>
            </a:r>
            <a:r>
              <a:rPr lang="it-IT" dirty="0" smtClean="0">
                <a:solidFill>
                  <a:srgbClr val="1C591F"/>
                </a:solidFill>
                <a:latin typeface="Arial"/>
                <a:cs typeface="Arial"/>
              </a:rPr>
              <a:t>è possibile combinare i valori di giustizia e libertà con quelli di solidarietà e cura</a:t>
            </a:r>
          </a:p>
          <a:p>
            <a:r>
              <a:rPr lang="it-IT" b="1" dirty="0" smtClean="0">
                <a:solidFill>
                  <a:srgbClr val="0000FF"/>
                </a:solidFill>
                <a:latin typeface="Arial"/>
                <a:cs typeface="Arial"/>
              </a:rPr>
              <a:t>Tronto</a:t>
            </a: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: </a:t>
            </a:r>
            <a:r>
              <a:rPr lang="it-IT" dirty="0" smtClean="0">
                <a:solidFill>
                  <a:srgbClr val="0000FF"/>
                </a:solidFill>
              </a:rPr>
              <a:t>«Se </a:t>
            </a:r>
            <a:r>
              <a:rPr lang="it-IT" dirty="0">
                <a:solidFill>
                  <a:srgbClr val="0000FF"/>
                </a:solidFill>
              </a:rPr>
              <a:t>la filosofia morale riguarda il bene della vita umana, allora la cura deve avere un ruolo importante</a:t>
            </a:r>
            <a:r>
              <a:rPr lang="it-IT" dirty="0" smtClean="0">
                <a:solidFill>
                  <a:srgbClr val="0000FF"/>
                </a:solidFill>
              </a:rPr>
              <a:t>»    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00FF"/>
                </a:solidFill>
              </a:rPr>
              <a:t> «</a:t>
            </a:r>
            <a:r>
              <a:rPr lang="it-IT" dirty="0">
                <a:solidFill>
                  <a:srgbClr val="0000FF"/>
                </a:solidFill>
              </a:rPr>
              <a:t>G</a:t>
            </a:r>
            <a:r>
              <a:rPr lang="it-IT" dirty="0" smtClean="0">
                <a:solidFill>
                  <a:srgbClr val="0000FF"/>
                </a:solidFill>
              </a:rPr>
              <a:t>li </a:t>
            </a:r>
            <a:r>
              <a:rPr lang="it-IT" dirty="0">
                <a:solidFill>
                  <a:srgbClr val="0000FF"/>
                </a:solidFill>
              </a:rPr>
              <a:t>esseri umani non sono soltanto esseri autonomi e uguali, ma anche creature bisognose che richiedono cura» </a:t>
            </a:r>
            <a:endParaRPr lang="it-IT" dirty="0" smtClean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0000FF"/>
                </a:solidFill>
              </a:rPr>
              <a:t>La cura si basa su 4 dimensioni etiche: </a:t>
            </a:r>
            <a:r>
              <a:rPr lang="it-IT" b="1" dirty="0" smtClean="0">
                <a:solidFill>
                  <a:srgbClr val="0000FF"/>
                </a:solidFill>
              </a:rPr>
              <a:t>sollecitudine, responsabilità, competenza, capacità di risposta ai bisogni dell’altro</a:t>
            </a:r>
            <a:r>
              <a:rPr lang="it-IT" dirty="0" smtClean="0">
                <a:solidFill>
                  <a:srgbClr val="0000FF"/>
                </a:solidFill>
              </a:rPr>
              <a:t>.</a:t>
            </a:r>
          </a:p>
          <a:p>
            <a:endParaRPr lang="it-IT" dirty="0"/>
          </a:p>
        </p:txBody>
      </p:sp>
      <p:pic>
        <p:nvPicPr>
          <p:cNvPr id="4" name="Immagine 3" descr="images-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166" y="2264141"/>
            <a:ext cx="2338194" cy="238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95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5561" y="274638"/>
            <a:ext cx="5867069" cy="1143000"/>
          </a:xfrm>
        </p:spPr>
        <p:txBody>
          <a:bodyPr/>
          <a:lstStyle/>
          <a:p>
            <a:pPr algn="l"/>
            <a:r>
              <a:rPr lang="it-IT" sz="4000" dirty="0">
                <a:solidFill>
                  <a:srgbClr val="800000"/>
                </a:solidFill>
                <a:latin typeface="Apple Casual"/>
                <a:cs typeface="Apple Casual"/>
              </a:rPr>
              <a:t>Giustizia e capacità (</a:t>
            </a:r>
            <a:r>
              <a:rPr lang="it-IT" sz="4000" dirty="0" smtClean="0">
                <a:solidFill>
                  <a:srgbClr val="800000"/>
                </a:solidFill>
                <a:latin typeface="Apple Casual"/>
                <a:cs typeface="Apple Casual"/>
              </a:rPr>
              <a:t>II</a:t>
            </a:r>
            <a:r>
              <a:rPr lang="it-IT" sz="4400" dirty="0" smtClean="0">
                <a:solidFill>
                  <a:srgbClr val="800000"/>
                </a:solidFill>
                <a:latin typeface="Apple Casual"/>
                <a:cs typeface="Apple Casual"/>
              </a:rPr>
              <a:t>)</a:t>
            </a:r>
            <a:endParaRPr lang="it-IT" sz="4400" dirty="0">
              <a:solidFill>
                <a:srgbClr val="800000"/>
              </a:solidFill>
              <a:latin typeface="Apple Casual"/>
              <a:cs typeface="Apple Casu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3518" y="2485032"/>
            <a:ext cx="8405868" cy="3934635"/>
          </a:xfrm>
        </p:spPr>
        <p:txBody>
          <a:bodyPr>
            <a:normAutofit fontScale="92500" lnSpcReduction="20000"/>
          </a:bodyPr>
          <a:lstStyle/>
          <a:p>
            <a:r>
              <a:rPr lang="it-IT" sz="2600" b="1" dirty="0" err="1" smtClean="0">
                <a:solidFill>
                  <a:srgbClr val="0000FF"/>
                </a:solidFill>
                <a:latin typeface="Arial"/>
                <a:cs typeface="Arial"/>
              </a:rPr>
              <a:t>Nussbaum</a:t>
            </a:r>
            <a:r>
              <a:rPr lang="it-IT" sz="2600" dirty="0" smtClean="0">
                <a:solidFill>
                  <a:srgbClr val="0000FF"/>
                </a:solidFill>
                <a:latin typeface="Arial"/>
                <a:cs typeface="Arial"/>
              </a:rPr>
              <a:t>: </a:t>
            </a:r>
            <a:r>
              <a:rPr lang="it-IT" sz="2600" b="1" i="1" dirty="0" smtClean="0">
                <a:solidFill>
                  <a:srgbClr val="0000FF"/>
                </a:solidFill>
                <a:latin typeface="Times New Roman"/>
                <a:cs typeface="Times New Roman"/>
              </a:rPr>
              <a:t>approccio delle capacità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0090"/>
                </a:solidFill>
                <a:latin typeface="Arial"/>
                <a:cs typeface="Arial"/>
              </a:rPr>
              <a:t>Dato </a:t>
            </a:r>
            <a:r>
              <a:rPr lang="it-IT" dirty="0">
                <a:solidFill>
                  <a:srgbClr val="000090"/>
                </a:solidFill>
                <a:latin typeface="Arial"/>
                <a:cs typeface="Arial"/>
              </a:rPr>
              <a:t>che la cura (in tutte le sue forme) è un sostegno e un tramite fondamentale per rendere fruibili le </a:t>
            </a:r>
            <a:r>
              <a:rPr lang="it-IT" b="1" dirty="0">
                <a:solidFill>
                  <a:srgbClr val="000090"/>
                </a:solidFill>
                <a:latin typeface="Arial"/>
                <a:cs typeface="Arial"/>
              </a:rPr>
              <a:t>capacità potenziali </a:t>
            </a:r>
            <a:r>
              <a:rPr lang="it-IT" dirty="0">
                <a:solidFill>
                  <a:srgbClr val="000090"/>
                </a:solidFill>
                <a:latin typeface="Arial"/>
                <a:cs typeface="Arial"/>
              </a:rPr>
              <a:t>delle persone </a:t>
            </a:r>
            <a:r>
              <a:rPr lang="it-IT" dirty="0" smtClean="0">
                <a:solidFill>
                  <a:srgbClr val="000090"/>
                </a:solidFill>
                <a:latin typeface="Arial"/>
                <a:cs typeface="Arial"/>
              </a:rPr>
              <a:t>(</a:t>
            </a:r>
            <a:r>
              <a:rPr lang="it-IT" b="1" i="1" dirty="0" smtClean="0">
                <a:solidFill>
                  <a:srgbClr val="000090"/>
                </a:solidFill>
                <a:latin typeface="Arial"/>
                <a:cs typeface="Arial"/>
              </a:rPr>
              <a:t>fioritura umana</a:t>
            </a:r>
            <a:r>
              <a:rPr lang="it-IT" dirty="0" smtClean="0">
                <a:solidFill>
                  <a:srgbClr val="000090"/>
                </a:solidFill>
                <a:latin typeface="Arial"/>
                <a:cs typeface="Arial"/>
              </a:rPr>
              <a:t>) in </a:t>
            </a:r>
            <a:r>
              <a:rPr lang="it-IT" dirty="0">
                <a:solidFill>
                  <a:srgbClr val="000090"/>
                </a:solidFill>
                <a:latin typeface="Arial"/>
                <a:cs typeface="Arial"/>
              </a:rPr>
              <a:t>situazione di disabilità e dipendenza, </a:t>
            </a:r>
            <a:r>
              <a:rPr lang="it-IT" dirty="0">
                <a:solidFill>
                  <a:srgbClr val="000090"/>
                </a:solidFill>
              </a:rPr>
              <a:t>«si richiede di porre l’accento sull’importanza della </a:t>
            </a:r>
            <a:r>
              <a:rPr lang="it-IT" b="1" dirty="0">
                <a:solidFill>
                  <a:srgbClr val="000090"/>
                </a:solidFill>
              </a:rPr>
              <a:t>cura come bene sociale primario</a:t>
            </a:r>
            <a:r>
              <a:rPr lang="it-IT" dirty="0">
                <a:solidFill>
                  <a:srgbClr val="000090"/>
                </a:solidFill>
              </a:rPr>
              <a:t>» </a:t>
            </a:r>
            <a:endParaRPr lang="it-IT" dirty="0" smtClean="0">
              <a:solidFill>
                <a:srgbClr val="000090"/>
              </a:solidFill>
            </a:endParaRPr>
          </a:p>
          <a:p>
            <a:pPr marL="0" indent="0">
              <a:buNone/>
            </a:pPr>
            <a:r>
              <a:rPr lang="it-IT" dirty="0" smtClean="0">
                <a:solidFill>
                  <a:srgbClr val="000090"/>
                </a:solidFill>
              </a:rPr>
              <a:t>Bisogna pensare in termini di capacità sia di chi riceve sia di chi fornisce cura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000090"/>
                </a:solidFill>
              </a:rPr>
              <a:t>La cura richiede benevolenza consistente e profonda, disponibilità al sacrificio, un impegno educativo e trasformativo</a:t>
            </a:r>
          </a:p>
          <a:p>
            <a:endParaRPr lang="it-IT" dirty="0"/>
          </a:p>
        </p:txBody>
      </p:sp>
      <p:pic>
        <p:nvPicPr>
          <p:cNvPr id="4" name="Immagine 3" descr="images-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166" y="96640"/>
            <a:ext cx="2338194" cy="2388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39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71500" y="274638"/>
            <a:ext cx="6141565" cy="1143000"/>
          </a:xfrm>
        </p:spPr>
        <p:txBody>
          <a:bodyPr/>
          <a:lstStyle/>
          <a:p>
            <a:r>
              <a:rPr lang="it-IT" sz="4400" dirty="0" smtClean="0">
                <a:solidFill>
                  <a:srgbClr val="800000"/>
                </a:solidFill>
                <a:latin typeface="Apple Casual"/>
                <a:cs typeface="Apple Casual"/>
              </a:rPr>
              <a:t>Etica planetaria</a:t>
            </a:r>
            <a:endParaRPr lang="it-IT" sz="4400" dirty="0">
              <a:solidFill>
                <a:srgbClr val="800000"/>
              </a:solidFill>
              <a:latin typeface="Apple Casual"/>
              <a:cs typeface="Apple Casu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14239" y="1782383"/>
            <a:ext cx="8523706" cy="4834717"/>
          </a:xfrm>
        </p:spPr>
        <p:txBody>
          <a:bodyPr>
            <a:normAutofit lnSpcReduction="10000"/>
          </a:bodyPr>
          <a:lstStyle/>
          <a:p>
            <a:r>
              <a:rPr lang="it-IT" b="1" dirty="0" smtClean="0">
                <a:solidFill>
                  <a:srgbClr val="0000FF"/>
                </a:solidFill>
                <a:latin typeface="Arial"/>
                <a:cs typeface="Arial"/>
              </a:rPr>
              <a:t>Balducci (1985)</a:t>
            </a:r>
            <a:r>
              <a:rPr lang="it-IT" dirty="0" smtClean="0">
                <a:solidFill>
                  <a:srgbClr val="0000FF"/>
                </a:solidFill>
                <a:latin typeface="Arial"/>
                <a:cs typeface="Arial"/>
              </a:rPr>
              <a:t>: etica dell’uomo planetario</a:t>
            </a:r>
          </a:p>
          <a:p>
            <a:r>
              <a:rPr lang="it-IT" b="1" dirty="0" err="1" smtClean="0">
                <a:solidFill>
                  <a:srgbClr val="226A26"/>
                </a:solidFill>
                <a:latin typeface="Arial"/>
                <a:cs typeface="Arial"/>
              </a:rPr>
              <a:t>Boff</a:t>
            </a:r>
            <a:r>
              <a:rPr lang="it-IT" b="1" dirty="0" smtClean="0">
                <a:solidFill>
                  <a:srgbClr val="226A26"/>
                </a:solidFill>
                <a:latin typeface="Arial"/>
                <a:cs typeface="Arial"/>
              </a:rPr>
              <a:t>:</a:t>
            </a:r>
            <a:r>
              <a:rPr lang="it-IT" dirty="0" smtClean="0">
                <a:solidFill>
                  <a:srgbClr val="226A26"/>
                </a:solidFill>
              </a:rPr>
              <a:t> </a:t>
            </a:r>
            <a:r>
              <a:rPr lang="it-IT" dirty="0">
                <a:solidFill>
                  <a:srgbClr val="226A26"/>
                </a:solidFill>
              </a:rPr>
              <a:t>«La cura è una relazione amorevole con la realtà, allo scopo di garantirle la sussistenza e di creare lo spazio per il suo </a:t>
            </a:r>
            <a:r>
              <a:rPr lang="it-IT" dirty="0" smtClean="0">
                <a:solidFill>
                  <a:srgbClr val="226A26"/>
                </a:solidFill>
              </a:rPr>
              <a:t>sviluppo</a:t>
            </a:r>
            <a:r>
              <a:rPr lang="it-IT" dirty="0">
                <a:solidFill>
                  <a:srgbClr val="226A26"/>
                </a:solidFill>
              </a:rPr>
              <a:t> </a:t>
            </a:r>
            <a:r>
              <a:rPr lang="it-IT" dirty="0" smtClean="0">
                <a:solidFill>
                  <a:srgbClr val="226A26"/>
                </a:solidFill>
              </a:rPr>
              <a:t>[</a:t>
            </a:r>
            <a:r>
              <a:rPr lang="it-IT" dirty="0">
                <a:solidFill>
                  <a:srgbClr val="226A26"/>
                </a:solidFill>
              </a:rPr>
              <a:t>…] Di ogni cosa gli esseri umani hanno e devono aver cura: della vita, del corpo, dello spirito, della natura, della salute, della persona amata, di chi soffre, della casa. Senza cura la vita viene meno». </a:t>
            </a:r>
            <a:endParaRPr lang="it-IT" dirty="0" smtClean="0">
              <a:solidFill>
                <a:srgbClr val="226A26"/>
              </a:solidFill>
            </a:endParaRPr>
          </a:p>
          <a:p>
            <a:r>
              <a:rPr lang="it-IT" b="1" dirty="0" smtClean="0">
                <a:solidFill>
                  <a:srgbClr val="850085"/>
                </a:solidFill>
                <a:latin typeface="Arial"/>
                <a:cs typeface="Arial"/>
              </a:rPr>
              <a:t>Kung (1990)</a:t>
            </a:r>
            <a:r>
              <a:rPr lang="it-IT" dirty="0" smtClean="0">
                <a:solidFill>
                  <a:srgbClr val="850085"/>
                </a:solidFill>
              </a:rPr>
              <a:t>: “Progetto </a:t>
            </a:r>
            <a:r>
              <a:rPr lang="it-IT" dirty="0">
                <a:solidFill>
                  <a:srgbClr val="850085"/>
                </a:solidFill>
              </a:rPr>
              <a:t>di Etica </a:t>
            </a:r>
            <a:r>
              <a:rPr lang="it-IT" dirty="0" smtClean="0">
                <a:solidFill>
                  <a:srgbClr val="850085"/>
                </a:solidFill>
              </a:rPr>
              <a:t>mondiale” </a:t>
            </a:r>
            <a:endParaRPr lang="it-IT" dirty="0">
              <a:solidFill>
                <a:srgbClr val="850085"/>
              </a:solidFill>
            </a:endParaRPr>
          </a:p>
          <a:p>
            <a:r>
              <a:rPr lang="it-IT" b="1" dirty="0" err="1" smtClean="0">
                <a:solidFill>
                  <a:srgbClr val="BC0000"/>
                </a:solidFill>
                <a:latin typeface="Arial"/>
                <a:cs typeface="Arial"/>
              </a:rPr>
              <a:t>Morin</a:t>
            </a:r>
            <a:r>
              <a:rPr lang="it-IT" b="1" dirty="0" smtClean="0">
                <a:solidFill>
                  <a:srgbClr val="BC0000"/>
                </a:solidFill>
                <a:latin typeface="Arial"/>
                <a:cs typeface="Arial"/>
              </a:rPr>
              <a:t> (2004):</a:t>
            </a:r>
            <a:r>
              <a:rPr lang="it-IT" dirty="0" smtClean="0">
                <a:solidFill>
                  <a:srgbClr val="BC0000"/>
                </a:solidFill>
              </a:rPr>
              <a:t> </a:t>
            </a:r>
            <a:r>
              <a:rPr lang="it-IT" dirty="0">
                <a:solidFill>
                  <a:srgbClr val="BC0000"/>
                </a:solidFill>
                <a:latin typeface="Arial"/>
                <a:cs typeface="Arial"/>
              </a:rPr>
              <a:t>vasta “identità planetaria” sostenuta da un’etica della comprensione e della “</a:t>
            </a:r>
            <a:r>
              <a:rPr lang="it-IT" i="1" dirty="0" err="1">
                <a:solidFill>
                  <a:srgbClr val="BC0000"/>
                </a:solidFill>
                <a:latin typeface="Arial"/>
                <a:cs typeface="Arial"/>
              </a:rPr>
              <a:t>reliance</a:t>
            </a:r>
            <a:r>
              <a:rPr lang="it-IT" dirty="0">
                <a:solidFill>
                  <a:srgbClr val="BC0000"/>
                </a:solidFill>
                <a:latin typeface="Arial"/>
                <a:cs typeface="Arial"/>
              </a:rPr>
              <a:t>” (riferimento e fiducia </a:t>
            </a:r>
            <a:r>
              <a:rPr lang="it-IT" dirty="0" smtClean="0">
                <a:solidFill>
                  <a:srgbClr val="BC0000"/>
                </a:solidFill>
                <a:latin typeface="Arial"/>
                <a:cs typeface="Arial"/>
              </a:rPr>
              <a:t>nell’altro) </a:t>
            </a:r>
          </a:p>
          <a:p>
            <a:endParaRPr lang="it-IT" dirty="0"/>
          </a:p>
        </p:txBody>
      </p:sp>
      <p:pic>
        <p:nvPicPr>
          <p:cNvPr id="5" name="Immagine 4" descr="images-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721" y="199699"/>
            <a:ext cx="2032000" cy="191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732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9275" y="273221"/>
            <a:ext cx="4677633" cy="6004011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t-IT" b="1" dirty="0" smtClean="0">
                <a:solidFill>
                  <a:srgbClr val="39B23F"/>
                </a:solidFill>
              </a:rPr>
              <a:t>«L’umanità ha ancora la capacità di collaborare per costruire la nostra casa comune»</a:t>
            </a:r>
          </a:p>
          <a:p>
            <a:pPr marL="0" indent="0">
              <a:buNone/>
            </a:pPr>
            <a:r>
              <a:rPr lang="it-IT" i="1" dirty="0" smtClean="0">
                <a:solidFill>
                  <a:srgbClr val="BD5B2E"/>
                </a:solidFill>
              </a:rPr>
              <a:t>«La </a:t>
            </a:r>
            <a:r>
              <a:rPr lang="it-IT" b="1" i="1" dirty="0" smtClean="0">
                <a:solidFill>
                  <a:srgbClr val="BD5B2E"/>
                </a:solidFill>
              </a:rPr>
              <a:t>cura del mondo </a:t>
            </a:r>
            <a:r>
              <a:rPr lang="it-IT" i="1" dirty="0" smtClean="0">
                <a:solidFill>
                  <a:srgbClr val="BD5B2E"/>
                </a:solidFill>
              </a:rPr>
              <a:t>deve essere flessibile e dinamica»</a:t>
            </a:r>
          </a:p>
          <a:p>
            <a:pPr marL="0" indent="0">
              <a:buNone/>
            </a:pPr>
            <a:r>
              <a:rPr lang="it-IT" b="1" u="sng" dirty="0" smtClean="0">
                <a:solidFill>
                  <a:srgbClr val="0070C0"/>
                </a:solidFill>
              </a:rPr>
              <a:t>«Imparare ad accogliere il proprio corpo, ad averne cura e a rispettare i suoi significati è essenziale </a:t>
            </a:r>
            <a:r>
              <a:rPr lang="is-IS" b="1" u="sng" dirty="0" smtClean="0">
                <a:solidFill>
                  <a:srgbClr val="0070C0"/>
                </a:solidFill>
              </a:rPr>
              <a:t>…»</a:t>
            </a:r>
          </a:p>
          <a:p>
            <a:pPr marL="0" indent="0">
              <a:buNone/>
            </a:pPr>
            <a:r>
              <a:rPr lang="it-IT" dirty="0" smtClean="0">
                <a:solidFill>
                  <a:srgbClr val="850085"/>
                </a:solidFill>
              </a:rPr>
              <a:t>A</a:t>
            </a:r>
            <a:r>
              <a:rPr lang="is-IS" dirty="0" smtClean="0">
                <a:solidFill>
                  <a:srgbClr val="850085"/>
                </a:solidFill>
              </a:rPr>
              <a:t>bbiamo disogno di </a:t>
            </a:r>
            <a:r>
              <a:rPr lang="is-IS" b="1" dirty="0" smtClean="0">
                <a:solidFill>
                  <a:srgbClr val="850085"/>
                </a:solidFill>
              </a:rPr>
              <a:t>un’etica ecologica </a:t>
            </a:r>
            <a:r>
              <a:rPr lang="is-IS" dirty="0" smtClean="0">
                <a:solidFill>
                  <a:srgbClr val="850085"/>
                </a:solidFill>
              </a:rPr>
              <a:t>che aiuti «a crescere nella solidarietà, nella responsabilità e nella </a:t>
            </a:r>
            <a:r>
              <a:rPr lang="is-IS" b="1" dirty="0" smtClean="0">
                <a:solidFill>
                  <a:srgbClr val="850085"/>
                </a:solidFill>
              </a:rPr>
              <a:t>cura basata sulla compassione</a:t>
            </a:r>
            <a:r>
              <a:rPr lang="is-IS" dirty="0" smtClean="0">
                <a:solidFill>
                  <a:srgbClr val="850085"/>
                </a:solidFill>
              </a:rPr>
              <a:t>»</a:t>
            </a:r>
          </a:p>
          <a:p>
            <a:pPr marL="0" indent="0">
              <a:buNone/>
            </a:pPr>
            <a:r>
              <a:rPr lang="it-IT" sz="2800" dirty="0" smtClean="0">
                <a:solidFill>
                  <a:srgbClr val="FF0000"/>
                </a:solidFill>
              </a:rPr>
              <a:t>D</a:t>
            </a:r>
            <a:r>
              <a:rPr lang="is-IS" sz="2800" dirty="0" smtClean="0">
                <a:solidFill>
                  <a:srgbClr val="FF0000"/>
                </a:solidFill>
              </a:rPr>
              <a:t>obbiamo incoraggiare «</a:t>
            </a:r>
            <a:r>
              <a:rPr lang="is-IS" sz="2800" b="1" dirty="0" smtClean="0">
                <a:solidFill>
                  <a:srgbClr val="FF0000"/>
                </a:solidFill>
              </a:rPr>
              <a:t>una cultura della cura che impregni tutta la società</a:t>
            </a:r>
            <a:r>
              <a:rPr lang="is-IS" sz="2800" dirty="0" smtClean="0">
                <a:solidFill>
                  <a:srgbClr val="FF0000"/>
                </a:solidFill>
              </a:rPr>
              <a:t>»</a:t>
            </a:r>
            <a:endParaRPr lang="it-IT" sz="2800" dirty="0">
              <a:solidFill>
                <a:srgbClr val="FF00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3471" y="457201"/>
            <a:ext cx="3101544" cy="4389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3126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939947"/>
          </a:xfrm>
        </p:spPr>
        <p:txBody>
          <a:bodyPr/>
          <a:lstStyle/>
          <a:p>
            <a:r>
              <a:rPr lang="it-IT" sz="4000" i="1" dirty="0" smtClean="0">
                <a:solidFill>
                  <a:srgbClr val="39B23F"/>
                </a:solidFill>
                <a:latin typeface="Apple Casual"/>
                <a:cs typeface="Apple Casual"/>
              </a:rPr>
              <a:t>Alcuni insegnamenti</a:t>
            </a:r>
            <a:endParaRPr lang="it-IT" sz="4000" i="1" dirty="0">
              <a:solidFill>
                <a:srgbClr val="39B23F"/>
              </a:solidFill>
              <a:latin typeface="Apple Casual"/>
              <a:cs typeface="Apple Casual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9275" y="1309403"/>
            <a:ext cx="8042276" cy="5289989"/>
          </a:xfrm>
        </p:spPr>
        <p:txBody>
          <a:bodyPr>
            <a:normAutofit fontScale="92500" lnSpcReduction="20000"/>
          </a:bodyPr>
          <a:lstStyle/>
          <a:p>
            <a:r>
              <a:rPr lang="it-IT" b="1" dirty="0" smtClean="0">
                <a:solidFill>
                  <a:srgbClr val="FF6600"/>
                </a:solidFill>
              </a:rPr>
              <a:t>Nuova etica ed estetica della cura (responsabilità e bellezza)</a:t>
            </a:r>
          </a:p>
          <a:p>
            <a:r>
              <a:rPr lang="it-IT" b="1" dirty="0" smtClean="0">
                <a:solidFill>
                  <a:srgbClr val="18058D"/>
                </a:solidFill>
              </a:rPr>
              <a:t>Educazione alla cura di sé e degli altri</a:t>
            </a:r>
          </a:p>
          <a:p>
            <a:r>
              <a:rPr lang="it-IT" b="1" dirty="0" smtClean="0">
                <a:solidFill>
                  <a:srgbClr val="800000"/>
                </a:solidFill>
              </a:rPr>
              <a:t>Curare non è solo agire, ma porsi in relazione e comunicazione con chi ha necessità di cure</a:t>
            </a:r>
          </a:p>
          <a:p>
            <a:r>
              <a:rPr lang="it-IT" b="1" dirty="0" smtClean="0">
                <a:solidFill>
                  <a:srgbClr val="1C591F"/>
                </a:solidFill>
              </a:rPr>
              <a:t>Qualunque forma di cura ha bisogno di qualità e affettività</a:t>
            </a:r>
          </a:p>
          <a:p>
            <a:r>
              <a:rPr lang="it-IT" b="1" dirty="0" smtClean="0">
                <a:solidFill>
                  <a:srgbClr val="BC0000"/>
                </a:solidFill>
              </a:rPr>
              <a:t>La cura che si pone in una prospettiva dialogica e fraterna valorizza l’autonomia e dignità del curato</a:t>
            </a:r>
          </a:p>
          <a:p>
            <a:r>
              <a:rPr lang="it-IT" b="1" dirty="0" smtClean="0">
                <a:solidFill>
                  <a:srgbClr val="0000FF"/>
                </a:solidFill>
              </a:rPr>
              <a:t>La ricomposizione della cura passa attraverso la cooperazione delle forme e degli attori</a:t>
            </a:r>
          </a:p>
          <a:p>
            <a:r>
              <a:rPr lang="it-IT" b="1" dirty="0" smtClean="0">
                <a:solidFill>
                  <a:srgbClr val="FF0000"/>
                </a:solidFill>
              </a:rPr>
              <a:t>Chi è curato può contribuire alla propria cura sia in termini affettivi che di self-care</a:t>
            </a:r>
            <a:endParaRPr lang="it-IT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7629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ezza">
  <a:themeElements>
    <a:clrScheme name="Brezza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zza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zza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Brezza.thmx</Template>
  <TotalTime>3969</TotalTime>
  <Words>816</Words>
  <Application>Microsoft Macintosh PowerPoint</Application>
  <PresentationFormat>Presentazione su schermo (4:3)</PresentationFormat>
  <Paragraphs>58</Paragraphs>
  <Slides>11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11</vt:i4>
      </vt:variant>
    </vt:vector>
  </HeadingPairs>
  <TitlesOfParts>
    <vt:vector size="19" baseType="lpstr">
      <vt:lpstr>Apple Casual</vt:lpstr>
      <vt:lpstr>Bradley Hand</vt:lpstr>
      <vt:lpstr>Calibri</vt:lpstr>
      <vt:lpstr>News Gothic MT</vt:lpstr>
      <vt:lpstr>Times New Roman</vt:lpstr>
      <vt:lpstr>Wingdings 2</vt:lpstr>
      <vt:lpstr>Arial</vt:lpstr>
      <vt:lpstr>Brezza</vt:lpstr>
      <vt:lpstr>I cercatori della cura:  aspetti etici</vt:lpstr>
      <vt:lpstr>Riferimenti filosofici (I)</vt:lpstr>
      <vt:lpstr>Riferimenti filosofici (II)</vt:lpstr>
      <vt:lpstr>Riflessioni “di genere”</vt:lpstr>
      <vt:lpstr>Giustizia e capacità (I)</vt:lpstr>
      <vt:lpstr>Giustizia e capacità (II)</vt:lpstr>
      <vt:lpstr>Etica planetaria</vt:lpstr>
      <vt:lpstr>Presentazione di PowerPoint</vt:lpstr>
      <vt:lpstr>Alcuni insegnamenti</vt:lpstr>
      <vt:lpstr>Obiettivi d’apprendimento</vt:lpstr>
      <vt:lpstr>…sul prendersi cura</vt:lpstr>
    </vt:vector>
  </TitlesOfParts>
  <Company>Università di Ferrara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Etica della cura e  cura della comunicazione</dc:title>
  <dc:creator>Marco Ingrosso</dc:creator>
  <cp:lastModifiedBy>Marco Ingrosso</cp:lastModifiedBy>
  <cp:revision>212</cp:revision>
  <dcterms:created xsi:type="dcterms:W3CDTF">2013-04-01T09:25:24Z</dcterms:created>
  <dcterms:modified xsi:type="dcterms:W3CDTF">2017-12-12T10:52:23Z</dcterms:modified>
</cp:coreProperties>
</file>