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4"/>
  </p:notesMasterIdLst>
  <p:sldIdLst>
    <p:sldId id="279" r:id="rId2"/>
    <p:sldId id="303" r:id="rId3"/>
    <p:sldId id="304" r:id="rId4"/>
    <p:sldId id="307" r:id="rId5"/>
    <p:sldId id="284" r:id="rId6"/>
    <p:sldId id="308" r:id="rId7"/>
    <p:sldId id="302" r:id="rId8"/>
    <p:sldId id="309" r:id="rId9"/>
    <p:sldId id="310" r:id="rId10"/>
    <p:sldId id="306" r:id="rId11"/>
    <p:sldId id="305" r:id="rId12"/>
    <p:sldId id="31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B23F"/>
    <a:srgbClr val="1C591F"/>
    <a:srgbClr val="780000"/>
    <a:srgbClr val="1B5821"/>
    <a:srgbClr val="226A26"/>
    <a:srgbClr val="850085"/>
    <a:srgbClr val="BC0000"/>
    <a:srgbClr val="BD5B2E"/>
    <a:srgbClr val="BD7527"/>
    <a:srgbClr val="45D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88"/>
    <p:restoredTop sz="84820"/>
  </p:normalViewPr>
  <p:slideViewPr>
    <p:cSldViewPr snapToGrid="0" snapToObjects="1">
      <p:cViewPr varScale="1">
        <p:scale>
          <a:sx n="110" d="100"/>
          <a:sy n="110" d="100"/>
        </p:scale>
        <p:origin x="192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42B97-1677-6243-94B5-1CCCABA19B55}" type="datetimeFigureOut">
              <a:rPr lang="it-IT" smtClean="0"/>
              <a:t>12/12/17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D8B3B-6B5A-C349-BAD7-F631F27BEF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397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275" y="248786"/>
            <a:ext cx="8042276" cy="1877297"/>
          </a:xfrm>
        </p:spPr>
        <p:txBody>
          <a:bodyPr/>
          <a:lstStyle/>
          <a:p>
            <a:r>
              <a:rPr lang="it-IT" sz="3600" b="1" dirty="0" smtClean="0">
                <a:solidFill>
                  <a:srgbClr val="660066"/>
                </a:solidFill>
                <a:latin typeface="Arial" charset="0"/>
                <a:ea typeface="Arial" charset="0"/>
                <a:cs typeface="Arial" charset="0"/>
              </a:rPr>
              <a:t>Sociologia </a:t>
            </a:r>
            <a:r>
              <a:rPr lang="it-IT" sz="3600" b="1" dirty="0">
                <a:solidFill>
                  <a:srgbClr val="660066"/>
                </a:solidFill>
                <a:latin typeface="Arial" charset="0"/>
                <a:ea typeface="Arial" charset="0"/>
                <a:cs typeface="Arial" charset="0"/>
              </a:rPr>
              <a:t>della </a:t>
            </a:r>
            <a:r>
              <a:rPr lang="it-IT" sz="3600" b="1" dirty="0" smtClean="0">
                <a:solidFill>
                  <a:srgbClr val="660066"/>
                </a:solidFill>
                <a:latin typeface="Arial" charset="0"/>
                <a:ea typeface="Arial" charset="0"/>
                <a:cs typeface="Arial" charset="0"/>
              </a:rPr>
              <a:t>cura: </a:t>
            </a:r>
            <a:br>
              <a:rPr lang="it-IT" sz="3600" b="1" dirty="0" smtClean="0">
                <a:solidFill>
                  <a:srgbClr val="660066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3600" i="1" dirty="0" smtClean="0">
                <a:solidFill>
                  <a:srgbClr val="660066"/>
                </a:solidFill>
                <a:latin typeface="Apple Casual"/>
                <a:cs typeface="Apple Casual"/>
              </a:rPr>
              <a:t>verso relazioni di cura reciproche e collaborative</a:t>
            </a:r>
            <a:endParaRPr lang="it-IT" sz="3600" i="1" dirty="0">
              <a:latin typeface="Times New Roman"/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500" y="2498838"/>
            <a:ext cx="8001000" cy="3520962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endParaRPr lang="it-IT" sz="3600" dirty="0">
              <a:solidFill>
                <a:srgbClr val="660066"/>
              </a:solidFill>
              <a:latin typeface="Apple Casual"/>
              <a:cs typeface="Apple Casual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 descr="images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43" y="2364384"/>
            <a:ext cx="5853264" cy="396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1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7135" y="107576"/>
            <a:ext cx="4868562" cy="1894220"/>
          </a:xfrm>
        </p:spPr>
        <p:txBody>
          <a:bodyPr/>
          <a:lstStyle/>
          <a:p>
            <a:r>
              <a:rPr lang="it-IT" sz="3600" dirty="0" smtClean="0">
                <a:solidFill>
                  <a:srgbClr val="850085"/>
                </a:solidFill>
                <a:latin typeface="Arial" charset="0"/>
                <a:ea typeface="Arial" charset="0"/>
                <a:cs typeface="Arial" charset="0"/>
              </a:rPr>
              <a:t>4 forme basilari di </a:t>
            </a:r>
            <a:r>
              <a:rPr lang="it-IT" sz="3600" smtClean="0">
                <a:solidFill>
                  <a:srgbClr val="850085"/>
                </a:solidFill>
                <a:latin typeface="Arial" charset="0"/>
                <a:ea typeface="Arial" charset="0"/>
                <a:cs typeface="Arial" charset="0"/>
              </a:rPr>
              <a:t>cura </a:t>
            </a:r>
            <a:br>
              <a:rPr lang="it-IT" sz="3600" smtClean="0">
                <a:solidFill>
                  <a:srgbClr val="85008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3600" smtClean="0">
                <a:solidFill>
                  <a:srgbClr val="850085"/>
                </a:solidFill>
                <a:latin typeface="Arial" charset="0"/>
                <a:ea typeface="Arial" charset="0"/>
                <a:cs typeface="Arial" charset="0"/>
              </a:rPr>
              <a:t>da </a:t>
            </a:r>
            <a:r>
              <a:rPr lang="it-IT" sz="3600" dirty="0" smtClean="0">
                <a:solidFill>
                  <a:srgbClr val="850085"/>
                </a:solidFill>
                <a:latin typeface="Arial" charset="0"/>
                <a:ea typeface="Arial" charset="0"/>
                <a:cs typeface="Arial" charset="0"/>
              </a:rPr>
              <a:t>coordinare e comporre</a:t>
            </a:r>
            <a:endParaRPr lang="it-IT" sz="3600" dirty="0">
              <a:solidFill>
                <a:srgbClr val="85008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9274" y="3002692"/>
            <a:ext cx="8174595" cy="3645242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>“MATERNA” </a:t>
            </a:r>
            <a:r>
              <a:rPr lang="it-IT" sz="2000" dirty="0" smtClean="0">
                <a:solidFill>
                  <a:srgbClr val="39B23F"/>
                </a:solidFill>
              </a:rPr>
              <a:t>(accudimento, protezione, vicinanza affettiva, …)</a:t>
            </a:r>
          </a:p>
          <a:p>
            <a:r>
              <a:rPr lang="it-IT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“PATERNA” </a:t>
            </a:r>
            <a:r>
              <a:rPr lang="it-IT" sz="2000" dirty="0" smtClean="0">
                <a:solidFill>
                  <a:srgbClr val="0070C0"/>
                </a:solidFill>
              </a:rPr>
              <a:t>(custodia, capacità terapeutica, regolazione, …)</a:t>
            </a:r>
          </a:p>
          <a:p>
            <a:r>
              <a:rPr lang="it-IT" b="1" dirty="0" smtClean="0">
                <a:solidFill>
                  <a:srgbClr val="BD5B2E"/>
                </a:solidFill>
              </a:rPr>
              <a:t>“FRATERNA” </a:t>
            </a:r>
            <a:r>
              <a:rPr lang="it-IT" sz="2000" dirty="0" smtClean="0">
                <a:solidFill>
                  <a:schemeClr val="accent3">
                    <a:lumMod val="75000"/>
                  </a:schemeClr>
                </a:solidFill>
              </a:rPr>
              <a:t>(fratellanza, </a:t>
            </a:r>
            <a:r>
              <a:rPr lang="it-IT" sz="2000" dirty="0" err="1" smtClean="0">
                <a:solidFill>
                  <a:schemeClr val="accent3">
                    <a:lumMod val="75000"/>
                  </a:schemeClr>
                </a:solidFill>
              </a:rPr>
              <a:t>amicalità</a:t>
            </a:r>
            <a:r>
              <a:rPr lang="it-IT" sz="2000" dirty="0" smtClean="0">
                <a:solidFill>
                  <a:schemeClr val="accent3">
                    <a:lumMod val="75000"/>
                  </a:schemeClr>
                </a:solidFill>
              </a:rPr>
              <a:t>, reciprocità, ..)</a:t>
            </a:r>
          </a:p>
          <a:p>
            <a:r>
              <a:rPr lang="it-IT" b="1" dirty="0" smtClean="0">
                <a:solidFill>
                  <a:srgbClr val="BC0000"/>
                </a:solidFill>
              </a:rPr>
              <a:t>“AUTO-CURA” </a:t>
            </a:r>
            <a:r>
              <a:rPr lang="it-IT" sz="2000" dirty="0" smtClean="0">
                <a:solidFill>
                  <a:srgbClr val="FF0000"/>
                </a:solidFill>
              </a:rPr>
              <a:t>(parti deboli-parti forti, riflessività, senso e orientamento, capacità relazionale, ecc.)</a:t>
            </a:r>
          </a:p>
          <a:p>
            <a:pPr marL="0" indent="0" algn="r">
              <a:buNone/>
            </a:pPr>
            <a:r>
              <a:rPr lang="it-IT" sz="1600" b="1" i="1" dirty="0" smtClean="0">
                <a:solidFill>
                  <a:srgbClr val="002060"/>
                </a:solidFill>
              </a:rPr>
              <a:t>(elaborazione da Franco </a:t>
            </a:r>
            <a:r>
              <a:rPr lang="it-IT" sz="1600" b="1" i="1" dirty="0" err="1" smtClean="0">
                <a:solidFill>
                  <a:srgbClr val="002060"/>
                </a:solidFill>
              </a:rPr>
              <a:t>Fornari</a:t>
            </a:r>
            <a:r>
              <a:rPr lang="it-IT" sz="1600" b="1" i="1" dirty="0" smtClean="0">
                <a:solidFill>
                  <a:srgbClr val="002060"/>
                </a:solidFill>
              </a:rPr>
              <a:t>)</a:t>
            </a:r>
            <a:endParaRPr lang="it-IT" sz="1600" b="1" i="1" dirty="0">
              <a:solidFill>
                <a:srgbClr val="00206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1" y="333633"/>
            <a:ext cx="35433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05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813880"/>
          </a:xfrm>
        </p:spPr>
        <p:txBody>
          <a:bodyPr/>
          <a:lstStyle/>
          <a:p>
            <a:r>
              <a:rPr lang="it-IT" sz="3600" b="1" dirty="0" smtClean="0">
                <a:solidFill>
                  <a:srgbClr val="000090"/>
                </a:solidFill>
              </a:rPr>
              <a:t>Affetti e comunicazioni</a:t>
            </a:r>
            <a:endParaRPr lang="it-IT" sz="3600" b="1" dirty="0">
              <a:solidFill>
                <a:srgbClr val="00009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9275" y="1158046"/>
            <a:ext cx="8042276" cy="518007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romanUcPeriod"/>
            </a:pPr>
            <a:r>
              <a:rPr lang="it-IT" b="1" dirty="0" smtClean="0">
                <a:solidFill>
                  <a:srgbClr val="39B23F"/>
                </a:solidFill>
              </a:rPr>
              <a:t>Fra coinvolgimento e distacco </a:t>
            </a:r>
            <a:r>
              <a:rPr lang="it-IT" dirty="0" smtClean="0">
                <a:solidFill>
                  <a:srgbClr val="39B23F"/>
                </a:solidFill>
              </a:rPr>
              <a:t>(Elias): </a:t>
            </a:r>
            <a:r>
              <a:rPr lang="it-IT" i="1" dirty="0" smtClean="0">
                <a:solidFill>
                  <a:srgbClr val="39B23F"/>
                </a:solidFill>
              </a:rPr>
              <a:t>empatia e capacità di sentire</a:t>
            </a:r>
            <a:r>
              <a:rPr lang="it-IT" dirty="0" smtClean="0">
                <a:solidFill>
                  <a:srgbClr val="39B23F"/>
                </a:solidFill>
              </a:rPr>
              <a:t>; necessità di interagire per trarre alimento per l’operatività; </a:t>
            </a:r>
            <a:r>
              <a:rPr lang="it-IT" i="1" dirty="0" smtClean="0">
                <a:solidFill>
                  <a:srgbClr val="002060"/>
                </a:solidFill>
              </a:rPr>
              <a:t>il “giusto coinvolgimento” (no </a:t>
            </a:r>
            <a:r>
              <a:rPr lang="it-IT" i="1" dirty="0" err="1" smtClean="0">
                <a:solidFill>
                  <a:srgbClr val="002060"/>
                </a:solidFill>
              </a:rPr>
              <a:t>ipercontrollo</a:t>
            </a:r>
            <a:r>
              <a:rPr lang="it-IT" i="1" dirty="0" smtClean="0">
                <a:solidFill>
                  <a:srgbClr val="002060"/>
                </a:solidFill>
              </a:rPr>
              <a:t> e onnipotenza, ma no anche a senso di colpa e “sacrificio” sproporzionato)</a:t>
            </a:r>
          </a:p>
          <a:p>
            <a:pPr marL="514350" indent="-514350">
              <a:buFont typeface="+mj-lt"/>
              <a:buAutoNum type="romanUcPeriod"/>
            </a:pPr>
            <a:r>
              <a:rPr lang="it-IT" b="1" dirty="0" smtClean="0">
                <a:solidFill>
                  <a:srgbClr val="BC0000"/>
                </a:solidFill>
              </a:rPr>
              <a:t>Formare le capacità e sensibilità emotive, comunicative e relazionali degli operatori</a:t>
            </a:r>
          </a:p>
          <a:p>
            <a:pPr marL="514350" indent="-514350">
              <a:buFont typeface="+mj-lt"/>
              <a:buAutoNum type="romanUcPeriod"/>
            </a:pPr>
            <a:r>
              <a:rPr lang="it-IT" dirty="0" smtClean="0">
                <a:solidFill>
                  <a:srgbClr val="FF0000"/>
                </a:solidFill>
              </a:rPr>
              <a:t>Il carattere emotivo e gli imprinting relazionali primari di ciascun uomo o donna possono permettere </a:t>
            </a:r>
            <a:r>
              <a:rPr lang="it-IT" b="1" dirty="0" smtClean="0">
                <a:solidFill>
                  <a:srgbClr val="FF0000"/>
                </a:solidFill>
              </a:rPr>
              <a:t>un’ampia varietà di stili e temi relazionali</a:t>
            </a:r>
            <a:r>
              <a:rPr lang="it-IT" dirty="0" smtClean="0">
                <a:solidFill>
                  <a:srgbClr val="FF0000"/>
                </a:solidFill>
              </a:rPr>
              <a:t> (materni, paterni, fraterni): </a:t>
            </a:r>
            <a:r>
              <a:rPr lang="it-IT" i="1" dirty="0" smtClean="0">
                <a:solidFill>
                  <a:srgbClr val="002060"/>
                </a:solidFill>
              </a:rPr>
              <a:t>darsi la libertà di uscire dagli schemi di genere prefissati e socialmente diffusi</a:t>
            </a:r>
            <a:endParaRPr lang="it-IT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794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737376"/>
          </a:xfrm>
        </p:spPr>
        <p:txBody>
          <a:bodyPr/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>Obiettivi d’apprendimento</a:t>
            </a:r>
            <a:endParaRPr lang="it-IT" sz="3600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9275" y="1284790"/>
            <a:ext cx="8042276" cy="5058137"/>
          </a:xfrm>
        </p:spPr>
        <p:txBody>
          <a:bodyPr/>
          <a:lstStyle/>
          <a:p>
            <a:r>
              <a:rPr lang="it-IT" dirty="0" smtClean="0">
                <a:solidFill>
                  <a:srgbClr val="39B23F"/>
                </a:solidFill>
              </a:rPr>
              <a:t>Sociologia della medicina e modello di relazione medico-paziente di Parsons</a:t>
            </a:r>
          </a:p>
          <a:p>
            <a:r>
              <a:rPr lang="it-IT" dirty="0" smtClean="0">
                <a:solidFill>
                  <a:srgbClr val="39B23F"/>
                </a:solidFill>
              </a:rPr>
              <a:t>Le istituzioni totali e gli studi di </a:t>
            </a:r>
            <a:r>
              <a:rPr lang="it-IT" dirty="0" err="1" smtClean="0">
                <a:solidFill>
                  <a:srgbClr val="39B23F"/>
                </a:solidFill>
              </a:rPr>
              <a:t>Goffman</a:t>
            </a:r>
            <a:endParaRPr lang="it-IT" dirty="0" smtClean="0">
              <a:solidFill>
                <a:srgbClr val="39B23F"/>
              </a:solidFill>
            </a:endParaRPr>
          </a:p>
          <a:p>
            <a:r>
              <a:rPr lang="it-IT" dirty="0" smtClean="0">
                <a:solidFill>
                  <a:srgbClr val="39B23F"/>
                </a:solidFill>
              </a:rPr>
              <a:t>La sociologia della cura e i contributi sociologici: mancanza di cure e diseguaglianze, attori non professionali, professioni sanitarie e di cura, cura di sé e promozione della salute</a:t>
            </a:r>
          </a:p>
          <a:p>
            <a:r>
              <a:rPr lang="it-IT" dirty="0" smtClean="0">
                <a:solidFill>
                  <a:srgbClr val="39B23F"/>
                </a:solidFill>
              </a:rPr>
              <a:t>Relazioni di cura fra coinvolgimento e distacco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089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0000FF"/>
                </a:solidFill>
              </a:rPr>
              <a:t>La sociologia della medicina </a:t>
            </a:r>
            <a:r>
              <a:rPr lang="it-IT" sz="3200" dirty="0" smtClean="0">
                <a:solidFill>
                  <a:srgbClr val="0000FF"/>
                </a:solidFill>
              </a:rPr>
              <a:t/>
            </a:r>
            <a:br>
              <a:rPr lang="it-IT" sz="3200" dirty="0" smtClean="0">
                <a:solidFill>
                  <a:srgbClr val="0000FF"/>
                </a:solidFill>
              </a:rPr>
            </a:br>
            <a:r>
              <a:rPr lang="it-IT" sz="3200" dirty="0" smtClean="0">
                <a:solidFill>
                  <a:srgbClr val="0000FF"/>
                </a:solidFill>
              </a:rPr>
              <a:t>di </a:t>
            </a:r>
            <a:r>
              <a:rPr lang="it-IT" sz="3200" dirty="0" err="1" smtClean="0">
                <a:solidFill>
                  <a:srgbClr val="0000FF"/>
                </a:solidFill>
              </a:rPr>
              <a:t>Talcott</a:t>
            </a:r>
            <a:r>
              <a:rPr lang="it-IT" sz="3200" dirty="0" smtClean="0">
                <a:solidFill>
                  <a:srgbClr val="0000FF"/>
                </a:solidFill>
              </a:rPr>
              <a:t> Parsons</a:t>
            </a:r>
            <a:endParaRPr lang="it-IT" sz="3200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b="1" dirty="0" smtClean="0">
                <a:solidFill>
                  <a:srgbClr val="39B23F"/>
                </a:solidFill>
              </a:rPr>
              <a:t>La malattia come disfunzione per il sistema sociale</a:t>
            </a:r>
          </a:p>
          <a:p>
            <a:r>
              <a:rPr lang="it-IT" b="1" dirty="0" smtClean="0">
                <a:solidFill>
                  <a:srgbClr val="BD5B2E"/>
                </a:solidFill>
              </a:rPr>
              <a:t>La medicina come apparato per correggere, regolare, contenere tale disfunzione</a:t>
            </a:r>
          </a:p>
          <a:p>
            <a:r>
              <a:rPr lang="it-IT" b="1" dirty="0" smtClean="0">
                <a:solidFill>
                  <a:srgbClr val="850085"/>
                </a:solidFill>
              </a:rPr>
              <a:t>Il ruolo del medico complementare con quello del paziente</a:t>
            </a:r>
            <a:r>
              <a:rPr lang="it-IT" dirty="0" smtClean="0"/>
              <a:t>: M= universalistico, competenza tecnico-operativa, specificità, neutralità affettiva, interesse collettivo; </a:t>
            </a:r>
            <a:r>
              <a:rPr lang="it-IT" dirty="0" err="1" smtClean="0"/>
              <a:t>P</a:t>
            </a:r>
            <a:r>
              <a:rPr lang="it-IT" dirty="0" smtClean="0"/>
              <a:t>=diritto di esenzione, diritto di aiuto, impegno, affidamento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Carenza della definizione di malattia e sottovalutazione degli aspetti emotivi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7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1091" y="107576"/>
            <a:ext cx="8404698" cy="1075375"/>
          </a:xfrm>
        </p:spPr>
        <p:txBody>
          <a:bodyPr/>
          <a:lstStyle/>
          <a:p>
            <a:r>
              <a:rPr lang="it-IT" sz="3200" dirty="0" smtClean="0">
                <a:solidFill>
                  <a:srgbClr val="0000FF"/>
                </a:solidFill>
              </a:rPr>
              <a:t>Organizzazione sanitarie che non curano:</a:t>
            </a:r>
            <a:br>
              <a:rPr lang="it-IT" sz="3200" dirty="0" smtClean="0">
                <a:solidFill>
                  <a:srgbClr val="0000FF"/>
                </a:solidFill>
              </a:rPr>
            </a:br>
            <a:r>
              <a:rPr lang="it-IT" sz="3200" dirty="0" smtClean="0">
                <a:solidFill>
                  <a:srgbClr val="0000FF"/>
                </a:solidFill>
              </a:rPr>
              <a:t>l’analisi di Irvin </a:t>
            </a:r>
            <a:r>
              <a:rPr lang="it-IT" sz="3200" dirty="0" err="1" smtClean="0">
                <a:solidFill>
                  <a:srgbClr val="0000FF"/>
                </a:solidFill>
              </a:rPr>
              <a:t>Goffman</a:t>
            </a:r>
            <a:endParaRPr lang="it-IT" sz="3200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rgbClr val="39B23F"/>
                </a:solidFill>
              </a:rPr>
              <a:t>Incuria e spersonalizzazione nelle istituzioni totali segreganti</a:t>
            </a:r>
          </a:p>
          <a:p>
            <a:r>
              <a:rPr lang="it-IT" b="1" dirty="0" smtClean="0">
                <a:solidFill>
                  <a:srgbClr val="BD5B2E"/>
                </a:solidFill>
              </a:rPr>
              <a:t>L’analisi di </a:t>
            </a:r>
            <a:r>
              <a:rPr lang="it-IT" b="1" dirty="0" err="1" smtClean="0">
                <a:solidFill>
                  <a:srgbClr val="BD5B2E"/>
                </a:solidFill>
              </a:rPr>
              <a:t>Goffman</a:t>
            </a:r>
            <a:r>
              <a:rPr lang="it-IT" b="1" dirty="0" smtClean="0">
                <a:solidFill>
                  <a:srgbClr val="BD5B2E"/>
                </a:solidFill>
              </a:rPr>
              <a:t> sugli Ospedali psichiatrici statunitensi </a:t>
            </a:r>
            <a:r>
              <a:rPr lang="it-IT" dirty="0" smtClean="0">
                <a:solidFill>
                  <a:srgbClr val="BD5B2E"/>
                </a:solidFill>
              </a:rPr>
              <a:t>(</a:t>
            </a:r>
            <a:r>
              <a:rPr lang="it-IT" dirty="0" err="1" smtClean="0">
                <a:solidFill>
                  <a:srgbClr val="BD5B2E"/>
                </a:solidFill>
              </a:rPr>
              <a:t>Asylum</a:t>
            </a:r>
            <a:r>
              <a:rPr lang="it-IT" dirty="0" smtClean="0">
                <a:solidFill>
                  <a:srgbClr val="BD5B2E"/>
                </a:solidFill>
              </a:rPr>
              <a:t>, 1961)</a:t>
            </a:r>
          </a:p>
          <a:p>
            <a:r>
              <a:rPr lang="it-IT" b="1" dirty="0" smtClean="0">
                <a:solidFill>
                  <a:srgbClr val="850085"/>
                </a:solidFill>
              </a:rPr>
              <a:t>Rapporti di controllo fra </a:t>
            </a:r>
            <a:r>
              <a:rPr lang="it-IT" b="1" dirty="0">
                <a:solidFill>
                  <a:srgbClr val="850085"/>
                </a:solidFill>
              </a:rPr>
              <a:t>S</a:t>
            </a:r>
            <a:r>
              <a:rPr lang="it-IT" b="1" dirty="0" smtClean="0">
                <a:solidFill>
                  <a:srgbClr val="850085"/>
                </a:solidFill>
              </a:rPr>
              <a:t>taff e paziente</a:t>
            </a:r>
            <a:r>
              <a:rPr lang="it-IT" dirty="0" smtClean="0"/>
              <a:t>: </a:t>
            </a:r>
          </a:p>
          <a:p>
            <a:r>
              <a:rPr lang="it-IT" b="1" dirty="0" smtClean="0">
                <a:solidFill>
                  <a:srgbClr val="000090"/>
                </a:solidFill>
              </a:rPr>
              <a:t>La carriera morale del malato e la vita nell’OP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Disturbo all’efficienza istituzionale quando intervengono aspetti emotivi </a:t>
            </a:r>
            <a:r>
              <a:rPr lang="it-IT" dirty="0" smtClean="0">
                <a:solidFill>
                  <a:srgbClr val="FF0000"/>
                </a:solidFill>
              </a:rPr>
              <a:t>(specie dello staff)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2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4764429" cy="662911"/>
          </a:xfrm>
        </p:spPr>
        <p:txBody>
          <a:bodyPr/>
          <a:lstStyle/>
          <a:p>
            <a:r>
              <a:rPr lang="it-IT" sz="4000" dirty="0" smtClean="0">
                <a:solidFill>
                  <a:srgbClr val="FF0000"/>
                </a:solidFill>
                <a:latin typeface="Apple Casual"/>
                <a:cs typeface="Apple Casual"/>
              </a:rPr>
              <a:t>Sociologia della cura</a:t>
            </a:r>
            <a:endParaRPr lang="it-IT" sz="40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1965" y="1157468"/>
            <a:ext cx="8413664" cy="5510794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Un ambito che va oltre la medicina e comprende tutte quei campi e relazioni che concorrono allo sviluppo, promozion</a:t>
            </a:r>
            <a:r>
              <a:rPr lang="it-IT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r>
              <a:rPr lang="it-IT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 e mantenimento della vita personale;</a:t>
            </a:r>
          </a:p>
          <a:p>
            <a:r>
              <a:rPr lang="it-IT" dirty="0">
                <a:solidFill>
                  <a:srgbClr val="780000"/>
                </a:solidFill>
                <a:latin typeface="Arial" charset="0"/>
                <a:ea typeface="Arial" charset="0"/>
                <a:cs typeface="Arial" charset="0"/>
              </a:rPr>
              <a:t>La cura è un’azione collettiva e collaborativa: si devono quindi creare sistemi e processi coordinati</a:t>
            </a:r>
            <a:r>
              <a:rPr lang="it-IT" dirty="0" smtClean="0">
                <a:solidFill>
                  <a:srgbClr val="780000"/>
                </a:solidFill>
                <a:latin typeface="Arial" charset="0"/>
                <a:ea typeface="Arial" charset="0"/>
                <a:cs typeface="Arial" charset="0"/>
              </a:rPr>
              <a:t>;</a:t>
            </a:r>
            <a:endParaRPr lang="it-IT" dirty="0" smtClean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it-IT" dirty="0" smtClean="0">
                <a:solidFill>
                  <a:srgbClr val="1B5821"/>
                </a:solidFill>
                <a:latin typeface="Arial" charset="0"/>
                <a:ea typeface="Arial" charset="0"/>
                <a:cs typeface="Arial" charset="0"/>
              </a:rPr>
              <a:t>La cura è orientata a portare beneficio alla persona instaurando relazioni qualitativamente adeguate e sviluppando efficaci interventi;</a:t>
            </a:r>
          </a:p>
          <a:p>
            <a:r>
              <a:rPr lang="it-IT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È opportuno che il soggetto ricevente della cura sia anche partecipe e collaboratore della propria cura; </a:t>
            </a:r>
            <a:endParaRPr lang="it-IT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09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5642621" cy="1149048"/>
          </a:xfrm>
        </p:spPr>
        <p:txBody>
          <a:bodyPr/>
          <a:lstStyle/>
          <a:p>
            <a:r>
              <a:rPr lang="it-IT" sz="3600" dirty="0" smtClean="0">
                <a:solidFill>
                  <a:srgbClr val="FF0000"/>
                </a:solidFill>
                <a:latin typeface="Apple Casual"/>
                <a:cs typeface="Apple Casual"/>
              </a:rPr>
              <a:t>Contributi sociologici alla definizione del tema cura (1)</a:t>
            </a:r>
            <a:endParaRPr lang="it-IT" sz="36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7331" y="1705939"/>
            <a:ext cx="8445148" cy="478870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lphaLcParenR"/>
            </a:pPr>
            <a:r>
              <a:rPr lang="it-IT" b="1" u="sng" dirty="0" smtClean="0">
                <a:solidFill>
                  <a:srgbClr val="BD5B2E"/>
                </a:solidFill>
                <a:latin typeface="Arial"/>
                <a:cs typeface="Arial"/>
              </a:rPr>
              <a:t>LA CURA MANCATA:</a:t>
            </a:r>
          </a:p>
          <a:p>
            <a:pPr>
              <a:buFont typeface="Wingdings" charset="2"/>
              <a:buChar char="Ø"/>
            </a:pPr>
            <a:r>
              <a:rPr lang="it-IT" b="1" dirty="0" smtClean="0">
                <a:solidFill>
                  <a:srgbClr val="660066"/>
                </a:solidFill>
                <a:latin typeface="Arial"/>
                <a:cs typeface="Arial"/>
              </a:rPr>
              <a:t>I soggetti “internati”  </a:t>
            </a:r>
            <a:r>
              <a:rPr lang="it-IT" i="1" dirty="0" smtClean="0">
                <a:solidFill>
                  <a:srgbClr val="000090"/>
                </a:solidFill>
                <a:latin typeface="Arial"/>
                <a:cs typeface="Arial"/>
              </a:rPr>
              <a:t>(</a:t>
            </a:r>
            <a:r>
              <a:rPr lang="it-IT" i="1" dirty="0" err="1" smtClean="0">
                <a:solidFill>
                  <a:srgbClr val="000090"/>
                </a:solidFill>
                <a:latin typeface="Arial"/>
                <a:cs typeface="Arial"/>
              </a:rPr>
              <a:t>Goffman</a:t>
            </a:r>
            <a:r>
              <a:rPr lang="it-IT" i="1" dirty="0" smtClean="0">
                <a:solidFill>
                  <a:srgbClr val="000090"/>
                </a:solidFill>
                <a:latin typeface="Arial"/>
                <a:cs typeface="Arial"/>
              </a:rPr>
              <a:t>; Foucault)</a:t>
            </a:r>
          </a:p>
          <a:p>
            <a:pPr marL="0" indent="0">
              <a:buNone/>
            </a:pPr>
            <a:r>
              <a:rPr lang="it-IT" i="1" dirty="0" smtClean="0">
                <a:solidFill>
                  <a:srgbClr val="000090"/>
                </a:solidFill>
                <a:latin typeface="Arial"/>
                <a:cs typeface="Arial"/>
              </a:rPr>
              <a:t>Ambienti deputati alla cura ma che praticano forme regressive, inadeguate, </a:t>
            </a:r>
            <a:r>
              <a:rPr lang="it-IT" i="1" dirty="0" err="1" smtClean="0">
                <a:solidFill>
                  <a:srgbClr val="000090"/>
                </a:solidFill>
                <a:latin typeface="Arial"/>
                <a:cs typeface="Arial"/>
              </a:rPr>
              <a:t>inaffettive</a:t>
            </a:r>
            <a:r>
              <a:rPr lang="it-IT" i="1" dirty="0" smtClean="0">
                <a:solidFill>
                  <a:srgbClr val="000090"/>
                </a:solidFill>
                <a:latin typeface="Arial"/>
                <a:cs typeface="Arial"/>
              </a:rPr>
              <a:t>, di controllo sociale sulle persona internate:</a:t>
            </a:r>
          </a:p>
          <a:p>
            <a:pPr marL="0" indent="0">
              <a:buNone/>
            </a:pPr>
            <a:r>
              <a:rPr lang="it-IT" i="1" dirty="0" smtClean="0">
                <a:solidFill>
                  <a:srgbClr val="1C591F"/>
                </a:solidFill>
                <a:latin typeface="Arial"/>
                <a:cs typeface="Arial"/>
              </a:rPr>
              <a:t>Es.: brefotrofi, orfanotrofi, carceri minorili, ospedali psichiatrici, collegi, </a:t>
            </a:r>
            <a:r>
              <a:rPr lang="mr-IN" i="1" dirty="0" smtClean="0">
                <a:solidFill>
                  <a:srgbClr val="1C591F"/>
                </a:solidFill>
                <a:latin typeface="Arial"/>
                <a:cs typeface="Arial"/>
              </a:rPr>
              <a:t>…</a:t>
            </a:r>
            <a:endParaRPr lang="it-IT" i="1" dirty="0" smtClean="0">
              <a:solidFill>
                <a:srgbClr val="1C591F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it-IT" i="1" dirty="0" smtClean="0">
                <a:solidFill>
                  <a:srgbClr val="000090"/>
                </a:solidFill>
                <a:latin typeface="Arial"/>
                <a:cs typeface="Arial"/>
              </a:rPr>
              <a:t>Oppure ambienti che non si prendono la responsabilità o non hanno la motivazione a prendersi </a:t>
            </a:r>
            <a:r>
              <a:rPr lang="it-IT" i="1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lang="it-IT" i="1" dirty="0" smtClean="0">
                <a:solidFill>
                  <a:srgbClr val="000090"/>
                </a:solidFill>
                <a:latin typeface="Arial"/>
                <a:cs typeface="Arial"/>
              </a:rPr>
              <a:t>ura delle frange più difficili e marginali della società:</a:t>
            </a:r>
          </a:p>
          <a:p>
            <a:pPr marL="0" indent="0">
              <a:buNone/>
            </a:pPr>
            <a:r>
              <a:rPr lang="it-IT" i="1" dirty="0" smtClean="0">
                <a:solidFill>
                  <a:srgbClr val="1C591F"/>
                </a:solidFill>
                <a:latin typeface="Arial"/>
                <a:cs typeface="Arial"/>
              </a:rPr>
              <a:t>Es.: scuole, servizi assistenziali, centri di inserimento lavorativo, ambulatori, ecc.</a:t>
            </a:r>
          </a:p>
          <a:p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  <p:pic>
        <p:nvPicPr>
          <p:cNvPr id="4" name="Immagine 3" descr="images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2223">
            <a:off x="6608669" y="233729"/>
            <a:ext cx="2210330" cy="23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9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5642621" cy="1149048"/>
          </a:xfrm>
        </p:spPr>
        <p:txBody>
          <a:bodyPr/>
          <a:lstStyle/>
          <a:p>
            <a:r>
              <a:rPr lang="it-IT" sz="3600" dirty="0" smtClean="0">
                <a:solidFill>
                  <a:srgbClr val="FF0000"/>
                </a:solidFill>
                <a:latin typeface="Apple Casual"/>
                <a:cs typeface="Apple Casual"/>
              </a:rPr>
              <a:t>Contributi sociologici alla definizione del tema cura (2)</a:t>
            </a:r>
            <a:endParaRPr lang="it-IT" sz="36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7331" y="1705939"/>
            <a:ext cx="8445148" cy="47887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rgbClr val="1B5821"/>
                </a:solidFill>
                <a:latin typeface="Arial"/>
                <a:cs typeface="Arial"/>
              </a:rPr>
              <a:t>b) </a:t>
            </a:r>
            <a:r>
              <a:rPr lang="it-IT" b="1" u="sng" dirty="0" smtClean="0">
                <a:solidFill>
                  <a:srgbClr val="1B5821"/>
                </a:solidFill>
                <a:latin typeface="Arial"/>
                <a:cs typeface="Arial"/>
              </a:rPr>
              <a:t>GLI “ALTRI ATTORI” DELLA CURA</a:t>
            </a:r>
          </a:p>
          <a:p>
            <a:pPr>
              <a:buFont typeface="Wingdings" charset="2"/>
              <a:buChar char="²"/>
            </a:pPr>
            <a:r>
              <a:rPr lang="it-IT" b="1" dirty="0" smtClean="0">
                <a:solidFill>
                  <a:srgbClr val="000090"/>
                </a:solidFill>
                <a:latin typeface="Arial"/>
                <a:cs typeface="Arial"/>
              </a:rPr>
              <a:t>Il sapere profano e </a:t>
            </a:r>
            <a:r>
              <a:rPr lang="it-IT" b="1" dirty="0">
                <a:solidFill>
                  <a:srgbClr val="000090"/>
                </a:solidFill>
                <a:latin typeface="Arial"/>
                <a:cs typeface="Arial"/>
              </a:rPr>
              <a:t>del </a:t>
            </a:r>
            <a:r>
              <a:rPr lang="it-IT" b="1" dirty="0" smtClean="0">
                <a:solidFill>
                  <a:srgbClr val="000090"/>
                </a:solidFill>
                <a:latin typeface="Arial"/>
                <a:cs typeface="Arial"/>
              </a:rPr>
              <a:t>malato </a:t>
            </a:r>
            <a:r>
              <a:rPr lang="it-IT" i="1" dirty="0" smtClean="0">
                <a:solidFill>
                  <a:srgbClr val="000090"/>
                </a:solidFill>
                <a:latin typeface="Arial"/>
                <a:cs typeface="Arial"/>
              </a:rPr>
              <a:t>(</a:t>
            </a:r>
            <a:r>
              <a:rPr lang="it-IT" i="1" dirty="0" err="1" smtClean="0">
                <a:solidFill>
                  <a:srgbClr val="000090"/>
                </a:solidFill>
                <a:latin typeface="Arial"/>
                <a:cs typeface="Arial"/>
              </a:rPr>
              <a:t>lay</a:t>
            </a:r>
            <a:r>
              <a:rPr lang="it-IT" i="1" dirty="0" smtClean="0">
                <a:solidFill>
                  <a:srgbClr val="000090"/>
                </a:solidFill>
                <a:latin typeface="Arial"/>
                <a:cs typeface="Arial"/>
              </a:rPr>
              <a:t>-care, </a:t>
            </a:r>
            <a:r>
              <a:rPr lang="it-IT" i="1" dirty="0" err="1" smtClean="0">
                <a:solidFill>
                  <a:srgbClr val="000090"/>
                </a:solidFill>
                <a:latin typeface="Arial"/>
                <a:cs typeface="Arial"/>
              </a:rPr>
              <a:t>illness</a:t>
            </a:r>
            <a:r>
              <a:rPr lang="it-IT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it-IT" i="1" dirty="0" err="1" smtClean="0">
                <a:solidFill>
                  <a:srgbClr val="000090"/>
                </a:solidFill>
                <a:latin typeface="Arial"/>
                <a:cs typeface="Arial"/>
              </a:rPr>
              <a:t>narratives</a:t>
            </a:r>
            <a:r>
              <a:rPr lang="it-IT" i="1" dirty="0" smtClean="0">
                <a:solidFill>
                  <a:srgbClr val="000090"/>
                </a:solidFill>
                <a:latin typeface="Arial"/>
                <a:cs typeface="Arial"/>
              </a:rPr>
              <a:t>: capacità di auto-cura; di far fronte alle difficoltà, ecc.)</a:t>
            </a:r>
          </a:p>
          <a:p>
            <a:pPr>
              <a:buFont typeface="Wingdings" charset="2"/>
              <a:buChar char="²"/>
            </a:pPr>
            <a:r>
              <a:rPr lang="it-IT" b="1" dirty="0" smtClean="0">
                <a:solidFill>
                  <a:srgbClr val="BC0000"/>
                </a:solidFill>
                <a:latin typeface="Arial"/>
                <a:cs typeface="Arial"/>
              </a:rPr>
              <a:t>Self-care e self-help: </a:t>
            </a:r>
            <a:r>
              <a:rPr lang="it-IT" dirty="0" smtClean="0">
                <a:solidFill>
                  <a:srgbClr val="BC0000"/>
                </a:solidFill>
                <a:latin typeface="Arial"/>
                <a:cs typeface="Arial"/>
              </a:rPr>
              <a:t>capacità di aiutarsi anche fra gruppi di non </a:t>
            </a:r>
            <a:r>
              <a:rPr lang="it-IT" dirty="0" err="1" smtClean="0">
                <a:solidFill>
                  <a:srgbClr val="BC0000"/>
                </a:solidFill>
                <a:latin typeface="Arial"/>
                <a:cs typeface="Arial"/>
              </a:rPr>
              <a:t>professionaisti</a:t>
            </a:r>
            <a:r>
              <a:rPr lang="it-IT" dirty="0" smtClean="0">
                <a:solidFill>
                  <a:srgbClr val="BC0000"/>
                </a:solidFill>
                <a:latin typeface="Arial"/>
                <a:cs typeface="Arial"/>
              </a:rPr>
              <a:t>, di aiutare se stessi</a:t>
            </a:r>
          </a:p>
          <a:p>
            <a:pPr>
              <a:buFont typeface="Wingdings" charset="2"/>
              <a:buChar char="²"/>
            </a:pPr>
            <a:r>
              <a:rPr lang="it-IT" b="1" dirty="0">
                <a:solidFill>
                  <a:srgbClr val="850085"/>
                </a:solidFill>
                <a:latin typeface="Arial"/>
                <a:cs typeface="Arial"/>
              </a:rPr>
              <a:t>Lavoro domestico e tempi di cura </a:t>
            </a:r>
            <a:r>
              <a:rPr lang="it-IT" b="1" dirty="0" smtClean="0">
                <a:solidFill>
                  <a:srgbClr val="850085"/>
                </a:solidFill>
                <a:latin typeface="Arial"/>
                <a:cs typeface="Arial"/>
              </a:rPr>
              <a:t>femminili</a:t>
            </a:r>
            <a:r>
              <a:rPr lang="it-IT" i="1" dirty="0" smtClean="0">
                <a:solidFill>
                  <a:srgbClr val="000090"/>
                </a:solidFill>
                <a:latin typeface="Arial"/>
                <a:cs typeface="Arial"/>
              </a:rPr>
              <a:t>: l’attività per la famiglia assolve a molti compiti di salute e benessere; ne deve essere legittimata l’azione e la collaborazione coi professionisti</a:t>
            </a:r>
            <a:endParaRPr lang="it-IT" dirty="0" smtClean="0">
              <a:solidFill>
                <a:srgbClr val="BC0000"/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²"/>
            </a:pPr>
            <a:r>
              <a:rPr lang="it-IT" b="1" dirty="0" err="1" smtClean="0">
                <a:solidFill>
                  <a:srgbClr val="0000FF"/>
                </a:solidFill>
                <a:latin typeface="Arial"/>
                <a:cs typeface="Arial"/>
              </a:rPr>
              <a:t>Formal</a:t>
            </a:r>
            <a:r>
              <a:rPr lang="it-IT" b="1" dirty="0" smtClean="0">
                <a:solidFill>
                  <a:srgbClr val="0000FF"/>
                </a:solidFill>
                <a:latin typeface="Arial"/>
                <a:cs typeface="Arial"/>
              </a:rPr>
              <a:t> e </a:t>
            </a:r>
            <a:r>
              <a:rPr lang="it-IT" b="1" dirty="0" err="1" smtClean="0">
                <a:solidFill>
                  <a:srgbClr val="0000FF"/>
                </a:solidFill>
                <a:latin typeface="Arial"/>
                <a:cs typeface="Arial"/>
              </a:rPr>
              <a:t>informal</a:t>
            </a:r>
            <a:r>
              <a:rPr lang="it-IT" b="1" dirty="0" smtClean="0">
                <a:solidFill>
                  <a:srgbClr val="0000FF"/>
                </a:solidFill>
                <a:latin typeface="Arial"/>
                <a:cs typeface="Arial"/>
              </a:rPr>
              <a:t> care nei sistemi di salute: </a:t>
            </a: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la cura familiare, delle reti informali, delle associazioni, dei gruppi di self-help concorre al sistema generale delle cure</a:t>
            </a:r>
            <a:endParaRPr lang="it-IT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  <p:pic>
        <p:nvPicPr>
          <p:cNvPr id="4" name="Immagine 3" descr="images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2223">
            <a:off x="6890860" y="189549"/>
            <a:ext cx="1864934" cy="194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274639"/>
            <a:ext cx="7739123" cy="559652"/>
          </a:xfrm>
        </p:spPr>
        <p:txBody>
          <a:bodyPr/>
          <a:lstStyle/>
          <a:p>
            <a:r>
              <a:rPr lang="it-IT" sz="3200" dirty="0">
                <a:solidFill>
                  <a:srgbClr val="FF0000"/>
                </a:solidFill>
                <a:latin typeface="Apple Casual"/>
                <a:cs typeface="Apple Casual"/>
              </a:rPr>
              <a:t>Altri campi di sociologia della </a:t>
            </a:r>
            <a:r>
              <a:rPr lang="it-IT" sz="3200" dirty="0" smtClean="0">
                <a:solidFill>
                  <a:srgbClr val="FF0000"/>
                </a:solidFill>
                <a:latin typeface="Apple Casual"/>
                <a:cs typeface="Apple Casual"/>
              </a:rPr>
              <a:t>cura (3)</a:t>
            </a:r>
            <a:endParaRPr lang="it-IT" sz="32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7331" y="1070882"/>
            <a:ext cx="8445148" cy="5423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rgbClr val="660066"/>
                </a:solidFill>
                <a:latin typeface="Arial"/>
                <a:cs typeface="Arial"/>
              </a:rPr>
              <a:t>C </a:t>
            </a:r>
            <a:r>
              <a:rPr lang="it-IT" b="1" dirty="0" smtClean="0">
                <a:solidFill>
                  <a:srgbClr val="7030A0"/>
                </a:solidFill>
                <a:latin typeface="Arial"/>
                <a:cs typeface="Arial"/>
              </a:rPr>
              <a:t>– </a:t>
            </a:r>
            <a:r>
              <a:rPr lang="it-IT" b="1" u="sng" dirty="0" smtClean="0">
                <a:solidFill>
                  <a:srgbClr val="7030A0"/>
                </a:solidFill>
                <a:latin typeface="Arial"/>
                <a:cs typeface="Arial"/>
              </a:rPr>
              <a:t>IL DEFICIT DI CURA </a:t>
            </a:r>
            <a:r>
              <a:rPr lang="it-IT" b="1" dirty="0" smtClean="0">
                <a:solidFill>
                  <a:srgbClr val="7030A0"/>
                </a:solidFill>
                <a:latin typeface="Arial"/>
                <a:cs typeface="Arial"/>
              </a:rPr>
              <a:t>(nuove diseguaglianze)</a:t>
            </a:r>
          </a:p>
          <a:p>
            <a:pPr>
              <a:buFont typeface="Wingdings" charset="2"/>
              <a:buChar char="ü"/>
            </a:pPr>
            <a:r>
              <a:rPr lang="it-IT" b="1" dirty="0" smtClean="0">
                <a:solidFill>
                  <a:srgbClr val="7030A0"/>
                </a:solidFill>
                <a:latin typeface="Arial"/>
                <a:cs typeface="Arial"/>
              </a:rPr>
              <a:t>Soggetti non presi in cura </a:t>
            </a:r>
            <a:r>
              <a:rPr lang="it-IT" i="1" dirty="0" smtClean="0">
                <a:solidFill>
                  <a:srgbClr val="7030A0"/>
                </a:solidFill>
                <a:latin typeface="Arial"/>
                <a:cs typeface="Arial"/>
              </a:rPr>
              <a:t>(</a:t>
            </a:r>
            <a:r>
              <a:rPr lang="it-IT" i="1" dirty="0" err="1" smtClean="0">
                <a:solidFill>
                  <a:srgbClr val="7030A0"/>
                </a:solidFill>
                <a:latin typeface="Arial"/>
                <a:cs typeface="Arial"/>
              </a:rPr>
              <a:t>Bauman</a:t>
            </a:r>
            <a:r>
              <a:rPr lang="it-IT" i="1" dirty="0" smtClean="0">
                <a:solidFill>
                  <a:srgbClr val="7030A0"/>
                </a:solidFill>
                <a:latin typeface="Arial"/>
                <a:cs typeface="Arial"/>
              </a:rPr>
              <a:t>)</a:t>
            </a:r>
          </a:p>
          <a:p>
            <a:pPr>
              <a:buFont typeface="Wingdings" charset="2"/>
              <a:buChar char="ü"/>
            </a:pPr>
            <a:r>
              <a:rPr lang="it-IT" b="1" dirty="0" smtClean="0">
                <a:solidFill>
                  <a:srgbClr val="7030A0"/>
                </a:solidFill>
                <a:latin typeface="Arial"/>
                <a:cs typeface="Arial"/>
              </a:rPr>
              <a:t>Soggetti curati in modo inadeguato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BC0000"/>
                </a:solidFill>
                <a:latin typeface="Arial"/>
                <a:cs typeface="Arial"/>
              </a:rPr>
              <a:t>D - </a:t>
            </a:r>
            <a:r>
              <a:rPr lang="it-IT" b="1" dirty="0">
                <a:solidFill>
                  <a:srgbClr val="BC0000"/>
                </a:solidFill>
                <a:latin typeface="Arial"/>
                <a:cs typeface="Arial"/>
              </a:rPr>
              <a:t>LE NUOVE PROFESSIONI DELLA CURA</a:t>
            </a:r>
          </a:p>
          <a:p>
            <a:pPr>
              <a:buFont typeface="Wingdings" charset="2"/>
              <a:buChar char="v"/>
            </a:pPr>
            <a:r>
              <a:rPr lang="it-IT" b="1" dirty="0">
                <a:solidFill>
                  <a:srgbClr val="1B5821"/>
                </a:solidFill>
                <a:latin typeface="Arial"/>
                <a:cs typeface="Arial"/>
              </a:rPr>
              <a:t>Il </a:t>
            </a:r>
            <a:r>
              <a:rPr lang="it-IT" b="1" i="1" dirty="0">
                <a:solidFill>
                  <a:srgbClr val="1B5821"/>
                </a:solidFill>
                <a:latin typeface="Arial"/>
                <a:cs typeface="Arial"/>
              </a:rPr>
              <a:t>prendersi cura </a:t>
            </a:r>
            <a:r>
              <a:rPr lang="it-IT" b="1" dirty="0">
                <a:solidFill>
                  <a:srgbClr val="1B5821"/>
                </a:solidFill>
                <a:latin typeface="Arial"/>
                <a:cs typeface="Arial"/>
              </a:rPr>
              <a:t>nelle professioni sanitarie </a:t>
            </a:r>
            <a:r>
              <a:rPr lang="it-IT" sz="2000" i="1" dirty="0">
                <a:solidFill>
                  <a:srgbClr val="000090"/>
                </a:solidFill>
                <a:latin typeface="Arial"/>
                <a:cs typeface="Arial"/>
              </a:rPr>
              <a:t>(Melucci, 1994</a:t>
            </a:r>
            <a:r>
              <a:rPr lang="it-IT" sz="2000" i="1" dirty="0" smtClean="0">
                <a:solidFill>
                  <a:srgbClr val="000090"/>
                </a:solidFill>
                <a:latin typeface="Arial"/>
                <a:cs typeface="Arial"/>
              </a:rPr>
              <a:t>)</a:t>
            </a:r>
            <a:r>
              <a:rPr lang="it-IT" i="1" dirty="0" smtClean="0">
                <a:solidFill>
                  <a:srgbClr val="000090"/>
                </a:solidFill>
                <a:latin typeface="Arial"/>
                <a:cs typeface="Arial"/>
              </a:rPr>
              <a:t>: </a:t>
            </a:r>
            <a:r>
              <a:rPr lang="it-IT" i="1" dirty="0" smtClean="0">
                <a:solidFill>
                  <a:srgbClr val="FF0000"/>
                </a:solidFill>
                <a:latin typeface="Arial"/>
                <a:cs typeface="Arial"/>
              </a:rPr>
              <a:t>aspetti relazionali, affettivi, comunicativi, organizzativi, etici</a:t>
            </a:r>
          </a:p>
          <a:p>
            <a:pPr>
              <a:buFont typeface="Wingdings" charset="2"/>
              <a:buChar char="v"/>
            </a:pPr>
            <a:r>
              <a:rPr lang="it-IT" b="1" dirty="0" smtClean="0">
                <a:solidFill>
                  <a:srgbClr val="226A26"/>
                </a:solidFill>
                <a:latin typeface="Arial"/>
                <a:cs typeface="Arial"/>
              </a:rPr>
              <a:t>L’analisi </a:t>
            </a:r>
            <a:r>
              <a:rPr lang="it-IT" b="1" dirty="0">
                <a:solidFill>
                  <a:srgbClr val="226A26"/>
                </a:solidFill>
                <a:latin typeface="Arial"/>
                <a:cs typeface="Arial"/>
              </a:rPr>
              <a:t>multidimensionale del lavoro di </a:t>
            </a:r>
            <a:r>
              <a:rPr lang="it-IT" b="1" dirty="0" smtClean="0">
                <a:solidFill>
                  <a:srgbClr val="226A26"/>
                </a:solidFill>
                <a:latin typeface="Arial"/>
                <a:cs typeface="Arial"/>
              </a:rPr>
              <a:t>cura </a:t>
            </a:r>
            <a:r>
              <a:rPr lang="it-IT" sz="2000" i="1" dirty="0" smtClean="0">
                <a:solidFill>
                  <a:srgbClr val="000090"/>
                </a:solidFill>
                <a:latin typeface="Arial"/>
                <a:cs typeface="Arial"/>
              </a:rPr>
              <a:t>(Thomas</a:t>
            </a:r>
            <a:r>
              <a:rPr lang="it-IT" sz="2000" i="1" dirty="0">
                <a:solidFill>
                  <a:srgbClr val="000090"/>
                </a:solidFill>
                <a:latin typeface="Arial"/>
                <a:cs typeface="Arial"/>
              </a:rPr>
              <a:t>, 1993; Colombo, 1995; Ingrosso, 2008</a:t>
            </a:r>
            <a:r>
              <a:rPr lang="it-IT" sz="2000" i="1" dirty="0" smtClean="0">
                <a:solidFill>
                  <a:srgbClr val="000090"/>
                </a:solidFill>
                <a:latin typeface="Arial"/>
                <a:cs typeface="Arial"/>
              </a:rPr>
              <a:t>): </a:t>
            </a:r>
            <a:r>
              <a:rPr lang="it-IT" i="1" dirty="0" smtClean="0">
                <a:solidFill>
                  <a:srgbClr val="FF0000"/>
                </a:solidFill>
                <a:latin typeface="Arial"/>
                <a:cs typeface="Arial"/>
              </a:rPr>
              <a:t>Identità di chi cura, di chi è curato, quale relazione, tipologia di cura, ambito sociale in cui è collocata, luogo di cura, carattere economico</a:t>
            </a:r>
            <a:endParaRPr lang="it-IT" i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53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274639"/>
            <a:ext cx="7658100" cy="559652"/>
          </a:xfrm>
        </p:spPr>
        <p:txBody>
          <a:bodyPr/>
          <a:lstStyle/>
          <a:p>
            <a:r>
              <a:rPr lang="it-IT" sz="3200" dirty="0">
                <a:solidFill>
                  <a:srgbClr val="FF0000"/>
                </a:solidFill>
                <a:latin typeface="Apple Casual"/>
                <a:cs typeface="Apple Casual"/>
              </a:rPr>
              <a:t>Altri campi di sociologia della </a:t>
            </a:r>
            <a:r>
              <a:rPr lang="it-IT" sz="3200" dirty="0" smtClean="0">
                <a:solidFill>
                  <a:srgbClr val="FF0000"/>
                </a:solidFill>
                <a:latin typeface="Apple Casual"/>
                <a:cs typeface="Apple Casual"/>
              </a:rPr>
              <a:t>cura (4) </a:t>
            </a:r>
            <a:endParaRPr lang="it-IT" sz="32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7331" y="1070882"/>
            <a:ext cx="4973874" cy="5423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rgbClr val="BC0000"/>
                </a:solidFill>
                <a:latin typeface="Arial"/>
                <a:cs typeface="Arial"/>
              </a:rPr>
              <a:t>D </a:t>
            </a:r>
            <a:r>
              <a:rPr lang="it-IT" b="1" dirty="0">
                <a:solidFill>
                  <a:srgbClr val="BC0000"/>
                </a:solidFill>
                <a:latin typeface="Arial"/>
                <a:cs typeface="Arial"/>
              </a:rPr>
              <a:t>- LE NUOVE PROFESSIONI DELLA </a:t>
            </a:r>
            <a:r>
              <a:rPr lang="it-IT" b="1" dirty="0" smtClean="0">
                <a:solidFill>
                  <a:srgbClr val="BC0000"/>
                </a:solidFill>
                <a:latin typeface="Arial"/>
                <a:cs typeface="Arial"/>
              </a:rPr>
              <a:t>CURA (segue)</a:t>
            </a:r>
            <a:endParaRPr lang="it-IT" b="1" dirty="0">
              <a:solidFill>
                <a:srgbClr val="BC0000"/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v"/>
            </a:pPr>
            <a:r>
              <a:rPr lang="it-IT" b="1" dirty="0" smtClean="0">
                <a:solidFill>
                  <a:srgbClr val="226A26"/>
                </a:solidFill>
                <a:latin typeface="Arial"/>
                <a:cs typeface="Arial"/>
              </a:rPr>
              <a:t>Sviluppo e autonomizzazione delle professioni sanitarie e di cura 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(emancipazione dalla dominanza medica e da quella burocratico-amministrativa)</a:t>
            </a:r>
          </a:p>
          <a:p>
            <a:pPr>
              <a:buFont typeface="Wingdings" charset="2"/>
              <a:buChar char="v"/>
            </a:pPr>
            <a:r>
              <a:rPr lang="it-IT" b="1" dirty="0" smtClean="0">
                <a:solidFill>
                  <a:srgbClr val="226A26"/>
                </a:solidFill>
                <a:latin typeface="Arial"/>
                <a:cs typeface="Arial"/>
              </a:rPr>
              <a:t>La collaborazione delle professioni nei sistemi e percorsi di cura 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(la collaborazione non gerarchica ma funzionale, nuove modalità formative e gestionali)</a:t>
            </a:r>
            <a:endParaRPr lang="it-IT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205" y="2353352"/>
            <a:ext cx="3573523" cy="285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8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7333" y="274638"/>
            <a:ext cx="7751796" cy="882829"/>
          </a:xfrm>
        </p:spPr>
        <p:txBody>
          <a:bodyPr/>
          <a:lstStyle/>
          <a:p>
            <a:r>
              <a:rPr lang="it-IT" sz="2800" dirty="0" smtClean="0">
                <a:solidFill>
                  <a:srgbClr val="FF0000"/>
                </a:solidFill>
                <a:latin typeface="Apple Casual"/>
                <a:cs typeface="Apple Casual"/>
              </a:rPr>
              <a:t>Altri campi:</a:t>
            </a:r>
            <a:br>
              <a:rPr lang="it-IT" sz="2800" dirty="0" smtClean="0">
                <a:solidFill>
                  <a:srgbClr val="FF0000"/>
                </a:solidFill>
                <a:latin typeface="Apple Casual"/>
                <a:cs typeface="Apple Casual"/>
              </a:rPr>
            </a:br>
            <a:r>
              <a:rPr lang="it-IT" sz="2400" b="1" dirty="0">
                <a:solidFill>
                  <a:srgbClr val="39B23F"/>
                </a:solidFill>
                <a:latin typeface="Arial"/>
                <a:cs typeface="Arial"/>
              </a:rPr>
              <a:t>E – PROMOZIONE E CURA DELLA </a:t>
            </a:r>
            <a:r>
              <a:rPr lang="it-IT" sz="2400" b="1" dirty="0" smtClean="0">
                <a:solidFill>
                  <a:srgbClr val="39B23F"/>
                </a:solidFill>
                <a:latin typeface="Arial"/>
                <a:cs typeface="Arial"/>
              </a:rPr>
              <a:t>SALUTE</a:t>
            </a:r>
            <a:endParaRPr lang="it-IT" sz="24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7330" y="1412111"/>
            <a:ext cx="6015597" cy="508253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it-IT" sz="2000" b="1" dirty="0" smtClean="0">
                <a:solidFill>
                  <a:srgbClr val="850085"/>
                </a:solidFill>
                <a:latin typeface="Arial"/>
                <a:cs typeface="Arial"/>
              </a:rPr>
              <a:t>L’educazione, promozione, comunicazione della salute: </a:t>
            </a:r>
            <a:r>
              <a:rPr lang="it-IT" sz="2000" b="1" dirty="0">
                <a:solidFill>
                  <a:srgbClr val="002060"/>
                </a:solidFill>
              </a:rPr>
              <a:t>d</a:t>
            </a:r>
            <a:r>
              <a:rPr lang="it-IT" sz="2000" b="1" dirty="0" smtClean="0">
                <a:solidFill>
                  <a:srgbClr val="002060"/>
                </a:solidFill>
              </a:rPr>
              <a:t>al </a:t>
            </a:r>
            <a:r>
              <a:rPr lang="it-IT" sz="2000" b="1" dirty="0">
                <a:solidFill>
                  <a:srgbClr val="002060"/>
                </a:solidFill>
              </a:rPr>
              <a:t>paradigma </a:t>
            </a:r>
            <a:r>
              <a:rPr lang="it-IT" sz="2000" b="1" dirty="0" smtClean="0">
                <a:solidFill>
                  <a:srgbClr val="002060"/>
                </a:solidFill>
              </a:rPr>
              <a:t>preventivista (</a:t>
            </a:r>
            <a:r>
              <a:rPr lang="it-IT" sz="2000" dirty="0" smtClean="0">
                <a:solidFill>
                  <a:srgbClr val="002060"/>
                </a:solidFill>
              </a:rPr>
              <a:t>centratura </a:t>
            </a:r>
            <a:r>
              <a:rPr lang="it-IT" sz="2000" dirty="0">
                <a:solidFill>
                  <a:srgbClr val="002060"/>
                </a:solidFill>
              </a:rPr>
              <a:t>sul rischio e </a:t>
            </a:r>
            <a:r>
              <a:rPr lang="it-IT" sz="2000" dirty="0" smtClean="0">
                <a:solidFill>
                  <a:srgbClr val="002060"/>
                </a:solidFill>
              </a:rPr>
              <a:t>sull’istruttivo) al </a:t>
            </a:r>
            <a:r>
              <a:rPr lang="it-IT" sz="2000" b="1" dirty="0" smtClean="0">
                <a:solidFill>
                  <a:srgbClr val="BC0000"/>
                </a:solidFill>
              </a:rPr>
              <a:t>paradigma promozionale (</a:t>
            </a:r>
            <a:r>
              <a:rPr lang="it-IT" sz="2000" dirty="0" smtClean="0">
                <a:solidFill>
                  <a:srgbClr val="BC0000"/>
                </a:solidFill>
              </a:rPr>
              <a:t>centratura </a:t>
            </a:r>
            <a:r>
              <a:rPr lang="it-IT" sz="2000" dirty="0">
                <a:solidFill>
                  <a:srgbClr val="BC0000"/>
                </a:solidFill>
              </a:rPr>
              <a:t>sul </a:t>
            </a:r>
            <a:r>
              <a:rPr lang="it-IT" sz="2000" dirty="0" smtClean="0">
                <a:solidFill>
                  <a:srgbClr val="BC0000"/>
                </a:solidFill>
              </a:rPr>
              <a:t>benessere, l’esperienza soggettiva, l’ambiente)</a:t>
            </a:r>
            <a:endParaRPr lang="it-IT" sz="2000" b="1" dirty="0" smtClean="0">
              <a:solidFill>
                <a:srgbClr val="850085"/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it-IT" sz="2000" b="1" dirty="0">
                <a:solidFill>
                  <a:srgbClr val="850085"/>
                </a:solidFill>
                <a:latin typeface="Arial"/>
                <a:cs typeface="Arial"/>
              </a:rPr>
              <a:t>La cura di </a:t>
            </a:r>
            <a:r>
              <a:rPr lang="it-IT" sz="2000" b="1" dirty="0" smtClean="0">
                <a:solidFill>
                  <a:srgbClr val="850085"/>
                </a:solidFill>
                <a:latin typeface="Arial"/>
                <a:cs typeface="Arial"/>
              </a:rPr>
              <a:t>sé: </a:t>
            </a:r>
            <a:r>
              <a:rPr lang="it-IT" sz="2000" dirty="0">
                <a:solidFill>
                  <a:srgbClr val="000090"/>
                </a:solidFill>
              </a:rPr>
              <a:t>La cura di sé (</a:t>
            </a:r>
            <a:r>
              <a:rPr lang="it-IT" sz="2000" i="1" dirty="0">
                <a:solidFill>
                  <a:srgbClr val="000090"/>
                </a:solidFill>
              </a:rPr>
              <a:t>self-care</a:t>
            </a:r>
            <a:r>
              <a:rPr lang="it-IT" sz="2000" dirty="0">
                <a:solidFill>
                  <a:srgbClr val="000090"/>
                </a:solidFill>
              </a:rPr>
              <a:t>) riguarda il mantenimento della salute personale. Consiste in ogni attività intrapresa da individui, famiglie e comunità con </a:t>
            </a:r>
            <a:r>
              <a:rPr lang="it-IT" sz="2000" b="1" dirty="0">
                <a:solidFill>
                  <a:srgbClr val="000090"/>
                </a:solidFill>
              </a:rPr>
              <a:t>l’intento</a:t>
            </a:r>
            <a:r>
              <a:rPr lang="it-IT" sz="2000" dirty="0">
                <a:solidFill>
                  <a:srgbClr val="000090"/>
                </a:solidFill>
              </a:rPr>
              <a:t> </a:t>
            </a:r>
            <a:r>
              <a:rPr lang="it-IT" sz="2000" b="1" dirty="0">
                <a:solidFill>
                  <a:srgbClr val="000090"/>
                </a:solidFill>
              </a:rPr>
              <a:t>di migliorare o rigenerare il benessere, prevenire rischi o trattare disagi, affezioni e malattie. </a:t>
            </a:r>
            <a:r>
              <a:rPr lang="it-IT" sz="2000" dirty="0">
                <a:solidFill>
                  <a:srgbClr val="000090"/>
                </a:solidFill>
              </a:rPr>
              <a:t>La cura di sé comporta </a:t>
            </a:r>
            <a:r>
              <a:rPr lang="it-IT" sz="2000" b="1" dirty="0">
                <a:solidFill>
                  <a:srgbClr val="000090"/>
                </a:solidFill>
              </a:rPr>
              <a:t>esercizio</a:t>
            </a:r>
            <a:r>
              <a:rPr lang="it-IT" sz="2000" dirty="0">
                <a:solidFill>
                  <a:srgbClr val="000090"/>
                </a:solidFill>
              </a:rPr>
              <a:t> al fine di mantenere la forma fisica e una buona salute mentale</a:t>
            </a:r>
            <a:r>
              <a:rPr lang="it-IT" sz="2000" dirty="0" smtClean="0">
                <a:solidFill>
                  <a:srgbClr val="000090"/>
                </a:solidFill>
              </a:rPr>
              <a:t>.</a:t>
            </a:r>
            <a:endParaRPr lang="it-IT" sz="2000" b="1" dirty="0">
              <a:solidFill>
                <a:srgbClr val="850085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560" y="1566049"/>
            <a:ext cx="2807504" cy="248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zza">
  <a:themeElements>
    <a:clrScheme name="Brezz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zza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zz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Brezza.thmx</Template>
  <TotalTime>4178</TotalTime>
  <Words>933</Words>
  <Application>Microsoft Macintosh PowerPoint</Application>
  <PresentationFormat>Presentazione su schermo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Apple Casual</vt:lpstr>
      <vt:lpstr>Calibri</vt:lpstr>
      <vt:lpstr>News Gothic MT</vt:lpstr>
      <vt:lpstr>Times New Roman</vt:lpstr>
      <vt:lpstr>Wingdings</vt:lpstr>
      <vt:lpstr>Wingdings 2</vt:lpstr>
      <vt:lpstr>Arial</vt:lpstr>
      <vt:lpstr>Brezza</vt:lpstr>
      <vt:lpstr>Sociologia della cura:  verso relazioni di cura reciproche e collaborative</vt:lpstr>
      <vt:lpstr>La sociologia della medicina  di Talcott Parsons</vt:lpstr>
      <vt:lpstr>Organizzazione sanitarie che non curano: l’analisi di Irvin Goffman</vt:lpstr>
      <vt:lpstr>Sociologia della cura</vt:lpstr>
      <vt:lpstr>Contributi sociologici alla definizione del tema cura (1)</vt:lpstr>
      <vt:lpstr>Contributi sociologici alla definizione del tema cura (2)</vt:lpstr>
      <vt:lpstr>Altri campi di sociologia della cura (3)</vt:lpstr>
      <vt:lpstr>Altri campi di sociologia della cura (4) </vt:lpstr>
      <vt:lpstr>Altri campi: E – PROMOZIONE E CURA DELLA SALUTE</vt:lpstr>
      <vt:lpstr>4 forme basilari di cura  da coordinare e comporre</vt:lpstr>
      <vt:lpstr>Affetti e comunicazioni</vt:lpstr>
      <vt:lpstr>Obiettivi d’apprendimento</vt:lpstr>
    </vt:vector>
  </TitlesOfParts>
  <Company>Università di Ferrara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Etica della cura e  cura della comunicazione</dc:title>
  <dc:creator>Marco Ingrosso</dc:creator>
  <cp:lastModifiedBy>Marco Ingrosso</cp:lastModifiedBy>
  <cp:revision>234</cp:revision>
  <dcterms:created xsi:type="dcterms:W3CDTF">2013-04-01T09:25:24Z</dcterms:created>
  <dcterms:modified xsi:type="dcterms:W3CDTF">2017-12-12T10:51:44Z</dcterms:modified>
</cp:coreProperties>
</file>