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62" r:id="rId2"/>
    <p:sldId id="263" r:id="rId3"/>
    <p:sldId id="268" r:id="rId4"/>
    <p:sldId id="269" r:id="rId5"/>
    <p:sldId id="256" r:id="rId6"/>
    <p:sldId id="257" r:id="rId7"/>
    <p:sldId id="260" r:id="rId8"/>
    <p:sldId id="259" r:id="rId9"/>
    <p:sldId id="25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F0"/>
    <a:srgbClr val="C600C6"/>
    <a:srgbClr val="FF203A"/>
    <a:srgbClr val="91FA33"/>
    <a:srgbClr val="FF85FF"/>
    <a:srgbClr val="1A6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05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22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20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02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5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3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8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8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0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5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8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0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0738" y="1448656"/>
            <a:ext cx="4491001" cy="1602769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LA STRADA PERCORSA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0738" y="5252148"/>
            <a:ext cx="7542212" cy="10096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3366FF"/>
                </a:solidFill>
              </a:rPr>
              <a:t>Conclusioni del corso di Sociologia generale 2017-18</a:t>
            </a:r>
            <a:endParaRPr lang="it-IT" dirty="0">
              <a:solidFill>
                <a:srgbClr val="3366F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19" y="534256"/>
            <a:ext cx="3123131" cy="41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200" cap="none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r>
              <a:rPr lang="it-IT" sz="3200" cap="none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it-IT" sz="3200" cap="none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Buon Natale “nomade”!</a:t>
            </a:r>
            <a:endParaRPr lang="it-IT" sz="3200" cap="none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0" y="2057401"/>
            <a:ext cx="5867733" cy="4400800"/>
          </a:xfrm>
        </p:spPr>
      </p:pic>
    </p:spTree>
    <p:extLst>
      <p:ext uri="{BB962C8B-B14F-4D97-AF65-F5344CB8AC3E}">
        <p14:creationId xmlns:p14="http://schemas.microsoft.com/office/powerpoint/2010/main" val="21044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960936"/>
          </a:xfrm>
        </p:spPr>
        <p:txBody>
          <a:bodyPr/>
          <a:lstStyle/>
          <a:p>
            <a:r>
              <a:rPr lang="it-IT" sz="3600" dirty="0" smtClean="0">
                <a:solidFill>
                  <a:srgbClr val="C00000"/>
                </a:solidFill>
              </a:rPr>
              <a:t>Il filo del discorso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5354" y="1068513"/>
            <a:ext cx="8116584" cy="5404206"/>
          </a:xfrm>
        </p:spPr>
        <p:txBody>
          <a:bodyPr>
            <a:normAutofit lnSpcReduction="10000"/>
          </a:bodyPr>
          <a:lstStyle/>
          <a:p>
            <a:r>
              <a:rPr lang="it-IT" altLang="it-IT" b="1" i="1" u="sng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Parte A</a:t>
            </a:r>
            <a:r>
              <a:rPr lang="it-IT" altLang="it-IT" b="1" u="sng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- COS’È LA SOCIOLOGIA</a:t>
            </a:r>
          </a:p>
          <a:p>
            <a:r>
              <a:rPr lang="it-IT" altLang="it-IT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NOI </a:t>
            </a:r>
            <a:r>
              <a:rPr lang="it-IT" altLang="it-IT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Sociologi </a:t>
            </a:r>
            <a:r>
              <a:rPr lang="it-IT" altLang="it-IT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naturali: le </a:t>
            </a:r>
            <a:r>
              <a:rPr lang="it-IT" altLang="it-IT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nostre Capacità Sociali (da nutrire</a:t>
            </a:r>
            <a:r>
              <a:rPr lang="it-IT" altLang="it-IT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it-IT" altLang="it-IT" dirty="0" smtClean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altLang="it-IT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L’immaginazione </a:t>
            </a:r>
            <a:r>
              <a:rPr lang="it-IT" altLang="it-IT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sociologica</a:t>
            </a:r>
          </a:p>
          <a:p>
            <a:r>
              <a:rPr lang="it-IT" altLang="it-IT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La Sociologia come scienza sociale</a:t>
            </a:r>
          </a:p>
          <a:p>
            <a:endParaRPr lang="it-IT" altLang="it-IT" dirty="0" smtClean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Ø"/>
            </a:pPr>
            <a:r>
              <a:rPr lang="it-IT" altLang="it-IT" b="1" i="1" u="sng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Parte </a:t>
            </a:r>
            <a:r>
              <a:rPr lang="it-IT" altLang="it-IT" b="1" i="1" u="sng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it-IT" altLang="it-IT" b="1" u="sng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altLang="it-IT" b="1" u="sng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it-IT" altLang="it-IT" b="1" u="sng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b="1" u="sng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NASCITA E CARATTERISTICHE </a:t>
            </a:r>
            <a:r>
              <a:rPr lang="it-IT" altLang="it-IT" b="1" u="sng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DELLA </a:t>
            </a:r>
            <a:r>
              <a:rPr lang="fr-FR" altLang="it-IT" b="1" u="sng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SOCIETÀ </a:t>
            </a:r>
            <a:r>
              <a:rPr lang="fr-FR" altLang="it-IT" b="1" u="sng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MODERNA</a:t>
            </a:r>
            <a:endParaRPr lang="fr-FR" altLang="it-IT" b="1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Ø"/>
            </a:pPr>
            <a:r>
              <a:rPr lang="fr-FR" altLang="it-IT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Lo </a:t>
            </a:r>
            <a:r>
              <a:rPr lang="fr-FR" altLang="it-IT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sviluppo</a:t>
            </a:r>
            <a:r>
              <a:rPr lang="fr-FR" altLang="it-IT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sociale fra ‘700 e ‘800</a:t>
            </a:r>
          </a:p>
          <a:p>
            <a:pPr>
              <a:buFont typeface="Wingdings" charset="2"/>
              <a:buChar char="Ø"/>
            </a:pPr>
            <a:r>
              <a:rPr lang="fr-FR" altLang="it-IT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Avvio</a:t>
            </a:r>
            <a:r>
              <a:rPr lang="fr-FR" altLang="it-IT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altLang="it-IT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del</a:t>
            </a:r>
            <a:r>
              <a:rPr lang="fr-FR" altLang="it-IT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altLang="it-IT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pensiero</a:t>
            </a:r>
            <a:r>
              <a:rPr lang="fr-FR" altLang="it-IT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altLang="it-IT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sociologico</a:t>
            </a:r>
            <a:endParaRPr lang="fr-FR" altLang="it-IT" dirty="0" smtClean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Ø"/>
            </a:pPr>
            <a:r>
              <a:rPr lang="fr-FR" altLang="it-IT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Primi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altLang="it-IT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elementi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fr-FR" altLang="it-IT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TEORIA SOCIOLOGICA 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fr-FR" altLang="it-IT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soggetto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altLang="it-IT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relazionale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fr-FR" altLang="it-IT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relazioni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fr-FR" altLang="it-IT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organizzazioni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, la </a:t>
            </a:r>
            <a:r>
              <a:rPr lang="fr-FR" altLang="it-IT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dimensione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macro: </a:t>
            </a:r>
            <a:r>
              <a:rPr lang="fr-FR" altLang="it-IT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strutture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fr-FR" altLang="it-IT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cultura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, media, </a:t>
            </a:r>
            <a:r>
              <a:rPr lang="fr-FR" altLang="it-IT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immaginario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fr-FR" altLang="it-IT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società</a:t>
            </a:r>
            <a:r>
              <a:rPr lang="fr-FR" alt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fr-FR" altLang="it-IT" dirty="0" smtClean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Ø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fondatori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gli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orientamento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sociologici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(Comte, Durkheim, Marx. Weber, Simmel)</a:t>
            </a:r>
          </a:p>
          <a:p>
            <a:pPr>
              <a:buFont typeface="Wingdings" charset="2"/>
              <a:buChar char="Ø"/>
            </a:pP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Ordine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disordine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coesione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conflittualità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nella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società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primo-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moderna</a:t>
            </a:r>
            <a:endParaRPr lang="fr-FR" dirty="0" smtClean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9606" y="205483"/>
            <a:ext cx="7768637" cy="616450"/>
          </a:xfrm>
        </p:spPr>
        <p:txBody>
          <a:bodyPr>
            <a:normAutofit/>
          </a:bodyPr>
          <a:lstStyle/>
          <a:p>
            <a:r>
              <a:rPr lang="mr-IN" sz="3200" dirty="0" smtClean="0">
                <a:solidFill>
                  <a:srgbClr val="002060"/>
                </a:solidFill>
              </a:rPr>
              <a:t>…</a:t>
            </a:r>
            <a:r>
              <a:rPr lang="it-IT" sz="32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continuando il filo del discorso</a:t>
            </a:r>
            <a:endParaRPr lang="it-IT" sz="32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2" y="1089061"/>
            <a:ext cx="7758363" cy="52706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altLang="it-IT" b="1" i="1" u="sng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Parte </a:t>
            </a:r>
            <a:r>
              <a:rPr lang="it-IT" altLang="it-IT" b="1" i="1" u="sng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C </a:t>
            </a:r>
            <a:r>
              <a:rPr lang="it-IT" altLang="it-IT" b="1" i="1" u="sng" dirty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- </a:t>
            </a:r>
            <a:r>
              <a:rPr lang="it-IT" b="1" u="sng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METODI PER LA RICERCA SOCIALE</a:t>
            </a:r>
          </a:p>
          <a:p>
            <a:r>
              <a:rPr lang="it-IT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Qualitativi: osservazione partecipante, l’intervista qualitativa, il focus-</a:t>
            </a:r>
            <a:r>
              <a:rPr lang="it-IT" dirty="0" err="1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group</a:t>
            </a:r>
            <a:r>
              <a:rPr lang="it-IT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, sociologia visuale</a:t>
            </a:r>
          </a:p>
          <a:p>
            <a:r>
              <a:rPr lang="it-IT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Quantitativi: </a:t>
            </a:r>
            <a:r>
              <a:rPr lang="it-IT" dirty="0" err="1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survey</a:t>
            </a:r>
            <a:endParaRPr lang="it-IT" dirty="0" smtClean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Foto di gruppo</a:t>
            </a:r>
          </a:p>
          <a:p>
            <a:r>
              <a:rPr lang="it-IT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Esercitazione </a:t>
            </a:r>
            <a:r>
              <a:rPr lang="it-IT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osservativa-partecipante</a:t>
            </a:r>
          </a:p>
          <a:p>
            <a:r>
              <a:rPr lang="it-IT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Esercitazione auto-osservativa (diari di salute</a:t>
            </a:r>
            <a:r>
              <a:rPr lang="it-IT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endParaRPr lang="it-IT" sz="800" dirty="0" smtClean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v"/>
            </a:pPr>
            <a:r>
              <a:rPr lang="it-IT" altLang="it-IT" b="1" i="1" u="sng" dirty="0" smtClean="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Parte D</a:t>
            </a:r>
            <a:r>
              <a:rPr lang="it-IT" altLang="it-IT" b="1" u="sng" dirty="0" smtClean="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 </a:t>
            </a:r>
            <a:r>
              <a:rPr lang="mr-IN" altLang="it-IT" b="1" u="sng" dirty="0" smtClean="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–</a:t>
            </a:r>
            <a:r>
              <a:rPr lang="it-IT" altLang="it-IT" b="1" u="sng" dirty="0" smtClean="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 CAMBIAMENTI DELLA SOCIETÀ NEL ‘900</a:t>
            </a:r>
          </a:p>
          <a:p>
            <a:pPr>
              <a:buFont typeface="Wingdings" charset="2"/>
              <a:buChar char="v"/>
            </a:pPr>
            <a:r>
              <a:rPr lang="it-IT" altLang="it-IT" dirty="0" smtClean="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Prima </a:t>
            </a:r>
            <a:r>
              <a:rPr lang="it-IT" altLang="it-IT" dirty="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parte del ‘900 (1915-1945)</a:t>
            </a:r>
          </a:p>
          <a:p>
            <a:pPr>
              <a:buFont typeface="Wingdings" charset="2"/>
              <a:buChar char="v"/>
            </a:pPr>
            <a:r>
              <a:rPr lang="it-IT" altLang="it-IT" dirty="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Seconda parte (1950-1980)</a:t>
            </a:r>
          </a:p>
          <a:p>
            <a:pPr>
              <a:buFont typeface="Wingdings" charset="2"/>
              <a:buChar char="v"/>
            </a:pPr>
            <a:r>
              <a:rPr lang="it-IT" altLang="it-IT" dirty="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Principali correnti sociologiche: Parsons e lo </a:t>
            </a:r>
            <a:r>
              <a:rPr lang="it-IT" altLang="it-IT" dirty="0" err="1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struttural</a:t>
            </a:r>
            <a:r>
              <a:rPr lang="it-IT" altLang="it-IT" dirty="0">
                <a:solidFill>
                  <a:srgbClr val="C00000"/>
                </a:solidFill>
                <a:latin typeface="Calibri" charset="0"/>
                <a:ea typeface="ＭＳ Ｐゴシック" charset="-128"/>
              </a:rPr>
              <a:t>-funzionalismo, teoria critica, teorie dell’azione, teorie relazionali</a:t>
            </a:r>
          </a:p>
          <a:p>
            <a:pPr>
              <a:buFont typeface="Wingdings" charset="2"/>
              <a:buChar char="v"/>
            </a:pPr>
            <a:r>
              <a:rPr lang="it-IT" altLang="it-IT" dirty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Approfondimento sul concetto di </a:t>
            </a:r>
            <a:r>
              <a:rPr lang="it-IT" altLang="it-IT" b="1" dirty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RELAZIONE</a:t>
            </a:r>
            <a:r>
              <a:rPr lang="it-IT" altLang="it-IT" dirty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 (teoria sociologica)</a:t>
            </a:r>
          </a:p>
          <a:p>
            <a:pPr marL="0" indent="0">
              <a:buNone/>
            </a:pPr>
            <a:endParaRPr lang="it-IT" dirty="0" smtClean="0">
              <a:solidFill>
                <a:srgbClr val="7030A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9606" y="205483"/>
            <a:ext cx="7581901" cy="616450"/>
          </a:xfrm>
        </p:spPr>
        <p:txBody>
          <a:bodyPr>
            <a:normAutofit/>
          </a:bodyPr>
          <a:lstStyle/>
          <a:p>
            <a:r>
              <a:rPr lang="mr-IN" sz="3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it-IT" sz="3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ULTERIORI PASSI</a:t>
            </a:r>
            <a:endParaRPr lang="it-IT" sz="36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9462" y="1089061"/>
            <a:ext cx="7758363" cy="52706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altLang="it-IT" b="1" i="1" u="sng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Parte E</a:t>
            </a:r>
            <a:r>
              <a:rPr lang="it-IT" altLang="it-IT" b="1" u="sng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altLang="it-IT" b="1" u="sng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it-IT" altLang="it-IT" b="1" u="sng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b="1" u="sng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SOCIETÀ POST-MODERNA E </a:t>
            </a:r>
            <a:r>
              <a:rPr lang="it-IT" b="1" u="sng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PLANETARIA</a:t>
            </a:r>
          </a:p>
          <a:p>
            <a:pPr>
              <a:buFont typeface="Wingdings" charset="2"/>
              <a:buChar char="v"/>
            </a:pPr>
            <a:r>
              <a:rPr lang="it-IT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La fase di sviluppo globale (1980-2007)</a:t>
            </a:r>
          </a:p>
          <a:p>
            <a:pPr>
              <a:buFont typeface="Wingdings" charset="2"/>
              <a:buChar char="v"/>
            </a:pPr>
            <a:r>
              <a:rPr lang="it-IT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La fase di crisi globale (2007-2017)</a:t>
            </a:r>
          </a:p>
          <a:p>
            <a:pPr>
              <a:buFont typeface="Wingdings" charset="2"/>
              <a:buChar char="v"/>
            </a:pPr>
            <a:r>
              <a:rPr lang="it-IT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Dalla modernità liquida alla </a:t>
            </a:r>
            <a:r>
              <a:rPr lang="it-IT" dirty="0" err="1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retrotopia</a:t>
            </a:r>
            <a:r>
              <a:rPr lang="it-IT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 secondo </a:t>
            </a:r>
            <a:r>
              <a:rPr lang="it-IT" dirty="0" err="1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Bauman</a:t>
            </a:r>
            <a:endParaRPr lang="it-IT" dirty="0" smtClean="0">
              <a:solidFill>
                <a:srgbClr val="194FF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v"/>
            </a:pPr>
            <a:r>
              <a:rPr lang="it-IT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L’immaginario contemporaneo</a:t>
            </a:r>
            <a:endParaRPr lang="it-IT" dirty="0" smtClean="0">
              <a:solidFill>
                <a:srgbClr val="194FF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v"/>
            </a:pPr>
            <a:r>
              <a:rPr lang="it-IT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Ordine e coesione nella fase di sviluppo</a:t>
            </a:r>
            <a:endParaRPr lang="it-IT" dirty="0" smtClean="0">
              <a:solidFill>
                <a:srgbClr val="194FF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charset="2"/>
              <a:buChar char="v"/>
            </a:pPr>
            <a:r>
              <a:rPr lang="it-IT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Fattori </a:t>
            </a:r>
            <a:r>
              <a:rPr lang="it-IT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di crisi </a:t>
            </a:r>
            <a:r>
              <a:rPr lang="it-IT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e segnali di speranza contemporanei</a:t>
            </a:r>
          </a:p>
          <a:p>
            <a:pPr>
              <a:buFont typeface="Wingdings" charset="2"/>
              <a:buChar char="v"/>
            </a:pPr>
            <a:endParaRPr lang="it-IT" dirty="0">
              <a:solidFill>
                <a:srgbClr val="194FF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it-IT" b="1" i="1" u="sng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Parte </a:t>
            </a:r>
            <a:r>
              <a:rPr lang="it-IT" b="1" i="1" u="sng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b="1" u="sng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mr-IN" b="1" u="sng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it-IT" b="1" u="sng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LE RELAZIONI DI CURA NELLA CONTEMPORANEITÀ</a:t>
            </a:r>
            <a:r>
              <a:rPr lang="it-IT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L’evoluzione storica e le problematiche contemporanee</a:t>
            </a:r>
          </a:p>
          <a:p>
            <a:r>
              <a:rPr 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it-IT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cercatori della cura: aspetti etici</a:t>
            </a:r>
          </a:p>
          <a:p>
            <a:r>
              <a:rPr lang="it-IT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La sociologia della cura: </a:t>
            </a:r>
            <a:r>
              <a:rPr lang="it-IT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verso relazioni </a:t>
            </a:r>
            <a:r>
              <a:rPr lang="it-IT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 cura reciproche e collaborative</a:t>
            </a:r>
          </a:p>
          <a:p>
            <a:pPr>
              <a:buFont typeface="Wingdings" charset="2"/>
              <a:buChar char="v"/>
            </a:pPr>
            <a:endParaRPr lang="it-IT" dirty="0" smtClean="0">
              <a:solidFill>
                <a:srgbClr val="194FF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0738" y="3452118"/>
            <a:ext cx="7542212" cy="1376736"/>
          </a:xfrm>
        </p:spPr>
        <p:txBody>
          <a:bodyPr/>
          <a:lstStyle/>
          <a:p>
            <a:pPr algn="r"/>
            <a:r>
              <a:rPr lang="mr-IN" sz="3600" i="1" cap="none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it-IT" sz="3600" i="1" cap="none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 quindi, a che serve la sociologia?</a:t>
            </a:r>
            <a:endParaRPr lang="it-IT" sz="3600" i="1" cap="none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0738" y="5252148"/>
            <a:ext cx="7542212" cy="1009699"/>
          </a:xfrm>
        </p:spPr>
        <p:txBody>
          <a:bodyPr/>
          <a:lstStyle/>
          <a:p>
            <a:endParaRPr lang="it-IT" dirty="0">
              <a:solidFill>
                <a:srgbClr val="3366FF"/>
              </a:solidFill>
            </a:endParaRPr>
          </a:p>
        </p:txBody>
      </p:sp>
      <p:pic>
        <p:nvPicPr>
          <p:cNvPr id="5" name="Segnaposto contenuto 3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2" b="11532"/>
          <a:stretch>
            <a:fillRect/>
          </a:stretch>
        </p:blipFill>
        <p:spPr>
          <a:xfrm>
            <a:off x="2728878" y="691454"/>
            <a:ext cx="5850044" cy="30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4818" y="606174"/>
            <a:ext cx="3770616" cy="2537717"/>
          </a:xfrm>
        </p:spPr>
        <p:txBody>
          <a:bodyPr>
            <a:normAutofit/>
          </a:bodyPr>
          <a:lstStyle/>
          <a:p>
            <a:pPr algn="l"/>
            <a:r>
              <a:rPr lang="it-IT" sz="3200" b="1" i="1" cap="none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it-IT" sz="3200" b="1" i="1" cap="none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..a nutrire la nostra consapevolezza e la voglia di avventura</a:t>
            </a:r>
            <a:endParaRPr lang="it-IT" sz="3200" b="1" i="1" cap="none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272" y="3143891"/>
            <a:ext cx="7890553" cy="2692132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C600C6"/>
                </a:solidFill>
                <a:latin typeface="Calibri" charset="0"/>
                <a:ea typeface="Calibri" charset="0"/>
                <a:cs typeface="Calibri" charset="0"/>
              </a:rPr>
              <a:t>Il passato: </a:t>
            </a:r>
            <a:r>
              <a:rPr lang="it-IT" sz="3200" b="1" dirty="0" smtClean="0">
                <a:solidFill>
                  <a:srgbClr val="C600C6"/>
                </a:solidFill>
                <a:latin typeface="Calibri" charset="0"/>
                <a:ea typeface="Calibri" charset="0"/>
                <a:cs typeface="Calibri" charset="0"/>
              </a:rPr>
              <a:t>prospettiva e memoria</a:t>
            </a:r>
          </a:p>
          <a:p>
            <a:r>
              <a:rPr lang="it-IT" sz="3200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Il presente: </a:t>
            </a:r>
            <a:r>
              <a:rPr lang="it-IT" sz="3200" b="1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intelligenza e cura del mondo</a:t>
            </a:r>
            <a:r>
              <a:rPr lang="it-IT" sz="3200" dirty="0" smtClean="0">
                <a:solidFill>
                  <a:srgbClr val="194FF0"/>
                </a:solidFill>
                <a:latin typeface="Calibri" charset="0"/>
                <a:ea typeface="Calibri" charset="0"/>
                <a:cs typeface="Calibri" charset="0"/>
              </a:rPr>
              <a:t> (interrogarsi, orientarsi, partecipare)</a:t>
            </a:r>
            <a:endParaRPr lang="it-IT" sz="3200" dirty="0" smtClean="0">
              <a:solidFill>
                <a:srgbClr val="194FF0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it-IT" sz="32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Il futuro: </a:t>
            </a:r>
            <a:r>
              <a:rPr lang="it-IT" sz="32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incubazione</a:t>
            </a:r>
            <a:r>
              <a:rPr lang="it-IT" sz="32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del possibile e </a:t>
            </a:r>
            <a:r>
              <a:rPr lang="it-IT" sz="32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capacità</a:t>
            </a:r>
            <a:r>
              <a:rPr lang="it-IT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it-IT" sz="32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pro-gettare/fare </a:t>
            </a:r>
            <a:endParaRPr lang="it-IT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64" y="820926"/>
            <a:ext cx="2845941" cy="195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3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4628" y="616449"/>
            <a:ext cx="4337356" cy="1967302"/>
          </a:xfrm>
        </p:spPr>
        <p:txBody>
          <a:bodyPr/>
          <a:lstStyle/>
          <a:p>
            <a:r>
              <a:rPr lang="it-IT" sz="3600" cap="none" dirty="0" smtClean="0">
                <a:solidFill>
                  <a:srgbClr val="FF203A"/>
                </a:solidFill>
                <a:latin typeface="Comic Sans MS" charset="0"/>
                <a:ea typeface="Comic Sans MS" charset="0"/>
                <a:cs typeface="Comic Sans MS" charset="0"/>
              </a:rPr>
              <a:t>il “segreto” della sociologia</a:t>
            </a:r>
            <a:endParaRPr lang="it-IT" sz="3600" cap="none" dirty="0">
              <a:solidFill>
                <a:srgbClr val="FF203A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7166" y="2909640"/>
            <a:ext cx="8014292" cy="345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194FF0"/>
                </a:solidFill>
              </a:rPr>
              <a:t>La sociologia si basa sulla nostra immaginazione sociologica, cioè sulla capacità di “</a:t>
            </a:r>
            <a:r>
              <a:rPr lang="it-IT" i="1" dirty="0" smtClean="0">
                <a:solidFill>
                  <a:srgbClr val="194FF0"/>
                </a:solidFill>
              </a:rPr>
              <a:t>vedere</a:t>
            </a:r>
            <a:r>
              <a:rPr lang="it-IT" dirty="0" smtClean="0">
                <a:solidFill>
                  <a:srgbClr val="194FF0"/>
                </a:solidFill>
              </a:rPr>
              <a:t>” che noi siamo legati gli uni agli altri, che siamo parte di “</a:t>
            </a:r>
            <a:r>
              <a:rPr lang="it-IT" i="1" dirty="0" smtClean="0">
                <a:solidFill>
                  <a:srgbClr val="194FF0"/>
                </a:solidFill>
              </a:rPr>
              <a:t>danze relazionali</a:t>
            </a:r>
            <a:r>
              <a:rPr lang="it-IT" dirty="0" smtClean="0">
                <a:solidFill>
                  <a:srgbClr val="194FF0"/>
                </a:solidFill>
              </a:rPr>
              <a:t>” che costruiamo con chi ci è prossimo e con chi è lontano, siamo parte delle relazioni che ci hanno generato e di quelle di cui ci prendiamo cura; noi siamo parte del mondo umano e delle ecologie coi viventi, siamo parte dell’universo e di tutto ciò che ci trascende, anche  di ciò che è </a:t>
            </a:r>
            <a:r>
              <a:rPr lang="it-IT" dirty="0" smtClean="0">
                <a:solidFill>
                  <a:srgbClr val="194FF0"/>
                </a:solidFill>
              </a:rPr>
              <a:t>“</a:t>
            </a:r>
            <a:r>
              <a:rPr lang="it-IT" i="1" dirty="0" smtClean="0">
                <a:solidFill>
                  <a:srgbClr val="194FF0"/>
                </a:solidFill>
              </a:rPr>
              <a:t>misterioso</a:t>
            </a:r>
            <a:r>
              <a:rPr lang="it-IT" dirty="0" smtClean="0">
                <a:solidFill>
                  <a:srgbClr val="194FF0"/>
                </a:solidFill>
              </a:rPr>
              <a:t>”, </a:t>
            </a:r>
            <a:r>
              <a:rPr lang="it-IT" dirty="0" smtClean="0">
                <a:solidFill>
                  <a:srgbClr val="194FF0"/>
                </a:solidFill>
              </a:rPr>
              <a:t>ma che ci è necessario per vivere e sognare. </a:t>
            </a:r>
            <a:r>
              <a:rPr lang="it-IT" b="1" i="1" dirty="0" smtClean="0">
                <a:solidFill>
                  <a:srgbClr val="194FF0"/>
                </a:solidFill>
              </a:rPr>
              <a:t>Noi siamo parte …</a:t>
            </a:r>
            <a:endParaRPr lang="it-IT" b="1" i="1" dirty="0">
              <a:solidFill>
                <a:srgbClr val="194FF0"/>
              </a:solidFill>
            </a:endParaRPr>
          </a:p>
        </p:txBody>
      </p:sp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35" y="397196"/>
            <a:ext cx="34671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6592" y="764372"/>
            <a:ext cx="3832261" cy="2543905"/>
          </a:xfrm>
        </p:spPr>
        <p:txBody>
          <a:bodyPr>
            <a:normAutofit/>
          </a:bodyPr>
          <a:lstStyle/>
          <a:p>
            <a:r>
              <a:rPr lang="it-IT" sz="3200" cap="none" dirty="0" smtClean="0">
                <a:solidFill>
                  <a:srgbClr val="194FF0"/>
                </a:solidFill>
                <a:latin typeface="Comic Sans MS" charset="0"/>
                <a:ea typeface="Comic Sans MS" charset="0"/>
                <a:cs typeface="Comic Sans MS" charset="0"/>
              </a:rPr>
              <a:t>fare la </a:t>
            </a:r>
            <a:r>
              <a:rPr lang="it-IT" sz="3200" cap="none" smtClean="0">
                <a:solidFill>
                  <a:srgbClr val="194FF0"/>
                </a:solidFill>
                <a:latin typeface="Comic Sans MS" charset="0"/>
                <a:ea typeface="Comic Sans MS" charset="0"/>
                <a:cs typeface="Comic Sans MS" charset="0"/>
              </a:rPr>
              <a:t>pace nell’era planetaria</a:t>
            </a:r>
            <a:r>
              <a:rPr lang="it-IT" sz="3200" cap="none" dirty="0" smtClean="0">
                <a:solidFill>
                  <a:srgbClr val="194FF0"/>
                </a:solidFill>
                <a:latin typeface="Comic Sans MS" charset="0"/>
                <a:ea typeface="Comic Sans MS" charset="0"/>
                <a:cs typeface="Comic Sans MS" charset="0"/>
              </a:rPr>
              <a:t>: l’esempio di Mandela</a:t>
            </a:r>
            <a:endParaRPr lang="it-IT" sz="3200" cap="none" dirty="0">
              <a:solidFill>
                <a:srgbClr val="194FF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4360" y="3308278"/>
            <a:ext cx="7955280" cy="2955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203A"/>
                </a:solidFill>
              </a:rPr>
              <a:t>«Mandela ha compreso lo spirito umano e come esso sia legato a quello di tutti. C’è una parola in Sudafrica, </a:t>
            </a:r>
            <a:r>
              <a:rPr lang="it-IT" i="1" dirty="0" err="1" smtClean="0">
                <a:solidFill>
                  <a:srgbClr val="FF203A"/>
                </a:solidFill>
              </a:rPr>
              <a:t>Ubuntu</a:t>
            </a:r>
            <a:r>
              <a:rPr lang="it-IT" dirty="0" smtClean="0">
                <a:solidFill>
                  <a:srgbClr val="FF203A"/>
                </a:solidFill>
              </a:rPr>
              <a:t>, che descrive e condensa questo suo immenso dono: egli ha saputo vedere che siamo tutti legati gli uni agli altri in modi invisibili e che sfuggono allo sguardo; che esiste unione nel genere umano; che possiamo conseguire il nostro pieno successo condividendolo con gli altri e prendendoci cura di chi abbiamo attorno.»</a:t>
            </a:r>
          </a:p>
          <a:p>
            <a:pPr marL="0" indent="0" algn="r">
              <a:buNone/>
            </a:pPr>
            <a:r>
              <a:rPr lang="it-IT" sz="1800" dirty="0" err="1" smtClean="0">
                <a:solidFill>
                  <a:srgbClr val="C600C6"/>
                </a:solidFill>
              </a:rPr>
              <a:t>Barak</a:t>
            </a:r>
            <a:r>
              <a:rPr lang="it-IT" sz="1800" dirty="0" smtClean="0">
                <a:solidFill>
                  <a:srgbClr val="C600C6"/>
                </a:solidFill>
              </a:rPr>
              <a:t> Obama, </a:t>
            </a:r>
            <a:r>
              <a:rPr lang="it-IT" sz="1800" i="1" dirty="0" smtClean="0">
                <a:solidFill>
                  <a:srgbClr val="C600C6"/>
                </a:solidFill>
              </a:rPr>
              <a:t>discorso in ricordo di Mandela, 10 </a:t>
            </a:r>
            <a:r>
              <a:rPr lang="it-IT" sz="1800" i="1" dirty="0" err="1" smtClean="0">
                <a:solidFill>
                  <a:srgbClr val="C600C6"/>
                </a:solidFill>
              </a:rPr>
              <a:t>dic</a:t>
            </a:r>
            <a:r>
              <a:rPr lang="it-IT" sz="1800" i="1" dirty="0" smtClean="0">
                <a:solidFill>
                  <a:srgbClr val="C600C6"/>
                </a:solidFill>
              </a:rPr>
              <a:t>. 2013</a:t>
            </a:r>
            <a:endParaRPr lang="it-IT" sz="1800" i="1" dirty="0">
              <a:solidFill>
                <a:srgbClr val="C600C6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292" y="448597"/>
            <a:ext cx="2825568" cy="26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60941"/>
          </a:xfrm>
        </p:spPr>
        <p:txBody>
          <a:bodyPr>
            <a:normAutofit/>
          </a:bodyPr>
          <a:lstStyle/>
          <a:p>
            <a:r>
              <a:rPr lang="it-IT" sz="3600" cap="none" dirty="0" smtClean="0">
                <a:solidFill>
                  <a:srgbClr val="FF203A"/>
                </a:solidFill>
                <a:latin typeface="Comic Sans MS" charset="0"/>
                <a:ea typeface="Comic Sans MS" charset="0"/>
                <a:cs typeface="Comic Sans MS" charset="0"/>
              </a:rPr>
              <a:t>buona sociologia a tutti !*</a:t>
            </a:r>
            <a:endParaRPr lang="it-IT" sz="3600" cap="none" dirty="0">
              <a:solidFill>
                <a:srgbClr val="FF203A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Segnaposto contenuto 3" descr="images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" b="4823"/>
          <a:stretch>
            <a:fillRect/>
          </a:stretch>
        </p:blipFill>
        <p:spPr>
          <a:xfrm>
            <a:off x="3765047" y="1368518"/>
            <a:ext cx="4081462" cy="2712376"/>
          </a:xfrm>
        </p:spPr>
      </p:pic>
      <p:sp>
        <p:nvSpPr>
          <p:cNvPr id="5" name="CasellaDiTesto 4"/>
          <p:cNvSpPr txBox="1"/>
          <p:nvPr/>
        </p:nvSpPr>
        <p:spPr>
          <a:xfrm>
            <a:off x="893852" y="4962417"/>
            <a:ext cx="586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94FF0"/>
                </a:solidFill>
                <a:latin typeface="Comic Sans MS" charset="0"/>
                <a:ea typeface="Comic Sans MS" charset="0"/>
                <a:cs typeface="Comic Sans MS" charset="0"/>
              </a:rPr>
              <a:t>*</a:t>
            </a:r>
            <a:r>
              <a:rPr lang="mr-IN" sz="2000" dirty="0" smtClean="0">
                <a:solidFill>
                  <a:srgbClr val="194FF0"/>
                </a:solidFill>
                <a:latin typeface="Comic Sans MS" charset="0"/>
                <a:ea typeface="Comic Sans MS" charset="0"/>
                <a:cs typeface="Comic Sans MS" charset="0"/>
              </a:rPr>
              <a:t>…</a:t>
            </a:r>
            <a:r>
              <a:rPr lang="it-IT" sz="2000" dirty="0" smtClean="0">
                <a:solidFill>
                  <a:srgbClr val="194FF0"/>
                </a:solidFill>
                <a:latin typeface="Comic Sans MS" charset="0"/>
                <a:ea typeface="Comic Sans MS" charset="0"/>
                <a:cs typeface="Comic Sans MS" charset="0"/>
              </a:rPr>
              <a:t> in occasione dell’ultima lezione “ufficiale” dell’ultimo anno</a:t>
            </a:r>
            <a:r>
              <a:rPr lang="it-IT" sz="2000" dirty="0">
                <a:solidFill>
                  <a:srgbClr val="194FF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it-IT" sz="2000" dirty="0" smtClean="0">
                <a:solidFill>
                  <a:srgbClr val="194FF0"/>
                </a:solidFill>
                <a:latin typeface="Comic Sans MS" charset="0"/>
                <a:ea typeface="Comic Sans MS" charset="0"/>
                <a:cs typeface="Comic Sans MS" charset="0"/>
              </a:rPr>
              <a:t>di Sociologia generale</a:t>
            </a:r>
            <a:endParaRPr lang="it-IT" sz="2000" dirty="0">
              <a:solidFill>
                <a:srgbClr val="194FF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489</TotalTime>
  <Words>584</Words>
  <Application>Microsoft Macintosh PowerPoint</Application>
  <PresentationFormat>Presentazione su schermo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Calibri</vt:lpstr>
      <vt:lpstr>Century Gothic</vt:lpstr>
      <vt:lpstr>Comic Sans MS</vt:lpstr>
      <vt:lpstr>Mangal</vt:lpstr>
      <vt:lpstr>ＭＳ Ｐゴシック</vt:lpstr>
      <vt:lpstr>Wingdings</vt:lpstr>
      <vt:lpstr>Arial</vt:lpstr>
      <vt:lpstr>Scia di vapore</vt:lpstr>
      <vt:lpstr>LA STRADA PERCORSA</vt:lpstr>
      <vt:lpstr>Il filo del discorso</vt:lpstr>
      <vt:lpstr>…continuando il filo del discorso</vt:lpstr>
      <vt:lpstr>…ULTERIORI PASSI</vt:lpstr>
      <vt:lpstr>…e quindi, a che serve la sociologia?</vt:lpstr>
      <vt:lpstr>...a nutrire la nostra consapevolezza e la voglia di avventura</vt:lpstr>
      <vt:lpstr>il “segreto” della sociologia</vt:lpstr>
      <vt:lpstr>fare la pace nell’era planetaria: l’esempio di Mandela</vt:lpstr>
      <vt:lpstr>buona sociologia a tutti !*</vt:lpstr>
      <vt:lpstr>…e Buon Natale “nomade”!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allora, che possiamo fare?</dc:title>
  <dc:creator>Marco Ingrosso</dc:creator>
  <cp:lastModifiedBy>Marco Ingrosso</cp:lastModifiedBy>
  <cp:revision>47</cp:revision>
  <dcterms:created xsi:type="dcterms:W3CDTF">2013-12-06T10:56:55Z</dcterms:created>
  <dcterms:modified xsi:type="dcterms:W3CDTF">2017-12-12T16:08:14Z</dcterms:modified>
</cp:coreProperties>
</file>