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68" r:id="rId6"/>
    <p:sldId id="285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9" r:id="rId22"/>
    <p:sldId id="270" r:id="rId23"/>
    <p:sldId id="287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7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07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6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5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6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3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2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1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3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229B5-6809-4D60-9491-A82536C43C2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1BFC5-AC5D-47FB-B4A3-CCED8D7DE9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3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6984776" cy="5544616"/>
          </a:xfrm>
        </p:spPr>
        <p:txBody>
          <a:bodyPr/>
          <a:lstStyle/>
          <a:p>
            <a:pPr algn="l"/>
            <a:r>
              <a:rPr lang="en-GB" dirty="0" err="1" smtClean="0">
                <a:solidFill>
                  <a:schemeClr val="tx1"/>
                </a:solidFill>
              </a:rPr>
              <a:t>Interazione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GB" dirty="0" err="1" smtClean="0">
                <a:solidFill>
                  <a:schemeClr val="tx1"/>
                </a:solidFill>
              </a:rPr>
              <a:t>spazio</a:t>
            </a:r>
            <a:r>
              <a:rPr lang="en-GB" dirty="0" smtClean="0">
                <a:solidFill>
                  <a:schemeClr val="tx1"/>
                </a:solidFill>
              </a:rPr>
              <a:t> – </a:t>
            </a:r>
            <a:r>
              <a:rPr lang="en-GB" dirty="0" err="1" smtClean="0">
                <a:solidFill>
                  <a:schemeClr val="tx1"/>
                </a:solidFill>
              </a:rPr>
              <a:t>artefatti</a:t>
            </a:r>
            <a:r>
              <a:rPr lang="en-GB" dirty="0" smtClean="0">
                <a:solidFill>
                  <a:schemeClr val="tx1"/>
                </a:solidFill>
              </a:rPr>
              <a:t> - </a:t>
            </a:r>
            <a:r>
              <a:rPr lang="en-GB" dirty="0" err="1" smtClean="0">
                <a:solidFill>
                  <a:schemeClr val="tx1"/>
                </a:solidFill>
              </a:rPr>
              <a:t>gruppi</a:t>
            </a:r>
            <a:r>
              <a:rPr lang="en-GB" dirty="0" smtClean="0">
                <a:solidFill>
                  <a:schemeClr val="tx1"/>
                </a:solidFill>
              </a:rPr>
              <a:t> – </a:t>
            </a:r>
            <a:r>
              <a:rPr lang="en-GB" dirty="0" err="1" smtClean="0">
                <a:solidFill>
                  <a:schemeClr val="tx1"/>
                </a:solidFill>
              </a:rPr>
              <a:t>individuo</a:t>
            </a:r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2483768" y="2204864"/>
            <a:ext cx="3816424" cy="3672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e 4"/>
          <p:cNvSpPr/>
          <p:nvPr/>
        </p:nvSpPr>
        <p:spPr>
          <a:xfrm>
            <a:off x="4090525" y="4448188"/>
            <a:ext cx="576064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4161656" y="2352806"/>
            <a:ext cx="1346448" cy="1231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4834880" y="268376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3203848" y="3140968"/>
            <a:ext cx="2088232" cy="15412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1619672" y="2204864"/>
            <a:ext cx="1584176" cy="1706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ilindro 9"/>
          <p:cNvSpPr/>
          <p:nvPr/>
        </p:nvSpPr>
        <p:spPr>
          <a:xfrm>
            <a:off x="3520560" y="3583868"/>
            <a:ext cx="457200" cy="6080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ilindro 10"/>
          <p:cNvSpPr/>
          <p:nvPr/>
        </p:nvSpPr>
        <p:spPr>
          <a:xfrm>
            <a:off x="4247964" y="2754189"/>
            <a:ext cx="457200" cy="6080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3817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42988" y="5445125"/>
            <a:ext cx="6697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/>
              <a:t>Interno di uno slum a Londra (fine XIX)</a:t>
            </a:r>
          </a:p>
        </p:txBody>
      </p:sp>
    </p:spTree>
    <p:extLst>
      <p:ext uri="{BB962C8B-B14F-4D97-AF65-F5344CB8AC3E}">
        <p14:creationId xmlns:p14="http://schemas.microsoft.com/office/powerpoint/2010/main" val="26505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1501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87450" y="6092825"/>
            <a:ext cx="6913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/>
              <a:t>George Grosz, Metropolis 1916-1917 </a:t>
            </a:r>
          </a:p>
        </p:txBody>
      </p:sp>
    </p:spTree>
    <p:extLst>
      <p:ext uri="{BB962C8B-B14F-4D97-AF65-F5344CB8AC3E}">
        <p14:creationId xmlns:p14="http://schemas.microsoft.com/office/powerpoint/2010/main" val="21888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54006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47813" y="5661025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/>
              <a:t>Edward Hopper,  </a:t>
            </a:r>
            <a:r>
              <a:rPr lang="en-US" altLang="it-IT" i="1"/>
              <a:t>Donna alla finestra</a:t>
            </a:r>
            <a:r>
              <a:rPr lang="en-US" altLang="it-IT"/>
              <a:t>, 1944</a:t>
            </a:r>
          </a:p>
        </p:txBody>
      </p:sp>
    </p:spTree>
    <p:extLst>
      <p:ext uri="{BB962C8B-B14F-4D97-AF65-F5344CB8AC3E}">
        <p14:creationId xmlns:p14="http://schemas.microsoft.com/office/powerpoint/2010/main" val="41514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4168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692275" y="5661025"/>
            <a:ext cx="5976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/>
              <a:t>Edward Hopper, Nighthawks, 1942</a:t>
            </a:r>
          </a:p>
        </p:txBody>
      </p:sp>
    </p:spTree>
    <p:extLst>
      <p:ext uri="{BB962C8B-B14F-4D97-AF65-F5344CB8AC3E}">
        <p14:creationId xmlns:p14="http://schemas.microsoft.com/office/powerpoint/2010/main" val="23784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92088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9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639698\Desktop\file_foto_corso\084513476-0d518f13-d953-4871-84f4-a1c6282c3d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285750"/>
            <a:ext cx="839152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639698\Desktop\file_foto_corso\084513508-e7328e03-4e4e-47ff-873c-af18654f57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85750"/>
            <a:ext cx="785812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639698\Desktop\file_foto_corso\084514774-c8646362-f5fc-4636-b0fa-b790cc49da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85750"/>
            <a:ext cx="785812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639698\Desktop\file_foto_corso\084515650-b86c2f5c-9533-41ca-99f2-b7a7efbe1e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639698\Desktop\file_foto_corso\Darfur_refugee_camp_in_Chad_edit-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0567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relazioni</a:t>
            </a:r>
            <a:r>
              <a:rPr lang="en-GB" dirty="0" smtClean="0"/>
              <a:t> </a:t>
            </a:r>
            <a:r>
              <a:rPr lang="en-GB" dirty="0" err="1" smtClean="0"/>
              <a:t>sociali</a:t>
            </a:r>
            <a:r>
              <a:rPr lang="en-GB" dirty="0"/>
              <a:t> </a:t>
            </a:r>
            <a:r>
              <a:rPr lang="en-GB" dirty="0" err="1" smtClean="0"/>
              <a:t>s’inscrivono</a:t>
            </a:r>
            <a:r>
              <a:rPr lang="en-GB" dirty="0" smtClean="0"/>
              <a:t> </a:t>
            </a:r>
            <a:r>
              <a:rPr lang="en-GB" dirty="0" err="1" smtClean="0"/>
              <a:t>dentro</a:t>
            </a:r>
            <a:r>
              <a:rPr lang="en-GB" dirty="0" smtClean="0"/>
              <a:t> ad </a:t>
            </a:r>
            <a:r>
              <a:rPr lang="en-GB" dirty="0" err="1" smtClean="0"/>
              <a:t>uno</a:t>
            </a:r>
            <a:r>
              <a:rPr lang="en-GB" dirty="0" smtClean="0"/>
              <a:t> </a:t>
            </a:r>
            <a:r>
              <a:rPr lang="en-GB" dirty="0" err="1" smtClean="0"/>
              <a:t>spazio</a:t>
            </a:r>
            <a:endParaRPr lang="en-GB" dirty="0" smtClean="0"/>
          </a:p>
          <a:p>
            <a:r>
              <a:rPr lang="en-GB" dirty="0" err="1" smtClean="0"/>
              <a:t>Differenzazione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relazioni</a:t>
            </a:r>
            <a:r>
              <a:rPr lang="en-GB" dirty="0" smtClean="0"/>
              <a:t> </a:t>
            </a:r>
            <a:r>
              <a:rPr lang="en-GB" dirty="0" err="1" smtClean="0"/>
              <a:t>all’interno</a:t>
            </a:r>
            <a:r>
              <a:rPr lang="en-GB" dirty="0" smtClean="0"/>
              <a:t> di </a:t>
            </a:r>
            <a:r>
              <a:rPr lang="en-GB" dirty="0" err="1" smtClean="0"/>
              <a:t>uno</a:t>
            </a:r>
            <a:r>
              <a:rPr lang="en-GB" dirty="0" smtClean="0"/>
              <a:t> </a:t>
            </a:r>
            <a:r>
              <a:rPr lang="en-GB" dirty="0" err="1" smtClean="0"/>
              <a:t>stesso</a:t>
            </a:r>
            <a:r>
              <a:rPr lang="en-GB" dirty="0" smtClean="0"/>
              <a:t> </a:t>
            </a:r>
            <a:r>
              <a:rPr lang="en-GB" dirty="0" err="1" smtClean="0"/>
              <a:t>spazio</a:t>
            </a:r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società</a:t>
            </a:r>
            <a:r>
              <a:rPr lang="en-GB" dirty="0" smtClean="0"/>
              <a:t> </a:t>
            </a:r>
            <a:r>
              <a:rPr lang="en-GB" dirty="0" err="1" smtClean="0"/>
              <a:t>stessa</a:t>
            </a:r>
            <a:r>
              <a:rPr lang="en-GB" dirty="0" smtClean="0"/>
              <a:t>, </a:t>
            </a:r>
            <a:r>
              <a:rPr lang="en-GB" dirty="0" err="1" smtClean="0"/>
              <a:t>quindi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determina</a:t>
            </a:r>
            <a:r>
              <a:rPr lang="en-GB" dirty="0" smtClean="0"/>
              <a:t> </a:t>
            </a:r>
            <a:r>
              <a:rPr lang="en-GB" dirty="0" err="1" smtClean="0"/>
              <a:t>dalla</a:t>
            </a:r>
            <a:r>
              <a:rPr lang="en-GB" dirty="0" smtClean="0"/>
              <a:t> </a:t>
            </a:r>
            <a:r>
              <a:rPr lang="en-GB" dirty="0" err="1" smtClean="0"/>
              <a:t>sua</a:t>
            </a:r>
            <a:r>
              <a:rPr lang="en-GB" dirty="0" smtClean="0"/>
              <a:t> </a:t>
            </a:r>
            <a:r>
              <a:rPr lang="en-GB" dirty="0" err="1" smtClean="0"/>
              <a:t>morfologia</a:t>
            </a:r>
            <a:r>
              <a:rPr lang="en-GB" dirty="0" smtClean="0"/>
              <a:t> </a:t>
            </a:r>
            <a:r>
              <a:rPr lang="en-GB" dirty="0" err="1" smtClean="0"/>
              <a:t>spaziale</a:t>
            </a:r>
            <a:endParaRPr lang="en-GB" dirty="0" smtClean="0"/>
          </a:p>
          <a:p>
            <a:r>
              <a:rPr lang="en-GB" dirty="0" err="1" smtClean="0"/>
              <a:t>L’artefatto</a:t>
            </a:r>
            <a:r>
              <a:rPr lang="en-GB" dirty="0" smtClean="0"/>
              <a:t> </a:t>
            </a:r>
            <a:r>
              <a:rPr lang="en-GB" dirty="0" err="1" smtClean="0"/>
              <a:t>modifica</a:t>
            </a:r>
            <a:r>
              <a:rPr lang="en-GB" dirty="0" smtClean="0"/>
              <a:t> lo </a:t>
            </a:r>
            <a:r>
              <a:rPr lang="en-GB" dirty="0" err="1" smtClean="0"/>
              <a:t>spazio</a:t>
            </a:r>
            <a:r>
              <a:rPr lang="en-GB" dirty="0" smtClean="0"/>
              <a:t> e </a:t>
            </a:r>
            <a:r>
              <a:rPr lang="en-GB" dirty="0" err="1" smtClean="0"/>
              <a:t>modifica</a:t>
            </a:r>
            <a:r>
              <a:rPr lang="en-GB" dirty="0" smtClean="0"/>
              <a:t> le </a:t>
            </a:r>
            <a:r>
              <a:rPr lang="en-GB" dirty="0" err="1" smtClean="0"/>
              <a:t>relazioni</a:t>
            </a:r>
            <a:r>
              <a:rPr lang="en-GB" dirty="0" smtClean="0"/>
              <a:t> </a:t>
            </a:r>
            <a:r>
              <a:rPr lang="en-GB" dirty="0" err="1" smtClean="0"/>
              <a:t>sociali</a:t>
            </a:r>
            <a:r>
              <a:rPr lang="en-GB" dirty="0" smtClean="0"/>
              <a:t> (?)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639698\Desktop\file_foto_corso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6750"/>
            <a:ext cx="7992888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39698\Nuova cartella\tumblr_mbx6lcHdcR1rhtsd5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287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639698\Nuova cartella\DianeAr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1133475"/>
            <a:ext cx="614362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323850" y="390525"/>
            <a:ext cx="8569325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000" b="1"/>
              <a:t>SOCIETA’ URBANA (modernità)</a:t>
            </a:r>
          </a:p>
          <a:p>
            <a:pPr algn="ctr" eaLnBrk="1" hangingPunct="1"/>
            <a:r>
              <a:rPr lang="it-IT" altLang="it-IT" sz="2000" i="1"/>
              <a:t>Versus</a:t>
            </a:r>
          </a:p>
          <a:p>
            <a:pPr algn="ctr" eaLnBrk="1" hangingPunct="1"/>
            <a:r>
              <a:rPr lang="it-IT" altLang="it-IT" sz="2000" b="1"/>
              <a:t>SOCIETA’ RURALE (tradizione)</a:t>
            </a:r>
          </a:p>
          <a:p>
            <a:pPr algn="ctr" eaLnBrk="1" hangingPunct="1"/>
            <a:endParaRPr lang="it-IT" altLang="it-IT" sz="2000"/>
          </a:p>
          <a:p>
            <a:pPr algn="ctr" eaLnBrk="1" hangingPunct="1"/>
            <a:r>
              <a:rPr lang="it-IT" altLang="it-IT" sz="2000" b="1"/>
              <a:t>Ferdinad Tönnies, </a:t>
            </a:r>
            <a:r>
              <a:rPr lang="it-IT" altLang="it-IT" sz="2000" b="1" i="1"/>
              <a:t>Comunità e Società</a:t>
            </a:r>
            <a:r>
              <a:rPr lang="it-IT" altLang="it-IT" sz="2000" b="1"/>
              <a:t>, (1887)</a:t>
            </a:r>
          </a:p>
          <a:p>
            <a:pPr algn="ctr" eaLnBrk="1" hangingPunct="1"/>
            <a:endParaRPr lang="it-IT" altLang="it-IT" sz="2000" b="1"/>
          </a:p>
          <a:p>
            <a:pPr algn="ctr" eaLnBrk="1" hangingPunct="1"/>
            <a:r>
              <a:rPr lang="de-DE" altLang="it-IT" sz="2000" b="1">
                <a:sym typeface="Wingdings 2" pitchFamily="18" charset="2"/>
              </a:rPr>
              <a:t></a:t>
            </a:r>
            <a:r>
              <a:rPr lang="de-DE" altLang="it-IT" sz="2000" b="1"/>
              <a:t>Comunità (</a:t>
            </a:r>
            <a:r>
              <a:rPr lang="de-DE" altLang="it-IT" sz="2000" b="1" i="1">
                <a:sym typeface="Wingdings 2" pitchFamily="18" charset="2"/>
              </a:rPr>
              <a:t>Gemeinschaft</a:t>
            </a:r>
            <a:r>
              <a:rPr lang="de-DE" altLang="it-IT" sz="2000" b="1">
                <a:sym typeface="Wingdings 2" pitchFamily="18" charset="2"/>
              </a:rPr>
              <a:t>)</a:t>
            </a:r>
            <a:r>
              <a:rPr lang="de-DE" altLang="it-IT" sz="2000" b="1" i="1">
                <a:sym typeface="Wingdings 2" pitchFamily="18" charset="2"/>
              </a:rPr>
              <a:t> </a:t>
            </a:r>
            <a:r>
              <a:rPr lang="de-DE" altLang="it-IT" sz="2000" b="1">
                <a:sym typeface="Wingdings 2" pitchFamily="18" charset="2"/>
              </a:rPr>
              <a:t>come:</a:t>
            </a:r>
            <a:endParaRPr lang="it-IT" altLang="it-IT" sz="2000" b="1">
              <a:sym typeface="Wingdings 2" pitchFamily="18" charset="2"/>
            </a:endParaRPr>
          </a:p>
          <a:p>
            <a:pPr algn="ctr" eaLnBrk="1" hangingPunct="1"/>
            <a:r>
              <a:rPr lang="it-IT" altLang="it-IT" sz="2000" b="1">
                <a:sym typeface="Wingdings 2" pitchFamily="18" charset="2"/>
              </a:rPr>
              <a:t>piccola comunità preindustriale, integrata, basata sulla parentela, l’amicizia e il vicinato, dove le relazioni sociali erano intime, pluridimensionali e di lunga durata</a:t>
            </a:r>
          </a:p>
          <a:p>
            <a:pPr algn="ctr" eaLnBrk="1" hangingPunct="1"/>
            <a:r>
              <a:rPr lang="it-IT" altLang="it-IT" sz="2000" b="1">
                <a:sym typeface="Wingdings 2" pitchFamily="18" charset="2"/>
              </a:rPr>
              <a:t>prevalenza dei rapporti sociali primari</a:t>
            </a:r>
          </a:p>
          <a:p>
            <a:pPr algn="ctr" eaLnBrk="1" hangingPunct="1"/>
            <a:endParaRPr lang="it-IT" altLang="it-IT" sz="2000" b="1">
              <a:sym typeface="Wingdings 2" pitchFamily="18" charset="2"/>
            </a:endParaRPr>
          </a:p>
          <a:p>
            <a:pPr algn="ctr" eaLnBrk="1" hangingPunct="1"/>
            <a:r>
              <a:rPr lang="de-DE" altLang="it-IT" sz="2000" b="1">
                <a:sym typeface="Wingdings 2" pitchFamily="18" charset="2"/>
              </a:rPr>
              <a:t></a:t>
            </a:r>
            <a:r>
              <a:rPr lang="it-IT" altLang="it-IT" sz="2000" b="1"/>
              <a:t>Società (Gesellschaft) come:</a:t>
            </a:r>
            <a:endParaRPr lang="it-IT" altLang="it-IT" sz="2000" b="1">
              <a:sym typeface="Wingdings 2" pitchFamily="18" charset="2"/>
            </a:endParaRPr>
          </a:p>
          <a:p>
            <a:pPr algn="ctr" eaLnBrk="1" hangingPunct="1"/>
            <a:r>
              <a:rPr lang="it-IT" altLang="it-IT" sz="2000" b="1">
                <a:sym typeface="Wingdings 2" pitchFamily="18" charset="2"/>
              </a:rPr>
              <a:t>legami impersonali, anonimi, contrattualistici e amorali del mondo industriale moderno prevalenza dei rapporti sociali secondari</a:t>
            </a:r>
          </a:p>
          <a:p>
            <a:pPr algn="ctr" eaLnBrk="1" hangingPunct="1"/>
            <a:endParaRPr lang="it-IT" altLang="it-IT" sz="2000" b="1">
              <a:sym typeface="Wingdings 2" pitchFamily="18" charset="2"/>
            </a:endParaRPr>
          </a:p>
          <a:p>
            <a:pPr algn="ctr" eaLnBrk="1" hangingPunct="1"/>
            <a:r>
              <a:rPr lang="it-IT" altLang="it-IT" sz="2000" b="1">
                <a:sym typeface="Wingdings 2" pitchFamily="18" charset="2"/>
              </a:rPr>
              <a:t>il processo di urbanizzazione come distruzione delle relazioni di comunità e quindi di un processo di de-umanizzazione</a:t>
            </a:r>
          </a:p>
        </p:txBody>
      </p:sp>
    </p:spTree>
    <p:extLst>
      <p:ext uri="{BB962C8B-B14F-4D97-AF65-F5344CB8AC3E}">
        <p14:creationId xmlns:p14="http://schemas.microsoft.com/office/powerpoint/2010/main" val="33879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69850"/>
            <a:ext cx="7669212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it-IT" altLang="it-IT" sz="2200" b="1"/>
              <a:t>L’urbanesimo nell’analisi di Karl Marx</a:t>
            </a:r>
          </a:p>
          <a:p>
            <a:pPr algn="ctr"/>
            <a:r>
              <a:rPr lang="it-IT" altLang="it-IT" sz="2200" b="1"/>
              <a:t>(1848)</a:t>
            </a:r>
          </a:p>
          <a:p>
            <a:pPr algn="ctr"/>
            <a:endParaRPr lang="it-IT" altLang="it-IT" sz="2200" b="1"/>
          </a:p>
          <a:p>
            <a:pPr>
              <a:buFont typeface="Wingdings" pitchFamily="2" charset="2"/>
              <a:buChar char="ü"/>
            </a:pPr>
            <a:r>
              <a:rPr lang="it-IT" altLang="it-IT" sz="2200" b="1"/>
              <a:t>La città antica come centro del potere amministrativo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200" b="1"/>
              <a:t>La città medievale/rinascimentale (es. città stato italiane) spazio dello sviluppo della classe mercantile 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200" b="1"/>
              <a:t>La città industriale conseguenza dell’avvento dei rapporti di produzione capitalistici</a:t>
            </a:r>
          </a:p>
          <a:p>
            <a:pPr>
              <a:buFont typeface="Wingdings" pitchFamily="2" charset="2"/>
              <a:buChar char="ü"/>
            </a:pPr>
            <a:endParaRPr lang="it-IT" altLang="it-IT" sz="2200" b="1"/>
          </a:p>
          <a:p>
            <a:pPr>
              <a:buFont typeface="Wingdings" pitchFamily="2" charset="2"/>
              <a:buChar char="ü"/>
            </a:pPr>
            <a:r>
              <a:rPr lang="it-IT" altLang="it-IT" sz="2200" b="1"/>
              <a:t>La città è per Marx anche il luogo dove avrà inizio la lotta per l’avvento della società socialista perché centro delle contraddizioni capitalistiche (conflitto tra borghesia e proletariato)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200" b="1"/>
              <a:t>Inurbamento dalle campagne, grandi masse di proletari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200" b="1"/>
              <a:t>la borghesia ha reso un servizio al movimento operaio perché attraverso la creazione della grande città ha liberato gran parte della popolazione dall’”idiotismo della vita rurale”</a:t>
            </a:r>
          </a:p>
        </p:txBody>
      </p:sp>
    </p:spTree>
    <p:extLst>
      <p:ext uri="{BB962C8B-B14F-4D97-AF65-F5344CB8AC3E}">
        <p14:creationId xmlns:p14="http://schemas.microsoft.com/office/powerpoint/2010/main" val="14839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55650" y="184150"/>
            <a:ext cx="7991475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it-IT" altLang="it-IT" sz="2400" b="1"/>
              <a:t>Emilé Durkheim, </a:t>
            </a:r>
            <a:r>
              <a:rPr lang="it-IT" altLang="it-IT" sz="2400" b="1" i="1"/>
              <a:t>La divisione del lavoro sociale</a:t>
            </a:r>
            <a:r>
              <a:rPr lang="it-IT" altLang="it-IT" sz="2400" b="1"/>
              <a:t>, (1893)</a:t>
            </a:r>
          </a:p>
          <a:p>
            <a:pPr algn="ctr"/>
            <a:endParaRPr lang="it-IT" altLang="it-IT" sz="2400" b="1"/>
          </a:p>
          <a:p>
            <a:pPr algn="ctr"/>
            <a:r>
              <a:rPr lang="de-DE" altLang="it-IT" sz="2400">
                <a:sym typeface="Wingdings 2" pitchFamily="18" charset="2"/>
              </a:rPr>
              <a:t></a:t>
            </a:r>
            <a:r>
              <a:rPr lang="it-IT" altLang="it-IT" sz="2400" b="1"/>
              <a:t>Solidarietà meccanica</a:t>
            </a:r>
          </a:p>
          <a:p>
            <a:pPr algn="ctr"/>
            <a:endParaRPr lang="it-IT" altLang="it-IT" sz="2400" b="1">
              <a:sym typeface="Wingdings 2" pitchFamily="18" charset="2"/>
            </a:endParaRPr>
          </a:p>
          <a:p>
            <a:r>
              <a:rPr lang="it-IT" altLang="it-IT" sz="2400" b="1">
                <a:sym typeface="Wingdings 2" pitchFamily="18" charset="2"/>
              </a:rPr>
              <a:t>Caratterizza le società semplici, nelle quali gli individui sono strettamente uniti gli uni agli altri da vincoli molto intensi e quotidiani e le cui attività sociali ed economiche si diversificano poco</a:t>
            </a:r>
          </a:p>
          <a:p>
            <a:pPr algn="ctr"/>
            <a:endParaRPr lang="it-IT" altLang="it-IT" sz="2400" b="1">
              <a:sym typeface="Wingdings 2" pitchFamily="18" charset="2"/>
            </a:endParaRPr>
          </a:p>
          <a:p>
            <a:pPr algn="ctr"/>
            <a:r>
              <a:rPr lang="de-DE" altLang="it-IT" sz="2400" b="1">
                <a:sym typeface="Wingdings 2" pitchFamily="18" charset="2"/>
              </a:rPr>
              <a:t></a:t>
            </a:r>
            <a:r>
              <a:rPr lang="it-IT" altLang="it-IT" sz="2400" b="1"/>
              <a:t>Solidarietà organica</a:t>
            </a:r>
          </a:p>
          <a:p>
            <a:pPr algn="ctr"/>
            <a:endParaRPr lang="it-IT" altLang="it-IT" sz="2400" b="1">
              <a:sym typeface="Wingdings 2" pitchFamily="18" charset="2"/>
            </a:endParaRPr>
          </a:p>
          <a:p>
            <a:r>
              <a:rPr lang="it-IT" altLang="it-IT" sz="2400" b="1">
                <a:sym typeface="Wingdings 2" pitchFamily="18" charset="2"/>
              </a:rPr>
              <a:t>Caratterizza le società complesse, nelle quali </a:t>
            </a:r>
          </a:p>
          <a:p>
            <a:r>
              <a:rPr lang="it-IT" altLang="it-IT" sz="2400" b="1">
                <a:sym typeface="Wingdings 2" pitchFamily="18" charset="2"/>
              </a:rPr>
              <a:t>troviamo una maggiore differenziazione tra i ruoli e le attività delle persone </a:t>
            </a:r>
          </a:p>
          <a:p>
            <a:endParaRPr lang="it-IT" altLang="it-IT" sz="2400" b="1">
              <a:sym typeface="Wingdings 2" pitchFamily="18" charset="2"/>
            </a:endParaRPr>
          </a:p>
          <a:p>
            <a:r>
              <a:rPr lang="it-IT" altLang="it-IT" sz="2400" b="1">
                <a:sym typeface="Wingdings 2" pitchFamily="18" charset="2"/>
              </a:rPr>
              <a:t>Individualizzazione delle coscienze</a:t>
            </a:r>
          </a:p>
        </p:txBody>
      </p:sp>
    </p:spTree>
    <p:extLst>
      <p:ext uri="{BB962C8B-B14F-4D97-AF65-F5344CB8AC3E}">
        <p14:creationId xmlns:p14="http://schemas.microsoft.com/office/powerpoint/2010/main" val="31659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4213" y="912813"/>
            <a:ext cx="799306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it-IT" altLang="it-IT" sz="2000" b="1"/>
              <a:t>Max Weber, </a:t>
            </a:r>
            <a:r>
              <a:rPr lang="it-IT" altLang="it-IT" sz="2000" b="1" i="1"/>
              <a:t>Economia e Società</a:t>
            </a:r>
            <a:r>
              <a:rPr lang="it-IT" altLang="it-IT" sz="2000" b="1"/>
              <a:t>, (1922)</a:t>
            </a:r>
          </a:p>
          <a:p>
            <a:pPr algn="ctr"/>
            <a:endParaRPr lang="it-IT" altLang="it-IT" sz="2000"/>
          </a:p>
          <a:p>
            <a:r>
              <a:rPr lang="it-IT" altLang="it-IT" sz="2000" b="1">
                <a:sym typeface="Wingdings 2" pitchFamily="18" charset="2"/>
              </a:rPr>
              <a:t></a:t>
            </a:r>
            <a:r>
              <a:rPr lang="it-IT" altLang="it-IT" sz="2000" b="1"/>
              <a:t>La città intesa come uno stabile insediamento di mercato (es. corporazioni)</a:t>
            </a:r>
          </a:p>
          <a:p>
            <a:endParaRPr lang="it-IT" altLang="it-IT" sz="2000" b="1">
              <a:sym typeface="Wingdings 2" pitchFamily="18" charset="2"/>
            </a:endParaRPr>
          </a:p>
          <a:p>
            <a:r>
              <a:rPr lang="it-IT" altLang="it-IT" sz="2000" b="1">
                <a:sym typeface="Wingdings 2" pitchFamily="18" charset="2"/>
              </a:rPr>
              <a:t></a:t>
            </a:r>
            <a:r>
              <a:rPr lang="it-IT" altLang="it-IT" sz="2000" b="1"/>
              <a:t>Dimensione economica commerciale della città</a:t>
            </a:r>
          </a:p>
          <a:p>
            <a:r>
              <a:rPr lang="it-IT" altLang="it-IT" sz="2000" b="1"/>
              <a:t>(la città diventa progressivamente autonoma e acquisice il surplus agricolo)</a:t>
            </a:r>
          </a:p>
          <a:p>
            <a:endParaRPr lang="it-IT" altLang="it-IT" sz="2000" b="1">
              <a:sym typeface="Wingdings 2" pitchFamily="18" charset="2"/>
            </a:endParaRPr>
          </a:p>
          <a:p>
            <a:r>
              <a:rPr lang="it-IT" altLang="it-IT" sz="2000" b="1">
                <a:sym typeface="Wingdings 2" pitchFamily="18" charset="2"/>
              </a:rPr>
              <a:t></a:t>
            </a:r>
            <a:r>
              <a:rPr lang="it-IT" altLang="it-IT" sz="2000" b="1"/>
              <a:t>Vita urbana caratterizzata da azioni di tipo razionale rispetto allo scopo (commercio e denaro)</a:t>
            </a:r>
          </a:p>
          <a:p>
            <a:endParaRPr lang="it-IT" altLang="it-IT" sz="2000" b="1">
              <a:sym typeface="Wingdings 2" pitchFamily="18" charset="2"/>
            </a:endParaRPr>
          </a:p>
          <a:p>
            <a:r>
              <a:rPr lang="it-IT" altLang="it-IT" sz="2000" b="1">
                <a:sym typeface="Wingdings 2" pitchFamily="18" charset="2"/>
              </a:rPr>
              <a:t></a:t>
            </a:r>
            <a:r>
              <a:rPr lang="it-IT" altLang="it-IT" sz="2000" b="1"/>
              <a:t>La città è una forma di potere (autonomia dal principe)</a:t>
            </a:r>
          </a:p>
          <a:p>
            <a:endParaRPr lang="it-IT" altLang="it-IT" sz="2000" b="1">
              <a:sym typeface="Wingdings 2" pitchFamily="18" charset="2"/>
            </a:endParaRPr>
          </a:p>
          <a:p>
            <a:r>
              <a:rPr lang="it-IT" altLang="it-IT" sz="2000" b="1">
                <a:sym typeface="Wingdings 2" pitchFamily="18" charset="2"/>
              </a:rPr>
              <a:t></a:t>
            </a:r>
            <a:r>
              <a:rPr lang="it-IT" altLang="it-IT" sz="2000" b="1"/>
              <a:t>La città diviene paradigma del processo di modernizzazione </a:t>
            </a:r>
            <a:r>
              <a:rPr lang="it-IT" altLang="it-IT" sz="2000" b="1">
                <a:sym typeface="Wingdings 2" pitchFamily="18" charset="2"/>
              </a:rPr>
              <a:t>intesa come progressiva accentuazione dei caratteri organizzativi-razionali (secolarizzazione, produzione industriale, burocrazia pubblica)</a:t>
            </a:r>
          </a:p>
        </p:txBody>
      </p:sp>
    </p:spTree>
    <p:extLst>
      <p:ext uri="{BB962C8B-B14F-4D97-AF65-F5344CB8AC3E}">
        <p14:creationId xmlns:p14="http://schemas.microsoft.com/office/powerpoint/2010/main" val="25816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850" y="541338"/>
            <a:ext cx="8424863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2200" b="1"/>
              <a:t>George Simmel, </a:t>
            </a:r>
            <a:r>
              <a:rPr lang="it-IT" altLang="it-IT" sz="2200" b="1" i="1"/>
              <a:t>La metropoli e la vita dello spirito</a:t>
            </a:r>
            <a:r>
              <a:rPr lang="it-IT" altLang="it-IT" sz="2200" b="1"/>
              <a:t>, (1903)</a:t>
            </a:r>
          </a:p>
          <a:p>
            <a:pPr algn="ctr"/>
            <a:endParaRPr lang="it-IT" altLang="it-IT" sz="2200" b="1"/>
          </a:p>
          <a:p>
            <a:r>
              <a:rPr lang="de-DE" altLang="it-IT" sz="2200" b="1">
                <a:sym typeface="Wingdings 2" pitchFamily="18" charset="2"/>
              </a:rPr>
              <a:t></a:t>
            </a:r>
            <a:r>
              <a:rPr lang="it-IT" altLang="it-IT" sz="2200" b="1"/>
              <a:t>Esperienza della modernità come esperienza della vita urbana</a:t>
            </a:r>
          </a:p>
          <a:p>
            <a:endParaRPr lang="it-IT" altLang="it-IT" sz="2200" b="1">
              <a:sym typeface="Wingdings 2" pitchFamily="18" charset="2"/>
            </a:endParaRPr>
          </a:p>
          <a:p>
            <a:r>
              <a:rPr lang="de-DE" altLang="it-IT" sz="2200" b="1">
                <a:sym typeface="Wingdings 2" pitchFamily="18" charset="2"/>
              </a:rPr>
              <a:t></a:t>
            </a:r>
            <a:r>
              <a:rPr lang="it-IT" altLang="it-IT" sz="2200" b="1"/>
              <a:t>Intensificazione della vita nervosa prodotta dalla molteplicità degli stimoli visivi ed emozionale che la città può offrire</a:t>
            </a:r>
          </a:p>
          <a:p>
            <a:endParaRPr lang="it-IT" altLang="it-IT" sz="2200" b="1">
              <a:sym typeface="Wingdings 2" pitchFamily="18" charset="2"/>
            </a:endParaRPr>
          </a:p>
          <a:p>
            <a:r>
              <a:rPr lang="de-DE" altLang="it-IT" sz="2200" b="1">
                <a:sym typeface="Wingdings 2" pitchFamily="18" charset="2"/>
              </a:rPr>
              <a:t></a:t>
            </a:r>
            <a:r>
              <a:rPr lang="it-IT" altLang="it-IT" sz="2200" b="1"/>
              <a:t>Sviluppo di un atteggiamento strumentale e calcolistico tanto nei rapporti sociali quanto nei confronti della vita in generale</a:t>
            </a:r>
          </a:p>
          <a:p>
            <a:endParaRPr lang="it-IT" altLang="it-IT" sz="2200" b="1">
              <a:sym typeface="Wingdings 2" pitchFamily="18" charset="2"/>
            </a:endParaRPr>
          </a:p>
          <a:p>
            <a:r>
              <a:rPr lang="de-DE" altLang="it-IT" sz="2200" b="1">
                <a:sym typeface="Wingdings 2" pitchFamily="18" charset="2"/>
              </a:rPr>
              <a:t></a:t>
            </a:r>
            <a:r>
              <a:rPr lang="it-IT" altLang="it-IT" sz="2200" b="1"/>
              <a:t>produzione di un sistema di relazioni sociali contraddistinte da un notevole grado di anonimità</a:t>
            </a:r>
          </a:p>
          <a:p>
            <a:endParaRPr lang="it-IT" altLang="it-IT" sz="2200" b="1">
              <a:sym typeface="Wingdings 2" pitchFamily="18" charset="2"/>
            </a:endParaRPr>
          </a:p>
          <a:p>
            <a:r>
              <a:rPr lang="de-DE" altLang="it-IT" sz="2200" b="1">
                <a:sym typeface="Wingdings 2" pitchFamily="18" charset="2"/>
              </a:rPr>
              <a:t></a:t>
            </a:r>
            <a:r>
              <a:rPr lang="it-IT" altLang="it-IT" sz="2200" b="1"/>
              <a:t>Prevalenza della personalità </a:t>
            </a:r>
            <a:r>
              <a:rPr lang="it-IT" altLang="it-IT" sz="2200" b="1" i="1">
                <a:sym typeface="Wingdings 2" pitchFamily="18" charset="2"/>
              </a:rPr>
              <a:t>blasé </a:t>
            </a:r>
            <a:r>
              <a:rPr lang="it-IT" altLang="it-IT" sz="2200" b="1">
                <a:sym typeface="Wingdings 2" pitchFamily="18" charset="2"/>
              </a:rPr>
              <a:t>(disilluso, vissuto – experienced, rootless, disillusioned )</a:t>
            </a:r>
          </a:p>
        </p:txBody>
      </p:sp>
    </p:spTree>
    <p:extLst>
      <p:ext uri="{BB962C8B-B14F-4D97-AF65-F5344CB8AC3E}">
        <p14:creationId xmlns:p14="http://schemas.microsoft.com/office/powerpoint/2010/main" val="23927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6048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27088" y="549275"/>
            <a:ext cx="74168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2400" b="1"/>
              <a:t>Walter Benjanim “I passages di Parigi”, 1925</a:t>
            </a:r>
          </a:p>
          <a:p>
            <a:pPr>
              <a:spcBef>
                <a:spcPct val="50000"/>
              </a:spcBef>
            </a:pPr>
            <a:r>
              <a:rPr lang="de-DE" altLang="it-IT" sz="2400" b="1">
                <a:sym typeface="Wingdings 2" pitchFamily="18" charset="2"/>
              </a:rPr>
              <a:t></a:t>
            </a:r>
            <a:r>
              <a:rPr lang="en-US" altLang="it-IT" sz="2400" b="1"/>
              <a:t>Parigi capitale del XX secolo immagine del processo di modernizzazione</a:t>
            </a:r>
          </a:p>
          <a:p>
            <a:pPr>
              <a:spcBef>
                <a:spcPct val="50000"/>
              </a:spcBef>
            </a:pPr>
            <a:r>
              <a:rPr lang="de-DE" altLang="it-IT" sz="2400" b="1">
                <a:sym typeface="Wingdings 2" pitchFamily="18" charset="2"/>
              </a:rPr>
              <a:t> </a:t>
            </a:r>
            <a:r>
              <a:rPr lang="en-US" altLang="it-IT" sz="2400" b="1"/>
              <a:t>La città diventa il luogo del progresso sociale e industriale e i Passages (luoghi di vendita sono il paradigma della merce e del  trionfo del comsumismo)</a:t>
            </a:r>
          </a:p>
          <a:p>
            <a:pPr>
              <a:spcBef>
                <a:spcPct val="50000"/>
              </a:spcBef>
            </a:pPr>
            <a:r>
              <a:rPr lang="de-DE" altLang="it-IT" sz="2400" b="1">
                <a:sym typeface="Wingdings 2" pitchFamily="18" charset="2"/>
              </a:rPr>
              <a:t></a:t>
            </a:r>
            <a:r>
              <a:rPr lang="en-US" altLang="it-IT" sz="2400" b="1"/>
              <a:t>Figura del fl</a:t>
            </a:r>
            <a:r>
              <a:rPr lang="en-US" altLang="it-IT" sz="2400" b="1">
                <a:cs typeface="Arial" charset="0"/>
              </a:rPr>
              <a:t>â</a:t>
            </a:r>
            <a:r>
              <a:rPr lang="en-US" altLang="it-IT" sz="2400" b="1"/>
              <a:t>neur (viaggiatore dentro la città che scopre le meraviglie nascoste, vagabondonare nella città, wander(er))</a:t>
            </a:r>
          </a:p>
          <a:p>
            <a:pPr>
              <a:spcBef>
                <a:spcPct val="50000"/>
              </a:spcBef>
            </a:pPr>
            <a:endParaRPr lang="en-US" altLang="it-IT" sz="2400" b="1"/>
          </a:p>
          <a:p>
            <a:pPr>
              <a:spcBef>
                <a:spcPct val="50000"/>
              </a:spcBef>
            </a:pPr>
            <a:endParaRPr lang="en-US" altLang="it-IT" sz="2400" b="1"/>
          </a:p>
          <a:p>
            <a:pPr>
              <a:spcBef>
                <a:spcPct val="50000"/>
              </a:spcBef>
            </a:pPr>
            <a:endParaRPr lang="en-US" altLang="it-IT" sz="2400"/>
          </a:p>
        </p:txBody>
      </p:sp>
    </p:spTree>
    <p:extLst>
      <p:ext uri="{BB962C8B-B14F-4D97-AF65-F5344CB8AC3E}">
        <p14:creationId xmlns:p14="http://schemas.microsoft.com/office/powerpoint/2010/main" val="26943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27088" y="441325"/>
            <a:ext cx="7561262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2400" b="1"/>
              <a:t>Louis Wirth, </a:t>
            </a:r>
            <a:r>
              <a:rPr lang="it-IT" altLang="it-IT" sz="2400" b="1" i="1"/>
              <a:t>Urbanesimo come modo di vita</a:t>
            </a:r>
            <a:r>
              <a:rPr lang="it-IT" altLang="it-IT" sz="2400" b="1"/>
              <a:t>, (1938)</a:t>
            </a:r>
          </a:p>
          <a:p>
            <a:pPr algn="ctr"/>
            <a:endParaRPr lang="it-IT" altLang="it-IT" sz="2400"/>
          </a:p>
          <a:p>
            <a:pPr algn="ctr"/>
            <a:r>
              <a:rPr lang="it-IT" altLang="it-IT" sz="2400" b="1"/>
              <a:t>Stile di vita urbano influenzato da tre fattori:</a:t>
            </a:r>
          </a:p>
          <a:p>
            <a:pPr algn="ctr"/>
            <a:r>
              <a:rPr lang="de-DE" altLang="it-IT" sz="2400" b="1">
                <a:sym typeface="Wingdings 2" pitchFamily="18" charset="2"/>
              </a:rPr>
              <a:t></a:t>
            </a:r>
            <a:r>
              <a:rPr lang="it-IT" altLang="it-IT" sz="2400" b="1"/>
              <a:t>dimensione</a:t>
            </a:r>
            <a:endParaRPr lang="it-IT" altLang="it-IT" sz="2400" b="1">
              <a:sym typeface="Wingdings 2" pitchFamily="18" charset="2"/>
            </a:endParaRPr>
          </a:p>
          <a:p>
            <a:pPr algn="ctr"/>
            <a:r>
              <a:rPr lang="de-DE" altLang="it-IT" sz="2400" b="1">
                <a:sym typeface="Wingdings 2" pitchFamily="18" charset="2"/>
              </a:rPr>
              <a:t></a:t>
            </a:r>
            <a:r>
              <a:rPr lang="it-IT" altLang="it-IT" sz="2400" b="1"/>
              <a:t>densità</a:t>
            </a:r>
            <a:endParaRPr lang="it-IT" altLang="it-IT" sz="2400" b="1">
              <a:sym typeface="Wingdings 2" pitchFamily="18" charset="2"/>
            </a:endParaRPr>
          </a:p>
          <a:p>
            <a:pPr algn="ctr"/>
            <a:r>
              <a:rPr lang="de-DE" altLang="it-IT" sz="2400" b="1">
                <a:sym typeface="Wingdings 2" pitchFamily="18" charset="2"/>
              </a:rPr>
              <a:t></a:t>
            </a:r>
            <a:r>
              <a:rPr lang="it-IT" altLang="it-IT" sz="2400" b="1"/>
              <a:t>eterogeneità</a:t>
            </a:r>
          </a:p>
          <a:p>
            <a:pPr algn="ctr"/>
            <a:endParaRPr lang="it-IT" altLang="it-IT" sz="2400" b="1">
              <a:sym typeface="Wingdings 2" pitchFamily="18" charset="2"/>
            </a:endParaRPr>
          </a:p>
          <a:p>
            <a:pPr algn="ctr"/>
            <a:r>
              <a:rPr lang="it-IT" altLang="it-IT" sz="2400" b="1">
                <a:sym typeface="Wingdings 2" pitchFamily="18" charset="2"/>
              </a:rPr>
              <a:t>definizione sociologica di città: </a:t>
            </a:r>
            <a:r>
              <a:rPr lang="it-IT" altLang="it-IT" sz="2400" b="1" i="1">
                <a:sym typeface="Wingdings 2" pitchFamily="18" charset="2"/>
              </a:rPr>
              <a:t>localizzazione permanente, relativamente vasta e densa di individui socialmente eterogenei</a:t>
            </a:r>
          </a:p>
          <a:p>
            <a:pPr algn="ctr"/>
            <a:endParaRPr lang="it-IT" altLang="it-IT" sz="2400" b="1">
              <a:sym typeface="Wingdings 2" pitchFamily="18" charset="2"/>
            </a:endParaRPr>
          </a:p>
          <a:p>
            <a:pPr algn="ctr"/>
            <a:r>
              <a:rPr lang="de-DE" altLang="it-IT" sz="2400" b="1">
                <a:sym typeface="Wingdings 2" pitchFamily="18" charset="2"/>
              </a:rPr>
              <a:t></a:t>
            </a:r>
            <a:r>
              <a:rPr lang="it-IT" altLang="it-IT" sz="2400" b="1"/>
              <a:t>Predominanza dell’associazione (fondata sull’affinità razionale degli interessi di ognuno) sulla comunità definita in questa prospettiva dall’appartenenza di classe o strato sociale</a:t>
            </a:r>
          </a:p>
        </p:txBody>
      </p:sp>
    </p:spTree>
    <p:extLst>
      <p:ext uri="{BB962C8B-B14F-4D97-AF65-F5344CB8AC3E}">
        <p14:creationId xmlns:p14="http://schemas.microsoft.com/office/powerpoint/2010/main" val="5184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Luogo</a:t>
            </a:r>
            <a:r>
              <a:rPr lang="en-GB" dirty="0" smtClean="0"/>
              <a:t> come </a:t>
            </a:r>
            <a:r>
              <a:rPr lang="en-GB" dirty="0" err="1" smtClean="0"/>
              <a:t>spazio</a:t>
            </a:r>
            <a:r>
              <a:rPr lang="en-GB" dirty="0" smtClean="0"/>
              <a:t> </a:t>
            </a:r>
            <a:r>
              <a:rPr lang="en-GB" dirty="0" err="1" smtClean="0"/>
              <a:t>definito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ri-conosciuto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 err="1" smtClean="0"/>
              <a:t>esito</a:t>
            </a:r>
            <a:r>
              <a:rPr lang="en-GB" dirty="0" smtClean="0"/>
              <a:t> </a:t>
            </a:r>
            <a:r>
              <a:rPr lang="en-GB" dirty="0" err="1" smtClean="0"/>
              <a:t>dell’interazione</a:t>
            </a:r>
            <a:r>
              <a:rPr lang="en-GB" dirty="0" smtClean="0"/>
              <a:t>)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e 3"/>
          <p:cNvSpPr/>
          <p:nvPr/>
        </p:nvSpPr>
        <p:spPr>
          <a:xfrm>
            <a:off x="1979712" y="2204864"/>
            <a:ext cx="4824536" cy="3528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49379" y="2564904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ym typeface="Webdings"/>
              </a:rPr>
              <a:t></a:t>
            </a:r>
            <a:endParaRPr lang="en-GB" sz="72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3992936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ym typeface="Webdings"/>
              </a:rPr>
              <a:t></a:t>
            </a:r>
            <a:endParaRPr lang="en-GB" sz="8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2996952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ym typeface="Webdings"/>
              </a:rPr>
              <a:t>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6921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Dimensioni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</a:t>
            </a:r>
            <a:r>
              <a:rPr lang="en-GB" dirty="0" err="1" smtClean="0"/>
              <a:t>spazio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Spazio</a:t>
            </a:r>
            <a:r>
              <a:rPr lang="en-GB" dirty="0" smtClean="0"/>
              <a:t> </a:t>
            </a:r>
            <a:r>
              <a:rPr lang="en-GB" dirty="0" err="1" smtClean="0"/>
              <a:t>privato</a:t>
            </a:r>
            <a:r>
              <a:rPr lang="en-GB" dirty="0" smtClean="0"/>
              <a:t>:  </a:t>
            </a:r>
            <a:r>
              <a:rPr lang="en-GB" dirty="0" err="1" smtClean="0"/>
              <a:t>domesticità</a:t>
            </a:r>
            <a:r>
              <a:rPr lang="en-GB" dirty="0" smtClean="0"/>
              <a:t>, </a:t>
            </a:r>
            <a:r>
              <a:rPr lang="en-GB" dirty="0" err="1" smtClean="0"/>
              <a:t>luogo</a:t>
            </a:r>
            <a:r>
              <a:rPr lang="en-GB" dirty="0" smtClean="0"/>
              <a:t> </a:t>
            </a:r>
            <a:r>
              <a:rPr lang="en-GB" dirty="0" err="1" smtClean="0"/>
              <a:t>chiuso</a:t>
            </a:r>
            <a:r>
              <a:rPr lang="en-GB" dirty="0" smtClean="0"/>
              <a:t>, </a:t>
            </a:r>
            <a:r>
              <a:rPr lang="en-GB" dirty="0" err="1" smtClean="0"/>
              <a:t>familiare</a:t>
            </a:r>
            <a:r>
              <a:rPr lang="en-GB" dirty="0" smtClean="0"/>
              <a:t>, </a:t>
            </a:r>
            <a:r>
              <a:rPr lang="en-GB" dirty="0" err="1" smtClean="0"/>
              <a:t>retroscena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relazioni</a:t>
            </a:r>
            <a:r>
              <a:rPr lang="en-GB" dirty="0" smtClean="0"/>
              <a:t> </a:t>
            </a:r>
            <a:r>
              <a:rPr lang="en-GB" dirty="0" err="1" smtClean="0"/>
              <a:t>sociali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Spazio</a:t>
            </a:r>
            <a:r>
              <a:rPr lang="en-GB" dirty="0" smtClean="0"/>
              <a:t> </a:t>
            </a:r>
            <a:r>
              <a:rPr lang="en-GB" dirty="0" err="1" smtClean="0"/>
              <a:t>pubblico</a:t>
            </a:r>
            <a:r>
              <a:rPr lang="en-GB" dirty="0" smtClean="0"/>
              <a:t>: libero accesso, </a:t>
            </a:r>
            <a:r>
              <a:rPr lang="en-GB" dirty="0" err="1" smtClean="0"/>
              <a:t>lugo</a:t>
            </a:r>
            <a:r>
              <a:rPr lang="en-GB" dirty="0" smtClean="0"/>
              <a:t> </a:t>
            </a:r>
            <a:r>
              <a:rPr lang="en-GB" dirty="0" err="1" smtClean="0"/>
              <a:t>aperto</a:t>
            </a:r>
            <a:r>
              <a:rPr lang="en-GB" dirty="0" smtClean="0"/>
              <a:t>, </a:t>
            </a:r>
            <a:r>
              <a:rPr lang="en-GB" dirty="0" err="1" smtClean="0"/>
              <a:t>sociale</a:t>
            </a:r>
            <a:r>
              <a:rPr lang="en-GB" dirty="0" smtClean="0"/>
              <a:t>/</a:t>
            </a:r>
            <a:r>
              <a:rPr lang="en-GB" dirty="0" err="1" smtClean="0"/>
              <a:t>comunitario</a:t>
            </a:r>
            <a:r>
              <a:rPr lang="en-GB" dirty="0" smtClean="0"/>
              <a:t>, </a:t>
            </a:r>
            <a:r>
              <a:rPr lang="en-GB" dirty="0" err="1" smtClean="0"/>
              <a:t>ribalta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relazioni</a:t>
            </a:r>
            <a:r>
              <a:rPr lang="en-GB" dirty="0" smtClean="0"/>
              <a:t> </a:t>
            </a:r>
            <a:r>
              <a:rPr lang="en-GB" dirty="0" err="1" smtClean="0"/>
              <a:t>sociali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0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47667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Caratteri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</a:t>
            </a:r>
            <a:r>
              <a:rPr lang="en-GB" dirty="0" err="1" smtClean="0"/>
              <a:t>spazio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err="1"/>
              <a:t>U</a:t>
            </a:r>
            <a:r>
              <a:rPr lang="en-GB" dirty="0" err="1" smtClean="0"/>
              <a:t>rbanistico</a:t>
            </a:r>
            <a:r>
              <a:rPr lang="en-GB" dirty="0" smtClean="0"/>
              <a:t>/</a:t>
            </a:r>
            <a:r>
              <a:rPr lang="en-GB" dirty="0" err="1" smtClean="0"/>
              <a:t>architettonico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/>
              <a:t>C</a:t>
            </a:r>
            <a:r>
              <a:rPr lang="en-GB" dirty="0" err="1" smtClean="0"/>
              <a:t>ulturale</a:t>
            </a:r>
            <a:r>
              <a:rPr lang="en-GB" dirty="0" smtClean="0"/>
              <a:t>/</a:t>
            </a:r>
            <a:r>
              <a:rPr lang="en-GB" dirty="0" err="1" smtClean="0"/>
              <a:t>memoria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Economico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Commerciale </a:t>
            </a:r>
          </a:p>
          <a:p>
            <a:pPr>
              <a:buFontTx/>
              <a:buChar char="-"/>
            </a:pPr>
            <a:r>
              <a:rPr lang="en-GB" dirty="0" smtClean="0"/>
              <a:t>Politico</a:t>
            </a:r>
          </a:p>
          <a:p>
            <a:pPr>
              <a:buFontTx/>
              <a:buChar char="-"/>
            </a:pPr>
            <a:r>
              <a:rPr lang="en-GB" dirty="0" err="1" smtClean="0"/>
              <a:t>Etnico</a:t>
            </a:r>
            <a:r>
              <a:rPr lang="en-GB" dirty="0" smtClean="0"/>
              <a:t>/</a:t>
            </a:r>
            <a:r>
              <a:rPr lang="en-GB" dirty="0" err="1" smtClean="0"/>
              <a:t>differenza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Ecologico</a:t>
            </a: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La forma </a:t>
            </a:r>
            <a:r>
              <a:rPr lang="en-GB" dirty="0" err="1" smtClean="0"/>
              <a:t>urbana</a:t>
            </a:r>
            <a:r>
              <a:rPr lang="en-GB" dirty="0" smtClean="0"/>
              <a:t> è lo </a:t>
            </a:r>
            <a:r>
              <a:rPr lang="en-GB" dirty="0" err="1" smtClean="0"/>
              <a:t>spazio</a:t>
            </a:r>
            <a:r>
              <a:rPr lang="en-GB" dirty="0" smtClean="0"/>
              <a:t> 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luogo</a:t>
            </a:r>
            <a:r>
              <a:rPr lang="en-GB" dirty="0" smtClean="0"/>
              <a:t> </a:t>
            </a:r>
            <a:r>
              <a:rPr lang="en-GB" dirty="0" err="1" smtClean="0"/>
              <a:t>dominante</a:t>
            </a:r>
            <a:r>
              <a:rPr lang="en-GB" dirty="0" smtClean="0"/>
              <a:t> </a:t>
            </a:r>
            <a:r>
              <a:rPr lang="en-GB" dirty="0" err="1" smtClean="0"/>
              <a:t>nell’esperienza</a:t>
            </a:r>
            <a:r>
              <a:rPr lang="en-GB" dirty="0" smtClean="0"/>
              <a:t> a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planetario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La </a:t>
            </a:r>
            <a:r>
              <a:rPr lang="en-GB" dirty="0" err="1" smtClean="0"/>
              <a:t>città</a:t>
            </a:r>
            <a:r>
              <a:rPr lang="en-GB" dirty="0" smtClean="0"/>
              <a:t> come </a:t>
            </a:r>
            <a:r>
              <a:rPr lang="en-GB" dirty="0" err="1" smtClean="0"/>
              <a:t>spazio</a:t>
            </a:r>
            <a:r>
              <a:rPr lang="en-GB" dirty="0" smtClean="0"/>
              <a:t> e </a:t>
            </a:r>
            <a:r>
              <a:rPr lang="en-GB" dirty="0" err="1" smtClean="0"/>
              <a:t>luogo</a:t>
            </a:r>
            <a:r>
              <a:rPr lang="en-GB" dirty="0" smtClean="0"/>
              <a:t> di </a:t>
            </a:r>
            <a:r>
              <a:rPr lang="en-GB" dirty="0" err="1" smtClean="0"/>
              <a:t>concentrazione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constraddizioni</a:t>
            </a:r>
            <a:r>
              <a:rPr lang="en-GB" dirty="0" smtClean="0"/>
              <a:t> socio-</a:t>
            </a:r>
            <a:r>
              <a:rPr lang="en-GB" dirty="0" err="1" smtClean="0"/>
              <a:t>economiche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La </a:t>
            </a:r>
            <a:r>
              <a:rPr lang="en-GB" dirty="0" err="1" smtClean="0"/>
              <a:t>città</a:t>
            </a:r>
            <a:r>
              <a:rPr lang="en-GB" dirty="0" smtClean="0"/>
              <a:t> come </a:t>
            </a:r>
            <a:r>
              <a:rPr lang="en-GB" dirty="0" err="1" smtClean="0"/>
              <a:t>luogo</a:t>
            </a:r>
            <a:r>
              <a:rPr lang="en-GB" dirty="0" smtClean="0"/>
              <a:t> </a:t>
            </a:r>
            <a:r>
              <a:rPr lang="en-GB" dirty="0" err="1" smtClean="0"/>
              <a:t>dell’incontro</a:t>
            </a:r>
            <a:r>
              <a:rPr lang="en-GB" dirty="0" smtClean="0"/>
              <a:t>/</a:t>
            </a:r>
            <a:r>
              <a:rPr lang="en-GB" dirty="0" err="1" smtClean="0"/>
              <a:t>scontro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differenze</a:t>
            </a:r>
            <a:r>
              <a:rPr lang="en-GB" dirty="0" smtClean="0"/>
              <a:t> </a:t>
            </a:r>
            <a:r>
              <a:rPr lang="en-GB" dirty="0" err="1" smtClean="0"/>
              <a:t>culturali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La </a:t>
            </a:r>
            <a:r>
              <a:rPr lang="en-GB" dirty="0" err="1" smtClean="0"/>
              <a:t>città</a:t>
            </a:r>
            <a:r>
              <a:rPr lang="en-GB" dirty="0" smtClean="0"/>
              <a:t> come </a:t>
            </a:r>
            <a:r>
              <a:rPr lang="en-GB" dirty="0" err="1" smtClean="0"/>
              <a:t>luogo</a:t>
            </a:r>
            <a:r>
              <a:rPr lang="en-GB" dirty="0" smtClean="0"/>
              <a:t> e </a:t>
            </a:r>
            <a:r>
              <a:rPr lang="en-GB" dirty="0" err="1" smtClean="0"/>
              <a:t>spazio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creatività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La </a:t>
            </a:r>
            <a:r>
              <a:rPr lang="en-GB" dirty="0" err="1" smtClean="0"/>
              <a:t>città</a:t>
            </a:r>
            <a:r>
              <a:rPr lang="en-GB" dirty="0" smtClean="0"/>
              <a:t> come </a:t>
            </a:r>
            <a:r>
              <a:rPr lang="en-GB" dirty="0" err="1" smtClean="0"/>
              <a:t>problema</a:t>
            </a:r>
            <a:r>
              <a:rPr lang="en-GB" dirty="0" smtClean="0"/>
              <a:t> di </a:t>
            </a:r>
            <a:r>
              <a:rPr lang="en-GB" dirty="0" err="1" smtClean="0"/>
              <a:t>definizione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suoi</a:t>
            </a:r>
            <a:r>
              <a:rPr lang="en-GB" dirty="0" smtClean="0"/>
              <a:t> </a:t>
            </a:r>
            <a:r>
              <a:rPr lang="en-GB" dirty="0" err="1" smtClean="0"/>
              <a:t>confini</a:t>
            </a:r>
            <a:r>
              <a:rPr lang="en-GB" dirty="0"/>
              <a:t> </a:t>
            </a:r>
            <a:r>
              <a:rPr lang="en-GB" dirty="0" smtClean="0"/>
              <a:t>(slum, </a:t>
            </a:r>
            <a:r>
              <a:rPr lang="en-GB" dirty="0" err="1" smtClean="0"/>
              <a:t>megacittà</a:t>
            </a:r>
            <a:r>
              <a:rPr lang="en-GB" dirty="0" smtClean="0"/>
              <a:t>, </a:t>
            </a:r>
            <a:r>
              <a:rPr lang="en-GB" dirty="0" err="1" smtClean="0"/>
              <a:t>megalopoli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3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488238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692275" y="6237288"/>
            <a:ext cx="5903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/>
              <a:t>William Hogarth, Beer and Gin Lane, 19750-51</a:t>
            </a:r>
          </a:p>
        </p:txBody>
      </p:sp>
    </p:spTree>
    <p:extLst>
      <p:ext uri="{BB962C8B-B14F-4D97-AF65-F5344CB8AC3E}">
        <p14:creationId xmlns:p14="http://schemas.microsoft.com/office/powerpoint/2010/main" val="32407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569325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87450" y="6021388"/>
            <a:ext cx="7488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/>
              <a:t>Migranti a New York fine XIX</a:t>
            </a:r>
          </a:p>
        </p:txBody>
      </p:sp>
    </p:spTree>
    <p:extLst>
      <p:ext uri="{BB962C8B-B14F-4D97-AF65-F5344CB8AC3E}">
        <p14:creationId xmlns:p14="http://schemas.microsoft.com/office/powerpoint/2010/main" val="26293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669766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87450" y="5805488"/>
            <a:ext cx="648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/>
              <a:t>Interno di uno slum New York, 1900.</a:t>
            </a:r>
          </a:p>
        </p:txBody>
      </p:sp>
    </p:spTree>
    <p:extLst>
      <p:ext uri="{BB962C8B-B14F-4D97-AF65-F5344CB8AC3E}">
        <p14:creationId xmlns:p14="http://schemas.microsoft.com/office/powerpoint/2010/main" val="39591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378</TotalTime>
  <Words>823</Words>
  <Application>Microsoft Office PowerPoint</Application>
  <PresentationFormat>Presentazione su schermo (4:3)</PresentationFormat>
  <Paragraphs>117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alfredo</dc:creator>
  <cp:lastModifiedBy>alfredo</cp:lastModifiedBy>
  <cp:revision>13</cp:revision>
  <dcterms:created xsi:type="dcterms:W3CDTF">2016-10-10T10:17:27Z</dcterms:created>
  <dcterms:modified xsi:type="dcterms:W3CDTF">2017-05-05T14:23:15Z</dcterms:modified>
</cp:coreProperties>
</file>