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3" r:id="rId2"/>
    <p:sldId id="274" r:id="rId3"/>
    <p:sldId id="279" r:id="rId4"/>
    <p:sldId id="275" r:id="rId5"/>
    <p:sldId id="27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00"/>
    <a:srgbClr val="0096FF"/>
    <a:srgbClr val="00B900"/>
    <a:srgbClr val="005D00"/>
    <a:srgbClr val="D2A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4021"/>
  </p:normalViewPr>
  <p:slideViewPr>
    <p:cSldViewPr snapToGrid="0" snapToObjects="1">
      <p:cViewPr varScale="1">
        <p:scale>
          <a:sx n="110" d="100"/>
          <a:sy n="110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60C9-D1BD-8549-BDB3-296FDE246796}" type="datetimeFigureOut">
              <a:rPr lang="it-IT" smtClean="0"/>
              <a:t>20/03/18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7B4D-F1F2-3C40-BEC1-D5FE018D36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0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9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553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477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674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70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17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75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558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0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935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027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20/03/18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28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20/03/18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43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609600"/>
            <a:ext cx="8042276" cy="117230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Promuovere e Comunicare la Salute: </a:t>
            </a:r>
            <a:r>
              <a:rPr lang="it-IT" sz="2800" dirty="0" smtClean="0">
                <a:solidFill>
                  <a:srgbClr val="FF0000"/>
                </a:solidFill>
                <a:latin typeface="Arial"/>
                <a:cs typeface="Arial"/>
              </a:rPr>
              <a:t>paradigmi e sviluppi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it-IT" sz="2800" b="1" i="1" dirty="0">
              <a:solidFill>
                <a:srgbClr val="66006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12277"/>
            <a:ext cx="8374063" cy="45837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800"/>
              </a:spcBef>
              <a:buNone/>
            </a:pPr>
            <a:endParaRPr lang="it-IT" sz="36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82296" indent="0"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None/>
            </a:pPr>
            <a:endParaRPr lang="it-IT" sz="36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1512276"/>
            <a:ext cx="5931878" cy="47402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10800000" flipV="1">
            <a:off x="6166338" y="6027329"/>
            <a:ext cx="277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>
                <a:solidFill>
                  <a:srgbClr val="0432FF"/>
                </a:solidFill>
              </a:rPr>
              <a:t>Marco Ingrosso</a:t>
            </a:r>
            <a:endParaRPr lang="it-IT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5138" y="377245"/>
            <a:ext cx="8558550" cy="11443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8000"/>
                </a:solidFill>
              </a:rPr>
              <a:t/>
            </a:r>
            <a:br>
              <a:rPr lang="it-IT" dirty="0" smtClean="0">
                <a:solidFill>
                  <a:srgbClr val="008000"/>
                </a:solidFill>
              </a:rPr>
            </a:br>
            <a:r>
              <a:rPr lang="it-IT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La comunicazione nella Promozione salute</a:t>
            </a:r>
            <a: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benessere</a:t>
            </a:r>
            <a: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qualità della vita</a:t>
            </a:r>
            <a: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431" y="1770185"/>
            <a:ext cx="8359257" cy="447821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dirty="0">
                <a:solidFill>
                  <a:srgbClr val="0000FF"/>
                </a:solidFill>
              </a:rPr>
              <a:t>«La comunicazione della salute è </a:t>
            </a:r>
            <a:r>
              <a:rPr lang="it-IT" sz="2400" dirty="0">
                <a:solidFill>
                  <a:srgbClr val="660066"/>
                </a:solidFill>
              </a:rPr>
              <a:t>una strategia chiave</a:t>
            </a:r>
            <a:r>
              <a:rPr lang="it-IT" sz="2400" dirty="0">
                <a:solidFill>
                  <a:srgbClr val="0000FF"/>
                </a:solidFill>
              </a:rPr>
              <a:t> rivolta a informare il pubblico sui temi che riguardano la salute e gli indirizzi centrali della salute nell’agenda delle istituzioni. </a:t>
            </a:r>
            <a:r>
              <a:rPr lang="it-IT" sz="2400" dirty="0">
                <a:solidFill>
                  <a:srgbClr val="660066"/>
                </a:solidFill>
              </a:rPr>
              <a:t>L’uso dei media di massa e degli strumenti multimediali </a:t>
            </a:r>
            <a:r>
              <a:rPr lang="it-IT" sz="2400" dirty="0">
                <a:solidFill>
                  <a:srgbClr val="0000FF"/>
                </a:solidFill>
              </a:rPr>
              <a:t>e delle altre innovazioni tecnologiche per disseminare utili informazioni sulla salute verso il pubblico </a:t>
            </a:r>
            <a:r>
              <a:rPr lang="it-IT" sz="2400" dirty="0">
                <a:solidFill>
                  <a:srgbClr val="660066"/>
                </a:solidFill>
              </a:rPr>
              <a:t>aumentano le risposte </a:t>
            </a:r>
            <a:r>
              <a:rPr lang="it-IT" sz="2400" dirty="0">
                <a:solidFill>
                  <a:srgbClr val="0000FF"/>
                </a:solidFill>
              </a:rPr>
              <a:t>nei vari aspetti della salute pubblica e individuale, così come l’importanza dello sviluppo della sanità</a:t>
            </a:r>
            <a:r>
              <a:rPr lang="it-IT" sz="2400" dirty="0" smtClean="0">
                <a:solidFill>
                  <a:srgbClr val="0000FF"/>
                </a:solidFill>
              </a:rPr>
              <a:t>.» </a:t>
            </a:r>
          </a:p>
          <a:p>
            <a:pPr marL="82296" indent="0" algn="r">
              <a:buNone/>
            </a:pPr>
            <a:r>
              <a:rPr lang="it-IT" i="1" dirty="0" err="1" smtClean="0">
                <a:solidFill>
                  <a:srgbClr val="660066"/>
                </a:solidFill>
              </a:rPr>
              <a:t>Health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i="1" dirty="0">
                <a:solidFill>
                  <a:srgbClr val="660066"/>
                </a:solidFill>
              </a:rPr>
              <a:t>Promotion </a:t>
            </a:r>
            <a:r>
              <a:rPr lang="it-IT" i="1" dirty="0" err="1" smtClean="0">
                <a:solidFill>
                  <a:srgbClr val="660066"/>
                </a:solidFill>
              </a:rPr>
              <a:t>Glossary</a:t>
            </a:r>
            <a:r>
              <a:rPr lang="it-IT" dirty="0" smtClean="0">
                <a:solidFill>
                  <a:srgbClr val="660066"/>
                </a:solidFill>
              </a:rPr>
              <a:t>, WHO 2000 </a:t>
            </a:r>
            <a:endParaRPr lang="it-IT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2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523" y="377244"/>
            <a:ext cx="4583723" cy="213149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8000"/>
                </a:solidFill>
              </a:rPr>
              <a:t/>
            </a:r>
            <a:br>
              <a:rPr lang="it-IT" dirty="0" smtClean="0">
                <a:solidFill>
                  <a:srgbClr val="008000"/>
                </a:solidFill>
              </a:rPr>
            </a:br>
            <a:r>
              <a:rPr lang="it-IT" sz="4000" b="1" dirty="0">
                <a:solidFill>
                  <a:srgbClr val="FF6600"/>
                </a:solidFill>
              </a:rPr>
              <a:t>C</a:t>
            </a:r>
            <a:r>
              <a:rPr lang="it-IT" sz="4000" b="1" dirty="0" smtClean="0">
                <a:solidFill>
                  <a:srgbClr val="FF6600"/>
                </a:solidFill>
              </a:rPr>
              <a:t>omunicazione salute: una definizione</a:t>
            </a:r>
            <a:r>
              <a:rPr lang="it-IT" dirty="0">
                <a:solidFill>
                  <a:srgbClr val="008000"/>
                </a:solidFill>
              </a:rPr>
              <a:t/>
            </a:r>
            <a:br>
              <a:rPr lang="it-IT" dirty="0">
                <a:solidFill>
                  <a:srgbClr val="008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2031" y="3059759"/>
            <a:ext cx="7819292" cy="3188640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it-IT" sz="2800" dirty="0">
                <a:solidFill>
                  <a:srgbClr val="660066"/>
                </a:solidFill>
              </a:rPr>
              <a:t>«un approccio multidimensionale e multidisciplinare per raggiungere differenti audience e condividere informazioni correlate alla salute con lo scopo di </a:t>
            </a:r>
            <a:r>
              <a:rPr lang="it-IT" sz="2800" dirty="0">
                <a:solidFill>
                  <a:srgbClr val="BD0000"/>
                </a:solidFill>
              </a:rPr>
              <a:t>influenzare, coinvolgere e supportare</a:t>
            </a:r>
            <a:r>
              <a:rPr lang="it-IT" sz="2800" dirty="0">
                <a:solidFill>
                  <a:srgbClr val="660066"/>
                </a:solidFill>
              </a:rPr>
              <a:t> individui, comunità, professionisti sanitari, gruppi, decisori politici e il pubblico affinché </a:t>
            </a:r>
            <a:r>
              <a:rPr lang="it-IT" sz="2800" dirty="0">
                <a:solidFill>
                  <a:srgbClr val="BD0000"/>
                </a:solidFill>
              </a:rPr>
              <a:t>difendano, introducano, adottino e sostengano </a:t>
            </a:r>
            <a:r>
              <a:rPr lang="it-IT" sz="2800" dirty="0">
                <a:solidFill>
                  <a:srgbClr val="660066"/>
                </a:solidFill>
              </a:rPr>
              <a:t>comportamenti, pratiche o politiche che intendano </a:t>
            </a:r>
            <a:r>
              <a:rPr lang="it-IT" sz="2800" dirty="0" smtClean="0">
                <a:solidFill>
                  <a:srgbClr val="660066"/>
                </a:solidFill>
              </a:rPr>
              <a:t>migliorare </a:t>
            </a:r>
            <a:r>
              <a:rPr lang="it-IT" sz="2800" dirty="0">
                <a:solidFill>
                  <a:srgbClr val="660066"/>
                </a:solidFill>
              </a:rPr>
              <a:t>i risultati di salute»</a:t>
            </a:r>
            <a:r>
              <a:rPr lang="it-IT" sz="2800" dirty="0"/>
              <a:t>. </a:t>
            </a:r>
          </a:p>
          <a:p>
            <a:pPr marL="82296" indent="0" algn="r">
              <a:buNone/>
            </a:pPr>
            <a:r>
              <a:rPr lang="it-IT" i="1" dirty="0" err="1" smtClean="0">
                <a:solidFill>
                  <a:srgbClr val="000090"/>
                </a:solidFill>
              </a:rPr>
              <a:t>R</a:t>
            </a:r>
            <a:r>
              <a:rPr lang="it-IT" i="1" dirty="0" smtClean="0">
                <a:solidFill>
                  <a:srgbClr val="000090"/>
                </a:solidFill>
              </a:rPr>
              <a:t>. Schiavo, 2007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6" y="292101"/>
            <a:ext cx="4103077" cy="2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431" y="234462"/>
            <a:ext cx="8359257" cy="7033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8000"/>
                </a:solidFill>
              </a:rPr>
              <a:t/>
            </a:r>
            <a:br>
              <a:rPr lang="it-IT" dirty="0" smtClean="0">
                <a:solidFill>
                  <a:srgbClr val="008000"/>
                </a:solidFill>
              </a:rPr>
            </a:br>
            <a:r>
              <a:rPr lang="it-IT" sz="4000" b="1" dirty="0">
                <a:solidFill>
                  <a:srgbClr val="BD0000"/>
                </a:solidFill>
              </a:rPr>
              <a:t>C</a:t>
            </a:r>
            <a:r>
              <a:rPr lang="it-IT" sz="4000" b="1" dirty="0" smtClean="0">
                <a:solidFill>
                  <a:srgbClr val="BD0000"/>
                </a:solidFill>
              </a:rPr>
              <a:t>omunicazione salute: una tipologia</a:t>
            </a:r>
            <a:r>
              <a:rPr lang="it-IT" b="1" dirty="0">
                <a:solidFill>
                  <a:srgbClr val="008000"/>
                </a:solidFill>
              </a:rPr>
              <a:t/>
            </a:r>
            <a:br>
              <a:rPr lang="it-IT" b="1" dirty="0">
                <a:solidFill>
                  <a:srgbClr val="008000"/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431" y="1031632"/>
            <a:ext cx="8359257" cy="52167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b="1" dirty="0" smtClean="0">
                <a:solidFill>
                  <a:srgbClr val="000090"/>
                </a:solidFill>
              </a:rPr>
              <a:t>Campagne mediatiche istituzionali </a:t>
            </a:r>
            <a:r>
              <a:rPr lang="it-IT" sz="2000" dirty="0" smtClean="0">
                <a:solidFill>
                  <a:srgbClr val="000090"/>
                </a:solidFill>
              </a:rPr>
              <a:t>(europee, ministeriali, no-profit)</a:t>
            </a:r>
            <a:endParaRPr lang="it-IT" sz="2000" dirty="0">
              <a:solidFill>
                <a:srgbClr val="000090"/>
              </a:solidFill>
            </a:endParaRPr>
          </a:p>
          <a:p>
            <a:pPr marL="82296" indent="0">
              <a:buNone/>
            </a:pPr>
            <a:r>
              <a:rPr lang="it-IT" sz="2400" b="1" dirty="0" smtClean="0">
                <a:solidFill>
                  <a:srgbClr val="008000"/>
                </a:solidFill>
              </a:rPr>
              <a:t>Campagne mediatiche partecipate </a:t>
            </a:r>
            <a:r>
              <a:rPr lang="it-IT" sz="2000" dirty="0" smtClean="0">
                <a:solidFill>
                  <a:srgbClr val="008000"/>
                </a:solidFill>
              </a:rPr>
              <a:t>(coinvolgimento di attori locali e reti scolastiche)</a:t>
            </a:r>
            <a:endParaRPr lang="it-IT" sz="2000" dirty="0" smtClean="0"/>
          </a:p>
          <a:p>
            <a:pPr marL="82296" indent="0">
              <a:buNone/>
            </a:pPr>
            <a:r>
              <a:rPr lang="it-IT" sz="2400" b="1" dirty="0" smtClean="0">
                <a:solidFill>
                  <a:srgbClr val="660066"/>
                </a:solidFill>
              </a:rPr>
              <a:t>Reti </a:t>
            </a:r>
            <a:r>
              <a:rPr lang="it-IT" sz="2400" b="1" dirty="0">
                <a:solidFill>
                  <a:srgbClr val="660066"/>
                </a:solidFill>
              </a:rPr>
              <a:t>di public </a:t>
            </a:r>
            <a:r>
              <a:rPr lang="it-IT" sz="2400" b="1" dirty="0" err="1">
                <a:solidFill>
                  <a:srgbClr val="660066"/>
                </a:solidFill>
              </a:rPr>
              <a:t>boardcaster</a:t>
            </a:r>
            <a:r>
              <a:rPr lang="it-IT" sz="2400" b="1" dirty="0">
                <a:solidFill>
                  <a:srgbClr val="660066"/>
                </a:solidFill>
              </a:rPr>
              <a:t> </a:t>
            </a:r>
            <a:r>
              <a:rPr lang="it-IT" sz="2000" dirty="0" smtClean="0">
                <a:solidFill>
                  <a:srgbClr val="660066"/>
                </a:solidFill>
              </a:rPr>
              <a:t>(diffusione materiali via emittenti pubbliche e convenzionate)</a:t>
            </a:r>
            <a:endParaRPr lang="it-IT" sz="2000" dirty="0">
              <a:solidFill>
                <a:srgbClr val="FF66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25" y="2825261"/>
            <a:ext cx="48767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0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Approfondimenti e bibliografia dedicata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smtClean="0"/>
              <a:t>Vedi</a:t>
            </a:r>
            <a:r>
              <a:rPr lang="it-IT" sz="2400" smtClean="0"/>
              <a:t>: </a:t>
            </a:r>
          </a:p>
          <a:p>
            <a:pPr marL="0" indent="0">
              <a:buNone/>
            </a:pPr>
            <a:r>
              <a:rPr lang="it-IT" sz="2400" b="1" smtClean="0">
                <a:solidFill>
                  <a:srgbClr val="0096FF"/>
                </a:solidFill>
              </a:rPr>
              <a:t>Ingrosso </a:t>
            </a:r>
            <a:r>
              <a:rPr lang="it-IT" sz="2400" b="1" dirty="0">
                <a:solidFill>
                  <a:srgbClr val="0096FF"/>
                </a:solidFill>
              </a:rPr>
              <a:t>M., </a:t>
            </a:r>
            <a:r>
              <a:rPr lang="it-IT" sz="2400" b="1" i="1" dirty="0">
                <a:solidFill>
                  <a:srgbClr val="0096FF"/>
                </a:solidFill>
              </a:rPr>
              <a:t>La cura complessa e collaborativa. Ricerche e proposte di sociologia della cura</a:t>
            </a:r>
            <a:r>
              <a:rPr lang="it-IT" sz="2400" b="1" dirty="0">
                <a:solidFill>
                  <a:srgbClr val="0096FF"/>
                </a:solidFill>
              </a:rPr>
              <a:t>, </a:t>
            </a:r>
            <a:r>
              <a:rPr lang="it-IT" sz="2400" dirty="0" err="1">
                <a:solidFill>
                  <a:srgbClr val="0096FF"/>
                </a:solidFill>
              </a:rPr>
              <a:t>Aracne</a:t>
            </a:r>
            <a:r>
              <a:rPr lang="it-IT" sz="2400" dirty="0">
                <a:solidFill>
                  <a:srgbClr val="0096FF"/>
                </a:solidFill>
              </a:rPr>
              <a:t>, Roma, </a:t>
            </a:r>
            <a:r>
              <a:rPr lang="it-IT" sz="2400" dirty="0" smtClean="0">
                <a:solidFill>
                  <a:srgbClr val="0096FF"/>
                </a:solidFill>
              </a:rPr>
              <a:t>2016</a:t>
            </a:r>
            <a:endParaRPr lang="it-IT" sz="2400" dirty="0">
              <a:solidFill>
                <a:srgbClr val="0096FF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B050"/>
                </a:solidFill>
              </a:rPr>
              <a:t>i</a:t>
            </a:r>
            <a:r>
              <a:rPr lang="it-IT" sz="2400" dirty="0" smtClean="0">
                <a:solidFill>
                  <a:srgbClr val="00B050"/>
                </a:solidFill>
              </a:rPr>
              <a:t>n particolare: </a:t>
            </a:r>
          </a:p>
          <a:p>
            <a:r>
              <a:rPr lang="it-IT" sz="2400" dirty="0" smtClean="0">
                <a:solidFill>
                  <a:srgbClr val="00B050"/>
                </a:solidFill>
              </a:rPr>
              <a:t>cap. X: Cura di sé e promozione della salute nel corso della vita</a:t>
            </a:r>
          </a:p>
          <a:p>
            <a:r>
              <a:rPr lang="it-IT" sz="2400" dirty="0" smtClean="0">
                <a:solidFill>
                  <a:srgbClr val="00B050"/>
                </a:solidFill>
              </a:rPr>
              <a:t>Cap. VIII: Comunicazione della salute e relazioni di cura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68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553" y="274638"/>
            <a:ext cx="5521569" cy="815608"/>
          </a:xfrm>
        </p:spPr>
        <p:txBody>
          <a:bodyPr/>
          <a:lstStyle/>
          <a:p>
            <a:pPr algn="ctr"/>
            <a:r>
              <a:rPr lang="it-IT" sz="4000" b="1" dirty="0" err="1" smtClean="0">
                <a:solidFill>
                  <a:srgbClr val="850085"/>
                </a:solidFill>
              </a:rPr>
              <a:t>Pre-venio</a:t>
            </a:r>
            <a:r>
              <a:rPr lang="it-IT" sz="4000" b="1" dirty="0" smtClean="0">
                <a:solidFill>
                  <a:srgbClr val="850085"/>
                </a:solidFill>
              </a:rPr>
              <a:t> </a:t>
            </a:r>
            <a:r>
              <a:rPr lang="it-IT" sz="4000" b="1" dirty="0" smtClean="0">
                <a:solidFill>
                  <a:srgbClr val="000090"/>
                </a:solidFill>
              </a:rPr>
              <a:t>o</a:t>
            </a:r>
            <a:r>
              <a:rPr lang="it-IT" sz="4000" b="1" dirty="0" smtClean="0">
                <a:solidFill>
                  <a:srgbClr val="850085"/>
                </a:solidFill>
              </a:rPr>
              <a:t> </a:t>
            </a:r>
            <a:r>
              <a:rPr lang="it-IT" sz="4000" b="1" dirty="0">
                <a:solidFill>
                  <a:srgbClr val="BC0000"/>
                </a:solidFill>
              </a:rPr>
              <a:t>P</a:t>
            </a:r>
            <a:r>
              <a:rPr lang="it-IT" sz="4000" b="1" dirty="0" smtClean="0">
                <a:solidFill>
                  <a:srgbClr val="BC0000"/>
                </a:solidFill>
              </a:rPr>
              <a:t>ro-muovo</a:t>
            </a:r>
            <a:r>
              <a:rPr lang="it-IT" sz="4000" b="1" dirty="0" smtClean="0">
                <a:solidFill>
                  <a:srgbClr val="850085"/>
                </a:solidFill>
              </a:rPr>
              <a:t>?</a:t>
            </a:r>
            <a:endParaRPr lang="it-IT" sz="4000" b="1" dirty="0">
              <a:solidFill>
                <a:srgbClr val="85008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8585" y="1500554"/>
            <a:ext cx="6564923" cy="4923692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660066"/>
                </a:solidFill>
              </a:rPr>
              <a:t>Il paradigma preventivista: </a:t>
            </a:r>
            <a:r>
              <a:rPr lang="it-IT" sz="2400" dirty="0" smtClean="0">
                <a:solidFill>
                  <a:srgbClr val="660066"/>
                </a:solidFill>
              </a:rPr>
              <a:t>è</a:t>
            </a:r>
            <a:r>
              <a:rPr lang="it-IT" sz="2400" b="1" dirty="0" smtClean="0">
                <a:solidFill>
                  <a:srgbClr val="660066"/>
                </a:solidFill>
              </a:rPr>
              <a:t> </a:t>
            </a:r>
            <a:r>
              <a:rPr lang="it-IT" sz="2400" dirty="0" smtClean="0">
                <a:solidFill>
                  <a:srgbClr val="660066"/>
                </a:solidFill>
              </a:rPr>
              <a:t>centrato sul rischio attuale o potenziale prevedibile ed evitabile. </a:t>
            </a:r>
            <a:r>
              <a:rPr lang="it-IT" sz="2400" dirty="0" smtClean="0">
                <a:solidFill>
                  <a:srgbClr val="0070C0"/>
                </a:solidFill>
              </a:rPr>
              <a:t>Gli esperti mettono sull’avviso i gruppi a rischio attraverso istruzioni e informazioni (p. primaria) o interventi diretti (vaccinazioni e screening: p. secondaria)</a:t>
            </a:r>
          </a:p>
          <a:p>
            <a:endParaRPr lang="it-IT" sz="2400" dirty="0" smtClean="0">
              <a:solidFill>
                <a:srgbClr val="660066"/>
              </a:solidFill>
            </a:endParaRPr>
          </a:p>
          <a:p>
            <a:r>
              <a:rPr lang="it-IT" sz="2400" b="1" dirty="0" smtClean="0">
                <a:solidFill>
                  <a:srgbClr val="BC0000"/>
                </a:solidFill>
              </a:rPr>
              <a:t>Il paradigma promozionale: </a:t>
            </a:r>
            <a:r>
              <a:rPr lang="it-IT" sz="2400" dirty="0" smtClean="0">
                <a:solidFill>
                  <a:srgbClr val="BC0000"/>
                </a:solidFill>
              </a:rPr>
              <a:t>è centrato sul potenziale di benessere/salute soggettivo (educazione promozionale)</a:t>
            </a:r>
            <a:r>
              <a:rPr lang="it-IT" sz="2400" dirty="0">
                <a:solidFill>
                  <a:srgbClr val="BC0000"/>
                </a:solidFill>
              </a:rPr>
              <a:t> </a:t>
            </a:r>
            <a:r>
              <a:rPr lang="it-IT" sz="2400" dirty="0" smtClean="0">
                <a:solidFill>
                  <a:srgbClr val="005D00"/>
                </a:solidFill>
              </a:rPr>
              <a:t>e sul </a:t>
            </a:r>
            <a:r>
              <a:rPr lang="it-IT" sz="2400" dirty="0" smtClean="0">
                <a:solidFill>
                  <a:srgbClr val="008000"/>
                </a:solidFill>
              </a:rPr>
              <a:t>ruolo delle modifiche organizzative, ambientali, comunicative che favoriscono ambienti e stili di vita sani (politiche socio-ambientali)</a:t>
            </a:r>
            <a:endParaRPr lang="it-IT" sz="2400" dirty="0">
              <a:solidFill>
                <a:srgbClr val="008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03" y="613873"/>
            <a:ext cx="2309802" cy="22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3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877" y="274638"/>
            <a:ext cx="8335811" cy="74527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BD0000"/>
                </a:solidFill>
              </a:rPr>
              <a:t>Sviluppi: le Conferenze internazionali</a:t>
            </a:r>
            <a:endParaRPr lang="it-IT" sz="3200" b="1" dirty="0">
              <a:solidFill>
                <a:srgbClr val="BD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755" y="1137138"/>
            <a:ext cx="8499934" cy="51112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1986: Carta di Ottawa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(ambienti favorevoli e azione collettiva)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1988: Raccomandazioni di Adelaide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 (politiche pubbliche e investimento sociale)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1991: Dichiarazione di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Sundsvall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(diseguaglianze e sviluppo sostenibile)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1998: Dichiarazione di Jakarta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(relazioni sociali salutari)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2000: Raccomandazioni di Città del Messico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(colmare il gap delle diseguaglianze)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2005: Carta di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Bankok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(la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</a:rPr>
              <a:t>PdS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 in un mondo globalizzato)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2009: Dichiarazione di Nairobi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(ruolo delle politiche nel ridurre le diseguaglianze)</a:t>
            </a:r>
          </a:p>
          <a:p>
            <a:pPr marL="82296" indent="0">
              <a:buNone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2013: Dichiarazione di Helsinki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(la salute in tutte le politiche)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2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07576"/>
            <a:ext cx="7962901" cy="1055477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BC0000"/>
                </a:solidFill>
              </a:rPr>
              <a:t>Realizzazioni della </a:t>
            </a:r>
            <a:r>
              <a:rPr lang="it-IT" sz="4000" b="1" dirty="0" err="1" smtClean="0">
                <a:solidFill>
                  <a:srgbClr val="BC0000"/>
                </a:solidFill>
              </a:rPr>
              <a:t>PdS</a:t>
            </a:r>
            <a:endParaRPr lang="it-IT" sz="4000" b="1" dirty="0">
              <a:solidFill>
                <a:srgbClr val="BC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63053"/>
            <a:ext cx="7886700" cy="5013910"/>
          </a:xfrm>
        </p:spPr>
        <p:txBody>
          <a:bodyPr>
            <a:normAutofit lnSpcReduction="10000"/>
          </a:bodyPr>
          <a:lstStyle/>
          <a:p>
            <a:r>
              <a:rPr lang="it-IT" sz="2800" b="1" dirty="0" smtClean="0">
                <a:solidFill>
                  <a:srgbClr val="000090"/>
                </a:solidFill>
              </a:rPr>
              <a:t>Rete Città sane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Rete Scuole che promuovono la salute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Rete Ospedali sani</a:t>
            </a:r>
          </a:p>
          <a:p>
            <a:pPr>
              <a:buFont typeface="Courier New" charset="0"/>
              <a:buChar char="o"/>
            </a:pPr>
            <a:r>
              <a:rPr lang="it-IT" sz="2800" b="1" dirty="0" smtClean="0">
                <a:solidFill>
                  <a:srgbClr val="008000"/>
                </a:solidFill>
              </a:rPr>
              <a:t>Sviluppare le abilità personali nel corso della vita </a:t>
            </a:r>
            <a:r>
              <a:rPr lang="it-IT" sz="2800" dirty="0" smtClean="0">
                <a:solidFill>
                  <a:srgbClr val="008000"/>
                </a:solidFill>
              </a:rPr>
              <a:t>(educazione alla salute)</a:t>
            </a:r>
          </a:p>
          <a:p>
            <a:pPr>
              <a:buFont typeface="Courier New" charset="0"/>
              <a:buChar char="o"/>
            </a:pPr>
            <a:r>
              <a:rPr lang="it-IT" sz="2800" b="1" dirty="0" smtClean="0">
                <a:solidFill>
                  <a:srgbClr val="008000"/>
                </a:solidFill>
              </a:rPr>
              <a:t>Promozione attività fisica e altri “stili di vita sani”</a:t>
            </a:r>
          </a:p>
          <a:p>
            <a:pPr>
              <a:buFont typeface="Courier New" charset="0"/>
              <a:buChar char="o"/>
            </a:pPr>
            <a:r>
              <a:rPr lang="it-IT" sz="2800" b="1" dirty="0" smtClean="0">
                <a:solidFill>
                  <a:srgbClr val="008000"/>
                </a:solidFill>
              </a:rPr>
              <a:t>Empowerment e partecipazione attiva</a:t>
            </a:r>
          </a:p>
          <a:p>
            <a:pPr>
              <a:buFont typeface="Wingdings" charset="2"/>
              <a:buChar char="ü"/>
            </a:pPr>
            <a:r>
              <a:rPr lang="it-IT" sz="2800" b="1" dirty="0" smtClean="0">
                <a:solidFill>
                  <a:srgbClr val="BD0000"/>
                </a:solidFill>
              </a:rPr>
              <a:t>Avvio Comunicazione della salute </a:t>
            </a:r>
            <a:r>
              <a:rPr lang="it-IT" sz="2400" dirty="0" smtClean="0">
                <a:solidFill>
                  <a:srgbClr val="BD0000"/>
                </a:solidFill>
              </a:rPr>
              <a:t>(a cura Autorità sanitarie ed Enti no-profit)</a:t>
            </a:r>
          </a:p>
          <a:p>
            <a:pPr>
              <a:buFont typeface="Wingdings" charset="2"/>
              <a:buChar char="ü"/>
            </a:pPr>
            <a:r>
              <a:rPr lang="it-IT" sz="2800" b="1" dirty="0" smtClean="0">
                <a:solidFill>
                  <a:srgbClr val="BD0000"/>
                </a:solidFill>
              </a:rPr>
              <a:t>Valutazione di tutte le politiche </a:t>
            </a:r>
            <a:r>
              <a:rPr lang="it-IT" sz="2400" dirty="0" smtClean="0">
                <a:solidFill>
                  <a:srgbClr val="BD0000"/>
                </a:solidFill>
              </a:rPr>
              <a:t>(trasporti, energia, sociali, ecc.)</a:t>
            </a:r>
          </a:p>
          <a:p>
            <a:pPr>
              <a:buFont typeface="Wingdings" charset="2"/>
              <a:buChar char="ü"/>
            </a:pPr>
            <a:r>
              <a:rPr lang="it-IT" sz="2800" b="1" dirty="0" smtClean="0">
                <a:solidFill>
                  <a:srgbClr val="BD0000"/>
                </a:solidFill>
              </a:rPr>
              <a:t>Interventi normativi </a:t>
            </a:r>
            <a:r>
              <a:rPr lang="it-IT" sz="2400" dirty="0" smtClean="0">
                <a:solidFill>
                  <a:srgbClr val="BD0000"/>
                </a:solidFill>
              </a:rPr>
              <a:t>(es. fumo, pubblicità, ecc.)</a:t>
            </a:r>
            <a:endParaRPr lang="it-IT" sz="2400" dirty="0">
              <a:solidFill>
                <a:srgbClr val="BD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8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6492" y="107576"/>
            <a:ext cx="7935059" cy="881687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800000"/>
                </a:solidFill>
              </a:rPr>
              <a:t>Limiti e insuccessi</a:t>
            </a:r>
            <a:endParaRPr lang="it-IT" sz="4000" b="1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8523"/>
            <a:ext cx="8428891" cy="53984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850085"/>
                </a:solidFill>
              </a:rPr>
              <a:t>Persistenza del paradigma preventivista-comportamentista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BC0000"/>
                </a:solidFill>
              </a:rPr>
              <a:t>Crisi e abbandono dell’educazione alla salute </a:t>
            </a:r>
            <a:r>
              <a:rPr lang="it-IT" sz="2400" dirty="0" smtClean="0">
                <a:solidFill>
                  <a:srgbClr val="BC0000"/>
                </a:solidFill>
              </a:rPr>
              <a:t>(a favore di eventi settoriali e occasionali o di altri obiettivi)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BD5B2E"/>
                </a:solidFill>
              </a:rPr>
              <a:t>Investimenti calanti e priorità al riparativo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000090"/>
                </a:solidFill>
              </a:rPr>
              <a:t>Limitato sviluppo delle Reti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008000"/>
                </a:solidFill>
              </a:rPr>
              <a:t>Riduzione della Promozione a Campagne comunicative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008000"/>
                </a:solidFill>
              </a:rPr>
              <a:t>Scarsa sensibilità e competenza delle Amministrazioni locali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008000"/>
                </a:solidFill>
              </a:rPr>
              <a:t>Mancanza di personale specifico e autonomo</a:t>
            </a:r>
          </a:p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SCARSA CURA DI SÉ, DEGLI ALTRI, DELL’ AMBIENTE NELLE GIOVANI GENERAZIONI (e non solo!)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0308" y="359898"/>
            <a:ext cx="8428892" cy="1249681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0000FF"/>
                </a:solidFill>
              </a:rPr>
              <a:t>Comunicare la Salute</a:t>
            </a:r>
            <a:endParaRPr lang="it-IT" sz="4800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0308" y="1609579"/>
            <a:ext cx="8428892" cy="1133621"/>
          </a:xfrm>
        </p:spPr>
        <p:txBody>
          <a:bodyPr>
            <a:normAutofit/>
          </a:bodyPr>
          <a:lstStyle/>
          <a:p>
            <a:pPr algn="ctr"/>
            <a:r>
              <a:rPr lang="it-IT" sz="2400" i="1" dirty="0" smtClean="0">
                <a:solidFill>
                  <a:srgbClr val="000090"/>
                </a:solidFill>
              </a:rPr>
              <a:t>Scenari, Tecniche, Progetti </a:t>
            </a:r>
          </a:p>
        </p:txBody>
      </p:sp>
      <p:pic>
        <p:nvPicPr>
          <p:cNvPr id="6" name="Immagine 5" descr="image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53" y="2364580"/>
            <a:ext cx="3256601" cy="32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689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La comunicazione della salute: </a:t>
            </a:r>
            <a:r>
              <a:rPr lang="it-IT" sz="4000" i="1" dirty="0" smtClean="0">
                <a:solidFill>
                  <a:srgbClr val="FF0000"/>
                </a:solidFill>
              </a:rPr>
              <a:t>aree</a:t>
            </a:r>
            <a:endParaRPr lang="it-IT" sz="4000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747902"/>
            <a:ext cx="8305038" cy="45004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BD0000"/>
                </a:solidFill>
              </a:rPr>
              <a:t>n</a:t>
            </a:r>
            <a:r>
              <a:rPr lang="it-IT" sz="2800" dirty="0" smtClean="0">
                <a:solidFill>
                  <a:srgbClr val="BD0000"/>
                </a:solidFill>
              </a:rPr>
              <a:t>ei Media</a:t>
            </a:r>
          </a:p>
          <a:p>
            <a:pPr>
              <a:lnSpc>
                <a:spcPct val="120000"/>
              </a:lnSpc>
            </a:pPr>
            <a:endParaRPr lang="it-IT" sz="2800" dirty="0" smtClean="0">
              <a:solidFill>
                <a:srgbClr val="BD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0000FF"/>
                </a:solidFill>
              </a:rPr>
              <a:t>n</a:t>
            </a:r>
            <a:r>
              <a:rPr lang="it-IT" sz="2800" dirty="0" smtClean="0">
                <a:solidFill>
                  <a:srgbClr val="0000FF"/>
                </a:solidFill>
              </a:rPr>
              <a:t>ei Sistemi di cura</a:t>
            </a:r>
          </a:p>
          <a:p>
            <a:pPr>
              <a:lnSpc>
                <a:spcPct val="120000"/>
              </a:lnSpc>
            </a:pPr>
            <a:endParaRPr lang="it-IT" sz="2800" dirty="0" smtClean="0">
              <a:solidFill>
                <a:srgbClr val="0000FF"/>
              </a:solidFill>
            </a:endParaRPr>
          </a:p>
          <a:p>
            <a:r>
              <a:rPr lang="it-IT" sz="2800" dirty="0">
                <a:solidFill>
                  <a:srgbClr val="008000"/>
                </a:solidFill>
              </a:rPr>
              <a:t>n</a:t>
            </a:r>
            <a:r>
              <a:rPr lang="it-IT" sz="2800" dirty="0" smtClean="0">
                <a:solidFill>
                  <a:srgbClr val="008000"/>
                </a:solidFill>
              </a:rPr>
              <a:t>ella Promozione della salute, benessere, qualità della vita</a:t>
            </a:r>
            <a:endParaRPr lang="it-IT" sz="2800" dirty="0">
              <a:solidFill>
                <a:srgbClr val="008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5046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it-IT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 Salute nei Media </a:t>
            </a:r>
            <a:endParaRPr lang="it-IT" b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8554" y="1597004"/>
            <a:ext cx="8065477" cy="4651396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6600"/>
                </a:solidFill>
              </a:rPr>
              <a:t>Giornali e periodici</a:t>
            </a:r>
            <a:r>
              <a:rPr lang="it-IT" sz="2800" dirty="0" smtClean="0">
                <a:solidFill>
                  <a:srgbClr val="FF6600"/>
                </a:solidFill>
              </a:rPr>
              <a:t>: </a:t>
            </a:r>
            <a:r>
              <a:rPr lang="it-IT" sz="2800" dirty="0" smtClean="0">
                <a:solidFill>
                  <a:srgbClr val="000090"/>
                </a:solidFill>
              </a:rPr>
              <a:t>un canale apripista di vari orientamenti culturali (preventivista, salutista, </a:t>
            </a:r>
            <a:r>
              <a:rPr lang="it-IT" sz="2800" dirty="0" err="1" smtClean="0">
                <a:solidFill>
                  <a:srgbClr val="000090"/>
                </a:solidFill>
              </a:rPr>
              <a:t>olista</a:t>
            </a:r>
            <a:r>
              <a:rPr lang="it-IT" sz="2800" dirty="0" smtClean="0">
                <a:solidFill>
                  <a:srgbClr val="000090"/>
                </a:solidFill>
              </a:rPr>
              <a:t>)</a:t>
            </a:r>
          </a:p>
          <a:p>
            <a:endParaRPr lang="it-IT" sz="2800" dirty="0" smtClean="0"/>
          </a:p>
          <a:p>
            <a:r>
              <a:rPr lang="it-IT" sz="2800" b="1" dirty="0" smtClean="0">
                <a:solidFill>
                  <a:srgbClr val="000090"/>
                </a:solidFill>
              </a:rPr>
              <a:t>Tv</a:t>
            </a:r>
            <a:r>
              <a:rPr lang="it-IT" sz="2800" dirty="0" smtClean="0">
                <a:solidFill>
                  <a:srgbClr val="000090"/>
                </a:solidFill>
              </a:rPr>
              <a:t>: </a:t>
            </a:r>
            <a:r>
              <a:rPr lang="it-IT" sz="2800" dirty="0" smtClean="0">
                <a:solidFill>
                  <a:srgbClr val="008000"/>
                </a:solidFill>
              </a:rPr>
              <a:t>l’informazione istituzionalizzata e quella di consumo</a:t>
            </a:r>
          </a:p>
          <a:p>
            <a:endParaRPr lang="it-IT" sz="2800" dirty="0" smtClean="0"/>
          </a:p>
          <a:p>
            <a:r>
              <a:rPr lang="it-IT" sz="2800" b="1" dirty="0" smtClean="0">
                <a:solidFill>
                  <a:srgbClr val="BD0000"/>
                </a:solidFill>
              </a:rPr>
              <a:t>Internet</a:t>
            </a:r>
            <a:r>
              <a:rPr lang="it-IT" sz="2800" dirty="0" smtClean="0">
                <a:solidFill>
                  <a:srgbClr val="BD0000"/>
                </a:solidFill>
              </a:rPr>
              <a:t>: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660066"/>
                </a:solidFill>
              </a:rPr>
              <a:t>molteplicità caotica, nuove risorse per i soggetti attivi, era </a:t>
            </a:r>
            <a:r>
              <a:rPr lang="it-IT" sz="2800" dirty="0" err="1" smtClean="0">
                <a:solidFill>
                  <a:srgbClr val="660066"/>
                </a:solidFill>
              </a:rPr>
              <a:t>biomediatica</a:t>
            </a:r>
            <a:endParaRPr lang="it-IT" sz="2800" dirty="0" smtClean="0">
              <a:solidFill>
                <a:srgbClr val="660066"/>
              </a:solidFill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1233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61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La comunicazione nei Sistemi di cura</a:t>
            </a:r>
            <a:endParaRPr lang="it-IT" b="1" dirty="0">
              <a:solidFill>
                <a:srgbClr val="66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3744"/>
            <a:ext cx="8305038" cy="52470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dirty="0" smtClean="0">
                <a:solidFill>
                  <a:srgbClr val="0000FF"/>
                </a:solidFill>
              </a:rPr>
              <a:t>Cittadini-pazienti attivi e competenti</a:t>
            </a:r>
          </a:p>
          <a:p>
            <a:pPr>
              <a:lnSpc>
                <a:spcPct val="120000"/>
              </a:lnSpc>
            </a:pPr>
            <a:r>
              <a:rPr lang="it-IT" sz="2800" dirty="0" smtClean="0">
                <a:solidFill>
                  <a:srgbClr val="008000"/>
                </a:solidFill>
              </a:rPr>
              <a:t>Associazionismo pazienti e consumatori</a:t>
            </a:r>
          </a:p>
          <a:p>
            <a:pPr>
              <a:lnSpc>
                <a:spcPct val="120000"/>
              </a:lnSpc>
            </a:pPr>
            <a:r>
              <a:rPr lang="it-IT" sz="2800" dirty="0" smtClean="0">
                <a:solidFill>
                  <a:srgbClr val="FF6600"/>
                </a:solidFill>
              </a:rPr>
              <a:t>Professionisti sanitari in rete</a:t>
            </a:r>
          </a:p>
          <a:p>
            <a:pPr>
              <a:lnSpc>
                <a:spcPct val="120000"/>
              </a:lnSpc>
            </a:pPr>
            <a:r>
              <a:rPr lang="it-IT" sz="2800" dirty="0" smtClean="0">
                <a:solidFill>
                  <a:srgbClr val="BD0000"/>
                </a:solidFill>
              </a:rPr>
              <a:t>La comunicazione organizzata e i Piani comunicativi</a:t>
            </a:r>
            <a:endParaRPr lang="it-IT" sz="2800" dirty="0">
              <a:solidFill>
                <a:srgbClr val="BD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6" y="3669277"/>
            <a:ext cx="3959469" cy="28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712</Words>
  <Application>Microsoft Macintosh PowerPoint</Application>
  <PresentationFormat>Presentazione su schermo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Promuovere e Comunicare la Salute: paradigmi e sviluppi </vt:lpstr>
      <vt:lpstr>Pre-venio o Pro-muovo?</vt:lpstr>
      <vt:lpstr>Sviluppi: le Conferenze internazionali</vt:lpstr>
      <vt:lpstr>Realizzazioni della PdS</vt:lpstr>
      <vt:lpstr>Limiti e insuccessi</vt:lpstr>
      <vt:lpstr>Comunicare la Salute</vt:lpstr>
      <vt:lpstr>La comunicazione della salute: aree</vt:lpstr>
      <vt:lpstr>La Salute nei Media </vt:lpstr>
      <vt:lpstr>La comunicazione nei Sistemi di cura</vt:lpstr>
      <vt:lpstr> La comunicazione nella Promozione salute,  benessere, qualità della vita </vt:lpstr>
      <vt:lpstr> Comunicazione salute: una definizione </vt:lpstr>
      <vt:lpstr> Comunicazione salute: una tipologia </vt:lpstr>
      <vt:lpstr>Approfondimenti e bibliografia dedicata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la Salute</dc:title>
  <dc:creator>Marco Ingrosso</dc:creator>
  <cp:lastModifiedBy>Marco Ingrosso</cp:lastModifiedBy>
  <cp:revision>72</cp:revision>
  <dcterms:created xsi:type="dcterms:W3CDTF">2013-04-23T14:32:47Z</dcterms:created>
  <dcterms:modified xsi:type="dcterms:W3CDTF">2018-03-20T10:42:19Z</dcterms:modified>
</cp:coreProperties>
</file>