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sldIdLst>
    <p:sldId id="279" r:id="rId2"/>
    <p:sldId id="305" r:id="rId3"/>
    <p:sldId id="280" r:id="rId4"/>
    <p:sldId id="281" r:id="rId5"/>
    <p:sldId id="282" r:id="rId6"/>
    <p:sldId id="306" r:id="rId7"/>
    <p:sldId id="283" r:id="rId8"/>
    <p:sldId id="304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850085"/>
    <a:srgbClr val="BD5B2E"/>
    <a:srgbClr val="39B23F"/>
    <a:srgbClr val="780000"/>
    <a:srgbClr val="BD7527"/>
    <a:srgbClr val="1C591F"/>
    <a:srgbClr val="1B5821"/>
    <a:srgbClr val="45D74C"/>
    <a:srgbClr val="22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820"/>
  </p:normalViewPr>
  <p:slideViewPr>
    <p:cSldViewPr snapToGrid="0" snapToObjects="1">
      <p:cViewPr varScale="1">
        <p:scale>
          <a:sx n="110" d="100"/>
          <a:sy n="110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17/03/18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  <a:t>I cercatori della cura: </a:t>
            </a:r>
            <a:b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</a:br>
            <a:r>
              <a:rPr lang="it-IT" sz="3600" i="1" dirty="0">
                <a:solidFill>
                  <a:srgbClr val="660066"/>
                </a:solidFill>
                <a:latin typeface="Apple Casual"/>
                <a:cs typeface="Apple Casual"/>
              </a:rPr>
              <a:t>aspetti etici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820071"/>
            <a:ext cx="8001000" cy="41997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endParaRPr lang="it-IT" dirty="0"/>
          </a:p>
        </p:txBody>
      </p:sp>
      <p:pic>
        <p:nvPicPr>
          <p:cNvPr id="6" name="Immagine 5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49" y="2898642"/>
            <a:ext cx="1280163" cy="3401575"/>
          </a:xfrm>
          <a:prstGeom prst="rect">
            <a:avLst/>
          </a:prstGeom>
        </p:spPr>
      </p:pic>
      <p:pic>
        <p:nvPicPr>
          <p:cNvPr id="9" name="Immagine 8" descr="733295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825490"/>
            <a:ext cx="1414275" cy="3474727"/>
          </a:xfrm>
          <a:prstGeom prst="rect">
            <a:avLst/>
          </a:prstGeom>
        </p:spPr>
      </p:pic>
      <p:pic>
        <p:nvPicPr>
          <p:cNvPr id="10" name="Immagine 9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9" y="3051042"/>
            <a:ext cx="1298451" cy="3249175"/>
          </a:xfrm>
          <a:prstGeom prst="rect">
            <a:avLst/>
          </a:prstGeom>
        </p:spPr>
      </p:pic>
      <p:pic>
        <p:nvPicPr>
          <p:cNvPr id="11" name="Immagine 10" descr="aa0498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94" y="2991977"/>
            <a:ext cx="993649" cy="3308240"/>
          </a:xfrm>
          <a:prstGeom prst="rect">
            <a:avLst/>
          </a:prstGeom>
        </p:spPr>
      </p:pic>
      <p:pic>
        <p:nvPicPr>
          <p:cNvPr id="12" name="Immagine 11" descr="rbso_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2898642"/>
            <a:ext cx="1335027" cy="33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38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Riferimenti filosofici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6" y="1893817"/>
            <a:ext cx="8492555" cy="4731764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8000"/>
                </a:solidFill>
                <a:latin typeface="Arial"/>
                <a:cs typeface="Arial"/>
              </a:rPr>
              <a:t>Heidegger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«L’essere dell’Esserci dev’essere chiarito come cura […] l’Esserci, ontologicamente inteso, è cura»   </a:t>
            </a:r>
          </a:p>
          <a:p>
            <a:pPr marL="0" indent="0">
              <a:buNone/>
            </a:pP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I Miti di cura (Igino, I sec.)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Essere-nel-mondo comporta un prendersi cura del mondo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«La cura autentica aiuta gli altri a divenire consapevoli e liberi per la propria cura»</a:t>
            </a:r>
          </a:p>
          <a:p>
            <a:r>
              <a:rPr lang="it-IT" b="1" dirty="0">
                <a:solidFill>
                  <a:srgbClr val="850085"/>
                </a:solidFill>
                <a:latin typeface="Arial"/>
                <a:cs typeface="Arial"/>
              </a:rPr>
              <a:t>Foucault</a:t>
            </a:r>
            <a:r>
              <a:rPr lang="it-IT" dirty="0">
                <a:solidFill>
                  <a:srgbClr val="850085"/>
                </a:solidFill>
                <a:latin typeface="Arial"/>
                <a:cs typeface="Arial"/>
              </a:rPr>
              <a:t> - cura di sé e tecnologie del sé:  </a:t>
            </a:r>
          </a:p>
          <a:p>
            <a:pPr marL="0" indent="0">
              <a:buNone/>
            </a:pPr>
            <a:r>
              <a:rPr lang="it-IT" dirty="0">
                <a:solidFill>
                  <a:srgbClr val="850085"/>
                </a:solidFill>
                <a:latin typeface="Times New Roman"/>
                <a:cs typeface="Times New Roman"/>
              </a:rPr>
              <a:t>«L’azione morale è indissociabile da queste forme di attività su se stessi» </a:t>
            </a: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56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Riferimenti filosofici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5" y="1893817"/>
            <a:ext cx="8628453" cy="4731764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18058D"/>
                </a:solidFill>
                <a:latin typeface="Arial"/>
                <a:cs typeface="Arial"/>
              </a:rPr>
              <a:t>Lèvinas</a:t>
            </a:r>
            <a:r>
              <a:rPr lang="it-IT" dirty="0">
                <a:solidFill>
                  <a:srgbClr val="18058D"/>
                </a:solidFill>
                <a:latin typeface="Arial"/>
                <a:cs typeface="Arial"/>
              </a:rPr>
              <a:t>: l’incontro con l’Altro/Alterità come </a:t>
            </a:r>
            <a:r>
              <a:rPr lang="it-IT" dirty="0" err="1">
                <a:solidFill>
                  <a:srgbClr val="18058D"/>
                </a:solidFill>
                <a:latin typeface="Arial"/>
                <a:cs typeface="Arial"/>
              </a:rPr>
              <a:t>fondativo</a:t>
            </a:r>
            <a:r>
              <a:rPr lang="it-IT" dirty="0">
                <a:solidFill>
                  <a:srgbClr val="18058D"/>
                </a:solidFill>
                <a:latin typeface="Arial"/>
                <a:cs typeface="Arial"/>
              </a:rPr>
              <a:t> dell’etica. L’Altro è il radicalmente differente</a:t>
            </a:r>
          </a:p>
          <a:p>
            <a:pPr>
              <a:lnSpc>
                <a:spcPct val="110000"/>
              </a:lnSpc>
            </a:pPr>
            <a:r>
              <a:rPr lang="it-IT" b="1" dirty="0" err="1">
                <a:solidFill>
                  <a:srgbClr val="780000"/>
                </a:solidFill>
                <a:latin typeface="Arial"/>
                <a:cs typeface="Arial"/>
              </a:rPr>
              <a:t>Ricoeur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 - </a:t>
            </a:r>
            <a:r>
              <a:rPr lang="it-IT" i="1" dirty="0">
                <a:solidFill>
                  <a:srgbClr val="0000FF"/>
                </a:solidFill>
              </a:rPr>
              <a:t>Sé come un altro</a:t>
            </a:r>
            <a:r>
              <a:rPr lang="it-IT" dirty="0"/>
              <a:t>: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La “</a:t>
            </a:r>
            <a:r>
              <a:rPr lang="it-IT" i="1" dirty="0">
                <a:solidFill>
                  <a:srgbClr val="780000"/>
                </a:solidFill>
                <a:latin typeface="Arial"/>
                <a:cs typeface="Arial"/>
              </a:rPr>
              <a:t>sollecitudine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” con e per gli altri si costituisce come “dimensione dialogale”, non contrapposta ma dialettica, alla stima di sé;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cura come “reciprocità simmetrica” in un quadro di uguaglianza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L’uguaglianza nelle istituzioni equivale alla sollecitudine nelle relazioni interpersonali</a:t>
            </a:r>
          </a:p>
          <a:p>
            <a:r>
              <a:rPr lang="it-IT" b="1" dirty="0">
                <a:solidFill>
                  <a:srgbClr val="FF0000"/>
                </a:solidFill>
                <a:latin typeface="Arial"/>
                <a:cs typeface="Arial"/>
              </a:rPr>
              <a:t>Stein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- l’empatia: </a:t>
            </a:r>
            <a:r>
              <a:rPr lang="it-IT" dirty="0">
                <a:solidFill>
                  <a:srgbClr val="FF0000"/>
                </a:solidFill>
              </a:rPr>
              <a:t>«acquisizione emotiva della realtà del sentire altrui»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6005490" cy="813382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Riflessioni “di genere”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8" y="1715318"/>
            <a:ext cx="8471334" cy="4740040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0090"/>
                </a:solidFill>
                <a:latin typeface="Arial"/>
                <a:cs typeface="Arial"/>
              </a:rPr>
              <a:t>Gilligan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dirty="0">
                <a:solidFill>
                  <a:srgbClr val="000090"/>
                </a:solidFill>
              </a:rPr>
              <a:t> «Le donne non solo definiscono se stesse in un contesto di relazioni umane, ma giudicano se stesse anche in termini della loro abilità a prendersi cura degli altri»                                                                                  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etica della cura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” ed "etica della giustizia", sono due diverse modalità di ragionamento morale che devono coesistere</a:t>
            </a:r>
          </a:p>
          <a:p>
            <a:r>
              <a:rPr lang="it-IT" b="1" dirty="0" err="1">
                <a:solidFill>
                  <a:srgbClr val="008000"/>
                </a:solidFill>
                <a:latin typeface="Arial"/>
                <a:cs typeface="Arial"/>
              </a:rPr>
              <a:t>Noddigs</a:t>
            </a:r>
            <a:r>
              <a:rPr lang="it-IT" dirty="0">
                <a:solidFill>
                  <a:srgbClr val="008000"/>
                </a:solidFill>
                <a:latin typeface="Arial"/>
                <a:cs typeface="Arial"/>
              </a:rPr>
              <a:t>: il fondamento della cura è </a:t>
            </a:r>
            <a:r>
              <a:rPr lang="it-IT" i="1" dirty="0">
                <a:solidFill>
                  <a:srgbClr val="008000"/>
                </a:solidFill>
                <a:latin typeface="Arial"/>
                <a:cs typeface="Arial"/>
              </a:rPr>
              <a:t>l’essere stati accuditi </a:t>
            </a:r>
          </a:p>
          <a:p>
            <a:r>
              <a:rPr lang="it-IT" b="1" dirty="0" err="1">
                <a:solidFill>
                  <a:srgbClr val="B33926"/>
                </a:solidFill>
                <a:latin typeface="Arial"/>
                <a:cs typeface="Arial"/>
              </a:rPr>
              <a:t>Ruddick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: l'etica della cura va incentrata intorno al "</a:t>
            </a:r>
            <a:r>
              <a:rPr lang="it-IT" b="1" dirty="0">
                <a:solidFill>
                  <a:srgbClr val="B33926"/>
                </a:solidFill>
                <a:latin typeface="Arial"/>
                <a:cs typeface="Arial"/>
              </a:rPr>
              <a:t>pensare materno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" (l'amore attento e pieno di fiducia nell’altro) </a:t>
            </a:r>
          </a:p>
          <a:p>
            <a:endParaRPr lang="it-IT" dirty="0"/>
          </a:p>
        </p:txBody>
      </p:sp>
      <p:pic>
        <p:nvPicPr>
          <p:cNvPr id="4" name="Immagine 3" descr="1267040162557Am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3" y="186388"/>
            <a:ext cx="1891459" cy="1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7415032" cy="732359"/>
          </a:xfrm>
        </p:spPr>
        <p:txBody>
          <a:bodyPr/>
          <a:lstStyle/>
          <a:p>
            <a:pPr algn="l"/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Giustizia e capacità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9" y="1354238"/>
            <a:ext cx="6355648" cy="5065430"/>
          </a:xfrm>
        </p:spPr>
        <p:txBody>
          <a:bodyPr>
            <a:normAutofit lnSpcReduction="10000"/>
          </a:bodyPr>
          <a:lstStyle/>
          <a:p>
            <a:r>
              <a:rPr lang="it-IT" b="1" dirty="0" err="1">
                <a:solidFill>
                  <a:srgbClr val="1C591F"/>
                </a:solidFill>
                <a:latin typeface="Arial"/>
                <a:cs typeface="Arial"/>
              </a:rPr>
              <a:t>Held</a:t>
            </a:r>
            <a:r>
              <a:rPr lang="it-IT" b="1" dirty="0">
                <a:solidFill>
                  <a:srgbClr val="1C591F"/>
                </a:solidFill>
                <a:latin typeface="Arial"/>
                <a:cs typeface="Arial"/>
              </a:rPr>
              <a:t> (2006): </a:t>
            </a:r>
            <a:r>
              <a:rPr lang="it-IT" dirty="0">
                <a:solidFill>
                  <a:srgbClr val="1C591F"/>
                </a:solidFill>
                <a:latin typeface="Arial"/>
                <a:cs typeface="Arial"/>
              </a:rPr>
              <a:t>è possibile combinare i valori di giustizia e libertà con quelli di solidarietà e cura</a:t>
            </a:r>
          </a:p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Tronto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>
                <a:solidFill>
                  <a:srgbClr val="0000FF"/>
                </a:solidFill>
              </a:rPr>
              <a:t>«Se la filosofia morale riguarda il bene della vita umana, allora la cura deve avere un ruolo importante»    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«Gli esseri umani non sono soltanto esseri autonomi e uguali, ma anche creature bisognose che richiedono cura» 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La cura si basa su 4 dimensioni etiche: </a:t>
            </a:r>
            <a:r>
              <a:rPr lang="it-IT" b="1" dirty="0">
                <a:solidFill>
                  <a:srgbClr val="0000FF"/>
                </a:solidFill>
              </a:rPr>
              <a:t>sollecitudine, responsabilità, competenza, capacità di risposta ai bisogni dell’altro</a:t>
            </a:r>
            <a:r>
              <a:rPr lang="it-IT" dirty="0">
                <a:solidFill>
                  <a:srgbClr val="0000FF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2264141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561" y="274638"/>
            <a:ext cx="5867069" cy="813382"/>
          </a:xfrm>
        </p:spPr>
        <p:txBody>
          <a:bodyPr/>
          <a:lstStyle/>
          <a:p>
            <a:pPr algn="l"/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Giustizia e capacità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1979272"/>
            <a:ext cx="8405868" cy="4440396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err="1">
                <a:solidFill>
                  <a:srgbClr val="0000FF"/>
                </a:solidFill>
                <a:latin typeface="Arial"/>
                <a:cs typeface="Arial"/>
              </a:rPr>
              <a:t>Nussbaum</a:t>
            </a:r>
            <a:r>
              <a:rPr lang="it-IT" sz="2600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600" b="1" i="1" dirty="0">
                <a:solidFill>
                  <a:srgbClr val="0000FF"/>
                </a:solidFill>
                <a:latin typeface="Times New Roman"/>
                <a:cs typeface="Times New Roman"/>
              </a:rPr>
              <a:t>approccio delle capacità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Dato che la cura (in tutte le sue forme) è un sostegno e un tramite fondamentale per rendere fruibili le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capacità potenziali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delle persone (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fioritura umana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) in situazione di disabilità e dipendenza, </a:t>
            </a:r>
            <a:r>
              <a:rPr lang="it-IT" dirty="0">
                <a:solidFill>
                  <a:srgbClr val="000090"/>
                </a:solidFill>
              </a:rPr>
              <a:t>«si richiede di porre l’accento sull’importanza della </a:t>
            </a:r>
            <a:r>
              <a:rPr lang="it-IT" b="1" dirty="0">
                <a:solidFill>
                  <a:srgbClr val="000090"/>
                </a:solidFill>
              </a:rPr>
              <a:t>cura come bene sociale primario</a:t>
            </a:r>
            <a:r>
              <a:rPr lang="it-IT" dirty="0">
                <a:solidFill>
                  <a:srgbClr val="000090"/>
                </a:solidFill>
              </a:rPr>
              <a:t>» 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</a:rPr>
              <a:t>Bisogna pensare in termini di </a:t>
            </a:r>
            <a:r>
              <a:rPr lang="it-IT" b="1" dirty="0">
                <a:solidFill>
                  <a:srgbClr val="000090"/>
                </a:solidFill>
              </a:rPr>
              <a:t>capacità sia di chi riceve sia di chi fornisce cura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</a:rPr>
              <a:t>La cura richiede benevolenza consistente e profonda, disponibilità al sacrificio, </a:t>
            </a:r>
            <a:r>
              <a:rPr lang="it-IT" b="1" dirty="0">
                <a:solidFill>
                  <a:srgbClr val="000090"/>
                </a:solidFill>
              </a:rPr>
              <a:t>un impegno educativo e trasformativo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96640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141565" cy="859681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Etica planetaria (2000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655181"/>
            <a:ext cx="8523706" cy="496192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Balducci (1985)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: etica dell’uomo planetario</a:t>
            </a:r>
          </a:p>
          <a:p>
            <a:r>
              <a:rPr lang="it-IT" b="1" dirty="0" err="1">
                <a:solidFill>
                  <a:srgbClr val="226A26"/>
                </a:solidFill>
                <a:latin typeface="Arial"/>
                <a:cs typeface="Arial"/>
              </a:rPr>
              <a:t>Boff</a:t>
            </a:r>
            <a:r>
              <a:rPr lang="it-IT" b="1" dirty="0">
                <a:solidFill>
                  <a:srgbClr val="226A26"/>
                </a:solidFill>
                <a:latin typeface="Arial"/>
                <a:cs typeface="Arial"/>
              </a:rPr>
              <a:t> (2000):</a:t>
            </a:r>
            <a:r>
              <a:rPr lang="it-IT" dirty="0">
                <a:solidFill>
                  <a:srgbClr val="226A26"/>
                </a:solidFill>
              </a:rPr>
              <a:t> «La cura è una relazione amorevole con la realtà, allo scopo di garantirle la sussistenza e di creare lo spazio per il suo sviluppo […] Di ogni cosa gli esseri umani hanno e devono aver cura: della vita, del corpo, dello spirito, della natura, della salute, della persona amata, di chi soffre, della casa. Senza cura la vita viene meno». </a:t>
            </a:r>
          </a:p>
          <a:p>
            <a:r>
              <a:rPr lang="it-IT" b="1" dirty="0">
                <a:solidFill>
                  <a:srgbClr val="850085"/>
                </a:solidFill>
                <a:latin typeface="Arial"/>
                <a:cs typeface="Arial"/>
              </a:rPr>
              <a:t>Kung (1990)</a:t>
            </a:r>
            <a:r>
              <a:rPr lang="it-IT" dirty="0">
                <a:solidFill>
                  <a:srgbClr val="850085"/>
                </a:solidFill>
              </a:rPr>
              <a:t>: “Progetto di Etica mondiale” </a:t>
            </a:r>
          </a:p>
          <a:p>
            <a:r>
              <a:rPr lang="it-IT" b="1" dirty="0" err="1">
                <a:solidFill>
                  <a:srgbClr val="BC0000"/>
                </a:solidFill>
                <a:latin typeface="Arial"/>
                <a:cs typeface="Arial"/>
              </a:rPr>
              <a:t>Morin</a:t>
            </a:r>
            <a:r>
              <a:rPr lang="it-IT" b="1" dirty="0">
                <a:solidFill>
                  <a:srgbClr val="BC0000"/>
                </a:solidFill>
                <a:latin typeface="Arial"/>
                <a:cs typeface="Arial"/>
              </a:rPr>
              <a:t> (2004):</a:t>
            </a:r>
            <a:r>
              <a:rPr lang="it-IT" dirty="0">
                <a:solidFill>
                  <a:srgbClr val="BC0000"/>
                </a:solidFill>
              </a:rPr>
              <a:t> 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vasta “identità planetaria” sostenuta da un’etica della comprensione e della “</a:t>
            </a:r>
            <a:r>
              <a:rPr lang="it-IT" i="1" dirty="0" err="1">
                <a:solidFill>
                  <a:srgbClr val="BC0000"/>
                </a:solidFill>
                <a:latin typeface="Arial"/>
                <a:cs typeface="Arial"/>
              </a:rPr>
              <a:t>reliance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” (riferimento e fiducia nell’altro) </a:t>
            </a:r>
          </a:p>
          <a:p>
            <a:endParaRPr lang="it-IT" dirty="0"/>
          </a:p>
        </p:txBody>
      </p:sp>
      <p:pic>
        <p:nvPicPr>
          <p:cNvPr id="5" name="Immagine 4" descr="image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1" y="199699"/>
            <a:ext cx="203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73221"/>
            <a:ext cx="4677633" cy="6004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39B23F"/>
                </a:solidFill>
              </a:rPr>
              <a:t>«L’umanità ha ancora la capacità di collaborare per costruire la nostra casa comune»</a:t>
            </a:r>
          </a:p>
          <a:p>
            <a:pPr marL="0" indent="0">
              <a:buNone/>
            </a:pPr>
            <a:r>
              <a:rPr lang="it-IT" i="1" dirty="0">
                <a:solidFill>
                  <a:srgbClr val="BD5B2E"/>
                </a:solidFill>
              </a:rPr>
              <a:t>«La </a:t>
            </a:r>
            <a:r>
              <a:rPr lang="it-IT" b="1" i="1" dirty="0">
                <a:solidFill>
                  <a:srgbClr val="BD5B2E"/>
                </a:solidFill>
              </a:rPr>
              <a:t>cura del mondo </a:t>
            </a:r>
            <a:r>
              <a:rPr lang="it-IT" i="1" dirty="0">
                <a:solidFill>
                  <a:srgbClr val="BD5B2E"/>
                </a:solidFill>
              </a:rPr>
              <a:t>deve essere flessibile e dinamica»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0070C0"/>
                </a:solidFill>
              </a:rPr>
              <a:t>«Imparare ad accogliere il proprio corpo, ad averne cura e a rispettare i suoi significati è essenziale </a:t>
            </a:r>
            <a:r>
              <a:rPr lang="is-IS" b="1" u="sng" dirty="0">
                <a:solidFill>
                  <a:srgbClr val="0070C0"/>
                </a:solidFill>
              </a:rPr>
              <a:t>…»</a:t>
            </a:r>
          </a:p>
          <a:p>
            <a:pPr marL="0" indent="0">
              <a:buNone/>
            </a:pPr>
            <a:r>
              <a:rPr lang="it-IT" dirty="0">
                <a:solidFill>
                  <a:srgbClr val="850085"/>
                </a:solidFill>
              </a:rPr>
              <a:t>A</a:t>
            </a:r>
            <a:r>
              <a:rPr lang="is-IS" dirty="0">
                <a:solidFill>
                  <a:srgbClr val="850085"/>
                </a:solidFill>
              </a:rPr>
              <a:t>bbiamo disogno di </a:t>
            </a:r>
            <a:r>
              <a:rPr lang="is-IS" b="1" dirty="0">
                <a:solidFill>
                  <a:srgbClr val="850085"/>
                </a:solidFill>
              </a:rPr>
              <a:t>un’etica ecologica </a:t>
            </a:r>
            <a:r>
              <a:rPr lang="is-IS" dirty="0">
                <a:solidFill>
                  <a:srgbClr val="850085"/>
                </a:solidFill>
              </a:rPr>
              <a:t>che aiuti «a crescere nella solidarietà, nella responsabilità e nella </a:t>
            </a:r>
            <a:r>
              <a:rPr lang="is-IS" b="1" dirty="0">
                <a:solidFill>
                  <a:srgbClr val="850085"/>
                </a:solidFill>
              </a:rPr>
              <a:t>cura basata sulla compassione</a:t>
            </a:r>
            <a:r>
              <a:rPr lang="is-IS" dirty="0">
                <a:solidFill>
                  <a:srgbClr val="850085"/>
                </a:solidFill>
              </a:rPr>
              <a:t>»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s-IS" sz="2800" dirty="0">
                <a:solidFill>
                  <a:srgbClr val="FF0000"/>
                </a:solidFill>
              </a:rPr>
              <a:t>obbiamo incoraggiare «</a:t>
            </a:r>
            <a:r>
              <a:rPr lang="is-IS" sz="2800" b="1" dirty="0">
                <a:solidFill>
                  <a:srgbClr val="FF0000"/>
                </a:solidFill>
              </a:rPr>
              <a:t>una cultura della cura che impregni tutta la società</a:t>
            </a:r>
            <a:r>
              <a:rPr lang="is-IS" sz="2800" dirty="0">
                <a:solidFill>
                  <a:srgbClr val="FF0000"/>
                </a:solidFill>
              </a:rPr>
              <a:t>»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71" y="457201"/>
            <a:ext cx="3101544" cy="4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9947"/>
          </a:xfrm>
        </p:spPr>
        <p:txBody>
          <a:bodyPr/>
          <a:lstStyle/>
          <a:p>
            <a:r>
              <a:rPr lang="it-IT" sz="4000" i="1" dirty="0">
                <a:solidFill>
                  <a:srgbClr val="39B23F"/>
                </a:solidFill>
                <a:latin typeface="Apple Casual"/>
                <a:cs typeface="Apple Casual"/>
              </a:rPr>
              <a:t>Alcuni insegnamenti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309403"/>
            <a:ext cx="8042276" cy="528998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FF6600"/>
                </a:solidFill>
              </a:rPr>
              <a:t>Nuova etica ed estetica della cura (responsabilità e bellezza)</a:t>
            </a:r>
          </a:p>
          <a:p>
            <a:r>
              <a:rPr lang="it-IT" b="1" dirty="0">
                <a:solidFill>
                  <a:srgbClr val="18058D"/>
                </a:solidFill>
              </a:rPr>
              <a:t>Educazione alla cura di sé e degli altri</a:t>
            </a:r>
          </a:p>
          <a:p>
            <a:r>
              <a:rPr lang="it-IT" b="1" dirty="0">
                <a:solidFill>
                  <a:srgbClr val="800000"/>
                </a:solidFill>
              </a:rPr>
              <a:t>Curare non è solo agire, ma porsi in relazione e comunicazione con chi ha necessità di cure</a:t>
            </a:r>
          </a:p>
          <a:p>
            <a:r>
              <a:rPr lang="it-IT" b="1" dirty="0">
                <a:solidFill>
                  <a:srgbClr val="1C591F"/>
                </a:solidFill>
              </a:rPr>
              <a:t>Qualunque forma di cura ha bisogno di qualità e affettività</a:t>
            </a:r>
          </a:p>
          <a:p>
            <a:r>
              <a:rPr lang="it-IT" b="1" dirty="0">
                <a:solidFill>
                  <a:srgbClr val="BC0000"/>
                </a:solidFill>
              </a:rPr>
              <a:t>La cura che si pone in una prospettiva dialogica e fraterna valorizza l’autonomia e dignità del curato</a:t>
            </a:r>
          </a:p>
          <a:p>
            <a:r>
              <a:rPr lang="it-IT" b="1" dirty="0">
                <a:solidFill>
                  <a:srgbClr val="0000FF"/>
                </a:solidFill>
              </a:rPr>
              <a:t>La ricomposizione della cura passa attraverso la cooperazione delle forme e degli attori</a:t>
            </a:r>
          </a:p>
          <a:p>
            <a:r>
              <a:rPr lang="it-IT" b="1" dirty="0">
                <a:solidFill>
                  <a:srgbClr val="FF0000"/>
                </a:solidFill>
              </a:rPr>
              <a:t>Chi è curato può contribuire alla propria cura sia in termini affettivi che di self-care</a:t>
            </a:r>
          </a:p>
        </p:txBody>
      </p:sp>
    </p:spTree>
    <p:extLst>
      <p:ext uri="{BB962C8B-B14F-4D97-AF65-F5344CB8AC3E}">
        <p14:creationId xmlns:p14="http://schemas.microsoft.com/office/powerpoint/2010/main" val="3947629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3958</TotalTime>
  <Words>750</Words>
  <Application>Microsoft Macintosh PowerPoint</Application>
  <PresentationFormat>Presentazione su schermo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Apple Casual</vt:lpstr>
      <vt:lpstr>Arial</vt:lpstr>
      <vt:lpstr>Calibri</vt:lpstr>
      <vt:lpstr>Chalkboard</vt:lpstr>
      <vt:lpstr>News Gothic MT</vt:lpstr>
      <vt:lpstr>Times New Roman</vt:lpstr>
      <vt:lpstr>Wingdings 2</vt:lpstr>
      <vt:lpstr>Brezza</vt:lpstr>
      <vt:lpstr>I cercatori della cura:  aspetti etici</vt:lpstr>
      <vt:lpstr>Riferimenti filosofici (I)</vt:lpstr>
      <vt:lpstr>Riferimenti filosofici (II)</vt:lpstr>
      <vt:lpstr>Riflessioni “di genere”</vt:lpstr>
      <vt:lpstr>Giustizia e capacità (I)</vt:lpstr>
      <vt:lpstr>Giustizia e capacità (II)</vt:lpstr>
      <vt:lpstr>Etica planetaria (2000</vt:lpstr>
      <vt:lpstr>Presentazione standard di PowerPoint</vt:lpstr>
      <vt:lpstr>Alcuni insegnamenti</vt:lpstr>
    </vt:vector>
  </TitlesOfParts>
  <Company>Università di Ferrara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Utente di Microsoft Office</cp:lastModifiedBy>
  <cp:revision>211</cp:revision>
  <dcterms:created xsi:type="dcterms:W3CDTF">2013-04-01T09:25:24Z</dcterms:created>
  <dcterms:modified xsi:type="dcterms:W3CDTF">2018-03-17T15:11:11Z</dcterms:modified>
</cp:coreProperties>
</file>