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1"/>
  </p:notesMasterIdLst>
  <p:sldIdLst>
    <p:sldId id="279" r:id="rId2"/>
    <p:sldId id="305" r:id="rId3"/>
    <p:sldId id="280" r:id="rId4"/>
    <p:sldId id="281" r:id="rId5"/>
    <p:sldId id="282" r:id="rId6"/>
    <p:sldId id="306" r:id="rId7"/>
    <p:sldId id="283" r:id="rId8"/>
    <p:sldId id="304" r:id="rId9"/>
    <p:sldId id="29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000"/>
    <a:srgbClr val="850085"/>
    <a:srgbClr val="BD5B2E"/>
    <a:srgbClr val="39B23F"/>
    <a:srgbClr val="780000"/>
    <a:srgbClr val="BD7527"/>
    <a:srgbClr val="1C591F"/>
    <a:srgbClr val="1B5821"/>
    <a:srgbClr val="45D74C"/>
    <a:srgbClr val="226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88"/>
    <p:restoredTop sz="84820"/>
  </p:normalViewPr>
  <p:slideViewPr>
    <p:cSldViewPr snapToGrid="0" snapToObjects="1">
      <p:cViewPr varScale="1">
        <p:scale>
          <a:sx n="92" d="100"/>
          <a:sy n="92" d="100"/>
        </p:scale>
        <p:origin x="-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42B97-1677-6243-94B5-1CCCABA19B55}" type="datetimeFigureOut">
              <a:rPr lang="it-IT" smtClean="0"/>
              <a:t>22/11/16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D8B3B-6B5A-C349-BAD7-F631F27BEF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397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22/11/16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22/11/16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22/11/16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22/11/16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22/11/16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248786"/>
            <a:ext cx="8042276" cy="1877297"/>
          </a:xfrm>
        </p:spPr>
        <p:txBody>
          <a:bodyPr/>
          <a:lstStyle/>
          <a:p>
            <a:r>
              <a:rPr lang="it-IT" sz="3600" b="1" dirty="0">
                <a:solidFill>
                  <a:srgbClr val="660066"/>
                </a:solidFill>
                <a:latin typeface="Apple Casual"/>
                <a:cs typeface="Apple Casual"/>
              </a:rPr>
              <a:t>I cercatori della </a:t>
            </a:r>
            <a:r>
              <a:rPr lang="it-IT" sz="3600" b="1" dirty="0" smtClean="0">
                <a:solidFill>
                  <a:srgbClr val="660066"/>
                </a:solidFill>
                <a:latin typeface="Apple Casual"/>
                <a:cs typeface="Apple Casual"/>
              </a:rPr>
              <a:t>cura: </a:t>
            </a:r>
            <a:br>
              <a:rPr lang="it-IT" sz="3600" b="1" dirty="0" smtClean="0">
                <a:solidFill>
                  <a:srgbClr val="660066"/>
                </a:solidFill>
                <a:latin typeface="Apple Casual"/>
                <a:cs typeface="Apple Casual"/>
              </a:rPr>
            </a:br>
            <a:r>
              <a:rPr lang="it-IT" sz="3600" i="1" dirty="0" smtClean="0">
                <a:solidFill>
                  <a:srgbClr val="660066"/>
                </a:solidFill>
                <a:latin typeface="Apple Casual"/>
                <a:cs typeface="Apple Casual"/>
              </a:rPr>
              <a:t>aspetti etici</a:t>
            </a:r>
            <a:endParaRPr lang="it-IT" sz="3600" i="1" dirty="0">
              <a:latin typeface="Times New Roman"/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500" y="1820071"/>
            <a:ext cx="8001000" cy="4199729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endParaRPr lang="it-IT" sz="3600" dirty="0">
              <a:solidFill>
                <a:srgbClr val="660066"/>
              </a:solidFill>
              <a:latin typeface="Apple Casual"/>
              <a:cs typeface="Apple Casual"/>
            </a:endParaRPr>
          </a:p>
          <a:p>
            <a:endParaRPr lang="it-IT" dirty="0"/>
          </a:p>
        </p:txBody>
      </p:sp>
      <p:pic>
        <p:nvPicPr>
          <p:cNvPr id="6" name="Immagine 5" descr="200387759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249" y="2898642"/>
            <a:ext cx="1280163" cy="3401575"/>
          </a:xfrm>
          <a:prstGeom prst="rect">
            <a:avLst/>
          </a:prstGeom>
        </p:spPr>
      </p:pic>
      <p:pic>
        <p:nvPicPr>
          <p:cNvPr id="9" name="Immagine 8" descr="7332958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58" y="2825490"/>
            <a:ext cx="1414275" cy="3474727"/>
          </a:xfrm>
          <a:prstGeom prst="rect">
            <a:avLst/>
          </a:prstGeom>
        </p:spPr>
      </p:pic>
      <p:pic>
        <p:nvPicPr>
          <p:cNvPr id="10" name="Immagine 9" descr="md00061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49" y="3051042"/>
            <a:ext cx="1298451" cy="3249175"/>
          </a:xfrm>
          <a:prstGeom prst="rect">
            <a:avLst/>
          </a:prstGeom>
        </p:spPr>
      </p:pic>
      <p:pic>
        <p:nvPicPr>
          <p:cNvPr id="11" name="Immagine 10" descr="aa04988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94" y="2991977"/>
            <a:ext cx="993649" cy="3308240"/>
          </a:xfrm>
          <a:prstGeom prst="rect">
            <a:avLst/>
          </a:prstGeom>
        </p:spPr>
      </p:pic>
      <p:pic>
        <p:nvPicPr>
          <p:cNvPr id="12" name="Immagine 11" descr="rbso_2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14" y="2898642"/>
            <a:ext cx="1335027" cy="332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1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6368358" cy="871238"/>
          </a:xfrm>
        </p:spPr>
        <p:txBody>
          <a:bodyPr/>
          <a:lstStyle/>
          <a:p>
            <a:r>
              <a:rPr lang="it-IT" sz="3600" dirty="0" smtClean="0">
                <a:solidFill>
                  <a:srgbClr val="800000"/>
                </a:solidFill>
                <a:latin typeface="Apple Casual"/>
                <a:cs typeface="Apple Casual"/>
              </a:rPr>
              <a:t>Riferimenti </a:t>
            </a:r>
            <a:r>
              <a:rPr lang="it-IT" sz="3600" dirty="0" smtClean="0">
                <a:solidFill>
                  <a:srgbClr val="800000"/>
                </a:solidFill>
                <a:latin typeface="Apple Casual"/>
                <a:cs typeface="Apple Casual"/>
              </a:rPr>
              <a:t>filosofici (I)</a:t>
            </a:r>
            <a:endParaRPr lang="it-IT" sz="3600" dirty="0">
              <a:solidFill>
                <a:srgbClr val="800000"/>
              </a:solidFill>
              <a:latin typeface="Apple Casual"/>
              <a:cs typeface="Apple Casu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1146" y="1893817"/>
            <a:ext cx="8492555" cy="4731764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008000"/>
                </a:solidFill>
                <a:latin typeface="Arial"/>
                <a:cs typeface="Arial"/>
              </a:rPr>
              <a:t>Heidegger</a:t>
            </a:r>
            <a:r>
              <a:rPr lang="it-IT" dirty="0" smtClean="0">
                <a:solidFill>
                  <a:srgbClr val="008000"/>
                </a:solidFill>
                <a:latin typeface="Times New Roman"/>
                <a:cs typeface="Times New Roman"/>
              </a:rPr>
              <a:t>: </a:t>
            </a:r>
            <a:r>
              <a:rPr lang="it-IT" dirty="0">
                <a:solidFill>
                  <a:srgbClr val="0000FF"/>
                </a:solidFill>
                <a:latin typeface="Times New Roman"/>
                <a:cs typeface="Times New Roman"/>
              </a:rPr>
              <a:t>«L’essere dell’Esserci dev’essere chiarito come cura […] l’Esserci, ontologicamente inteso, è cura</a:t>
            </a:r>
            <a:r>
              <a:rPr lang="it-IT" dirty="0" smtClean="0">
                <a:solidFill>
                  <a:srgbClr val="0000FF"/>
                </a:solidFill>
                <a:latin typeface="Times New Roman"/>
                <a:cs typeface="Times New Roman"/>
              </a:rPr>
              <a:t>»   </a:t>
            </a:r>
            <a:endParaRPr lang="it-IT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smtClean="0">
                <a:solidFill>
                  <a:srgbClr val="0000FF"/>
                </a:solidFill>
                <a:latin typeface="Times New Roman"/>
                <a:cs typeface="Times New Roman"/>
              </a:rPr>
              <a:t>I </a:t>
            </a:r>
            <a:r>
              <a:rPr lang="it-IT" dirty="0" smtClean="0">
                <a:solidFill>
                  <a:srgbClr val="0000FF"/>
                </a:solidFill>
                <a:latin typeface="Times New Roman"/>
                <a:cs typeface="Times New Roman"/>
              </a:rPr>
              <a:t>Miti di cura (Igino, I sec.</a:t>
            </a:r>
            <a:r>
              <a:rPr lang="it-IT" dirty="0" smtClean="0"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00FF"/>
                </a:solidFill>
                <a:latin typeface="Times New Roman"/>
                <a:cs typeface="Times New Roman"/>
              </a:rPr>
              <a:t>Essere-nel-mondo comporta un prendersi cura del mondo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00FF"/>
                </a:solidFill>
                <a:latin typeface="Times New Roman"/>
                <a:cs typeface="Times New Roman"/>
              </a:rPr>
              <a:t>«La cura autentica aiuta gli altri a divenire consapevoli e liberi per la propria cura»</a:t>
            </a:r>
            <a:endParaRPr lang="it-IT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it-IT" b="1" dirty="0" smtClean="0">
                <a:solidFill>
                  <a:srgbClr val="850085"/>
                </a:solidFill>
                <a:latin typeface="Arial"/>
                <a:cs typeface="Arial"/>
              </a:rPr>
              <a:t>Foucault</a:t>
            </a:r>
            <a:r>
              <a:rPr lang="it-IT" dirty="0" smtClean="0">
                <a:solidFill>
                  <a:srgbClr val="850085"/>
                </a:solidFill>
                <a:latin typeface="Arial"/>
                <a:cs typeface="Arial"/>
              </a:rPr>
              <a:t> - cura di sé e tecnologie del sé:  </a:t>
            </a:r>
            <a:endParaRPr lang="it-IT" dirty="0" smtClean="0">
              <a:solidFill>
                <a:srgbClr val="850085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850085"/>
                </a:solidFill>
                <a:latin typeface="Times New Roman"/>
                <a:cs typeface="Times New Roman"/>
              </a:rPr>
              <a:t>«</a:t>
            </a:r>
            <a:r>
              <a:rPr lang="it-IT" dirty="0">
                <a:solidFill>
                  <a:srgbClr val="850085"/>
                </a:solidFill>
                <a:latin typeface="Times New Roman"/>
                <a:cs typeface="Times New Roman"/>
              </a:rPr>
              <a:t>L’azione morale è indissociabile da queste forme di attività su se stessi» </a:t>
            </a:r>
            <a:endParaRPr lang="it-IT" dirty="0" smtClean="0">
              <a:solidFill>
                <a:srgbClr val="850085"/>
              </a:solidFill>
              <a:latin typeface="Times New Roman"/>
              <a:cs typeface="Times New Roman"/>
            </a:endParaRPr>
          </a:p>
        </p:txBody>
      </p:sp>
      <p:pic>
        <p:nvPicPr>
          <p:cNvPr id="4" name="Immagine 3" descr="image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98" y="192017"/>
            <a:ext cx="17018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76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6368358" cy="1143000"/>
          </a:xfrm>
        </p:spPr>
        <p:txBody>
          <a:bodyPr/>
          <a:lstStyle/>
          <a:p>
            <a:r>
              <a:rPr lang="it-IT" sz="3600" dirty="0" smtClean="0">
                <a:solidFill>
                  <a:srgbClr val="800000"/>
                </a:solidFill>
                <a:latin typeface="Apple Casual"/>
                <a:cs typeface="Apple Casual"/>
              </a:rPr>
              <a:t>Riferimenti </a:t>
            </a:r>
            <a:r>
              <a:rPr lang="it-IT" sz="3600" dirty="0" smtClean="0">
                <a:solidFill>
                  <a:srgbClr val="800000"/>
                </a:solidFill>
                <a:latin typeface="Apple Casual"/>
                <a:cs typeface="Apple Casual"/>
              </a:rPr>
              <a:t>filosofici (II)</a:t>
            </a:r>
            <a:endParaRPr lang="it-IT" sz="3600" dirty="0">
              <a:solidFill>
                <a:srgbClr val="800000"/>
              </a:solidFill>
              <a:latin typeface="Apple Casual"/>
              <a:cs typeface="Apple Casu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1145" y="1893817"/>
            <a:ext cx="8628453" cy="4731764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18058D"/>
                </a:solidFill>
                <a:latin typeface="Arial"/>
                <a:cs typeface="Arial"/>
              </a:rPr>
              <a:t>Lèvinas</a:t>
            </a:r>
            <a:r>
              <a:rPr lang="it-IT" dirty="0" smtClean="0">
                <a:solidFill>
                  <a:srgbClr val="18058D"/>
                </a:solidFill>
                <a:latin typeface="Arial"/>
                <a:cs typeface="Arial"/>
              </a:rPr>
              <a:t>: l’incontro con l’Altro/Alterità come </a:t>
            </a:r>
            <a:r>
              <a:rPr lang="it-IT" dirty="0" err="1" smtClean="0">
                <a:solidFill>
                  <a:srgbClr val="18058D"/>
                </a:solidFill>
                <a:latin typeface="Arial"/>
                <a:cs typeface="Arial"/>
              </a:rPr>
              <a:t>fondativo</a:t>
            </a:r>
            <a:r>
              <a:rPr lang="it-IT" dirty="0" smtClean="0">
                <a:solidFill>
                  <a:srgbClr val="18058D"/>
                </a:solidFill>
                <a:latin typeface="Arial"/>
                <a:cs typeface="Arial"/>
              </a:rPr>
              <a:t> </a:t>
            </a:r>
            <a:r>
              <a:rPr lang="it-IT" dirty="0" smtClean="0">
                <a:solidFill>
                  <a:srgbClr val="18058D"/>
                </a:solidFill>
                <a:latin typeface="Arial"/>
                <a:cs typeface="Arial"/>
              </a:rPr>
              <a:t>dell’etica. </a:t>
            </a:r>
            <a:r>
              <a:rPr lang="it-IT" dirty="0" smtClean="0">
                <a:solidFill>
                  <a:srgbClr val="18058D"/>
                </a:solidFill>
                <a:latin typeface="Arial"/>
                <a:cs typeface="Arial"/>
              </a:rPr>
              <a:t>L’Altro è il radicalmente differente</a:t>
            </a:r>
            <a:endParaRPr lang="it-IT" dirty="0" smtClean="0">
              <a:solidFill>
                <a:srgbClr val="18058D"/>
              </a:solidFill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it-IT" b="1" dirty="0" err="1" smtClean="0">
                <a:solidFill>
                  <a:srgbClr val="780000"/>
                </a:solidFill>
                <a:latin typeface="Arial"/>
                <a:cs typeface="Arial"/>
              </a:rPr>
              <a:t>Ricoeur</a:t>
            </a:r>
            <a:r>
              <a:rPr lang="it-IT" dirty="0">
                <a:solidFill>
                  <a:srgbClr val="780000"/>
                </a:solidFill>
                <a:latin typeface="Arial"/>
                <a:cs typeface="Arial"/>
              </a:rPr>
              <a:t> </a:t>
            </a:r>
            <a:r>
              <a:rPr lang="it-IT" dirty="0" smtClean="0">
                <a:solidFill>
                  <a:srgbClr val="780000"/>
                </a:solidFill>
                <a:latin typeface="Arial"/>
                <a:cs typeface="Arial"/>
              </a:rPr>
              <a:t>- </a:t>
            </a:r>
            <a:r>
              <a:rPr lang="it-IT" i="1" dirty="0">
                <a:solidFill>
                  <a:srgbClr val="0000FF"/>
                </a:solidFill>
              </a:rPr>
              <a:t>Sé come un </a:t>
            </a:r>
            <a:r>
              <a:rPr lang="it-IT" i="1" dirty="0" smtClean="0">
                <a:solidFill>
                  <a:srgbClr val="0000FF"/>
                </a:solidFill>
              </a:rPr>
              <a:t>altro</a:t>
            </a:r>
            <a:r>
              <a:rPr lang="it-IT" dirty="0" smtClean="0"/>
              <a:t>: </a:t>
            </a:r>
            <a:r>
              <a:rPr lang="it-IT" dirty="0" smtClean="0">
                <a:solidFill>
                  <a:srgbClr val="780000"/>
                </a:solidFill>
                <a:latin typeface="Arial"/>
                <a:cs typeface="Arial"/>
              </a:rPr>
              <a:t>La </a:t>
            </a:r>
            <a:r>
              <a:rPr lang="it-IT" dirty="0">
                <a:solidFill>
                  <a:srgbClr val="780000"/>
                </a:solidFill>
                <a:latin typeface="Arial"/>
                <a:cs typeface="Arial"/>
              </a:rPr>
              <a:t>“</a:t>
            </a:r>
            <a:r>
              <a:rPr lang="it-IT" i="1" dirty="0" smtClean="0">
                <a:solidFill>
                  <a:srgbClr val="780000"/>
                </a:solidFill>
                <a:latin typeface="Arial"/>
                <a:cs typeface="Arial"/>
              </a:rPr>
              <a:t>sollecitudine</a:t>
            </a:r>
            <a:r>
              <a:rPr lang="it-IT" dirty="0" smtClean="0">
                <a:solidFill>
                  <a:srgbClr val="780000"/>
                </a:solidFill>
                <a:latin typeface="Arial"/>
                <a:cs typeface="Arial"/>
              </a:rPr>
              <a:t>” </a:t>
            </a:r>
            <a:r>
              <a:rPr lang="it-IT" dirty="0" smtClean="0">
                <a:solidFill>
                  <a:srgbClr val="780000"/>
                </a:solidFill>
                <a:latin typeface="Arial"/>
                <a:cs typeface="Arial"/>
              </a:rPr>
              <a:t>con </a:t>
            </a:r>
            <a:r>
              <a:rPr lang="it-IT" dirty="0">
                <a:solidFill>
                  <a:srgbClr val="780000"/>
                </a:solidFill>
                <a:latin typeface="Arial"/>
                <a:cs typeface="Arial"/>
              </a:rPr>
              <a:t>e per gli altri si costituisce come “dimensione dialogale”, non contrapposta ma dialettica, alla stima di </a:t>
            </a:r>
            <a:r>
              <a:rPr lang="it-IT" dirty="0" smtClean="0">
                <a:solidFill>
                  <a:srgbClr val="780000"/>
                </a:solidFill>
                <a:latin typeface="Arial"/>
                <a:cs typeface="Arial"/>
              </a:rPr>
              <a:t>sé; 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cura come “reciprocità simmetrica” in un quadro di 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uguaglianza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L’uguaglianza nelle istituzioni equivale alla sollecitudine nelle relazioni interpersonali</a:t>
            </a:r>
            <a:endParaRPr lang="it-IT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Stein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- l’empatia: </a:t>
            </a:r>
            <a:r>
              <a:rPr lang="it-IT" dirty="0">
                <a:solidFill>
                  <a:srgbClr val="FF0000"/>
                </a:solidFill>
              </a:rPr>
              <a:t>«acquisizione emotiva della realtà del sentire altrui</a:t>
            </a:r>
            <a:r>
              <a:rPr lang="it-IT" dirty="0" smtClean="0">
                <a:solidFill>
                  <a:srgbClr val="FF0000"/>
                </a:solidFill>
              </a:rPr>
              <a:t>» </a:t>
            </a:r>
            <a:endParaRPr lang="it-IT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Immagine 3" descr="image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98" y="192017"/>
            <a:ext cx="17018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1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6005490" cy="943107"/>
          </a:xfrm>
        </p:spPr>
        <p:txBody>
          <a:bodyPr/>
          <a:lstStyle/>
          <a:p>
            <a:r>
              <a:rPr lang="it-IT" sz="4400" dirty="0" smtClean="0">
                <a:solidFill>
                  <a:srgbClr val="800000"/>
                </a:solidFill>
                <a:latin typeface="Apple Casual"/>
                <a:cs typeface="Apple Casual"/>
              </a:rPr>
              <a:t>Riflessioni “di genere”</a:t>
            </a:r>
            <a:endParaRPr lang="it-IT" sz="4400" dirty="0">
              <a:solidFill>
                <a:srgbClr val="800000"/>
              </a:solidFill>
              <a:latin typeface="Apple Casual"/>
              <a:cs typeface="Apple Casu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4238" y="1715318"/>
            <a:ext cx="8471334" cy="4740040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000090"/>
                </a:solidFill>
                <a:latin typeface="Arial"/>
                <a:cs typeface="Arial"/>
              </a:rPr>
              <a:t>Gilligan</a:t>
            </a:r>
            <a:r>
              <a:rPr lang="it-IT" dirty="0" smtClean="0">
                <a:solidFill>
                  <a:srgbClr val="000090"/>
                </a:solidFill>
                <a:latin typeface="Arial"/>
                <a:cs typeface="Arial"/>
              </a:rPr>
              <a:t>:</a:t>
            </a:r>
            <a:r>
              <a:rPr lang="it-IT" dirty="0" smtClean="0">
                <a:solidFill>
                  <a:srgbClr val="000090"/>
                </a:solidFill>
              </a:rPr>
              <a:t> </a:t>
            </a:r>
            <a:r>
              <a:rPr lang="it-IT" dirty="0">
                <a:solidFill>
                  <a:srgbClr val="000090"/>
                </a:solidFill>
              </a:rPr>
              <a:t>«Le donne </a:t>
            </a:r>
            <a:r>
              <a:rPr lang="it-IT" dirty="0" smtClean="0">
                <a:solidFill>
                  <a:srgbClr val="000090"/>
                </a:solidFill>
              </a:rPr>
              <a:t>non </a:t>
            </a:r>
            <a:r>
              <a:rPr lang="it-IT" dirty="0">
                <a:solidFill>
                  <a:srgbClr val="000090"/>
                </a:solidFill>
              </a:rPr>
              <a:t>solo definiscono se stesse in un contesto di relazioni umane, ma giudicano se stesse anche in termini della loro abilità a prendersi cura degli altri» </a:t>
            </a:r>
            <a:r>
              <a:rPr lang="it-IT" dirty="0" smtClean="0">
                <a:solidFill>
                  <a:srgbClr val="000090"/>
                </a:solidFill>
              </a:rPr>
              <a:t>                                                                                  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"</a:t>
            </a:r>
            <a:r>
              <a:rPr lang="it-IT" b="1" dirty="0">
                <a:solidFill>
                  <a:srgbClr val="0000FF"/>
                </a:solidFill>
                <a:latin typeface="Arial"/>
                <a:cs typeface="Arial"/>
              </a:rPr>
              <a:t>etica della </a:t>
            </a:r>
            <a:r>
              <a:rPr lang="it-IT" b="1" dirty="0" smtClean="0">
                <a:solidFill>
                  <a:srgbClr val="0000FF"/>
                </a:solidFill>
                <a:latin typeface="Arial"/>
                <a:cs typeface="Arial"/>
              </a:rPr>
              <a:t>cura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” ed "</a:t>
            </a:r>
            <a:r>
              <a:rPr lang="it-IT" dirty="0">
                <a:solidFill>
                  <a:srgbClr val="0000FF"/>
                </a:solidFill>
                <a:latin typeface="Arial"/>
                <a:cs typeface="Arial"/>
              </a:rPr>
              <a:t>etica della giustizia", 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sono due diverse </a:t>
            </a:r>
            <a:r>
              <a:rPr lang="it-IT" dirty="0">
                <a:solidFill>
                  <a:srgbClr val="0000FF"/>
                </a:solidFill>
                <a:latin typeface="Arial"/>
                <a:cs typeface="Arial"/>
              </a:rPr>
              <a:t>modalità di ragionamento morale 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che devono coesistere</a:t>
            </a:r>
          </a:p>
          <a:p>
            <a:r>
              <a:rPr lang="it-IT" b="1" dirty="0" err="1" smtClean="0">
                <a:solidFill>
                  <a:srgbClr val="008000"/>
                </a:solidFill>
                <a:latin typeface="Arial"/>
                <a:cs typeface="Arial"/>
              </a:rPr>
              <a:t>Noddigs</a:t>
            </a:r>
            <a:r>
              <a:rPr lang="it-IT" dirty="0" smtClean="0">
                <a:solidFill>
                  <a:srgbClr val="008000"/>
                </a:solidFill>
                <a:latin typeface="Arial"/>
                <a:cs typeface="Arial"/>
              </a:rPr>
              <a:t>: </a:t>
            </a:r>
            <a:r>
              <a:rPr lang="it-IT" dirty="0">
                <a:solidFill>
                  <a:srgbClr val="008000"/>
                </a:solidFill>
                <a:latin typeface="Arial"/>
                <a:cs typeface="Arial"/>
              </a:rPr>
              <a:t>il fondamento della cura è </a:t>
            </a:r>
            <a:r>
              <a:rPr lang="it-IT" i="1" dirty="0">
                <a:solidFill>
                  <a:srgbClr val="008000"/>
                </a:solidFill>
                <a:latin typeface="Arial"/>
                <a:cs typeface="Arial"/>
              </a:rPr>
              <a:t>l’essere stati accuditi </a:t>
            </a:r>
            <a:endParaRPr lang="it-IT" i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r>
              <a:rPr lang="it-IT" b="1" dirty="0" err="1" smtClean="0">
                <a:solidFill>
                  <a:srgbClr val="B33926"/>
                </a:solidFill>
                <a:latin typeface="Arial"/>
                <a:cs typeface="Arial"/>
              </a:rPr>
              <a:t>Ruddick</a:t>
            </a:r>
            <a:r>
              <a:rPr lang="it-IT" dirty="0" smtClean="0">
                <a:solidFill>
                  <a:srgbClr val="B33926"/>
                </a:solidFill>
                <a:latin typeface="Arial"/>
                <a:cs typeface="Arial"/>
              </a:rPr>
              <a:t>: l'etica </a:t>
            </a:r>
            <a:r>
              <a:rPr lang="it-IT" dirty="0">
                <a:solidFill>
                  <a:srgbClr val="B33926"/>
                </a:solidFill>
                <a:latin typeface="Arial"/>
                <a:cs typeface="Arial"/>
              </a:rPr>
              <a:t>della cura </a:t>
            </a:r>
            <a:r>
              <a:rPr lang="it-IT" dirty="0" smtClean="0">
                <a:solidFill>
                  <a:srgbClr val="B33926"/>
                </a:solidFill>
                <a:latin typeface="Arial"/>
                <a:cs typeface="Arial"/>
              </a:rPr>
              <a:t>va incentrata </a:t>
            </a:r>
            <a:r>
              <a:rPr lang="it-IT" dirty="0">
                <a:solidFill>
                  <a:srgbClr val="B33926"/>
                </a:solidFill>
                <a:latin typeface="Arial"/>
                <a:cs typeface="Arial"/>
              </a:rPr>
              <a:t>intorno al "</a:t>
            </a:r>
            <a:r>
              <a:rPr lang="it-IT" b="1" dirty="0">
                <a:solidFill>
                  <a:srgbClr val="B33926"/>
                </a:solidFill>
                <a:latin typeface="Arial"/>
                <a:cs typeface="Arial"/>
              </a:rPr>
              <a:t>pensare materno</a:t>
            </a:r>
            <a:r>
              <a:rPr lang="it-IT" dirty="0">
                <a:solidFill>
                  <a:srgbClr val="B33926"/>
                </a:solidFill>
                <a:latin typeface="Arial"/>
                <a:cs typeface="Arial"/>
              </a:rPr>
              <a:t>" (l'amore attento e pieno di fiducia nell’altro</a:t>
            </a:r>
            <a:r>
              <a:rPr lang="it-IT" dirty="0" smtClean="0">
                <a:solidFill>
                  <a:srgbClr val="B33926"/>
                </a:solidFill>
                <a:latin typeface="Arial"/>
                <a:cs typeface="Arial"/>
              </a:rPr>
              <a:t>) </a:t>
            </a:r>
          </a:p>
          <a:p>
            <a:endParaRPr lang="it-IT" dirty="0"/>
          </a:p>
        </p:txBody>
      </p:sp>
      <p:pic>
        <p:nvPicPr>
          <p:cNvPr id="4" name="Immagine 3" descr="1267040162557Am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3" y="186388"/>
            <a:ext cx="1891459" cy="152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4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5751130" cy="940267"/>
          </a:xfrm>
        </p:spPr>
        <p:txBody>
          <a:bodyPr/>
          <a:lstStyle/>
          <a:p>
            <a:pPr algn="l"/>
            <a:r>
              <a:rPr lang="it-IT" sz="4400" dirty="0" smtClean="0">
                <a:solidFill>
                  <a:srgbClr val="800000"/>
                </a:solidFill>
                <a:latin typeface="Apple Casual"/>
                <a:cs typeface="Apple Casual"/>
              </a:rPr>
              <a:t>Giustizia e capacità (I)</a:t>
            </a:r>
            <a:endParaRPr lang="it-IT" sz="4400" dirty="0">
              <a:solidFill>
                <a:srgbClr val="800000"/>
              </a:solidFill>
              <a:latin typeface="Apple Casual"/>
              <a:cs typeface="Apple Casu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3519" y="1546244"/>
            <a:ext cx="6355648" cy="4873424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err="1" smtClean="0">
                <a:solidFill>
                  <a:srgbClr val="1C591F"/>
                </a:solidFill>
                <a:latin typeface="Arial"/>
                <a:cs typeface="Arial"/>
              </a:rPr>
              <a:t>Held</a:t>
            </a:r>
            <a:r>
              <a:rPr lang="it-IT" b="1" dirty="0" smtClean="0">
                <a:solidFill>
                  <a:srgbClr val="1C591F"/>
                </a:solidFill>
                <a:latin typeface="Arial"/>
                <a:cs typeface="Arial"/>
              </a:rPr>
              <a:t> (2006): </a:t>
            </a:r>
            <a:r>
              <a:rPr lang="it-IT" dirty="0" smtClean="0">
                <a:solidFill>
                  <a:srgbClr val="1C591F"/>
                </a:solidFill>
                <a:latin typeface="Arial"/>
                <a:cs typeface="Arial"/>
              </a:rPr>
              <a:t>è possibile combinare i valori di giustizia e libertà con quelli di solidarietà e cura</a:t>
            </a:r>
          </a:p>
          <a:p>
            <a:r>
              <a:rPr lang="it-IT" b="1" dirty="0" smtClean="0">
                <a:solidFill>
                  <a:srgbClr val="0000FF"/>
                </a:solidFill>
                <a:latin typeface="Arial"/>
                <a:cs typeface="Arial"/>
              </a:rPr>
              <a:t>Tronto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: </a:t>
            </a:r>
            <a:r>
              <a:rPr lang="it-IT" dirty="0" smtClean="0">
                <a:solidFill>
                  <a:srgbClr val="0000FF"/>
                </a:solidFill>
              </a:rPr>
              <a:t>«Se </a:t>
            </a:r>
            <a:r>
              <a:rPr lang="it-IT" dirty="0">
                <a:solidFill>
                  <a:srgbClr val="0000FF"/>
                </a:solidFill>
              </a:rPr>
              <a:t>la filosofia morale riguarda il bene della vita umana, allora la cura deve avere un ruolo importante</a:t>
            </a:r>
            <a:r>
              <a:rPr lang="it-IT" dirty="0" smtClean="0">
                <a:solidFill>
                  <a:srgbClr val="0000FF"/>
                </a:solidFill>
              </a:rPr>
              <a:t>»    </a:t>
            </a:r>
            <a:endParaRPr lang="it-IT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00FF"/>
                </a:solidFill>
              </a:rPr>
              <a:t> </a:t>
            </a:r>
            <a:r>
              <a:rPr lang="it-IT" dirty="0" smtClean="0">
                <a:solidFill>
                  <a:srgbClr val="0000FF"/>
                </a:solidFill>
              </a:rPr>
              <a:t>«</a:t>
            </a:r>
            <a:r>
              <a:rPr lang="it-IT" dirty="0">
                <a:solidFill>
                  <a:srgbClr val="0000FF"/>
                </a:solidFill>
              </a:rPr>
              <a:t>G</a:t>
            </a:r>
            <a:r>
              <a:rPr lang="it-IT" dirty="0" smtClean="0">
                <a:solidFill>
                  <a:srgbClr val="0000FF"/>
                </a:solidFill>
              </a:rPr>
              <a:t>li </a:t>
            </a:r>
            <a:r>
              <a:rPr lang="it-IT" dirty="0">
                <a:solidFill>
                  <a:srgbClr val="0000FF"/>
                </a:solidFill>
              </a:rPr>
              <a:t>esseri umani non sono soltanto esseri autonomi e uguali, ma anche creature bisognose che richiedono cura» </a:t>
            </a:r>
            <a:endParaRPr lang="it-IT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00FF"/>
                </a:solidFill>
              </a:rPr>
              <a:t>La cura si basa su 4 dimensioni etiche: </a:t>
            </a:r>
            <a:r>
              <a:rPr lang="it-IT" b="1" dirty="0" smtClean="0">
                <a:solidFill>
                  <a:srgbClr val="0000FF"/>
                </a:solidFill>
              </a:rPr>
              <a:t>sollecitudine, responsabilità, competenza, capacità di risposta ai bisogni dell’altro</a:t>
            </a:r>
            <a:r>
              <a:rPr lang="it-IT" dirty="0" smtClean="0">
                <a:solidFill>
                  <a:srgbClr val="0000FF"/>
                </a:solidFill>
              </a:rPr>
              <a:t>.</a:t>
            </a:r>
            <a:endParaRPr lang="it-IT" dirty="0" smtClean="0">
              <a:solidFill>
                <a:srgbClr val="0000FF"/>
              </a:solidFill>
            </a:endParaRPr>
          </a:p>
          <a:p>
            <a:endParaRPr lang="it-IT" dirty="0"/>
          </a:p>
        </p:txBody>
      </p:sp>
      <p:pic>
        <p:nvPicPr>
          <p:cNvPr id="4" name="Immagine 3" descr="images-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166" y="2264141"/>
            <a:ext cx="2338194" cy="238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95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5561" y="274638"/>
            <a:ext cx="5867069" cy="1143000"/>
          </a:xfrm>
        </p:spPr>
        <p:txBody>
          <a:bodyPr/>
          <a:lstStyle/>
          <a:p>
            <a:pPr algn="l"/>
            <a:r>
              <a:rPr lang="it-IT" sz="4000" dirty="0">
                <a:solidFill>
                  <a:srgbClr val="800000"/>
                </a:solidFill>
                <a:latin typeface="Apple Casual"/>
                <a:cs typeface="Apple Casual"/>
              </a:rPr>
              <a:t>Giustizia e capacità (</a:t>
            </a:r>
            <a:r>
              <a:rPr lang="it-IT" sz="4000" dirty="0" smtClean="0">
                <a:solidFill>
                  <a:srgbClr val="800000"/>
                </a:solidFill>
                <a:latin typeface="Apple Casual"/>
                <a:cs typeface="Apple Casual"/>
              </a:rPr>
              <a:t>II</a:t>
            </a:r>
            <a:r>
              <a:rPr lang="it-IT" sz="4400" dirty="0" smtClean="0">
                <a:solidFill>
                  <a:srgbClr val="800000"/>
                </a:solidFill>
                <a:latin typeface="Apple Casual"/>
                <a:cs typeface="Apple Casual"/>
              </a:rPr>
              <a:t>)</a:t>
            </a:r>
            <a:endParaRPr lang="it-IT" sz="4400" dirty="0">
              <a:solidFill>
                <a:srgbClr val="800000"/>
              </a:solidFill>
              <a:latin typeface="Apple Casual"/>
              <a:cs typeface="Apple Casu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3518" y="2485032"/>
            <a:ext cx="8405868" cy="3934635"/>
          </a:xfrm>
        </p:spPr>
        <p:txBody>
          <a:bodyPr>
            <a:normAutofit fontScale="92500" lnSpcReduction="20000"/>
          </a:bodyPr>
          <a:lstStyle/>
          <a:p>
            <a:r>
              <a:rPr lang="it-IT" sz="2600" b="1" dirty="0" err="1" smtClean="0">
                <a:solidFill>
                  <a:srgbClr val="0000FF"/>
                </a:solidFill>
                <a:latin typeface="Arial"/>
                <a:cs typeface="Arial"/>
              </a:rPr>
              <a:t>Nussbaum</a:t>
            </a:r>
            <a:r>
              <a:rPr lang="it-IT" sz="2600" dirty="0" smtClean="0">
                <a:solidFill>
                  <a:srgbClr val="0000FF"/>
                </a:solidFill>
                <a:latin typeface="Arial"/>
                <a:cs typeface="Arial"/>
              </a:rPr>
              <a:t>: </a:t>
            </a:r>
            <a:r>
              <a:rPr lang="it-IT" sz="26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approccio delle capacità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0090"/>
                </a:solidFill>
                <a:latin typeface="Arial"/>
                <a:cs typeface="Arial"/>
              </a:rPr>
              <a:t>Dato </a:t>
            </a:r>
            <a:r>
              <a:rPr lang="it-IT" dirty="0">
                <a:solidFill>
                  <a:srgbClr val="000090"/>
                </a:solidFill>
                <a:latin typeface="Arial"/>
                <a:cs typeface="Arial"/>
              </a:rPr>
              <a:t>che la cura (in tutte le sue forme) è un sostegno e un tramite fondamentale per rendere fruibili le </a:t>
            </a:r>
            <a:r>
              <a:rPr lang="it-IT" b="1" dirty="0">
                <a:solidFill>
                  <a:srgbClr val="000090"/>
                </a:solidFill>
                <a:latin typeface="Arial"/>
                <a:cs typeface="Arial"/>
              </a:rPr>
              <a:t>capacità potenziali </a:t>
            </a:r>
            <a:r>
              <a:rPr lang="it-IT" dirty="0">
                <a:solidFill>
                  <a:srgbClr val="000090"/>
                </a:solidFill>
                <a:latin typeface="Arial"/>
                <a:cs typeface="Arial"/>
              </a:rPr>
              <a:t>delle persone </a:t>
            </a:r>
            <a:r>
              <a:rPr lang="it-IT" dirty="0" smtClean="0">
                <a:solidFill>
                  <a:srgbClr val="000090"/>
                </a:solidFill>
                <a:latin typeface="Arial"/>
                <a:cs typeface="Arial"/>
              </a:rPr>
              <a:t>(</a:t>
            </a:r>
            <a:r>
              <a:rPr lang="it-IT" b="1" i="1" dirty="0" smtClean="0">
                <a:solidFill>
                  <a:srgbClr val="000090"/>
                </a:solidFill>
                <a:latin typeface="Arial"/>
                <a:cs typeface="Arial"/>
              </a:rPr>
              <a:t>fioritura umana</a:t>
            </a:r>
            <a:r>
              <a:rPr lang="it-IT" dirty="0" smtClean="0">
                <a:solidFill>
                  <a:srgbClr val="000090"/>
                </a:solidFill>
                <a:latin typeface="Arial"/>
                <a:cs typeface="Arial"/>
              </a:rPr>
              <a:t>) in </a:t>
            </a:r>
            <a:r>
              <a:rPr lang="it-IT" dirty="0">
                <a:solidFill>
                  <a:srgbClr val="000090"/>
                </a:solidFill>
                <a:latin typeface="Arial"/>
                <a:cs typeface="Arial"/>
              </a:rPr>
              <a:t>situazione di disabilità e dipendenza, </a:t>
            </a:r>
            <a:r>
              <a:rPr lang="it-IT" dirty="0">
                <a:solidFill>
                  <a:srgbClr val="000090"/>
                </a:solidFill>
              </a:rPr>
              <a:t>«si richiede di porre l’accento sull’importanza della </a:t>
            </a:r>
            <a:r>
              <a:rPr lang="it-IT" b="1" dirty="0">
                <a:solidFill>
                  <a:srgbClr val="000090"/>
                </a:solidFill>
              </a:rPr>
              <a:t>cura come bene sociale primario</a:t>
            </a:r>
            <a:r>
              <a:rPr lang="it-IT" dirty="0">
                <a:solidFill>
                  <a:srgbClr val="000090"/>
                </a:solidFill>
              </a:rPr>
              <a:t>» </a:t>
            </a:r>
            <a:endParaRPr lang="it-IT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0090"/>
                </a:solidFill>
              </a:rPr>
              <a:t>Bisogna pensare in termini di capacità sia di chi riceve sia di chi fornisce cura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0090"/>
                </a:solidFill>
              </a:rPr>
              <a:t>La cura richiede benevolenza consistente e profonda, disponibilità al sacrificio, un impegno educativo e trasformativo</a:t>
            </a:r>
            <a:endParaRPr lang="it-IT" dirty="0" smtClean="0">
              <a:solidFill>
                <a:srgbClr val="000090"/>
              </a:solidFill>
            </a:endParaRPr>
          </a:p>
          <a:p>
            <a:endParaRPr lang="it-IT" dirty="0"/>
          </a:p>
        </p:txBody>
      </p:sp>
      <p:pic>
        <p:nvPicPr>
          <p:cNvPr id="4" name="Immagine 3" descr="images-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166" y="96640"/>
            <a:ext cx="2338194" cy="238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9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6141565" cy="1143000"/>
          </a:xfrm>
        </p:spPr>
        <p:txBody>
          <a:bodyPr/>
          <a:lstStyle/>
          <a:p>
            <a:r>
              <a:rPr lang="it-IT" sz="4400" dirty="0" smtClean="0">
                <a:solidFill>
                  <a:srgbClr val="800000"/>
                </a:solidFill>
                <a:latin typeface="Apple Casual"/>
                <a:cs typeface="Apple Casual"/>
              </a:rPr>
              <a:t>Etica planetaria</a:t>
            </a:r>
            <a:endParaRPr lang="it-IT" sz="4400" dirty="0">
              <a:solidFill>
                <a:srgbClr val="800000"/>
              </a:solidFill>
              <a:latin typeface="Apple Casual"/>
              <a:cs typeface="Apple Casu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4239" y="1782383"/>
            <a:ext cx="8523706" cy="4834717"/>
          </a:xfrm>
        </p:spPr>
        <p:txBody>
          <a:bodyPr>
            <a:normAutofit lnSpcReduction="10000"/>
          </a:bodyPr>
          <a:lstStyle/>
          <a:p>
            <a:r>
              <a:rPr lang="it-IT" b="1" dirty="0" smtClean="0">
                <a:solidFill>
                  <a:srgbClr val="0000FF"/>
                </a:solidFill>
                <a:latin typeface="Arial"/>
                <a:cs typeface="Arial"/>
              </a:rPr>
              <a:t>Balducci (1985)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: 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etica dell’uomo planetario</a:t>
            </a:r>
          </a:p>
          <a:p>
            <a:r>
              <a:rPr lang="it-IT" b="1" dirty="0" err="1" smtClean="0">
                <a:solidFill>
                  <a:srgbClr val="226A26"/>
                </a:solidFill>
                <a:latin typeface="Arial"/>
                <a:cs typeface="Arial"/>
              </a:rPr>
              <a:t>Boff</a:t>
            </a:r>
            <a:r>
              <a:rPr lang="it-IT" b="1" dirty="0" smtClean="0">
                <a:solidFill>
                  <a:srgbClr val="226A26"/>
                </a:solidFill>
                <a:latin typeface="Arial"/>
                <a:cs typeface="Arial"/>
              </a:rPr>
              <a:t>:</a:t>
            </a:r>
            <a:r>
              <a:rPr lang="it-IT" dirty="0" smtClean="0">
                <a:solidFill>
                  <a:srgbClr val="226A26"/>
                </a:solidFill>
              </a:rPr>
              <a:t> </a:t>
            </a:r>
            <a:r>
              <a:rPr lang="it-IT" dirty="0">
                <a:solidFill>
                  <a:srgbClr val="226A26"/>
                </a:solidFill>
              </a:rPr>
              <a:t>«La cura è una relazione amorevole con la realtà, allo scopo di garantirle la sussistenza e di creare lo spazio per il suo </a:t>
            </a:r>
            <a:r>
              <a:rPr lang="it-IT" dirty="0" smtClean="0">
                <a:solidFill>
                  <a:srgbClr val="226A26"/>
                </a:solidFill>
              </a:rPr>
              <a:t>sviluppo</a:t>
            </a:r>
            <a:r>
              <a:rPr lang="it-IT" dirty="0">
                <a:solidFill>
                  <a:srgbClr val="226A26"/>
                </a:solidFill>
              </a:rPr>
              <a:t> </a:t>
            </a:r>
            <a:r>
              <a:rPr lang="it-IT" dirty="0" smtClean="0">
                <a:solidFill>
                  <a:srgbClr val="226A26"/>
                </a:solidFill>
              </a:rPr>
              <a:t>[</a:t>
            </a:r>
            <a:r>
              <a:rPr lang="it-IT" dirty="0">
                <a:solidFill>
                  <a:srgbClr val="226A26"/>
                </a:solidFill>
              </a:rPr>
              <a:t>…] Di ogni cosa gli esseri umani hanno e devono aver cura: della vita, del corpo, dello spirito, della natura, della salute, della persona amata, di chi soffre, della casa. Senza cura la vita viene meno». </a:t>
            </a:r>
            <a:endParaRPr lang="it-IT" dirty="0" smtClean="0">
              <a:solidFill>
                <a:srgbClr val="226A26"/>
              </a:solidFill>
            </a:endParaRPr>
          </a:p>
          <a:p>
            <a:r>
              <a:rPr lang="it-IT" b="1" dirty="0" smtClean="0">
                <a:solidFill>
                  <a:srgbClr val="850085"/>
                </a:solidFill>
                <a:latin typeface="Arial"/>
                <a:cs typeface="Arial"/>
              </a:rPr>
              <a:t>Kung (1990)</a:t>
            </a:r>
            <a:r>
              <a:rPr lang="it-IT" dirty="0" smtClean="0">
                <a:solidFill>
                  <a:srgbClr val="850085"/>
                </a:solidFill>
              </a:rPr>
              <a:t>: </a:t>
            </a:r>
            <a:r>
              <a:rPr lang="it-IT" dirty="0" smtClean="0">
                <a:solidFill>
                  <a:srgbClr val="850085"/>
                </a:solidFill>
              </a:rPr>
              <a:t>“Progetto </a:t>
            </a:r>
            <a:r>
              <a:rPr lang="it-IT" dirty="0">
                <a:solidFill>
                  <a:srgbClr val="850085"/>
                </a:solidFill>
              </a:rPr>
              <a:t>di Etica </a:t>
            </a:r>
            <a:r>
              <a:rPr lang="it-IT" dirty="0" smtClean="0">
                <a:solidFill>
                  <a:srgbClr val="850085"/>
                </a:solidFill>
              </a:rPr>
              <a:t>mondiale” </a:t>
            </a:r>
            <a:endParaRPr lang="it-IT" dirty="0">
              <a:solidFill>
                <a:srgbClr val="850085"/>
              </a:solidFill>
            </a:endParaRPr>
          </a:p>
          <a:p>
            <a:r>
              <a:rPr lang="it-IT" b="1" dirty="0" err="1" smtClean="0">
                <a:solidFill>
                  <a:srgbClr val="BC0000"/>
                </a:solidFill>
                <a:latin typeface="Arial"/>
                <a:cs typeface="Arial"/>
              </a:rPr>
              <a:t>Morin</a:t>
            </a:r>
            <a:r>
              <a:rPr lang="it-IT" b="1" dirty="0" smtClean="0">
                <a:solidFill>
                  <a:srgbClr val="BC0000"/>
                </a:solidFill>
                <a:latin typeface="Arial"/>
                <a:cs typeface="Arial"/>
              </a:rPr>
              <a:t> (2004):</a:t>
            </a:r>
            <a:r>
              <a:rPr lang="it-IT" dirty="0" smtClean="0">
                <a:solidFill>
                  <a:srgbClr val="BC0000"/>
                </a:solidFill>
              </a:rPr>
              <a:t> </a:t>
            </a:r>
            <a:r>
              <a:rPr lang="it-IT" dirty="0">
                <a:solidFill>
                  <a:srgbClr val="BC0000"/>
                </a:solidFill>
                <a:latin typeface="Arial"/>
                <a:cs typeface="Arial"/>
              </a:rPr>
              <a:t>vasta “identità planetaria” sostenuta da un’etica della comprensione e della “</a:t>
            </a:r>
            <a:r>
              <a:rPr lang="it-IT" i="1" dirty="0" err="1">
                <a:solidFill>
                  <a:srgbClr val="BC0000"/>
                </a:solidFill>
                <a:latin typeface="Arial"/>
                <a:cs typeface="Arial"/>
              </a:rPr>
              <a:t>reliance</a:t>
            </a:r>
            <a:r>
              <a:rPr lang="it-IT" dirty="0">
                <a:solidFill>
                  <a:srgbClr val="BC0000"/>
                </a:solidFill>
                <a:latin typeface="Arial"/>
                <a:cs typeface="Arial"/>
              </a:rPr>
              <a:t>” (riferimento e fiducia </a:t>
            </a:r>
            <a:r>
              <a:rPr lang="it-IT" dirty="0" smtClean="0">
                <a:solidFill>
                  <a:srgbClr val="BC0000"/>
                </a:solidFill>
                <a:latin typeface="Arial"/>
                <a:cs typeface="Arial"/>
              </a:rPr>
              <a:t>nell’altro) </a:t>
            </a:r>
          </a:p>
          <a:p>
            <a:endParaRPr lang="it-IT" dirty="0"/>
          </a:p>
        </p:txBody>
      </p:sp>
      <p:pic>
        <p:nvPicPr>
          <p:cNvPr id="5" name="Immagine 4" descr="images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721" y="199699"/>
            <a:ext cx="20320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3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9275" y="273221"/>
            <a:ext cx="4677633" cy="60040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39B23F"/>
                </a:solidFill>
              </a:rPr>
              <a:t>«L’umanità ha ancora la capacità di collaborare per costruire la nostra casa comune»</a:t>
            </a:r>
          </a:p>
          <a:p>
            <a:pPr marL="0" indent="0">
              <a:buNone/>
            </a:pPr>
            <a:r>
              <a:rPr lang="it-IT" i="1" dirty="0" smtClean="0">
                <a:solidFill>
                  <a:srgbClr val="BD5B2E"/>
                </a:solidFill>
              </a:rPr>
              <a:t>«La </a:t>
            </a:r>
            <a:r>
              <a:rPr lang="it-IT" b="1" i="1" dirty="0" smtClean="0">
                <a:solidFill>
                  <a:srgbClr val="BD5B2E"/>
                </a:solidFill>
              </a:rPr>
              <a:t>cura del mondo </a:t>
            </a:r>
            <a:r>
              <a:rPr lang="it-IT" i="1" dirty="0" smtClean="0">
                <a:solidFill>
                  <a:srgbClr val="BD5B2E"/>
                </a:solidFill>
              </a:rPr>
              <a:t>deve essere flessibile e dinamica»</a:t>
            </a:r>
          </a:p>
          <a:p>
            <a:pPr marL="0" indent="0">
              <a:buNone/>
            </a:pPr>
            <a:r>
              <a:rPr lang="it-IT" b="1" u="sng" dirty="0" smtClean="0">
                <a:solidFill>
                  <a:srgbClr val="0070C0"/>
                </a:solidFill>
              </a:rPr>
              <a:t>«Imparare ad accogliere il proprio corpo, ad averne cura e a rispettare i suoi significati è essenziale </a:t>
            </a:r>
            <a:r>
              <a:rPr lang="is-IS" b="1" u="sng" dirty="0" smtClean="0">
                <a:solidFill>
                  <a:srgbClr val="0070C0"/>
                </a:solidFill>
              </a:rPr>
              <a:t>…»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850085"/>
                </a:solidFill>
              </a:rPr>
              <a:t>A</a:t>
            </a:r>
            <a:r>
              <a:rPr lang="is-IS" dirty="0" smtClean="0">
                <a:solidFill>
                  <a:srgbClr val="850085"/>
                </a:solidFill>
              </a:rPr>
              <a:t>bbiamo disogno di </a:t>
            </a:r>
            <a:r>
              <a:rPr lang="is-IS" b="1" dirty="0" smtClean="0">
                <a:solidFill>
                  <a:srgbClr val="850085"/>
                </a:solidFill>
              </a:rPr>
              <a:t>un’etica ecologica </a:t>
            </a:r>
            <a:r>
              <a:rPr lang="is-IS" dirty="0" smtClean="0">
                <a:solidFill>
                  <a:srgbClr val="850085"/>
                </a:solidFill>
              </a:rPr>
              <a:t>che aiuti «a crescere nella solidarietà, nella responsabilità e nella </a:t>
            </a:r>
            <a:r>
              <a:rPr lang="is-IS" b="1" dirty="0" smtClean="0">
                <a:solidFill>
                  <a:srgbClr val="850085"/>
                </a:solidFill>
              </a:rPr>
              <a:t>cura basata sulla compassione</a:t>
            </a:r>
            <a:r>
              <a:rPr lang="is-IS" dirty="0" smtClean="0">
                <a:solidFill>
                  <a:srgbClr val="850085"/>
                </a:solidFill>
              </a:rPr>
              <a:t>»</a:t>
            </a:r>
          </a:p>
          <a:p>
            <a:pPr marL="0" indent="0">
              <a:buNone/>
            </a:pPr>
            <a:r>
              <a:rPr lang="it-IT" sz="2800" dirty="0" smtClean="0">
                <a:solidFill>
                  <a:srgbClr val="FF0000"/>
                </a:solidFill>
              </a:rPr>
              <a:t>D</a:t>
            </a:r>
            <a:r>
              <a:rPr lang="is-IS" sz="2800" dirty="0" smtClean="0">
                <a:solidFill>
                  <a:srgbClr val="FF0000"/>
                </a:solidFill>
              </a:rPr>
              <a:t>obbiamo incoraggiare «</a:t>
            </a:r>
            <a:r>
              <a:rPr lang="is-IS" sz="2800" b="1" dirty="0" smtClean="0">
                <a:solidFill>
                  <a:srgbClr val="FF0000"/>
                </a:solidFill>
              </a:rPr>
              <a:t>una cultura della cura che impregni tutta la società</a:t>
            </a:r>
            <a:r>
              <a:rPr lang="is-IS" sz="2800" dirty="0" smtClean="0">
                <a:solidFill>
                  <a:srgbClr val="FF0000"/>
                </a:solidFill>
              </a:rPr>
              <a:t>»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471" y="457201"/>
            <a:ext cx="3101544" cy="43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12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39947"/>
          </a:xfrm>
        </p:spPr>
        <p:txBody>
          <a:bodyPr/>
          <a:lstStyle/>
          <a:p>
            <a:r>
              <a:rPr lang="it-IT" sz="4000" i="1" dirty="0" smtClean="0">
                <a:solidFill>
                  <a:srgbClr val="39B23F"/>
                </a:solidFill>
                <a:latin typeface="Apple Casual"/>
                <a:cs typeface="Apple Casual"/>
              </a:rPr>
              <a:t>Alcuni insegnamenti</a:t>
            </a:r>
            <a:endParaRPr lang="it-IT" sz="4000" i="1" dirty="0">
              <a:solidFill>
                <a:srgbClr val="39B23F"/>
              </a:solidFill>
              <a:latin typeface="Apple Casual"/>
              <a:cs typeface="Apple Casu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9275" y="1309403"/>
            <a:ext cx="8042276" cy="5289989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 smtClean="0">
                <a:solidFill>
                  <a:srgbClr val="FF6600"/>
                </a:solidFill>
              </a:rPr>
              <a:t>Nuova etica ed estetica della cura (responsabilità e bellezza)</a:t>
            </a:r>
          </a:p>
          <a:p>
            <a:r>
              <a:rPr lang="it-IT" b="1" dirty="0" smtClean="0">
                <a:solidFill>
                  <a:srgbClr val="18058D"/>
                </a:solidFill>
              </a:rPr>
              <a:t>Educazione alla cura di sé e degli altri</a:t>
            </a:r>
          </a:p>
          <a:p>
            <a:r>
              <a:rPr lang="it-IT" b="1" dirty="0" smtClean="0">
                <a:solidFill>
                  <a:srgbClr val="800000"/>
                </a:solidFill>
              </a:rPr>
              <a:t>Curare non è solo agire, ma porsi in relazione e comunicazione con chi ha necessità di cure</a:t>
            </a:r>
          </a:p>
          <a:p>
            <a:r>
              <a:rPr lang="it-IT" b="1" dirty="0" smtClean="0">
                <a:solidFill>
                  <a:srgbClr val="1C591F"/>
                </a:solidFill>
              </a:rPr>
              <a:t>Qualunque forma di cura ha bisogno di qualità e affettività</a:t>
            </a:r>
          </a:p>
          <a:p>
            <a:r>
              <a:rPr lang="it-IT" b="1" dirty="0" smtClean="0">
                <a:solidFill>
                  <a:srgbClr val="BC0000"/>
                </a:solidFill>
              </a:rPr>
              <a:t>La cura che si pone in una prospettiva dialogica e fraterna valorizza l’autonomia e dignità del curato</a:t>
            </a:r>
          </a:p>
          <a:p>
            <a:r>
              <a:rPr lang="it-IT" b="1" dirty="0" smtClean="0">
                <a:solidFill>
                  <a:srgbClr val="0000FF"/>
                </a:solidFill>
              </a:rPr>
              <a:t>La ricomposizione della cura passa attraverso la cooperazione delle forme e degli attori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Chi è curato può contribuire alla propria cura sia in termini affettivi che di self-care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29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zza">
  <a:themeElements>
    <a:clrScheme name="Brezz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zza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zz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Brezza.thmx</Template>
  <TotalTime>3950</TotalTime>
  <Words>763</Words>
  <Application>Microsoft Macintosh PowerPoint</Application>
  <PresentationFormat>Presentazione su schermo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Brezza</vt:lpstr>
      <vt:lpstr>I cercatori della cura:  aspetti etici</vt:lpstr>
      <vt:lpstr>Riferimenti filosofici (I)</vt:lpstr>
      <vt:lpstr>Riferimenti filosofici (II)</vt:lpstr>
      <vt:lpstr>Riflessioni “di genere”</vt:lpstr>
      <vt:lpstr>Giustizia e capacità (I)</vt:lpstr>
      <vt:lpstr>Giustizia e capacità (II)</vt:lpstr>
      <vt:lpstr>Etica planetaria</vt:lpstr>
      <vt:lpstr>Presentazione di PowerPoint</vt:lpstr>
      <vt:lpstr>Alcuni insegnamenti</vt:lpstr>
    </vt:vector>
  </TitlesOfParts>
  <Company>Università di Ferrara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Etica della cura e  cura della comunicazione</dc:title>
  <dc:creator>Marco Ingrosso</dc:creator>
  <cp:lastModifiedBy>Marco Ingrosso</cp:lastModifiedBy>
  <cp:revision>210</cp:revision>
  <dcterms:created xsi:type="dcterms:W3CDTF">2013-04-01T09:25:24Z</dcterms:created>
  <dcterms:modified xsi:type="dcterms:W3CDTF">2016-11-22T16:42:10Z</dcterms:modified>
</cp:coreProperties>
</file>