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6" r:id="rId6"/>
    <p:sldId id="258" r:id="rId7"/>
    <p:sldId id="261" r:id="rId8"/>
    <p:sldId id="264" r:id="rId9"/>
    <p:sldId id="262" r:id="rId10"/>
    <p:sldId id="265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99CCFF"/>
    <a:srgbClr val="FFAD19"/>
    <a:srgbClr val="FFFF00"/>
    <a:srgbClr val="EE006C"/>
    <a:srgbClr val="F8025A"/>
    <a:srgbClr val="FFE4B3"/>
    <a:srgbClr val="CC8300"/>
    <a:srgbClr val="663300"/>
    <a:srgbClr val="FFB3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3276295"/>
            <a:ext cx="7482545" cy="1527049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4956050"/>
            <a:ext cx="748254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408" y="3101616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8093212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1" y="1596540"/>
            <a:ext cx="8085130" cy="473385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01902" y="0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374901"/>
            <a:ext cx="6871726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09" y="1443835"/>
            <a:ext cx="6871725" cy="488655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460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90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2770"/>
            <a:ext cx="4040188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290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2770"/>
            <a:ext cx="4041775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330" y="6641399"/>
            <a:ext cx="601670" cy="21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719575"/>
            <a:ext cx="7482547" cy="76352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Docente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i="1" dirty="0" err="1" smtClean="0">
                <a:solidFill>
                  <a:schemeClr val="bg1"/>
                </a:solidFill>
              </a:rPr>
              <a:t>prof</a:t>
            </a:r>
            <a:r>
              <a:rPr lang="en-US" sz="2400" i="1" dirty="0" smtClean="0">
                <a:solidFill>
                  <a:schemeClr val="bg1"/>
                </a:solidFill>
              </a:rPr>
              <a:t>. Marco </a:t>
            </a:r>
            <a:r>
              <a:rPr lang="en-US" sz="2400" i="1" dirty="0" err="1" smtClean="0">
                <a:solidFill>
                  <a:schemeClr val="bg1"/>
                </a:solidFill>
              </a:rPr>
              <a:t>Ingrosso</a:t>
            </a:r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Restituzione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esercitazione</a:t>
            </a:r>
            <a:r>
              <a:rPr lang="en-US" sz="2400" dirty="0" smtClean="0">
                <a:solidFill>
                  <a:schemeClr val="bg1"/>
                </a:solidFill>
              </a:rPr>
              <a:t> a </a:t>
            </a:r>
            <a:r>
              <a:rPr lang="en-US" sz="2400" dirty="0" err="1" smtClean="0">
                <a:solidFill>
                  <a:schemeClr val="bg1"/>
                </a:solidFill>
              </a:rPr>
              <a:t>cura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i="1" dirty="0" smtClean="0">
                <a:solidFill>
                  <a:schemeClr val="bg1"/>
                </a:solidFill>
              </a:rPr>
              <a:t>Pierpaola Pierucci</a:t>
            </a:r>
          </a:p>
          <a:p>
            <a:endParaRPr lang="en-US" i="1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572000" y="3581705"/>
            <a:ext cx="4428445" cy="18324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Sociologia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della</a:t>
            </a:r>
            <a:r>
              <a:rPr lang="en-US" dirty="0" smtClean="0">
                <a:solidFill>
                  <a:schemeClr val="bg1"/>
                </a:solidFill>
              </a:rPr>
              <a:t> Salute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a.a</a:t>
            </a:r>
            <a:r>
              <a:rPr lang="en-US" sz="3100" dirty="0" smtClean="0">
                <a:solidFill>
                  <a:schemeClr val="bg1"/>
                </a:solidFill>
              </a:rPr>
              <a:t>. 2016-2017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“Il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diario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salute”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7" descr="logo_paracels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4803345"/>
            <a:ext cx="39608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8" descr="logo unif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60" y="3429000"/>
            <a:ext cx="22907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2145190" y="374900"/>
            <a:ext cx="6855255" cy="61082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Intenti per il futuro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128719" y="911161"/>
            <a:ext cx="6719021" cy="5755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sz="2400" b="1" cap="al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4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Continuare a scrivere il diario all’occorrenza</a:t>
            </a:r>
          </a:p>
          <a:p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strumento  rigeneratore di </a:t>
            </a:r>
            <a:r>
              <a:rPr lang="it-IT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 </a:t>
            </a:r>
            <a:r>
              <a:rPr lang="it-IT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“benessere/equilibrio </a:t>
            </a:r>
            <a:r>
              <a:rPr lang="it-IT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generale”)</a:t>
            </a:r>
          </a:p>
          <a:p>
            <a:endParaRPr lang="it-IT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000" dirty="0" smtClean="0">
                <a:solidFill>
                  <a:srgbClr val="C00000"/>
                </a:solidFill>
              </a:rPr>
              <a:t> Benessere FISICO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mantenere un’alimentazione sana e equilibrata;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fare attività fisica in modo costante;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assumere meno farmaci.</a:t>
            </a:r>
          </a:p>
          <a:p>
            <a:pPr algn="just"/>
            <a:endParaRPr lang="it-IT" sz="1000" dirty="0" smtClean="0">
              <a:solidFill>
                <a:srgbClr val="C00000"/>
              </a:solidFill>
            </a:endParaRPr>
          </a:p>
          <a:p>
            <a:pPr algn="just"/>
            <a:r>
              <a:rPr lang="it-IT" sz="2000" dirty="0" smtClean="0">
                <a:solidFill>
                  <a:srgbClr val="C00000"/>
                </a:solidFill>
              </a:rPr>
              <a:t>Benessere RELAZIONALE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frequentare persone che facciano star bene/ avere buone</a:t>
            </a:r>
          </a:p>
          <a:p>
            <a:pPr algn="just"/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relazioni amicali;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prendermi più cura delle persone care.</a:t>
            </a:r>
          </a:p>
          <a:p>
            <a:pPr algn="just"/>
            <a:endParaRPr lang="it-IT" sz="1000" dirty="0" smtClean="0">
              <a:solidFill>
                <a:srgbClr val="C00000"/>
              </a:solidFill>
            </a:endParaRPr>
          </a:p>
          <a:p>
            <a:pPr algn="just"/>
            <a:r>
              <a:rPr lang="it-IT" sz="2000" dirty="0" smtClean="0">
                <a:solidFill>
                  <a:srgbClr val="C00000"/>
                </a:solidFill>
              </a:rPr>
              <a:t>Benessere PSICOLOGICO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cercare di gestire/eliminare le paure ed ansie;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contrastare la propria insicurezza.</a:t>
            </a:r>
          </a:p>
          <a:p>
            <a:pPr algn="just"/>
            <a:endParaRPr lang="it-IT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it-IT" sz="2000" dirty="0" smtClean="0">
                <a:solidFill>
                  <a:srgbClr val="C00000"/>
                </a:solidFill>
              </a:rPr>
              <a:t>Benessere AMBIENTALE</a:t>
            </a:r>
          </a:p>
          <a:p>
            <a:pPr algn="just"/>
            <a:r>
              <a:rPr lang="it-IT" sz="2000" dirty="0" smtClean="0"/>
              <a:t>[?]</a:t>
            </a:r>
            <a:endParaRPr lang="it-IT" i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/>
          <p:cNvSpPr txBox="1">
            <a:spLocks noChangeArrowheads="1"/>
          </p:cNvSpPr>
          <p:nvPr/>
        </p:nvSpPr>
        <p:spPr bwMode="auto">
          <a:xfrm>
            <a:off x="77788" y="457200"/>
            <a:ext cx="49577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Le copertine dei diari (1)</a:t>
            </a:r>
            <a:endParaRPr lang="it-IT" sz="3600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3555" y="1749245"/>
            <a:ext cx="4428445" cy="3512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alberi-in-fiore,-marciapiede-19846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7411" y="2665475"/>
            <a:ext cx="3970330" cy="366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77788" y="457200"/>
            <a:ext cx="49577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Le copertine dei diari (2)</a:t>
            </a:r>
            <a:endParaRPr lang="it-IT" sz="3600" b="1" dirty="0">
              <a:solidFill>
                <a:srgbClr val="FF0000"/>
              </a:solidFill>
            </a:endParaRPr>
          </a:p>
        </p:txBody>
      </p:sp>
      <p:pic>
        <p:nvPicPr>
          <p:cNvPr id="8" name="Immagine 7" descr="Risultati immagini per everything nothi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1670" y="1901950"/>
            <a:ext cx="3664920" cy="38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1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724705" y="1901950"/>
            <a:ext cx="3970330" cy="38176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Risultati immagini per immagine ragazzi che fanno spor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75" y="1596540"/>
            <a:ext cx="2402733" cy="180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Risultati immagini per immagine ragazza che cor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630" y="1596540"/>
            <a:ext cx="2416175" cy="181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Risultati immagini per immagine diario aperto con scritt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4950" y="3581705"/>
            <a:ext cx="2326071" cy="1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Risultati immagini per amicizi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7080" y="5261459"/>
            <a:ext cx="1933963" cy="13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Risultati immagini per immagine emozioni felicità e tristezz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5525" y="5414165"/>
            <a:ext cx="2820724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H="1" flipV="1">
            <a:off x="2200275" y="3557220"/>
            <a:ext cx="447675" cy="482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flipV="1">
            <a:off x="5640935" y="3557220"/>
            <a:ext cx="438150" cy="482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flipH="1">
            <a:off x="1901035" y="4497935"/>
            <a:ext cx="685800" cy="5127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>
            <a:off x="5593920" y="4497935"/>
            <a:ext cx="352425" cy="6556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6" name="CasellaDiTesto 3"/>
          <p:cNvSpPr txBox="1">
            <a:spLocks noChangeArrowheads="1"/>
          </p:cNvSpPr>
          <p:nvPr/>
        </p:nvSpPr>
        <p:spPr bwMode="auto">
          <a:xfrm>
            <a:off x="77788" y="457200"/>
            <a:ext cx="49577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Le copertine dei diari (3)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015" y="1443835"/>
            <a:ext cx="4733855" cy="47338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47270" y="6177690"/>
            <a:ext cx="8553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Foto realizzate da me, della mia città natale e di ciò che più mi piace e che mi rappresenta</a:t>
            </a:r>
          </a:p>
          <a:p>
            <a:endParaRPr lang="it-IT" dirty="0"/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77788" y="457200"/>
            <a:ext cx="49577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Le copertine dei diari (4)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sultati immagini per munch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5564" y="1901950"/>
            <a:ext cx="3926435" cy="41230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77788" y="457200"/>
            <a:ext cx="49577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Le copertine dei diari (5)</a:t>
            </a:r>
            <a:endParaRPr lang="it-IT" sz="36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C:\Users\io\Downloads\socio edu (2)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82820" y="2207361"/>
            <a:ext cx="3054100" cy="3512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rasi_per_dire_grazie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717" y="1596540"/>
            <a:ext cx="6845793" cy="42717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92611" y="5959880"/>
            <a:ext cx="407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it-IT" sz="28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per la  collaborazione</a:t>
            </a:r>
            <a:endParaRPr lang="it-IT" sz="2800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Diario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4946" y="2512770"/>
            <a:ext cx="3650090" cy="2901395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96260" y="374900"/>
            <a:ext cx="7016195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Metodo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scrittura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del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diario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8965" y="1762273"/>
            <a:ext cx="8139344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Sotto il profilo “temporale”</a:t>
            </a:r>
          </a:p>
          <a:p>
            <a:endParaRPr lang="it-IT" sz="1000" b="1" dirty="0" smtClean="0"/>
          </a:p>
          <a:p>
            <a:pPr>
              <a:buFont typeface="Wingdings" pitchFamily="2" charset="2"/>
              <a:buChar char="Ø"/>
            </a:pPr>
            <a:r>
              <a:rPr lang="it-IT" sz="2400" b="1" dirty="0" smtClean="0"/>
              <a:t> 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Diario “periodico” (n.3), </a:t>
            </a:r>
            <a:r>
              <a:rPr lang="it-IT" sz="2000" dirty="0" smtClean="0"/>
              <a:t>continuativo nella scrittura rispetto ai “periodi”</a:t>
            </a:r>
          </a:p>
          <a:p>
            <a:r>
              <a:rPr lang="it-IT" sz="2000" dirty="0" smtClean="0"/>
              <a:t>      prescelti (es. ogni 3 giorni);</a:t>
            </a:r>
          </a:p>
          <a:p>
            <a:pPr>
              <a:buFont typeface="Wingdings" pitchFamily="2" charset="2"/>
              <a:buChar char="Ø"/>
            </a:pPr>
            <a:r>
              <a:rPr lang="it-IT" sz="2400" b="1" dirty="0" smtClean="0"/>
              <a:t> 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Diario “episodico” (n.5), </a:t>
            </a:r>
            <a:r>
              <a:rPr lang="it-IT" sz="2000" dirty="0" smtClean="0"/>
              <a:t>con intervalli di scrittura dettati dall’accadimento</a:t>
            </a:r>
          </a:p>
          <a:p>
            <a:r>
              <a:rPr lang="it-IT" sz="2000" dirty="0" smtClean="0"/>
              <a:t>      di episodi significativi;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Diario senza datazione (n.1)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48965" y="4345230"/>
            <a:ext cx="8349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Sotto il profilo della “compilazione</a:t>
            </a:r>
            <a:r>
              <a:rPr lang="it-IT" sz="2000" b="1" dirty="0" smtClean="0"/>
              <a:t>”</a:t>
            </a:r>
          </a:p>
          <a:p>
            <a:endParaRPr lang="it-IT" sz="1000" b="1" dirty="0" smtClean="0"/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 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Diario per “item” (n.3), </a:t>
            </a:r>
            <a:r>
              <a:rPr lang="it-IT" sz="2000" dirty="0" smtClean="0"/>
              <a:t>strutturato secondo la sequenza della scheda;  </a:t>
            </a:r>
            <a:r>
              <a:rPr lang="it-IT" sz="2000" i="1" dirty="0" smtClean="0"/>
              <a:t>  </a:t>
            </a:r>
          </a:p>
          <a:p>
            <a:endParaRPr lang="it-IT" sz="300" dirty="0" smtClean="0"/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 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Diario “narrativo” (n.5) , </a:t>
            </a:r>
            <a:r>
              <a:rPr lang="it-IT" sz="2000" dirty="0" smtClean="0"/>
              <a:t>collegato ai temi della scheda ma di tipo discorsivo;</a:t>
            </a:r>
          </a:p>
          <a:p>
            <a:endParaRPr lang="it-IT" sz="300" dirty="0" smtClean="0"/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Note, riflessioni di tipo discorsivo  (n.1)</a:t>
            </a:r>
          </a:p>
          <a:p>
            <a:endParaRPr lang="it-IT" sz="2400" b="1" dirty="0"/>
          </a:p>
        </p:txBody>
      </p:sp>
      <p:sp>
        <p:nvSpPr>
          <p:cNvPr id="7" name="Freccia a destra 6"/>
          <p:cNvSpPr/>
          <p:nvPr/>
        </p:nvSpPr>
        <p:spPr>
          <a:xfrm>
            <a:off x="143555" y="2970885"/>
            <a:ext cx="305410" cy="15270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43555" y="5261460"/>
            <a:ext cx="305410" cy="15270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3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salute </a:t>
            </a:r>
            <a:r>
              <a:rPr lang="en-US" dirty="0" err="1" smtClean="0"/>
              <a:t>percepito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66328" y="1497106"/>
            <a:ext cx="2827312" cy="400110"/>
          </a:xfrm>
          <a:prstGeom prst="rect">
            <a:avLst/>
          </a:prstGeom>
          <a:solidFill>
            <a:srgbClr val="FFAD19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Livello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benessere</a:t>
            </a:r>
            <a:r>
              <a:rPr lang="en-US" sz="2000" b="1" dirty="0" smtClean="0"/>
              <a:t> FISICO</a:t>
            </a:r>
            <a:endParaRPr lang="it-IT" sz="2000" b="1" dirty="0"/>
          </a:p>
        </p:txBody>
      </p:sp>
      <p:pic>
        <p:nvPicPr>
          <p:cNvPr id="6" name="Immagine 5" descr="botero pic_n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2820" y="2079477"/>
            <a:ext cx="3054100" cy="256643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471734" y="2049922"/>
            <a:ext cx="245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Fernando Botero - Picnic</a:t>
            </a:r>
            <a:endParaRPr lang="it-IT" i="1" dirty="0"/>
          </a:p>
        </p:txBody>
      </p:sp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4221155" y="5104022"/>
            <a:ext cx="4779290" cy="615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BE0260"/>
                </a:solidFill>
              </a:rPr>
              <a:t>ALIMENTAZIONE</a:t>
            </a:r>
          </a:p>
          <a:p>
            <a:r>
              <a:rPr lang="it-IT" sz="1600" b="1" dirty="0" smtClean="0"/>
              <a:t>Mangiare </a:t>
            </a:r>
            <a:r>
              <a:rPr lang="it-IT" sz="1600" b="1" dirty="0"/>
              <a:t>“sano</a:t>
            </a:r>
            <a:r>
              <a:rPr lang="it-IT" sz="1600" b="1" dirty="0" smtClean="0"/>
              <a:t>” / corretto per intolleranze alimentari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96260" y="5104022"/>
            <a:ext cx="3664919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rgbClr val="BE0260"/>
                </a:solidFill>
              </a:rPr>
              <a:t>ATTIVIT</a:t>
            </a:r>
            <a:r>
              <a:rPr lang="it-IT" b="1" cap="all" dirty="0" err="1">
                <a:solidFill>
                  <a:srgbClr val="BE0260"/>
                </a:solidFill>
              </a:rPr>
              <a:t>à</a:t>
            </a:r>
            <a:r>
              <a:rPr lang="it-IT" b="1" cap="all" dirty="0">
                <a:solidFill>
                  <a:srgbClr val="BE0260"/>
                </a:solidFill>
              </a:rPr>
              <a:t> </a:t>
            </a:r>
            <a:r>
              <a:rPr lang="it-IT" b="1" dirty="0" smtClean="0">
                <a:solidFill>
                  <a:srgbClr val="BE0260"/>
                </a:solidFill>
              </a:rPr>
              <a:t>MOTORIA</a:t>
            </a:r>
            <a:endParaRPr lang="it-IT" b="1" dirty="0">
              <a:solidFill>
                <a:srgbClr val="BE0260"/>
              </a:solidFill>
            </a:endParaRPr>
          </a:p>
          <a:p>
            <a:pPr>
              <a:defRPr/>
            </a:pPr>
            <a:r>
              <a:rPr lang="it-IT" sz="1600" b="1" dirty="0" smtClean="0"/>
              <a:t>Palestra</a:t>
            </a:r>
            <a:r>
              <a:rPr lang="it-IT" sz="1600" b="1" dirty="0"/>
              <a:t>, </a:t>
            </a:r>
            <a:r>
              <a:rPr lang="it-IT" sz="1600" b="1" dirty="0" smtClean="0"/>
              <a:t>camminate , sport </a:t>
            </a:r>
            <a:endParaRPr lang="it-IT" sz="1600" b="1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198453" y="4645907"/>
            <a:ext cx="199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Corpo</a:t>
            </a:r>
            <a:r>
              <a:rPr lang="it-IT" b="1" dirty="0" smtClean="0"/>
              <a:t> “</a:t>
            </a:r>
            <a:r>
              <a:rPr lang="it-IT" b="1" i="1" dirty="0" smtClean="0"/>
              <a:t>in forma” 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877410" y="4645907"/>
            <a:ext cx="3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                  “Forma del corpo”  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5" name="Immagine 14" descr="hamstring-stretching-position-whereupon-shed-bent-her-right-knee-leaned-forward-725x4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260" y="2049921"/>
            <a:ext cx="3664920" cy="2595985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2128720" y="5943600"/>
            <a:ext cx="4428445" cy="69220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Capacità di autocura</a:t>
            </a:r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660160" y="280200"/>
            <a:ext cx="3202415" cy="400110"/>
          </a:xfrm>
          <a:prstGeom prst="rect">
            <a:avLst/>
          </a:prstGeom>
          <a:solidFill>
            <a:srgbClr val="FFAD19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Livello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benessere</a:t>
            </a:r>
            <a:r>
              <a:rPr lang="en-US" sz="2000" b="1" dirty="0" smtClean="0"/>
              <a:t> PSICHICO </a:t>
            </a:r>
            <a:endParaRPr lang="it-IT" sz="2000" b="1" dirty="0"/>
          </a:p>
        </p:txBody>
      </p:sp>
      <p:sp>
        <p:nvSpPr>
          <p:cNvPr id="13" name="CasellaDiTesto 7"/>
          <p:cNvSpPr txBox="1">
            <a:spLocks noChangeArrowheads="1"/>
          </p:cNvSpPr>
          <p:nvPr/>
        </p:nvSpPr>
        <p:spPr bwMode="auto">
          <a:xfrm>
            <a:off x="2281425" y="2665475"/>
            <a:ext cx="65620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Il proprio stato psichico viene percepito quale </a:t>
            </a:r>
            <a:r>
              <a:rPr lang="it-IT" i="1" dirty="0" smtClean="0"/>
              <a:t>risultanza complessa</a:t>
            </a:r>
            <a:r>
              <a:rPr lang="it-IT" dirty="0" smtClean="0"/>
              <a:t>, </a:t>
            </a:r>
          </a:p>
          <a:p>
            <a:pPr algn="ctr"/>
            <a:r>
              <a:rPr lang="it-IT" dirty="0" smtClean="0"/>
              <a:t>strettamente correlata alle altre dimensioni del benessere: </a:t>
            </a:r>
            <a:endParaRPr lang="it-IT" dirty="0"/>
          </a:p>
        </p:txBody>
      </p:sp>
      <p:sp>
        <p:nvSpPr>
          <p:cNvPr id="14" name="CasellaDiTesto 8"/>
          <p:cNvSpPr txBox="1">
            <a:spLocks noChangeArrowheads="1"/>
          </p:cNvSpPr>
          <p:nvPr/>
        </p:nvSpPr>
        <p:spPr bwMode="auto">
          <a:xfrm>
            <a:off x="2948889" y="3581705"/>
            <a:ext cx="1109086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i="1" dirty="0" smtClean="0"/>
              <a:t>Organico </a:t>
            </a:r>
            <a:endParaRPr lang="it-IT" b="1" i="1" dirty="0"/>
          </a:p>
        </p:txBody>
      </p:sp>
      <p:sp>
        <p:nvSpPr>
          <p:cNvPr id="15" name="CasellaDiTesto 9"/>
          <p:cNvSpPr txBox="1">
            <a:spLocks noChangeArrowheads="1"/>
          </p:cNvSpPr>
          <p:nvPr/>
        </p:nvSpPr>
        <p:spPr bwMode="auto">
          <a:xfrm>
            <a:off x="4656206" y="4039820"/>
            <a:ext cx="1285737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i="1"/>
              <a:t>Relazionale</a:t>
            </a:r>
          </a:p>
        </p:txBody>
      </p:sp>
      <p:sp>
        <p:nvSpPr>
          <p:cNvPr id="16" name="CasellaDiTesto 10"/>
          <p:cNvSpPr txBox="1">
            <a:spLocks noChangeArrowheads="1"/>
          </p:cNvSpPr>
          <p:nvPr/>
        </p:nvSpPr>
        <p:spPr bwMode="auto">
          <a:xfrm>
            <a:off x="6404460" y="3581705"/>
            <a:ext cx="1290738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i="1" dirty="0" smtClean="0"/>
              <a:t>Ambientale</a:t>
            </a:r>
            <a:endParaRPr lang="it-IT" b="1" i="1" dirty="0"/>
          </a:p>
        </p:txBody>
      </p:sp>
      <p:sp>
        <p:nvSpPr>
          <p:cNvPr id="19" name="Freccia in giù 18"/>
          <p:cNvSpPr/>
          <p:nvPr/>
        </p:nvSpPr>
        <p:spPr>
          <a:xfrm>
            <a:off x="4957517" y="2080970"/>
            <a:ext cx="5762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 rot="16200000">
            <a:off x="-1496881" y="1566370"/>
            <a:ext cx="3748135" cy="75437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Stato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salute </a:t>
            </a:r>
            <a:r>
              <a:rPr lang="en-US" sz="2800" dirty="0" err="1" smtClean="0"/>
              <a:t>percepito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22" name="Connettore 2 21"/>
          <p:cNvCxnSpPr/>
          <p:nvPr/>
        </p:nvCxnSpPr>
        <p:spPr>
          <a:xfrm flipH="1">
            <a:off x="4266590" y="3276295"/>
            <a:ext cx="1068935" cy="45811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5335525" y="3276295"/>
            <a:ext cx="0" cy="61082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5335525" y="3276295"/>
            <a:ext cx="916230" cy="45811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3197655" y="1466600"/>
            <a:ext cx="4329583" cy="461665"/>
          </a:xfrm>
          <a:prstGeom prst="rect">
            <a:avLst/>
          </a:prstGeom>
          <a:noFill/>
          <a:ln w="76200">
            <a:noFill/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Fase di transizione all’età adulta </a:t>
            </a:r>
            <a:endParaRPr lang="it-IT" sz="24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3350360" y="833015"/>
            <a:ext cx="3752374" cy="46166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C00000"/>
                </a:solidFill>
              </a:rPr>
              <a:t>«Giovani adulti emergenti »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586835" y="5108755"/>
            <a:ext cx="6108200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Cibo </a:t>
            </a:r>
            <a:r>
              <a:rPr lang="it-IT" b="1" dirty="0" smtClean="0"/>
              <a:t> = veicolo di controllo del “peso/forma corporea”  </a:t>
            </a:r>
          </a:p>
          <a:p>
            <a:r>
              <a:rPr lang="it-IT" b="1" i="1" dirty="0" smtClean="0"/>
              <a:t>           fonte di disagio psicologico e relazionale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586835" y="5872280"/>
            <a:ext cx="6095964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fisica </a:t>
            </a:r>
            <a:r>
              <a:rPr lang="it-IT" b="1" i="1" dirty="0" smtClean="0"/>
              <a:t>= </a:t>
            </a:r>
            <a:r>
              <a:rPr lang="it-IT" b="1" dirty="0" smtClean="0"/>
              <a:t>valvola di sfogo per stress, preoccupazioni </a:t>
            </a:r>
            <a:r>
              <a:rPr lang="it-IT" b="1" i="1" dirty="0" smtClean="0"/>
              <a:t>…</a:t>
            </a:r>
          </a:p>
          <a:p>
            <a:r>
              <a:rPr lang="it-IT" b="1" i="1" dirty="0" smtClean="0"/>
              <a:t>                            pratica di autocura in senso psicologico</a:t>
            </a:r>
            <a:endParaRPr lang="it-IT" dirty="0"/>
          </a:p>
        </p:txBody>
      </p:sp>
      <p:sp>
        <p:nvSpPr>
          <p:cNvPr id="30" name="Elaborazione alternativa 29"/>
          <p:cNvSpPr/>
          <p:nvPr/>
        </p:nvSpPr>
        <p:spPr>
          <a:xfrm>
            <a:off x="2739540" y="4039820"/>
            <a:ext cx="1527050" cy="6108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Connettore 2 31"/>
          <p:cNvCxnSpPr>
            <a:stCxn id="30" idx="2"/>
          </p:cNvCxnSpPr>
          <p:nvPr/>
        </p:nvCxnSpPr>
        <p:spPr>
          <a:xfrm>
            <a:off x="3503065" y="4650640"/>
            <a:ext cx="0" cy="458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9"/>
          <p:cNvSpPr txBox="1">
            <a:spLocks noChangeArrowheads="1"/>
          </p:cNvSpPr>
          <p:nvPr/>
        </p:nvSpPr>
        <p:spPr bwMode="auto">
          <a:xfrm>
            <a:off x="3197655" y="5930285"/>
            <a:ext cx="1407180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 i="1" dirty="0"/>
              <a:t>Relazionale</a:t>
            </a:r>
          </a:p>
        </p:txBody>
      </p:sp>
      <p:sp>
        <p:nvSpPr>
          <p:cNvPr id="6" name="CasellaDiTesto 10"/>
          <p:cNvSpPr txBox="1">
            <a:spLocks noChangeArrowheads="1"/>
          </p:cNvSpPr>
          <p:nvPr/>
        </p:nvSpPr>
        <p:spPr bwMode="auto">
          <a:xfrm>
            <a:off x="3160010" y="1291130"/>
            <a:ext cx="1411990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 i="1" dirty="0" smtClean="0"/>
              <a:t>Ambientale</a:t>
            </a:r>
            <a:endParaRPr lang="it-IT" sz="2000" b="1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10879" y="3945120"/>
            <a:ext cx="5531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/>
              <a:t>Differenze studenti  del primo/terzo anno di Corso: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660160" y="280200"/>
            <a:ext cx="3202415" cy="400110"/>
          </a:xfrm>
          <a:prstGeom prst="rect">
            <a:avLst/>
          </a:prstGeom>
          <a:solidFill>
            <a:srgbClr val="FFAD19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Livello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benessere</a:t>
            </a:r>
            <a:r>
              <a:rPr lang="en-US" sz="2000" b="1" dirty="0" smtClean="0"/>
              <a:t> PSICHICO </a:t>
            </a:r>
            <a:endParaRPr lang="it-IT" sz="20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044950" y="4345230"/>
            <a:ext cx="64136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u="sng" dirty="0" smtClean="0"/>
              <a:t>Diverso vissuto rispetto a: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contesto universitario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esperienza di tirocinio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organizzazione del tempo e degli impegni</a:t>
            </a:r>
          </a:p>
          <a:p>
            <a:endParaRPr lang="it-IT" sz="2000" dirty="0"/>
          </a:p>
        </p:txBody>
      </p:sp>
      <p:sp>
        <p:nvSpPr>
          <p:cNvPr id="14" name="Freccia bidirezionale verticale 13"/>
          <p:cNvSpPr/>
          <p:nvPr/>
        </p:nvSpPr>
        <p:spPr>
          <a:xfrm>
            <a:off x="2434131" y="1291129"/>
            <a:ext cx="458116" cy="50392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071436206-e3a41719-8588-4766-a39d-612629164e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7655" y="1901950"/>
            <a:ext cx="3512215" cy="1975621"/>
          </a:xfrm>
          <a:prstGeom prst="rect">
            <a:avLst/>
          </a:prstGeom>
        </p:spPr>
      </p:pic>
      <p:sp>
        <p:nvSpPr>
          <p:cNvPr id="18" name="Parentesi graffa chiusa 17"/>
          <p:cNvSpPr/>
          <p:nvPr/>
        </p:nvSpPr>
        <p:spPr>
          <a:xfrm>
            <a:off x="7320691" y="4956050"/>
            <a:ext cx="610820" cy="91623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7931510" y="519753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autostima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96260" y="374900"/>
            <a:ext cx="52995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600" b="1" dirty="0"/>
              <a:t>Salute quale benessere relazionale </a:t>
            </a:r>
            <a:r>
              <a:rPr lang="it-IT" sz="2600" b="1" dirty="0" smtClean="0"/>
              <a:t> </a:t>
            </a:r>
            <a:endParaRPr lang="it-IT" sz="2600" b="1" dirty="0"/>
          </a:p>
        </p:txBody>
      </p:sp>
      <p:pic>
        <p:nvPicPr>
          <p:cNvPr id="18" name="Immagine 17" descr="bilancia.g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2245" y="1443835"/>
            <a:ext cx="3046475" cy="2741446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48965" y="2780303"/>
            <a:ext cx="3423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Relazioni informali:</a:t>
            </a:r>
          </a:p>
          <a:p>
            <a:r>
              <a:rPr lang="it-IT" b="1" dirty="0" smtClean="0"/>
              <a:t>Legami familiari, affettivi e amicali</a:t>
            </a:r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220593" y="2780303"/>
            <a:ext cx="36271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Relazioni  formali: </a:t>
            </a:r>
          </a:p>
          <a:p>
            <a:r>
              <a:rPr lang="it-IT" b="1" dirty="0" smtClean="0"/>
              <a:t>Tirocinio formativo, contesti di vita, </a:t>
            </a:r>
          </a:p>
          <a:p>
            <a:r>
              <a:rPr lang="it-IT" b="1" dirty="0" smtClean="0"/>
              <a:t>tempo libero …</a:t>
            </a:r>
            <a:endParaRPr lang="it-IT" b="1" dirty="0"/>
          </a:p>
        </p:txBody>
      </p:sp>
      <p:sp>
        <p:nvSpPr>
          <p:cNvPr id="21" name="Freccia in giù 20"/>
          <p:cNvSpPr/>
          <p:nvPr/>
        </p:nvSpPr>
        <p:spPr>
          <a:xfrm>
            <a:off x="1670605" y="3734410"/>
            <a:ext cx="458115" cy="305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472236" y="4192525"/>
            <a:ext cx="8196731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/>
              <a:t>Gli affetti </a:t>
            </a:r>
            <a:r>
              <a:rPr lang="it-IT" sz="2000" i="1" dirty="0" smtClean="0">
                <a:solidFill>
                  <a:srgbClr val="C00000"/>
                </a:solidFill>
              </a:rPr>
              <a:t>(</a:t>
            </a:r>
            <a:r>
              <a:rPr lang="it-IT" sz="2000" b="1" i="1" dirty="0" smtClean="0">
                <a:solidFill>
                  <a:srgbClr val="C00000"/>
                </a:solidFill>
              </a:rPr>
              <a:t>chi ci è caro</a:t>
            </a:r>
            <a:r>
              <a:rPr lang="it-IT" sz="2000" i="1" dirty="0" smtClean="0">
                <a:solidFill>
                  <a:srgbClr val="C00000"/>
                </a:solidFill>
              </a:rPr>
              <a:t>) </a:t>
            </a:r>
            <a:r>
              <a:rPr lang="it-IT" sz="2000" dirty="0" smtClean="0"/>
              <a:t>rinfrancano dalle preoccupazioni psicologiche </a:t>
            </a:r>
            <a:r>
              <a:rPr lang="it-IT" sz="2000" i="1" dirty="0" smtClean="0">
                <a:solidFill>
                  <a:srgbClr val="C00000"/>
                </a:solidFill>
              </a:rPr>
              <a:t>(</a:t>
            </a:r>
            <a:r>
              <a:rPr lang="it-IT" sz="2000" b="1" i="1" dirty="0" smtClean="0">
                <a:solidFill>
                  <a:srgbClr val="C00000"/>
                </a:solidFill>
              </a:rPr>
              <a:t>care</a:t>
            </a:r>
            <a:r>
              <a:rPr lang="it-IT" sz="2000" i="1" dirty="0" smtClean="0">
                <a:solidFill>
                  <a:srgbClr val="C00000"/>
                </a:solidFill>
              </a:rPr>
              <a:t>)</a:t>
            </a:r>
            <a:r>
              <a:rPr lang="it-IT" sz="2000" i="1" dirty="0" smtClean="0"/>
              <a:t>:</a:t>
            </a:r>
            <a:endParaRPr lang="it-IT" sz="2000" i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823310" y="4803345"/>
            <a:ext cx="5361596" cy="132343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 Personali, diretti, vissuti da “protagonisti”</a:t>
            </a:r>
          </a:p>
          <a:p>
            <a:r>
              <a:rPr lang="it-IT" b="1" dirty="0" smtClean="0"/>
              <a:t>     (perdita di un genitore, ecc.)</a:t>
            </a:r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 Indiretti, ma emotivamente “forti”</a:t>
            </a:r>
          </a:p>
          <a:p>
            <a:r>
              <a:rPr lang="it-IT" b="1" dirty="0" smtClean="0"/>
              <a:t>     (malattie di familiari, ecc.)</a:t>
            </a:r>
            <a:r>
              <a:rPr lang="it-IT" sz="2000" b="1" dirty="0" smtClean="0">
                <a:solidFill>
                  <a:srgbClr val="D0005E"/>
                </a:solidFill>
              </a:rPr>
              <a:t>     </a:t>
            </a:r>
            <a:endParaRPr lang="it-IT" sz="2000" b="1" dirty="0">
              <a:solidFill>
                <a:srgbClr val="D0005E"/>
              </a:solidFill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6862575" y="3734410"/>
            <a:ext cx="458115" cy="305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Elaborazione alternativa 10"/>
          <p:cNvSpPr/>
          <p:nvPr/>
        </p:nvSpPr>
        <p:spPr>
          <a:xfrm>
            <a:off x="3350360" y="6330395"/>
            <a:ext cx="2137870" cy="30541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 dei nonni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77788" y="457200"/>
            <a:ext cx="69495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 Salute quale scambi e benessere ambientale </a:t>
            </a:r>
          </a:p>
        </p:txBody>
      </p:sp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601670" y="2970885"/>
            <a:ext cx="35775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“Cura” </a:t>
            </a:r>
            <a:r>
              <a:rPr lang="it-IT" sz="2000" b="1" dirty="0">
                <a:solidFill>
                  <a:srgbClr val="FF0000"/>
                </a:solidFill>
              </a:rPr>
              <a:t>dell’ambiente domestico</a:t>
            </a:r>
          </a:p>
          <a:p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5335525" y="2970885"/>
            <a:ext cx="2568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La natura che “ci cura”</a:t>
            </a:r>
          </a:p>
        </p:txBody>
      </p:sp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907080" y="1901950"/>
            <a:ext cx="71306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 dirty="0"/>
              <a:t>È </a:t>
            </a:r>
            <a:r>
              <a:rPr lang="it-IT" sz="2400" b="1" dirty="0" smtClean="0"/>
              <a:t>una dimensione del benessere che resta sullo sfondo</a:t>
            </a:r>
          </a:p>
          <a:p>
            <a:pPr algn="ctr"/>
            <a:r>
              <a:rPr lang="it-IT" sz="2000" b="1" dirty="0" smtClean="0"/>
              <a:t>L’attenzione verso l’ambiente è vissuto come:</a:t>
            </a:r>
            <a:endParaRPr lang="it-IT" sz="2000" b="1" dirty="0"/>
          </a:p>
        </p:txBody>
      </p:sp>
      <p:pic>
        <p:nvPicPr>
          <p:cNvPr id="11" name="Immagine 7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522" y="3396542"/>
            <a:ext cx="3638363" cy="24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sfondo-natura-128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3855" y="3396542"/>
            <a:ext cx="3961180" cy="2475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23310" y="402129"/>
            <a:ext cx="544559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6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it-IT" sz="2400" b="1" dirty="0">
                <a:solidFill>
                  <a:srgbClr val="C00000"/>
                </a:solidFill>
                <a:effectLst/>
              </a:rPr>
              <a:t>Quali informazioni ho assunto</a:t>
            </a:r>
          </a:p>
          <a:p>
            <a:r>
              <a:rPr lang="it-IT" sz="24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it-IT" sz="2400" b="1" dirty="0">
                <a:solidFill>
                  <a:srgbClr val="C00000"/>
                </a:solidFill>
                <a:effectLst/>
              </a:rPr>
              <a:t>Chi mi ha aiutato, con chi ho collaborato </a:t>
            </a:r>
            <a:endParaRPr lang="it-IT" sz="28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25" name="CasellaDiTesto 5"/>
          <p:cNvSpPr txBox="1">
            <a:spLocks noChangeArrowheads="1"/>
          </p:cNvSpPr>
          <p:nvPr/>
        </p:nvSpPr>
        <p:spPr bwMode="auto">
          <a:xfrm>
            <a:off x="1814685" y="2063265"/>
            <a:ext cx="70871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it-IT" b="1" dirty="0"/>
              <a:t>  Web</a:t>
            </a:r>
            <a:r>
              <a:rPr lang="it-IT" dirty="0"/>
              <a:t> (</a:t>
            </a:r>
            <a:r>
              <a:rPr lang="it-IT" i="1" dirty="0"/>
              <a:t>fonte informativa ma anche di ampliamento delle preoccupazioni)</a:t>
            </a:r>
          </a:p>
          <a:p>
            <a:pPr>
              <a:buFont typeface="Arial" charset="0"/>
              <a:buChar char="•"/>
            </a:pPr>
            <a:r>
              <a:rPr lang="it-IT" b="1" dirty="0"/>
              <a:t>  Media</a:t>
            </a:r>
            <a:r>
              <a:rPr lang="it-IT" b="1" i="1" dirty="0"/>
              <a:t> </a:t>
            </a:r>
            <a:r>
              <a:rPr lang="it-IT" i="1" dirty="0"/>
              <a:t>(Programmi TV, riviste, inserti di quotidiani, ecc.)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  </a:t>
            </a:r>
            <a:r>
              <a:rPr lang="it-IT" dirty="0"/>
              <a:t>Operatori sanitari </a:t>
            </a:r>
            <a:r>
              <a:rPr lang="it-IT" i="1" dirty="0"/>
              <a:t>(medici, farmacisti, psicologi, ecc.)</a:t>
            </a:r>
          </a:p>
          <a:p>
            <a:pPr>
              <a:buFont typeface="Arial" charset="0"/>
              <a:buChar char="•"/>
            </a:pPr>
            <a:r>
              <a:rPr lang="it-IT" dirty="0"/>
              <a:t>  Operatori del benessere </a:t>
            </a:r>
            <a:r>
              <a:rPr lang="it-IT" i="1" dirty="0"/>
              <a:t>(allenatori, istruttori di palestra, </a:t>
            </a:r>
            <a:r>
              <a:rPr lang="it-IT" i="1" dirty="0" smtClean="0"/>
              <a:t>ecc.)</a:t>
            </a:r>
            <a:endParaRPr lang="it-IT" i="1" dirty="0"/>
          </a:p>
        </p:txBody>
      </p:sp>
      <p:sp>
        <p:nvSpPr>
          <p:cNvPr id="27" name="CasellaDiTesto 6"/>
          <p:cNvSpPr txBox="1">
            <a:spLocks noChangeArrowheads="1"/>
          </p:cNvSpPr>
          <p:nvPr/>
        </p:nvSpPr>
        <p:spPr bwMode="auto">
          <a:xfrm>
            <a:off x="1823310" y="5254360"/>
            <a:ext cx="52008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it-IT" b="1" dirty="0"/>
              <a:t>  Familiari, chi ci è “caro”</a:t>
            </a:r>
            <a:r>
              <a:rPr lang="it-IT" dirty="0"/>
              <a:t> </a:t>
            </a:r>
            <a:r>
              <a:rPr lang="it-IT" dirty="0" smtClean="0"/>
              <a:t>(genitori</a:t>
            </a:r>
            <a:r>
              <a:rPr lang="it-IT" dirty="0"/>
              <a:t>, </a:t>
            </a:r>
            <a:r>
              <a:rPr lang="it-IT" dirty="0" smtClean="0"/>
              <a:t>ragazzo/a</a:t>
            </a:r>
            <a:r>
              <a:rPr lang="it-IT" dirty="0"/>
              <a:t>, amici) </a:t>
            </a:r>
          </a:p>
          <a:p>
            <a:pPr>
              <a:buFont typeface="Arial" charset="0"/>
              <a:buChar char="•"/>
            </a:pPr>
            <a:r>
              <a:rPr lang="it-IT" dirty="0"/>
              <a:t>  </a:t>
            </a:r>
            <a:r>
              <a:rPr lang="it-IT" b="1" dirty="0"/>
              <a:t>Coinquiline/compagni di </a:t>
            </a:r>
            <a:r>
              <a:rPr lang="it-IT" b="1" dirty="0" smtClean="0"/>
              <a:t>università</a:t>
            </a:r>
            <a:endParaRPr lang="it-IT" dirty="0"/>
          </a:p>
        </p:txBody>
      </p:sp>
      <p:sp>
        <p:nvSpPr>
          <p:cNvPr id="28" name="CasellaDiTesto 7"/>
          <p:cNvSpPr txBox="1">
            <a:spLocks noChangeArrowheads="1"/>
          </p:cNvSpPr>
          <p:nvPr/>
        </p:nvSpPr>
        <p:spPr bwMode="auto">
          <a:xfrm>
            <a:off x="2102023" y="1596540"/>
            <a:ext cx="3104311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 smtClean="0"/>
              <a:t> </a:t>
            </a:r>
            <a:r>
              <a:rPr lang="it-IT" b="1" dirty="0"/>
              <a:t>Quali informazioni ho assunto</a:t>
            </a:r>
            <a:endParaRPr lang="it-IT" dirty="0"/>
          </a:p>
        </p:txBody>
      </p:sp>
      <p:sp>
        <p:nvSpPr>
          <p:cNvPr id="29" name="CasellaDiTesto 8"/>
          <p:cNvSpPr txBox="1">
            <a:spLocks noChangeArrowheads="1"/>
          </p:cNvSpPr>
          <p:nvPr/>
        </p:nvSpPr>
        <p:spPr bwMode="auto">
          <a:xfrm>
            <a:off x="2102023" y="3734410"/>
            <a:ext cx="413773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 smtClean="0"/>
              <a:t> </a:t>
            </a:r>
            <a:r>
              <a:rPr lang="it-IT" b="1" dirty="0"/>
              <a:t>Chi mi ha aiutato/con chi ho </a:t>
            </a:r>
            <a:r>
              <a:rPr lang="it-IT" b="1" dirty="0" smtClean="0"/>
              <a:t>collaborato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706129" y="6099827"/>
            <a:ext cx="656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Figure esperte non sanitarie (medicine alternative/complementari)</a:t>
            </a:r>
            <a:endParaRPr lang="it-IT" b="1" dirty="0"/>
          </a:p>
        </p:txBody>
      </p:sp>
      <p:pic>
        <p:nvPicPr>
          <p:cNvPr id="9" name="Immagine 8" descr="cartello-Divieto1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1906525" y="6011044"/>
            <a:ext cx="833015" cy="624761"/>
          </a:xfrm>
          <a:prstGeom prst="rect">
            <a:avLst/>
          </a:prstGeom>
        </p:spPr>
      </p:pic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1823310" y="4586718"/>
            <a:ext cx="430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it-IT" b="1" dirty="0"/>
              <a:t>  </a:t>
            </a:r>
            <a:r>
              <a:rPr lang="it-IT" b="1" dirty="0" smtClean="0"/>
              <a:t>Medico di famiglia, farmacista, psicologo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975024" y="4281308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sanitarie: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976015" y="4956050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non sanitarie: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/>
          <p:cNvSpPr txBox="1">
            <a:spLocks noChangeArrowheads="1"/>
          </p:cNvSpPr>
          <p:nvPr/>
        </p:nvSpPr>
        <p:spPr bwMode="auto">
          <a:xfrm>
            <a:off x="77788" y="457200"/>
            <a:ext cx="36323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Le relazioni finali </a:t>
            </a:r>
            <a:endParaRPr lang="it-IT" sz="3600" b="1" dirty="0">
              <a:solidFill>
                <a:srgbClr val="FF0000"/>
              </a:solidFill>
            </a:endParaRPr>
          </a:p>
        </p:txBody>
      </p:sp>
      <p:pic>
        <p:nvPicPr>
          <p:cNvPr id="3" name="Immagine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9022" y="1603060"/>
            <a:ext cx="2731913" cy="156372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044950" y="2447665"/>
            <a:ext cx="257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  <a:latin typeface="Rage Italic" pitchFamily="66" charset="0"/>
              </a:rPr>
              <a:t>con te ho potuto  </a:t>
            </a:r>
            <a:endParaRPr lang="it-IT" sz="2800" dirty="0">
              <a:solidFill>
                <a:schemeClr val="accent4">
                  <a:lumMod val="50000"/>
                </a:schemeClr>
              </a:solidFill>
              <a:latin typeface="Rage Italic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3555" y="3276295"/>
            <a:ext cx="9180205" cy="337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Sviluppare un </a:t>
            </a:r>
            <a:r>
              <a:rPr lang="it-IT" b="1" dirty="0" smtClean="0"/>
              <a:t>senso di consapevolezza maggiore </a:t>
            </a:r>
            <a:r>
              <a:rPr lang="it-IT" dirty="0" smtClean="0"/>
              <a:t>sulle dimensioni del benessere personale</a:t>
            </a:r>
          </a:p>
          <a:p>
            <a:r>
              <a:rPr lang="it-IT" i="1" dirty="0" smtClean="0"/>
              <a:t>   (es. precedente scarsa considerazione delle emozioni e del fattore psicologico);</a:t>
            </a:r>
          </a:p>
          <a:p>
            <a:endParaRPr lang="it-IT" sz="300" i="1" dirty="0" smtClean="0"/>
          </a:p>
          <a:p>
            <a:endParaRPr lang="it-IT" sz="300" i="1" dirty="0" smtClean="0"/>
          </a:p>
          <a:p>
            <a:pPr>
              <a:buFont typeface="Wingdings" pitchFamily="2" charset="2"/>
              <a:buChar char="ü"/>
            </a:pPr>
            <a:r>
              <a:rPr lang="it-IT" b="1" dirty="0" smtClean="0"/>
              <a:t>Capacità auto-osservativa/riflessiva e critica</a:t>
            </a:r>
          </a:p>
          <a:p>
            <a:r>
              <a:rPr lang="it-IT" i="1" dirty="0" smtClean="0"/>
              <a:t>   (tempo dedicato a se stessi da cui il rendersi conto di ciò che si dovrebbe cambiare/migliorare);</a:t>
            </a:r>
          </a:p>
          <a:p>
            <a:endParaRPr lang="it-IT" sz="300" i="1" dirty="0" smtClean="0"/>
          </a:p>
          <a:p>
            <a:pPr>
              <a:buFont typeface="Wingdings" pitchFamily="2" charset="2"/>
              <a:buChar char="ü"/>
            </a:pPr>
            <a:r>
              <a:rPr lang="it-IT" i="1" dirty="0" smtClean="0"/>
              <a:t> </a:t>
            </a:r>
            <a:r>
              <a:rPr lang="it-IT" b="1" dirty="0" smtClean="0"/>
              <a:t>Essere ascoltato </a:t>
            </a:r>
            <a:r>
              <a:rPr lang="it-IT" i="1" dirty="0" smtClean="0"/>
              <a:t>(diario quale veicolo per aprirsi e parlare di sé );</a:t>
            </a:r>
          </a:p>
          <a:p>
            <a:pPr>
              <a:buFont typeface="Wingdings" pitchFamily="2" charset="2"/>
              <a:buChar char="ü"/>
            </a:pPr>
            <a:endParaRPr lang="it-IT" sz="300" i="1" dirty="0" smtClean="0"/>
          </a:p>
          <a:p>
            <a:pPr>
              <a:buFont typeface="Wingdings" pitchFamily="2" charset="2"/>
              <a:buChar char="ü"/>
            </a:pPr>
            <a:r>
              <a:rPr lang="it-IT" i="1" dirty="0" smtClean="0"/>
              <a:t> </a:t>
            </a:r>
            <a:r>
              <a:rPr lang="it-IT" b="1" dirty="0" smtClean="0"/>
              <a:t>Prestare attenzione alle piccole cose del quotidiano </a:t>
            </a:r>
            <a:r>
              <a:rPr lang="it-IT" dirty="0" smtClean="0"/>
              <a:t>troppo spesso date per scontate che</a:t>
            </a:r>
          </a:p>
          <a:p>
            <a:r>
              <a:rPr lang="it-IT" dirty="0" smtClean="0"/>
              <a:t>    incidono sul proprio stato di benessere  </a:t>
            </a:r>
            <a:r>
              <a:rPr lang="it-IT" i="1" dirty="0" smtClean="0"/>
              <a:t>(poter godere della compagnia dei propri cari, </a:t>
            </a:r>
          </a:p>
          <a:p>
            <a:r>
              <a:rPr lang="it-IT" i="1" dirty="0" smtClean="0"/>
              <a:t>    contare sul loro sostegno, avere degli amici, ecc.);</a:t>
            </a:r>
          </a:p>
          <a:p>
            <a:endParaRPr lang="it-IT" sz="300" i="1" dirty="0" smtClean="0"/>
          </a:p>
          <a:p>
            <a:pPr>
              <a:buFont typeface="Wingdings" pitchFamily="2" charset="2"/>
              <a:buChar char="ü"/>
            </a:pPr>
            <a:r>
              <a:rPr lang="it-IT" i="1" dirty="0" smtClean="0"/>
              <a:t> </a:t>
            </a:r>
            <a:r>
              <a:rPr lang="it-IT" b="1" dirty="0" smtClean="0"/>
              <a:t>Pormi domande sul mio stato di benessere </a:t>
            </a:r>
            <a:r>
              <a:rPr lang="it-IT" dirty="0" smtClean="0"/>
              <a:t>, su che cosa posso fare per sentirmi meglio e</a:t>
            </a:r>
          </a:p>
          <a:p>
            <a:r>
              <a:rPr lang="it-IT" b="1" dirty="0" smtClean="0"/>
              <a:t>   come posso contribuire al</a:t>
            </a:r>
            <a:r>
              <a:rPr lang="it-IT" dirty="0" smtClean="0"/>
              <a:t> </a:t>
            </a:r>
            <a:r>
              <a:rPr lang="it-IT" b="1" dirty="0" smtClean="0"/>
              <a:t>benessere delle persone a cui voglio bene</a:t>
            </a:r>
          </a:p>
          <a:p>
            <a:r>
              <a:rPr lang="it-IT" dirty="0" smtClean="0"/>
              <a:t>   </a:t>
            </a:r>
            <a:r>
              <a:rPr lang="it-IT" i="1" dirty="0" smtClean="0"/>
              <a:t>(riflessività sulla propria condotta per il benessere personale e altrui. Auto -&gt; Etero).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829</Words>
  <Application>Microsoft Office PowerPoint</Application>
  <PresentationFormat>Presentazione su schermo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Office Theme</vt:lpstr>
      <vt:lpstr>Sociologia della Salute  a.a. 2016-2017   “Il diario di salute”</vt:lpstr>
      <vt:lpstr>Diapositiva 2</vt:lpstr>
      <vt:lpstr>Stato di salute percepito </vt:lpstr>
      <vt:lpstr>Stato di salute percepito </vt:lpstr>
      <vt:lpstr>Diapositiva 5</vt:lpstr>
      <vt:lpstr>Salute quale benessere relazionale  </vt:lpstr>
      <vt:lpstr>Diapositiva 7</vt:lpstr>
      <vt:lpstr> Quali informazioni ho assunto  Chi mi ha aiutato, con chi ho collaborato </vt:lpstr>
      <vt:lpstr>Diapositiva 9</vt:lpstr>
      <vt:lpstr>Intenti per il futuro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Pierpaola Pierucci</cp:lastModifiedBy>
  <cp:revision>153</cp:revision>
  <dcterms:created xsi:type="dcterms:W3CDTF">2013-08-21T19:17:07Z</dcterms:created>
  <dcterms:modified xsi:type="dcterms:W3CDTF">2017-04-25T12:18:24Z</dcterms:modified>
</cp:coreProperties>
</file>