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sldIdLst>
    <p:sldId id="267" r:id="rId2"/>
    <p:sldId id="268" r:id="rId3"/>
    <p:sldId id="269" r:id="rId4"/>
    <p:sldId id="270" r:id="rId5"/>
    <p:sldId id="271" r:id="rId6"/>
    <p:sldId id="272" r:id="rId7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00050" indent="-19367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615950" indent="-19367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831850" indent="-20002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047750" indent="-19367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86410"/>
  </p:normalViewPr>
  <p:slideViewPr>
    <p:cSldViewPr>
      <p:cViewPr varScale="1">
        <p:scale>
          <a:sx n="80" d="100"/>
          <a:sy n="80" d="100"/>
        </p:scale>
        <p:origin x="1171" y="48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0" y="-33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9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0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1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2" name="AutoShape 1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3" name="AutoShape 1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4" name="AutoShape 1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5" name="AutoShape 1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6" name="AutoShape 1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7" name="AutoShape 1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8" name="AutoShape 1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9" name="AutoShape 2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70" name="Rectangle 2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2838" y="812800"/>
            <a:ext cx="5299075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94" name="Rectangle 2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15038" cy="477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 smtClean="0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480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480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480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480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90ACEB57-FB09-40C9-9F52-AAF313697B1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FA00E70D-58E4-49DC-889C-B5C6AD05676B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it-IT" altLang="it-IT" sz="1400" smtClean="0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7E7D40A6-2BDC-4D3F-960D-D61C0D63ABCB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it-IT" altLang="it-IT" sz="1400" smtClean="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EBF9D6E-AEB5-4E43-BCFD-C88BBECD58AD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it-IT" altLang="it-IT" sz="1400" smtClean="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59E3C4C-A26D-47CA-B593-81B41A8D81E3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it-IT" altLang="it-IT" sz="1400" smtClean="0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8AE53F6-1BA1-4B95-9FC2-7CF302623B91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it-IT" altLang="it-IT" sz="1400" smtClean="0"/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F3F2B778-2D45-4A34-B11D-A9CCAB845117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6</a:t>
            </a:fld>
            <a:endParaRPr lang="it-IT" altLang="it-IT" sz="1400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994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713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423150" y="84138"/>
            <a:ext cx="2362200" cy="79089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34963" y="84138"/>
            <a:ext cx="6935787" cy="790892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95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223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6932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587875" cy="654526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97475" y="1447800"/>
            <a:ext cx="4587875" cy="654526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25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704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96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52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5340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3730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84138"/>
            <a:ext cx="9328150" cy="133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1" tIns="46795" rIns="89991" bIns="46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9328150" cy="654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1" tIns="46795" rIns="89991" bIns="46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336550" y="671513"/>
            <a:ext cx="9407525" cy="1587"/>
          </a:xfrm>
          <a:prstGeom prst="line">
            <a:avLst/>
          </a:prstGeom>
          <a:noFill/>
          <a:ln w="50760">
            <a:solidFill>
              <a:srgbClr val="637BB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" name="Rectangle 7"/>
          <p:cNvSpPr>
            <a:spLocks noChangeArrowheads="1"/>
          </p:cNvSpPr>
          <p:nvPr userDrawn="1"/>
        </p:nvSpPr>
        <p:spPr bwMode="auto">
          <a:xfrm>
            <a:off x="228600" y="7239000"/>
            <a:ext cx="2033588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6" rIns="91430" bIns="45716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it-IT" altLang="it-IT" sz="800">
                <a:solidFill>
                  <a:schemeClr val="tx1"/>
                </a:solidFill>
                <a:latin typeface="Verdana" panose="020B0604030504040204" pitchFamily="34" charset="0"/>
              </a:rPr>
              <a:t>Copyright © 2009 Zanichelli editore</a:t>
            </a:r>
          </a:p>
        </p:txBody>
      </p:sp>
      <p:sp>
        <p:nvSpPr>
          <p:cNvPr id="1030" name="Rectangle 8"/>
          <p:cNvSpPr>
            <a:spLocks noChangeArrowheads="1"/>
          </p:cNvSpPr>
          <p:nvPr userDrawn="1"/>
        </p:nvSpPr>
        <p:spPr bwMode="auto">
          <a:xfrm>
            <a:off x="3276600" y="7253288"/>
            <a:ext cx="24622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6" rIns="91430" bIns="45716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800">
                <a:solidFill>
                  <a:schemeClr val="tx1"/>
                </a:solidFill>
                <a:latin typeface="Verdana" panose="020B0604030504040204" pitchFamily="34" charset="0"/>
              </a:rPr>
              <a:t>Ugo Amaldi - Immagini della fisica di Amaldi</a:t>
            </a:r>
          </a:p>
        </p:txBody>
      </p:sp>
      <p:pic>
        <p:nvPicPr>
          <p:cNvPr id="1031" name="Picture 9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7085013"/>
            <a:ext cx="2124075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5pPr>
      <a:lvl6pPr marL="4572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6pPr>
      <a:lvl7pPr marL="9144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7pPr>
      <a:lvl8pPr marL="1371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8pPr>
      <a:lvl9pPr marL="18288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101600" indent="3175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anose="05000000000000000000" pitchFamily="2" charset="2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835025" indent="-269875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263650" indent="-20955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95450" indent="-192088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127250" indent="-193675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E60000"/>
                </a:solidFill>
                <a:latin typeface="Arial Black" panose="020B0A04020102020204" pitchFamily="34" charset="0"/>
              </a:rPr>
              <a:t>4. </a:t>
            </a: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Il moto circolare uniforme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30288"/>
            <a:ext cx="9393238" cy="3541712"/>
          </a:xfrm>
        </p:spPr>
        <p:txBody>
          <a:bodyPr/>
          <a:lstStyle/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E' un moto in cui:</a:t>
            </a:r>
          </a:p>
          <a:p>
            <a:pPr eaLnBrk="1">
              <a:lnSpc>
                <a:spcPct val="83000"/>
              </a:lnSpc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 la </a:t>
            </a:r>
            <a:r>
              <a:rPr lang="it-IT" altLang="it-IT" smtClean="0">
                <a:solidFill>
                  <a:srgbClr val="DC2300"/>
                </a:solidFill>
              </a:rPr>
              <a:t>traiettoria</a:t>
            </a:r>
            <a:r>
              <a:rPr lang="it-IT" altLang="it-IT" smtClean="0"/>
              <a:t> è una circonferenza;</a:t>
            </a:r>
          </a:p>
          <a:p>
            <a:pPr eaLnBrk="1">
              <a:lnSpc>
                <a:spcPct val="83000"/>
              </a:lnSpc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 il </a:t>
            </a:r>
            <a:r>
              <a:rPr lang="it-IT" altLang="it-IT" smtClean="0">
                <a:solidFill>
                  <a:srgbClr val="DC2300"/>
                </a:solidFill>
              </a:rPr>
              <a:t>modulo</a:t>
            </a:r>
            <a:r>
              <a:rPr lang="it-IT" altLang="it-IT" smtClean="0"/>
              <a:t> (valore) </a:t>
            </a:r>
            <a:r>
              <a:rPr lang="it-IT" altLang="it-IT" smtClean="0">
                <a:solidFill>
                  <a:srgbClr val="DC2300"/>
                </a:solidFill>
              </a:rPr>
              <a:t>della velocità</a:t>
            </a:r>
            <a:r>
              <a:rPr lang="it-IT" altLang="it-IT" smtClean="0"/>
              <a:t> non cambia;</a:t>
            </a:r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il punto materiale percorre archi di circonferenza che sono direttamente proporzionali ai tempi impiegati.</a:t>
            </a:r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</p:txBody>
      </p:sp>
      <p:sp>
        <p:nvSpPr>
          <p:cNvPr id="23556" name="Oval 3"/>
          <p:cNvSpPr>
            <a:spLocks noChangeArrowheads="1"/>
          </p:cNvSpPr>
          <p:nvPr/>
        </p:nvSpPr>
        <p:spPr bwMode="auto">
          <a:xfrm>
            <a:off x="3671888" y="4343400"/>
            <a:ext cx="1800225" cy="1800225"/>
          </a:xfrm>
          <a:prstGeom prst="ellipse">
            <a:avLst/>
          </a:prstGeom>
          <a:noFill/>
          <a:ln w="36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200400" y="5029200"/>
            <a:ext cx="58896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4996" rIns="89991" bIns="44996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835025" indent="-2698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263650" indent="-20955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95450" indent="-192088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12725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844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0416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988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9560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it-IT" altLang="it-IT" sz="1800" b="1"/>
              <a:t>P   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Direzione del vettore velocità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5988"/>
            <a:ext cx="9180513" cy="6118225"/>
          </a:xfrm>
        </p:spPr>
        <p:txBody>
          <a:bodyPr/>
          <a:lstStyle/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Scegliamo un sistema di riferimento con origine nel centro della traiettoria.</a:t>
            </a:r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2312988"/>
            <a:ext cx="3392488" cy="416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238" y="2265363"/>
            <a:ext cx="3506787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Periodo e frequenza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686800" cy="2592388"/>
          </a:xfrm>
        </p:spPr>
        <p:txBody>
          <a:bodyPr/>
          <a:lstStyle/>
          <a:p>
            <a:pPr eaLnBrk="1">
              <a:lnSpc>
                <a:spcPct val="83000"/>
              </a:lnSpc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>
                <a:solidFill>
                  <a:srgbClr val="DC2300"/>
                </a:solidFill>
              </a:rPr>
              <a:t> Periodo (</a:t>
            </a:r>
            <a:r>
              <a:rPr lang="it-IT" altLang="it-IT" i="1" smtClean="0">
                <a:solidFill>
                  <a:srgbClr val="DC2300"/>
                </a:solidFill>
              </a:rPr>
              <a:t>T</a:t>
            </a:r>
            <a:r>
              <a:rPr lang="it-IT" altLang="it-IT" smtClean="0">
                <a:solidFill>
                  <a:srgbClr val="DC2300"/>
                </a:solidFill>
              </a:rPr>
              <a:t>)</a:t>
            </a:r>
            <a:r>
              <a:rPr lang="it-IT" altLang="it-IT" smtClean="0"/>
              <a:t>: tempo impiegato a percorrere un giro completo di circonferenza (es. la lancetta dei secondi di un orologio ha un </a:t>
            </a:r>
            <a:r>
              <a:rPr lang="it-IT" altLang="it-IT" i="1" smtClean="0"/>
              <a:t>periodo </a:t>
            </a:r>
            <a:r>
              <a:rPr lang="it-IT" altLang="it-IT" smtClean="0"/>
              <a:t>di 60 s).</a:t>
            </a:r>
          </a:p>
          <a:p>
            <a:pPr eaLnBrk="1">
              <a:lnSpc>
                <a:spcPct val="83000"/>
              </a:lnSpc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>
                <a:solidFill>
                  <a:srgbClr val="DC2300"/>
                </a:solidFill>
              </a:rPr>
              <a:t> Frequenza (</a:t>
            </a:r>
            <a:r>
              <a:rPr lang="it-IT" altLang="it-IT" i="1" smtClean="0">
                <a:solidFill>
                  <a:srgbClr val="DC2300"/>
                </a:solidFill>
              </a:rPr>
              <a:t>f</a:t>
            </a:r>
            <a:r>
              <a:rPr lang="it-IT" altLang="it-IT" smtClean="0">
                <a:solidFill>
                  <a:srgbClr val="DC2300"/>
                </a:solidFill>
              </a:rPr>
              <a:t>)</a:t>
            </a:r>
            <a:r>
              <a:rPr lang="it-IT" altLang="it-IT" smtClean="0"/>
              <a:t>: numero di giri compiuti in un secondo (es. la lancetta dei secondi ha una </a:t>
            </a:r>
            <a:r>
              <a:rPr lang="it-IT" altLang="it-IT" i="1" smtClean="0"/>
              <a:t>frequenza </a:t>
            </a:r>
            <a:r>
              <a:rPr lang="it-IT" altLang="it-IT" smtClean="0"/>
              <a:t>di 1/60 Hz).</a:t>
            </a:r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800600"/>
            <a:ext cx="7626350" cy="16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30588"/>
            <a:ext cx="7323138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Il valore della velocità istantanea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500563"/>
            <a:ext cx="7815263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533400" y="838200"/>
            <a:ext cx="91789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22313" indent="-265113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409700" indent="-2667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2100263" indent="-27146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782888" indent="-325438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32400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6972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41544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6116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it-IT" altLang="it-IT"/>
              <a:t>Poiché nel moto circolare uniforme il </a:t>
            </a:r>
            <a:r>
              <a:rPr lang="it-IT" altLang="it-IT" i="1"/>
              <a:t>modulo</a:t>
            </a:r>
            <a:r>
              <a:rPr lang="it-IT" altLang="it-IT"/>
              <a:t> della velocità è costante, il suo valore è dato dal rapporto </a:t>
            </a:r>
            <a:r>
              <a:rPr lang="it-IT" altLang="it-IT">
                <a:solidFill>
                  <a:srgbClr val="DC2300"/>
                </a:solidFill>
                <a:latin typeface="Symbol" panose="05050102010706020507" pitchFamily="18" charset="2"/>
              </a:rPr>
              <a:t></a:t>
            </a:r>
            <a:r>
              <a:rPr lang="it-IT" altLang="it-IT" i="1">
                <a:solidFill>
                  <a:srgbClr val="DC2300"/>
                </a:solidFill>
              </a:rPr>
              <a:t>s</a:t>
            </a:r>
            <a:r>
              <a:rPr lang="it-IT" altLang="it-IT"/>
              <a:t>/</a:t>
            </a:r>
            <a:r>
              <a:rPr lang="it-IT" altLang="it-IT">
                <a:solidFill>
                  <a:srgbClr val="DC2300"/>
                </a:solidFill>
                <a:latin typeface="Symbol" panose="05050102010706020507" pitchFamily="18" charset="2"/>
              </a:rPr>
              <a:t></a:t>
            </a:r>
            <a:r>
              <a:rPr lang="it-IT" altLang="it-IT" i="1">
                <a:solidFill>
                  <a:srgbClr val="DC2300"/>
                </a:solidFill>
              </a:rPr>
              <a:t>t</a:t>
            </a:r>
            <a:r>
              <a:rPr lang="it-IT" altLang="it-IT"/>
              <a:t> , dove:</a:t>
            </a:r>
          </a:p>
          <a:p>
            <a:pPr eaLnBrk="1"/>
            <a:r>
              <a:rPr lang="it-IT" altLang="it-IT">
                <a:solidFill>
                  <a:srgbClr val="DC2300"/>
                </a:solidFill>
                <a:latin typeface="Symbol" panose="05050102010706020507" pitchFamily="18" charset="2"/>
              </a:rPr>
              <a:t></a:t>
            </a:r>
            <a:r>
              <a:rPr lang="it-IT" altLang="it-IT" i="1">
                <a:solidFill>
                  <a:srgbClr val="DC2300"/>
                </a:solidFill>
              </a:rPr>
              <a:t>s</a:t>
            </a:r>
            <a:r>
              <a:rPr lang="it-IT" altLang="it-IT"/>
              <a:t> = la lunghezza della circonferenza = </a:t>
            </a:r>
            <a:r>
              <a:rPr lang="it-IT" altLang="it-IT">
                <a:solidFill>
                  <a:srgbClr val="DC2300"/>
                </a:solidFill>
              </a:rPr>
              <a:t>2</a:t>
            </a:r>
            <a:r>
              <a:rPr lang="it-IT" altLang="it-IT">
                <a:solidFill>
                  <a:srgbClr val="DC2300"/>
                </a:solidFill>
                <a:latin typeface="Symbol" panose="05050102010706020507" pitchFamily="18" charset="2"/>
              </a:rPr>
              <a:t></a:t>
            </a:r>
            <a:r>
              <a:rPr lang="it-IT" altLang="it-IT" i="1">
                <a:solidFill>
                  <a:srgbClr val="DC2300"/>
                </a:solidFill>
              </a:rPr>
              <a:t>r</a:t>
            </a:r>
            <a:r>
              <a:rPr lang="it-IT" altLang="it-IT"/>
              <a:t>  e</a:t>
            </a:r>
          </a:p>
          <a:p>
            <a:pPr eaLnBrk="1"/>
            <a:r>
              <a:rPr lang="it-IT" altLang="it-IT">
                <a:solidFill>
                  <a:srgbClr val="DC2300"/>
                </a:solidFill>
                <a:latin typeface="Symbol" panose="05050102010706020507" pitchFamily="18" charset="2"/>
              </a:rPr>
              <a:t></a:t>
            </a:r>
            <a:r>
              <a:rPr lang="it-IT" altLang="it-IT" i="1">
                <a:solidFill>
                  <a:srgbClr val="DC2300"/>
                </a:solidFill>
              </a:rPr>
              <a:t>t</a:t>
            </a:r>
            <a:r>
              <a:rPr lang="it-IT" altLang="it-IT">
                <a:solidFill>
                  <a:srgbClr val="DC2300"/>
                </a:solidFill>
              </a:rPr>
              <a:t> </a:t>
            </a:r>
            <a:r>
              <a:rPr lang="it-IT" altLang="it-IT"/>
              <a:t>= il tempo impiegato a percorrerla = </a:t>
            </a:r>
            <a:r>
              <a:rPr lang="it-IT" altLang="it-IT" i="1">
                <a:solidFill>
                  <a:srgbClr val="DC2300"/>
                </a:solidFill>
              </a:rPr>
              <a:t>T</a:t>
            </a:r>
            <a:endParaRPr lang="it-IT" altLang="it-IT"/>
          </a:p>
          <a:p>
            <a:pPr eaLnBrk="1"/>
            <a:endParaRPr lang="it-IT" altLang="it-IT"/>
          </a:p>
          <a:p>
            <a:pPr eaLnBrk="1"/>
            <a:endParaRPr lang="it-IT" alt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47625"/>
            <a:ext cx="9407525" cy="1068388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E60000"/>
                </a:solidFill>
                <a:latin typeface="Arial Black" panose="020B0A04020102020204" pitchFamily="34" charset="0"/>
              </a:rPr>
              <a:t>5. </a:t>
            </a: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La velocità angolare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312988"/>
            <a:ext cx="354330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2268538"/>
            <a:ext cx="3430588" cy="433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754063" y="915988"/>
            <a:ext cx="8999537" cy="106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22313" indent="-265113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409700" indent="-2667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2100263" indent="-27146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782888" indent="-325438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32400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6972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41544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6116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it-IT" altLang="it-IT"/>
              <a:t>Consideriamo un satellite in moto circolare intorno alla Terra.</a:t>
            </a:r>
          </a:p>
          <a:p>
            <a:pPr eaLnBrk="1"/>
            <a:endParaRPr lang="it-IT" alt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47625"/>
            <a:ext cx="9407525" cy="1068388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La velocità angolare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2736850"/>
            <a:ext cx="8458200" cy="200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09600" y="5562600"/>
            <a:ext cx="82804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835025" indent="-2698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263650" indent="-20955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95450" indent="-192088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12725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844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0416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988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9560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it-IT" altLang="it-IT"/>
              <a:t>L'angolo </a:t>
            </a:r>
            <a:r>
              <a:rPr lang="it-IT" altLang="it-IT">
                <a:latin typeface="Symbol" panose="05050102010706020507" pitchFamily="18" charset="2"/>
              </a:rPr>
              <a:t></a:t>
            </a:r>
            <a:r>
              <a:rPr lang="it-IT" altLang="it-IT"/>
              <a:t> si misura in </a:t>
            </a:r>
            <a:r>
              <a:rPr lang="it-IT" altLang="it-IT" i="1"/>
              <a:t>radianti.</a:t>
            </a:r>
            <a:r>
              <a:rPr lang="it-IT" altLang="it-IT"/>
              <a:t> 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609600" y="838200"/>
            <a:ext cx="8999538" cy="558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22313" indent="-265113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409700" indent="-2667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2100263" indent="-27146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782888" indent="-325438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32400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6972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41544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6116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just" eaLnBrk="1"/>
            <a:r>
              <a:rPr lang="it-IT" altLang="it-IT"/>
              <a:t>Definiamo </a:t>
            </a:r>
            <a:r>
              <a:rPr lang="it-IT" altLang="it-IT">
                <a:solidFill>
                  <a:srgbClr val="DC2300"/>
                </a:solidFill>
              </a:rPr>
              <a:t>velocità angolare </a:t>
            </a:r>
            <a:r>
              <a:rPr lang="it-IT" altLang="it-IT">
                <a:solidFill>
                  <a:srgbClr val="DC2300"/>
                </a:solidFill>
                <a:latin typeface="Symbol" panose="05050102010706020507" pitchFamily="18" charset="2"/>
              </a:rPr>
              <a:t></a:t>
            </a:r>
            <a:r>
              <a:rPr lang="it-IT" altLang="it-IT"/>
              <a:t> il rapporto tra l'angolo al centro, </a:t>
            </a:r>
            <a:r>
              <a:rPr lang="it-IT" altLang="it-IT">
                <a:latin typeface="Symbol" panose="05050102010706020507" pitchFamily="18" charset="2"/>
              </a:rPr>
              <a:t></a:t>
            </a:r>
            <a:r>
              <a:rPr lang="it-IT" altLang="it-IT"/>
              <a:t>, ed il tempo necessario a spazzarlo, </a:t>
            </a:r>
            <a:r>
              <a:rPr lang="it-IT" altLang="it-IT">
                <a:latin typeface="Symbol" panose="05050102010706020507" pitchFamily="18" charset="2"/>
              </a:rPr>
              <a:t></a:t>
            </a:r>
            <a:r>
              <a:rPr lang="it-IT" altLang="it-IT" i="1"/>
              <a:t>t</a:t>
            </a:r>
            <a:r>
              <a:rPr lang="it-IT" altLang="it-IT"/>
              <a:t>.</a:t>
            </a:r>
          </a:p>
          <a:p>
            <a:pPr eaLnBrk="1"/>
            <a:endParaRPr lang="it-IT" alt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232</Words>
  <Application>Microsoft Office PowerPoint</Application>
  <PresentationFormat>Personalizzato</PresentationFormat>
  <Paragraphs>30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Lucida Sans Unicode</vt:lpstr>
      <vt:lpstr>Symbol</vt:lpstr>
      <vt:lpstr>Times New Roman</vt:lpstr>
      <vt:lpstr>Verdana</vt:lpstr>
      <vt:lpstr>Wingdings</vt:lpstr>
      <vt:lpstr>Presentazione vuota</vt:lpstr>
      <vt:lpstr>4. Il moto circolare uniforme</vt:lpstr>
      <vt:lpstr>Direzione del vettore velocità</vt:lpstr>
      <vt:lpstr>Periodo e frequenza</vt:lpstr>
      <vt:lpstr>Il valore della velocità istantanea</vt:lpstr>
      <vt:lpstr>5. La velocità angolare</vt:lpstr>
      <vt:lpstr>La velocità angolare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Unità 6</dc:title>
  <dc:creator>Simona Graziadei</dc:creator>
  <cp:lastModifiedBy>Ferruccio</cp:lastModifiedBy>
  <cp:revision>47</cp:revision>
  <dcterms:modified xsi:type="dcterms:W3CDTF">2019-09-26T21:17:14Z</dcterms:modified>
</cp:coreProperties>
</file>