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8" d="100"/>
          <a:sy n="118" d="100"/>
        </p:scale>
        <p:origin x="11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19AD2BC-CCAC-4859-8579-4DDC31F56F5D}"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328072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9AD2BC-CCAC-4859-8579-4DDC31F56F5D}"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273898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9AD2BC-CCAC-4859-8579-4DDC31F56F5D}"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38493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9AD2BC-CCAC-4859-8579-4DDC31F56F5D}"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4748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219AD2BC-CCAC-4859-8579-4DDC31F56F5D}"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65916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19AD2BC-CCAC-4859-8579-4DDC31F56F5D}" type="datetimeFigureOut">
              <a:rPr lang="it-IT" smtClean="0"/>
              <a:t>11/10/2019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252274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19AD2BC-CCAC-4859-8579-4DDC31F56F5D}" type="datetimeFigureOut">
              <a:rPr lang="it-IT" smtClean="0"/>
              <a:t>11/10/2019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313350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9AD2BC-CCAC-4859-8579-4DDC31F56F5D}" type="datetimeFigureOut">
              <a:rPr lang="it-IT" smtClean="0"/>
              <a:t>11/10/2019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261882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19AD2BC-CCAC-4859-8579-4DDC31F56F5D}" type="datetimeFigureOut">
              <a:rPr lang="it-IT" smtClean="0"/>
              <a:t>11/10/2019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200896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219AD2BC-CCAC-4859-8579-4DDC31F56F5D}" type="datetimeFigureOut">
              <a:rPr lang="it-IT" smtClean="0"/>
              <a:t>11/10/2019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192477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219AD2BC-CCAC-4859-8579-4DDC31F56F5D}" type="datetimeFigureOut">
              <a:rPr lang="it-IT" smtClean="0"/>
              <a:t>11/10/2019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B24719-FDCE-4975-BBA0-3567305ADE5B}" type="slidenum">
              <a:rPr lang="it-IT" smtClean="0"/>
              <a:t>‹N›</a:t>
            </a:fld>
            <a:endParaRPr lang="it-IT"/>
          </a:p>
        </p:txBody>
      </p:sp>
    </p:spTree>
    <p:extLst>
      <p:ext uri="{BB962C8B-B14F-4D97-AF65-F5344CB8AC3E}">
        <p14:creationId xmlns:p14="http://schemas.microsoft.com/office/powerpoint/2010/main" val="364412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AD2BC-CCAC-4859-8579-4DDC31F56F5D}" type="datetimeFigureOut">
              <a:rPr lang="it-IT" smtClean="0"/>
              <a:t>11/10/2019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24719-FDCE-4975-BBA0-3567305ADE5B}" type="slidenum">
              <a:rPr lang="it-IT" smtClean="0"/>
              <a:t>‹N›</a:t>
            </a:fld>
            <a:endParaRPr lang="it-IT"/>
          </a:p>
        </p:txBody>
      </p:sp>
    </p:spTree>
    <p:extLst>
      <p:ext uri="{BB962C8B-B14F-4D97-AF65-F5344CB8AC3E}">
        <p14:creationId xmlns:p14="http://schemas.microsoft.com/office/powerpoint/2010/main" val="1973155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4.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oleObject" Target="../embeddings/oleObject7.bin"/><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oleObject" Target="../embeddings/oleObject9.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oleObject" Target="../embeddings/oleObject11.bin"/><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Integrative DNA</a:t>
            </a:r>
            <a:endParaRPr lang="it-IT" dirty="0"/>
          </a:p>
        </p:txBody>
      </p:sp>
    </p:spTree>
    <p:extLst>
      <p:ext uri="{BB962C8B-B14F-4D97-AF65-F5344CB8AC3E}">
        <p14:creationId xmlns:p14="http://schemas.microsoft.com/office/powerpoint/2010/main" val="405545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1611314" y="620713"/>
            <a:ext cx="932129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sz="1600" dirty="0"/>
              <a:t>Nelle cellule in </a:t>
            </a:r>
            <a:r>
              <a:rPr lang="it-IT" sz="1600" u="sng" dirty="0"/>
              <a:t>interfase</a:t>
            </a:r>
            <a:r>
              <a:rPr lang="it-IT" sz="1600" dirty="0"/>
              <a:t> la maggior parte della cromatina, denominata </a:t>
            </a:r>
            <a:r>
              <a:rPr lang="it-IT" sz="1600" b="1" dirty="0" err="1">
                <a:solidFill>
                  <a:srgbClr val="FF0000"/>
                </a:solidFill>
              </a:rPr>
              <a:t>eucromatina</a:t>
            </a:r>
            <a:r>
              <a:rPr lang="it-IT" sz="1600" dirty="0"/>
              <a:t>, è relativamente </a:t>
            </a:r>
            <a:r>
              <a:rPr lang="it-IT" sz="1600" dirty="0" err="1">
                <a:solidFill>
                  <a:srgbClr val="FF0000"/>
                </a:solidFill>
              </a:rPr>
              <a:t>decondensata</a:t>
            </a:r>
            <a:r>
              <a:rPr lang="it-IT" sz="1600" dirty="0"/>
              <a:t> e distribuita per tutto il nucleo. Durante questa fase del ciclo cellulare, i geni sono trascritti e il DNA viene replicato in preparazione della divisione cellulare. La maggior parte della cromatina nei nuclei interfasici appare nella forma di fibre da 30 nm, organizzate in grandi anse che contengono da 50 a 100 kb di DNA. </a:t>
            </a:r>
            <a:r>
              <a:rPr lang="it-IT" sz="1600" dirty="0">
                <a:solidFill>
                  <a:srgbClr val="FF0000"/>
                </a:solidFill>
              </a:rPr>
              <a:t>I geni che sono attivamente trascritti sono in uno stato maggiormente </a:t>
            </a:r>
            <a:r>
              <a:rPr lang="it-IT" sz="1600" dirty="0" err="1">
                <a:solidFill>
                  <a:srgbClr val="FF0000"/>
                </a:solidFill>
              </a:rPr>
              <a:t>decondensato</a:t>
            </a:r>
            <a:r>
              <a:rPr lang="it-IT" sz="1600" dirty="0">
                <a:solidFill>
                  <a:srgbClr val="FF0000"/>
                </a:solidFill>
              </a:rPr>
              <a:t> che rende il DNA più facilmente accessibile all’apparato </a:t>
            </a:r>
            <a:r>
              <a:rPr lang="it-IT" sz="1600" dirty="0" err="1">
                <a:solidFill>
                  <a:srgbClr val="FF0000"/>
                </a:solidFill>
              </a:rPr>
              <a:t>trascrizionale</a:t>
            </a:r>
            <a:r>
              <a:rPr lang="it-IT" sz="1600" dirty="0">
                <a:solidFill>
                  <a:srgbClr val="FF0000"/>
                </a:solidFill>
              </a:rPr>
              <a:t>. La struttura della cromatina è quindi intimamente correlata al controllo dell’espressione genica negli eucarioti. </a:t>
            </a:r>
          </a:p>
        </p:txBody>
      </p:sp>
      <p:grpSp>
        <p:nvGrpSpPr>
          <p:cNvPr id="54276" name="Group 5"/>
          <p:cNvGrpSpPr>
            <a:grpSpLocks/>
          </p:cNvGrpSpPr>
          <p:nvPr/>
        </p:nvGrpSpPr>
        <p:grpSpPr bwMode="auto">
          <a:xfrm>
            <a:off x="4171950" y="3046414"/>
            <a:ext cx="6496050" cy="3811587"/>
            <a:chOff x="1556" y="1919"/>
            <a:chExt cx="4092" cy="2401"/>
          </a:xfrm>
        </p:grpSpPr>
        <p:sp>
          <p:nvSpPr>
            <p:cNvPr id="54280" name="Text Box 6"/>
            <p:cNvSpPr txBox="1">
              <a:spLocks noChangeArrowheads="1"/>
            </p:cNvSpPr>
            <p:nvPr/>
          </p:nvSpPr>
          <p:spPr bwMode="auto">
            <a:xfrm>
              <a:off x="4694" y="3581"/>
              <a:ext cx="8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1600"/>
                <a:t>Eucromatina </a:t>
              </a:r>
            </a:p>
          </p:txBody>
        </p:sp>
        <p:grpSp>
          <p:nvGrpSpPr>
            <p:cNvPr id="54281" name="Group 7"/>
            <p:cNvGrpSpPr>
              <a:grpSpLocks/>
            </p:cNvGrpSpPr>
            <p:nvPr/>
          </p:nvGrpSpPr>
          <p:grpSpPr bwMode="auto">
            <a:xfrm>
              <a:off x="1556" y="1919"/>
              <a:ext cx="4092" cy="2401"/>
              <a:chOff x="1556" y="1919"/>
              <a:chExt cx="4092" cy="2401"/>
            </a:xfrm>
          </p:grpSpPr>
          <p:pic>
            <p:nvPicPr>
              <p:cNvPr id="542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 y="1919"/>
                <a:ext cx="2994" cy="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3" name="Text Box 9"/>
              <p:cNvSpPr txBox="1">
                <a:spLocks noChangeArrowheads="1"/>
              </p:cNvSpPr>
              <p:nvPr/>
            </p:nvSpPr>
            <p:spPr bwMode="auto">
              <a:xfrm>
                <a:off x="4719" y="2989"/>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1600"/>
                  <a:t>Nucleolo</a:t>
                </a:r>
                <a:r>
                  <a:rPr lang="it-IT"/>
                  <a:t> </a:t>
                </a:r>
              </a:p>
            </p:txBody>
          </p:sp>
          <p:sp>
            <p:nvSpPr>
              <p:cNvPr id="54284" name="Text Box 10"/>
              <p:cNvSpPr txBox="1">
                <a:spLocks noChangeArrowheads="1"/>
              </p:cNvSpPr>
              <p:nvPr/>
            </p:nvSpPr>
            <p:spPr bwMode="auto">
              <a:xfrm>
                <a:off x="4628" y="2369"/>
                <a:ext cx="10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1600"/>
                  <a:t>Eterocromatina </a:t>
                </a:r>
              </a:p>
            </p:txBody>
          </p:sp>
          <p:sp>
            <p:nvSpPr>
              <p:cNvPr id="54285" name="Line 11"/>
              <p:cNvSpPr>
                <a:spLocks noChangeShapeType="1"/>
              </p:cNvSpPr>
              <p:nvPr/>
            </p:nvSpPr>
            <p:spPr bwMode="auto">
              <a:xfrm flipH="1" flipV="1">
                <a:off x="2781" y="3294"/>
                <a:ext cx="1868"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86" name="Line 12"/>
              <p:cNvSpPr>
                <a:spLocks noChangeShapeType="1"/>
              </p:cNvSpPr>
              <p:nvPr/>
            </p:nvSpPr>
            <p:spPr bwMode="auto">
              <a:xfrm flipH="1" flipV="1">
                <a:off x="2826" y="2341"/>
                <a:ext cx="1769" cy="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87" name="Line 13"/>
              <p:cNvSpPr>
                <a:spLocks noChangeShapeType="1"/>
              </p:cNvSpPr>
              <p:nvPr/>
            </p:nvSpPr>
            <p:spPr bwMode="auto">
              <a:xfrm flipH="1" flipV="1">
                <a:off x="3507" y="2251"/>
                <a:ext cx="1134"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88" name="Line 14"/>
              <p:cNvSpPr>
                <a:spLocks noChangeShapeType="1"/>
              </p:cNvSpPr>
              <p:nvPr/>
            </p:nvSpPr>
            <p:spPr bwMode="auto">
              <a:xfrm flipH="1" flipV="1">
                <a:off x="3779" y="2976"/>
                <a:ext cx="952" cy="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54277" name="Rectangle 15"/>
          <p:cNvSpPr>
            <a:spLocks noChangeArrowheads="1"/>
          </p:cNvSpPr>
          <p:nvPr/>
        </p:nvSpPr>
        <p:spPr bwMode="auto">
          <a:xfrm>
            <a:off x="1524001" y="2997201"/>
            <a:ext cx="255587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sz="1600" dirty="0"/>
              <a:t>Circa il 10% della cromatina interfasica, detta </a:t>
            </a:r>
            <a:r>
              <a:rPr lang="it-IT" sz="1600" b="1" dirty="0" err="1">
                <a:solidFill>
                  <a:srgbClr val="FF0000"/>
                </a:solidFill>
              </a:rPr>
              <a:t>eterocromatina</a:t>
            </a:r>
            <a:r>
              <a:rPr lang="it-IT" sz="1600" dirty="0"/>
              <a:t>, è in uno stato molto condensato che rassomiglia molto a quello della cromatina durante il processo di mitosi. L’</a:t>
            </a:r>
            <a:r>
              <a:rPr lang="it-IT" sz="1600" dirty="0" err="1"/>
              <a:t>eterocromatina</a:t>
            </a:r>
            <a:r>
              <a:rPr lang="it-IT" sz="1600" dirty="0"/>
              <a:t> è </a:t>
            </a:r>
            <a:r>
              <a:rPr lang="it-IT" sz="1600" dirty="0" err="1"/>
              <a:t>trascrizionalmente</a:t>
            </a:r>
            <a:r>
              <a:rPr lang="it-IT" sz="1600" dirty="0"/>
              <a:t> inattiva e contiene sequenze di DNA altamente ripetute, come quelle presenti nei centromeri e nei </a:t>
            </a:r>
            <a:r>
              <a:rPr lang="it-IT" sz="1600" dirty="0" err="1"/>
              <a:t>telomeri</a:t>
            </a:r>
            <a:r>
              <a:rPr lang="it-IT" sz="1600" dirty="0"/>
              <a:t>.</a:t>
            </a:r>
          </a:p>
        </p:txBody>
      </p:sp>
      <p:sp>
        <p:nvSpPr>
          <p:cNvPr id="54279" name="Text Box 17"/>
          <p:cNvSpPr txBox="1">
            <a:spLocks noChangeArrowheads="1"/>
          </p:cNvSpPr>
          <p:nvPr/>
        </p:nvSpPr>
        <p:spPr bwMode="auto">
          <a:xfrm>
            <a:off x="1563321" y="122516"/>
            <a:ext cx="92495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dirty="0">
                <a:solidFill>
                  <a:srgbClr val="FF0000"/>
                </a:solidFill>
              </a:rPr>
              <a:t>L’entità della condensazione della cromatina varia durante il ciclo vitale della cellula</a:t>
            </a:r>
            <a:endParaRPr lang="it-IT" b="1" dirty="0">
              <a:solidFill>
                <a:srgbClr val="FF0000"/>
              </a:solidFill>
            </a:endParaRPr>
          </a:p>
        </p:txBody>
      </p:sp>
    </p:spTree>
    <p:extLst>
      <p:ext uri="{BB962C8B-B14F-4D97-AF65-F5344CB8AC3E}">
        <p14:creationId xmlns:p14="http://schemas.microsoft.com/office/powerpoint/2010/main" val="146686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h27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914400"/>
            <a:ext cx="4664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ch27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38200"/>
            <a:ext cx="223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5"/>
          <p:cNvSpPr txBox="1">
            <a:spLocks noChangeArrowheads="1"/>
          </p:cNvSpPr>
          <p:nvPr/>
        </p:nvSpPr>
        <p:spPr bwMode="auto">
          <a:xfrm>
            <a:off x="1037110" y="6139071"/>
            <a:ext cx="10208821"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sz="1600" b="1" dirty="0"/>
              <a:t>                FORMA B (destrorsa) 	             FORMA A	                               FORMA Z (sinistrorsa)</a:t>
            </a:r>
          </a:p>
          <a:p>
            <a:pPr eaLnBrk="1" hangingPunct="1">
              <a:spcBef>
                <a:spcPct val="50000"/>
              </a:spcBef>
            </a:pPr>
            <a:r>
              <a:rPr lang="it-IT" sz="1600" dirty="0"/>
              <a:t>             </a:t>
            </a:r>
            <a:r>
              <a:rPr lang="it-IT" sz="1600" b="1" dirty="0"/>
              <a:t>È  fisiologica	    E’ la sperimentale (disidratata)          E’ fisiologica in alcuni tratti del DNA            </a:t>
            </a:r>
          </a:p>
        </p:txBody>
      </p:sp>
      <p:sp>
        <p:nvSpPr>
          <p:cNvPr id="43013" name="Rectangle 6"/>
          <p:cNvSpPr>
            <a:spLocks noChangeArrowheads="1"/>
          </p:cNvSpPr>
          <p:nvPr/>
        </p:nvSpPr>
        <p:spPr bwMode="auto">
          <a:xfrm>
            <a:off x="1905000" y="9144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sp>
        <p:nvSpPr>
          <p:cNvPr id="43014" name="Rectangle 7"/>
          <p:cNvSpPr>
            <a:spLocks noChangeArrowheads="1"/>
          </p:cNvSpPr>
          <p:nvPr/>
        </p:nvSpPr>
        <p:spPr bwMode="auto">
          <a:xfrm>
            <a:off x="1752600" y="3124200"/>
            <a:ext cx="5334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sp>
        <p:nvSpPr>
          <p:cNvPr id="43015" name="Rectangle 8"/>
          <p:cNvSpPr>
            <a:spLocks noChangeArrowheads="1"/>
          </p:cNvSpPr>
          <p:nvPr/>
        </p:nvSpPr>
        <p:spPr bwMode="auto">
          <a:xfrm>
            <a:off x="8001000" y="2895600"/>
            <a:ext cx="914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sp>
        <p:nvSpPr>
          <p:cNvPr id="43016" name="Text Box 9"/>
          <p:cNvSpPr txBox="1">
            <a:spLocks noChangeArrowheads="1"/>
          </p:cNvSpPr>
          <p:nvPr/>
        </p:nvSpPr>
        <p:spPr bwMode="auto">
          <a:xfrm>
            <a:off x="1885983" y="0"/>
            <a:ext cx="8367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sz="2400" b="1" dirty="0">
                <a:solidFill>
                  <a:srgbClr val="FF0000"/>
                </a:solidFill>
              </a:rPr>
              <a:t>SONO STATE DESCRITTE VARIE STRUTTURE DEL DNA</a:t>
            </a:r>
          </a:p>
        </p:txBody>
      </p:sp>
    </p:spTree>
    <p:extLst>
      <p:ext uri="{BB962C8B-B14F-4D97-AF65-F5344CB8AC3E}">
        <p14:creationId xmlns:p14="http://schemas.microsoft.com/office/powerpoint/2010/main" val="18073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1523999" y="146536"/>
            <a:ext cx="92495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sz="2400" b="1" dirty="0">
                <a:solidFill>
                  <a:srgbClr val="FF0000"/>
                </a:solidFill>
              </a:rPr>
              <a:t>DNA NEI CROMOSOMI DI VIRUS- BATTERI  E CELLULE EUCARIOTICHE</a:t>
            </a:r>
          </a:p>
        </p:txBody>
      </p:sp>
      <p:sp>
        <p:nvSpPr>
          <p:cNvPr id="47108" name="Text Box 4"/>
          <p:cNvSpPr txBox="1">
            <a:spLocks noChangeArrowheads="1"/>
          </p:cNvSpPr>
          <p:nvPr/>
        </p:nvSpPr>
        <p:spPr bwMode="auto">
          <a:xfrm>
            <a:off x="1523999" y="836613"/>
            <a:ext cx="10253061" cy="600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1600" i="1" dirty="0"/>
              <a:t>Il DNA dei cromosomi dei virus e dei plasmidi</a:t>
            </a:r>
          </a:p>
          <a:p>
            <a:pPr eaLnBrk="1" hangingPunct="1"/>
            <a:r>
              <a:rPr lang="it-IT" sz="1600" dirty="0"/>
              <a:t>I cromosomi virali hanno una notevole eterogeneità per quanto riguarda forma e dimensioni del DNA. </a:t>
            </a:r>
          </a:p>
          <a:p>
            <a:pPr eaLnBrk="1" hangingPunct="1"/>
            <a:r>
              <a:rPr lang="it-IT" sz="1600" dirty="0"/>
              <a:t>In rapporto alla forma del DNA i cromosomi possono essere distinti in alcune classi principali:</a:t>
            </a:r>
          </a:p>
          <a:p>
            <a:pPr eaLnBrk="1" hangingPunct="1"/>
            <a:endParaRPr lang="it-IT" sz="1600" dirty="0"/>
          </a:p>
          <a:p>
            <a:pPr eaLnBrk="1" hangingPunct="1">
              <a:buFontTx/>
              <a:buAutoNum type="arabicPeriod"/>
            </a:pPr>
            <a:r>
              <a:rPr lang="it-IT" sz="1600" dirty="0"/>
              <a:t>Cromosomi circolari a filamento unico dove gli estremi 5’ e 3’ </a:t>
            </a:r>
          </a:p>
          <a:p>
            <a:pPr eaLnBrk="1" hangingPunct="1"/>
            <a:r>
              <a:rPr lang="it-IT" sz="1600" dirty="0"/>
              <a:t>	sono saldati </a:t>
            </a:r>
            <a:r>
              <a:rPr lang="it-IT" sz="1600" dirty="0" err="1"/>
              <a:t>covalentemente</a:t>
            </a:r>
            <a:r>
              <a:rPr lang="it-IT" sz="1600" dirty="0"/>
              <a:t>.</a:t>
            </a:r>
          </a:p>
          <a:p>
            <a:pPr eaLnBrk="1" hangingPunct="1"/>
            <a:endParaRPr lang="it-IT" sz="1600" dirty="0"/>
          </a:p>
          <a:p>
            <a:pPr eaLnBrk="1" hangingPunct="1">
              <a:buFontTx/>
              <a:buAutoNum type="arabicPeriod" startAt="2"/>
            </a:pPr>
            <a:r>
              <a:rPr lang="it-IT" sz="1600" dirty="0"/>
              <a:t>Cromosomi circolari a doppia elica in cui le estremità 5’ e 3’ di </a:t>
            </a:r>
          </a:p>
          <a:p>
            <a:pPr eaLnBrk="1" hangingPunct="1"/>
            <a:r>
              <a:rPr lang="it-IT" sz="1600" dirty="0"/>
              <a:t>	ciascuno dei due filamenti sono saldate ad anello chiuso.</a:t>
            </a:r>
          </a:p>
          <a:p>
            <a:pPr eaLnBrk="1" hangingPunct="1"/>
            <a:endParaRPr lang="it-IT" sz="1600" dirty="0"/>
          </a:p>
          <a:p>
            <a:pPr eaLnBrk="1" hangingPunct="1">
              <a:buFontTx/>
              <a:buAutoNum type="arabicPeriod" startAt="3"/>
            </a:pPr>
            <a:r>
              <a:rPr lang="it-IT" sz="1600" dirty="0"/>
              <a:t>Cromosomi lineari a filamento unico                                   </a:t>
            </a:r>
          </a:p>
          <a:p>
            <a:pPr eaLnBrk="1" hangingPunct="1">
              <a:buFontTx/>
              <a:buAutoNum type="arabicPeriod" startAt="3"/>
            </a:pPr>
            <a:endParaRPr lang="it-IT" sz="1600" dirty="0"/>
          </a:p>
          <a:p>
            <a:pPr eaLnBrk="1" hangingPunct="1">
              <a:buFontTx/>
              <a:buAutoNum type="arabicPeriod" startAt="3"/>
            </a:pPr>
            <a:r>
              <a:rPr lang="it-IT" sz="1600" dirty="0"/>
              <a:t>Cromosomi lineari ad estremità tronche                                          </a:t>
            </a:r>
          </a:p>
          <a:p>
            <a:pPr eaLnBrk="1" hangingPunct="1">
              <a:buFontTx/>
              <a:buAutoNum type="arabicPeriod" startAt="3"/>
            </a:pPr>
            <a:endParaRPr lang="it-IT" sz="1600" dirty="0"/>
          </a:p>
          <a:p>
            <a:pPr eaLnBrk="1" hangingPunct="1">
              <a:buFontTx/>
              <a:buAutoNum type="arabicPeriod" startAt="3"/>
            </a:pPr>
            <a:r>
              <a:rPr lang="it-IT" sz="1600" dirty="0"/>
              <a:t>Cromosomi lineari ad estremità coesive che possono </a:t>
            </a:r>
            <a:r>
              <a:rPr lang="it-IT" sz="1600" dirty="0" err="1"/>
              <a:t>circolarizzare</a:t>
            </a:r>
            <a:r>
              <a:rPr lang="it-IT" sz="1600" dirty="0"/>
              <a:t>.</a:t>
            </a:r>
          </a:p>
          <a:p>
            <a:pPr eaLnBrk="1" hangingPunct="1">
              <a:buFontTx/>
              <a:buAutoNum type="arabicPeriod" startAt="3"/>
            </a:pPr>
            <a:endParaRPr lang="it-IT" sz="1600" dirty="0"/>
          </a:p>
          <a:p>
            <a:pPr eaLnBrk="1" hangingPunct="1"/>
            <a:endParaRPr lang="it-IT" sz="1600" i="1" dirty="0"/>
          </a:p>
          <a:p>
            <a:pPr eaLnBrk="1" hangingPunct="1"/>
            <a:r>
              <a:rPr lang="it-IT" sz="1600" i="1" dirty="0"/>
              <a:t>Il DNA dei cromosomi batterici </a:t>
            </a:r>
            <a:r>
              <a:rPr lang="it-IT" sz="1600" dirty="0"/>
              <a:t>circolari a doppia elica</a:t>
            </a:r>
          </a:p>
          <a:p>
            <a:pPr eaLnBrk="1" hangingPunct="1"/>
            <a:endParaRPr lang="it-IT" sz="1600" dirty="0"/>
          </a:p>
          <a:p>
            <a:pPr eaLnBrk="1" hangingPunct="1"/>
            <a:endParaRPr lang="it-IT" sz="1600" dirty="0"/>
          </a:p>
          <a:p>
            <a:pPr eaLnBrk="1" hangingPunct="1"/>
            <a:r>
              <a:rPr lang="it-IT" sz="1600" i="1" dirty="0"/>
              <a:t>Il DNA dei cromosomi mitocondriali e </a:t>
            </a:r>
            <a:r>
              <a:rPr lang="it-IT" sz="1600" i="1" dirty="0" err="1"/>
              <a:t>cloroplastici</a:t>
            </a:r>
            <a:r>
              <a:rPr lang="it-IT" sz="1600" i="1" dirty="0"/>
              <a:t>   </a:t>
            </a:r>
          </a:p>
          <a:p>
            <a:pPr eaLnBrk="1" hangingPunct="1"/>
            <a:r>
              <a:rPr lang="it-IT" sz="1600" i="1" dirty="0"/>
              <a:t>           </a:t>
            </a:r>
          </a:p>
          <a:p>
            <a:pPr eaLnBrk="1" hangingPunct="1"/>
            <a:endParaRPr lang="it-IT" sz="1600" i="1" dirty="0"/>
          </a:p>
          <a:p>
            <a:pPr eaLnBrk="1" hangingPunct="1"/>
            <a:r>
              <a:rPr lang="it-IT" sz="1600" i="1" dirty="0"/>
              <a:t>Il DNA  dei cromosomi degli eucarioti è costituito da una struttura lineare</a:t>
            </a:r>
            <a:endParaRPr lang="it-IT" sz="1600" dirty="0"/>
          </a:p>
        </p:txBody>
      </p:sp>
      <p:graphicFrame>
        <p:nvGraphicFramePr>
          <p:cNvPr id="47109" name="Object 5"/>
          <p:cNvGraphicFramePr>
            <a:graphicFrameLocks noChangeAspect="1"/>
          </p:cNvGraphicFramePr>
          <p:nvPr/>
        </p:nvGraphicFramePr>
        <p:xfrm>
          <a:off x="8543926" y="5094288"/>
          <a:ext cx="1763713" cy="1763712"/>
        </p:xfrm>
        <a:graphic>
          <a:graphicData uri="http://schemas.openxmlformats.org/presentationml/2006/ole">
            <mc:AlternateContent xmlns:mc="http://schemas.openxmlformats.org/markup-compatibility/2006">
              <mc:Choice xmlns:v="urn:schemas-microsoft-com:vml" Requires="v">
                <p:oleObj spid="_x0000_s1027" name="Image" r:id="rId3" imgW="1269841" imgH="1269841" progId="">
                  <p:embed/>
                </p:oleObj>
              </mc:Choice>
              <mc:Fallback>
                <p:oleObj name="Image" r:id="rId3" imgW="1269841" imgH="1269841" progId="">
                  <p:embed/>
                  <p:pic>
                    <p:nvPicPr>
                      <p:cNvPr id="471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926" y="5094288"/>
                        <a:ext cx="1763713" cy="176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47110" name="Oval 6"/>
          <p:cNvSpPr>
            <a:spLocks noChangeArrowheads="1"/>
          </p:cNvSpPr>
          <p:nvPr/>
        </p:nvSpPr>
        <p:spPr bwMode="auto">
          <a:xfrm>
            <a:off x="8543925" y="1989138"/>
            <a:ext cx="503238"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grpSp>
        <p:nvGrpSpPr>
          <p:cNvPr id="47111" name="Group 7"/>
          <p:cNvGrpSpPr>
            <a:grpSpLocks/>
          </p:cNvGrpSpPr>
          <p:nvPr/>
        </p:nvGrpSpPr>
        <p:grpSpPr bwMode="auto">
          <a:xfrm>
            <a:off x="8543925" y="2852738"/>
            <a:ext cx="547688" cy="533400"/>
            <a:chOff x="2400" y="1440"/>
            <a:chExt cx="288" cy="288"/>
          </a:xfrm>
        </p:grpSpPr>
        <p:sp>
          <p:nvSpPr>
            <p:cNvPr id="47129" name="Oval 8"/>
            <p:cNvSpPr>
              <a:spLocks noChangeArrowheads="1"/>
            </p:cNvSpPr>
            <p:nvPr/>
          </p:nvSpPr>
          <p:spPr bwMode="auto">
            <a:xfrm>
              <a:off x="2400" y="1440"/>
              <a:ext cx="288" cy="2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sp>
          <p:nvSpPr>
            <p:cNvPr id="47130" name="Oval 9"/>
            <p:cNvSpPr>
              <a:spLocks noChangeArrowheads="1"/>
            </p:cNvSpPr>
            <p:nvPr/>
          </p:nvSpPr>
          <p:spPr bwMode="auto">
            <a:xfrm>
              <a:off x="2448" y="1488"/>
              <a:ext cx="192" cy="192"/>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grpSp>
      <p:sp>
        <p:nvSpPr>
          <p:cNvPr id="47112" name="Freeform 10"/>
          <p:cNvSpPr>
            <a:spLocks/>
          </p:cNvSpPr>
          <p:nvPr/>
        </p:nvSpPr>
        <p:spPr bwMode="auto">
          <a:xfrm>
            <a:off x="5808664" y="3573463"/>
            <a:ext cx="1055687" cy="82550"/>
          </a:xfrm>
          <a:custGeom>
            <a:avLst/>
            <a:gdLst>
              <a:gd name="T0" fmla="*/ 0 w 665"/>
              <a:gd name="T1" fmla="*/ 2147483647 h 52"/>
              <a:gd name="T2" fmla="*/ 2147483647 w 665"/>
              <a:gd name="T3" fmla="*/ 2147483647 h 52"/>
              <a:gd name="T4" fmla="*/ 2147483647 w 665"/>
              <a:gd name="T5" fmla="*/ 2147483647 h 52"/>
              <a:gd name="T6" fmla="*/ 2147483647 w 665"/>
              <a:gd name="T7" fmla="*/ 2147483647 h 52"/>
              <a:gd name="T8" fmla="*/ 2147483647 w 665"/>
              <a:gd name="T9" fmla="*/ 2147483647 h 52"/>
              <a:gd name="T10" fmla="*/ 2147483647 w 665"/>
              <a:gd name="T11" fmla="*/ 2147483647 h 52"/>
              <a:gd name="T12" fmla="*/ 2147483647 w 665"/>
              <a:gd name="T13" fmla="*/ 2147483647 h 52"/>
              <a:gd name="T14" fmla="*/ 2147483647 w 665"/>
              <a:gd name="T15" fmla="*/ 2147483647 h 52"/>
              <a:gd name="T16" fmla="*/ 2147483647 w 665"/>
              <a:gd name="T17" fmla="*/ 2147483647 h 52"/>
              <a:gd name="T18" fmla="*/ 2147483647 w 665"/>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5" h="52">
                <a:moveTo>
                  <a:pt x="0" y="14"/>
                </a:moveTo>
                <a:cubicBezTo>
                  <a:pt x="42" y="0"/>
                  <a:pt x="81" y="20"/>
                  <a:pt x="123" y="33"/>
                </a:cubicBezTo>
                <a:cubicBezTo>
                  <a:pt x="132" y="39"/>
                  <a:pt x="140" y="52"/>
                  <a:pt x="151" y="52"/>
                </a:cubicBezTo>
                <a:cubicBezTo>
                  <a:pt x="162" y="52"/>
                  <a:pt x="169" y="37"/>
                  <a:pt x="179" y="33"/>
                </a:cubicBezTo>
                <a:cubicBezTo>
                  <a:pt x="201" y="24"/>
                  <a:pt x="224" y="20"/>
                  <a:pt x="246" y="14"/>
                </a:cubicBezTo>
                <a:cubicBezTo>
                  <a:pt x="385" y="27"/>
                  <a:pt x="315" y="23"/>
                  <a:pt x="406" y="52"/>
                </a:cubicBezTo>
                <a:cubicBezTo>
                  <a:pt x="425" y="46"/>
                  <a:pt x="444" y="39"/>
                  <a:pt x="463" y="33"/>
                </a:cubicBezTo>
                <a:cubicBezTo>
                  <a:pt x="472" y="30"/>
                  <a:pt x="491" y="24"/>
                  <a:pt x="491" y="24"/>
                </a:cubicBezTo>
                <a:cubicBezTo>
                  <a:pt x="554" y="36"/>
                  <a:pt x="522" y="33"/>
                  <a:pt x="586" y="33"/>
                </a:cubicBezTo>
                <a:lnTo>
                  <a:pt x="665" y="38"/>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47113" name="Group 11"/>
          <p:cNvGrpSpPr>
            <a:grpSpLocks/>
          </p:cNvGrpSpPr>
          <p:nvPr/>
        </p:nvGrpSpPr>
        <p:grpSpPr bwMode="auto">
          <a:xfrm>
            <a:off x="6024563" y="3933826"/>
            <a:ext cx="1854200" cy="449263"/>
            <a:chOff x="2448" y="1915"/>
            <a:chExt cx="1168" cy="283"/>
          </a:xfrm>
        </p:grpSpPr>
        <p:sp>
          <p:nvSpPr>
            <p:cNvPr id="47125" name="Freeform 12"/>
            <p:cNvSpPr>
              <a:spLocks/>
            </p:cNvSpPr>
            <p:nvPr/>
          </p:nvSpPr>
          <p:spPr bwMode="auto">
            <a:xfrm>
              <a:off x="2598" y="2113"/>
              <a:ext cx="915" cy="85"/>
            </a:xfrm>
            <a:custGeom>
              <a:avLst/>
              <a:gdLst>
                <a:gd name="T0" fmla="*/ 0 w 915"/>
                <a:gd name="T1" fmla="*/ 48 h 85"/>
                <a:gd name="T2" fmla="*/ 84 w 915"/>
                <a:gd name="T3" fmla="*/ 10 h 85"/>
                <a:gd name="T4" fmla="*/ 113 w 915"/>
                <a:gd name="T5" fmla="*/ 0 h 85"/>
                <a:gd name="T6" fmla="*/ 160 w 915"/>
                <a:gd name="T7" fmla="*/ 48 h 85"/>
                <a:gd name="T8" fmla="*/ 217 w 915"/>
                <a:gd name="T9" fmla="*/ 66 h 85"/>
                <a:gd name="T10" fmla="*/ 415 w 915"/>
                <a:gd name="T11" fmla="*/ 10 h 85"/>
                <a:gd name="T12" fmla="*/ 528 w 915"/>
                <a:gd name="T13" fmla="*/ 29 h 85"/>
                <a:gd name="T14" fmla="*/ 585 w 915"/>
                <a:gd name="T15" fmla="*/ 57 h 85"/>
                <a:gd name="T16" fmla="*/ 736 w 915"/>
                <a:gd name="T17" fmla="*/ 0 h 85"/>
                <a:gd name="T18" fmla="*/ 897 w 915"/>
                <a:gd name="T19" fmla="*/ 38 h 85"/>
                <a:gd name="T20" fmla="*/ 915 w 915"/>
                <a:gd name="T21" fmla="*/ 6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5" h="85">
                  <a:moveTo>
                    <a:pt x="0" y="48"/>
                  </a:moveTo>
                  <a:cubicBezTo>
                    <a:pt x="45" y="18"/>
                    <a:pt x="17" y="33"/>
                    <a:pt x="84" y="10"/>
                  </a:cubicBezTo>
                  <a:cubicBezTo>
                    <a:pt x="94" y="7"/>
                    <a:pt x="113" y="0"/>
                    <a:pt x="113" y="0"/>
                  </a:cubicBezTo>
                  <a:cubicBezTo>
                    <a:pt x="130" y="25"/>
                    <a:pt x="131" y="35"/>
                    <a:pt x="160" y="48"/>
                  </a:cubicBezTo>
                  <a:cubicBezTo>
                    <a:pt x="178" y="56"/>
                    <a:pt x="217" y="66"/>
                    <a:pt x="217" y="66"/>
                  </a:cubicBezTo>
                  <a:cubicBezTo>
                    <a:pt x="459" y="52"/>
                    <a:pt x="305" y="85"/>
                    <a:pt x="415" y="10"/>
                  </a:cubicBezTo>
                  <a:cubicBezTo>
                    <a:pt x="451" y="14"/>
                    <a:pt x="494" y="12"/>
                    <a:pt x="528" y="29"/>
                  </a:cubicBezTo>
                  <a:cubicBezTo>
                    <a:pt x="594" y="63"/>
                    <a:pt x="521" y="37"/>
                    <a:pt x="585" y="57"/>
                  </a:cubicBezTo>
                  <a:cubicBezTo>
                    <a:pt x="649" y="47"/>
                    <a:pt x="680" y="28"/>
                    <a:pt x="736" y="0"/>
                  </a:cubicBezTo>
                  <a:cubicBezTo>
                    <a:pt x="796" y="8"/>
                    <a:pt x="841" y="20"/>
                    <a:pt x="897" y="38"/>
                  </a:cubicBezTo>
                  <a:cubicBezTo>
                    <a:pt x="903" y="47"/>
                    <a:pt x="915" y="66"/>
                    <a:pt x="915" y="6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47126" name="Group 13"/>
            <p:cNvGrpSpPr>
              <a:grpSpLocks/>
            </p:cNvGrpSpPr>
            <p:nvPr/>
          </p:nvGrpSpPr>
          <p:grpSpPr bwMode="auto">
            <a:xfrm>
              <a:off x="2448" y="1915"/>
              <a:ext cx="1168" cy="264"/>
              <a:chOff x="2438" y="2087"/>
              <a:chExt cx="1168" cy="264"/>
            </a:xfrm>
          </p:grpSpPr>
          <p:sp>
            <p:nvSpPr>
              <p:cNvPr id="47127" name="Freeform 14"/>
              <p:cNvSpPr>
                <a:spLocks/>
              </p:cNvSpPr>
              <p:nvPr/>
            </p:nvSpPr>
            <p:spPr bwMode="auto">
              <a:xfrm>
                <a:off x="2568" y="2238"/>
                <a:ext cx="907" cy="113"/>
              </a:xfrm>
              <a:custGeom>
                <a:avLst/>
                <a:gdLst>
                  <a:gd name="T0" fmla="*/ 0 w 907"/>
                  <a:gd name="T1" fmla="*/ 19 h 113"/>
                  <a:gd name="T2" fmla="*/ 95 w 907"/>
                  <a:gd name="T3" fmla="*/ 47 h 113"/>
                  <a:gd name="T4" fmla="*/ 123 w 907"/>
                  <a:gd name="T5" fmla="*/ 38 h 113"/>
                  <a:gd name="T6" fmla="*/ 170 w 907"/>
                  <a:gd name="T7" fmla="*/ 47 h 113"/>
                  <a:gd name="T8" fmla="*/ 208 w 907"/>
                  <a:gd name="T9" fmla="*/ 104 h 113"/>
                  <a:gd name="T10" fmla="*/ 321 w 907"/>
                  <a:gd name="T11" fmla="*/ 57 h 113"/>
                  <a:gd name="T12" fmla="*/ 425 w 907"/>
                  <a:gd name="T13" fmla="*/ 66 h 113"/>
                  <a:gd name="T14" fmla="*/ 463 w 907"/>
                  <a:gd name="T15" fmla="*/ 0 h 113"/>
                  <a:gd name="T16" fmla="*/ 520 w 907"/>
                  <a:gd name="T17" fmla="*/ 19 h 113"/>
                  <a:gd name="T18" fmla="*/ 605 w 907"/>
                  <a:gd name="T19" fmla="*/ 113 h 113"/>
                  <a:gd name="T20" fmla="*/ 633 w 907"/>
                  <a:gd name="T21" fmla="*/ 94 h 113"/>
                  <a:gd name="T22" fmla="*/ 652 w 907"/>
                  <a:gd name="T23" fmla="*/ 38 h 113"/>
                  <a:gd name="T24" fmla="*/ 699 w 907"/>
                  <a:gd name="T25" fmla="*/ 47 h 113"/>
                  <a:gd name="T26" fmla="*/ 709 w 907"/>
                  <a:gd name="T27" fmla="*/ 75 h 113"/>
                  <a:gd name="T28" fmla="*/ 737 w 907"/>
                  <a:gd name="T29" fmla="*/ 66 h 113"/>
                  <a:gd name="T30" fmla="*/ 794 w 907"/>
                  <a:gd name="T31" fmla="*/ 57 h 113"/>
                  <a:gd name="T32" fmla="*/ 907 w 907"/>
                  <a:gd name="T33" fmla="*/ 28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7" h="113">
                    <a:moveTo>
                      <a:pt x="0" y="19"/>
                    </a:moveTo>
                    <a:cubicBezTo>
                      <a:pt x="65" y="62"/>
                      <a:pt x="36" y="64"/>
                      <a:pt x="95" y="47"/>
                    </a:cubicBezTo>
                    <a:cubicBezTo>
                      <a:pt x="104" y="44"/>
                      <a:pt x="114" y="41"/>
                      <a:pt x="123" y="38"/>
                    </a:cubicBezTo>
                    <a:cubicBezTo>
                      <a:pt x="139" y="41"/>
                      <a:pt x="157" y="37"/>
                      <a:pt x="170" y="47"/>
                    </a:cubicBezTo>
                    <a:cubicBezTo>
                      <a:pt x="188" y="61"/>
                      <a:pt x="208" y="104"/>
                      <a:pt x="208" y="104"/>
                    </a:cubicBezTo>
                    <a:cubicBezTo>
                      <a:pt x="247" y="90"/>
                      <a:pt x="282" y="70"/>
                      <a:pt x="321" y="57"/>
                    </a:cubicBezTo>
                    <a:cubicBezTo>
                      <a:pt x="362" y="65"/>
                      <a:pt x="387" y="78"/>
                      <a:pt x="425" y="66"/>
                    </a:cubicBezTo>
                    <a:cubicBezTo>
                      <a:pt x="429" y="48"/>
                      <a:pt x="428" y="0"/>
                      <a:pt x="463" y="0"/>
                    </a:cubicBezTo>
                    <a:cubicBezTo>
                      <a:pt x="483" y="0"/>
                      <a:pt x="520" y="19"/>
                      <a:pt x="520" y="19"/>
                    </a:cubicBezTo>
                    <a:cubicBezTo>
                      <a:pt x="550" y="63"/>
                      <a:pt x="557" y="98"/>
                      <a:pt x="605" y="113"/>
                    </a:cubicBezTo>
                    <a:cubicBezTo>
                      <a:pt x="614" y="107"/>
                      <a:pt x="627" y="104"/>
                      <a:pt x="633" y="94"/>
                    </a:cubicBezTo>
                    <a:cubicBezTo>
                      <a:pt x="643" y="77"/>
                      <a:pt x="652" y="38"/>
                      <a:pt x="652" y="38"/>
                    </a:cubicBezTo>
                    <a:cubicBezTo>
                      <a:pt x="668" y="41"/>
                      <a:pt x="686" y="38"/>
                      <a:pt x="699" y="47"/>
                    </a:cubicBezTo>
                    <a:cubicBezTo>
                      <a:pt x="707" y="52"/>
                      <a:pt x="700" y="71"/>
                      <a:pt x="709" y="75"/>
                    </a:cubicBezTo>
                    <a:cubicBezTo>
                      <a:pt x="718" y="79"/>
                      <a:pt x="727" y="68"/>
                      <a:pt x="737" y="66"/>
                    </a:cubicBezTo>
                    <a:cubicBezTo>
                      <a:pt x="756" y="62"/>
                      <a:pt x="775" y="60"/>
                      <a:pt x="794" y="57"/>
                    </a:cubicBezTo>
                    <a:cubicBezTo>
                      <a:pt x="851" y="37"/>
                      <a:pt x="836" y="28"/>
                      <a:pt x="907" y="28"/>
                    </a:cubicBezTo>
                  </a:path>
                </a:pathLst>
              </a:custGeom>
              <a:noFill/>
              <a:ln w="28575"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28" name="Text Box 15"/>
              <p:cNvSpPr txBox="1">
                <a:spLocks noChangeArrowheads="1"/>
              </p:cNvSpPr>
              <p:nvPr/>
            </p:nvSpPr>
            <p:spPr bwMode="auto">
              <a:xfrm>
                <a:off x="2438" y="2087"/>
                <a:ext cx="1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1200" b="1">
                    <a:latin typeface="Times New Roman" panose="02020603050405020304" pitchFamily="18" charset="0"/>
                  </a:rPr>
                  <a:t>ABC                           UVZ</a:t>
                </a:r>
              </a:p>
            </p:txBody>
          </p:sp>
        </p:grpSp>
      </p:grpSp>
      <p:grpSp>
        <p:nvGrpSpPr>
          <p:cNvPr id="47114" name="Group 16"/>
          <p:cNvGrpSpPr>
            <a:grpSpLocks/>
          </p:cNvGrpSpPr>
          <p:nvPr/>
        </p:nvGrpSpPr>
        <p:grpSpPr bwMode="auto">
          <a:xfrm>
            <a:off x="8318500" y="4437063"/>
            <a:ext cx="2349500" cy="430212"/>
            <a:chOff x="2448" y="2231"/>
            <a:chExt cx="1480" cy="271"/>
          </a:xfrm>
        </p:grpSpPr>
        <p:sp>
          <p:nvSpPr>
            <p:cNvPr id="47121" name="Freeform 17"/>
            <p:cNvSpPr>
              <a:spLocks/>
            </p:cNvSpPr>
            <p:nvPr/>
          </p:nvSpPr>
          <p:spPr bwMode="auto">
            <a:xfrm>
              <a:off x="2579" y="2394"/>
              <a:ext cx="1038" cy="92"/>
            </a:xfrm>
            <a:custGeom>
              <a:avLst/>
              <a:gdLst>
                <a:gd name="T0" fmla="*/ 0 w 1038"/>
                <a:gd name="T1" fmla="*/ 59 h 92"/>
                <a:gd name="T2" fmla="*/ 141 w 1038"/>
                <a:gd name="T3" fmla="*/ 50 h 92"/>
                <a:gd name="T4" fmla="*/ 283 w 1038"/>
                <a:gd name="T5" fmla="*/ 50 h 92"/>
                <a:gd name="T6" fmla="*/ 358 w 1038"/>
                <a:gd name="T7" fmla="*/ 31 h 92"/>
                <a:gd name="T8" fmla="*/ 491 w 1038"/>
                <a:gd name="T9" fmla="*/ 50 h 92"/>
                <a:gd name="T10" fmla="*/ 576 w 1038"/>
                <a:gd name="T11" fmla="*/ 12 h 92"/>
                <a:gd name="T12" fmla="*/ 651 w 1038"/>
                <a:gd name="T13" fmla="*/ 78 h 92"/>
                <a:gd name="T14" fmla="*/ 793 w 1038"/>
                <a:gd name="T15" fmla="*/ 50 h 92"/>
                <a:gd name="T16" fmla="*/ 868 w 1038"/>
                <a:gd name="T17" fmla="*/ 2 h 92"/>
                <a:gd name="T18" fmla="*/ 944 w 1038"/>
                <a:gd name="T19" fmla="*/ 59 h 92"/>
                <a:gd name="T20" fmla="*/ 1038 w 1038"/>
                <a:gd name="T21" fmla="*/ 50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8" h="92">
                  <a:moveTo>
                    <a:pt x="0" y="59"/>
                  </a:moveTo>
                  <a:cubicBezTo>
                    <a:pt x="38" y="0"/>
                    <a:pt x="85" y="35"/>
                    <a:pt x="141" y="50"/>
                  </a:cubicBezTo>
                  <a:cubicBezTo>
                    <a:pt x="207" y="92"/>
                    <a:pt x="211" y="68"/>
                    <a:pt x="283" y="50"/>
                  </a:cubicBezTo>
                  <a:cubicBezTo>
                    <a:pt x="308" y="44"/>
                    <a:pt x="358" y="31"/>
                    <a:pt x="358" y="31"/>
                  </a:cubicBezTo>
                  <a:cubicBezTo>
                    <a:pt x="436" y="46"/>
                    <a:pt x="407" y="63"/>
                    <a:pt x="491" y="50"/>
                  </a:cubicBezTo>
                  <a:cubicBezTo>
                    <a:pt x="522" y="39"/>
                    <a:pt x="545" y="22"/>
                    <a:pt x="576" y="12"/>
                  </a:cubicBezTo>
                  <a:cubicBezTo>
                    <a:pt x="641" y="56"/>
                    <a:pt x="619" y="31"/>
                    <a:pt x="651" y="78"/>
                  </a:cubicBezTo>
                  <a:cubicBezTo>
                    <a:pt x="697" y="61"/>
                    <a:pt x="744" y="57"/>
                    <a:pt x="793" y="50"/>
                  </a:cubicBezTo>
                  <a:cubicBezTo>
                    <a:pt x="860" y="27"/>
                    <a:pt x="838" y="47"/>
                    <a:pt x="868" y="2"/>
                  </a:cubicBezTo>
                  <a:cubicBezTo>
                    <a:pt x="905" y="26"/>
                    <a:pt x="902" y="46"/>
                    <a:pt x="944" y="59"/>
                  </a:cubicBezTo>
                  <a:cubicBezTo>
                    <a:pt x="1025" y="49"/>
                    <a:pt x="994" y="50"/>
                    <a:pt x="1038" y="50"/>
                  </a:cubicBezTo>
                </a:path>
              </a:pathLst>
            </a:custGeom>
            <a:noFill/>
            <a:ln w="28575"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47122" name="Group 18"/>
            <p:cNvGrpSpPr>
              <a:grpSpLocks/>
            </p:cNvGrpSpPr>
            <p:nvPr/>
          </p:nvGrpSpPr>
          <p:grpSpPr bwMode="auto">
            <a:xfrm>
              <a:off x="2448" y="2231"/>
              <a:ext cx="1480" cy="271"/>
              <a:chOff x="2438" y="2375"/>
              <a:chExt cx="1480" cy="271"/>
            </a:xfrm>
          </p:grpSpPr>
          <p:sp>
            <p:nvSpPr>
              <p:cNvPr id="47123" name="Freeform 19"/>
              <p:cNvSpPr>
                <a:spLocks/>
              </p:cNvSpPr>
              <p:nvPr/>
            </p:nvSpPr>
            <p:spPr bwMode="auto">
              <a:xfrm>
                <a:off x="2640" y="2496"/>
                <a:ext cx="1056" cy="150"/>
              </a:xfrm>
              <a:custGeom>
                <a:avLst/>
                <a:gdLst>
                  <a:gd name="T0" fmla="*/ 0 w 1124"/>
                  <a:gd name="T1" fmla="*/ 309 h 102"/>
                  <a:gd name="T2" fmla="*/ 21 w 1124"/>
                  <a:gd name="T3" fmla="*/ 178 h 102"/>
                  <a:gd name="T4" fmla="*/ 48 w 1124"/>
                  <a:gd name="T5" fmla="*/ 440 h 102"/>
                  <a:gd name="T6" fmla="*/ 70 w 1124"/>
                  <a:gd name="T7" fmla="*/ 569 h 102"/>
                  <a:gd name="T8" fmla="*/ 173 w 1124"/>
                  <a:gd name="T9" fmla="*/ 178 h 102"/>
                  <a:gd name="T10" fmla="*/ 297 w 1124"/>
                  <a:gd name="T11" fmla="*/ 703 h 102"/>
                  <a:gd name="T12" fmla="*/ 353 w 1124"/>
                  <a:gd name="T13" fmla="*/ 249 h 102"/>
                  <a:gd name="T14" fmla="*/ 373 w 1124"/>
                  <a:gd name="T15" fmla="*/ 116 h 102"/>
                  <a:gd name="T16" fmla="*/ 449 w 1124"/>
                  <a:gd name="T17" fmla="*/ 569 h 102"/>
                  <a:gd name="T18" fmla="*/ 471 w 1124"/>
                  <a:gd name="T19" fmla="*/ 500 h 102"/>
                  <a:gd name="T20" fmla="*/ 477 w 1124"/>
                  <a:gd name="T21" fmla="*/ 309 h 102"/>
                  <a:gd name="T22" fmla="*/ 595 w 1124"/>
                  <a:gd name="T23" fmla="*/ 47 h 102"/>
                  <a:gd name="T24" fmla="*/ 664 w 1124"/>
                  <a:gd name="T25" fmla="*/ 369 h 102"/>
                  <a:gd name="T26" fmla="*/ 684 w 1124"/>
                  <a:gd name="T27" fmla="*/ 249 h 102"/>
                  <a:gd name="T28" fmla="*/ 720 w 1124"/>
                  <a:gd name="T29" fmla="*/ 116 h 102"/>
                  <a:gd name="T30" fmla="*/ 823 w 1124"/>
                  <a:gd name="T31" fmla="*/ 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4" h="102">
                    <a:moveTo>
                      <a:pt x="0" y="45"/>
                    </a:moveTo>
                    <a:cubicBezTo>
                      <a:pt x="10" y="39"/>
                      <a:pt x="18" y="28"/>
                      <a:pt x="29" y="26"/>
                    </a:cubicBezTo>
                    <a:cubicBezTo>
                      <a:pt x="69" y="20"/>
                      <a:pt x="51" y="46"/>
                      <a:pt x="66" y="64"/>
                    </a:cubicBezTo>
                    <a:cubicBezTo>
                      <a:pt x="73" y="73"/>
                      <a:pt x="85" y="77"/>
                      <a:pt x="95" y="83"/>
                    </a:cubicBezTo>
                    <a:cubicBezTo>
                      <a:pt x="283" y="65"/>
                      <a:pt x="137" y="93"/>
                      <a:pt x="236" y="26"/>
                    </a:cubicBezTo>
                    <a:cubicBezTo>
                      <a:pt x="299" y="39"/>
                      <a:pt x="345" y="80"/>
                      <a:pt x="406" y="102"/>
                    </a:cubicBezTo>
                    <a:cubicBezTo>
                      <a:pt x="438" y="53"/>
                      <a:pt x="415" y="80"/>
                      <a:pt x="482" y="36"/>
                    </a:cubicBezTo>
                    <a:cubicBezTo>
                      <a:pt x="491" y="30"/>
                      <a:pt x="510" y="17"/>
                      <a:pt x="510" y="17"/>
                    </a:cubicBezTo>
                    <a:cubicBezTo>
                      <a:pt x="612" y="31"/>
                      <a:pt x="555" y="22"/>
                      <a:pt x="614" y="83"/>
                    </a:cubicBezTo>
                    <a:cubicBezTo>
                      <a:pt x="623" y="80"/>
                      <a:pt x="635" y="80"/>
                      <a:pt x="642" y="73"/>
                    </a:cubicBezTo>
                    <a:cubicBezTo>
                      <a:pt x="649" y="66"/>
                      <a:pt x="644" y="51"/>
                      <a:pt x="652" y="45"/>
                    </a:cubicBezTo>
                    <a:cubicBezTo>
                      <a:pt x="692" y="17"/>
                      <a:pt x="767" y="17"/>
                      <a:pt x="812" y="7"/>
                    </a:cubicBezTo>
                    <a:cubicBezTo>
                      <a:pt x="861" y="80"/>
                      <a:pt x="828" y="68"/>
                      <a:pt x="907" y="54"/>
                    </a:cubicBezTo>
                    <a:cubicBezTo>
                      <a:pt x="916" y="48"/>
                      <a:pt x="927" y="44"/>
                      <a:pt x="935" y="36"/>
                    </a:cubicBezTo>
                    <a:cubicBezTo>
                      <a:pt x="969" y="2"/>
                      <a:pt x="935" y="0"/>
                      <a:pt x="982" y="17"/>
                    </a:cubicBezTo>
                    <a:cubicBezTo>
                      <a:pt x="1111" y="6"/>
                      <a:pt x="1064" y="7"/>
                      <a:pt x="1124" y="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24" name="Text Box 20"/>
              <p:cNvSpPr txBox="1">
                <a:spLocks noChangeArrowheads="1"/>
              </p:cNvSpPr>
              <p:nvPr/>
            </p:nvSpPr>
            <p:spPr bwMode="auto">
              <a:xfrm>
                <a:off x="2438" y="2375"/>
                <a:ext cx="14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1200" b="1">
                    <a:latin typeface="Times New Roman" panose="02020603050405020304" pitchFamily="18" charset="0"/>
                  </a:rPr>
                  <a:t>ABC                                    A’B’C’</a:t>
                </a:r>
              </a:p>
            </p:txBody>
          </p:sp>
        </p:grpSp>
      </p:grpSp>
      <p:grpSp>
        <p:nvGrpSpPr>
          <p:cNvPr id="47115" name="Group 21"/>
          <p:cNvGrpSpPr>
            <a:grpSpLocks/>
          </p:cNvGrpSpPr>
          <p:nvPr/>
        </p:nvGrpSpPr>
        <p:grpSpPr bwMode="auto">
          <a:xfrm>
            <a:off x="6816725" y="5084763"/>
            <a:ext cx="609600" cy="533400"/>
            <a:chOff x="1872" y="2832"/>
            <a:chExt cx="384" cy="336"/>
          </a:xfrm>
        </p:grpSpPr>
        <p:sp>
          <p:nvSpPr>
            <p:cNvPr id="47119" name="Oval 22"/>
            <p:cNvSpPr>
              <a:spLocks noChangeArrowheads="1"/>
            </p:cNvSpPr>
            <p:nvPr/>
          </p:nvSpPr>
          <p:spPr bwMode="auto">
            <a:xfrm>
              <a:off x="1872" y="2832"/>
              <a:ext cx="38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sp>
          <p:nvSpPr>
            <p:cNvPr id="47120" name="Oval 23"/>
            <p:cNvSpPr>
              <a:spLocks noChangeArrowheads="1"/>
            </p:cNvSpPr>
            <p:nvPr/>
          </p:nvSpPr>
          <p:spPr bwMode="auto">
            <a:xfrm>
              <a:off x="1920" y="2880"/>
              <a:ext cx="288" cy="24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grpSp>
      <p:grpSp>
        <p:nvGrpSpPr>
          <p:cNvPr id="47116" name="Group 24"/>
          <p:cNvGrpSpPr>
            <a:grpSpLocks/>
          </p:cNvGrpSpPr>
          <p:nvPr/>
        </p:nvGrpSpPr>
        <p:grpSpPr bwMode="auto">
          <a:xfrm>
            <a:off x="6816725" y="5734050"/>
            <a:ext cx="609600" cy="533400"/>
            <a:chOff x="1872" y="2832"/>
            <a:chExt cx="384" cy="336"/>
          </a:xfrm>
        </p:grpSpPr>
        <p:sp>
          <p:nvSpPr>
            <p:cNvPr id="47117" name="Oval 25"/>
            <p:cNvSpPr>
              <a:spLocks noChangeArrowheads="1"/>
            </p:cNvSpPr>
            <p:nvPr/>
          </p:nvSpPr>
          <p:spPr bwMode="auto">
            <a:xfrm>
              <a:off x="1872" y="2832"/>
              <a:ext cx="38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sp>
          <p:nvSpPr>
            <p:cNvPr id="47118" name="Oval 26"/>
            <p:cNvSpPr>
              <a:spLocks noChangeArrowheads="1"/>
            </p:cNvSpPr>
            <p:nvPr/>
          </p:nvSpPr>
          <p:spPr bwMode="auto">
            <a:xfrm>
              <a:off x="1920" y="2880"/>
              <a:ext cx="288" cy="24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grpSp>
    </p:spTree>
    <p:extLst>
      <p:ext uri="{BB962C8B-B14F-4D97-AF65-F5344CB8AC3E}">
        <p14:creationId xmlns:p14="http://schemas.microsoft.com/office/powerpoint/2010/main" val="40487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4"/>
          <p:cNvSpPr txBox="1">
            <a:spLocks noChangeArrowheads="1"/>
          </p:cNvSpPr>
          <p:nvPr/>
        </p:nvSpPr>
        <p:spPr bwMode="auto">
          <a:xfrm>
            <a:off x="1524001" y="260350"/>
            <a:ext cx="514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2400" b="1" dirty="0">
                <a:solidFill>
                  <a:srgbClr val="FF0000"/>
                </a:solidFill>
              </a:rPr>
              <a:t>DNA: strategie di compattamento  </a:t>
            </a:r>
          </a:p>
        </p:txBody>
      </p:sp>
      <p:sp>
        <p:nvSpPr>
          <p:cNvPr id="46084" name="Text Box 5"/>
          <p:cNvSpPr txBox="1">
            <a:spLocks noChangeArrowheads="1"/>
          </p:cNvSpPr>
          <p:nvPr/>
        </p:nvSpPr>
        <p:spPr bwMode="auto">
          <a:xfrm>
            <a:off x="1524000" y="692151"/>
            <a:ext cx="71643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dirty="0"/>
              <a:t>Una delle più sorprendenti caratteristiche di virus, cellule batteriche e cellule eucariotiche, è l’enorme discrepanza esistente tra la lunghezza del loro DNA e lo spazio, estremamente limitato, in cui tale DNA deve essere accolto.</a:t>
            </a:r>
          </a:p>
        </p:txBody>
      </p:sp>
      <p:graphicFrame>
        <p:nvGraphicFramePr>
          <p:cNvPr id="46085" name="Object 6"/>
          <p:cNvGraphicFramePr>
            <a:graphicFrameLocks noChangeAspect="1"/>
          </p:cNvGraphicFramePr>
          <p:nvPr>
            <p:extLst/>
          </p:nvPr>
        </p:nvGraphicFramePr>
        <p:xfrm>
          <a:off x="9436008" y="359569"/>
          <a:ext cx="1824038" cy="2087563"/>
        </p:xfrm>
        <a:graphic>
          <a:graphicData uri="http://schemas.openxmlformats.org/presentationml/2006/ole">
            <mc:AlternateContent xmlns:mc="http://schemas.openxmlformats.org/markup-compatibility/2006">
              <mc:Choice xmlns:v="urn:schemas-microsoft-com:vml" Requires="v">
                <p:oleObj spid="_x0000_s2051" name="Image" r:id="rId3" imgW="3136508" imgH="3593651" progId="">
                  <p:embed/>
                </p:oleObj>
              </mc:Choice>
              <mc:Fallback>
                <p:oleObj name="Image" r:id="rId3" imgW="3136508" imgH="3593651" progId="">
                  <p:embed/>
                  <p:pic>
                    <p:nvPicPr>
                      <p:cNvPr id="4608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008" y="359569"/>
                        <a:ext cx="1824038"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46086" name="Rectangle 9"/>
          <p:cNvSpPr>
            <a:spLocks noChangeArrowheads="1"/>
          </p:cNvSpPr>
          <p:nvPr/>
        </p:nvSpPr>
        <p:spPr bwMode="auto">
          <a:xfrm>
            <a:off x="1523999" y="1989139"/>
            <a:ext cx="7067341"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dirty="0"/>
              <a:t>Per es: il DNA del </a:t>
            </a:r>
            <a:r>
              <a:rPr lang="it-IT" dirty="0">
                <a:solidFill>
                  <a:srgbClr val="FF0000"/>
                </a:solidFill>
              </a:rPr>
              <a:t>batteriofago T4</a:t>
            </a:r>
            <a:r>
              <a:rPr lang="it-IT" dirty="0"/>
              <a:t> ha una lunghezza di 60 x 10</a:t>
            </a:r>
            <a:r>
              <a:rPr lang="it-IT" baseline="30000" dirty="0"/>
              <a:t>-6</a:t>
            </a:r>
            <a:r>
              <a:rPr lang="it-IT" dirty="0"/>
              <a:t> metri, mentre la testa ha un diametro pari a 80 x 10</a:t>
            </a:r>
            <a:r>
              <a:rPr lang="it-IT" baseline="30000" dirty="0"/>
              <a:t>-9</a:t>
            </a:r>
            <a:r>
              <a:rPr lang="it-IT" dirty="0"/>
              <a:t> metri. Il DNA per essere contenuto nella testa deve essere ridotto di 1000 volte.</a:t>
            </a:r>
          </a:p>
        </p:txBody>
      </p:sp>
      <p:sp>
        <p:nvSpPr>
          <p:cNvPr id="46087" name="Rectangle 10"/>
          <p:cNvSpPr>
            <a:spLocks noChangeArrowheads="1"/>
          </p:cNvSpPr>
          <p:nvPr/>
        </p:nvSpPr>
        <p:spPr bwMode="auto">
          <a:xfrm>
            <a:off x="1524001" y="3213100"/>
            <a:ext cx="706734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dirty="0"/>
              <a:t>Una cellula di </a:t>
            </a:r>
            <a:r>
              <a:rPr lang="it-IT" dirty="0">
                <a:solidFill>
                  <a:srgbClr val="FF0000"/>
                </a:solidFill>
              </a:rPr>
              <a:t>Escherichia coli</a:t>
            </a:r>
            <a:r>
              <a:rPr lang="it-IT" dirty="0"/>
              <a:t>, di dimensioni pari a 1 nm x 1 nm x 4 nm, contiene tutto il proprio programma genetico in una singola molecola di DNA le cui dimensioni, in forma completamente distesa, corrispondono a circa 1 mm; vale a dire che la molecola del DNA è circa 250 volte più lunga della cellula che la contiene. </a:t>
            </a:r>
          </a:p>
        </p:txBody>
      </p:sp>
      <p:sp>
        <p:nvSpPr>
          <p:cNvPr id="46088" name="Rectangle 11"/>
          <p:cNvSpPr>
            <a:spLocks noChangeArrowheads="1"/>
          </p:cNvSpPr>
          <p:nvPr/>
        </p:nvSpPr>
        <p:spPr bwMode="auto">
          <a:xfrm>
            <a:off x="1524001" y="5018786"/>
            <a:ext cx="7067339"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dirty="0"/>
              <a:t>Il nucleo di una </a:t>
            </a:r>
            <a:r>
              <a:rPr lang="it-IT" dirty="0">
                <a:solidFill>
                  <a:srgbClr val="FF3300"/>
                </a:solidFill>
              </a:rPr>
              <a:t>cellula somatica umana</a:t>
            </a:r>
            <a:r>
              <a:rPr lang="it-IT" dirty="0"/>
              <a:t> dal diametro medio di circa </a:t>
            </a:r>
            <a:r>
              <a:rPr lang="it-IT" dirty="0">
                <a:solidFill>
                  <a:srgbClr val="FF0000"/>
                </a:solidFill>
              </a:rPr>
              <a:t>5 </a:t>
            </a:r>
            <a:r>
              <a:rPr lang="it-IT" dirty="0">
                <a:solidFill>
                  <a:srgbClr val="FF0000"/>
                </a:solidFill>
                <a:sym typeface="Symbol" panose="05050102010706020507" pitchFamily="18" charset="2"/>
              </a:rPr>
              <a:t></a:t>
            </a:r>
            <a:r>
              <a:rPr lang="it-IT" dirty="0">
                <a:solidFill>
                  <a:srgbClr val="FF0000"/>
                </a:solidFill>
              </a:rPr>
              <a:t>m</a:t>
            </a:r>
            <a:r>
              <a:rPr lang="it-IT" dirty="0"/>
              <a:t>, contiene una quantità di DNA (3 x 10</a:t>
            </a:r>
            <a:r>
              <a:rPr lang="it-IT" baseline="30000" dirty="0"/>
              <a:t>9</a:t>
            </a:r>
            <a:r>
              <a:rPr lang="it-IT" dirty="0"/>
              <a:t> nucleotidi per cellula aploide) che, in forma completamente distesa, avrebbe una lunghezza pari a 1,7 metri, cioè 350.000 volte superiore al diametro del suo contenitore.</a:t>
            </a:r>
          </a:p>
        </p:txBody>
      </p:sp>
      <p:pic>
        <p:nvPicPr>
          <p:cNvPr id="4608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3466" y="2706898"/>
            <a:ext cx="2700337"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466" y="4859059"/>
            <a:ext cx="270033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42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4"/>
          <p:cNvSpPr txBox="1">
            <a:spLocks noChangeArrowheads="1"/>
          </p:cNvSpPr>
          <p:nvPr/>
        </p:nvSpPr>
        <p:spPr bwMode="auto">
          <a:xfrm>
            <a:off x="1238495" y="202262"/>
            <a:ext cx="98280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2400" b="1" dirty="0">
                <a:solidFill>
                  <a:srgbClr val="FF0000"/>
                </a:solidFill>
              </a:rPr>
              <a:t>Strategie di compattamento del DNA negli eucarioti: la cromatina   </a:t>
            </a:r>
          </a:p>
        </p:txBody>
      </p:sp>
      <p:sp>
        <p:nvSpPr>
          <p:cNvPr id="49157" name="Text Box 6"/>
          <p:cNvSpPr txBox="1">
            <a:spLocks noChangeArrowheads="1"/>
          </p:cNvSpPr>
          <p:nvPr/>
        </p:nvSpPr>
        <p:spPr bwMode="auto">
          <a:xfrm>
            <a:off x="1414342" y="727479"/>
            <a:ext cx="90074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sz="2400" dirty="0"/>
          </a:p>
          <a:p>
            <a:pPr marL="342900" indent="-342900" algn="just" eaLnBrk="1" hangingPunct="1">
              <a:buFont typeface="Arial" panose="020B0604020202020204" pitchFamily="34" charset="0"/>
              <a:buChar char="•"/>
            </a:pPr>
            <a:r>
              <a:rPr lang="it-IT" sz="2400" dirty="0"/>
              <a:t>Per compattare il DNA è richiesto l’intervento delle proteine</a:t>
            </a:r>
          </a:p>
          <a:p>
            <a:pPr marL="342900" indent="-342900" algn="just" eaLnBrk="1" hangingPunct="1">
              <a:buFont typeface="Arial" panose="020B0604020202020204" pitchFamily="34" charset="0"/>
              <a:buChar char="•"/>
            </a:pPr>
            <a:endParaRPr lang="it-IT" sz="2400" dirty="0"/>
          </a:p>
          <a:p>
            <a:pPr marL="342900" indent="-342900" algn="just" eaLnBrk="1" hangingPunct="1">
              <a:buFont typeface="Arial" panose="020B0604020202020204" pitchFamily="34" charset="0"/>
              <a:buChar char="•"/>
            </a:pPr>
            <a:r>
              <a:rPr lang="it-IT" sz="2400" dirty="0"/>
              <a:t>I complessi tra DNA eucariotico e proteine si chiamano </a:t>
            </a:r>
            <a:r>
              <a:rPr lang="it-IT" sz="2400" dirty="0">
                <a:solidFill>
                  <a:srgbClr val="FF0000"/>
                </a:solidFill>
              </a:rPr>
              <a:t>cromatina</a:t>
            </a:r>
            <a:r>
              <a:rPr lang="it-IT" sz="2400" dirty="0"/>
              <a:t>.</a:t>
            </a:r>
          </a:p>
          <a:p>
            <a:pPr marL="342900" indent="-342900" algn="just" eaLnBrk="1" hangingPunct="1">
              <a:buFont typeface="Arial" panose="020B0604020202020204" pitchFamily="34" charset="0"/>
              <a:buChar char="•"/>
            </a:pPr>
            <a:endParaRPr lang="it-IT" sz="2400" dirty="0"/>
          </a:p>
          <a:p>
            <a:pPr marL="342900" indent="-342900" algn="just" eaLnBrk="1" hangingPunct="1">
              <a:buFont typeface="Arial" panose="020B0604020202020204" pitchFamily="34" charset="0"/>
              <a:buChar char="•"/>
            </a:pPr>
            <a:r>
              <a:rPr lang="it-IT" sz="2400" dirty="0"/>
              <a:t>Le proteine principali della cromatina sono gli </a:t>
            </a:r>
            <a:r>
              <a:rPr lang="it-IT" sz="2400" dirty="0">
                <a:solidFill>
                  <a:srgbClr val="FF0000"/>
                </a:solidFill>
              </a:rPr>
              <a:t>istoni</a:t>
            </a:r>
            <a:r>
              <a:rPr lang="it-IT" sz="2400" dirty="0"/>
              <a:t>.</a:t>
            </a:r>
            <a:endParaRPr lang="it-IT" sz="2400" dirty="0">
              <a:solidFill>
                <a:srgbClr val="FF0000"/>
              </a:solidFill>
            </a:endParaRPr>
          </a:p>
        </p:txBody>
      </p:sp>
      <p:sp>
        <p:nvSpPr>
          <p:cNvPr id="49158" name="Text Box 7"/>
          <p:cNvSpPr txBox="1">
            <a:spLocks noChangeArrowheads="1"/>
          </p:cNvSpPr>
          <p:nvPr/>
        </p:nvSpPr>
        <p:spPr bwMode="auto">
          <a:xfrm>
            <a:off x="2041525" y="3468688"/>
            <a:ext cx="12458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eriod"/>
            </a:pPr>
            <a:r>
              <a:rPr lang="it-IT" sz="2400"/>
              <a:t>H1 </a:t>
            </a:r>
          </a:p>
          <a:p>
            <a:pPr eaLnBrk="1" hangingPunct="1">
              <a:buFontTx/>
              <a:buAutoNum type="arabicPeriod"/>
            </a:pPr>
            <a:r>
              <a:rPr lang="it-IT" sz="2400"/>
              <a:t>H2A</a:t>
            </a:r>
          </a:p>
          <a:p>
            <a:pPr eaLnBrk="1" hangingPunct="1">
              <a:buFontTx/>
              <a:buAutoNum type="arabicPeriod"/>
            </a:pPr>
            <a:r>
              <a:rPr lang="it-IT" sz="2400"/>
              <a:t>H2B</a:t>
            </a:r>
          </a:p>
          <a:p>
            <a:pPr eaLnBrk="1" hangingPunct="1">
              <a:buFontTx/>
              <a:buAutoNum type="arabicPeriod"/>
            </a:pPr>
            <a:r>
              <a:rPr lang="it-IT" sz="2400"/>
              <a:t>H3</a:t>
            </a:r>
          </a:p>
          <a:p>
            <a:pPr eaLnBrk="1" hangingPunct="1">
              <a:buFontTx/>
              <a:buAutoNum type="arabicPeriod"/>
            </a:pPr>
            <a:r>
              <a:rPr lang="it-IT" sz="2400"/>
              <a:t>H4</a:t>
            </a:r>
          </a:p>
        </p:txBody>
      </p:sp>
      <p:sp>
        <p:nvSpPr>
          <p:cNvPr id="49159" name="AutoShape 8"/>
          <p:cNvSpPr>
            <a:spLocks noChangeArrowheads="1"/>
          </p:cNvSpPr>
          <p:nvPr/>
        </p:nvSpPr>
        <p:spPr bwMode="auto">
          <a:xfrm>
            <a:off x="3581400" y="4267200"/>
            <a:ext cx="1752600" cy="381000"/>
          </a:xfrm>
          <a:prstGeom prst="rightArrow">
            <a:avLst>
              <a:gd name="adj1" fmla="val 50000"/>
              <a:gd name="adj2" fmla="val 115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sp>
        <p:nvSpPr>
          <p:cNvPr id="49160" name="Text Box 9"/>
          <p:cNvSpPr txBox="1">
            <a:spLocks noChangeArrowheads="1"/>
          </p:cNvSpPr>
          <p:nvPr/>
        </p:nvSpPr>
        <p:spPr bwMode="auto">
          <a:xfrm>
            <a:off x="5614500" y="3678704"/>
            <a:ext cx="42830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sz="2400" dirty="0"/>
              <a:t>contengono un’alta % di aminoacidi basici, come lisina e arginina, che facilitano il legame alla molecola di DNA carica negativamente</a:t>
            </a:r>
          </a:p>
        </p:txBody>
      </p:sp>
    </p:spTree>
    <p:extLst>
      <p:ext uri="{BB962C8B-B14F-4D97-AF65-F5344CB8AC3E}">
        <p14:creationId xmlns:p14="http://schemas.microsoft.com/office/powerpoint/2010/main" val="409725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Object 3"/>
          <p:cNvGraphicFramePr>
            <a:graphicFrameLocks noChangeAspect="1"/>
          </p:cNvGraphicFramePr>
          <p:nvPr/>
        </p:nvGraphicFramePr>
        <p:xfrm>
          <a:off x="1524001" y="6361114"/>
          <a:ext cx="1763713" cy="496887"/>
        </p:xfrm>
        <a:graphic>
          <a:graphicData uri="http://schemas.openxmlformats.org/presentationml/2006/ole">
            <mc:AlternateContent xmlns:mc="http://schemas.openxmlformats.org/markup-compatibility/2006">
              <mc:Choice xmlns:v="urn:schemas-microsoft-com:vml" Requires="v">
                <p:oleObj spid="_x0000_s3077" name="Image" r:id="rId3" imgW="3558066" imgH="1003529" progId="">
                  <p:embed/>
                </p:oleObj>
              </mc:Choice>
              <mc:Fallback>
                <p:oleObj name="Image" r:id="rId3" imgW="3558066" imgH="1003529" progId="">
                  <p:embed/>
                  <p:pic>
                    <p:nvPicPr>
                      <p:cNvPr id="501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361114"/>
                        <a:ext cx="17637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50181" name="Object 7"/>
          <p:cNvGraphicFramePr>
            <a:graphicFrameLocks noChangeAspect="1"/>
          </p:cNvGraphicFramePr>
          <p:nvPr/>
        </p:nvGraphicFramePr>
        <p:xfrm>
          <a:off x="5934076" y="447676"/>
          <a:ext cx="4733925" cy="6410325"/>
        </p:xfrm>
        <a:graphic>
          <a:graphicData uri="http://schemas.openxmlformats.org/presentationml/2006/ole">
            <mc:AlternateContent xmlns:mc="http://schemas.openxmlformats.org/markup-compatibility/2006">
              <mc:Choice xmlns:v="urn:schemas-microsoft-com:vml" Requires="v">
                <p:oleObj spid="_x0000_s3078" name="Image" r:id="rId5" imgW="6315567" imgH="8552065" progId="">
                  <p:embed/>
                </p:oleObj>
              </mc:Choice>
              <mc:Fallback>
                <p:oleObj name="Image" r:id="rId5" imgW="6315567" imgH="8552065" progId="">
                  <p:embed/>
                  <p:pic>
                    <p:nvPicPr>
                      <p:cNvPr id="5018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076" y="447676"/>
                        <a:ext cx="473392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50182" name="Text Box 8"/>
          <p:cNvSpPr txBox="1">
            <a:spLocks noChangeArrowheads="1"/>
          </p:cNvSpPr>
          <p:nvPr/>
        </p:nvSpPr>
        <p:spPr bwMode="auto">
          <a:xfrm>
            <a:off x="2327583" y="78344"/>
            <a:ext cx="83619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b="1" dirty="0">
                <a:solidFill>
                  <a:srgbClr val="FF0000"/>
                </a:solidFill>
              </a:rPr>
              <a:t>Strategie di compattamento del DNA negli eucarioti: il </a:t>
            </a:r>
            <a:r>
              <a:rPr lang="it-IT" b="1" dirty="0" err="1">
                <a:solidFill>
                  <a:srgbClr val="FF0000"/>
                </a:solidFill>
              </a:rPr>
              <a:t>nucleosoma</a:t>
            </a:r>
            <a:r>
              <a:rPr lang="it-IT" b="1" dirty="0">
                <a:solidFill>
                  <a:srgbClr val="FF0000"/>
                </a:solidFill>
              </a:rPr>
              <a:t>  </a:t>
            </a:r>
          </a:p>
        </p:txBody>
      </p:sp>
      <p:graphicFrame>
        <p:nvGraphicFramePr>
          <p:cNvPr id="50183" name="Object 10"/>
          <p:cNvGraphicFramePr>
            <a:graphicFrameLocks noChangeAspect="1"/>
          </p:cNvGraphicFramePr>
          <p:nvPr/>
        </p:nvGraphicFramePr>
        <p:xfrm>
          <a:off x="1524001" y="1231900"/>
          <a:ext cx="4716463" cy="4135438"/>
        </p:xfrm>
        <a:graphic>
          <a:graphicData uri="http://schemas.openxmlformats.org/presentationml/2006/ole">
            <mc:AlternateContent xmlns:mc="http://schemas.openxmlformats.org/markup-compatibility/2006">
              <mc:Choice xmlns:v="urn:schemas-microsoft-com:vml" Requires="v">
                <p:oleObj spid="_x0000_s3079" name="Image" r:id="rId7" imgW="6290152" imgH="5515002" progId="">
                  <p:embed/>
                </p:oleObj>
              </mc:Choice>
              <mc:Fallback>
                <p:oleObj name="Image" r:id="rId7" imgW="6290152" imgH="5515002" progId="">
                  <p:embed/>
                  <p:pic>
                    <p:nvPicPr>
                      <p:cNvPr id="50183"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1231900"/>
                        <a:ext cx="4716463"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8402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3" name="Object 3"/>
          <p:cNvGraphicFramePr>
            <a:graphicFrameLocks noChangeAspect="1"/>
          </p:cNvGraphicFramePr>
          <p:nvPr/>
        </p:nvGraphicFramePr>
        <p:xfrm>
          <a:off x="1524001" y="6361114"/>
          <a:ext cx="1763713" cy="496887"/>
        </p:xfrm>
        <a:graphic>
          <a:graphicData uri="http://schemas.openxmlformats.org/presentationml/2006/ole">
            <mc:AlternateContent xmlns:mc="http://schemas.openxmlformats.org/markup-compatibility/2006">
              <mc:Choice xmlns:v="urn:schemas-microsoft-com:vml" Requires="v">
                <p:oleObj spid="_x0000_s4100" name="Image" r:id="rId3" imgW="3558066" imgH="1003529" progId="">
                  <p:embed/>
                </p:oleObj>
              </mc:Choice>
              <mc:Fallback>
                <p:oleObj name="Image" r:id="rId3" imgW="3558066" imgH="1003529" progId="">
                  <p:embed/>
                  <p:pic>
                    <p:nvPicPr>
                      <p:cNvPr id="512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361114"/>
                        <a:ext cx="17637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51204" name="Text Box 4"/>
          <p:cNvSpPr txBox="1">
            <a:spLocks noChangeArrowheads="1"/>
          </p:cNvSpPr>
          <p:nvPr/>
        </p:nvSpPr>
        <p:spPr bwMode="auto">
          <a:xfrm>
            <a:off x="2518788" y="153474"/>
            <a:ext cx="734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b="1" dirty="0">
                <a:solidFill>
                  <a:srgbClr val="FF0000"/>
                </a:solidFill>
              </a:rPr>
              <a:t>Strategie di compattamento del DNA negli eucarioti: il solenoide   </a:t>
            </a:r>
          </a:p>
        </p:txBody>
      </p:sp>
      <p:graphicFrame>
        <p:nvGraphicFramePr>
          <p:cNvPr id="51205" name="Object 5"/>
          <p:cNvGraphicFramePr>
            <a:graphicFrameLocks noChangeAspect="1"/>
          </p:cNvGraphicFramePr>
          <p:nvPr>
            <p:extLst/>
          </p:nvPr>
        </p:nvGraphicFramePr>
        <p:xfrm>
          <a:off x="2208214" y="822693"/>
          <a:ext cx="7343775" cy="5259387"/>
        </p:xfrm>
        <a:graphic>
          <a:graphicData uri="http://schemas.openxmlformats.org/presentationml/2006/ole">
            <mc:AlternateContent xmlns:mc="http://schemas.openxmlformats.org/markup-compatibility/2006">
              <mc:Choice xmlns:v="urn:schemas-microsoft-com:vml" Requires="v">
                <p:oleObj spid="_x0000_s4101" name="Image" r:id="rId5" imgW="6264737" imgH="4485704" progId="">
                  <p:embed/>
                </p:oleObj>
              </mc:Choice>
              <mc:Fallback>
                <p:oleObj name="Image" r:id="rId5" imgW="6264737" imgH="4485704" progId="">
                  <p:embed/>
                  <p:pic>
                    <p:nvPicPr>
                      <p:cNvPr id="512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4" y="822693"/>
                        <a:ext cx="7343775" cy="525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3700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Object 3"/>
          <p:cNvGraphicFramePr>
            <a:graphicFrameLocks noChangeAspect="1"/>
          </p:cNvGraphicFramePr>
          <p:nvPr/>
        </p:nvGraphicFramePr>
        <p:xfrm>
          <a:off x="1524001" y="6361114"/>
          <a:ext cx="1763713" cy="496887"/>
        </p:xfrm>
        <a:graphic>
          <a:graphicData uri="http://schemas.openxmlformats.org/presentationml/2006/ole">
            <mc:AlternateContent xmlns:mc="http://schemas.openxmlformats.org/markup-compatibility/2006">
              <mc:Choice xmlns:v="urn:schemas-microsoft-com:vml" Requires="v">
                <p:oleObj spid="_x0000_s5124" name="Image" r:id="rId3" imgW="3558066" imgH="1003529" progId="">
                  <p:embed/>
                </p:oleObj>
              </mc:Choice>
              <mc:Fallback>
                <p:oleObj name="Image" r:id="rId3" imgW="3558066" imgH="1003529" progId="">
                  <p:embed/>
                  <p:pic>
                    <p:nvPicPr>
                      <p:cNvPr id="522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361114"/>
                        <a:ext cx="17637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extLst/>
          </p:nvPr>
        </p:nvGraphicFramePr>
        <p:xfrm>
          <a:off x="5130800" y="11723"/>
          <a:ext cx="5537200" cy="6858000"/>
        </p:xfrm>
        <a:graphic>
          <a:graphicData uri="http://schemas.openxmlformats.org/presentationml/2006/ole">
            <mc:AlternateContent xmlns:mc="http://schemas.openxmlformats.org/markup-compatibility/2006">
              <mc:Choice xmlns:v="urn:schemas-microsoft-com:vml" Requires="v">
                <p:oleObj spid="_x0000_s5125" name="Image" r:id="rId5" imgW="12936110" imgH="16024003" progId="">
                  <p:embed/>
                </p:oleObj>
              </mc:Choice>
              <mc:Fallback>
                <p:oleObj name="Image" r:id="rId5" imgW="12936110" imgH="16024003" progId="">
                  <p:embed/>
                  <p:pic>
                    <p:nvPicPr>
                      <p:cNvPr id="522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800" y="11723"/>
                        <a:ext cx="553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6" name="Text Box 4">
            <a:extLst>
              <a:ext uri="{FF2B5EF4-FFF2-40B4-BE49-F238E27FC236}">
                <a16:creationId xmlns:a16="http://schemas.microsoft.com/office/drawing/2014/main" id="{5771D788-DF28-BA40-B3A3-A6FCDFD811B6}"/>
              </a:ext>
            </a:extLst>
          </p:cNvPr>
          <p:cNvSpPr txBox="1">
            <a:spLocks noChangeArrowheads="1"/>
          </p:cNvSpPr>
          <p:nvPr/>
        </p:nvSpPr>
        <p:spPr bwMode="auto">
          <a:xfrm>
            <a:off x="0" y="153474"/>
            <a:ext cx="513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b="1" dirty="0">
                <a:solidFill>
                  <a:srgbClr val="FF0000"/>
                </a:solidFill>
              </a:rPr>
              <a:t>Strategie di compattamento del DNA negli eucarioti: domini ad ansa e cromosomi</a:t>
            </a:r>
          </a:p>
        </p:txBody>
      </p:sp>
    </p:spTree>
    <p:extLst>
      <p:ext uri="{BB962C8B-B14F-4D97-AF65-F5344CB8AC3E}">
        <p14:creationId xmlns:p14="http://schemas.microsoft.com/office/powerpoint/2010/main" val="39507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1" name="Object 3"/>
          <p:cNvGraphicFramePr>
            <a:graphicFrameLocks noChangeAspect="1"/>
          </p:cNvGraphicFramePr>
          <p:nvPr/>
        </p:nvGraphicFramePr>
        <p:xfrm>
          <a:off x="1524001" y="6361114"/>
          <a:ext cx="1763713" cy="496887"/>
        </p:xfrm>
        <a:graphic>
          <a:graphicData uri="http://schemas.openxmlformats.org/presentationml/2006/ole">
            <mc:AlternateContent xmlns:mc="http://schemas.openxmlformats.org/markup-compatibility/2006">
              <mc:Choice xmlns:v="urn:schemas-microsoft-com:vml" Requires="v">
                <p:oleObj spid="_x0000_s6148" name="Image" r:id="rId3" imgW="3558066" imgH="1003529" progId="">
                  <p:embed/>
                </p:oleObj>
              </mc:Choice>
              <mc:Fallback>
                <p:oleObj name="Image" r:id="rId3" imgW="3558066" imgH="1003529" progId="">
                  <p:embed/>
                  <p:pic>
                    <p:nvPicPr>
                      <p:cNvPr id="532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361114"/>
                        <a:ext cx="17637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53253" name="Text Box 6"/>
          <p:cNvSpPr txBox="1">
            <a:spLocks noChangeArrowheads="1"/>
          </p:cNvSpPr>
          <p:nvPr/>
        </p:nvSpPr>
        <p:spPr bwMode="auto">
          <a:xfrm>
            <a:off x="2405857" y="258576"/>
            <a:ext cx="205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sz="2400" dirty="0">
                <a:solidFill>
                  <a:srgbClr val="FF0000"/>
                </a:solidFill>
              </a:rPr>
              <a:t>Cromosoma</a:t>
            </a:r>
          </a:p>
        </p:txBody>
      </p:sp>
      <p:graphicFrame>
        <p:nvGraphicFramePr>
          <p:cNvPr id="53254" name="Object 7"/>
          <p:cNvGraphicFramePr>
            <a:graphicFrameLocks noChangeAspect="1"/>
          </p:cNvGraphicFramePr>
          <p:nvPr>
            <p:extLst/>
          </p:nvPr>
        </p:nvGraphicFramePr>
        <p:xfrm>
          <a:off x="952770" y="829427"/>
          <a:ext cx="4538520" cy="5304384"/>
        </p:xfrm>
        <a:graphic>
          <a:graphicData uri="http://schemas.openxmlformats.org/presentationml/2006/ole">
            <mc:AlternateContent xmlns:mc="http://schemas.openxmlformats.org/markup-compatibility/2006">
              <mc:Choice xmlns:v="urn:schemas-microsoft-com:vml" Requires="v">
                <p:oleObj spid="_x0000_s6149" name="Image" r:id="rId5" imgW="6480762" imgH="7573597" progId="">
                  <p:embed/>
                </p:oleObj>
              </mc:Choice>
              <mc:Fallback>
                <p:oleObj name="Image" r:id="rId5" imgW="6480762" imgH="7573597" progId="">
                  <p:embed/>
                  <p:pic>
                    <p:nvPicPr>
                      <p:cNvPr id="53254"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770" y="829427"/>
                        <a:ext cx="4538520" cy="5304384"/>
                      </a:xfrm>
                      <a:prstGeom prst="rect">
                        <a:avLst/>
                      </a:prstGeom>
                      <a:noFill/>
                      <a:ln>
                        <a:noFill/>
                      </a:ln>
                      <a:effectLst/>
                      <a:extLst/>
                    </p:spPr>
                  </p:pic>
                </p:oleObj>
              </mc:Fallback>
            </mc:AlternateContent>
          </a:graphicData>
        </a:graphic>
      </p:graphicFrame>
      <p:sp>
        <p:nvSpPr>
          <p:cNvPr id="53256" name="AutoShape 12" descr="data:image/jpg;base64,/9j/4AAQSkZJRgABAQAAAQABAAD/2wCEAAkGBhQSERQUExQUFRUUGBgVGBcXFxcVFxgUFxcVFxUYFxcXHCYeFxkkGhgXHy8gIycpLCwsFR4xNTAqNSYrLCkBCQoKDgwOGg8PGiwkHSQpKSwsLCwsLCwsLCwqLCwsLCksLCwsLCwsLCksLCwtLCwsLCwsLCwsLCwsLCwsKSwsLP/AABEIAOEA4AMBIgACEQEDEQH/xAAbAAABBQEBAAAAAAAAAAAAAAACAQMEBQYAB//EAD4QAAIBAgQEBAQDBgUDBQAAAAECAwARBAUSIQYxQVETImFxMoGRoRSx8CNCUmKCwTNyktHhosLxBxUkQ7L/xAAZAQADAQEBAAAAAAAAAAAAAAACAwQBAAX/xAAvEQACAgEDAgUDAwQDAAAAAAAAAQIRAxIhQQQxEyJRsfBhkcEyceEUI4GhBTPR/9oADAMBAAIRAxEAPwDIvijc7mrDB5ZJJh5Jg20bKpHU672+Wxqldt60GS5xows8a21s8TG/WMagbeoJH1qdUqtHeu9dyLnWXPhpjEzAkW3HLf3qyw3BEzhCzqmuIzW3LBQLrceu3teq7irH+JjZnBuCdj6WFbGTiJElRgQQMAAP8xRNvfymtUo6dTCSWur2/lHmzTEHfpt9KQzHvTTT3JP8RJ+pvSFtqJIVLuOGU2pvxz3p/LsKZZUjBAMjKgLbAFiBc+lW/EnDa4dA0cjSaXaOTUAp1BrAhbkqPeudLZhQhKSbS2RRGU2pEkPrVrwrlkc8jiUtZInkCqbaittvpc7dqf4wy9EeOSEKsUyXAW+kMuxtfrtvQ64qSjyasM5Qc12RSeKe9drNNXpSadRPYrSGh1HvSE1fZfw0sq4RtZ/+ROYXAHwfDY+5BvQy2CjuUZc9zXLKakZtgxFiJohe0bsovzsD1qcOFpfwpxBAAuAq76m2uSB2tQ2qsJpqWnkqxKaRpaaD0LNTKF8hmT5VxlpoHvRaf0edDQViiQ0YkNCIWO4VrAXvYkW73tsKB3oWqNsUymhMtNl6EmuoJDni0hkNIsJIvYkXtcd+3vSBN7b37dfpQ7Bh+Iadik3pgxnfYi2x2oojvWHFjIdz705gULPpHNgQN+vMD7UzLzrol8y+4/Ot4BYUz+cnvZvqL1pcNi1KRS3VRFDLG1zYs41aQLDe4Yfes7jICjkWG9zvvsSRt61cPlzJlzalOqR1nUC5tEt0LsOgJaw9qRmVxW/f8jsKTk9rM52ri1caGq0qJWFqreZVKmKwwaUlnfVhprAarkBsPKfW4IJ66d+dYECtVwRgC3jSMSIwqxkLa7yO48NRfqNJa/S1KzryXyijpptTrh7FZwrifDxcJJ28QK237rXVtvYmrbiuMLhcKhHnWXEDc3IXVa1u3+1V2TYAy4pMMRYePYkKC/xANdrXIAF7cr3NW/H6CQRYgKFLySoLdVU7E9/ekTj/AHoSHY78LIvT+TH2pNNdS2r0VE8zUDatxw5mSrhsILqDFjQWubbEBtR7ABSKxOmtDkWW+Jh5gBd5CI02vZtDvf5hbUjPF6G/Svcbgn50vW/Zg5XCmMzQ3/w5J2Y+qAk/cVb5/wAYeHIZIyrS3dES11hj+HYctRWqXgOBmxAZbjQGY97Ab2HfnVbm2TyQFXcXSe7RueZF97jod6RkgnKEW+yv59ivDmcVkklbe37cldGOZrmogKE1ZRE3bL/h1lbD4qIIpkKa1Yi9lTdwOxtuD6V3Gu+KR7ACSGN9IAAAta23TaoXDsgSYSPfw0DF7dQVI0/MkD51J4hwLa4JDYCeMWF72A2t7cvpUcv+9FMX/ZaNTmmZsuHxRLqqHDwJGq8iWAOn1G5+9ecMdvlXoPE+D1iXCqVCYWFWT+ZlUM1z7X+tefMdvlXYIyVqXxBdRNSqvjGwa5qSiaqCdM0/CkwVNcjkJDKj6bXF9LamPsOnrVbkmZKmNSZt18UsbjoSd7el71Z5LluqBFvviGkPsqKFW/ux+1UWRwq2JiVzZTIoP1FRJJubKbdJGh4lnSPDNEH1SS4h5GOm3kFwtz72NZWLnWo4xnWSFXuNfjzLYC2lAbKPtt71l4RRYP0G5XuWEjVacLqPH8RgGEKPLvy1Kp0E/wBVvtVO53q+yPL9WFxb2JNoo13sCzvyPc7bexp+RLQ79BMb1pIYzll0YYAeYRNqPViZGN/vWlxzt+GlBDDRgIFJItYtICAfdeVZnibSuKdEJKoqre9/NpBf/qJ5Vo86zuG2JXxQ3i4eBQQQQWRVuSe43FvSlZIqUE4ra7/wP6ZS1OM3Trf/AEYOuoFaivViIWwq23DOIaKDC7AhsU726nTGF3HpzB6GsSK3MSSRRwKrKBHh5cTfY28RCAD3NgPrQ5UtO7NhKSktPzj8kDgQBsa0zE2jWaY+tgR/3UXGwCxYKMXuEdz7Obr8xc07/wCnkY8LGH94QaRfmNTAH8lqDxzKDPAo5JAi39ev3qeSf9RGP0LoW+lnP6mctRAUlGK9KKPIkzgK2vC+IdcNAFGnVjNGvbm0ajl/L/3VixVvguJvAhSPQTbEJiNV9rKACtu+339KT1ONzxuK5r3H9Jl8PKpel+zHuH8zOFx0t7WLyRv/AJWJDEdu4qfmOUSTpLhtQY4QPLE3ItEW1WHcEH5XrM5vjBNiZpY1ZUkcsuqwO5622pzMs2nmmMxOhtAjup0jSF0nkb7j86CMJOEU1vVft6fkbLLFZJPVtadLn1X+UVgN6EinVitsKFkp+nYm1K9i8yzC6cDPIR8bxwr76gzfb86suJI7zYCG1tMan+pmuarf/dYxg8NESSyztI6jovlsfW/9qbzTiET40TgEKpAUHnpXlUaT8Tttq9kl/wClLpYm730+7v8ACNbnI0y497A+HCEA7ll06q806D2ra53xJCfxOksxxESjkfi22/OsQfauxarbkq2Xz7h5YwS8rvdv2BJpWpBXGmsSjfZFhyEw4tu8YKj0Zzy+1Z/KsrLZiItgVmYb/wApJ/tVpkecwp+DklksY9UZAFyqg3Ut9apoM1QY8T7hPH8T106r1DT01W9P3ZUopNu9tvbcnZ1gLYFZL853B9TvWciG9aDP+IIpIGij1EmdpQemk8qz8XOiw3p3QeeMYyqLJUnOpuDz2SKKWJCNMpUm4vYpexHY7n61AlNN1WiXmx6aRmYsxux3J700T6CrTJs7/DiYadQmhkh6CxcWDbg8t9ha9VJrTHuHelFCKIUcUKYoq+zXifxIjGkZUtFHCx9I+dtuRteqA0hNZkxxnWoPFmnjtx52JMGIeMXUstxpuDa46j2rpJWc6mJJsBc9h0qzxOfK+CjwwQ6kfWXJFiPNYAWuPi71VR06Ed7ETm1GkxCKUVxFdTBN2LqpY0ZmAW5J2AFySewA502asMhzMYfEJKVLaL7KxQ7qRsw5c+xB5GsbNSIUl7kNe42IPMH58qRRUvO8z/E4mWbTp8Vi+m97X9etRBXRd9zpKuxxWgIpy1DRtApgD1APvTowzMrMqnSguxA2W5sLmhWrTBcQNHh5YAqFZviJHmBBHI/Ll60DWwae5SliOtMsKeahYUhocmMla5kpwJSutC0FYwFFScVl0kao7KVVxdSeooKss44jeeKGJgoWIWFueyhd/kOlA0GmU4k9BTkB3pm1PYYbigY1D8o3psU49WHD6R+Lqk3CBpAn8bKLqnzP2BrW9KsxK3RWsLGxBBFIsd60XFuKF4obqzoDLMwtvNJ5it+yrYVZ8KZTGuFkxTqHYN4aK3wr5QS7D97nYDlQwy3j1tBrBKWRYo92YwLSgVPzrGxyy6o77jzmwALDbygfraoI51RilqSYjPj8Objd1yIRXeHREVrOG8JF4cTELcytHIxGplDqoSwOw/e+ldkmoK2ZhxvLLSmZNUqS+EKgFgwDC4JUgEdwassDlKLmAgkNkWfQ1z+7qHM/atNxRnHg4di1jLJrhRdgI4wbbL2sPvQvqYx0qv1DIdI8mu3Sj8/BgqUjagRLACnDVi3PPl32B039K5VHQ7+otVxwk0YxkPihSha3mAK6ipCXv01laseNpE8PCR2VZFaXUoAUqgawBAHfv2pEs0VNQKcfTOeOWS9kZYITyF6ICtvwvwhGYhiMQmvWCYojqVdINtbkEXueQHvWSzRVGJmVAAoaygEkAWHU02M03SFzwTWPxH2It6TTRkVxFNolTBVP1zpGjrRcLHUZYhbXInkNtTakbUVXtddX0FReKZYmxZ8K2kIg2AHmtvcDrU0sy8Tw6LI9O3hea+exTGD9W2ptkrb8U4uHwZrE6ZFiMIVQFuAATfpY3BFY91oIZFkvaqdBZsLw6bd2rIoSjMe1OBKs8iwqyYiJG+EsL+vpWy2Vik7ZRslNeCTWk4rwkcZhWMWY69QHo1hUvgyBCk5cbjQBtf8AeN/yqOWZaNaPQXTyjk8OXcxrLbanYBuKdzHE+JK7WsCdh26UEHMUV2jHHS6DlapOWS6Sz/wgWI2sSQL1Gl51aZbh/wBhI1hs8fmtuNz5fYnf+mmJN/pEzcUvMVmIg0SspN7Hn3HP8q1TQs2XrGt9WqaW3QogCtt/TVFxPhik6gixMURt/SB9bC/zrTcNYwiCJ9iFkeJ/8kirrH5mlZF5K+qKMKudu+z+fazFpawtRrU3PsuGHxMsQ5Kxt7GoSGqsMlOKkuSXPFwk4sK1abhvBD8PiJX1FVaNFUdZG1Wb1IH/AOqzVa7J5rYFASQDiw23aNEJ/MUPVSUcTYzoIynnio/KQnB+EWPNGSS8hRpDvudeklS1+dj1qv4xw8hmincALMg02bVuDY37E/2pzJs+tmhmNgHlKn0VvIfsb/KpnGU8KYYQDeSKVgtzdlXVsPY3JqTU1LG36F0Yao5orbf2Rla6uZt6VTXrngFzwhhBJi4ywukWqZu2mNS2/pcAfOpnEkPi/hcU/wAeIaQN/lDLpsPY1H4YxIC4sFtOrDsOgJ86cifv6U5xdjwHwkSNdYIA223maxv67AV52SalnSXH8nqYoSj00nw7/wBVRpP/AFOhJjkKFgIHVAFNgsYVbDblzP0rz2JbAWv/AH9623FWfwtDOjOGbEaJRZr8416Drc8vesLDJ5RfnRdE7u19/qb/AMmvLCntXsOaqQmlDUl69I8U0fBGGviRLeyQKZWPpYqB8yfzqpzrC+Di5kGwO4/ysAw/XpWh4LY/hscdhtAo9y7bexH5VU8aTE45/MHHhqoYDawFvzqCTl4uq9j14Yo/0t/UuTw4TgxHYmQwtihfYISQVHuQB9axiSXANeiZ3xFCkrsWuJcPpVhupNo+VuQtqHutecwjyjmOdr9r7UOCMlKTb77ndWoLHHTxsGDV1wlhdeKS5+G7/wCkXtVLV3wtmSQyyNIQv7JwpP8AEQLfO16ZmXkaJOnV5Ir6o7jgftYJAd3Qtbt5iRVnwVhT4QYMBrmsb9bLcj71n+KMxSSSIIQdKWuKteGM+ihwwDsAVnDW6kFbX+Vec4OOHTye1PTLqe+38GRx8OiWRb30uwv33NDhuYqRnU6viJWQ3UsTcetR8OdxTlvFE2RJTaQspp/C5s8ccka2KyaSQe6m4IqPKabWm16iU63RKzTHSYiQyykFjYbAAbbDYcqcwOaywq6pYh9JIO9it7EfU1Z8J5LDiHcTS+GFTUN1FySBzboAbn2qiI3rXCMtmjVknF6k9w5Jndi8jFnbck7mlSmxTqU/GktibJJy3YdIszAghiLG/pe1r2rjTd6OaTVMDHJxdp0cgt39/wC9PbFtRux7t/fqan4jDwrhInBPjO7BhqBARbWJW11JJ23/AHTVcDWxoGbb7sItRA02Go1oxbQkluR5eg3/AOaRQByHbc7n/gVzVPyLApNiIo5G0K7AM1wLDrudqFrc1dqIQ0/w/c8/aivep/EWXJDiZI4m1oumxuCd1ViCRtcEkfKoArYLa0DPbY4GkJrq4imAI5Z3AZUdlD2DAEgMAbi9vWkAN9THUxFtyT96FVrRcO5ZhpIcQ08mho1ug1Bb+VyLAi7nUFFvWkyiluURnJrQnsZ8W7fU3+1OM1NdaJjWrYBqzg1BiBcV16SU0uW6DiqZGVQOV6IqvW49qNF3rW55hMvGHcwsPEsmkBmLBiI9QtaxWxe57ikMoW5i3ItsP966Ft6JqSMb0DGxCkoQtHKtX/CGBSQ4gOoYiElb9DrQXHyNvnXTkoRcmHjg8klFclAVIpAprZY/L4Px2EhCC37MSheVyOR7m+5qDxHlywQrZAGllc6r8lU/CP5d6BZ4NpeoyXSzipO1t3M4KcWhAolNWRPPkgiKDSacFXOGyIXUySGzQNONPSwYhSeQ5UU5RirkzMcJSdRRRKtOKPUVIyaNJnCyEjUCBa28n7gPuetHneGjhESLcyG7SE9N7KvvzpbzRjJR5YzwJyg58J0Q7U4tNrToFUolYLClFPYTCNI4RBdm2A705mGAaGQxuLMADtvseVc6MSbVpEalK1Kly+RY1kI8r/D6i5F7dtqj1sZJ9gZJruDauNEK4rejoAAUpFTsqylpiwTSNC6iW9wP71FkUBmH8JK7cril2rq9xumVaq2I9qU1JxWEaOJJGFlkJA9bc/8AzUdlpKkn2GOLVXyNg70k1Fp3pJKxvYNLcZAPrQsas84yw4corMW1qG+EgC+4sTzqVw5w8cQ7hgyhI9ZPltvYKCSbC9/tU7yR06r2KFjlq01uUVtqWPnSyKVJU7EEg+4NjSQi5rG7VoJJp0wpOdafhKFEjeZrlg6xab2GlwxN7c72t8qzD1oMhzWCPDsknxtMrdfgC7fe/wBaVnTcGinpGlli368kTDweJjgusrrlA1X3UMRffuBt8qmcXwRgqysxKuyBSQbD/fvVeuYI2MMrbIZQ5sOlxe1S+Ic1gkQpGLkSFlIHf4iT122pOiWrG0itSg45rr6b/v2KNaIUCijFenE8NirWlaOMYfDxtKQJ0dmboliwCD3IsR61mwtbHAcLI4wzM50tEzsDYhd2I09rlfvQZ4a40P6VtTuKvZmZ4ZxKQy63GpY9bAd2Cto+9qdzbRJFBMB521LIb82uSp+m1HwqY0xQ8fToBk5/DqCsFv6arVY8QPh0wkUcRBYys5IsbDfbbkAKXLG24y9BkZPTNcb+xntFGtcKWvQSPKbLPheMHFwAkgawSRsbAX/tUzjFUZ4pEAGrUNjvZfhv96jcLsoxKlyFAWQ3O2/htb72pziBl8PC6SpuJCbG552v7XqPPq8aFLY9PpWl0uS+7/BdS+b8PhltpOGJcm/7wLn2sT9qxUUl1+ZH3NbXL8bE7QMzgMYGiI6hlUgbdyAD86w0C2B7XNva5oOmTjkknzfub1bUsEH6VX2X5seDUpNcKG1ekeOa7hRAkQew1Ty+CCegABP1Nqz6YC+KaI7Ey6fa7f8ANaHhrGJ+HjBIBinLkHnYhbWHbytVRnGZKuYNINwGVzYdQ1+Xe1qhUHHK2+fiPWa1dKq+b7lpnuE8QYwNtHh9Cp2GkWsPU86yWq4HsKvsw4qilhxKqGvM4Yeuxt9zVAUsAOwt86T02J49VjOuyQlp08X9gLb1NyfDq+IhVhcNIgI7gsL1C005FimidHX4kZWHupBH5U+StURRdNGwzjL5cSuOMjgCF7ot/KNyFHuQBv70zwrl5XBM2oA4qVI0B7Rm7Mf6jaqCTiyVlxC6VH4ggn+WxNrf6j9qiLm8yJHGGsI21r3DXU2+qg1JHBFQceHR6j6lPJGb4b+3AedQWxMouD5r3G179acwOCuRUU4ovIzva7fQVc5XMARemxilGiTNk1ZG1yZ6SmrU/KtB4fcgVoNj0WXSMupUYrvuASPKNR+g3pgH6Vc4DiGSGIxKFsdZ3v8A/ZEYm6/wm/vVQE9R9aJIFsILRKN6EU4i02IqXYIClinkBskjjmAAW69Bb3+9cpt+X1oREedj72NHICEmn3JmJ4emhTVLFIq303ZSo1c7X7/81FEajkDf1tVzm/F0mIi8JkjA1K5ZdYYlV0i92IIA9O/c1TqK2H1MyeqbEvRUhtSg7U0SxHAI3+1SMvyx5SRFG7lVubC9hcDp6kfWozVOyrNWgZmUKda6GDDUCpIJBH9I+9Aw0R8VlLpIUdSrjmpNiARcde1CItO3apmZ498TK0jgXIUeUGwCqFA69AOZqKVoooXOT7XsCa41wNK1MAG7en9qs4+GZjH4qoNPhtNfUD5FNiSe9wduexquvVlDn8yR+GshCaWTTtbSxYn7s2/rS5fQdF8PsVyGwtt9B+dC4pNVSsHgmmkWNBqdzZRew9yaVIJLchA0MpqxzHKpIVVnQAMSoKtfcGxv2p3Ksn8fWAwTQuonn1At96RKSStsoUJXVblSimrLMuF54U8SRLLcLe4O5AI5VDxkJilkjaxMbabjr61Y47iiWaPw3IK+XkADZAAov8gaG01aCpxdMpDRQzEEWNLKBTacxQyDiLIN60uXZRh5cLETYNqfxG1WN7+W/ZQpU/Ws1JzrX8OZXEuFV5AW/EuUIuQPDjO/LrqPTtSM7qLd0W9GtWVLTq+hScNGJcQDMA0QLDfdb2IQn0vY1P4rxUPhQxRKoKszagALqxJuSNztbn2qFkmVJLixET+z1sCevhpdjb1IW3zq245VLKwVFLSHQFUC0QUALf5XtWOTU47sZDHeLJ5Vtz6GU00SCgvRrV8WeRIctWiwnDkD4eKV5XBJk8Rhay6fhQX5H96/Y8qzq9K9Li2w8Udl0fh1bT3d1BJII3JvzoM2pqouijooRlPzq1RgOHMEMTOkZk0B9Q1WufKpKgeptan81yR8PbXpKnkykfRl/dNP8AYdDigzi5iR5VXu6W039ib/ANNSuPYi5imW+htSn+HUCQDb5H6UpTyLIq/TyN/p8csMpPvwZ21KVoL0d9qvs8miXkmX+NiY47f4jBSbarLfcgX3IFTeLcojwjIquX16jYoqsoU2Bup3+1PcDyhcWp66JdNtiW8MlQPU2ruMCGOGIVgdDKb3NyBub/rrUs8slljBdi/DghPBPJLuux3DvDaYiPxJXdFMgiQIoOo21E+baw5VSSfEy8wrFQfQEitfl2aQKmC1SIFgikYoTY+NqbmB1NwR6Vilm1lm/iYtz7kn+9Zhy5Hlkn2O6jDjjhjJdx3TRFaRRSFqv4PL7sboqEUVLsbQIFW3C+I0Y3Dkm3mt/quv96qlWrzg2HVjozt5FZ9+WwIB+pqLqJeRlfTrzomcY4i6JGqsqpe5N95CeXveg4KxH+KgUMWQPc/wowLD50XFKOcLHI7Frux7D4ufvvVbwm7GZlDW1QyD3Fgf7VBG3g08nqZWvHU+OPn7lRmMxeaRjsSdRHub/wDFMKKss9wfhmNukqHf1HOqpD0q603sec0+7HXWkiG9Dqo4OYrJBRG5KL8fJpVRIwVL6Re1rm5t86CQ0zW0goycd0yfhcHK3mRZTufMqsbkC7bqOg3qK7k82LW5XJ29r1o+H+OpMJH4YjV11FrMWFidGwtsFuguOtzWbIJ3tsd+W1alZ2ppdxRTgNNCjSmREMevUhc0xJAVZWsBoAuLgdBvv7VEPKhW43F/ff7HvWs6EnHs6LSLC4rBFZTE8d7oDIrKralIZbn+WmsTmc0qBJHGgMXA2sCSSQOtrkn505n3Ez4rTrVV0l28t92fTcm5O9lAqsRqGNWHLJJKkx6iBphTTmqn2SuIeuxuCb9xt9DXRwlje7MfmbXt700TV7wrxMcFI7BdYdQpXVp5OrA8jvsR864JXVWVMke/mXcbb3BrvoP196m57mf4nESTadOux03vayqo32udr1BrULfoOA0LUINczUy9hajuJelvQaq5mpbY1IVZKs8gzdYJJGbk0TpfsTYj8rfOqhTSPyO9S5Y640yrFLw5qSLnO+KhNhUhVSCvP5G9x71U5JmXhSpIQbKTf1Ugg09iMhkSFZjbw3tYgjc77e+1QmSwpWhNNFEsrbTJGOzkyoiafgYlT/KelQlai1dhakAokqAcrF1VKwYuRUQVLwZsRXSOXciyVY5PkL4hXZWVQmkG99yxNgLexPyqukFXnC0URE3iPY6VCrq03Jbc+tgOX81c7rYPFFSkk+xXZvlvgTGPWHsAdViOfoavM64QSCJ3E7OyWHwgKTtfe/Lc271T5xEgxDBSdPlBJOrewvuavOJsyw0kTpGV/Z6VS1wW02UE/wARsOtD5tiiOPHc0+OxkQacVqaFGlOR57Hb1cR8MYoqHFtJj8W+saQvQEcgTfYVS2r0tMKBl6Qljr8EMf6iXRT3ABFBOUl+kf0+GORtSMXkGTDEmUXVCiGQXFwTqVbc9h5udDxDlQw0ixhgxKK5IFgGYbgVZcDvEv4iSQrq0BEDEAHxDZjbrYAfWovGhU4tihFii8uVxcUMZS1v0DeKHg6ubKQ04opmjX3qhETRNwOAaZtEal2IvYbbDmb0yBZiLbjax7g26etX3C88ESs7yWlkbwlXkAh03LHsb/8ATUeGDDpmdmceAsoJPS1gSL9r0t5Za9NbUMWFOGpvkh5llrwOFmXQxGoC43Hy5UTYF/B8YqPD1aL7Dzbchz686l8UY/DzlJY3Jld31g3sFv5f161ZYriLCfh48PYkLEdxf/FcAtf1ve3tWPNOlS3sOPSwcnFvajKsaQmm4ybCuJqjVsSadyXl+AaZwiKWY8gPufam8Zhmjcowsymx/wDI5ir3g7PIcOk7uQJCUVb7/s/MXt89NVfE+YLJNqQi2j93YXJN7271K8stdVsWrp14Wu9wVyh/A8fSTHci9+2xNu16gybXtWvxXFOHTD+Ahuoh0jqdbAFvncn6VilfYeldGbldo7JhUEnd2WeIz+R4VhNtC2sLciL7+5uarXpoGnjRUKGq6lYUl64IIVJw/MfKo61IgG9DINEeQU3ajkFBWgljDw9O0fiLExSxbULclve29zax+hqt27CrrB8VzxQmJCoWzr8IJAe+qx77mqSuOYoohQ0S0SAaCNSI5pJGCq0hZrIAGJJ5AKPsKj07gsR4bq4AOkhrHkbG9j6VzNi2uxLxfDk8SM0kLqqEAkjYEgW/Mb+tQl25ffc1oM141mnjeNkiUPYXUEEICp0C5IC3RT8qoFWtRzBNLR+HXaKIAbNrVNwWSySozxRM6rYNbfc2/wBx9aiaatstz+SCJ40VLSFSSR5hpIIAN9hcCsZqK2XDFHZWXSykqw6gg2IPzoFjHencbiDLK8jW1OzObcrsSTb602ErjGFtQPRAUjLRWCkM27gGrGDh+d0DJGSrEgEW5/q/0qGi1e4LiyWFERVQhCWFxe53Fzvva5pdDE+DOMmkkEWIJB58xSGnZnLMWPNiT8yb0HhmsDBAo2rlhPY04MObcjXGUMUgp4YU9j9K5sOe1caAKfw43FCkBpyKPegkHEYk503SV1EALSUldXHC1y11dRIxjlOYbnXV1czESP8AenUpa6tRjOPKlFJXUSBE60tdXVgQJ50S11dXAsMUr11dWmCrz/XrRvXV1ZLsahE507XV1KY5BD9fWnRyNdXVpwCVzcq6uoTUIvP9dq5OdLXULGI//9k="/>
          <p:cNvSpPr>
            <a:spLocks noChangeAspect="1" noChangeArrowheads="1"/>
          </p:cNvSpPr>
          <p:nvPr/>
        </p:nvSpPr>
        <p:spPr bwMode="auto">
          <a:xfrm>
            <a:off x="1587500" y="-1038225"/>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sp>
        <p:nvSpPr>
          <p:cNvPr id="53257" name="AutoShape 14" descr="data:image/jpg;base64,/9j/4AAQSkZJRgABAQAAAQABAAD/2wCEAAkGBhQSERQUExQUFRUUGBgVGBcXFxcVFxgUFxcVFxUYFxcXHCYeFxkkGhgXHy8gIycpLCwsFR4xNTAqNSYrLCkBCQoKDgwOGg8PGiwkHSQpKSwsLCwsLCwsLCwqLCwsLCksLCwsLCwsLCksLCwtLCwsLCwsLCwsLCwsLCwsKSwsLP/AABEIAOEA4AMBIgACEQEDEQH/xAAbAAABBQEBAAAAAAAAAAAAAAACAQMEBQYAB//EAD4QAAIBAgQEBAQDBgUDBQAAAAECAwARBAUSIQYxQVETImFxMoGRoRSx8CNCUmKCwTNyktHhosLxBxUkQ7L/xAAZAQADAQEBAAAAAAAAAAAAAAACAwQBAAX/xAAvEQACAgEDAgUDAwQDAAAAAAAAAQIRAxIhQQQxEyJRsfBhkcEyceEUI4GhBTPR/9oADAMBAAIRAxEAPwDIvijc7mrDB5ZJJh5Jg20bKpHU672+Wxqldt60GS5xows8a21s8TG/WMagbeoJH1qdUqtHeu9dyLnWXPhpjEzAkW3HLf3qyw3BEzhCzqmuIzW3LBQLrceu3teq7irH+JjZnBuCdj6WFbGTiJElRgQQMAAP8xRNvfymtUo6dTCSWur2/lHmzTEHfpt9KQzHvTTT3JP8RJ+pvSFtqJIVLuOGU2pvxz3p/LsKZZUjBAMjKgLbAFiBc+lW/EnDa4dA0cjSaXaOTUAp1BrAhbkqPeudLZhQhKSbS2RRGU2pEkPrVrwrlkc8jiUtZInkCqbaittvpc7dqf4wy9EeOSEKsUyXAW+kMuxtfrtvQ64qSjyasM5Qc12RSeKe9drNNXpSadRPYrSGh1HvSE1fZfw0sq4RtZ/+ROYXAHwfDY+5BvQy2CjuUZc9zXLKakZtgxFiJohe0bsovzsD1qcOFpfwpxBAAuAq76m2uSB2tQ2qsJpqWnkqxKaRpaaD0LNTKF8hmT5VxlpoHvRaf0edDQViiQ0YkNCIWO4VrAXvYkW73tsKB3oWqNsUymhMtNl6EmuoJDni0hkNIsJIvYkXtcd+3vSBN7b37dfpQ7Bh+Iadik3pgxnfYi2x2oojvWHFjIdz705gULPpHNgQN+vMD7UzLzrol8y+4/Ot4BYUz+cnvZvqL1pcNi1KRS3VRFDLG1zYs41aQLDe4Yfes7jICjkWG9zvvsSRt61cPlzJlzalOqR1nUC5tEt0LsOgJaw9qRmVxW/f8jsKTk9rM52ri1caGq0qJWFqreZVKmKwwaUlnfVhprAarkBsPKfW4IJ66d+dYECtVwRgC3jSMSIwqxkLa7yO48NRfqNJa/S1KzryXyijpptTrh7FZwrifDxcJJ28QK237rXVtvYmrbiuMLhcKhHnWXEDc3IXVa1u3+1V2TYAy4pMMRYePYkKC/xANdrXIAF7cr3NW/H6CQRYgKFLySoLdVU7E9/ekTj/AHoSHY78LIvT+TH2pNNdS2r0VE8zUDatxw5mSrhsILqDFjQWubbEBtR7ABSKxOmtDkWW+Jh5gBd5CI02vZtDvf5hbUjPF6G/Svcbgn50vW/Zg5XCmMzQ3/w5J2Y+qAk/cVb5/wAYeHIZIyrS3dES11hj+HYctRWqXgOBmxAZbjQGY97Ab2HfnVbm2TyQFXcXSe7RueZF97jod6RkgnKEW+yv59ivDmcVkklbe37cldGOZrmogKE1ZRE3bL/h1lbD4qIIpkKa1Yi9lTdwOxtuD6V3Gu+KR7ACSGN9IAAAta23TaoXDsgSYSPfw0DF7dQVI0/MkD51J4hwLa4JDYCeMWF72A2t7cvpUcv+9FMX/ZaNTmmZsuHxRLqqHDwJGq8iWAOn1G5+9ecMdvlXoPE+D1iXCqVCYWFWT+ZlUM1z7X+tefMdvlXYIyVqXxBdRNSqvjGwa5qSiaqCdM0/CkwVNcjkJDKj6bXF9LamPsOnrVbkmZKmNSZt18UsbjoSd7el71Z5LluqBFvviGkPsqKFW/ux+1UWRwq2JiVzZTIoP1FRJJubKbdJGh4lnSPDNEH1SS4h5GOm3kFwtz72NZWLnWo4xnWSFXuNfjzLYC2lAbKPtt71l4RRYP0G5XuWEjVacLqPH8RgGEKPLvy1Kp0E/wBVvtVO53q+yPL9WFxb2JNoo13sCzvyPc7bexp+RLQ79BMb1pIYzll0YYAeYRNqPViZGN/vWlxzt+GlBDDRgIFJItYtICAfdeVZnibSuKdEJKoqre9/NpBf/qJ5Vo86zuG2JXxQ3i4eBQQQQWRVuSe43FvSlZIqUE4ra7/wP6ZS1OM3Trf/AEYOuoFaivViIWwq23DOIaKDC7AhsU726nTGF3HpzB6GsSK3MSSRRwKrKBHh5cTfY28RCAD3NgPrQ5UtO7NhKSktPzj8kDgQBsa0zE2jWaY+tgR/3UXGwCxYKMXuEdz7Obr8xc07/wCnkY8LGH94QaRfmNTAH8lqDxzKDPAo5JAi39ev3qeSf9RGP0LoW+lnP6mctRAUlGK9KKPIkzgK2vC+IdcNAFGnVjNGvbm0ajl/L/3VixVvguJvAhSPQTbEJiNV9rKACtu+339KT1ONzxuK5r3H9Jl8PKpel+zHuH8zOFx0t7WLyRv/AJWJDEdu4qfmOUSTpLhtQY4QPLE3ItEW1WHcEH5XrM5vjBNiZpY1ZUkcsuqwO5622pzMs2nmmMxOhtAjup0jSF0nkb7j86CMJOEU1vVft6fkbLLFZJPVtadLn1X+UVgN6EinVitsKFkp+nYm1K9i8yzC6cDPIR8bxwr76gzfb86suJI7zYCG1tMan+pmuarf/dYxg8NESSyztI6jovlsfW/9qbzTiET40TgEKpAUHnpXlUaT8Tttq9kl/wClLpYm730+7v8ACNbnI0y497A+HCEA7ll06q806D2ra53xJCfxOksxxESjkfi22/OsQfauxarbkq2Xz7h5YwS8rvdv2BJpWpBXGmsSjfZFhyEw4tu8YKj0Zzy+1Z/KsrLZiItgVmYb/wApJ/tVpkecwp+DklksY9UZAFyqg3Ut9apoM1QY8T7hPH8T106r1DT01W9P3ZUopNu9tvbcnZ1gLYFZL853B9TvWciG9aDP+IIpIGij1EmdpQemk8qz8XOiw3p3QeeMYyqLJUnOpuDz2SKKWJCNMpUm4vYpexHY7n61AlNN1WiXmx6aRmYsxux3J700T6CrTJs7/DiYadQmhkh6CxcWDbg8t9ha9VJrTHuHelFCKIUcUKYoq+zXifxIjGkZUtFHCx9I+dtuRteqA0hNZkxxnWoPFmnjtx52JMGIeMXUstxpuDa46j2rpJWc6mJJsBc9h0qzxOfK+CjwwQ6kfWXJFiPNYAWuPi71VR06Ed7ETm1GkxCKUVxFdTBN2LqpY0ZmAW5J2AFySewA502asMhzMYfEJKVLaL7KxQ7qRsw5c+xB5GsbNSIUl7kNe42IPMH58qRRUvO8z/E4mWbTp8Vi+m97X9etRBXRd9zpKuxxWgIpy1DRtApgD1APvTowzMrMqnSguxA2W5sLmhWrTBcQNHh5YAqFZviJHmBBHI/Ll60DWwae5SliOtMsKeahYUhocmMla5kpwJSutC0FYwFFScVl0kao7KVVxdSeooKss44jeeKGJgoWIWFueyhd/kOlA0GmU4k9BTkB3pm1PYYbigY1D8o3psU49WHD6R+Lqk3CBpAn8bKLqnzP2BrW9KsxK3RWsLGxBBFIsd60XFuKF4obqzoDLMwtvNJ5it+yrYVZ8KZTGuFkxTqHYN4aK3wr5QS7D97nYDlQwy3j1tBrBKWRYo92YwLSgVPzrGxyy6o77jzmwALDbygfraoI51RilqSYjPj8Objd1yIRXeHREVrOG8JF4cTELcytHIxGplDqoSwOw/e+ldkmoK2ZhxvLLSmZNUqS+EKgFgwDC4JUgEdwassDlKLmAgkNkWfQ1z+7qHM/atNxRnHg4di1jLJrhRdgI4wbbL2sPvQvqYx0qv1DIdI8mu3Sj8/BgqUjagRLACnDVi3PPl32B039K5VHQ7+otVxwk0YxkPihSha3mAK6ipCXv01laseNpE8PCR2VZFaXUoAUqgawBAHfv2pEs0VNQKcfTOeOWS9kZYITyF6ICtvwvwhGYhiMQmvWCYojqVdINtbkEXueQHvWSzRVGJmVAAoaygEkAWHU02M03SFzwTWPxH2It6TTRkVxFNolTBVP1zpGjrRcLHUZYhbXInkNtTakbUVXtddX0FReKZYmxZ8K2kIg2AHmtvcDrU0sy8Tw6LI9O3hea+exTGD9W2ptkrb8U4uHwZrE6ZFiMIVQFuAATfpY3BFY91oIZFkvaqdBZsLw6bd2rIoSjMe1OBKs8iwqyYiJG+EsL+vpWy2Vik7ZRslNeCTWk4rwkcZhWMWY69QHo1hUvgyBCk5cbjQBtf8AeN/yqOWZaNaPQXTyjk8OXcxrLbanYBuKdzHE+JK7WsCdh26UEHMUV2jHHS6DlapOWS6Sz/wgWI2sSQL1Gl51aZbh/wBhI1hs8fmtuNz5fYnf+mmJN/pEzcUvMVmIg0SspN7Hn3HP8q1TQs2XrGt9WqaW3QogCtt/TVFxPhik6gixMURt/SB9bC/zrTcNYwiCJ9iFkeJ/8kirrH5mlZF5K+qKMKudu+z+fazFpawtRrU3PsuGHxMsQ5Kxt7GoSGqsMlOKkuSXPFwk4sK1abhvBD8PiJX1FVaNFUdZG1Wb1IH/AOqzVa7J5rYFASQDiw23aNEJ/MUPVSUcTYzoIynnio/KQnB+EWPNGSS8hRpDvudeklS1+dj1qv4xw8hmincALMg02bVuDY37E/2pzJs+tmhmNgHlKn0VvIfsb/KpnGU8KYYQDeSKVgtzdlXVsPY3JqTU1LG36F0Yao5orbf2Rla6uZt6VTXrngFzwhhBJi4ywukWqZu2mNS2/pcAfOpnEkPi/hcU/wAeIaQN/lDLpsPY1H4YxIC4sFtOrDsOgJ86cifv6U5xdjwHwkSNdYIA223maxv67AV52SalnSXH8nqYoSj00nw7/wBVRpP/AFOhJjkKFgIHVAFNgsYVbDblzP0rz2JbAWv/AH9623FWfwtDOjOGbEaJRZr8416Drc8vesLDJ5RfnRdE7u19/qb/AMmvLCntXsOaqQmlDUl69I8U0fBGGviRLeyQKZWPpYqB8yfzqpzrC+Di5kGwO4/ysAw/XpWh4LY/hscdhtAo9y7bexH5VU8aTE45/MHHhqoYDawFvzqCTl4uq9j14Yo/0t/UuTw4TgxHYmQwtihfYISQVHuQB9axiSXANeiZ3xFCkrsWuJcPpVhupNo+VuQtqHutecwjyjmOdr9r7UOCMlKTb77ndWoLHHTxsGDV1wlhdeKS5+G7/wCkXtVLV3wtmSQyyNIQv7JwpP8AEQLfO16ZmXkaJOnV5Ir6o7jgftYJAd3Qtbt5iRVnwVhT4QYMBrmsb9bLcj71n+KMxSSSIIQdKWuKteGM+ihwwDsAVnDW6kFbX+Vec4OOHTye1PTLqe+38GRx8OiWRb30uwv33NDhuYqRnU6viJWQ3UsTcetR8OdxTlvFE2RJTaQspp/C5s8ccka2KyaSQe6m4IqPKabWm16iU63RKzTHSYiQyykFjYbAAbbDYcqcwOaywq6pYh9JIO9it7EfU1Z8J5LDiHcTS+GFTUN1FySBzboAbn2qiI3rXCMtmjVknF6k9w5Jndi8jFnbck7mlSmxTqU/GktibJJy3YdIszAghiLG/pe1r2rjTd6OaTVMDHJxdp0cgt39/wC9PbFtRux7t/fqan4jDwrhInBPjO7BhqBARbWJW11JJ23/AHTVcDWxoGbb7sItRA02Go1oxbQkluR5eg3/AOaRQByHbc7n/gVzVPyLApNiIo5G0K7AM1wLDrudqFrc1dqIQ0/w/c8/aivep/EWXJDiZI4m1oumxuCd1ViCRtcEkfKoArYLa0DPbY4GkJrq4imAI5Z3AZUdlD2DAEgMAbi9vWkAN9THUxFtyT96FVrRcO5ZhpIcQ08mho1ug1Bb+VyLAi7nUFFvWkyiluURnJrQnsZ8W7fU3+1OM1NdaJjWrYBqzg1BiBcV16SU0uW6DiqZGVQOV6IqvW49qNF3rW55hMvGHcwsPEsmkBmLBiI9QtaxWxe57ikMoW5i3ItsP966Ft6JqSMb0DGxCkoQtHKtX/CGBSQ4gOoYiElb9DrQXHyNvnXTkoRcmHjg8klFclAVIpAprZY/L4Px2EhCC37MSheVyOR7m+5qDxHlywQrZAGllc6r8lU/CP5d6BZ4NpeoyXSzipO1t3M4KcWhAolNWRPPkgiKDSacFXOGyIXUySGzQNONPSwYhSeQ5UU5RirkzMcJSdRRRKtOKPUVIyaNJnCyEjUCBa28n7gPuetHneGjhESLcyG7SE9N7KvvzpbzRjJR5YzwJyg58J0Q7U4tNrToFUolYLClFPYTCNI4RBdm2A705mGAaGQxuLMADtvseVc6MSbVpEalK1Kly+RY1kI8r/D6i5F7dtqj1sZJ9gZJruDauNEK4rejoAAUpFTsqylpiwTSNC6iW9wP71FkUBmH8JK7cril2rq9xumVaq2I9qU1JxWEaOJJGFlkJA9bc/8AzUdlpKkn2GOLVXyNg70k1Fp3pJKxvYNLcZAPrQsas84yw4corMW1qG+EgC+4sTzqVw5w8cQ7hgyhI9ZPltvYKCSbC9/tU7yR06r2KFjlq01uUVtqWPnSyKVJU7EEg+4NjSQi5rG7VoJJp0wpOdafhKFEjeZrlg6xab2GlwxN7c72t8qzD1oMhzWCPDsknxtMrdfgC7fe/wBaVnTcGinpGlli368kTDweJjgusrrlA1X3UMRffuBt8qmcXwRgqysxKuyBSQbD/fvVeuYI2MMrbIZQ5sOlxe1S+Ic1gkQpGLkSFlIHf4iT122pOiWrG0itSg45rr6b/v2KNaIUCijFenE8NirWlaOMYfDxtKQJ0dmboliwCD3IsR61mwtbHAcLI4wzM50tEzsDYhd2I09rlfvQZ4a40P6VtTuKvZmZ4ZxKQy63GpY9bAd2Cto+9qdzbRJFBMB521LIb82uSp+m1HwqY0xQ8fToBk5/DqCsFv6arVY8QPh0wkUcRBYys5IsbDfbbkAKXLG24y9BkZPTNcb+xntFGtcKWvQSPKbLPheMHFwAkgawSRsbAX/tUzjFUZ4pEAGrUNjvZfhv96jcLsoxKlyFAWQ3O2/htb72pziBl8PC6SpuJCbG552v7XqPPq8aFLY9PpWl0uS+7/BdS+b8PhltpOGJcm/7wLn2sT9qxUUl1+ZH3NbXL8bE7QMzgMYGiI6hlUgbdyAD86w0C2B7XNva5oOmTjkknzfub1bUsEH6VX2X5seDUpNcKG1ekeOa7hRAkQew1Ty+CCegABP1Nqz6YC+KaI7Ey6fa7f8ANaHhrGJ+HjBIBinLkHnYhbWHbytVRnGZKuYNINwGVzYdQ1+Xe1qhUHHK2+fiPWa1dKq+b7lpnuE8QYwNtHh9Cp2GkWsPU86yWq4HsKvsw4qilhxKqGvM4Yeuxt9zVAUsAOwt86T02J49VjOuyQlp08X9gLb1NyfDq+IhVhcNIgI7gsL1C005FimidHX4kZWHupBH5U+StURRdNGwzjL5cSuOMjgCF7ot/KNyFHuQBv70zwrl5XBM2oA4qVI0B7Rm7Mf6jaqCTiyVlxC6VH4ggn+WxNrf6j9qiLm8yJHGGsI21r3DXU2+qg1JHBFQceHR6j6lPJGb4b+3AedQWxMouD5r3G179acwOCuRUU4ovIzva7fQVc5XMARemxilGiTNk1ZG1yZ6SmrU/KtB4fcgVoNj0WXSMupUYrvuASPKNR+g3pgH6Vc4DiGSGIxKFsdZ3v8A/ZEYm6/wm/vVQE9R9aJIFsILRKN6EU4i02IqXYIClinkBskjjmAAW69Bb3+9cpt+X1oREedj72NHICEmn3JmJ4emhTVLFIq303ZSo1c7X7/81FEajkDf1tVzm/F0mIi8JkjA1K5ZdYYlV0i92IIA9O/c1TqK2H1MyeqbEvRUhtSg7U0SxHAI3+1SMvyx5SRFG7lVubC9hcDp6kfWozVOyrNWgZmUKda6GDDUCpIJBH9I+9Aw0R8VlLpIUdSrjmpNiARcde1CItO3apmZ498TK0jgXIUeUGwCqFA69AOZqKVoooXOT7XsCa41wNK1MAG7en9qs4+GZjH4qoNPhtNfUD5FNiSe9wduexquvVlDn8yR+GshCaWTTtbSxYn7s2/rS5fQdF8PsVyGwtt9B+dC4pNVSsHgmmkWNBqdzZRew9yaVIJLchA0MpqxzHKpIVVnQAMSoKtfcGxv2p3Ksn8fWAwTQuonn1At96RKSStsoUJXVblSimrLMuF54U8SRLLcLe4O5AI5VDxkJilkjaxMbabjr61Y47iiWaPw3IK+XkADZAAov8gaG01aCpxdMpDRQzEEWNLKBTacxQyDiLIN60uXZRh5cLETYNqfxG1WN7+W/ZQpU/Ws1JzrX8OZXEuFV5AW/EuUIuQPDjO/LrqPTtSM7qLd0W9GtWVLTq+hScNGJcQDMA0QLDfdb2IQn0vY1P4rxUPhQxRKoKszagALqxJuSNztbn2qFkmVJLixET+z1sCevhpdjb1IW3zq245VLKwVFLSHQFUC0QUALf5XtWOTU47sZDHeLJ5Vtz6GU00SCgvRrV8WeRIctWiwnDkD4eKV5XBJk8Rhay6fhQX5H96/Y8qzq9K9Li2w8Udl0fh1bT3d1BJII3JvzoM2pqouijooRlPzq1RgOHMEMTOkZk0B9Q1WufKpKgeptan81yR8PbXpKnkykfRl/dNP8AYdDigzi5iR5VXu6W039ib/ANNSuPYi5imW+htSn+HUCQDb5H6UpTyLIq/TyN/p8csMpPvwZ21KVoL0d9qvs8miXkmX+NiY47f4jBSbarLfcgX3IFTeLcojwjIquX16jYoqsoU2Bup3+1PcDyhcWp66JdNtiW8MlQPU2ruMCGOGIVgdDKb3NyBub/rrUs8slljBdi/DghPBPJLuux3DvDaYiPxJXdFMgiQIoOo21E+baw5VSSfEy8wrFQfQEitfl2aQKmC1SIFgikYoTY+NqbmB1NwR6Vilm1lm/iYtz7kn+9Zhy5Hlkn2O6jDjjhjJdx3TRFaRRSFqv4PL7sboqEUVLsbQIFW3C+I0Y3Dkm3mt/quv96qlWrzg2HVjozt5FZ9+WwIB+pqLqJeRlfTrzomcY4i6JGqsqpe5N95CeXveg4KxH+KgUMWQPc/wowLD50XFKOcLHI7Frux7D4ufvvVbwm7GZlDW1QyD3Fgf7VBG3g08nqZWvHU+OPn7lRmMxeaRjsSdRHub/wDFMKKss9wfhmNukqHf1HOqpD0q603sec0+7HXWkiG9Dqo4OYrJBRG5KL8fJpVRIwVL6Re1rm5t86CQ0zW0goycd0yfhcHK3mRZTufMqsbkC7bqOg3qK7k82LW5XJ29r1o+H+OpMJH4YjV11FrMWFidGwtsFuguOtzWbIJ3tsd+W1alZ2ppdxRTgNNCjSmREMevUhc0xJAVZWsBoAuLgdBvv7VEPKhW43F/ff7HvWs6EnHs6LSLC4rBFZTE8d7oDIrKralIZbn+WmsTmc0qBJHGgMXA2sCSSQOtrkn505n3Ez4rTrVV0l28t92fTcm5O9lAqsRqGNWHLJJKkx6iBphTTmqn2SuIeuxuCb9xt9DXRwlje7MfmbXt700TV7wrxMcFI7BdYdQpXVp5OrA8jvsR864JXVWVMke/mXcbb3BrvoP196m57mf4nESTadOux03vayqo32udr1BrULfoOA0LUINczUy9hajuJelvQaq5mpbY1IVZKs8gzdYJJGbk0TpfsTYj8rfOqhTSPyO9S5Y640yrFLw5qSLnO+KhNhUhVSCvP5G9x71U5JmXhSpIQbKTf1Ugg09iMhkSFZjbw3tYgjc77e+1QmSwpWhNNFEsrbTJGOzkyoiafgYlT/KelQlai1dhakAokqAcrF1VKwYuRUQVLwZsRXSOXciyVY5PkL4hXZWVQmkG99yxNgLexPyqukFXnC0URE3iPY6VCrq03Jbc+tgOX81c7rYPFFSkk+xXZvlvgTGPWHsAdViOfoavM64QSCJ3E7OyWHwgKTtfe/Lc271T5xEgxDBSdPlBJOrewvuavOJsyw0kTpGV/Z6VS1wW02UE/wARsOtD5tiiOPHc0+OxkQacVqaFGlOR57Hb1cR8MYoqHFtJj8W+saQvQEcgTfYVS2r0tMKBl6Qljr8EMf6iXRT3ABFBOUl+kf0+GORtSMXkGTDEmUXVCiGQXFwTqVbc9h5udDxDlQw0ixhgxKK5IFgGYbgVZcDvEv4iSQrq0BEDEAHxDZjbrYAfWovGhU4tihFii8uVxcUMZS1v0DeKHg6ubKQ04opmjX3qhETRNwOAaZtEal2IvYbbDmb0yBZiLbjax7g26etX3C88ESs7yWlkbwlXkAh03LHsb/8ATUeGDDpmdmceAsoJPS1gSL9r0t5Za9NbUMWFOGpvkh5llrwOFmXQxGoC43Hy5UTYF/B8YqPD1aL7Dzbchz686l8UY/DzlJY3Jld31g3sFv5f161ZYriLCfh48PYkLEdxf/FcAtf1ve3tWPNOlS3sOPSwcnFvajKsaQmm4ybCuJqjVsSadyXl+AaZwiKWY8gPufam8Zhmjcowsymx/wDI5ir3g7PIcOk7uQJCUVb7/s/MXt89NVfE+YLJNqQi2j93YXJN7271K8stdVsWrp14Wu9wVyh/A8fSTHci9+2xNu16gybXtWvxXFOHTD+Ahuoh0jqdbAFvncn6VilfYeldGbldo7JhUEnd2WeIz+R4VhNtC2sLciL7+5uarXpoGnjRUKGq6lYUl64IIVJw/MfKo61IgG9DINEeQU3ajkFBWgljDw9O0fiLExSxbULclve29zax+hqt27CrrB8VzxQmJCoWzr8IJAe+qx77mqSuOYoohQ0S0SAaCNSI5pJGCq0hZrIAGJJ5AKPsKj07gsR4bq4AOkhrHkbG9j6VzNi2uxLxfDk8SM0kLqqEAkjYEgW/Mb+tQl25ffc1oM141mnjeNkiUPYXUEEICp0C5IC3RT8qoFWtRzBNLR+HXaKIAbNrVNwWSySozxRM6rYNbfc2/wBx9aiaatstz+SCJ40VLSFSSR5hpIIAN9hcCsZqK2XDFHZWXSykqw6gg2IPzoFjHencbiDLK8jW1OzObcrsSTb602ErjGFtQPRAUjLRWCkM27gGrGDh+d0DJGSrEgEW5/q/0qGi1e4LiyWFERVQhCWFxe53Fzvva5pdDE+DOMmkkEWIJB58xSGnZnLMWPNiT8yb0HhmsDBAo2rlhPY04MObcjXGUMUgp4YU9j9K5sOe1caAKfw43FCkBpyKPegkHEYk503SV1EALSUldXHC1y11dRIxjlOYbnXV1czESP8AenUpa6tRjOPKlFJXUSBE60tdXVgQJ50S11dXAsMUr11dWmCrz/XrRvXV1ZLsahE507XV1KY5BD9fWnRyNdXVpwCVzcq6uoTUIvP9dq5OdLXULGI//9k="/>
          <p:cNvSpPr>
            <a:spLocks noChangeAspect="1" noChangeArrowheads="1"/>
          </p:cNvSpPr>
          <p:nvPr/>
        </p:nvSpPr>
        <p:spPr bwMode="auto">
          <a:xfrm>
            <a:off x="1739900" y="-885825"/>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p>
        </p:txBody>
      </p:sp>
      <p:pic>
        <p:nvPicPr>
          <p:cNvPr id="5325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0655" y="1000085"/>
            <a:ext cx="4391130" cy="441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a:extLst>
              <a:ext uri="{FF2B5EF4-FFF2-40B4-BE49-F238E27FC236}">
                <a16:creationId xmlns:a16="http://schemas.microsoft.com/office/drawing/2014/main" id="{D318A45C-C208-DD46-B99C-48AF98E50773}"/>
              </a:ext>
            </a:extLst>
          </p:cNvPr>
          <p:cNvSpPr txBox="1"/>
          <p:nvPr/>
        </p:nvSpPr>
        <p:spPr>
          <a:xfrm>
            <a:off x="6370655" y="5580185"/>
            <a:ext cx="5109604" cy="369332"/>
          </a:xfrm>
          <a:prstGeom prst="rect">
            <a:avLst/>
          </a:prstGeom>
          <a:noFill/>
        </p:spPr>
        <p:txBody>
          <a:bodyPr wrap="none" rtlCol="0">
            <a:spAutoFit/>
          </a:bodyPr>
          <a:lstStyle/>
          <a:p>
            <a:r>
              <a:rPr lang="it-IT" dirty="0"/>
              <a:t>Nell’uomo ci sono 23 coppie di cromosomi omologhi</a:t>
            </a:r>
          </a:p>
        </p:txBody>
      </p:sp>
    </p:spTree>
    <p:extLst>
      <p:ext uri="{BB962C8B-B14F-4D97-AF65-F5344CB8AC3E}">
        <p14:creationId xmlns:p14="http://schemas.microsoft.com/office/powerpoint/2010/main" val="20073778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Widescreen</PresentationFormat>
  <Paragraphs>60</Paragraphs>
  <Slides>10</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10</vt:i4>
      </vt:variant>
    </vt:vector>
  </HeadingPairs>
  <TitlesOfParts>
    <vt:vector size="17" baseType="lpstr">
      <vt:lpstr>Arial</vt:lpstr>
      <vt:lpstr>Calibri</vt:lpstr>
      <vt:lpstr>Calibri Light</vt:lpstr>
      <vt:lpstr>Symbol</vt:lpstr>
      <vt:lpstr>Times New Roman</vt:lpstr>
      <vt:lpstr>Tema di Office</vt:lpstr>
      <vt:lpstr>Image</vt:lpstr>
      <vt:lpstr>Integrative DNA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Integrative DNA</dc:title>
  <dc:creator>p.rizzo</dc:creator>
  <cp:lastModifiedBy>p.rizzo</cp:lastModifiedBy>
  <cp:revision>2</cp:revision>
  <dcterms:created xsi:type="dcterms:W3CDTF">2019-10-11T10:59:34Z</dcterms:created>
  <dcterms:modified xsi:type="dcterms:W3CDTF">2019-10-11T11:01:06Z</dcterms:modified>
</cp:coreProperties>
</file>