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48"/>
  </p:notesMasterIdLst>
  <p:sldIdLst>
    <p:sldId id="267" r:id="rId3"/>
    <p:sldId id="268" r:id="rId4"/>
    <p:sldId id="257" r:id="rId5"/>
    <p:sldId id="258" r:id="rId6"/>
    <p:sldId id="259" r:id="rId7"/>
    <p:sldId id="260" r:id="rId8"/>
    <p:sldId id="261" r:id="rId9"/>
    <p:sldId id="262" r:id="rId10"/>
    <p:sldId id="263" r:id="rId11"/>
    <p:sldId id="264" r:id="rId12"/>
    <p:sldId id="265" r:id="rId13"/>
    <p:sldId id="281" r:id="rId14"/>
    <p:sldId id="282" r:id="rId15"/>
    <p:sldId id="283" r:id="rId16"/>
    <p:sldId id="284" r:id="rId17"/>
    <p:sldId id="294" r:id="rId18"/>
    <p:sldId id="295" r:id="rId19"/>
    <p:sldId id="296" r:id="rId20"/>
    <p:sldId id="297" r:id="rId21"/>
    <p:sldId id="298" r:id="rId22"/>
    <p:sldId id="266" r:id="rId23"/>
    <p:sldId id="273" r:id="rId24"/>
    <p:sldId id="278" r:id="rId25"/>
    <p:sldId id="270" r:id="rId26"/>
    <p:sldId id="279" r:id="rId27"/>
    <p:sldId id="280" r:id="rId28"/>
    <p:sldId id="271" r:id="rId29"/>
    <p:sldId id="293" r:id="rId30"/>
    <p:sldId id="272" r:id="rId31"/>
    <p:sldId id="269" r:id="rId32"/>
    <p:sldId id="301" r:id="rId33"/>
    <p:sldId id="274" r:id="rId34"/>
    <p:sldId id="275" r:id="rId35"/>
    <p:sldId id="276" r:id="rId36"/>
    <p:sldId id="277" r:id="rId37"/>
    <p:sldId id="285" r:id="rId38"/>
    <p:sldId id="286" r:id="rId39"/>
    <p:sldId id="288" r:id="rId40"/>
    <p:sldId id="287" r:id="rId41"/>
    <p:sldId id="299" r:id="rId42"/>
    <p:sldId id="300" r:id="rId43"/>
    <p:sldId id="289" r:id="rId44"/>
    <p:sldId id="290" r:id="rId45"/>
    <p:sldId id="292" r:id="rId46"/>
    <p:sldId id="29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showGuides="1">
      <p:cViewPr varScale="1">
        <p:scale>
          <a:sx n="100" d="100"/>
          <a:sy n="100" d="100"/>
        </p:scale>
        <p:origin x="922" y="29"/>
      </p:cViewPr>
      <p:guideLst>
        <p:guide orient="horz" pos="24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CD464-D2AC-45D2-862C-52982409E5A1}" type="doc">
      <dgm:prSet loTypeId="urn:microsoft.com/office/officeart/2005/8/layout/pyramid3" loCatId="pyramid" qsTypeId="urn:microsoft.com/office/officeart/2005/8/quickstyle/simple4" qsCatId="simple" csTypeId="urn:microsoft.com/office/officeart/2005/8/colors/accent1_2" csCatId="accent1" phldr="1"/>
      <dgm:spPr/>
    </dgm:pt>
    <dgm:pt modelId="{548250B9-9234-4506-8080-C51735385416}">
      <dgm:prSet phldrT="[Text]"/>
      <dgm:spPr>
        <a:gradFill rotWithShape="0">
          <a:gsLst>
            <a:gs pos="0">
              <a:srgbClr val="000082"/>
            </a:gs>
            <a:gs pos="30000">
              <a:srgbClr val="66008F"/>
            </a:gs>
            <a:gs pos="64999">
              <a:srgbClr val="BA0066"/>
            </a:gs>
            <a:gs pos="89999">
              <a:srgbClr val="FF0000"/>
            </a:gs>
            <a:gs pos="100000">
              <a:srgbClr val="FF8200"/>
            </a:gs>
          </a:gsLst>
          <a:lin ang="16200000" scaled="0"/>
        </a:gradFill>
      </dgm:spPr>
      <dgm:t>
        <a:bodyPr/>
        <a:lstStyle/>
        <a:p>
          <a:endParaRPr lang="en-US" dirty="0"/>
        </a:p>
      </dgm:t>
    </dgm:pt>
    <dgm:pt modelId="{1CF417DE-73CB-4585-9E13-96009E36B1AC}" type="parTrans" cxnId="{EAF12DCD-B302-49D9-BFD4-DCB5D4402C78}">
      <dgm:prSet/>
      <dgm:spPr/>
      <dgm:t>
        <a:bodyPr/>
        <a:lstStyle/>
        <a:p>
          <a:endParaRPr lang="en-US"/>
        </a:p>
      </dgm:t>
    </dgm:pt>
    <dgm:pt modelId="{59CDD09B-53B5-4199-9025-6BA3E8CB5C9F}" type="sibTrans" cxnId="{EAF12DCD-B302-49D9-BFD4-DCB5D4402C78}">
      <dgm:prSet/>
      <dgm:spPr/>
      <dgm:t>
        <a:bodyPr/>
        <a:lstStyle/>
        <a:p>
          <a:endParaRPr lang="en-US"/>
        </a:p>
      </dgm:t>
    </dgm:pt>
    <dgm:pt modelId="{47459407-3240-4D1D-B319-AB6AE20D6F4E}" type="pres">
      <dgm:prSet presAssocID="{6B9CD464-D2AC-45D2-862C-52982409E5A1}" presName="Name0" presStyleCnt="0">
        <dgm:presLayoutVars>
          <dgm:dir/>
          <dgm:animLvl val="lvl"/>
          <dgm:resizeHandles val="exact"/>
        </dgm:presLayoutVars>
      </dgm:prSet>
      <dgm:spPr/>
    </dgm:pt>
    <dgm:pt modelId="{4A9AF1A1-9F8E-489D-9313-3C819C0908FC}" type="pres">
      <dgm:prSet presAssocID="{548250B9-9234-4506-8080-C51735385416}" presName="Name8" presStyleCnt="0"/>
      <dgm:spPr/>
    </dgm:pt>
    <dgm:pt modelId="{5C319681-A2F8-4AC2-AE51-E9A841E22AB6}" type="pres">
      <dgm:prSet presAssocID="{548250B9-9234-4506-8080-C51735385416}" presName="level" presStyleLbl="node1" presStyleIdx="0" presStyleCnt="1" custLinFactNeighborX="94561">
        <dgm:presLayoutVars>
          <dgm:chMax val="1"/>
          <dgm:bulletEnabled val="1"/>
        </dgm:presLayoutVars>
      </dgm:prSet>
      <dgm:spPr/>
      <dgm:t>
        <a:bodyPr/>
        <a:lstStyle/>
        <a:p>
          <a:endParaRPr lang="en-US"/>
        </a:p>
      </dgm:t>
    </dgm:pt>
    <dgm:pt modelId="{0C17AD95-C0A8-4457-B1A9-45A179005E06}" type="pres">
      <dgm:prSet presAssocID="{548250B9-9234-4506-8080-C51735385416}" presName="levelTx" presStyleLbl="revTx" presStyleIdx="0" presStyleCnt="0">
        <dgm:presLayoutVars>
          <dgm:chMax val="1"/>
          <dgm:bulletEnabled val="1"/>
        </dgm:presLayoutVars>
      </dgm:prSet>
      <dgm:spPr/>
      <dgm:t>
        <a:bodyPr/>
        <a:lstStyle/>
        <a:p>
          <a:endParaRPr lang="en-US"/>
        </a:p>
      </dgm:t>
    </dgm:pt>
  </dgm:ptLst>
  <dgm:cxnLst>
    <dgm:cxn modelId="{719409DC-9B9A-4CCF-AFE6-75B7FA1D38D5}" type="presOf" srcId="{6B9CD464-D2AC-45D2-862C-52982409E5A1}" destId="{47459407-3240-4D1D-B319-AB6AE20D6F4E}" srcOrd="0" destOrd="0" presId="urn:microsoft.com/office/officeart/2005/8/layout/pyramid3"/>
    <dgm:cxn modelId="{951073C7-8D02-4071-B3BD-1CFB71AB0FC8}" type="presOf" srcId="{548250B9-9234-4506-8080-C51735385416}" destId="{5C319681-A2F8-4AC2-AE51-E9A841E22AB6}" srcOrd="0" destOrd="0" presId="urn:microsoft.com/office/officeart/2005/8/layout/pyramid3"/>
    <dgm:cxn modelId="{EAF12DCD-B302-49D9-BFD4-DCB5D4402C78}" srcId="{6B9CD464-D2AC-45D2-862C-52982409E5A1}" destId="{548250B9-9234-4506-8080-C51735385416}" srcOrd="0" destOrd="0" parTransId="{1CF417DE-73CB-4585-9E13-96009E36B1AC}" sibTransId="{59CDD09B-53B5-4199-9025-6BA3E8CB5C9F}"/>
    <dgm:cxn modelId="{B1F90535-D1AB-4C3C-9296-C3E4EB59BE90}" type="presOf" srcId="{548250B9-9234-4506-8080-C51735385416}" destId="{0C17AD95-C0A8-4457-B1A9-45A179005E06}" srcOrd="1" destOrd="0" presId="urn:microsoft.com/office/officeart/2005/8/layout/pyramid3"/>
    <dgm:cxn modelId="{7409032B-DE44-4DED-BC03-55441F306FC9}" type="presParOf" srcId="{47459407-3240-4D1D-B319-AB6AE20D6F4E}" destId="{4A9AF1A1-9F8E-489D-9313-3C819C0908FC}" srcOrd="0" destOrd="0" presId="urn:microsoft.com/office/officeart/2005/8/layout/pyramid3"/>
    <dgm:cxn modelId="{DC4CFAE1-2B1E-4F91-905B-4B529EC5377C}" type="presParOf" srcId="{4A9AF1A1-9F8E-489D-9313-3C819C0908FC}" destId="{5C319681-A2F8-4AC2-AE51-E9A841E22AB6}" srcOrd="0" destOrd="0" presId="urn:microsoft.com/office/officeart/2005/8/layout/pyramid3"/>
    <dgm:cxn modelId="{FFE4FA06-546A-43C4-9632-B5324F3C4F68}" type="presParOf" srcId="{4A9AF1A1-9F8E-489D-9313-3C819C0908FC}" destId="{0C17AD95-C0A8-4457-B1A9-45A179005E0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19681-A2F8-4AC2-AE51-E9A841E22AB6}">
      <dsp:nvSpPr>
        <dsp:cNvPr id="0" name=""/>
        <dsp:cNvSpPr/>
      </dsp:nvSpPr>
      <dsp:spPr>
        <a:xfrm rot="10800000">
          <a:off x="0" y="0"/>
          <a:ext cx="654144" cy="3638456"/>
        </a:xfrm>
        <a:prstGeom prst="trapezoid">
          <a:avLst>
            <a:gd name="adj" fmla="val 50000"/>
          </a:avLst>
        </a:prstGeom>
        <a:gradFill rotWithShape="0">
          <a:gsLst>
            <a:gs pos="0">
              <a:srgbClr val="000082"/>
            </a:gs>
            <a:gs pos="30000">
              <a:srgbClr val="66008F"/>
            </a:gs>
            <a:gs pos="64999">
              <a:srgbClr val="BA0066"/>
            </a:gs>
            <a:gs pos="89999">
              <a:srgbClr val="FF0000"/>
            </a:gs>
            <a:gs pos="100000">
              <a:srgbClr val="FF82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rot="-10800000">
        <a:off x="0" y="0"/>
        <a:ext cx="654144" cy="36384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8BB56-D7B7-4142-8ED0-D7B3CE45B62E}" type="datetimeFigureOut">
              <a:rPr lang="en-US" smtClean="0"/>
              <a:t>5/19/2016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9231E-0CEC-42B3-ABEE-BFE1DFED7B35}" type="slidenum">
              <a:rPr lang="en-US" smtClean="0"/>
              <a:t>‹#›</a:t>
            </a:fld>
            <a:endParaRPr lang="en-US"/>
          </a:p>
        </p:txBody>
      </p:sp>
    </p:spTree>
    <p:extLst>
      <p:ext uri="{BB962C8B-B14F-4D97-AF65-F5344CB8AC3E}">
        <p14:creationId xmlns:p14="http://schemas.microsoft.com/office/powerpoint/2010/main" val="306407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B7D7788-5FB1-4C63-98CE-457A02D64E94}" type="slidenum">
              <a:rPr lang="en-US">
                <a:solidFill>
                  <a:srgbClr val="000000"/>
                </a:solidFill>
              </a:rPr>
              <a:pPr/>
              <a:t>1</a:t>
            </a:fld>
            <a:endParaRPr 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17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84E256-9854-4CB4-98AF-2CC7953876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351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0F245-3E76-4D61-A954-DB843132C7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777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B036F2-E85E-40E8-9E9A-77208A7BE0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371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C19E47-459F-47A6-9010-F7E8B93C64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569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8B313A-B7C5-4276-8A2B-9B53B64DB1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426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BC44DC-FBF9-4903-A665-76A34F0B9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78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F012A3-47CE-4559-BA81-0C9BD4B0F5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843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A8086-058D-4F5D-831A-BF5149F40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579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9658CE-056C-4F16-ADDE-C1CAAE6AB2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46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ECDF95-CA6F-463F-BD68-C3D1B5C9B9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397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9C0624-1E38-4BC0-9560-808315386A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525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E50B6-F9E8-4CF4-A738-81250BB3C2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0818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8059AA-856F-43CE-8A7D-F43DD34DA0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45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2AB00-784D-4D08-9D5F-600B75AC64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746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430AD0-B20E-4A50-AC2A-33628AEB7C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39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FE9F4-7CB7-4BA2-86EF-62713C23F8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30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D4A621-C671-4214-8B47-67F3AFDFCE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7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EA875-E7CC-4305-91B0-BB25A1C6D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248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5A5B3-2409-4EB3-857E-96820BAD11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988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1F63E1-0D2C-43B4-99D1-920A4675D4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728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BA5F4B-019F-422E-B48B-B5F0785F64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907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43C9C4-B74F-4A8B-B02E-A263087B74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590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C7C7AC-7B44-4498-BB4C-5B20060AFD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475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63D5AE-8240-4E64-8415-B8E3986689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463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4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04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04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atin typeface="Arial" panose="020B0604020202020204" pitchFamily="34" charset="0"/>
              </a:defRPr>
            </a:lvl1pPr>
          </a:lstStyle>
          <a:p>
            <a:pPr fontAlgn="base">
              <a:spcBef>
                <a:spcPct val="0"/>
              </a:spcBef>
              <a:spcAft>
                <a:spcPct val="0"/>
              </a:spcAft>
              <a:defRPr/>
            </a:pPr>
            <a:fld id="{9B888F03-4B00-41FB-83C1-0010CE6F001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98128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47BA72F3-6C07-4E0B-8F1C-0F3AB185638D}" type="slidenum">
              <a:rPr lang="en-US">
                <a:solidFill>
                  <a:srgbClr val="000000"/>
                </a:solidFill>
                <a:cs typeface="Arial" panose="020B0604020202020204" pitchFamily="34" charset="0"/>
              </a:rPr>
              <a:pPr eaLnBrk="0" fontAlgn="base" hangingPunct="0">
                <a:spcBef>
                  <a:spcPct val="0"/>
                </a:spcBef>
                <a:spcAft>
                  <a:spcPct val="0"/>
                </a:spcAft>
                <a:def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32301202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ature.com/nature/journal/v529/n7584/pdf/nature16166.pdf" TargetMode="External"/><Relationship Id="rId2" Type="http://schemas.openxmlformats.org/officeDocument/2006/relationships/hyperlink" Target="http://science.sciencemag.org/content/347/6217/78.full.pdf+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ature.com/nature/journal/v529/n7584/pdf/nature16166.pdf"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50"/>
          <p:cNvSpPr>
            <a:spLocks noGrp="1" noChangeArrowheads="1"/>
          </p:cNvSpPr>
          <p:nvPr>
            <p:ph type="title"/>
          </p:nvPr>
        </p:nvSpPr>
        <p:spPr>
          <a:xfrm>
            <a:off x="457200" y="152400"/>
            <a:ext cx="8229600" cy="1143000"/>
          </a:xfrm>
        </p:spPr>
        <p:txBody>
          <a:bodyPr/>
          <a:lstStyle/>
          <a:p>
            <a:r>
              <a:rPr lang="en-US" altLang="en-US" b="1" dirty="0" smtClean="0">
                <a:solidFill>
                  <a:srgbClr val="C00000"/>
                </a:solidFill>
                <a:latin typeface="Helvetica" pitchFamily="34" charset="0"/>
              </a:rPr>
              <a:t>The Basics of Cancer Biology</a:t>
            </a:r>
          </a:p>
        </p:txBody>
      </p:sp>
      <p:sp>
        <p:nvSpPr>
          <p:cNvPr id="2051" name="Rectangle 2051"/>
          <p:cNvSpPr>
            <a:spLocks noGrp="1" noChangeArrowheads="1"/>
          </p:cNvSpPr>
          <p:nvPr>
            <p:ph type="body" idx="1"/>
          </p:nvPr>
        </p:nvSpPr>
        <p:spPr>
          <a:xfrm>
            <a:off x="1162050" y="5943600"/>
            <a:ext cx="6819900" cy="609600"/>
          </a:xfrm>
        </p:spPr>
        <p:txBody>
          <a:bodyPr/>
          <a:lstStyle/>
          <a:p>
            <a:pPr algn="ctr">
              <a:buClr>
                <a:srgbClr val="FFFFFF"/>
              </a:buClr>
            </a:pPr>
            <a:r>
              <a:rPr lang="en-US" altLang="en-US" b="1" dirty="0" smtClean="0">
                <a:solidFill>
                  <a:schemeClr val="accent2">
                    <a:lumMod val="75000"/>
                  </a:schemeClr>
                </a:solidFill>
                <a:latin typeface="Helvetica" pitchFamily="34" charset="0"/>
              </a:rPr>
              <a:t>Lucio Miele, M.D., Ph.D.</a:t>
            </a:r>
            <a:endParaRPr lang="en-US" altLang="en-US" sz="4000" dirty="0" smtClean="0">
              <a:latin typeface="Helvetic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619" y="1215572"/>
            <a:ext cx="3052762" cy="4651828"/>
          </a:xfrm>
          <a:prstGeom prst="rect">
            <a:avLst/>
          </a:prstGeom>
        </p:spPr>
      </p:pic>
    </p:spTree>
    <p:extLst>
      <p:ext uri="{BB962C8B-B14F-4D97-AF65-F5344CB8AC3E}">
        <p14:creationId xmlns:p14="http://schemas.microsoft.com/office/powerpoint/2010/main" val="203182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epigenetic pianist -4</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t>Each gene can be expressed for long or short periods of time (“</a:t>
            </a:r>
            <a:r>
              <a:rPr lang="en-US" sz="2800" dirty="0" err="1" smtClean="0"/>
              <a:t>sostenuto</a:t>
            </a:r>
            <a:r>
              <a:rPr lang="en-US" sz="2800" dirty="0" smtClean="0"/>
              <a:t>” or “natural”)</a:t>
            </a:r>
          </a:p>
          <a:p>
            <a:r>
              <a:rPr lang="en-US" sz="2800" dirty="0" smtClean="0"/>
              <a:t>Each is expressed together with other genes, determining the overall phenotype (chords and melodies)</a:t>
            </a:r>
          </a:p>
          <a:p>
            <a:r>
              <a:rPr lang="en-US" sz="2800" dirty="0" smtClean="0"/>
              <a:t>Our genomes are capable of responding to environmental stimuli by turning groups of genes off or on, or modulating their expression. This is accomplished through epigenetic mechanisms.</a:t>
            </a:r>
          </a:p>
        </p:txBody>
      </p:sp>
    </p:spTree>
    <p:extLst>
      <p:ext uri="{BB962C8B-B14F-4D97-AF65-F5344CB8AC3E}">
        <p14:creationId xmlns:p14="http://schemas.microsoft.com/office/powerpoint/2010/main" val="386861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epigenetic pianist -5</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t>Epigenetics is </a:t>
            </a:r>
            <a:r>
              <a:rPr lang="en-US" sz="2800" dirty="0" smtClean="0">
                <a:solidFill>
                  <a:srgbClr val="333399"/>
                </a:solidFill>
              </a:rPr>
              <a:t>how the environmental pianist plays the genetic piano</a:t>
            </a:r>
          </a:p>
          <a:p>
            <a:r>
              <a:rPr lang="en-US" sz="2800" dirty="0" smtClean="0"/>
              <a:t>We each have our own keyboards of genes that we are born with. Some may be mutant (out of tune) and others are in tune</a:t>
            </a:r>
          </a:p>
          <a:p>
            <a:r>
              <a:rPr lang="en-US" sz="2800" dirty="0" smtClean="0"/>
              <a:t>The output of these genes is “played” by the environment by regulating the physical structure of chromatin where genes are located, without a need to change the actual DNA sequence</a:t>
            </a:r>
          </a:p>
          <a:p>
            <a:r>
              <a:rPr lang="en-US" sz="2800" dirty="0" smtClean="0"/>
              <a:t>Genes can be epigenetically activated or inactivated</a:t>
            </a:r>
          </a:p>
        </p:txBody>
      </p:sp>
    </p:spTree>
    <p:extLst>
      <p:ext uri="{BB962C8B-B14F-4D97-AF65-F5344CB8AC3E}">
        <p14:creationId xmlns:p14="http://schemas.microsoft.com/office/powerpoint/2010/main" val="338475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How the piano is played</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t>Epigenetic phenomena regulate the expression of genes by modifying the chromatin structure and function of the genes themselves or of regulatory regions controlling the transcription of genes (promoters, enhancers, insulators, super-enhancers)</a:t>
            </a:r>
          </a:p>
          <a:p>
            <a:r>
              <a:rPr lang="en-US" sz="2800" dirty="0" smtClean="0"/>
              <a:t>This is achieved at least in part by a series of post-translational modifications of DNA itself (DNA methylation, generally of cytosine residues) and of chromatin proteins (particularly histones)</a:t>
            </a:r>
          </a:p>
          <a:p>
            <a:r>
              <a:rPr lang="en-US" sz="2800" dirty="0" smtClean="0"/>
              <a:t>More recently, mRNA and snRNA modifications have been described</a:t>
            </a:r>
          </a:p>
        </p:txBody>
      </p:sp>
    </p:spTree>
    <p:extLst>
      <p:ext uri="{BB962C8B-B14F-4D97-AF65-F5344CB8AC3E}">
        <p14:creationId xmlns:p14="http://schemas.microsoft.com/office/powerpoint/2010/main" val="285031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Epigenetic modifications</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t>DNA methylation</a:t>
            </a:r>
          </a:p>
          <a:p>
            <a:r>
              <a:rPr lang="en-US" sz="2800" dirty="0" smtClean="0"/>
              <a:t>Histone modifications</a:t>
            </a:r>
          </a:p>
          <a:p>
            <a:pPr lvl="1"/>
            <a:r>
              <a:rPr lang="en-US" sz="2400" dirty="0" smtClean="0"/>
              <a:t>Acetylation</a:t>
            </a:r>
          </a:p>
          <a:p>
            <a:pPr lvl="1"/>
            <a:r>
              <a:rPr lang="en-US" sz="2400" dirty="0" smtClean="0"/>
              <a:t>Methylation</a:t>
            </a:r>
          </a:p>
          <a:p>
            <a:pPr lvl="1"/>
            <a:r>
              <a:rPr lang="en-US" sz="2400" dirty="0" smtClean="0"/>
              <a:t>Phosphorylation</a:t>
            </a:r>
          </a:p>
          <a:p>
            <a:pPr lvl="1"/>
            <a:r>
              <a:rPr lang="en-US" sz="2400" dirty="0" err="1" smtClean="0"/>
              <a:t>Sumoylation</a:t>
            </a:r>
            <a:endParaRPr lang="en-US" sz="2400" dirty="0" smtClean="0"/>
          </a:p>
          <a:p>
            <a:pPr lvl="1"/>
            <a:r>
              <a:rPr lang="en-US" sz="2400" dirty="0" smtClean="0"/>
              <a:t>Others</a:t>
            </a:r>
            <a:endParaRPr lang="en-US" sz="2400" dirty="0"/>
          </a:p>
        </p:txBody>
      </p:sp>
    </p:spTree>
    <p:extLst>
      <p:ext uri="{BB962C8B-B14F-4D97-AF65-F5344CB8AC3E}">
        <p14:creationId xmlns:p14="http://schemas.microsoft.com/office/powerpoint/2010/main" val="385529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Epigenetic modifications</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400" dirty="0" smtClean="0"/>
              <a:t>Often, modified DNA and/or histones recruit other proteins that stabilize modified chromatin structure, thus maintaining the chromatin structure</a:t>
            </a:r>
          </a:p>
          <a:p>
            <a:r>
              <a:rPr lang="en-US" sz="2400" dirty="0" smtClean="0"/>
              <a:t>Some of these modifications can be transmitted through mitotic cycles, and </a:t>
            </a:r>
            <a:r>
              <a:rPr lang="en-US" sz="2400" b="1" dirty="0" smtClean="0">
                <a:solidFill>
                  <a:srgbClr val="333399"/>
                </a:solidFill>
              </a:rPr>
              <a:t>some can even be inheritable into the next generation</a:t>
            </a:r>
          </a:p>
          <a:p>
            <a:r>
              <a:rPr lang="en-US" sz="2400" b="1" dirty="0" smtClean="0">
                <a:solidFill>
                  <a:srgbClr val="333399"/>
                </a:solidFill>
              </a:rPr>
              <a:t>Thus, epigenetics provides mechanisms whereby genomes respond to environmental stimuli without changing the actual DNA sequence</a:t>
            </a:r>
          </a:p>
          <a:p>
            <a:r>
              <a:rPr lang="en-US" sz="2400" b="1" dirty="0" smtClean="0">
                <a:solidFill>
                  <a:srgbClr val="333399"/>
                </a:solidFill>
              </a:rPr>
              <a:t>These changes can under some circumstances be inheritable</a:t>
            </a:r>
            <a:endParaRPr lang="en-US" sz="2400" b="1" dirty="0" smtClean="0"/>
          </a:p>
        </p:txBody>
      </p:sp>
    </p:spTree>
    <p:extLst>
      <p:ext uri="{BB962C8B-B14F-4D97-AF65-F5344CB8AC3E}">
        <p14:creationId xmlns:p14="http://schemas.microsoft.com/office/powerpoint/2010/main" val="3778274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Epigenetic modifications and cancer</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400" dirty="0" smtClean="0"/>
              <a:t>In the context of cancer, epigenetic mechanisms can inactivate or activate genes without mutations being detectable by DNA sequencing</a:t>
            </a:r>
          </a:p>
          <a:p>
            <a:r>
              <a:rPr lang="en-US" sz="2400" dirty="0" smtClean="0"/>
              <a:t>Specialized techniques like DNA methylation analysis and </a:t>
            </a:r>
            <a:r>
              <a:rPr lang="en-US" sz="2400" dirty="0" err="1" smtClean="0"/>
              <a:t>ChIP-Seq</a:t>
            </a:r>
            <a:r>
              <a:rPr lang="en-US" sz="2400" dirty="0" smtClean="0"/>
              <a:t>, or 3D chromatin analysis</a:t>
            </a:r>
          </a:p>
          <a:p>
            <a:r>
              <a:rPr lang="en-US" sz="2400" dirty="0" smtClean="0"/>
              <a:t>Through epigenetics, cells can change their phenotype </a:t>
            </a:r>
            <a:r>
              <a:rPr lang="en-US" sz="2400" dirty="0" smtClean="0">
                <a:solidFill>
                  <a:srgbClr val="002060"/>
                </a:solidFill>
              </a:rPr>
              <a:t>WITHOUT ADDITIONAL MUTATIONS</a:t>
            </a:r>
            <a:r>
              <a:rPr lang="en-US" sz="2400" dirty="0" smtClean="0"/>
              <a:t>, acquiring stem-like characteristics (</a:t>
            </a:r>
            <a:r>
              <a:rPr lang="en-US" sz="2400" dirty="0" smtClean="0">
                <a:solidFill>
                  <a:srgbClr val="002060"/>
                </a:solidFill>
              </a:rPr>
              <a:t>PHENOTYPIC PLASTICITY</a:t>
            </a:r>
            <a:r>
              <a:rPr lang="en-US" sz="2400" dirty="0" smtClean="0"/>
              <a:t>)</a:t>
            </a:r>
          </a:p>
          <a:p>
            <a:r>
              <a:rPr lang="en-US" sz="2400" dirty="0" smtClean="0"/>
              <a:t>For example, the cellular stress associated with detachment from a basement membrane and survival in a hypoxic environment can trigger EMT. In turn, EMT can produce Cancer Stem Cells by inducing epigenetic modifications in cell fate genes</a:t>
            </a:r>
          </a:p>
          <a:p>
            <a:endParaRPr lang="en-US" sz="2400" b="1" dirty="0" smtClean="0"/>
          </a:p>
        </p:txBody>
      </p:sp>
    </p:spTree>
    <p:extLst>
      <p:ext uri="{BB962C8B-B14F-4D97-AF65-F5344CB8AC3E}">
        <p14:creationId xmlns:p14="http://schemas.microsoft.com/office/powerpoint/2010/main" val="2712359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600200"/>
            <a:ext cx="7772400" cy="4114800"/>
          </a:xfrm>
        </p:spPr>
        <p:txBody>
          <a:bodyPr/>
          <a:lstStyle/>
          <a:p>
            <a:r>
              <a:rPr lang="en-US" sz="2000" dirty="0" smtClean="0">
                <a:latin typeface="Arial" pitchFamily="34" charset="0"/>
                <a:cs typeface="Arial" pitchFamily="34" charset="0"/>
              </a:rPr>
              <a:t>Recent research has shown that to acquire all these biological properties, epithelial cancer cells must lose some of their epithelial characteristics and become more similar to a </a:t>
            </a:r>
            <a:r>
              <a:rPr lang="en-US" sz="2000" dirty="0" err="1" smtClean="0">
                <a:latin typeface="Arial" pitchFamily="34" charset="0"/>
                <a:cs typeface="Arial" pitchFamily="34" charset="0"/>
              </a:rPr>
              <a:t>mesodermal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mesenchymal</a:t>
            </a:r>
            <a:r>
              <a:rPr lang="en-US" sz="2000" dirty="0" smtClean="0">
                <a:latin typeface="Arial" pitchFamily="34" charset="0"/>
                <a:cs typeface="Arial" pitchFamily="34" charset="0"/>
              </a:rPr>
              <a:t>) cell. This phenomenon is called EMT. It involves changing surface adhesion molecules (from E-</a:t>
            </a:r>
            <a:r>
              <a:rPr lang="en-US" sz="2000" dirty="0" err="1" smtClean="0">
                <a:latin typeface="Arial" pitchFamily="34" charset="0"/>
                <a:cs typeface="Arial" pitchFamily="34" charset="0"/>
              </a:rPr>
              <a:t>cadherin</a:t>
            </a:r>
            <a:r>
              <a:rPr lang="en-US" sz="2000" dirty="0" smtClean="0">
                <a:latin typeface="Arial" pitchFamily="34" charset="0"/>
                <a:cs typeface="Arial" pitchFamily="34" charset="0"/>
              </a:rPr>
              <a:t> to N-</a:t>
            </a:r>
            <a:r>
              <a:rPr lang="en-US" sz="2000" dirty="0" err="1" smtClean="0">
                <a:latin typeface="Arial" pitchFamily="34" charset="0"/>
                <a:cs typeface="Arial" pitchFamily="34" charset="0"/>
              </a:rPr>
              <a:t>cadherin</a:t>
            </a:r>
            <a:r>
              <a:rPr lang="en-US" sz="2000" dirty="0" smtClean="0">
                <a:latin typeface="Arial" pitchFamily="34" charset="0"/>
                <a:cs typeface="Arial" pitchFamily="34" charset="0"/>
              </a:rPr>
              <a:t>), changing </a:t>
            </a:r>
            <a:r>
              <a:rPr lang="en-US" sz="2000" dirty="0" err="1" smtClean="0">
                <a:latin typeface="Arial" pitchFamily="34" charset="0"/>
                <a:cs typeface="Arial" pitchFamily="34" charset="0"/>
              </a:rPr>
              <a:t>cytoskeletal</a:t>
            </a:r>
            <a:r>
              <a:rPr lang="en-US" sz="2000" dirty="0" smtClean="0">
                <a:latin typeface="Arial" pitchFamily="34" charset="0"/>
                <a:cs typeface="Arial" pitchFamily="34" charset="0"/>
              </a:rPr>
              <a:t> structure to allow mobility (this requires expression of </a:t>
            </a:r>
            <a:r>
              <a:rPr lang="en-US" sz="2000" dirty="0" err="1" smtClean="0">
                <a:latin typeface="Arial" pitchFamily="34" charset="0"/>
                <a:cs typeface="Arial" pitchFamily="34" charset="0"/>
              </a:rPr>
              <a:t>vimentin</a:t>
            </a:r>
            <a:r>
              <a:rPr lang="en-US" sz="2000" dirty="0" smtClean="0">
                <a:latin typeface="Arial" pitchFamily="34" charset="0"/>
                <a:cs typeface="Arial" pitchFamily="34" charset="0"/>
              </a:rPr>
              <a:t> intermediate filaments and reorganization of </a:t>
            </a:r>
            <a:r>
              <a:rPr lang="en-US" sz="2000" dirty="0" err="1" smtClean="0">
                <a:latin typeface="Arial" pitchFamily="34" charset="0"/>
                <a:cs typeface="Arial" pitchFamily="34" charset="0"/>
              </a:rPr>
              <a:t>actin</a:t>
            </a:r>
            <a:r>
              <a:rPr lang="en-US" sz="2000" dirty="0" smtClean="0">
                <a:latin typeface="Arial" pitchFamily="34" charset="0"/>
                <a:cs typeface="Arial" pitchFamily="34" charset="0"/>
              </a:rPr>
              <a:t> filaments. It also causes cancer cells to acquire “stem cell-like” behavior.</a:t>
            </a:r>
          </a:p>
          <a:p>
            <a:r>
              <a:rPr lang="en-US" sz="2000" dirty="0" smtClean="0">
                <a:latin typeface="Arial" pitchFamily="34" charset="0"/>
                <a:cs typeface="Arial" pitchFamily="34" charset="0"/>
              </a:rPr>
              <a:t>Once EMT cells reach sites of metastasis, they revert to a more epithelial-like phenotype, through a process called MET (phenotypic plasticity)</a:t>
            </a:r>
          </a:p>
        </p:txBody>
      </p:sp>
      <p:sp>
        <p:nvSpPr>
          <p:cNvPr id="5" name="Rectangle 2"/>
          <p:cNvSpPr txBox="1">
            <a:spLocks noChangeArrowheads="1"/>
          </p:cNvSpPr>
          <p:nvPr/>
        </p:nvSpPr>
        <p:spPr bwMode="auto">
          <a:xfrm>
            <a:off x="304800" y="3048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2800" kern="0" dirty="0" smtClean="0">
                <a:solidFill>
                  <a:srgbClr val="C00000"/>
                </a:solidFill>
                <a:latin typeface="Arial" pitchFamily="34" charset="0"/>
                <a:cs typeface="Arial" pitchFamily="34" charset="0"/>
              </a:rPr>
              <a:t>The concept of “cancer stem-like cells” (CSC) and “epithelial-mesenchymal transition” (EMT)</a:t>
            </a:r>
          </a:p>
        </p:txBody>
      </p:sp>
    </p:spTree>
    <p:extLst>
      <p:ext uri="{BB962C8B-B14F-4D97-AF65-F5344CB8AC3E}">
        <p14:creationId xmlns:p14="http://schemas.microsoft.com/office/powerpoint/2010/main" val="1956665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6" name="Straight Arrow Connector 406"/>
          <p:cNvCxnSpPr>
            <a:cxnSpLocks noChangeShapeType="1"/>
          </p:cNvCxnSpPr>
          <p:nvPr/>
        </p:nvCxnSpPr>
        <p:spPr bwMode="auto">
          <a:xfrm rot="5400000">
            <a:off x="4847431" y="-794"/>
            <a:ext cx="631826" cy="1588"/>
          </a:xfrm>
          <a:prstGeom prst="straightConnector1">
            <a:avLst/>
          </a:prstGeom>
          <a:noFill/>
          <a:ln w="12700" algn="ctr">
            <a:noFill/>
            <a:round/>
            <a:headEnd/>
            <a:tailEnd type="arrow" w="med" len="med"/>
          </a:ln>
        </p:spPr>
      </p:cxnSp>
      <p:grpSp>
        <p:nvGrpSpPr>
          <p:cNvPr id="20" name="Group 19"/>
          <p:cNvGrpSpPr/>
          <p:nvPr/>
        </p:nvGrpSpPr>
        <p:grpSpPr>
          <a:xfrm>
            <a:off x="409575" y="1219200"/>
            <a:ext cx="8162925" cy="5289610"/>
            <a:chOff x="409575" y="633413"/>
            <a:chExt cx="8162925" cy="5289610"/>
          </a:xfrm>
        </p:grpSpPr>
        <p:sp>
          <p:nvSpPr>
            <p:cNvPr id="2829" name="Rectangle 2828"/>
            <p:cNvSpPr/>
            <p:nvPr/>
          </p:nvSpPr>
          <p:spPr>
            <a:xfrm>
              <a:off x="5486400" y="979488"/>
              <a:ext cx="1577975" cy="1317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Arial" panose="020B0604020202020204" pitchFamily="34" charset="0"/>
                <a:cs typeface="Arial" panose="020B0604020202020204" pitchFamily="34" charset="0"/>
              </a:endParaRPr>
            </a:p>
          </p:txBody>
        </p:sp>
        <p:sp>
          <p:nvSpPr>
            <p:cNvPr id="2802" name="Oval 2801"/>
            <p:cNvSpPr/>
            <p:nvPr/>
          </p:nvSpPr>
          <p:spPr>
            <a:xfrm>
              <a:off x="1195388" y="1127125"/>
              <a:ext cx="1020762" cy="1022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Arial" panose="020B0604020202020204" pitchFamily="34" charset="0"/>
                <a:cs typeface="Arial" panose="020B0604020202020204" pitchFamily="34" charset="0"/>
              </a:endParaRPr>
            </a:p>
          </p:txBody>
        </p:sp>
        <p:sp>
          <p:nvSpPr>
            <p:cNvPr id="3077" name="Text Box 291"/>
            <p:cNvSpPr txBox="1">
              <a:spLocks noChangeArrowheads="1"/>
            </p:cNvSpPr>
            <p:nvPr/>
          </p:nvSpPr>
          <p:spPr bwMode="auto">
            <a:xfrm>
              <a:off x="5945188" y="682625"/>
              <a:ext cx="728084"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CSC</a:t>
              </a:r>
            </a:p>
          </p:txBody>
        </p:sp>
        <p:grpSp>
          <p:nvGrpSpPr>
            <p:cNvPr id="4" name="Group 990"/>
            <p:cNvGrpSpPr>
              <a:grpSpLocks/>
            </p:cNvGrpSpPr>
            <p:nvPr/>
          </p:nvGrpSpPr>
          <p:grpSpPr bwMode="auto">
            <a:xfrm>
              <a:off x="5624513" y="1150938"/>
              <a:ext cx="1301750" cy="974725"/>
              <a:chOff x="719" y="3352"/>
              <a:chExt cx="820" cy="614"/>
            </a:xfrm>
          </p:grpSpPr>
          <p:sp>
            <p:nvSpPr>
              <p:cNvPr id="5020" name="Freeform 991"/>
              <p:cNvSpPr>
                <a:spLocks noChangeAspect="1"/>
              </p:cNvSpPr>
              <p:nvPr/>
            </p:nvSpPr>
            <p:spPr bwMode="auto">
              <a:xfrm>
                <a:off x="719" y="3352"/>
                <a:ext cx="820" cy="614"/>
              </a:xfrm>
              <a:custGeom>
                <a:avLst/>
                <a:gdLst>
                  <a:gd name="T0" fmla="*/ 0 w 2040"/>
                  <a:gd name="T1" fmla="*/ 0 h 1529"/>
                  <a:gd name="T2" fmla="*/ 0 w 2040"/>
                  <a:gd name="T3" fmla="*/ 1 h 1529"/>
                  <a:gd name="T4" fmla="*/ 0 w 2040"/>
                  <a:gd name="T5" fmla="*/ 1 h 1529"/>
                  <a:gd name="T6" fmla="*/ 0 w 2040"/>
                  <a:gd name="T7" fmla="*/ 1 h 1529"/>
                  <a:gd name="T8" fmla="*/ 1 w 2040"/>
                  <a:gd name="T9" fmla="*/ 1 h 1529"/>
                  <a:gd name="T10" fmla="*/ 1 w 2040"/>
                  <a:gd name="T11" fmla="*/ 1 h 1529"/>
                  <a:gd name="T12" fmla="*/ 1 w 2040"/>
                  <a:gd name="T13" fmla="*/ 1 h 1529"/>
                  <a:gd name="T14" fmla="*/ 1 w 2040"/>
                  <a:gd name="T15" fmla="*/ 0 h 1529"/>
                  <a:gd name="T16" fmla="*/ 1 w 2040"/>
                  <a:gd name="T17" fmla="*/ 0 h 1529"/>
                  <a:gd name="T18" fmla="*/ 1 w 2040"/>
                  <a:gd name="T19" fmla="*/ 0 h 1529"/>
                  <a:gd name="T20" fmla="*/ 1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solidFill>
                <a:schemeClr val="folHlink"/>
              </a:solidFill>
              <a:ln w="3175">
                <a:solidFill>
                  <a:srgbClr val="FFFF66"/>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021" name="Freeform 992"/>
              <p:cNvSpPr>
                <a:spLocks noChangeAspect="1"/>
              </p:cNvSpPr>
              <p:nvPr/>
            </p:nvSpPr>
            <p:spPr bwMode="auto">
              <a:xfrm>
                <a:off x="773" y="3377"/>
                <a:ext cx="715" cy="532"/>
              </a:xfrm>
              <a:custGeom>
                <a:avLst/>
                <a:gdLst>
                  <a:gd name="T0" fmla="*/ 0 w 2040"/>
                  <a:gd name="T1" fmla="*/ 0 h 1529"/>
                  <a:gd name="T2" fmla="*/ 0 w 2040"/>
                  <a:gd name="T3" fmla="*/ 0 h 1529"/>
                  <a:gd name="T4" fmla="*/ 0 w 2040"/>
                  <a:gd name="T5" fmla="*/ 0 h 1529"/>
                  <a:gd name="T6" fmla="*/ 0 w 2040"/>
                  <a:gd name="T7" fmla="*/ 0 h 1529"/>
                  <a:gd name="T8" fmla="*/ 0 w 2040"/>
                  <a:gd name="T9" fmla="*/ 0 h 1529"/>
                  <a:gd name="T10" fmla="*/ 0 w 2040"/>
                  <a:gd name="T11" fmla="*/ 0 h 1529"/>
                  <a:gd name="T12" fmla="*/ 0 w 2040"/>
                  <a:gd name="T13" fmla="*/ 0 h 1529"/>
                  <a:gd name="T14" fmla="*/ 0 w 2040"/>
                  <a:gd name="T15" fmla="*/ 0 h 1529"/>
                  <a:gd name="T16" fmla="*/ 0 w 2040"/>
                  <a:gd name="T17" fmla="*/ 0 h 1529"/>
                  <a:gd name="T18" fmla="*/ 0 w 2040"/>
                  <a:gd name="T19" fmla="*/ 0 h 1529"/>
                  <a:gd name="T20" fmla="*/ 0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gradFill rotWithShape="1">
                <a:gsLst>
                  <a:gs pos="0">
                    <a:srgbClr val="C3BE00">
                      <a:alpha val="95000"/>
                    </a:srgbClr>
                  </a:gs>
                  <a:gs pos="100000">
                    <a:srgbClr val="F6F000"/>
                  </a:gs>
                </a:gsLst>
                <a:path path="rect">
                  <a:fillToRect l="50000" t="50000" r="50000" b="50000"/>
                </a:path>
              </a:gradFill>
              <a:ln w="317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022" name="Freeform 993"/>
              <p:cNvSpPr>
                <a:spLocks noChangeAspect="1"/>
              </p:cNvSpPr>
              <p:nvPr/>
            </p:nvSpPr>
            <p:spPr bwMode="auto">
              <a:xfrm>
                <a:off x="877" y="3454"/>
                <a:ext cx="476" cy="355"/>
              </a:xfrm>
              <a:custGeom>
                <a:avLst/>
                <a:gdLst>
                  <a:gd name="T0" fmla="*/ 0 w 2040"/>
                  <a:gd name="T1" fmla="*/ 0 h 1529"/>
                  <a:gd name="T2" fmla="*/ 0 w 2040"/>
                  <a:gd name="T3" fmla="*/ 0 h 1529"/>
                  <a:gd name="T4" fmla="*/ 0 w 2040"/>
                  <a:gd name="T5" fmla="*/ 0 h 1529"/>
                  <a:gd name="T6" fmla="*/ 0 w 2040"/>
                  <a:gd name="T7" fmla="*/ 0 h 1529"/>
                  <a:gd name="T8" fmla="*/ 0 w 2040"/>
                  <a:gd name="T9" fmla="*/ 0 h 1529"/>
                  <a:gd name="T10" fmla="*/ 0 w 2040"/>
                  <a:gd name="T11" fmla="*/ 0 h 1529"/>
                  <a:gd name="T12" fmla="*/ 0 w 2040"/>
                  <a:gd name="T13" fmla="*/ 0 h 1529"/>
                  <a:gd name="T14" fmla="*/ 0 w 2040"/>
                  <a:gd name="T15" fmla="*/ 0 h 1529"/>
                  <a:gd name="T16" fmla="*/ 0 w 2040"/>
                  <a:gd name="T17" fmla="*/ 0 h 1529"/>
                  <a:gd name="T18" fmla="*/ 0 w 2040"/>
                  <a:gd name="T19" fmla="*/ 0 h 1529"/>
                  <a:gd name="T20" fmla="*/ 0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gradFill rotWithShape="1">
                <a:gsLst>
                  <a:gs pos="0">
                    <a:srgbClr val="B5B100">
                      <a:alpha val="95000"/>
                    </a:srgbClr>
                  </a:gs>
                  <a:gs pos="100000">
                    <a:srgbClr val="E4DF00">
                      <a:alpha val="0"/>
                    </a:srgbClr>
                  </a:gs>
                </a:gsLst>
                <a:path path="rect">
                  <a:fillToRect l="50000" t="50000" r="50000" b="50000"/>
                </a:path>
              </a:gradFill>
              <a:ln w="317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023" name="Oval 994"/>
              <p:cNvSpPr>
                <a:spLocks noChangeAspect="1" noChangeArrowheads="1"/>
              </p:cNvSpPr>
              <p:nvPr/>
            </p:nvSpPr>
            <p:spPr bwMode="auto">
              <a:xfrm>
                <a:off x="955" y="3493"/>
                <a:ext cx="348" cy="270"/>
              </a:xfrm>
              <a:prstGeom prst="ellipse">
                <a:avLst/>
              </a:prstGeom>
              <a:gradFill rotWithShape="1">
                <a:gsLst>
                  <a:gs pos="0">
                    <a:srgbClr val="800000"/>
                  </a:gs>
                  <a:gs pos="100000">
                    <a:srgbClr val="3B0000"/>
                  </a:gs>
                </a:gsLst>
                <a:path path="shape">
                  <a:fillToRect l="50000" t="50000" r="50000" b="50000"/>
                </a:path>
              </a:gradFill>
              <a:ln w="9525">
                <a:solidFill>
                  <a:srgbClr val="F6F000"/>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sp>
          <p:nvSpPr>
            <p:cNvPr id="3079" name="TextBox 431"/>
            <p:cNvSpPr txBox="1">
              <a:spLocks noChangeArrowheads="1"/>
            </p:cNvSpPr>
            <p:nvPr/>
          </p:nvSpPr>
          <p:spPr bwMode="auto">
            <a:xfrm>
              <a:off x="6270625" y="3389313"/>
              <a:ext cx="2301875" cy="1323439"/>
            </a:xfrm>
            <a:prstGeom prst="rect">
              <a:avLst/>
            </a:prstGeom>
            <a:noFill/>
            <a:ln w="9525">
              <a:noFill/>
              <a:miter lim="800000"/>
              <a:headEnd/>
              <a:tailEnd/>
            </a:ln>
          </p:spPr>
          <p:txBody>
            <a:bodyPr>
              <a:spAutoFit/>
            </a:bodyPr>
            <a:lstStyle/>
            <a:p>
              <a:r>
                <a:rPr lang="en-US" sz="2000" b="1">
                  <a:latin typeface="Arial" panose="020B0604020202020204" pitchFamily="34" charset="0"/>
                  <a:cs typeface="Arial" panose="020B0604020202020204" pitchFamily="34" charset="0"/>
                </a:rPr>
                <a:t>EMT, </a:t>
              </a:r>
            </a:p>
            <a:p>
              <a:r>
                <a:rPr lang="en-US" sz="2000" b="1">
                  <a:latin typeface="Arial" panose="020B0604020202020204" pitchFamily="34" charset="0"/>
                  <a:cs typeface="Arial" panose="020B0604020202020204" pitchFamily="34" charset="0"/>
                </a:rPr>
                <a:t>“de-differentiation”</a:t>
              </a:r>
            </a:p>
            <a:p>
              <a:endParaRPr lang="en-US" sz="2000" b="1">
                <a:latin typeface="Arial" panose="020B0604020202020204" pitchFamily="34" charset="0"/>
                <a:cs typeface="Arial" panose="020B0604020202020204" pitchFamily="34" charset="0"/>
              </a:endParaRPr>
            </a:p>
          </p:txBody>
        </p:sp>
        <p:grpSp>
          <p:nvGrpSpPr>
            <p:cNvPr id="5" name="Group 1004"/>
            <p:cNvGrpSpPr>
              <a:grpSpLocks noChangeAspect="1"/>
            </p:cNvGrpSpPr>
            <p:nvPr/>
          </p:nvGrpSpPr>
          <p:grpSpPr bwMode="auto">
            <a:xfrm>
              <a:off x="4711700" y="4687888"/>
              <a:ext cx="947738" cy="774700"/>
              <a:chOff x="2245" y="1667"/>
              <a:chExt cx="746" cy="611"/>
            </a:xfrm>
          </p:grpSpPr>
          <p:sp>
            <p:nvSpPr>
              <p:cNvPr id="4747" name="Freeform 1005"/>
              <p:cNvSpPr>
                <a:spLocks noChangeAspect="1"/>
              </p:cNvSpPr>
              <p:nvPr/>
            </p:nvSpPr>
            <p:spPr bwMode="auto">
              <a:xfrm rot="1268668">
                <a:off x="2321" y="1750"/>
                <a:ext cx="597" cy="489"/>
              </a:xfrm>
              <a:custGeom>
                <a:avLst/>
                <a:gdLst>
                  <a:gd name="T0" fmla="*/ 0 w 1871"/>
                  <a:gd name="T1" fmla="*/ 4 h 1532"/>
                  <a:gd name="T2" fmla="*/ 1 w 1871"/>
                  <a:gd name="T3" fmla="*/ 3 h 1532"/>
                  <a:gd name="T4" fmla="*/ 2 w 1871"/>
                  <a:gd name="T5" fmla="*/ 2 h 1532"/>
                  <a:gd name="T6" fmla="*/ 2 w 1871"/>
                  <a:gd name="T7" fmla="*/ 0 h 1532"/>
                  <a:gd name="T8" fmla="*/ 4 w 1871"/>
                  <a:gd name="T9" fmla="*/ 0 h 1532"/>
                  <a:gd name="T10" fmla="*/ 4 w 1871"/>
                  <a:gd name="T11" fmla="*/ 1 h 1532"/>
                  <a:gd name="T12" fmla="*/ 5 w 1871"/>
                  <a:gd name="T13" fmla="*/ 1 h 1532"/>
                  <a:gd name="T14" fmla="*/ 5 w 1871"/>
                  <a:gd name="T15" fmla="*/ 2 h 1532"/>
                  <a:gd name="T16" fmla="*/ 6 w 1871"/>
                  <a:gd name="T17" fmla="*/ 2 h 1532"/>
                  <a:gd name="T18" fmla="*/ 5 w 1871"/>
                  <a:gd name="T19" fmla="*/ 3 h 1532"/>
                  <a:gd name="T20" fmla="*/ 6 w 1871"/>
                  <a:gd name="T21" fmla="*/ 3 h 1532"/>
                  <a:gd name="T22" fmla="*/ 6 w 1871"/>
                  <a:gd name="T23" fmla="*/ 4 h 1532"/>
                  <a:gd name="T24" fmla="*/ 3 w 1871"/>
                  <a:gd name="T25" fmla="*/ 4 h 1532"/>
                  <a:gd name="T26" fmla="*/ 1 w 1871"/>
                  <a:gd name="T27" fmla="*/ 5 h 1532"/>
                  <a:gd name="T28" fmla="*/ 1 w 1871"/>
                  <a:gd name="T29" fmla="*/ 5 h 1532"/>
                  <a:gd name="T30" fmla="*/ 0 w 1871"/>
                  <a:gd name="T31" fmla="*/ 5 h 1532"/>
                  <a:gd name="T32" fmla="*/ 0 w 1871"/>
                  <a:gd name="T33" fmla="*/ 4 h 1532"/>
                  <a:gd name="T34" fmla="*/ 0 w 1871"/>
                  <a:gd name="T35" fmla="*/ 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748" name="Freeform 1006"/>
              <p:cNvSpPr>
                <a:spLocks noChangeAspect="1"/>
              </p:cNvSpPr>
              <p:nvPr/>
            </p:nvSpPr>
            <p:spPr bwMode="auto">
              <a:xfrm rot="1268668">
                <a:off x="2245" y="1667"/>
                <a:ext cx="746" cy="611"/>
              </a:xfrm>
              <a:custGeom>
                <a:avLst/>
                <a:gdLst>
                  <a:gd name="T0" fmla="*/ 0 w 1871"/>
                  <a:gd name="T1" fmla="*/ 11 h 1532"/>
                  <a:gd name="T2" fmla="*/ 3 w 1871"/>
                  <a:gd name="T3" fmla="*/ 10 h 1532"/>
                  <a:gd name="T4" fmla="*/ 5 w 1871"/>
                  <a:gd name="T5" fmla="*/ 6 h 1532"/>
                  <a:gd name="T6" fmla="*/ 7 w 1871"/>
                  <a:gd name="T7" fmla="*/ 2 h 1532"/>
                  <a:gd name="T8" fmla="*/ 12 w 1871"/>
                  <a:gd name="T9" fmla="*/ 0 h 1532"/>
                  <a:gd name="T10" fmla="*/ 13 w 1871"/>
                  <a:gd name="T11" fmla="*/ 3 h 1532"/>
                  <a:gd name="T12" fmla="*/ 15 w 1871"/>
                  <a:gd name="T13" fmla="*/ 4 h 1532"/>
                  <a:gd name="T14" fmla="*/ 15 w 1871"/>
                  <a:gd name="T15" fmla="*/ 5 h 1532"/>
                  <a:gd name="T16" fmla="*/ 17 w 1871"/>
                  <a:gd name="T17" fmla="*/ 6 h 1532"/>
                  <a:gd name="T18" fmla="*/ 17 w 1871"/>
                  <a:gd name="T19" fmla="*/ 9 h 1532"/>
                  <a:gd name="T20" fmla="*/ 18 w 1871"/>
                  <a:gd name="T21" fmla="*/ 10 h 1532"/>
                  <a:gd name="T22" fmla="*/ 18 w 1871"/>
                  <a:gd name="T23" fmla="*/ 12 h 1532"/>
                  <a:gd name="T24" fmla="*/ 9 w 1871"/>
                  <a:gd name="T25" fmla="*/ 14 h 1532"/>
                  <a:gd name="T26" fmla="*/ 4 w 1871"/>
                  <a:gd name="T27" fmla="*/ 15 h 1532"/>
                  <a:gd name="T28" fmla="*/ 2 w 1871"/>
                  <a:gd name="T29" fmla="*/ 16 h 1532"/>
                  <a:gd name="T30" fmla="*/ 0 w 1871"/>
                  <a:gd name="T31" fmla="*/ 15 h 1532"/>
                  <a:gd name="T32" fmla="*/ 0 w 1871"/>
                  <a:gd name="T33" fmla="*/ 13 h 1532"/>
                  <a:gd name="T34" fmla="*/ 0 w 1871"/>
                  <a:gd name="T35" fmla="*/ 11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DB832C">
                      <a:alpha val="70000"/>
                    </a:srgbClr>
                  </a:gs>
                  <a:gs pos="100000">
                    <a:srgbClr val="FF9933"/>
                  </a:gs>
                </a:gsLst>
                <a:path path="rect">
                  <a:fillToRect l="50000" t="50000" r="50000" b="50000"/>
                </a:path>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749" name="Freeform 1007"/>
              <p:cNvSpPr>
                <a:spLocks noChangeAspect="1"/>
              </p:cNvSpPr>
              <p:nvPr/>
            </p:nvSpPr>
            <p:spPr bwMode="auto">
              <a:xfrm rot="1268668">
                <a:off x="2335" y="1741"/>
                <a:ext cx="597" cy="488"/>
              </a:xfrm>
              <a:custGeom>
                <a:avLst/>
                <a:gdLst>
                  <a:gd name="T0" fmla="*/ 0 w 1871"/>
                  <a:gd name="T1" fmla="*/ 4 h 1532"/>
                  <a:gd name="T2" fmla="*/ 1 w 1871"/>
                  <a:gd name="T3" fmla="*/ 3 h 1532"/>
                  <a:gd name="T4" fmla="*/ 2 w 1871"/>
                  <a:gd name="T5" fmla="*/ 2 h 1532"/>
                  <a:gd name="T6" fmla="*/ 2 w 1871"/>
                  <a:gd name="T7" fmla="*/ 0 h 1532"/>
                  <a:gd name="T8" fmla="*/ 4 w 1871"/>
                  <a:gd name="T9" fmla="*/ 0 h 1532"/>
                  <a:gd name="T10" fmla="*/ 4 w 1871"/>
                  <a:gd name="T11" fmla="*/ 1 h 1532"/>
                  <a:gd name="T12" fmla="*/ 5 w 1871"/>
                  <a:gd name="T13" fmla="*/ 1 h 1532"/>
                  <a:gd name="T14" fmla="*/ 5 w 1871"/>
                  <a:gd name="T15" fmla="*/ 2 h 1532"/>
                  <a:gd name="T16" fmla="*/ 6 w 1871"/>
                  <a:gd name="T17" fmla="*/ 2 h 1532"/>
                  <a:gd name="T18" fmla="*/ 5 w 1871"/>
                  <a:gd name="T19" fmla="*/ 3 h 1532"/>
                  <a:gd name="T20" fmla="*/ 6 w 1871"/>
                  <a:gd name="T21" fmla="*/ 3 h 1532"/>
                  <a:gd name="T22" fmla="*/ 6 w 1871"/>
                  <a:gd name="T23" fmla="*/ 4 h 1532"/>
                  <a:gd name="T24" fmla="*/ 3 w 1871"/>
                  <a:gd name="T25" fmla="*/ 4 h 1532"/>
                  <a:gd name="T26" fmla="*/ 1 w 1871"/>
                  <a:gd name="T27" fmla="*/ 5 h 1532"/>
                  <a:gd name="T28" fmla="*/ 1 w 1871"/>
                  <a:gd name="T29" fmla="*/ 5 h 1532"/>
                  <a:gd name="T30" fmla="*/ 0 w 1871"/>
                  <a:gd name="T31" fmla="*/ 5 h 1532"/>
                  <a:gd name="T32" fmla="*/ 0 w 1871"/>
                  <a:gd name="T33" fmla="*/ 4 h 1532"/>
                  <a:gd name="T34" fmla="*/ 0 w 1871"/>
                  <a:gd name="T35" fmla="*/ 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chemeClr val="bg1">
                      <a:alpha val="0"/>
                    </a:schemeClr>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750" name="Oval 1008"/>
              <p:cNvSpPr>
                <a:spLocks noChangeAspect="1" noChangeArrowheads="1"/>
              </p:cNvSpPr>
              <p:nvPr/>
            </p:nvSpPr>
            <p:spPr bwMode="auto">
              <a:xfrm rot="-234237">
                <a:off x="2468" y="1901"/>
                <a:ext cx="287" cy="219"/>
              </a:xfrm>
              <a:prstGeom prst="ellipse">
                <a:avLst/>
              </a:prstGeom>
              <a:gradFill rotWithShape="1">
                <a:gsLst>
                  <a:gs pos="0">
                    <a:srgbClr val="800000"/>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6" name="Group 1009"/>
              <p:cNvGrpSpPr>
                <a:grpSpLocks noChangeAspect="1"/>
              </p:cNvGrpSpPr>
              <p:nvPr/>
            </p:nvGrpSpPr>
            <p:grpSpPr bwMode="auto">
              <a:xfrm rot="1268668">
                <a:off x="2521" y="1798"/>
                <a:ext cx="304" cy="167"/>
                <a:chOff x="181" y="1684"/>
                <a:chExt cx="5375" cy="2572"/>
              </a:xfrm>
            </p:grpSpPr>
            <p:sp>
              <p:nvSpPr>
                <p:cNvPr id="4752" name="Freeform 1010"/>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753" name="Oval 1011"/>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54" name="Oval 1012"/>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55" name="Oval 1013"/>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56" name="Oval 1014"/>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57" name="Oval 1015"/>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58" name="Oval 1016"/>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59" name="Oval 1017"/>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0" name="Oval 1018"/>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1" name="Oval 1019"/>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2" name="Oval 1020"/>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3" name="Oval 1021"/>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4" name="Oval 1022"/>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5" name="Oval 1023"/>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6" name="Oval 1024"/>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7" name="Oval 1025"/>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8" name="Oval 1026"/>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69" name="Oval 1027"/>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0" name="Oval 1028"/>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1" name="Oval 1029"/>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2" name="Oval 1030"/>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3" name="Oval 1031"/>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4" name="Oval 1032"/>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5" name="Oval 1033"/>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6" name="Oval 1034"/>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7" name="Oval 1035"/>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8" name="Oval 1036"/>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79" name="Oval 1037"/>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0" name="Oval 1038"/>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1" name="Oval 1039"/>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2" name="Oval 1040"/>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3" name="Oval 1041"/>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4" name="Oval 1042"/>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5" name="Oval 1043"/>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6" name="Oval 1044"/>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7" name="Oval 1045"/>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8" name="Oval 1046"/>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89" name="Oval 1047"/>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0" name="Oval 1048"/>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1" name="Oval 1049"/>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2" name="Oval 1050"/>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3" name="Oval 1051"/>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4" name="Oval 1052"/>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5" name="Oval 1053"/>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6" name="Oval 1054"/>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7" name="Oval 1055"/>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8" name="Oval 1056"/>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99" name="Oval 1057"/>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0" name="Oval 1058"/>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1" name="Oval 1059"/>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2" name="Oval 1060"/>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3" name="Oval 1061"/>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4" name="Oval 1062"/>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5" name="Oval 1063"/>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6" name="Oval 1064"/>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7" name="Oval 1065"/>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8" name="Oval 1066"/>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09" name="Oval 1067"/>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0" name="Oval 1068"/>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1" name="Oval 1069"/>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2" name="Oval 1070"/>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3" name="Oval 1071"/>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4" name="Oval 1072"/>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5" name="Oval 1073"/>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6" name="Oval 1074"/>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7" name="Oval 1075"/>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8" name="Oval 1076"/>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19" name="Oval 1077"/>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0" name="Oval 1078"/>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1" name="Oval 1079"/>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2" name="Oval 1080"/>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3" name="Oval 1081"/>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4" name="Oval 1082"/>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5" name="Oval 1083"/>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6" name="Oval 1084"/>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7" name="Oval 1085"/>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8" name="Oval 1086"/>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29" name="Oval 1087"/>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0" name="Oval 1088"/>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1" name="Oval 1089"/>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2" name="Oval 1090"/>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3" name="Oval 1091"/>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4" name="Oval 1092"/>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5" name="Oval 1093"/>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6" name="Oval 1094"/>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7" name="Oval 1095"/>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8" name="Oval 1096"/>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39" name="Oval 1097"/>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0" name="Oval 1098"/>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1" name="Oval 1099"/>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2" name="Oval 1100"/>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3" name="Oval 1101"/>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4" name="Oval 1102"/>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5" name="Oval 1103"/>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6" name="Oval 1104"/>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7" name="Oval 1105"/>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8" name="Oval 1106"/>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49" name="Oval 1107"/>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0" name="Oval 1108"/>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1" name="Oval 1109"/>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2" name="Oval 1110"/>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3" name="Oval 1111"/>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4" name="Oval 1112"/>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5" name="Oval 1113"/>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6" name="Oval 1114"/>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7" name="Oval 1115"/>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8" name="Oval 1116"/>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59" name="Oval 1117"/>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0" name="Oval 1118"/>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1" name="Oval 1119"/>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2" name="Oval 1120"/>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3" name="Oval 1121"/>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4" name="Oval 1122"/>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5" name="Oval 1123"/>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6" name="Oval 1124"/>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7" name="Oval 1125"/>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8" name="Oval 1126"/>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69" name="Oval 1127"/>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0" name="Oval 1128"/>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1" name="Oval 1129"/>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2" name="Oval 1130"/>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3" name="Oval 1131"/>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4" name="Oval 1132"/>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5" name="Oval 1133"/>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6" name="Oval 1134"/>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7" name="Oval 1135"/>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8" name="Oval 1136"/>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79" name="Oval 1137"/>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0" name="Oval 1138"/>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1" name="Oval 1139"/>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2" name="Oval 1140"/>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3" name="Oval 1141"/>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4" name="Oval 1142"/>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5" name="Oval 1143"/>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6" name="Oval 1144"/>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7" name="Oval 1145"/>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8" name="Oval 1146"/>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89" name="Oval 1147"/>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0" name="Oval 1148"/>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1" name="Oval 1149"/>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2" name="Oval 1150"/>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3" name="Oval 1151"/>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4" name="Oval 1152"/>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5" name="Oval 1153"/>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6" name="Oval 1154"/>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7" name="Oval 1155"/>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8" name="Oval 1156"/>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899" name="Oval 1157"/>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0" name="Oval 1158"/>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1" name="Oval 1159"/>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2" name="Oval 1160"/>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3" name="Oval 1161"/>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4" name="Oval 1162"/>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5" name="Oval 1163"/>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6" name="Oval 1164"/>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7" name="Oval 1165"/>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8" name="Oval 1166"/>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09" name="Oval 1167"/>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0" name="Oval 1168"/>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1" name="Oval 1169"/>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2" name="Oval 1170"/>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3" name="Oval 1171"/>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4" name="Oval 1172"/>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5" name="Oval 1173"/>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6" name="Oval 1174"/>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7" name="Oval 1175"/>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8" name="Oval 1176"/>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19" name="Oval 1177"/>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0" name="Oval 1178"/>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1" name="Oval 1179"/>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2" name="Oval 1180"/>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3" name="Oval 1181"/>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4" name="Oval 1182"/>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5" name="Oval 1183"/>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6" name="Oval 1184"/>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7" name="Oval 1185"/>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8" name="Oval 1186"/>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29" name="Oval 1187"/>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0" name="Oval 1188"/>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1" name="Oval 1189"/>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2" name="Oval 1190"/>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3" name="Oval 1191"/>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4" name="Oval 1192"/>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5" name="Oval 1193"/>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6" name="Oval 1194"/>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7" name="Oval 1195"/>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8" name="Oval 1196"/>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39" name="Oval 1197"/>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0" name="Oval 1198"/>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1" name="Oval 1199"/>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2" name="Oval 1200"/>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3" name="Oval 1201"/>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4" name="Oval 1202"/>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5" name="Oval 1203"/>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6" name="Oval 1204"/>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7" name="Oval 1205"/>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8" name="Oval 1206"/>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49" name="Oval 1207"/>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0" name="Oval 1208"/>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1" name="Oval 1209"/>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2" name="Oval 1210"/>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3" name="Oval 1211"/>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4" name="Oval 1212"/>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5" name="Oval 1213"/>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6" name="Oval 1214"/>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7" name="Oval 1215"/>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8" name="Oval 1216"/>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59" name="Oval 1217"/>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0" name="Oval 1218"/>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1" name="Oval 1219"/>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2" name="Oval 1220"/>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3" name="Oval 1221"/>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4" name="Oval 1222"/>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5" name="Oval 1223"/>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6" name="Oval 1224"/>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7" name="Oval 1225"/>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8" name="Oval 1226"/>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69" name="Oval 1227"/>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0" name="Oval 1228"/>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1" name="Oval 1229"/>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2" name="Oval 1230"/>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3" name="Oval 1231"/>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4" name="Oval 1232"/>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5" name="Oval 1233"/>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6" name="Oval 1234"/>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7" name="Oval 1235"/>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8" name="Oval 1236"/>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79" name="Oval 1237"/>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0" name="Oval 1238"/>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1" name="Oval 1239"/>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2" name="Oval 1240"/>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3" name="Oval 1241"/>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4" name="Oval 1242"/>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5" name="Oval 1243"/>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6" name="Oval 1244"/>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7" name="Oval 1245"/>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8" name="Oval 1246"/>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89" name="Oval 1247"/>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0" name="Oval 1248"/>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1" name="Oval 1249"/>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2" name="Oval 1250"/>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3" name="Oval 1251"/>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4" name="Oval 1252"/>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5" name="Oval 1253"/>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6" name="Oval 1254"/>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7" name="Oval 1255"/>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8" name="Oval 1256"/>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999" name="Oval 1257"/>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0" name="Oval 1258"/>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1" name="Oval 1259"/>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2" name="Oval 1260"/>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3" name="Oval 1261"/>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4" name="Oval 1262"/>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5" name="Oval 1263"/>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6" name="Oval 1264"/>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7" name="Oval 1265"/>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8" name="Oval 1266"/>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09" name="Oval 1267"/>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0" name="Oval 1268"/>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1" name="Oval 1269"/>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2" name="Oval 1270"/>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3" name="Oval 1271"/>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4" name="Oval 1272"/>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5" name="Oval 1273"/>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6" name="Oval 1274"/>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7" name="Oval 1275"/>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8" name="Oval 1276"/>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019" name="Oval 1277"/>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7" name="Group 2818"/>
            <p:cNvGrpSpPr>
              <a:grpSpLocks/>
            </p:cNvGrpSpPr>
            <p:nvPr/>
          </p:nvGrpSpPr>
          <p:grpSpPr bwMode="auto">
            <a:xfrm>
              <a:off x="531813" y="4687888"/>
              <a:ext cx="947737" cy="774700"/>
              <a:chOff x="925703" y="3573843"/>
              <a:chExt cx="947420" cy="775970"/>
            </a:xfrm>
          </p:grpSpPr>
          <p:sp>
            <p:nvSpPr>
              <p:cNvPr id="4474" name="Freeform 1279"/>
              <p:cNvSpPr>
                <a:spLocks noChangeAspect="1"/>
              </p:cNvSpPr>
              <p:nvPr/>
            </p:nvSpPr>
            <p:spPr bwMode="auto">
              <a:xfrm rot="1268668">
                <a:off x="1022223" y="3679253"/>
                <a:ext cx="758190" cy="621030"/>
              </a:xfrm>
              <a:custGeom>
                <a:avLst/>
                <a:gdLst>
                  <a:gd name="T0" fmla="*/ 328238 w 1871"/>
                  <a:gd name="T1" fmla="*/ 5915594 h 1532"/>
                  <a:gd name="T2" fmla="*/ 1642002 w 1871"/>
                  <a:gd name="T3" fmla="*/ 5094311 h 1532"/>
                  <a:gd name="T4" fmla="*/ 2791647 w 1871"/>
                  <a:gd name="T5" fmla="*/ 3286351 h 1532"/>
                  <a:gd name="T6" fmla="*/ 3612648 w 1871"/>
                  <a:gd name="T7" fmla="*/ 657108 h 1532"/>
                  <a:gd name="T8" fmla="*/ 6568413 w 1871"/>
                  <a:gd name="T9" fmla="*/ 164176 h 1532"/>
                  <a:gd name="T10" fmla="*/ 7061178 w 1871"/>
                  <a:gd name="T11" fmla="*/ 1478797 h 1532"/>
                  <a:gd name="T12" fmla="*/ 7882178 w 1871"/>
                  <a:gd name="T13" fmla="*/ 1807554 h 1532"/>
                  <a:gd name="T14" fmla="*/ 8046298 w 1871"/>
                  <a:gd name="T15" fmla="*/ 2793419 h 1532"/>
                  <a:gd name="T16" fmla="*/ 9031823 w 1871"/>
                  <a:gd name="T17" fmla="*/ 3286351 h 1532"/>
                  <a:gd name="T18" fmla="*/ 8867704 w 1871"/>
                  <a:gd name="T19" fmla="*/ 4600973 h 1532"/>
                  <a:gd name="T20" fmla="*/ 9195942 w 1871"/>
                  <a:gd name="T21" fmla="*/ 5094311 h 1532"/>
                  <a:gd name="T22" fmla="*/ 9195942 w 1871"/>
                  <a:gd name="T23" fmla="*/ 6244351 h 1532"/>
                  <a:gd name="T24" fmla="*/ 4762293 w 1871"/>
                  <a:gd name="T25" fmla="*/ 7230217 h 1532"/>
                  <a:gd name="T26" fmla="*/ 2134765 w 1871"/>
                  <a:gd name="T27" fmla="*/ 7723149 h 1532"/>
                  <a:gd name="T28" fmla="*/ 1149645 w 1871"/>
                  <a:gd name="T29" fmla="*/ 8216487 h 1532"/>
                  <a:gd name="T30" fmla="*/ 164119 w 1871"/>
                  <a:gd name="T31" fmla="*/ 7887730 h 1532"/>
                  <a:gd name="T32" fmla="*/ 164119 w 1871"/>
                  <a:gd name="T33" fmla="*/ 6737285 h 1532"/>
                  <a:gd name="T34" fmla="*/ 328238 w 1871"/>
                  <a:gd name="T35" fmla="*/ 591559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475" name="Freeform 1280"/>
              <p:cNvSpPr>
                <a:spLocks noChangeAspect="1"/>
              </p:cNvSpPr>
              <p:nvPr/>
            </p:nvSpPr>
            <p:spPr bwMode="auto">
              <a:xfrm rot="1268668">
                <a:off x="925703" y="3573843"/>
                <a:ext cx="947420" cy="775970"/>
              </a:xfrm>
              <a:custGeom>
                <a:avLst/>
                <a:gdLst>
                  <a:gd name="T0" fmla="*/ 769177 w 1871"/>
                  <a:gd name="T1" fmla="*/ 17701945 h 1532"/>
                  <a:gd name="T2" fmla="*/ 5128019 w 1871"/>
                  <a:gd name="T3" fmla="*/ 15649571 h 1532"/>
                  <a:gd name="T4" fmla="*/ 8461460 w 1871"/>
                  <a:gd name="T5" fmla="*/ 10261849 h 1532"/>
                  <a:gd name="T6" fmla="*/ 10769498 w 1871"/>
                  <a:gd name="T7" fmla="*/ 2309169 h 1532"/>
                  <a:gd name="T8" fmla="*/ 20000135 w 1871"/>
                  <a:gd name="T9" fmla="*/ 513092 h 1532"/>
                  <a:gd name="T10" fmla="*/ 21538490 w 1871"/>
                  <a:gd name="T11" fmla="*/ 4361540 h 1532"/>
                  <a:gd name="T12" fmla="*/ 24102751 w 1871"/>
                  <a:gd name="T13" fmla="*/ 5644017 h 1532"/>
                  <a:gd name="T14" fmla="*/ 24615705 w 1871"/>
                  <a:gd name="T15" fmla="*/ 8466280 h 1532"/>
                  <a:gd name="T16" fmla="*/ 27692414 w 1871"/>
                  <a:gd name="T17" fmla="*/ 10261849 h 1532"/>
                  <a:gd name="T18" fmla="*/ 26923237 w 1871"/>
                  <a:gd name="T19" fmla="*/ 14110295 h 1532"/>
                  <a:gd name="T20" fmla="*/ 28205367 w 1871"/>
                  <a:gd name="T21" fmla="*/ 15392772 h 1532"/>
                  <a:gd name="T22" fmla="*/ 28205367 w 1871"/>
                  <a:gd name="T23" fmla="*/ 18728129 h 1532"/>
                  <a:gd name="T24" fmla="*/ 14615384 w 1871"/>
                  <a:gd name="T25" fmla="*/ 22319775 h 1532"/>
                  <a:gd name="T26" fmla="*/ 6666880 w 1871"/>
                  <a:gd name="T27" fmla="*/ 23859052 h 1532"/>
                  <a:gd name="T28" fmla="*/ 3333440 w 1871"/>
                  <a:gd name="T29" fmla="*/ 24885236 h 1532"/>
                  <a:gd name="T30" fmla="*/ 512954 w 1871"/>
                  <a:gd name="T31" fmla="*/ 23859052 h 1532"/>
                  <a:gd name="T32" fmla="*/ 512954 w 1871"/>
                  <a:gd name="T33" fmla="*/ 20780498 h 1532"/>
                  <a:gd name="T34" fmla="*/ 769177 w 1871"/>
                  <a:gd name="T35" fmla="*/ 1770194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DB832C">
                      <a:alpha val="70000"/>
                    </a:srgbClr>
                  </a:gs>
                  <a:gs pos="100000">
                    <a:srgbClr val="FF9933"/>
                  </a:gs>
                </a:gsLst>
                <a:path path="rect">
                  <a:fillToRect l="50000" t="50000" r="50000" b="50000"/>
                </a:path>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476" name="Freeform 1281"/>
              <p:cNvSpPr>
                <a:spLocks noChangeAspect="1"/>
              </p:cNvSpPr>
              <p:nvPr/>
            </p:nvSpPr>
            <p:spPr bwMode="auto">
              <a:xfrm rot="1268668">
                <a:off x="1040003" y="3667823"/>
                <a:ext cx="758190" cy="619760"/>
              </a:xfrm>
              <a:custGeom>
                <a:avLst/>
                <a:gdLst>
                  <a:gd name="T0" fmla="*/ 328238 w 1871"/>
                  <a:gd name="T1" fmla="*/ 5727925 h 1532"/>
                  <a:gd name="T2" fmla="*/ 1642002 w 1871"/>
                  <a:gd name="T3" fmla="*/ 5073375 h 1532"/>
                  <a:gd name="T4" fmla="*/ 2791647 w 1871"/>
                  <a:gd name="T5" fmla="*/ 3273158 h 1532"/>
                  <a:gd name="T6" fmla="*/ 3612648 w 1871"/>
                  <a:gd name="T7" fmla="*/ 654551 h 1532"/>
                  <a:gd name="T8" fmla="*/ 6568413 w 1871"/>
                  <a:gd name="T9" fmla="*/ 163840 h 1532"/>
                  <a:gd name="T10" fmla="*/ 7061178 w 1871"/>
                  <a:gd name="T11" fmla="*/ 1472941 h 1532"/>
                  <a:gd name="T12" fmla="*/ 7882178 w 1871"/>
                  <a:gd name="T13" fmla="*/ 1800217 h 1532"/>
                  <a:gd name="T14" fmla="*/ 8046298 w 1871"/>
                  <a:gd name="T15" fmla="*/ 2782043 h 1532"/>
                  <a:gd name="T16" fmla="*/ 9031823 w 1871"/>
                  <a:gd name="T17" fmla="*/ 3273158 h 1532"/>
                  <a:gd name="T18" fmla="*/ 8867704 w 1871"/>
                  <a:gd name="T19" fmla="*/ 4582260 h 1532"/>
                  <a:gd name="T20" fmla="*/ 9195942 w 1871"/>
                  <a:gd name="T21" fmla="*/ 5073375 h 1532"/>
                  <a:gd name="T22" fmla="*/ 9195942 w 1871"/>
                  <a:gd name="T23" fmla="*/ 6055200 h 1532"/>
                  <a:gd name="T24" fmla="*/ 4762293 w 1871"/>
                  <a:gd name="T25" fmla="*/ 7200868 h 1532"/>
                  <a:gd name="T26" fmla="*/ 2134765 w 1871"/>
                  <a:gd name="T27" fmla="*/ 7691983 h 1532"/>
                  <a:gd name="T28" fmla="*/ 1149645 w 1871"/>
                  <a:gd name="T29" fmla="*/ 8019258 h 1532"/>
                  <a:gd name="T30" fmla="*/ 164119 w 1871"/>
                  <a:gd name="T31" fmla="*/ 7691983 h 1532"/>
                  <a:gd name="T32" fmla="*/ 164119 w 1871"/>
                  <a:gd name="T33" fmla="*/ 6709753 h 1532"/>
                  <a:gd name="T34" fmla="*/ 328238 w 1871"/>
                  <a:gd name="T35" fmla="*/ 572792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chemeClr val="bg1">
                      <a:alpha val="0"/>
                    </a:schemeClr>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477" name="Oval 1282"/>
              <p:cNvSpPr>
                <a:spLocks noChangeAspect="1" noChangeArrowheads="1"/>
              </p:cNvSpPr>
              <p:nvPr/>
            </p:nvSpPr>
            <p:spPr bwMode="auto">
              <a:xfrm rot="-234237">
                <a:off x="1208913" y="3871023"/>
                <a:ext cx="364490" cy="278130"/>
              </a:xfrm>
              <a:prstGeom prst="ellipse">
                <a:avLst/>
              </a:prstGeom>
              <a:gradFill rotWithShape="1">
                <a:gsLst>
                  <a:gs pos="0">
                    <a:schemeClr val="accent1"/>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8" name="Group 2817"/>
              <p:cNvGrpSpPr>
                <a:grpSpLocks/>
              </p:cNvGrpSpPr>
              <p:nvPr/>
            </p:nvGrpSpPr>
            <p:grpSpPr bwMode="auto">
              <a:xfrm>
                <a:off x="1268517" y="3720973"/>
                <a:ext cx="393545" cy="268717"/>
                <a:chOff x="1268517" y="3720973"/>
                <a:chExt cx="393545" cy="268717"/>
              </a:xfrm>
            </p:grpSpPr>
            <p:sp>
              <p:nvSpPr>
                <p:cNvPr id="4479" name="Freeform 1284"/>
                <p:cNvSpPr>
                  <a:spLocks noChangeAspect="1"/>
                </p:cNvSpPr>
                <p:nvPr/>
              </p:nvSpPr>
              <p:spPr bwMode="auto">
                <a:xfrm rot="1268668">
                  <a:off x="1276054" y="3741501"/>
                  <a:ext cx="386008" cy="210771"/>
                </a:xfrm>
                <a:custGeom>
                  <a:avLst/>
                  <a:gdLst>
                    <a:gd name="T0" fmla="*/ 6346003 w 5374"/>
                    <a:gd name="T1" fmla="*/ 12430129 h 2556"/>
                    <a:gd name="T2" fmla="*/ 17779208 w 5374"/>
                    <a:gd name="T3" fmla="*/ 10091031 h 2556"/>
                    <a:gd name="T4" fmla="*/ 26797818 w 5374"/>
                    <a:gd name="T5" fmla="*/ 16081678 h 2556"/>
                    <a:gd name="T6" fmla="*/ 26158039 w 5374"/>
                    <a:gd name="T7" fmla="*/ 13735738 h 2556"/>
                    <a:gd name="T8" fmla="*/ 22938601 w 5374"/>
                    <a:gd name="T9" fmla="*/ 10682608 h 2556"/>
                    <a:gd name="T10" fmla="*/ 25394427 w 5374"/>
                    <a:gd name="T11" fmla="*/ 11301400 h 2556"/>
                    <a:gd name="T12" fmla="*/ 26916479 w 5374"/>
                    <a:gd name="T13" fmla="*/ 11763760 h 2556"/>
                    <a:gd name="T14" fmla="*/ 21179227 w 5374"/>
                    <a:gd name="T15" fmla="*/ 6983480 h 2556"/>
                    <a:gd name="T16" fmla="*/ 19038083 w 5374"/>
                    <a:gd name="T17" fmla="*/ 7588663 h 2556"/>
                    <a:gd name="T18" fmla="*/ 22231734 w 5374"/>
                    <a:gd name="T19" fmla="*/ 9451792 h 2556"/>
                    <a:gd name="T20" fmla="*/ 17964957 w 5374"/>
                    <a:gd name="T21" fmla="*/ 8513466 h 2556"/>
                    <a:gd name="T22" fmla="*/ 12557902 w 5374"/>
                    <a:gd name="T23" fmla="*/ 7099090 h 2556"/>
                    <a:gd name="T24" fmla="*/ 17593458 w 5374"/>
                    <a:gd name="T25" fmla="*/ 7316623 h 2556"/>
                    <a:gd name="T26" fmla="*/ 14745519 w 5374"/>
                    <a:gd name="T27" fmla="*/ 5752663 h 2556"/>
                    <a:gd name="T28" fmla="*/ 19074213 w 5374"/>
                    <a:gd name="T29" fmla="*/ 4977526 h 2556"/>
                    <a:gd name="T30" fmla="*/ 25951675 w 5374"/>
                    <a:gd name="T31" fmla="*/ 8948613 h 2556"/>
                    <a:gd name="T32" fmla="*/ 21530111 w 5374"/>
                    <a:gd name="T33" fmla="*/ 4358737 h 2556"/>
                    <a:gd name="T34" fmla="*/ 20013231 w 5374"/>
                    <a:gd name="T35" fmla="*/ 2971574 h 2556"/>
                    <a:gd name="T36" fmla="*/ 23372016 w 5374"/>
                    <a:gd name="T37" fmla="*/ 3726342 h 2556"/>
                    <a:gd name="T38" fmla="*/ 24362607 w 5374"/>
                    <a:gd name="T39" fmla="*/ 4759911 h 2556"/>
                    <a:gd name="T40" fmla="*/ 24114941 w 5374"/>
                    <a:gd name="T41" fmla="*/ 3399961 h 2556"/>
                    <a:gd name="T42" fmla="*/ 22876685 w 5374"/>
                    <a:gd name="T43" fmla="*/ 2801539 h 2556"/>
                    <a:gd name="T44" fmla="*/ 19285749 w 5374"/>
                    <a:gd name="T45" fmla="*/ 1223972 h 2556"/>
                    <a:gd name="T46" fmla="*/ 14513297 w 5374"/>
                    <a:gd name="T47" fmla="*/ 1897186 h 2556"/>
                    <a:gd name="T48" fmla="*/ 18068103 w 5374"/>
                    <a:gd name="T49" fmla="*/ 3508727 h 2556"/>
                    <a:gd name="T50" fmla="*/ 11649842 w 5374"/>
                    <a:gd name="T51" fmla="*/ 3073496 h 2556"/>
                    <a:gd name="T52" fmla="*/ 7873227 w 5374"/>
                    <a:gd name="T53" fmla="*/ 4379105 h 2556"/>
                    <a:gd name="T54" fmla="*/ 10700553 w 5374"/>
                    <a:gd name="T55" fmla="*/ 4705487 h 2556"/>
                    <a:gd name="T56" fmla="*/ 13574351 w 5374"/>
                    <a:gd name="T57" fmla="*/ 5596317 h 2556"/>
                    <a:gd name="T58" fmla="*/ 8074419 w 5374"/>
                    <a:gd name="T59" fmla="*/ 6983480 h 2556"/>
                    <a:gd name="T60" fmla="*/ 4364821 w 5374"/>
                    <a:gd name="T61" fmla="*/ 8459041 h 2556"/>
                    <a:gd name="T62" fmla="*/ 6903251 w 5374"/>
                    <a:gd name="T63" fmla="*/ 5739057 h 2556"/>
                    <a:gd name="T64" fmla="*/ 4777550 w 5374"/>
                    <a:gd name="T65" fmla="*/ 5195059 h 2556"/>
                    <a:gd name="T66" fmla="*/ 9364248 w 5374"/>
                    <a:gd name="T67" fmla="*/ 1740757 h 2556"/>
                    <a:gd name="T68" fmla="*/ 11856278 w 5374"/>
                    <a:gd name="T69" fmla="*/ 1169548 h 2556"/>
                    <a:gd name="T70" fmla="*/ 12970702 w 5374"/>
                    <a:gd name="T71" fmla="*/ 1332739 h 2556"/>
                    <a:gd name="T72" fmla="*/ 12186475 w 5374"/>
                    <a:gd name="T73" fmla="*/ 135979 h 2556"/>
                    <a:gd name="T74" fmla="*/ 11030750 w 5374"/>
                    <a:gd name="T75" fmla="*/ 135979 h 2556"/>
                    <a:gd name="T76" fmla="*/ 3415531 w 5374"/>
                    <a:gd name="T77" fmla="*/ 2910306 h 2556"/>
                    <a:gd name="T78" fmla="*/ 588134 w 5374"/>
                    <a:gd name="T79" fmla="*/ 7445840 h 2556"/>
                    <a:gd name="T80" fmla="*/ 3498063 w 5374"/>
                    <a:gd name="T81" fmla="*/ 6228712 h 2556"/>
                    <a:gd name="T82" fmla="*/ 469473 w 5374"/>
                    <a:gd name="T83" fmla="*/ 9757806 h 2556"/>
                    <a:gd name="T84" fmla="*/ 2693221 w 5374"/>
                    <a:gd name="T85" fmla="*/ 8676656 h 2556"/>
                    <a:gd name="T86" fmla="*/ 1759375 w 5374"/>
                    <a:gd name="T87" fmla="*/ 11763760 h 2556"/>
                    <a:gd name="T88" fmla="*/ 1207299 w 5374"/>
                    <a:gd name="T89" fmla="*/ 14606117 h 2556"/>
                    <a:gd name="T90" fmla="*/ 4179071 w 5374"/>
                    <a:gd name="T91" fmla="*/ 10634946 h 2556"/>
                    <a:gd name="T92" fmla="*/ 10597335 w 5374"/>
                    <a:gd name="T93" fmla="*/ 7425472 h 2556"/>
                    <a:gd name="T94" fmla="*/ 6634970 w 5374"/>
                    <a:gd name="T95" fmla="*/ 10362989 h 2556"/>
                    <a:gd name="T96" fmla="*/ 1759375 w 5374"/>
                    <a:gd name="T97" fmla="*/ 16238107 h 2556"/>
                    <a:gd name="T98" fmla="*/ 3993322 w 5374"/>
                    <a:gd name="T99" fmla="*/ 15258880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480" name="Oval 1285"/>
                <p:cNvSpPr>
                  <a:spLocks noChangeAspect="1" noChangeArrowheads="1"/>
                </p:cNvSpPr>
                <p:nvPr/>
              </p:nvSpPr>
              <p:spPr bwMode="auto">
                <a:xfrm rot="1268668">
                  <a:off x="1461953" y="373049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1" name="Oval 1286"/>
                <p:cNvSpPr>
                  <a:spLocks noChangeAspect="1" noChangeArrowheads="1"/>
                </p:cNvSpPr>
                <p:nvPr/>
              </p:nvSpPr>
              <p:spPr bwMode="auto">
                <a:xfrm rot="1268668">
                  <a:off x="1471064" y="373401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2" name="Oval 1287"/>
                <p:cNvSpPr>
                  <a:spLocks noChangeAspect="1" noChangeArrowheads="1"/>
                </p:cNvSpPr>
                <p:nvPr/>
              </p:nvSpPr>
              <p:spPr bwMode="auto">
                <a:xfrm rot="1268668">
                  <a:off x="1458215" y="374911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3" name="Oval 1288"/>
                <p:cNvSpPr>
                  <a:spLocks noChangeAspect="1" noChangeArrowheads="1"/>
                </p:cNvSpPr>
                <p:nvPr/>
              </p:nvSpPr>
              <p:spPr bwMode="auto">
                <a:xfrm rot="1268668">
                  <a:off x="1446909" y="374668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4" name="Oval 1289"/>
                <p:cNvSpPr>
                  <a:spLocks noChangeAspect="1" noChangeArrowheads="1"/>
                </p:cNvSpPr>
                <p:nvPr/>
              </p:nvSpPr>
              <p:spPr bwMode="auto">
                <a:xfrm rot="1268668">
                  <a:off x="1437114" y="374493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5" name="Oval 1290"/>
                <p:cNvSpPr>
                  <a:spLocks noChangeAspect="1" noChangeArrowheads="1"/>
                </p:cNvSpPr>
                <p:nvPr/>
              </p:nvSpPr>
              <p:spPr bwMode="auto">
                <a:xfrm rot="1268668">
                  <a:off x="1428205" y="374546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6" name="Oval 1291"/>
                <p:cNvSpPr>
                  <a:spLocks noChangeAspect="1" noChangeArrowheads="1"/>
                </p:cNvSpPr>
                <p:nvPr/>
              </p:nvSpPr>
              <p:spPr bwMode="auto">
                <a:xfrm rot="1268668">
                  <a:off x="1414644" y="374428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7" name="Oval 1292"/>
                <p:cNvSpPr>
                  <a:spLocks noChangeAspect="1" noChangeArrowheads="1"/>
                </p:cNvSpPr>
                <p:nvPr/>
              </p:nvSpPr>
              <p:spPr bwMode="auto">
                <a:xfrm rot="1268668">
                  <a:off x="1405735" y="374482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8" name="Oval 1293"/>
                <p:cNvSpPr>
                  <a:spLocks noChangeAspect="1" noChangeArrowheads="1"/>
                </p:cNvSpPr>
                <p:nvPr/>
              </p:nvSpPr>
              <p:spPr bwMode="auto">
                <a:xfrm rot="1268668">
                  <a:off x="1397481" y="374366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89" name="Oval 1294"/>
                <p:cNvSpPr>
                  <a:spLocks noChangeAspect="1" noChangeArrowheads="1"/>
                </p:cNvSpPr>
                <p:nvPr/>
              </p:nvSpPr>
              <p:spPr bwMode="auto">
                <a:xfrm rot="1268668">
                  <a:off x="1477168" y="382655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0" name="Oval 1295"/>
                <p:cNvSpPr>
                  <a:spLocks noChangeAspect="1" noChangeArrowheads="1"/>
                </p:cNvSpPr>
                <p:nvPr/>
              </p:nvSpPr>
              <p:spPr bwMode="auto">
                <a:xfrm rot="1268668">
                  <a:off x="1506898" y="384008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1" name="Oval 1296"/>
                <p:cNvSpPr>
                  <a:spLocks noChangeAspect="1" noChangeArrowheads="1"/>
                </p:cNvSpPr>
                <p:nvPr/>
              </p:nvSpPr>
              <p:spPr bwMode="auto">
                <a:xfrm rot="1268668">
                  <a:off x="1489264" y="383132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2" name="Oval 1297"/>
                <p:cNvSpPr>
                  <a:spLocks noChangeAspect="1" noChangeArrowheads="1"/>
                </p:cNvSpPr>
                <p:nvPr/>
              </p:nvSpPr>
              <p:spPr bwMode="auto">
                <a:xfrm rot="1268668">
                  <a:off x="1459118" y="382364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3" name="Oval 1298"/>
                <p:cNvSpPr>
                  <a:spLocks noChangeAspect="1" noChangeArrowheads="1"/>
                </p:cNvSpPr>
                <p:nvPr/>
              </p:nvSpPr>
              <p:spPr bwMode="auto">
                <a:xfrm rot="1268668">
                  <a:off x="1450345" y="382820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4" name="Oval 1299"/>
                <p:cNvSpPr>
                  <a:spLocks noChangeAspect="1" noChangeArrowheads="1"/>
                </p:cNvSpPr>
                <p:nvPr/>
              </p:nvSpPr>
              <p:spPr bwMode="auto">
                <a:xfrm rot="1268668">
                  <a:off x="1459628" y="383586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5" name="Oval 1300"/>
                <p:cNvSpPr>
                  <a:spLocks noChangeAspect="1" noChangeArrowheads="1"/>
                </p:cNvSpPr>
                <p:nvPr/>
              </p:nvSpPr>
              <p:spPr bwMode="auto">
                <a:xfrm rot="1268668">
                  <a:off x="1469559" y="384165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6" name="Oval 1301"/>
                <p:cNvSpPr>
                  <a:spLocks noChangeAspect="1" noChangeArrowheads="1"/>
                </p:cNvSpPr>
                <p:nvPr/>
              </p:nvSpPr>
              <p:spPr bwMode="auto">
                <a:xfrm rot="1268668">
                  <a:off x="1480211" y="384576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7" name="Oval 1302"/>
                <p:cNvSpPr>
                  <a:spLocks noChangeAspect="1" noChangeArrowheads="1"/>
                </p:cNvSpPr>
                <p:nvPr/>
              </p:nvSpPr>
              <p:spPr bwMode="auto">
                <a:xfrm rot="1268668">
                  <a:off x="1493877" y="385105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8" name="Oval 1303"/>
                <p:cNvSpPr>
                  <a:spLocks noChangeAspect="1" noChangeArrowheads="1"/>
                </p:cNvSpPr>
                <p:nvPr/>
              </p:nvSpPr>
              <p:spPr bwMode="auto">
                <a:xfrm rot="1268668">
                  <a:off x="1513640" y="385869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99" name="Oval 1304"/>
                <p:cNvSpPr>
                  <a:spLocks noChangeAspect="1" noChangeArrowheads="1"/>
                </p:cNvSpPr>
                <p:nvPr/>
              </p:nvSpPr>
              <p:spPr bwMode="auto">
                <a:xfrm rot="1268668">
                  <a:off x="1522751" y="386222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0" name="Oval 1305"/>
                <p:cNvSpPr>
                  <a:spLocks noChangeAspect="1" noChangeArrowheads="1"/>
                </p:cNvSpPr>
                <p:nvPr/>
              </p:nvSpPr>
              <p:spPr bwMode="auto">
                <a:xfrm rot="1268668">
                  <a:off x="1532719" y="386811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1" name="Oval 1306"/>
                <p:cNvSpPr>
                  <a:spLocks noChangeAspect="1" noChangeArrowheads="1"/>
                </p:cNvSpPr>
                <p:nvPr/>
              </p:nvSpPr>
              <p:spPr bwMode="auto">
                <a:xfrm rot="1268668">
                  <a:off x="1542822" y="387803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2" name="Oval 1307"/>
                <p:cNvSpPr>
                  <a:spLocks noChangeAspect="1" noChangeArrowheads="1"/>
                </p:cNvSpPr>
                <p:nvPr/>
              </p:nvSpPr>
              <p:spPr bwMode="auto">
                <a:xfrm rot="1268668">
                  <a:off x="1424468" y="376408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3" name="Oval 1308"/>
                <p:cNvSpPr>
                  <a:spLocks noChangeAspect="1" noChangeArrowheads="1"/>
                </p:cNvSpPr>
                <p:nvPr/>
              </p:nvSpPr>
              <p:spPr bwMode="auto">
                <a:xfrm rot="1268668">
                  <a:off x="1454316" y="372753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4" name="Oval 1309"/>
                <p:cNvSpPr>
                  <a:spLocks noChangeAspect="1" noChangeArrowheads="1"/>
                </p:cNvSpPr>
                <p:nvPr/>
              </p:nvSpPr>
              <p:spPr bwMode="auto">
                <a:xfrm rot="1268668">
                  <a:off x="1441536" y="372453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5" name="Oval 1310"/>
                <p:cNvSpPr>
                  <a:spLocks noChangeAspect="1" noChangeArrowheads="1"/>
                </p:cNvSpPr>
                <p:nvPr/>
              </p:nvSpPr>
              <p:spPr bwMode="auto">
                <a:xfrm rot="1268668">
                  <a:off x="1431740" y="372278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6" name="Oval 1311"/>
                <p:cNvSpPr>
                  <a:spLocks noChangeAspect="1" noChangeArrowheads="1"/>
                </p:cNvSpPr>
                <p:nvPr/>
              </p:nvSpPr>
              <p:spPr bwMode="auto">
                <a:xfrm rot="1268668">
                  <a:off x="1421261" y="372279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7" name="Oval 1312"/>
                <p:cNvSpPr>
                  <a:spLocks noChangeAspect="1" noChangeArrowheads="1"/>
                </p:cNvSpPr>
                <p:nvPr/>
              </p:nvSpPr>
              <p:spPr bwMode="auto">
                <a:xfrm rot="1268668">
                  <a:off x="1412969" y="372153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8" name="Oval 1313"/>
                <p:cNvSpPr>
                  <a:spLocks noChangeAspect="1" noChangeArrowheads="1"/>
                </p:cNvSpPr>
                <p:nvPr/>
              </p:nvSpPr>
              <p:spPr bwMode="auto">
                <a:xfrm rot="1268668">
                  <a:off x="1406256" y="372097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09" name="Oval 1314"/>
                <p:cNvSpPr>
                  <a:spLocks noChangeAspect="1" noChangeArrowheads="1"/>
                </p:cNvSpPr>
                <p:nvPr/>
              </p:nvSpPr>
              <p:spPr bwMode="auto">
                <a:xfrm rot="1268668">
                  <a:off x="1397280" y="372148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0" name="Oval 1315"/>
                <p:cNvSpPr>
                  <a:spLocks noChangeAspect="1" noChangeArrowheads="1"/>
                </p:cNvSpPr>
                <p:nvPr/>
              </p:nvSpPr>
              <p:spPr bwMode="auto">
                <a:xfrm rot="1268668">
                  <a:off x="1471110" y="380617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1" name="Oval 1316"/>
                <p:cNvSpPr>
                  <a:spLocks noChangeAspect="1" noChangeArrowheads="1"/>
                </p:cNvSpPr>
                <p:nvPr/>
              </p:nvSpPr>
              <p:spPr bwMode="auto">
                <a:xfrm rot="1268668">
                  <a:off x="1386964" y="374357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2" name="Oval 1317"/>
                <p:cNvSpPr>
                  <a:spLocks noChangeAspect="1" noChangeArrowheads="1"/>
                </p:cNvSpPr>
                <p:nvPr/>
              </p:nvSpPr>
              <p:spPr bwMode="auto">
                <a:xfrm rot="1268668">
                  <a:off x="1504529" y="385517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3" name="Oval 1318"/>
                <p:cNvSpPr>
                  <a:spLocks noChangeAspect="1" noChangeArrowheads="1"/>
                </p:cNvSpPr>
                <p:nvPr/>
              </p:nvSpPr>
              <p:spPr bwMode="auto">
                <a:xfrm rot="1268668">
                  <a:off x="1388342" y="372209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4" name="Oval 1319"/>
                <p:cNvSpPr>
                  <a:spLocks noChangeAspect="1" noChangeArrowheads="1"/>
                </p:cNvSpPr>
                <p:nvPr/>
              </p:nvSpPr>
              <p:spPr bwMode="auto">
                <a:xfrm rot="1268668">
                  <a:off x="1380907" y="372319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5" name="Oval 1320"/>
                <p:cNvSpPr>
                  <a:spLocks noChangeAspect="1" noChangeArrowheads="1"/>
                </p:cNvSpPr>
                <p:nvPr/>
              </p:nvSpPr>
              <p:spPr bwMode="auto">
                <a:xfrm rot="1268668">
                  <a:off x="1373472" y="372429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6" name="Oval 1321"/>
                <p:cNvSpPr>
                  <a:spLocks noChangeAspect="1" noChangeArrowheads="1"/>
                </p:cNvSpPr>
                <p:nvPr/>
              </p:nvSpPr>
              <p:spPr bwMode="auto">
                <a:xfrm rot="1268668">
                  <a:off x="1364533" y="372490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7" name="Oval 1322"/>
                <p:cNvSpPr>
                  <a:spLocks noChangeAspect="1" noChangeArrowheads="1"/>
                </p:cNvSpPr>
                <p:nvPr/>
              </p:nvSpPr>
              <p:spPr bwMode="auto">
                <a:xfrm rot="1268668">
                  <a:off x="1272562" y="383168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8" name="Oval 1323"/>
                <p:cNvSpPr>
                  <a:spLocks noChangeAspect="1" noChangeArrowheads="1"/>
                </p:cNvSpPr>
                <p:nvPr/>
              </p:nvSpPr>
              <p:spPr bwMode="auto">
                <a:xfrm rot="1268668">
                  <a:off x="1500756" y="376556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19" name="Oval 1324"/>
                <p:cNvSpPr>
                  <a:spLocks noChangeAspect="1" noChangeArrowheads="1"/>
                </p:cNvSpPr>
                <p:nvPr/>
              </p:nvSpPr>
              <p:spPr bwMode="auto">
                <a:xfrm rot="1268668">
                  <a:off x="1376515" y="374350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0" name="Oval 1325"/>
                <p:cNvSpPr>
                  <a:spLocks noChangeAspect="1" noChangeArrowheads="1"/>
                </p:cNvSpPr>
                <p:nvPr/>
              </p:nvSpPr>
              <p:spPr bwMode="auto">
                <a:xfrm rot="1268668">
                  <a:off x="1367576" y="374411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1" name="Oval 1326"/>
                <p:cNvSpPr>
                  <a:spLocks noChangeAspect="1" noChangeArrowheads="1"/>
                </p:cNvSpPr>
                <p:nvPr/>
              </p:nvSpPr>
              <p:spPr bwMode="auto">
                <a:xfrm rot="1268668">
                  <a:off x="1361200" y="375164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2" name="Oval 1327"/>
                <p:cNvSpPr>
                  <a:spLocks noChangeAspect="1" noChangeArrowheads="1"/>
                </p:cNvSpPr>
                <p:nvPr/>
              </p:nvSpPr>
              <p:spPr bwMode="auto">
                <a:xfrm rot="1268668">
                  <a:off x="1366748" y="375980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3" name="Oval 1328"/>
                <p:cNvSpPr>
                  <a:spLocks noChangeAspect="1" noChangeArrowheads="1"/>
                </p:cNvSpPr>
                <p:nvPr/>
              </p:nvSpPr>
              <p:spPr bwMode="auto">
                <a:xfrm rot="1268668">
                  <a:off x="1375002" y="376096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4" name="Oval 1329"/>
                <p:cNvSpPr>
                  <a:spLocks noChangeAspect="1" noChangeArrowheads="1"/>
                </p:cNvSpPr>
                <p:nvPr/>
              </p:nvSpPr>
              <p:spPr bwMode="auto">
                <a:xfrm rot="1268668">
                  <a:off x="1384662" y="375868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5" name="Oval 1330"/>
                <p:cNvSpPr>
                  <a:spLocks noChangeAspect="1" noChangeArrowheads="1"/>
                </p:cNvSpPr>
                <p:nvPr/>
              </p:nvSpPr>
              <p:spPr bwMode="auto">
                <a:xfrm rot="1268668">
                  <a:off x="1497759" y="381851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6" name="Oval 1331"/>
                <p:cNvSpPr>
                  <a:spLocks noChangeAspect="1" noChangeArrowheads="1"/>
                </p:cNvSpPr>
                <p:nvPr/>
              </p:nvSpPr>
              <p:spPr bwMode="auto">
                <a:xfrm rot="1268668">
                  <a:off x="1550565" y="388509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7" name="Oval 1332"/>
                <p:cNvSpPr>
                  <a:spLocks noChangeAspect="1" noChangeArrowheads="1"/>
                </p:cNvSpPr>
                <p:nvPr/>
              </p:nvSpPr>
              <p:spPr bwMode="auto">
                <a:xfrm rot="1268668">
                  <a:off x="1558337" y="389207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8" name="Oval 1333"/>
                <p:cNvSpPr>
                  <a:spLocks noChangeAspect="1" noChangeArrowheads="1"/>
                </p:cNvSpPr>
                <p:nvPr/>
              </p:nvSpPr>
              <p:spPr bwMode="auto">
                <a:xfrm rot="1268668">
                  <a:off x="1566177" y="389908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29" name="Oval 1334"/>
                <p:cNvSpPr>
                  <a:spLocks noChangeAspect="1" noChangeArrowheads="1"/>
                </p:cNvSpPr>
                <p:nvPr/>
              </p:nvSpPr>
              <p:spPr bwMode="auto">
                <a:xfrm rot="1268668">
                  <a:off x="1568681" y="388803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0" name="Oval 1335"/>
                <p:cNvSpPr>
                  <a:spLocks noChangeAspect="1" noChangeArrowheads="1"/>
                </p:cNvSpPr>
                <p:nvPr/>
              </p:nvSpPr>
              <p:spPr bwMode="auto">
                <a:xfrm rot="1268668">
                  <a:off x="1563923" y="388221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1" name="Oval 1336"/>
                <p:cNvSpPr>
                  <a:spLocks noChangeAspect="1" noChangeArrowheads="1"/>
                </p:cNvSpPr>
                <p:nvPr/>
              </p:nvSpPr>
              <p:spPr bwMode="auto">
                <a:xfrm rot="1268668">
                  <a:off x="1557721" y="387574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2" name="Oval 1337"/>
                <p:cNvSpPr>
                  <a:spLocks noChangeAspect="1" noChangeArrowheads="1"/>
                </p:cNvSpPr>
                <p:nvPr/>
              </p:nvSpPr>
              <p:spPr bwMode="auto">
                <a:xfrm rot="1268668">
                  <a:off x="1549265" y="387053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3" name="Oval 1338"/>
                <p:cNvSpPr>
                  <a:spLocks noChangeAspect="1" noChangeArrowheads="1"/>
                </p:cNvSpPr>
                <p:nvPr/>
              </p:nvSpPr>
              <p:spPr bwMode="auto">
                <a:xfrm rot="1268668">
                  <a:off x="1542996" y="386404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4" name="Oval 1339"/>
                <p:cNvSpPr>
                  <a:spLocks noChangeAspect="1" noChangeArrowheads="1"/>
                </p:cNvSpPr>
                <p:nvPr/>
              </p:nvSpPr>
              <p:spPr bwMode="auto">
                <a:xfrm rot="1268668">
                  <a:off x="1536764" y="385765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5" name="Oval 1340"/>
                <p:cNvSpPr>
                  <a:spLocks noChangeAspect="1" noChangeArrowheads="1"/>
                </p:cNvSpPr>
                <p:nvPr/>
              </p:nvSpPr>
              <p:spPr bwMode="auto">
                <a:xfrm rot="1268668">
                  <a:off x="1502606" y="375620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6" name="Oval 1341"/>
                <p:cNvSpPr>
                  <a:spLocks noChangeAspect="1" noChangeArrowheads="1"/>
                </p:cNvSpPr>
                <p:nvPr/>
              </p:nvSpPr>
              <p:spPr bwMode="auto">
                <a:xfrm rot="1268668">
                  <a:off x="1515280" y="375509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7" name="Oval 1342"/>
                <p:cNvSpPr>
                  <a:spLocks noChangeAspect="1" noChangeArrowheads="1"/>
                </p:cNvSpPr>
                <p:nvPr/>
              </p:nvSpPr>
              <p:spPr bwMode="auto">
                <a:xfrm rot="1268668">
                  <a:off x="1576100" y="381468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8" name="Oval 1343"/>
                <p:cNvSpPr>
                  <a:spLocks noChangeAspect="1" noChangeArrowheads="1"/>
                </p:cNvSpPr>
                <p:nvPr/>
              </p:nvSpPr>
              <p:spPr bwMode="auto">
                <a:xfrm rot="1268668">
                  <a:off x="1524458" y="375864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39" name="Oval 1344"/>
                <p:cNvSpPr>
                  <a:spLocks noChangeAspect="1" noChangeArrowheads="1"/>
                </p:cNvSpPr>
                <p:nvPr/>
              </p:nvSpPr>
              <p:spPr bwMode="auto">
                <a:xfrm rot="1268668">
                  <a:off x="1299615" y="385213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0" name="Oval 1345"/>
                <p:cNvSpPr>
                  <a:spLocks noChangeAspect="1" noChangeArrowheads="1"/>
                </p:cNvSpPr>
                <p:nvPr/>
              </p:nvSpPr>
              <p:spPr bwMode="auto">
                <a:xfrm rot="1268668">
                  <a:off x="1532818" y="376391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1" name="Oval 1346"/>
                <p:cNvSpPr>
                  <a:spLocks noChangeAspect="1" noChangeArrowheads="1"/>
                </p:cNvSpPr>
                <p:nvPr/>
              </p:nvSpPr>
              <p:spPr bwMode="auto">
                <a:xfrm rot="1268668">
                  <a:off x="1508411" y="382263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2" name="Oval 1347"/>
                <p:cNvSpPr>
                  <a:spLocks noChangeAspect="1" noChangeArrowheads="1"/>
                </p:cNvSpPr>
                <p:nvPr/>
              </p:nvSpPr>
              <p:spPr bwMode="auto">
                <a:xfrm rot="1268668">
                  <a:off x="1514671" y="384707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3" name="Oval 1348"/>
                <p:cNvSpPr>
                  <a:spLocks noChangeAspect="1" noChangeArrowheads="1"/>
                </p:cNvSpPr>
                <p:nvPr/>
              </p:nvSpPr>
              <p:spPr bwMode="auto">
                <a:xfrm rot="1268668">
                  <a:off x="1543470" y="376803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4" name="Oval 1349"/>
                <p:cNvSpPr>
                  <a:spLocks noChangeAspect="1" noChangeArrowheads="1"/>
                </p:cNvSpPr>
                <p:nvPr/>
              </p:nvSpPr>
              <p:spPr bwMode="auto">
                <a:xfrm rot="1268668">
                  <a:off x="1551927" y="377324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5" name="Oval 1350"/>
                <p:cNvSpPr>
                  <a:spLocks noChangeAspect="1" noChangeArrowheads="1"/>
                </p:cNvSpPr>
                <p:nvPr/>
              </p:nvSpPr>
              <p:spPr bwMode="auto">
                <a:xfrm rot="1268668">
                  <a:off x="1558813" y="377794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6" name="Oval 1351"/>
                <p:cNvSpPr>
                  <a:spLocks noChangeAspect="1" noChangeArrowheads="1"/>
                </p:cNvSpPr>
                <p:nvPr/>
              </p:nvSpPr>
              <p:spPr bwMode="auto">
                <a:xfrm rot="1268668">
                  <a:off x="1575763" y="378847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7" name="Oval 1352"/>
                <p:cNvSpPr>
                  <a:spLocks noChangeAspect="1" noChangeArrowheads="1"/>
                </p:cNvSpPr>
                <p:nvPr/>
              </p:nvSpPr>
              <p:spPr bwMode="auto">
                <a:xfrm rot="1268668">
                  <a:off x="1567307" y="378326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8" name="Oval 1353"/>
                <p:cNvSpPr>
                  <a:spLocks noChangeAspect="1" noChangeArrowheads="1"/>
                </p:cNvSpPr>
                <p:nvPr/>
              </p:nvSpPr>
              <p:spPr bwMode="auto">
                <a:xfrm rot="1268668">
                  <a:off x="1584980" y="379610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49" name="Oval 1354"/>
                <p:cNvSpPr>
                  <a:spLocks noChangeAspect="1" noChangeArrowheads="1"/>
                </p:cNvSpPr>
                <p:nvPr/>
              </p:nvSpPr>
              <p:spPr bwMode="auto">
                <a:xfrm rot="1268668">
                  <a:off x="1592753" y="380309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0" name="Oval 1355"/>
                <p:cNvSpPr>
                  <a:spLocks noChangeAspect="1" noChangeArrowheads="1"/>
                </p:cNvSpPr>
                <p:nvPr/>
              </p:nvSpPr>
              <p:spPr bwMode="auto">
                <a:xfrm rot="1268668">
                  <a:off x="1600562" y="381018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1" name="Oval 1356"/>
                <p:cNvSpPr>
                  <a:spLocks noChangeAspect="1" noChangeArrowheads="1"/>
                </p:cNvSpPr>
                <p:nvPr/>
              </p:nvSpPr>
              <p:spPr bwMode="auto">
                <a:xfrm rot="1268668">
                  <a:off x="1522935" y="381216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2" name="Oval 1357"/>
                <p:cNvSpPr>
                  <a:spLocks noChangeAspect="1" noChangeArrowheads="1"/>
                </p:cNvSpPr>
                <p:nvPr/>
              </p:nvSpPr>
              <p:spPr bwMode="auto">
                <a:xfrm rot="1268668">
                  <a:off x="1517494" y="380811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3" name="Oval 1358"/>
                <p:cNvSpPr>
                  <a:spLocks noChangeAspect="1" noChangeArrowheads="1"/>
                </p:cNvSpPr>
                <p:nvPr/>
              </p:nvSpPr>
              <p:spPr bwMode="auto">
                <a:xfrm rot="1268668">
                  <a:off x="1509923" y="380518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4" name="Oval 1359"/>
                <p:cNvSpPr>
                  <a:spLocks noChangeAspect="1" noChangeArrowheads="1"/>
                </p:cNvSpPr>
                <p:nvPr/>
              </p:nvSpPr>
              <p:spPr bwMode="auto">
                <a:xfrm rot="1268668">
                  <a:off x="1503827" y="380282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5" name="Oval 1360"/>
                <p:cNvSpPr>
                  <a:spLocks noChangeAspect="1" noChangeArrowheads="1"/>
                </p:cNvSpPr>
                <p:nvPr/>
              </p:nvSpPr>
              <p:spPr bwMode="auto">
                <a:xfrm rot="1268668">
                  <a:off x="1497076" y="380216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6" name="Oval 1361"/>
                <p:cNvSpPr>
                  <a:spLocks noChangeAspect="1" noChangeArrowheads="1"/>
                </p:cNvSpPr>
                <p:nvPr/>
              </p:nvSpPr>
              <p:spPr bwMode="auto">
                <a:xfrm rot="1268668">
                  <a:off x="1310547" y="384637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7" name="Oval 1362"/>
                <p:cNvSpPr>
                  <a:spLocks noChangeAspect="1" noChangeArrowheads="1"/>
                </p:cNvSpPr>
                <p:nvPr/>
              </p:nvSpPr>
              <p:spPr bwMode="auto">
                <a:xfrm rot="1268668">
                  <a:off x="1583842" y="382175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8" name="Oval 1363"/>
                <p:cNvSpPr>
                  <a:spLocks noChangeAspect="1" noChangeArrowheads="1"/>
                </p:cNvSpPr>
                <p:nvPr/>
              </p:nvSpPr>
              <p:spPr bwMode="auto">
                <a:xfrm rot="1268668">
                  <a:off x="1517522" y="382616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59" name="Oval 1364"/>
                <p:cNvSpPr>
                  <a:spLocks noChangeAspect="1" noChangeArrowheads="1"/>
                </p:cNvSpPr>
                <p:nvPr/>
              </p:nvSpPr>
              <p:spPr bwMode="auto">
                <a:xfrm rot="1268668">
                  <a:off x="1591615" y="382873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0" name="Oval 1365"/>
                <p:cNvSpPr>
                  <a:spLocks noChangeAspect="1" noChangeArrowheads="1"/>
                </p:cNvSpPr>
                <p:nvPr/>
              </p:nvSpPr>
              <p:spPr bwMode="auto">
                <a:xfrm rot="1268668">
                  <a:off x="1597846" y="383512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1" name="Oval 1366"/>
                <p:cNvSpPr>
                  <a:spLocks noChangeAspect="1" noChangeArrowheads="1"/>
                </p:cNvSpPr>
                <p:nvPr/>
              </p:nvSpPr>
              <p:spPr bwMode="auto">
                <a:xfrm rot="1268668">
                  <a:off x="1604799" y="383984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2" name="Oval 1367"/>
                <p:cNvSpPr>
                  <a:spLocks noChangeAspect="1" noChangeArrowheads="1"/>
                </p:cNvSpPr>
                <p:nvPr/>
              </p:nvSpPr>
              <p:spPr bwMode="auto">
                <a:xfrm rot="1268668">
                  <a:off x="1612341" y="382472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3" name="Oval 1368"/>
                <p:cNvSpPr>
                  <a:spLocks noChangeAspect="1" noChangeArrowheads="1"/>
                </p:cNvSpPr>
                <p:nvPr/>
              </p:nvSpPr>
              <p:spPr bwMode="auto">
                <a:xfrm rot="1268668">
                  <a:off x="1606794" y="381656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4" name="Oval 1369"/>
                <p:cNvSpPr>
                  <a:spLocks noChangeAspect="1" noChangeArrowheads="1"/>
                </p:cNvSpPr>
                <p:nvPr/>
              </p:nvSpPr>
              <p:spPr bwMode="auto">
                <a:xfrm rot="1268668">
                  <a:off x="1416213" y="376293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5" name="Oval 1370"/>
                <p:cNvSpPr>
                  <a:spLocks noChangeAspect="1" noChangeArrowheads="1"/>
                </p:cNvSpPr>
                <p:nvPr/>
              </p:nvSpPr>
              <p:spPr bwMode="auto">
                <a:xfrm rot="1268668">
                  <a:off x="1434263" y="376584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6" name="Oval 1371"/>
                <p:cNvSpPr>
                  <a:spLocks noChangeAspect="1" noChangeArrowheads="1"/>
                </p:cNvSpPr>
                <p:nvPr/>
              </p:nvSpPr>
              <p:spPr bwMode="auto">
                <a:xfrm rot="1268668">
                  <a:off x="1441013" y="376651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7" name="Oval 1372"/>
                <p:cNvSpPr>
                  <a:spLocks noChangeAspect="1" noChangeArrowheads="1"/>
                </p:cNvSpPr>
                <p:nvPr/>
              </p:nvSpPr>
              <p:spPr bwMode="auto">
                <a:xfrm rot="1268668">
                  <a:off x="1453034" y="376709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8" name="Oval 1373"/>
                <p:cNvSpPr>
                  <a:spLocks noChangeAspect="1" noChangeArrowheads="1"/>
                </p:cNvSpPr>
                <p:nvPr/>
              </p:nvSpPr>
              <p:spPr bwMode="auto">
                <a:xfrm rot="1268668">
                  <a:off x="1405899" y="376689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69" name="Oval 1374"/>
                <p:cNvSpPr>
                  <a:spLocks noChangeAspect="1" noChangeArrowheads="1"/>
                </p:cNvSpPr>
                <p:nvPr/>
              </p:nvSpPr>
              <p:spPr bwMode="auto">
                <a:xfrm rot="1268668">
                  <a:off x="1320891" y="384232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0" name="Oval 1375"/>
                <p:cNvSpPr>
                  <a:spLocks noChangeAspect="1" noChangeArrowheads="1"/>
                </p:cNvSpPr>
                <p:nvPr/>
              </p:nvSpPr>
              <p:spPr bwMode="auto">
                <a:xfrm rot="1268668">
                  <a:off x="1403192" y="377389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1" name="Oval 1376"/>
                <p:cNvSpPr>
                  <a:spLocks noChangeAspect="1" noChangeArrowheads="1"/>
                </p:cNvSpPr>
                <p:nvPr/>
              </p:nvSpPr>
              <p:spPr bwMode="auto">
                <a:xfrm rot="1268668">
                  <a:off x="1536708" y="382155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2" name="Oval 1377"/>
                <p:cNvSpPr>
                  <a:spLocks noChangeAspect="1" noChangeArrowheads="1"/>
                </p:cNvSpPr>
                <p:nvPr/>
              </p:nvSpPr>
              <p:spPr bwMode="auto">
                <a:xfrm rot="1268668">
                  <a:off x="1409596" y="378441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3" name="Oval 1378"/>
                <p:cNvSpPr>
                  <a:spLocks noChangeAspect="1" noChangeArrowheads="1"/>
                </p:cNvSpPr>
                <p:nvPr/>
              </p:nvSpPr>
              <p:spPr bwMode="auto">
                <a:xfrm rot="1268668">
                  <a:off x="1420046" y="378448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4" name="Oval 1379"/>
                <p:cNvSpPr>
                  <a:spLocks noChangeAspect="1" noChangeArrowheads="1"/>
                </p:cNvSpPr>
                <p:nvPr/>
              </p:nvSpPr>
              <p:spPr bwMode="auto">
                <a:xfrm rot="1268668">
                  <a:off x="1430592" y="378449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5" name="Oval 1380"/>
                <p:cNvSpPr>
                  <a:spLocks noChangeAspect="1" noChangeArrowheads="1"/>
                </p:cNvSpPr>
                <p:nvPr/>
              </p:nvSpPr>
              <p:spPr bwMode="auto">
                <a:xfrm rot="1268668">
                  <a:off x="1441042" y="378455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6" name="Oval 1381"/>
                <p:cNvSpPr>
                  <a:spLocks noChangeAspect="1" noChangeArrowheads="1"/>
                </p:cNvSpPr>
                <p:nvPr/>
              </p:nvSpPr>
              <p:spPr bwMode="auto">
                <a:xfrm rot="1268668">
                  <a:off x="1450837" y="378631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7" name="Oval 1382"/>
                <p:cNvSpPr>
                  <a:spLocks noChangeAspect="1" noChangeArrowheads="1"/>
                </p:cNvSpPr>
                <p:nvPr/>
              </p:nvSpPr>
              <p:spPr bwMode="auto">
                <a:xfrm rot="1268668">
                  <a:off x="1462106" y="378863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8" name="Oval 1383"/>
                <p:cNvSpPr>
                  <a:spLocks noChangeAspect="1" noChangeArrowheads="1"/>
                </p:cNvSpPr>
                <p:nvPr/>
              </p:nvSpPr>
              <p:spPr bwMode="auto">
                <a:xfrm rot="1268668">
                  <a:off x="1471938" y="379049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79" name="Oval 1384"/>
                <p:cNvSpPr>
                  <a:spLocks noChangeAspect="1" noChangeArrowheads="1"/>
                </p:cNvSpPr>
                <p:nvPr/>
              </p:nvSpPr>
              <p:spPr bwMode="auto">
                <a:xfrm rot="1268668">
                  <a:off x="1392887" y="375992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0" name="Oval 1385"/>
                <p:cNvSpPr>
                  <a:spLocks noChangeAspect="1" noChangeArrowheads="1"/>
                </p:cNvSpPr>
                <p:nvPr/>
              </p:nvSpPr>
              <p:spPr bwMode="auto">
                <a:xfrm rot="1268668">
                  <a:off x="1598037" y="389337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1" name="Oval 1386"/>
                <p:cNvSpPr>
                  <a:spLocks noChangeAspect="1" noChangeArrowheads="1"/>
                </p:cNvSpPr>
                <p:nvPr/>
              </p:nvSpPr>
              <p:spPr bwMode="auto">
                <a:xfrm rot="1268668">
                  <a:off x="1602111" y="390096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2" name="Oval 1387"/>
                <p:cNvSpPr>
                  <a:spLocks noChangeAspect="1" noChangeArrowheads="1"/>
                </p:cNvSpPr>
                <p:nvPr/>
              </p:nvSpPr>
              <p:spPr bwMode="auto">
                <a:xfrm rot="1268668">
                  <a:off x="1514730" y="377901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3" name="Oval 1388"/>
                <p:cNvSpPr>
                  <a:spLocks noChangeAspect="1" noChangeArrowheads="1"/>
                </p:cNvSpPr>
                <p:nvPr/>
              </p:nvSpPr>
              <p:spPr bwMode="auto">
                <a:xfrm rot="1268668">
                  <a:off x="1592489" y="388521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4" name="Oval 1389"/>
                <p:cNvSpPr>
                  <a:spLocks noChangeAspect="1" noChangeArrowheads="1"/>
                </p:cNvSpPr>
                <p:nvPr/>
              </p:nvSpPr>
              <p:spPr bwMode="auto">
                <a:xfrm rot="1268668">
                  <a:off x="1506303" y="377372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5" name="Oval 1390"/>
                <p:cNvSpPr>
                  <a:spLocks noChangeAspect="1" noChangeArrowheads="1"/>
                </p:cNvSpPr>
                <p:nvPr/>
              </p:nvSpPr>
              <p:spPr bwMode="auto">
                <a:xfrm rot="1268668">
                  <a:off x="1333363" y="383716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6" name="Oval 1391"/>
                <p:cNvSpPr>
                  <a:spLocks noChangeAspect="1" noChangeArrowheads="1"/>
                </p:cNvSpPr>
                <p:nvPr/>
              </p:nvSpPr>
              <p:spPr bwMode="auto">
                <a:xfrm rot="1268668">
                  <a:off x="1546705" y="382736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7" name="Oval 1392"/>
                <p:cNvSpPr>
                  <a:spLocks noChangeAspect="1" noChangeArrowheads="1"/>
                </p:cNvSpPr>
                <p:nvPr/>
              </p:nvSpPr>
              <p:spPr bwMode="auto">
                <a:xfrm rot="1268668">
                  <a:off x="1585401" y="387646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8" name="Oval 1393"/>
                <p:cNvSpPr>
                  <a:spLocks noChangeAspect="1" noChangeArrowheads="1"/>
                </p:cNvSpPr>
                <p:nvPr/>
              </p:nvSpPr>
              <p:spPr bwMode="auto">
                <a:xfrm rot="1268668">
                  <a:off x="1579102" y="387004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89" name="Oval 1394"/>
                <p:cNvSpPr>
                  <a:spLocks noChangeAspect="1" noChangeArrowheads="1"/>
                </p:cNvSpPr>
                <p:nvPr/>
              </p:nvSpPr>
              <p:spPr bwMode="auto">
                <a:xfrm rot="1268668">
                  <a:off x="1572900" y="386358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0" name="Oval 1395"/>
                <p:cNvSpPr>
                  <a:spLocks noChangeAspect="1" noChangeArrowheads="1"/>
                </p:cNvSpPr>
                <p:nvPr/>
              </p:nvSpPr>
              <p:spPr bwMode="auto">
                <a:xfrm rot="1268668">
                  <a:off x="1566602" y="385716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1" name="Oval 1396"/>
                <p:cNvSpPr>
                  <a:spLocks noChangeAspect="1" noChangeArrowheads="1"/>
                </p:cNvSpPr>
                <p:nvPr/>
              </p:nvSpPr>
              <p:spPr bwMode="auto">
                <a:xfrm rot="1268668">
                  <a:off x="1559716" y="385247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2" name="Oval 1397"/>
                <p:cNvSpPr>
                  <a:spLocks noChangeAspect="1" noChangeArrowheads="1"/>
                </p:cNvSpPr>
                <p:nvPr/>
              </p:nvSpPr>
              <p:spPr bwMode="auto">
                <a:xfrm rot="1268668">
                  <a:off x="1551259" y="384725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3" name="Oval 1398"/>
                <p:cNvSpPr>
                  <a:spLocks noChangeAspect="1" noChangeArrowheads="1"/>
                </p:cNvSpPr>
                <p:nvPr/>
              </p:nvSpPr>
              <p:spPr bwMode="auto">
                <a:xfrm rot="1268668">
                  <a:off x="1541494" y="384542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4" name="Oval 1399"/>
                <p:cNvSpPr>
                  <a:spLocks noChangeAspect="1" noChangeArrowheads="1"/>
                </p:cNvSpPr>
                <p:nvPr/>
              </p:nvSpPr>
              <p:spPr bwMode="auto">
                <a:xfrm rot="1268668">
                  <a:off x="1579467" y="391430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5" name="Oval 1400"/>
                <p:cNvSpPr>
                  <a:spLocks noChangeAspect="1" noChangeArrowheads="1"/>
                </p:cNvSpPr>
                <p:nvPr/>
              </p:nvSpPr>
              <p:spPr bwMode="auto">
                <a:xfrm rot="1268668">
                  <a:off x="1579159" y="390614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6" name="Oval 1401"/>
                <p:cNvSpPr>
                  <a:spLocks noChangeAspect="1" noChangeArrowheads="1"/>
                </p:cNvSpPr>
                <p:nvPr/>
              </p:nvSpPr>
              <p:spPr bwMode="auto">
                <a:xfrm rot="1268668">
                  <a:off x="1588270" y="390966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7" name="Oval 1402"/>
                <p:cNvSpPr>
                  <a:spLocks noChangeAspect="1" noChangeArrowheads="1"/>
                </p:cNvSpPr>
                <p:nvPr/>
              </p:nvSpPr>
              <p:spPr bwMode="auto">
                <a:xfrm rot="1268668">
                  <a:off x="1592277" y="391722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8" name="Oval 1403"/>
                <p:cNvSpPr>
                  <a:spLocks noChangeAspect="1" noChangeArrowheads="1"/>
                </p:cNvSpPr>
                <p:nvPr/>
              </p:nvSpPr>
              <p:spPr bwMode="auto">
                <a:xfrm rot="1268668">
                  <a:off x="1599432" y="392600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599" name="Oval 1404"/>
                <p:cNvSpPr>
                  <a:spLocks noChangeAspect="1" noChangeArrowheads="1"/>
                </p:cNvSpPr>
                <p:nvPr/>
              </p:nvSpPr>
              <p:spPr bwMode="auto">
                <a:xfrm rot="1268668">
                  <a:off x="1604123" y="393180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0" name="Oval 1405"/>
                <p:cNvSpPr>
                  <a:spLocks noChangeAspect="1" noChangeArrowheads="1"/>
                </p:cNvSpPr>
                <p:nvPr/>
              </p:nvSpPr>
              <p:spPr bwMode="auto">
                <a:xfrm rot="1268668">
                  <a:off x="1341415" y="383426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1" name="Oval 1406"/>
                <p:cNvSpPr>
                  <a:spLocks noChangeAspect="1" noChangeArrowheads="1"/>
                </p:cNvSpPr>
                <p:nvPr/>
              </p:nvSpPr>
              <p:spPr bwMode="auto">
                <a:xfrm rot="1268668">
                  <a:off x="1608196" y="393938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2" name="Oval 1407"/>
                <p:cNvSpPr>
                  <a:spLocks noChangeAspect="1" noChangeArrowheads="1"/>
                </p:cNvSpPr>
                <p:nvPr/>
              </p:nvSpPr>
              <p:spPr bwMode="auto">
                <a:xfrm rot="1268668">
                  <a:off x="1555989" y="383502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3" name="Oval 1408"/>
                <p:cNvSpPr>
                  <a:spLocks noChangeAspect="1" noChangeArrowheads="1"/>
                </p:cNvSpPr>
                <p:nvPr/>
              </p:nvSpPr>
              <p:spPr bwMode="auto">
                <a:xfrm rot="1268668">
                  <a:off x="1610729" y="394637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4" name="Oval 1409"/>
                <p:cNvSpPr>
                  <a:spLocks noChangeAspect="1" noChangeArrowheads="1"/>
                </p:cNvSpPr>
                <p:nvPr/>
              </p:nvSpPr>
              <p:spPr bwMode="auto">
                <a:xfrm rot="1268668">
                  <a:off x="1614803" y="395396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5" name="Oval 1410"/>
                <p:cNvSpPr>
                  <a:spLocks noChangeAspect="1" noChangeArrowheads="1"/>
                </p:cNvSpPr>
                <p:nvPr/>
              </p:nvSpPr>
              <p:spPr bwMode="auto">
                <a:xfrm rot="1268668">
                  <a:off x="1622855" y="395106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6" name="Oval 1411"/>
                <p:cNvSpPr>
                  <a:spLocks noChangeAspect="1" noChangeArrowheads="1"/>
                </p:cNvSpPr>
                <p:nvPr/>
              </p:nvSpPr>
              <p:spPr bwMode="auto">
                <a:xfrm rot="1268668">
                  <a:off x="1623886" y="393944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7" name="Oval 1412"/>
                <p:cNvSpPr>
                  <a:spLocks noChangeAspect="1" noChangeArrowheads="1"/>
                </p:cNvSpPr>
                <p:nvPr/>
              </p:nvSpPr>
              <p:spPr bwMode="auto">
                <a:xfrm rot="1268668">
                  <a:off x="1620533" y="393019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8" name="Oval 1413"/>
                <p:cNvSpPr>
                  <a:spLocks noChangeAspect="1" noChangeArrowheads="1"/>
                </p:cNvSpPr>
                <p:nvPr/>
              </p:nvSpPr>
              <p:spPr bwMode="auto">
                <a:xfrm rot="1268668">
                  <a:off x="1615603" y="392023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09" name="Oval 1414"/>
                <p:cNvSpPr>
                  <a:spLocks noChangeAspect="1" noChangeArrowheads="1"/>
                </p:cNvSpPr>
                <p:nvPr/>
              </p:nvSpPr>
              <p:spPr bwMode="auto">
                <a:xfrm rot="1268668">
                  <a:off x="1611529" y="391265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0" name="Oval 1415"/>
                <p:cNvSpPr>
                  <a:spLocks noChangeAspect="1" noChangeArrowheads="1"/>
                </p:cNvSpPr>
                <p:nvPr/>
              </p:nvSpPr>
              <p:spPr bwMode="auto">
                <a:xfrm rot="1268668">
                  <a:off x="1606839" y="390685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1" name="Oval 1416"/>
                <p:cNvSpPr>
                  <a:spLocks noChangeAspect="1" noChangeArrowheads="1"/>
                </p:cNvSpPr>
                <p:nvPr/>
              </p:nvSpPr>
              <p:spPr bwMode="auto">
                <a:xfrm rot="1268668">
                  <a:off x="1490816" y="377772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2" name="Oval 1417"/>
                <p:cNvSpPr>
                  <a:spLocks noChangeAspect="1" noChangeArrowheads="1"/>
                </p:cNvSpPr>
                <p:nvPr/>
              </p:nvSpPr>
              <p:spPr bwMode="auto">
                <a:xfrm rot="1268668">
                  <a:off x="1481705" y="377420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3" name="Oval 1418"/>
                <p:cNvSpPr>
                  <a:spLocks noChangeAspect="1" noChangeArrowheads="1"/>
                </p:cNvSpPr>
                <p:nvPr/>
              </p:nvSpPr>
              <p:spPr bwMode="auto">
                <a:xfrm rot="1268668">
                  <a:off x="1474068" y="377124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4" name="Oval 1419"/>
                <p:cNvSpPr>
                  <a:spLocks noChangeAspect="1" noChangeArrowheads="1"/>
                </p:cNvSpPr>
                <p:nvPr/>
              </p:nvSpPr>
              <p:spPr bwMode="auto">
                <a:xfrm rot="1268668">
                  <a:off x="1462799" y="376892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5" name="Oval 1420"/>
                <p:cNvSpPr>
                  <a:spLocks noChangeAspect="1" noChangeArrowheads="1"/>
                </p:cNvSpPr>
                <p:nvPr/>
              </p:nvSpPr>
              <p:spPr bwMode="auto">
                <a:xfrm rot="1268668">
                  <a:off x="1527423" y="383202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6" name="Oval 1421"/>
                <p:cNvSpPr>
                  <a:spLocks noChangeAspect="1" noChangeArrowheads="1"/>
                </p:cNvSpPr>
                <p:nvPr/>
              </p:nvSpPr>
              <p:spPr bwMode="auto">
                <a:xfrm rot="1268668">
                  <a:off x="1532383" y="384189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7" name="Oval 1422"/>
                <p:cNvSpPr>
                  <a:spLocks noChangeAspect="1" noChangeArrowheads="1"/>
                </p:cNvSpPr>
                <p:nvPr/>
              </p:nvSpPr>
              <p:spPr bwMode="auto">
                <a:xfrm rot="1268668">
                  <a:off x="1351759" y="383021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8" name="Oval 1423"/>
                <p:cNvSpPr>
                  <a:spLocks noChangeAspect="1" noChangeArrowheads="1"/>
                </p:cNvSpPr>
                <p:nvPr/>
              </p:nvSpPr>
              <p:spPr bwMode="auto">
                <a:xfrm rot="1268668">
                  <a:off x="1525910" y="384947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19" name="Oval 1424"/>
                <p:cNvSpPr>
                  <a:spLocks noChangeAspect="1" noChangeArrowheads="1"/>
                </p:cNvSpPr>
                <p:nvPr/>
              </p:nvSpPr>
              <p:spPr bwMode="auto">
                <a:xfrm rot="1268668">
                  <a:off x="1566641" y="383914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0" name="Oval 1425"/>
                <p:cNvSpPr>
                  <a:spLocks noChangeAspect="1" noChangeArrowheads="1"/>
                </p:cNvSpPr>
                <p:nvPr/>
              </p:nvSpPr>
              <p:spPr bwMode="auto">
                <a:xfrm rot="1268668">
                  <a:off x="1614590" y="398597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1" name="Oval 1426"/>
                <p:cNvSpPr>
                  <a:spLocks noChangeAspect="1" noChangeArrowheads="1"/>
                </p:cNvSpPr>
                <p:nvPr/>
              </p:nvSpPr>
              <p:spPr bwMode="auto">
                <a:xfrm rot="1268668">
                  <a:off x="1612712" y="397729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2" name="Oval 1427"/>
                <p:cNvSpPr>
                  <a:spLocks noChangeAspect="1" noChangeArrowheads="1"/>
                </p:cNvSpPr>
                <p:nvPr/>
              </p:nvSpPr>
              <p:spPr bwMode="auto">
                <a:xfrm rot="1268668">
                  <a:off x="1607848" y="396736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3" name="Oval 1428"/>
                <p:cNvSpPr>
                  <a:spLocks noChangeAspect="1" noChangeArrowheads="1"/>
                </p:cNvSpPr>
                <p:nvPr/>
              </p:nvSpPr>
              <p:spPr bwMode="auto">
                <a:xfrm rot="1268668">
                  <a:off x="1604459" y="395801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4" name="Oval 1429"/>
                <p:cNvSpPr>
                  <a:spLocks noChangeAspect="1" noChangeArrowheads="1"/>
                </p:cNvSpPr>
                <p:nvPr/>
              </p:nvSpPr>
              <p:spPr bwMode="auto">
                <a:xfrm rot="1268668">
                  <a:off x="1600452" y="395045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5" name="Oval 1430"/>
                <p:cNvSpPr>
                  <a:spLocks noChangeAspect="1" noChangeArrowheads="1"/>
                </p:cNvSpPr>
                <p:nvPr/>
              </p:nvSpPr>
              <p:spPr bwMode="auto">
                <a:xfrm rot="1268668">
                  <a:off x="1596379" y="394286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6" name="Oval 1431"/>
                <p:cNvSpPr>
                  <a:spLocks noChangeAspect="1" noChangeArrowheads="1"/>
                </p:cNvSpPr>
                <p:nvPr/>
              </p:nvSpPr>
              <p:spPr bwMode="auto">
                <a:xfrm rot="1268668">
                  <a:off x="1593846" y="393587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7" name="Oval 1432"/>
                <p:cNvSpPr>
                  <a:spLocks noChangeAspect="1" noChangeArrowheads="1"/>
                </p:cNvSpPr>
                <p:nvPr/>
              </p:nvSpPr>
              <p:spPr bwMode="auto">
                <a:xfrm rot="1268668">
                  <a:off x="1588231" y="392768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8" name="Oval 1433"/>
                <p:cNvSpPr>
                  <a:spLocks noChangeAspect="1" noChangeArrowheads="1"/>
                </p:cNvSpPr>
                <p:nvPr/>
              </p:nvSpPr>
              <p:spPr bwMode="auto">
                <a:xfrm rot="1268668">
                  <a:off x="1583540" y="392189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29" name="Oval 1434"/>
                <p:cNvSpPr>
                  <a:spLocks noChangeAspect="1" noChangeArrowheads="1"/>
                </p:cNvSpPr>
                <p:nvPr/>
              </p:nvSpPr>
              <p:spPr bwMode="auto">
                <a:xfrm rot="1268668">
                  <a:off x="1389890" y="381287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0" name="Oval 1435"/>
                <p:cNvSpPr>
                  <a:spLocks noChangeAspect="1" noChangeArrowheads="1"/>
                </p:cNvSpPr>
                <p:nvPr/>
              </p:nvSpPr>
              <p:spPr bwMode="auto">
                <a:xfrm rot="1268668">
                  <a:off x="1431892" y="379905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1" name="Oval 1436"/>
                <p:cNvSpPr>
                  <a:spLocks noChangeAspect="1" noChangeArrowheads="1"/>
                </p:cNvSpPr>
                <p:nvPr/>
              </p:nvSpPr>
              <p:spPr bwMode="auto">
                <a:xfrm rot="1268668">
                  <a:off x="1441687" y="380080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2" name="Oval 1437"/>
                <p:cNvSpPr>
                  <a:spLocks noChangeAspect="1" noChangeArrowheads="1"/>
                </p:cNvSpPr>
                <p:nvPr/>
              </p:nvSpPr>
              <p:spPr bwMode="auto">
                <a:xfrm rot="1268668">
                  <a:off x="1451453" y="380264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3" name="Oval 1438"/>
                <p:cNvSpPr>
                  <a:spLocks noChangeAspect="1" noChangeArrowheads="1"/>
                </p:cNvSpPr>
                <p:nvPr/>
              </p:nvSpPr>
              <p:spPr bwMode="auto">
                <a:xfrm rot="1268668">
                  <a:off x="1461248" y="380439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4" name="Oval 1439"/>
                <p:cNvSpPr>
                  <a:spLocks noChangeAspect="1" noChangeArrowheads="1"/>
                </p:cNvSpPr>
                <p:nvPr/>
              </p:nvSpPr>
              <p:spPr bwMode="auto">
                <a:xfrm rot="1268668">
                  <a:off x="1480501" y="379981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5" name="Oval 1440"/>
                <p:cNvSpPr>
                  <a:spLocks noChangeAspect="1" noChangeArrowheads="1"/>
                </p:cNvSpPr>
                <p:nvPr/>
              </p:nvSpPr>
              <p:spPr bwMode="auto">
                <a:xfrm rot="1268668">
                  <a:off x="1361352" y="382791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6" name="Oval 1441"/>
                <p:cNvSpPr>
                  <a:spLocks noChangeAspect="1" noChangeArrowheads="1"/>
                </p:cNvSpPr>
                <p:nvPr/>
              </p:nvSpPr>
              <p:spPr bwMode="auto">
                <a:xfrm rot="1268668">
                  <a:off x="1582358" y="385724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7" name="Oval 1442"/>
                <p:cNvSpPr>
                  <a:spLocks noChangeAspect="1" noChangeArrowheads="1"/>
                </p:cNvSpPr>
                <p:nvPr/>
              </p:nvSpPr>
              <p:spPr bwMode="auto">
                <a:xfrm rot="1268668">
                  <a:off x="1575203" y="384846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8" name="Oval 1443"/>
                <p:cNvSpPr>
                  <a:spLocks noChangeAspect="1" noChangeArrowheads="1"/>
                </p:cNvSpPr>
                <p:nvPr/>
              </p:nvSpPr>
              <p:spPr bwMode="auto">
                <a:xfrm rot="1268668">
                  <a:off x="1590785" y="386254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39" name="Oval 1444"/>
                <p:cNvSpPr>
                  <a:spLocks noChangeAspect="1" noChangeArrowheads="1"/>
                </p:cNvSpPr>
                <p:nvPr/>
              </p:nvSpPr>
              <p:spPr bwMode="auto">
                <a:xfrm rot="1268668">
                  <a:off x="1597873" y="387129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0" name="Oval 1445"/>
                <p:cNvSpPr>
                  <a:spLocks noChangeAspect="1" noChangeArrowheads="1"/>
                </p:cNvSpPr>
                <p:nvPr/>
              </p:nvSpPr>
              <p:spPr bwMode="auto">
                <a:xfrm rot="1268668">
                  <a:off x="1602564" y="387708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1" name="Oval 1446"/>
                <p:cNvSpPr>
                  <a:spLocks noChangeAspect="1" noChangeArrowheads="1"/>
                </p:cNvSpPr>
                <p:nvPr/>
              </p:nvSpPr>
              <p:spPr bwMode="auto">
                <a:xfrm rot="1268668">
                  <a:off x="1607494" y="388704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2" name="Oval 1447"/>
                <p:cNvSpPr>
                  <a:spLocks noChangeAspect="1" noChangeArrowheads="1"/>
                </p:cNvSpPr>
                <p:nvPr/>
              </p:nvSpPr>
              <p:spPr bwMode="auto">
                <a:xfrm rot="1268668">
                  <a:off x="1613042" y="389519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3" name="Oval 1448"/>
                <p:cNvSpPr>
                  <a:spLocks noChangeAspect="1" noChangeArrowheads="1"/>
                </p:cNvSpPr>
                <p:nvPr/>
              </p:nvSpPr>
              <p:spPr bwMode="auto">
                <a:xfrm rot="1268668">
                  <a:off x="1620130" y="390395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4" name="Oval 1449"/>
                <p:cNvSpPr>
                  <a:spLocks noChangeAspect="1" noChangeArrowheads="1"/>
                </p:cNvSpPr>
                <p:nvPr/>
              </p:nvSpPr>
              <p:spPr bwMode="auto">
                <a:xfrm rot="1268668">
                  <a:off x="1622663" y="391094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5" name="Oval 1450"/>
                <p:cNvSpPr>
                  <a:spLocks noChangeAspect="1" noChangeArrowheads="1"/>
                </p:cNvSpPr>
                <p:nvPr/>
              </p:nvSpPr>
              <p:spPr bwMode="auto">
                <a:xfrm rot="1268668">
                  <a:off x="1400340" y="381293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6" name="Oval 1451"/>
                <p:cNvSpPr>
                  <a:spLocks noChangeAspect="1" noChangeArrowheads="1"/>
                </p:cNvSpPr>
                <p:nvPr/>
              </p:nvSpPr>
              <p:spPr bwMode="auto">
                <a:xfrm rot="1268668">
                  <a:off x="1282896" y="386370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7" name="Oval 1452"/>
                <p:cNvSpPr>
                  <a:spLocks noChangeAspect="1" noChangeArrowheads="1"/>
                </p:cNvSpPr>
                <p:nvPr/>
              </p:nvSpPr>
              <p:spPr bwMode="auto">
                <a:xfrm rot="1268668">
                  <a:off x="1292353" y="385737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8" name="Oval 1453"/>
                <p:cNvSpPr>
                  <a:spLocks noChangeAspect="1" noChangeArrowheads="1"/>
                </p:cNvSpPr>
                <p:nvPr/>
              </p:nvSpPr>
              <p:spPr bwMode="auto">
                <a:xfrm rot="1268668">
                  <a:off x="1413834" y="381408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49" name="Oval 1454"/>
                <p:cNvSpPr>
                  <a:spLocks noChangeAspect="1" noChangeArrowheads="1"/>
                </p:cNvSpPr>
                <p:nvPr/>
              </p:nvSpPr>
              <p:spPr bwMode="auto">
                <a:xfrm rot="1268668">
                  <a:off x="1425824" y="381474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0" name="Oval 1455"/>
                <p:cNvSpPr>
                  <a:spLocks noChangeAspect="1" noChangeArrowheads="1"/>
                </p:cNvSpPr>
                <p:nvPr/>
              </p:nvSpPr>
              <p:spPr bwMode="auto">
                <a:xfrm rot="1268668">
                  <a:off x="1372486" y="382620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1" name="Oval 1456"/>
                <p:cNvSpPr>
                  <a:spLocks noChangeAspect="1" noChangeArrowheads="1"/>
                </p:cNvSpPr>
                <p:nvPr/>
              </p:nvSpPr>
              <p:spPr bwMode="auto">
                <a:xfrm rot="1268668">
                  <a:off x="1384476" y="382686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2" name="Oval 1457"/>
                <p:cNvSpPr>
                  <a:spLocks noChangeAspect="1" noChangeArrowheads="1"/>
                </p:cNvSpPr>
                <p:nvPr/>
              </p:nvSpPr>
              <p:spPr bwMode="auto">
                <a:xfrm rot="1268668">
                  <a:off x="1392731" y="382802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3" name="Oval 1458"/>
                <p:cNvSpPr>
                  <a:spLocks noChangeAspect="1" noChangeArrowheads="1"/>
                </p:cNvSpPr>
                <p:nvPr/>
              </p:nvSpPr>
              <p:spPr bwMode="auto">
                <a:xfrm rot="1268668">
                  <a:off x="1403180" y="382809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4" name="Oval 1459"/>
                <p:cNvSpPr>
                  <a:spLocks noChangeAspect="1" noChangeArrowheads="1"/>
                </p:cNvSpPr>
                <p:nvPr/>
              </p:nvSpPr>
              <p:spPr bwMode="auto">
                <a:xfrm rot="1268668">
                  <a:off x="1413727" y="382810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5" name="Oval 1460"/>
                <p:cNvSpPr>
                  <a:spLocks noChangeAspect="1" noChangeArrowheads="1"/>
                </p:cNvSpPr>
                <p:nvPr/>
              </p:nvSpPr>
              <p:spPr bwMode="auto">
                <a:xfrm rot="1268668">
                  <a:off x="1422635" y="382756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6" name="Oval 1461"/>
                <p:cNvSpPr>
                  <a:spLocks noChangeAspect="1" noChangeArrowheads="1"/>
                </p:cNvSpPr>
                <p:nvPr/>
              </p:nvSpPr>
              <p:spPr bwMode="auto">
                <a:xfrm rot="1268668">
                  <a:off x="1432430" y="382932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7" name="Oval 1462"/>
                <p:cNvSpPr>
                  <a:spLocks noChangeAspect="1" noChangeArrowheads="1"/>
                </p:cNvSpPr>
                <p:nvPr/>
              </p:nvSpPr>
              <p:spPr bwMode="auto">
                <a:xfrm rot="1268668">
                  <a:off x="1435792" y="382063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8" name="Oval 1463"/>
                <p:cNvSpPr>
                  <a:spLocks noChangeAspect="1" noChangeArrowheads="1"/>
                </p:cNvSpPr>
                <p:nvPr/>
              </p:nvSpPr>
              <p:spPr bwMode="auto">
                <a:xfrm rot="1268668">
                  <a:off x="1532875" y="380000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59" name="Oval 1464"/>
                <p:cNvSpPr>
                  <a:spLocks noChangeAspect="1" noChangeArrowheads="1"/>
                </p:cNvSpPr>
                <p:nvPr/>
              </p:nvSpPr>
              <p:spPr bwMode="auto">
                <a:xfrm rot="1268668">
                  <a:off x="1541302" y="380529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0" name="Oval 1465"/>
                <p:cNvSpPr>
                  <a:spLocks noChangeAspect="1" noChangeArrowheads="1"/>
                </p:cNvSpPr>
                <p:nvPr/>
              </p:nvSpPr>
              <p:spPr bwMode="auto">
                <a:xfrm rot="1268668">
                  <a:off x="1549556" y="380645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1" name="Oval 1466"/>
                <p:cNvSpPr>
                  <a:spLocks noChangeAspect="1" noChangeArrowheads="1"/>
                </p:cNvSpPr>
                <p:nvPr/>
              </p:nvSpPr>
              <p:spPr bwMode="auto">
                <a:xfrm rot="1268668">
                  <a:off x="1553804" y="380005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2" name="Oval 1467"/>
                <p:cNvSpPr>
                  <a:spLocks noChangeAspect="1" noChangeArrowheads="1"/>
                </p:cNvSpPr>
                <p:nvPr/>
              </p:nvSpPr>
              <p:spPr bwMode="auto">
                <a:xfrm rot="1268668">
                  <a:off x="1546821" y="379540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3" name="Oval 1468"/>
                <p:cNvSpPr>
                  <a:spLocks noChangeAspect="1" noChangeArrowheads="1"/>
                </p:cNvSpPr>
                <p:nvPr/>
              </p:nvSpPr>
              <p:spPr bwMode="auto">
                <a:xfrm rot="1268668">
                  <a:off x="1539251" y="379248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4" name="Oval 1469"/>
                <p:cNvSpPr>
                  <a:spLocks noChangeAspect="1" noChangeArrowheads="1"/>
                </p:cNvSpPr>
                <p:nvPr/>
              </p:nvSpPr>
              <p:spPr bwMode="auto">
                <a:xfrm rot="1268668">
                  <a:off x="1532365" y="378778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5" name="Oval 1470"/>
                <p:cNvSpPr>
                  <a:spLocks noChangeAspect="1" noChangeArrowheads="1"/>
                </p:cNvSpPr>
                <p:nvPr/>
              </p:nvSpPr>
              <p:spPr bwMode="auto">
                <a:xfrm rot="1268668">
                  <a:off x="1524728" y="378482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6" name="Oval 1471"/>
                <p:cNvSpPr>
                  <a:spLocks noChangeAspect="1" noChangeArrowheads="1"/>
                </p:cNvSpPr>
                <p:nvPr/>
              </p:nvSpPr>
              <p:spPr bwMode="auto">
                <a:xfrm rot="1268668">
                  <a:off x="1499833" y="383505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7" name="Oval 1472"/>
                <p:cNvSpPr>
                  <a:spLocks noChangeAspect="1" noChangeArrowheads="1"/>
                </p:cNvSpPr>
                <p:nvPr/>
              </p:nvSpPr>
              <p:spPr bwMode="auto">
                <a:xfrm rot="1268668">
                  <a:off x="1567981" y="381756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8" name="Oval 1473"/>
                <p:cNvSpPr>
                  <a:spLocks noChangeAspect="1" noChangeArrowheads="1"/>
                </p:cNvSpPr>
                <p:nvPr/>
              </p:nvSpPr>
              <p:spPr bwMode="auto">
                <a:xfrm rot="1268668">
                  <a:off x="1571370" y="382691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69" name="Oval 1474"/>
                <p:cNvSpPr>
                  <a:spLocks noChangeAspect="1" noChangeArrowheads="1"/>
                </p:cNvSpPr>
                <p:nvPr/>
              </p:nvSpPr>
              <p:spPr bwMode="auto">
                <a:xfrm rot="1268668">
                  <a:off x="1579624" y="382807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0" name="Oval 1475"/>
                <p:cNvSpPr>
                  <a:spLocks noChangeAspect="1" noChangeArrowheads="1"/>
                </p:cNvSpPr>
                <p:nvPr/>
              </p:nvSpPr>
              <p:spPr bwMode="auto">
                <a:xfrm rot="1268668">
                  <a:off x="1587367" y="383513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1" name="Oval 1476"/>
                <p:cNvSpPr>
                  <a:spLocks noChangeAspect="1" noChangeArrowheads="1"/>
                </p:cNvSpPr>
                <p:nvPr/>
              </p:nvSpPr>
              <p:spPr bwMode="auto">
                <a:xfrm rot="1268668">
                  <a:off x="1595996" y="384448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2" name="Oval 1477"/>
                <p:cNvSpPr>
                  <a:spLocks noChangeAspect="1" noChangeArrowheads="1"/>
                </p:cNvSpPr>
                <p:nvPr/>
              </p:nvSpPr>
              <p:spPr bwMode="auto">
                <a:xfrm rot="1268668">
                  <a:off x="1601544" y="385264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3" name="Oval 1478"/>
                <p:cNvSpPr>
                  <a:spLocks noChangeAspect="1" noChangeArrowheads="1"/>
                </p:cNvSpPr>
                <p:nvPr/>
              </p:nvSpPr>
              <p:spPr bwMode="auto">
                <a:xfrm rot="1268668">
                  <a:off x="1608632" y="386139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4" name="Oval 1479"/>
                <p:cNvSpPr>
                  <a:spLocks noChangeAspect="1" noChangeArrowheads="1"/>
                </p:cNvSpPr>
                <p:nvPr/>
              </p:nvSpPr>
              <p:spPr bwMode="auto">
                <a:xfrm rot="1268668">
                  <a:off x="1615720" y="387015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5" name="Oval 1480"/>
                <p:cNvSpPr>
                  <a:spLocks noChangeAspect="1" noChangeArrowheads="1"/>
                </p:cNvSpPr>
                <p:nvPr/>
              </p:nvSpPr>
              <p:spPr bwMode="auto">
                <a:xfrm rot="1268668">
                  <a:off x="1622876" y="387893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6" name="Oval 1481"/>
                <p:cNvSpPr>
                  <a:spLocks noChangeAspect="1" noChangeArrowheads="1"/>
                </p:cNvSpPr>
                <p:nvPr/>
              </p:nvSpPr>
              <p:spPr bwMode="auto">
                <a:xfrm rot="1268668">
                  <a:off x="1628423" y="388708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7" name="Oval 1482"/>
                <p:cNvSpPr>
                  <a:spLocks noChangeAspect="1" noChangeArrowheads="1"/>
                </p:cNvSpPr>
                <p:nvPr/>
              </p:nvSpPr>
              <p:spPr bwMode="auto">
                <a:xfrm rot="1268668">
                  <a:off x="1631158" y="389813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8" name="Oval 1483"/>
                <p:cNvSpPr>
                  <a:spLocks noChangeAspect="1" noChangeArrowheads="1"/>
                </p:cNvSpPr>
                <p:nvPr/>
              </p:nvSpPr>
              <p:spPr bwMode="auto">
                <a:xfrm rot="1268668">
                  <a:off x="1629925" y="390570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79" name="Oval 1484"/>
                <p:cNvSpPr>
                  <a:spLocks noChangeAspect="1" noChangeArrowheads="1"/>
                </p:cNvSpPr>
                <p:nvPr/>
              </p:nvSpPr>
              <p:spPr bwMode="auto">
                <a:xfrm rot="1268668">
                  <a:off x="1492144" y="381033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0" name="Oval 1485"/>
                <p:cNvSpPr>
                  <a:spLocks noChangeAspect="1" noChangeArrowheads="1"/>
                </p:cNvSpPr>
                <p:nvPr/>
              </p:nvSpPr>
              <p:spPr bwMode="auto">
                <a:xfrm rot="1268668">
                  <a:off x="1468027" y="382310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1" name="Oval 1486"/>
                <p:cNvSpPr>
                  <a:spLocks noChangeAspect="1" noChangeArrowheads="1"/>
                </p:cNvSpPr>
                <p:nvPr/>
              </p:nvSpPr>
              <p:spPr bwMode="auto">
                <a:xfrm rot="1268668">
                  <a:off x="1375001" y="377908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2" name="Oval 1487"/>
                <p:cNvSpPr>
                  <a:spLocks noChangeAspect="1" noChangeArrowheads="1"/>
                </p:cNvSpPr>
                <p:nvPr/>
              </p:nvSpPr>
              <p:spPr bwMode="auto">
                <a:xfrm rot="1268668">
                  <a:off x="1364551" y="377902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3" name="Oval 1488"/>
                <p:cNvSpPr>
                  <a:spLocks noChangeAspect="1" noChangeArrowheads="1"/>
                </p:cNvSpPr>
                <p:nvPr/>
              </p:nvSpPr>
              <p:spPr bwMode="auto">
                <a:xfrm rot="1268668">
                  <a:off x="1353418" y="378072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4" name="Oval 1489"/>
                <p:cNvSpPr>
                  <a:spLocks noChangeAspect="1" noChangeArrowheads="1"/>
                </p:cNvSpPr>
                <p:nvPr/>
              </p:nvSpPr>
              <p:spPr bwMode="auto">
                <a:xfrm rot="1268668">
                  <a:off x="1343141" y="378479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5" name="Oval 1490"/>
                <p:cNvSpPr>
                  <a:spLocks noChangeAspect="1" noChangeArrowheads="1"/>
                </p:cNvSpPr>
                <p:nvPr/>
              </p:nvSpPr>
              <p:spPr bwMode="auto">
                <a:xfrm rot="1268668">
                  <a:off x="1343478" y="379288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6" name="Oval 1491"/>
                <p:cNvSpPr>
                  <a:spLocks noChangeAspect="1" noChangeArrowheads="1"/>
                </p:cNvSpPr>
                <p:nvPr/>
              </p:nvSpPr>
              <p:spPr bwMode="auto">
                <a:xfrm rot="1268668">
                  <a:off x="1351703" y="379412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7" name="Oval 1492"/>
                <p:cNvSpPr>
                  <a:spLocks noChangeAspect="1" noChangeArrowheads="1"/>
                </p:cNvSpPr>
                <p:nvPr/>
              </p:nvSpPr>
              <p:spPr bwMode="auto">
                <a:xfrm rot="1268668">
                  <a:off x="1499714" y="383536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8" name="Oval 1493"/>
                <p:cNvSpPr>
                  <a:spLocks noChangeAspect="1" noChangeArrowheads="1"/>
                </p:cNvSpPr>
                <p:nvPr/>
              </p:nvSpPr>
              <p:spPr bwMode="auto">
                <a:xfrm rot="1268668">
                  <a:off x="1360708" y="379353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89" name="Oval 1494"/>
                <p:cNvSpPr>
                  <a:spLocks noChangeAspect="1" noChangeArrowheads="1"/>
                </p:cNvSpPr>
                <p:nvPr/>
              </p:nvSpPr>
              <p:spPr bwMode="auto">
                <a:xfrm rot="1268668">
                  <a:off x="1369617" y="379300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0" name="Oval 1495"/>
                <p:cNvSpPr>
                  <a:spLocks noChangeAspect="1" noChangeArrowheads="1"/>
                </p:cNvSpPr>
                <p:nvPr/>
              </p:nvSpPr>
              <p:spPr bwMode="auto">
                <a:xfrm rot="1268668">
                  <a:off x="1378593" y="379249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1" name="Oval 1496"/>
                <p:cNvSpPr>
                  <a:spLocks noChangeAspect="1" noChangeArrowheads="1"/>
                </p:cNvSpPr>
                <p:nvPr/>
              </p:nvSpPr>
              <p:spPr bwMode="auto">
                <a:xfrm rot="1268668">
                  <a:off x="1386847" y="379365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2" name="Oval 1497"/>
                <p:cNvSpPr>
                  <a:spLocks noChangeAspect="1" noChangeArrowheads="1"/>
                </p:cNvSpPr>
                <p:nvPr/>
              </p:nvSpPr>
              <p:spPr bwMode="auto">
                <a:xfrm rot="1268668">
                  <a:off x="1397297" y="379372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3" name="Oval 1498"/>
                <p:cNvSpPr>
                  <a:spLocks noChangeAspect="1" noChangeArrowheads="1"/>
                </p:cNvSpPr>
                <p:nvPr/>
              </p:nvSpPr>
              <p:spPr bwMode="auto">
                <a:xfrm rot="1268668">
                  <a:off x="1404077" y="379430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4" name="Oval 1499"/>
                <p:cNvSpPr>
                  <a:spLocks noChangeAspect="1" noChangeArrowheads="1"/>
                </p:cNvSpPr>
                <p:nvPr/>
              </p:nvSpPr>
              <p:spPr bwMode="auto">
                <a:xfrm rot="1268668">
                  <a:off x="1413872" y="379606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5" name="Oval 1500"/>
                <p:cNvSpPr>
                  <a:spLocks noChangeAspect="1" noChangeArrowheads="1"/>
                </p:cNvSpPr>
                <p:nvPr/>
              </p:nvSpPr>
              <p:spPr bwMode="auto">
                <a:xfrm rot="1268668">
                  <a:off x="1422097" y="379730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6" name="Oval 1501"/>
                <p:cNvSpPr>
                  <a:spLocks noChangeAspect="1" noChangeArrowheads="1"/>
                </p:cNvSpPr>
                <p:nvPr/>
              </p:nvSpPr>
              <p:spPr bwMode="auto">
                <a:xfrm rot="1268668">
                  <a:off x="1268517" y="384214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7" name="Oval 1502"/>
                <p:cNvSpPr>
                  <a:spLocks noChangeAspect="1" noChangeArrowheads="1"/>
                </p:cNvSpPr>
                <p:nvPr/>
              </p:nvSpPr>
              <p:spPr bwMode="auto">
                <a:xfrm rot="1268668">
                  <a:off x="1276289" y="384912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8" name="Oval 1503"/>
                <p:cNvSpPr>
                  <a:spLocks noChangeAspect="1" noChangeArrowheads="1"/>
                </p:cNvSpPr>
                <p:nvPr/>
              </p:nvSpPr>
              <p:spPr bwMode="auto">
                <a:xfrm rot="1268668">
                  <a:off x="1285949" y="384684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699" name="Oval 1504"/>
                <p:cNvSpPr>
                  <a:spLocks noChangeAspect="1" noChangeArrowheads="1"/>
                </p:cNvSpPr>
                <p:nvPr/>
              </p:nvSpPr>
              <p:spPr bwMode="auto">
                <a:xfrm rot="1268668">
                  <a:off x="1295407" y="384051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0" name="Oval 1505"/>
                <p:cNvSpPr>
                  <a:spLocks noChangeAspect="1" noChangeArrowheads="1"/>
                </p:cNvSpPr>
                <p:nvPr/>
              </p:nvSpPr>
              <p:spPr bwMode="auto">
                <a:xfrm rot="1268668">
                  <a:off x="1304143" y="383585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1" name="Oval 1506"/>
                <p:cNvSpPr>
                  <a:spLocks noChangeAspect="1" noChangeArrowheads="1"/>
                </p:cNvSpPr>
                <p:nvPr/>
              </p:nvSpPr>
              <p:spPr bwMode="auto">
                <a:xfrm rot="1268668">
                  <a:off x="1321608" y="382633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2" name="Oval 1507"/>
                <p:cNvSpPr>
                  <a:spLocks noChangeAspect="1" noChangeArrowheads="1"/>
                </p:cNvSpPr>
                <p:nvPr/>
              </p:nvSpPr>
              <p:spPr bwMode="auto">
                <a:xfrm rot="1268668">
                  <a:off x="1312946" y="383120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3" name="Oval 1508"/>
                <p:cNvSpPr>
                  <a:spLocks noChangeAspect="1" noChangeArrowheads="1"/>
                </p:cNvSpPr>
                <p:nvPr/>
              </p:nvSpPr>
              <p:spPr bwMode="auto">
                <a:xfrm rot="1268668">
                  <a:off x="1323349" y="375910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4" name="Oval 1509"/>
                <p:cNvSpPr>
                  <a:spLocks noChangeAspect="1" noChangeArrowheads="1"/>
                </p:cNvSpPr>
                <p:nvPr/>
              </p:nvSpPr>
              <p:spPr bwMode="auto">
                <a:xfrm rot="1268668">
                  <a:off x="1337034" y="381851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5" name="Oval 1510"/>
                <p:cNvSpPr>
                  <a:spLocks noChangeAspect="1" noChangeArrowheads="1"/>
                </p:cNvSpPr>
                <p:nvPr/>
              </p:nvSpPr>
              <p:spPr bwMode="auto">
                <a:xfrm rot="1268668">
                  <a:off x="1348852" y="381503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6" name="Oval 1511"/>
                <p:cNvSpPr>
                  <a:spLocks noChangeAspect="1" noChangeArrowheads="1"/>
                </p:cNvSpPr>
                <p:nvPr/>
              </p:nvSpPr>
              <p:spPr bwMode="auto">
                <a:xfrm rot="1268668">
                  <a:off x="1359985" y="381332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7" name="Oval 1512"/>
                <p:cNvSpPr>
                  <a:spLocks noChangeAspect="1" noChangeArrowheads="1"/>
                </p:cNvSpPr>
                <p:nvPr/>
              </p:nvSpPr>
              <p:spPr bwMode="auto">
                <a:xfrm rot="1268668">
                  <a:off x="1370502" y="381341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8" name="Oval 1513"/>
                <p:cNvSpPr>
                  <a:spLocks noChangeAspect="1" noChangeArrowheads="1"/>
                </p:cNvSpPr>
                <p:nvPr/>
              </p:nvSpPr>
              <p:spPr bwMode="auto">
                <a:xfrm rot="1268668">
                  <a:off x="1379440" y="381280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09" name="Oval 1514"/>
                <p:cNvSpPr>
                  <a:spLocks noChangeAspect="1" noChangeArrowheads="1"/>
                </p:cNvSpPr>
                <p:nvPr/>
              </p:nvSpPr>
              <p:spPr bwMode="auto">
                <a:xfrm rot="1268668">
                  <a:off x="1296354" y="375662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0" name="Oval 1515"/>
                <p:cNvSpPr>
                  <a:spLocks noChangeAspect="1" noChangeArrowheads="1"/>
                </p:cNvSpPr>
                <p:nvPr/>
              </p:nvSpPr>
              <p:spPr bwMode="auto">
                <a:xfrm rot="1268668">
                  <a:off x="1289628" y="381025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1" name="Oval 1516"/>
                <p:cNvSpPr>
                  <a:spLocks noChangeAspect="1" noChangeArrowheads="1"/>
                </p:cNvSpPr>
                <p:nvPr/>
              </p:nvSpPr>
              <p:spPr bwMode="auto">
                <a:xfrm rot="1268668">
                  <a:off x="1299703" y="380212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2" name="Oval 1517"/>
                <p:cNvSpPr>
                  <a:spLocks noChangeAspect="1" noChangeArrowheads="1"/>
                </p:cNvSpPr>
                <p:nvPr/>
              </p:nvSpPr>
              <p:spPr bwMode="auto">
                <a:xfrm rot="1268668">
                  <a:off x="1310731" y="379631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3" name="Oval 1518"/>
                <p:cNvSpPr>
                  <a:spLocks noChangeAspect="1" noChangeArrowheads="1"/>
                </p:cNvSpPr>
                <p:nvPr/>
              </p:nvSpPr>
              <p:spPr bwMode="auto">
                <a:xfrm rot="1268668">
                  <a:off x="1319468" y="379164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4" name="Oval 1519"/>
                <p:cNvSpPr>
                  <a:spLocks noChangeAspect="1" noChangeArrowheads="1"/>
                </p:cNvSpPr>
                <p:nvPr/>
              </p:nvSpPr>
              <p:spPr bwMode="auto">
                <a:xfrm rot="1268668">
                  <a:off x="1329917" y="3791709"/>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5" name="Oval 1520"/>
                <p:cNvSpPr>
                  <a:spLocks noChangeAspect="1" noChangeArrowheads="1"/>
                </p:cNvSpPr>
                <p:nvPr/>
              </p:nvSpPr>
              <p:spPr bwMode="auto">
                <a:xfrm rot="1268668">
                  <a:off x="1344760" y="375333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6" name="Oval 1521"/>
                <p:cNvSpPr>
                  <a:spLocks noChangeAspect="1" noChangeArrowheads="1"/>
                </p:cNvSpPr>
                <p:nvPr/>
              </p:nvSpPr>
              <p:spPr bwMode="auto">
                <a:xfrm rot="1268668">
                  <a:off x="1321519" y="380446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7" name="Oval 1522"/>
                <p:cNvSpPr>
                  <a:spLocks noChangeAspect="1" noChangeArrowheads="1"/>
                </p:cNvSpPr>
                <p:nvPr/>
              </p:nvSpPr>
              <p:spPr bwMode="auto">
                <a:xfrm rot="1268668">
                  <a:off x="1312715" y="380910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8" name="Oval 1523"/>
                <p:cNvSpPr>
                  <a:spLocks noChangeAspect="1" noChangeArrowheads="1"/>
                </p:cNvSpPr>
                <p:nvPr/>
              </p:nvSpPr>
              <p:spPr bwMode="auto">
                <a:xfrm rot="1268668">
                  <a:off x="1302438" y="381317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19" name="Oval 1524"/>
                <p:cNvSpPr>
                  <a:spLocks noChangeAspect="1" noChangeArrowheads="1"/>
                </p:cNvSpPr>
                <p:nvPr/>
              </p:nvSpPr>
              <p:spPr bwMode="auto">
                <a:xfrm rot="1268668">
                  <a:off x="1290823" y="382070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0" name="Oval 1525"/>
                <p:cNvSpPr>
                  <a:spLocks noChangeAspect="1" noChangeArrowheads="1"/>
                </p:cNvSpPr>
                <p:nvPr/>
              </p:nvSpPr>
              <p:spPr bwMode="auto">
                <a:xfrm rot="1268668">
                  <a:off x="1279795" y="382652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1" name="Oval 1526"/>
                <p:cNvSpPr>
                  <a:spLocks noChangeAspect="1" noChangeArrowheads="1"/>
                </p:cNvSpPr>
                <p:nvPr/>
              </p:nvSpPr>
              <p:spPr bwMode="auto">
                <a:xfrm rot="1268668">
                  <a:off x="1275633" y="386894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2" name="Oval 1527"/>
                <p:cNvSpPr>
                  <a:spLocks noChangeAspect="1" noChangeArrowheads="1"/>
                </p:cNvSpPr>
                <p:nvPr/>
              </p:nvSpPr>
              <p:spPr bwMode="auto">
                <a:xfrm rot="1268668">
                  <a:off x="1301968" y="376480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3" name="Oval 1528"/>
                <p:cNvSpPr>
                  <a:spLocks noChangeAspect="1" noChangeArrowheads="1"/>
                </p:cNvSpPr>
                <p:nvPr/>
              </p:nvSpPr>
              <p:spPr bwMode="auto">
                <a:xfrm rot="1268668">
                  <a:off x="1305493" y="377819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4" name="Oval 1529"/>
                <p:cNvSpPr>
                  <a:spLocks noChangeAspect="1" noChangeArrowheads="1"/>
                </p:cNvSpPr>
                <p:nvPr/>
              </p:nvSpPr>
              <p:spPr bwMode="auto">
                <a:xfrm rot="1268668">
                  <a:off x="1354874" y="372718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5" name="Oval 1530"/>
                <p:cNvSpPr>
                  <a:spLocks noChangeAspect="1" noChangeArrowheads="1"/>
                </p:cNvSpPr>
                <p:nvPr/>
              </p:nvSpPr>
              <p:spPr bwMode="auto">
                <a:xfrm rot="1268668">
                  <a:off x="1311561" y="376250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6" name="Oval 1531"/>
                <p:cNvSpPr>
                  <a:spLocks noChangeAspect="1" noChangeArrowheads="1"/>
                </p:cNvSpPr>
                <p:nvPr/>
              </p:nvSpPr>
              <p:spPr bwMode="auto">
                <a:xfrm rot="1268668">
                  <a:off x="1335677" y="3767855"/>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7" name="Oval 1532"/>
                <p:cNvSpPr>
                  <a:spLocks noChangeAspect="1" noChangeArrowheads="1"/>
                </p:cNvSpPr>
                <p:nvPr/>
              </p:nvSpPr>
              <p:spPr bwMode="auto">
                <a:xfrm rot="1268668">
                  <a:off x="1342940" y="376261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8" name="Oval 1533"/>
                <p:cNvSpPr>
                  <a:spLocks noChangeAspect="1" noChangeArrowheads="1"/>
                </p:cNvSpPr>
                <p:nvPr/>
              </p:nvSpPr>
              <p:spPr bwMode="auto">
                <a:xfrm rot="1268668">
                  <a:off x="1334483" y="375740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29" name="Oval 1534"/>
                <p:cNvSpPr>
                  <a:spLocks noChangeAspect="1" noChangeArrowheads="1"/>
                </p:cNvSpPr>
                <p:nvPr/>
              </p:nvSpPr>
              <p:spPr bwMode="auto">
                <a:xfrm rot="1268668">
                  <a:off x="1326084" y="377015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0" name="Oval 1535"/>
                <p:cNvSpPr>
                  <a:spLocks noChangeAspect="1" noChangeArrowheads="1"/>
                </p:cNvSpPr>
                <p:nvPr/>
              </p:nvSpPr>
              <p:spPr bwMode="auto">
                <a:xfrm rot="1268668">
                  <a:off x="1315740" y="377420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1" name="Oval 1536"/>
                <p:cNvSpPr>
                  <a:spLocks noChangeAspect="1" noChangeArrowheads="1"/>
                </p:cNvSpPr>
                <p:nvPr/>
              </p:nvSpPr>
              <p:spPr bwMode="auto">
                <a:xfrm rot="1268668">
                  <a:off x="1298915" y="378166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2" name="Oval 1537"/>
                <p:cNvSpPr>
                  <a:spLocks noChangeAspect="1" noChangeArrowheads="1"/>
                </p:cNvSpPr>
                <p:nvPr/>
              </p:nvSpPr>
              <p:spPr bwMode="auto">
                <a:xfrm rot="1268668">
                  <a:off x="1291653" y="3786901"/>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3" name="Oval 1538"/>
                <p:cNvSpPr>
                  <a:spLocks noChangeAspect="1" noChangeArrowheads="1"/>
                </p:cNvSpPr>
                <p:nvPr/>
              </p:nvSpPr>
              <p:spPr bwMode="auto">
                <a:xfrm rot="1268668">
                  <a:off x="1284526" y="379616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4" name="Oval 1539"/>
                <p:cNvSpPr>
                  <a:spLocks noChangeAspect="1" noChangeArrowheads="1"/>
                </p:cNvSpPr>
                <p:nvPr/>
              </p:nvSpPr>
              <p:spPr bwMode="auto">
                <a:xfrm rot="1268668">
                  <a:off x="1282021" y="3807224"/>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5" name="Oval 1540"/>
                <p:cNvSpPr>
                  <a:spLocks noChangeAspect="1" noChangeArrowheads="1"/>
                </p:cNvSpPr>
                <p:nvPr/>
              </p:nvSpPr>
              <p:spPr bwMode="auto">
                <a:xfrm rot="1268668">
                  <a:off x="1306977" y="374269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6" name="Oval 1541"/>
                <p:cNvSpPr>
                  <a:spLocks noChangeAspect="1" noChangeArrowheads="1"/>
                </p:cNvSpPr>
                <p:nvPr/>
              </p:nvSpPr>
              <p:spPr bwMode="auto">
                <a:xfrm rot="1268668">
                  <a:off x="1315781" y="373805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7" name="Oval 1542"/>
                <p:cNvSpPr>
                  <a:spLocks noChangeAspect="1" noChangeArrowheads="1"/>
                </p:cNvSpPr>
                <p:nvPr/>
              </p:nvSpPr>
              <p:spPr bwMode="auto">
                <a:xfrm rot="1268668">
                  <a:off x="1326028" y="373406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8" name="Oval 1543"/>
                <p:cNvSpPr>
                  <a:spLocks noChangeAspect="1" noChangeArrowheads="1"/>
                </p:cNvSpPr>
                <p:nvPr/>
              </p:nvSpPr>
              <p:spPr bwMode="auto">
                <a:xfrm rot="1268668">
                  <a:off x="1335688" y="373178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39" name="Oval 1544"/>
                <p:cNvSpPr>
                  <a:spLocks noChangeAspect="1" noChangeArrowheads="1"/>
                </p:cNvSpPr>
                <p:nvPr/>
              </p:nvSpPr>
              <p:spPr bwMode="auto">
                <a:xfrm rot="1268668">
                  <a:off x="1343740" y="372888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40" name="Oval 1545"/>
                <p:cNvSpPr>
                  <a:spLocks noChangeAspect="1" noChangeArrowheads="1"/>
                </p:cNvSpPr>
                <p:nvPr/>
              </p:nvSpPr>
              <p:spPr bwMode="auto">
                <a:xfrm rot="1268668">
                  <a:off x="1509038" y="3784773"/>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41" name="Oval 1546"/>
                <p:cNvSpPr>
                  <a:spLocks noChangeAspect="1" noChangeArrowheads="1"/>
                </p:cNvSpPr>
                <p:nvPr/>
              </p:nvSpPr>
              <p:spPr bwMode="auto">
                <a:xfrm rot="1268668">
                  <a:off x="1499927" y="3781250"/>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42" name="Oval 1547"/>
                <p:cNvSpPr>
                  <a:spLocks noChangeAspect="1" noChangeArrowheads="1"/>
                </p:cNvSpPr>
                <p:nvPr/>
              </p:nvSpPr>
              <p:spPr bwMode="auto">
                <a:xfrm rot="1268668">
                  <a:off x="1465785" y="3752042"/>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43" name="Oval 1548"/>
                <p:cNvSpPr>
                  <a:spLocks noChangeAspect="1" noChangeArrowheads="1"/>
                </p:cNvSpPr>
                <p:nvPr/>
              </p:nvSpPr>
              <p:spPr bwMode="auto">
                <a:xfrm rot="1268668">
                  <a:off x="1394938" y="3772738"/>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44" name="Oval 1549"/>
                <p:cNvSpPr>
                  <a:spLocks noChangeAspect="1" noChangeArrowheads="1"/>
                </p:cNvSpPr>
                <p:nvPr/>
              </p:nvSpPr>
              <p:spPr bwMode="auto">
                <a:xfrm rot="1268668">
                  <a:off x="1515991" y="378949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45" name="Oval 1550"/>
                <p:cNvSpPr>
                  <a:spLocks noChangeAspect="1" noChangeArrowheads="1"/>
                </p:cNvSpPr>
                <p:nvPr/>
              </p:nvSpPr>
              <p:spPr bwMode="auto">
                <a:xfrm rot="1268668">
                  <a:off x="1387021" y="3779667"/>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746" name="Oval 1551"/>
                <p:cNvSpPr>
                  <a:spLocks noChangeAspect="1" noChangeArrowheads="1"/>
                </p:cNvSpPr>
                <p:nvPr/>
              </p:nvSpPr>
              <p:spPr bwMode="auto">
                <a:xfrm rot="1268668">
                  <a:off x="1522907" y="3794116"/>
                  <a:ext cx="3232" cy="3711"/>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9" name="Group 2252"/>
            <p:cNvGrpSpPr>
              <a:grpSpLocks/>
            </p:cNvGrpSpPr>
            <p:nvPr/>
          </p:nvGrpSpPr>
          <p:grpSpPr bwMode="auto">
            <a:xfrm>
              <a:off x="1081088" y="2395538"/>
              <a:ext cx="544512" cy="666750"/>
              <a:chOff x="6871716" y="2034540"/>
              <a:chExt cx="544068" cy="667512"/>
            </a:xfrm>
          </p:grpSpPr>
          <p:sp>
            <p:nvSpPr>
              <p:cNvPr id="2" name="Oval 1709"/>
              <p:cNvSpPr/>
              <p:nvPr/>
            </p:nvSpPr>
            <p:spPr>
              <a:xfrm>
                <a:off x="6871716" y="2034540"/>
                <a:ext cx="544068" cy="66751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Arial" panose="020B0604020202020204" pitchFamily="34" charset="0"/>
                  <a:cs typeface="Arial" panose="020B0604020202020204" pitchFamily="34" charset="0"/>
                </a:endParaRPr>
              </a:p>
            </p:txBody>
          </p:sp>
          <p:sp>
            <p:nvSpPr>
              <p:cNvPr id="3" name="Oval 1167"/>
              <p:cNvSpPr>
                <a:spLocks noChangeArrowheads="1"/>
              </p:cNvSpPr>
              <p:nvPr/>
            </p:nvSpPr>
            <p:spPr bwMode="auto">
              <a:xfrm>
                <a:off x="6960544" y="2220489"/>
                <a:ext cx="341034" cy="32581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2000">
                  <a:latin typeface="Arial" panose="020B0604020202020204" pitchFamily="34" charset="0"/>
                  <a:cs typeface="Arial" panose="020B0604020202020204" pitchFamily="34" charset="0"/>
                </a:endParaRPr>
              </a:p>
            </p:txBody>
          </p:sp>
          <p:grpSp>
            <p:nvGrpSpPr>
              <p:cNvPr id="10" name="Group 1283"/>
              <p:cNvGrpSpPr>
                <a:grpSpLocks noChangeAspect="1"/>
              </p:cNvGrpSpPr>
              <p:nvPr/>
            </p:nvGrpSpPr>
            <p:grpSpPr bwMode="auto">
              <a:xfrm rot="1268668">
                <a:off x="6995795" y="2089721"/>
                <a:ext cx="386080" cy="212090"/>
                <a:chOff x="181" y="1684"/>
                <a:chExt cx="5375" cy="2572"/>
              </a:xfrm>
            </p:grpSpPr>
            <p:sp>
              <p:nvSpPr>
                <p:cNvPr id="4206"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4207"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08"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09"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0"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1"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2"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3"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4"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5"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6"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7"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8"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19"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0"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1"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2"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3"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4"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5"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6"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7"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8"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29"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0"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1"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2"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3"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4"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5"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6"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7"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8"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39"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0"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1"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2"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3"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4"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5"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6"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7"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8"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49"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0"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1"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2"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3"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4"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5"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6"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7"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8"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59"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0"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1"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2"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3"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4"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5"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6"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7"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8"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69"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0"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1"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2"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3"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4"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5"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6"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7"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8"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79"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0"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1"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2"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3"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4"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5"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6"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7"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8"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89"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0"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1"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2"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3"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4"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5"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6"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7"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8"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99"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0"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1"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2"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3"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4"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5"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6"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7"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8"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09"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0"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1"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2"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3"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4"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5"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6"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7"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8"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19"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0"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1"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2"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3"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4"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5"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6"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7"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8"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29"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0"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1"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2"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3"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4"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5"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6"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7"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8"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39"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0"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1"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2"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3"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4"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5"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6"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7"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8"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49"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0"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1"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2"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3"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4"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5"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6"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7"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8"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59"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0"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1"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2"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3"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4"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5"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6"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7"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8"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69"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0"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1"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2"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3"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4"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5"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6"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7"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8"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79"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0"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1"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2"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3"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4"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5"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6"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7"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8"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89"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0"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1"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2"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3"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4"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5"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6"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7"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8"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399"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0"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1"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2"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3"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4"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5"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6"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7"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8"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09"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0"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1"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2"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3"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4"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5"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6"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7"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8"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19"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0"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1"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2"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3"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4"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5"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6"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7"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8"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29"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0"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1"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2"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3"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4"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5"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6"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7"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8"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39"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0"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1"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2"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3"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4"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5"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6"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7"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8"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49"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0"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1"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2"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3"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4"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5"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6"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7"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8"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59"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0"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1"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2"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3"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4"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5"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6"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7"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8"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69"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70"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71"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72"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473"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11" name="Group 2253"/>
            <p:cNvGrpSpPr>
              <a:grpSpLocks/>
            </p:cNvGrpSpPr>
            <p:nvPr/>
          </p:nvGrpSpPr>
          <p:grpSpPr bwMode="auto">
            <a:xfrm>
              <a:off x="2671763" y="2432050"/>
              <a:ext cx="544512" cy="593725"/>
              <a:chOff x="8462772" y="2034540"/>
              <a:chExt cx="544068" cy="594360"/>
            </a:xfrm>
          </p:grpSpPr>
          <p:sp>
            <p:nvSpPr>
              <p:cNvPr id="1981" name="Oval 1980"/>
              <p:cNvSpPr/>
              <p:nvPr/>
            </p:nvSpPr>
            <p:spPr>
              <a:xfrm>
                <a:off x="8462772" y="2034540"/>
                <a:ext cx="544068" cy="59436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Arial" panose="020B0604020202020204" pitchFamily="34" charset="0"/>
                  <a:cs typeface="Arial" panose="020B0604020202020204" pitchFamily="34" charset="0"/>
                </a:endParaRPr>
              </a:p>
            </p:txBody>
          </p:sp>
          <p:sp>
            <p:nvSpPr>
              <p:cNvPr id="1982" name="Oval 1167"/>
              <p:cNvSpPr>
                <a:spLocks noChangeArrowheads="1"/>
              </p:cNvSpPr>
              <p:nvPr/>
            </p:nvSpPr>
            <p:spPr bwMode="auto">
              <a:xfrm>
                <a:off x="8551600" y="2220477"/>
                <a:ext cx="341034" cy="32578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2000">
                  <a:latin typeface="Arial" panose="020B0604020202020204" pitchFamily="34" charset="0"/>
                  <a:cs typeface="Arial" panose="020B0604020202020204" pitchFamily="34" charset="0"/>
                </a:endParaRPr>
              </a:p>
            </p:txBody>
          </p:sp>
          <p:grpSp>
            <p:nvGrpSpPr>
              <p:cNvPr id="12" name="Group 1283"/>
              <p:cNvGrpSpPr>
                <a:grpSpLocks noChangeAspect="1"/>
              </p:cNvGrpSpPr>
              <p:nvPr/>
            </p:nvGrpSpPr>
            <p:grpSpPr bwMode="auto">
              <a:xfrm rot="1268668">
                <a:off x="8586851" y="2089721"/>
                <a:ext cx="386080" cy="212090"/>
                <a:chOff x="181" y="1684"/>
                <a:chExt cx="5375" cy="2572"/>
              </a:xfrm>
            </p:grpSpPr>
            <p:sp>
              <p:nvSpPr>
                <p:cNvPr id="3933"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934"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35"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36"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37"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38"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39"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0"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1"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2"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3"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4"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5"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6"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7"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8"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49"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0"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1"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2"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3"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4"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5"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6"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7"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8"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59"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0"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1"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2"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3"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4"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5"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6"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7"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8"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69"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0"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1"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2"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3"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4"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5"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6"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7"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8"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79"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0"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1"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2"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3"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4"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5"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6"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7"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8"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89"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0"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1"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2"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3"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4"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5"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6"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7"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8"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99"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0"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1"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2"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3"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4"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5"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6"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7"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8"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09"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0"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1"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2"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3"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4"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5"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6"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7"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8"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19"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0"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1"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2"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3"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4"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5"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6"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7"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8"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29"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0"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1"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2"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3"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4"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5"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6"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7"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8"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39"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0"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1"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2"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3"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4"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5"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6"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7"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8"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49"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0"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1"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2"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3"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4"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5"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6"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7"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8"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59"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0"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1"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2"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3"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4"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5"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6"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7"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8"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69"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0"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1"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2"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3"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4"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5"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6"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7"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8"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79"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0"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1"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2"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3"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4"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5"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6"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7"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8"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89"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0"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1"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2"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3"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4"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5"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6"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7"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8"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099"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0"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1"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2"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3"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4"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5"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6"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7"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8"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09"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0"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1"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2"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3"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4"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5"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6"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7"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8"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19"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0"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1"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2"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3"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4"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5"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6"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7"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8"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29"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0"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1"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2"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3"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4"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5"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6"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7"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8"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39"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0"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1"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2"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3"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4"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5"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6"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7"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8"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49"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0"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1"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2"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3"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4"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5"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6"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7"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8"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59"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0"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1"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2"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3"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4"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5"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6"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7"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8"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69"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0"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1"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2"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3"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4"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5"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6"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7"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8"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79"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0"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1"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2"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3"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4"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5"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6"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7"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8"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89"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0"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1"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2"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3"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4"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5"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6"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7"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8"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199"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4200"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13" name="Group 2819"/>
            <p:cNvGrpSpPr>
              <a:grpSpLocks/>
            </p:cNvGrpSpPr>
            <p:nvPr/>
          </p:nvGrpSpPr>
          <p:grpSpPr bwMode="auto">
            <a:xfrm>
              <a:off x="1925638" y="4687888"/>
              <a:ext cx="947737" cy="774700"/>
              <a:chOff x="2333880" y="3573844"/>
              <a:chExt cx="947420" cy="775970"/>
            </a:xfrm>
          </p:grpSpPr>
          <p:sp>
            <p:nvSpPr>
              <p:cNvPr id="3655" name="Freeform 1279"/>
              <p:cNvSpPr>
                <a:spLocks noChangeAspect="1"/>
              </p:cNvSpPr>
              <p:nvPr/>
            </p:nvSpPr>
            <p:spPr bwMode="auto">
              <a:xfrm rot="1268668">
                <a:off x="2430400" y="3679254"/>
                <a:ext cx="758190" cy="621030"/>
              </a:xfrm>
              <a:custGeom>
                <a:avLst/>
                <a:gdLst>
                  <a:gd name="T0" fmla="*/ 328238 w 1871"/>
                  <a:gd name="T1" fmla="*/ 5915594 h 1532"/>
                  <a:gd name="T2" fmla="*/ 1642002 w 1871"/>
                  <a:gd name="T3" fmla="*/ 5094311 h 1532"/>
                  <a:gd name="T4" fmla="*/ 2791647 w 1871"/>
                  <a:gd name="T5" fmla="*/ 3286351 h 1532"/>
                  <a:gd name="T6" fmla="*/ 3612648 w 1871"/>
                  <a:gd name="T7" fmla="*/ 657108 h 1532"/>
                  <a:gd name="T8" fmla="*/ 6568413 w 1871"/>
                  <a:gd name="T9" fmla="*/ 164176 h 1532"/>
                  <a:gd name="T10" fmla="*/ 7061178 w 1871"/>
                  <a:gd name="T11" fmla="*/ 1478797 h 1532"/>
                  <a:gd name="T12" fmla="*/ 7882178 w 1871"/>
                  <a:gd name="T13" fmla="*/ 1807554 h 1532"/>
                  <a:gd name="T14" fmla="*/ 8046298 w 1871"/>
                  <a:gd name="T15" fmla="*/ 2793419 h 1532"/>
                  <a:gd name="T16" fmla="*/ 9031823 w 1871"/>
                  <a:gd name="T17" fmla="*/ 3286351 h 1532"/>
                  <a:gd name="T18" fmla="*/ 8867704 w 1871"/>
                  <a:gd name="T19" fmla="*/ 4600973 h 1532"/>
                  <a:gd name="T20" fmla="*/ 9195942 w 1871"/>
                  <a:gd name="T21" fmla="*/ 5094311 h 1532"/>
                  <a:gd name="T22" fmla="*/ 9195942 w 1871"/>
                  <a:gd name="T23" fmla="*/ 6244351 h 1532"/>
                  <a:gd name="T24" fmla="*/ 4762293 w 1871"/>
                  <a:gd name="T25" fmla="*/ 7230217 h 1532"/>
                  <a:gd name="T26" fmla="*/ 2134765 w 1871"/>
                  <a:gd name="T27" fmla="*/ 7723149 h 1532"/>
                  <a:gd name="T28" fmla="*/ 1149645 w 1871"/>
                  <a:gd name="T29" fmla="*/ 8216487 h 1532"/>
                  <a:gd name="T30" fmla="*/ 164119 w 1871"/>
                  <a:gd name="T31" fmla="*/ 7887730 h 1532"/>
                  <a:gd name="T32" fmla="*/ 164119 w 1871"/>
                  <a:gd name="T33" fmla="*/ 6737285 h 1532"/>
                  <a:gd name="T34" fmla="*/ 328238 w 1871"/>
                  <a:gd name="T35" fmla="*/ 591559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656" name="Freeform 1280"/>
              <p:cNvSpPr>
                <a:spLocks noChangeAspect="1"/>
              </p:cNvSpPr>
              <p:nvPr/>
            </p:nvSpPr>
            <p:spPr bwMode="auto">
              <a:xfrm rot="1268668">
                <a:off x="2333880" y="3573844"/>
                <a:ext cx="947420" cy="775970"/>
              </a:xfrm>
              <a:custGeom>
                <a:avLst/>
                <a:gdLst>
                  <a:gd name="T0" fmla="*/ 769177 w 1871"/>
                  <a:gd name="T1" fmla="*/ 17701945 h 1532"/>
                  <a:gd name="T2" fmla="*/ 5128019 w 1871"/>
                  <a:gd name="T3" fmla="*/ 15649571 h 1532"/>
                  <a:gd name="T4" fmla="*/ 8461460 w 1871"/>
                  <a:gd name="T5" fmla="*/ 10261849 h 1532"/>
                  <a:gd name="T6" fmla="*/ 10769498 w 1871"/>
                  <a:gd name="T7" fmla="*/ 2309169 h 1532"/>
                  <a:gd name="T8" fmla="*/ 20000135 w 1871"/>
                  <a:gd name="T9" fmla="*/ 513092 h 1532"/>
                  <a:gd name="T10" fmla="*/ 21538490 w 1871"/>
                  <a:gd name="T11" fmla="*/ 4361540 h 1532"/>
                  <a:gd name="T12" fmla="*/ 24102751 w 1871"/>
                  <a:gd name="T13" fmla="*/ 5644017 h 1532"/>
                  <a:gd name="T14" fmla="*/ 24615705 w 1871"/>
                  <a:gd name="T15" fmla="*/ 8466280 h 1532"/>
                  <a:gd name="T16" fmla="*/ 27692414 w 1871"/>
                  <a:gd name="T17" fmla="*/ 10261849 h 1532"/>
                  <a:gd name="T18" fmla="*/ 26923237 w 1871"/>
                  <a:gd name="T19" fmla="*/ 14110295 h 1532"/>
                  <a:gd name="T20" fmla="*/ 28205367 w 1871"/>
                  <a:gd name="T21" fmla="*/ 15392772 h 1532"/>
                  <a:gd name="T22" fmla="*/ 28205367 w 1871"/>
                  <a:gd name="T23" fmla="*/ 18728129 h 1532"/>
                  <a:gd name="T24" fmla="*/ 14615384 w 1871"/>
                  <a:gd name="T25" fmla="*/ 22319775 h 1532"/>
                  <a:gd name="T26" fmla="*/ 6666880 w 1871"/>
                  <a:gd name="T27" fmla="*/ 23859052 h 1532"/>
                  <a:gd name="T28" fmla="*/ 3333440 w 1871"/>
                  <a:gd name="T29" fmla="*/ 24885236 h 1532"/>
                  <a:gd name="T30" fmla="*/ 512954 w 1871"/>
                  <a:gd name="T31" fmla="*/ 23859052 h 1532"/>
                  <a:gd name="T32" fmla="*/ 512954 w 1871"/>
                  <a:gd name="T33" fmla="*/ 20780498 h 1532"/>
                  <a:gd name="T34" fmla="*/ 769177 w 1871"/>
                  <a:gd name="T35" fmla="*/ 1770194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DB832C">
                      <a:alpha val="70000"/>
                    </a:srgbClr>
                  </a:gs>
                  <a:gs pos="100000">
                    <a:srgbClr val="FF9933"/>
                  </a:gs>
                </a:gsLst>
                <a:path path="rect">
                  <a:fillToRect l="50000" t="50000" r="50000" b="50000"/>
                </a:path>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657" name="Freeform 1281"/>
              <p:cNvSpPr>
                <a:spLocks noChangeAspect="1"/>
              </p:cNvSpPr>
              <p:nvPr/>
            </p:nvSpPr>
            <p:spPr bwMode="auto">
              <a:xfrm rot="1268668">
                <a:off x="2448180" y="3667824"/>
                <a:ext cx="758190" cy="619760"/>
              </a:xfrm>
              <a:custGeom>
                <a:avLst/>
                <a:gdLst>
                  <a:gd name="T0" fmla="*/ 328238 w 1871"/>
                  <a:gd name="T1" fmla="*/ 5727925 h 1532"/>
                  <a:gd name="T2" fmla="*/ 1642002 w 1871"/>
                  <a:gd name="T3" fmla="*/ 5073375 h 1532"/>
                  <a:gd name="T4" fmla="*/ 2791647 w 1871"/>
                  <a:gd name="T5" fmla="*/ 3273158 h 1532"/>
                  <a:gd name="T6" fmla="*/ 3612648 w 1871"/>
                  <a:gd name="T7" fmla="*/ 654551 h 1532"/>
                  <a:gd name="T8" fmla="*/ 6568413 w 1871"/>
                  <a:gd name="T9" fmla="*/ 163840 h 1532"/>
                  <a:gd name="T10" fmla="*/ 7061178 w 1871"/>
                  <a:gd name="T11" fmla="*/ 1472941 h 1532"/>
                  <a:gd name="T12" fmla="*/ 7882178 w 1871"/>
                  <a:gd name="T13" fmla="*/ 1800217 h 1532"/>
                  <a:gd name="T14" fmla="*/ 8046298 w 1871"/>
                  <a:gd name="T15" fmla="*/ 2782043 h 1532"/>
                  <a:gd name="T16" fmla="*/ 9031823 w 1871"/>
                  <a:gd name="T17" fmla="*/ 3273158 h 1532"/>
                  <a:gd name="T18" fmla="*/ 8867704 w 1871"/>
                  <a:gd name="T19" fmla="*/ 4582260 h 1532"/>
                  <a:gd name="T20" fmla="*/ 9195942 w 1871"/>
                  <a:gd name="T21" fmla="*/ 5073375 h 1532"/>
                  <a:gd name="T22" fmla="*/ 9195942 w 1871"/>
                  <a:gd name="T23" fmla="*/ 6055200 h 1532"/>
                  <a:gd name="T24" fmla="*/ 4762293 w 1871"/>
                  <a:gd name="T25" fmla="*/ 7200868 h 1532"/>
                  <a:gd name="T26" fmla="*/ 2134765 w 1871"/>
                  <a:gd name="T27" fmla="*/ 7691983 h 1532"/>
                  <a:gd name="T28" fmla="*/ 1149645 w 1871"/>
                  <a:gd name="T29" fmla="*/ 8019258 h 1532"/>
                  <a:gd name="T30" fmla="*/ 164119 w 1871"/>
                  <a:gd name="T31" fmla="*/ 7691983 h 1532"/>
                  <a:gd name="T32" fmla="*/ 164119 w 1871"/>
                  <a:gd name="T33" fmla="*/ 6709753 h 1532"/>
                  <a:gd name="T34" fmla="*/ 328238 w 1871"/>
                  <a:gd name="T35" fmla="*/ 572792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chemeClr val="bg1">
                      <a:alpha val="0"/>
                    </a:schemeClr>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658" name="Oval 1282"/>
              <p:cNvSpPr>
                <a:spLocks noChangeAspect="1" noChangeArrowheads="1"/>
              </p:cNvSpPr>
              <p:nvPr/>
            </p:nvSpPr>
            <p:spPr bwMode="auto">
              <a:xfrm rot="-234237">
                <a:off x="2617090" y="3871024"/>
                <a:ext cx="364490" cy="278130"/>
              </a:xfrm>
              <a:prstGeom prst="ellipse">
                <a:avLst/>
              </a:prstGeom>
              <a:gradFill rotWithShape="1">
                <a:gsLst>
                  <a:gs pos="0">
                    <a:schemeClr val="accent1"/>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14" name="Group 1283"/>
              <p:cNvGrpSpPr>
                <a:grpSpLocks noChangeAspect="1"/>
              </p:cNvGrpSpPr>
              <p:nvPr/>
            </p:nvGrpSpPr>
            <p:grpSpPr bwMode="auto">
              <a:xfrm rot="1268668">
                <a:off x="2684400" y="3740214"/>
                <a:ext cx="386080" cy="212090"/>
                <a:chOff x="181" y="1684"/>
                <a:chExt cx="5375" cy="2572"/>
              </a:xfrm>
            </p:grpSpPr>
            <p:sp>
              <p:nvSpPr>
                <p:cNvPr id="3660"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661"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2"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3"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4"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5"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6"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7"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8"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69"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0"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1"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2"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3"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4"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5"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6"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7"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8"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79"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0"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1"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2"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3"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4"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5"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6"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7"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8"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89"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0"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1"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2"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3"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4"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5"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6"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7"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8"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99"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0"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1"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2"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3"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4"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5"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6"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7"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8"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09"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0"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1"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2"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3"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4"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5"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6"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7"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8"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19"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0"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1"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2"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3"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4"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5"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6"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7"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8"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29"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0"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1"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2"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3"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4"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5"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6"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7"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8"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39"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0"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1"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2"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3"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4"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5"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6"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7"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8"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49"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0"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1"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2"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3"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4"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5"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6"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7"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8"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59"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0"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1"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2"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3"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4"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5"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6"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7"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8"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69"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0"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1"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2"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3"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4"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5"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6"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7"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8"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79"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0"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1"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2"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3"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4"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5"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6"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7"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8"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89"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0"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1"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2"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3"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4"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5"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6"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7"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8"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799"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0"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1"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2"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3"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4"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5"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6"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7"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8"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09"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0"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1"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2"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3"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4"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5"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6"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7"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8"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19"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0"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1"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2"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3"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4"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5"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6"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7"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8"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29"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0"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1"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2"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3"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4"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5"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6"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7"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8"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39"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0"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1"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2"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3"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4"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5"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6"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7"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8"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49"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0"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1"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2"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3"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4"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5"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6"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7"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8"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59"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0"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1"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2"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3"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4"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5"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6"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7"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8"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69"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0"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1"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2"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3"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4"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5"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6"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7"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8"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79"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0"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1"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2"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3"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4"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5"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6"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7"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8"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89"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0"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1"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2"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3"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4"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5"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6"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7"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8"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899"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0"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1"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2"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3"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4"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5"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6"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7"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8"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09"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0"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1"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2"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3"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4"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5"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6"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7"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8"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19"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0"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1"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2"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3"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4"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5"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6"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927"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15" name="Group 2820"/>
            <p:cNvGrpSpPr>
              <a:grpSpLocks/>
            </p:cNvGrpSpPr>
            <p:nvPr/>
          </p:nvGrpSpPr>
          <p:grpSpPr bwMode="auto">
            <a:xfrm>
              <a:off x="3317875" y="4687888"/>
              <a:ext cx="947738" cy="774700"/>
              <a:chOff x="3988944" y="3573845"/>
              <a:chExt cx="947420" cy="775970"/>
            </a:xfrm>
          </p:grpSpPr>
          <p:sp>
            <p:nvSpPr>
              <p:cNvPr id="3382" name="Freeform 1279"/>
              <p:cNvSpPr>
                <a:spLocks noChangeAspect="1"/>
              </p:cNvSpPr>
              <p:nvPr/>
            </p:nvSpPr>
            <p:spPr bwMode="auto">
              <a:xfrm rot="1268668">
                <a:off x="4085464" y="3679255"/>
                <a:ext cx="758190" cy="621030"/>
              </a:xfrm>
              <a:custGeom>
                <a:avLst/>
                <a:gdLst>
                  <a:gd name="T0" fmla="*/ 328238 w 1871"/>
                  <a:gd name="T1" fmla="*/ 5915594 h 1532"/>
                  <a:gd name="T2" fmla="*/ 1642002 w 1871"/>
                  <a:gd name="T3" fmla="*/ 5094311 h 1532"/>
                  <a:gd name="T4" fmla="*/ 2791647 w 1871"/>
                  <a:gd name="T5" fmla="*/ 3286351 h 1532"/>
                  <a:gd name="T6" fmla="*/ 3612648 w 1871"/>
                  <a:gd name="T7" fmla="*/ 657108 h 1532"/>
                  <a:gd name="T8" fmla="*/ 6568413 w 1871"/>
                  <a:gd name="T9" fmla="*/ 164176 h 1532"/>
                  <a:gd name="T10" fmla="*/ 7061178 w 1871"/>
                  <a:gd name="T11" fmla="*/ 1478797 h 1532"/>
                  <a:gd name="T12" fmla="*/ 7882178 w 1871"/>
                  <a:gd name="T13" fmla="*/ 1807554 h 1532"/>
                  <a:gd name="T14" fmla="*/ 8046298 w 1871"/>
                  <a:gd name="T15" fmla="*/ 2793419 h 1532"/>
                  <a:gd name="T16" fmla="*/ 9031823 w 1871"/>
                  <a:gd name="T17" fmla="*/ 3286351 h 1532"/>
                  <a:gd name="T18" fmla="*/ 8867704 w 1871"/>
                  <a:gd name="T19" fmla="*/ 4600973 h 1532"/>
                  <a:gd name="T20" fmla="*/ 9195942 w 1871"/>
                  <a:gd name="T21" fmla="*/ 5094311 h 1532"/>
                  <a:gd name="T22" fmla="*/ 9195942 w 1871"/>
                  <a:gd name="T23" fmla="*/ 6244351 h 1532"/>
                  <a:gd name="T24" fmla="*/ 4762293 w 1871"/>
                  <a:gd name="T25" fmla="*/ 7230217 h 1532"/>
                  <a:gd name="T26" fmla="*/ 2134765 w 1871"/>
                  <a:gd name="T27" fmla="*/ 7723149 h 1532"/>
                  <a:gd name="T28" fmla="*/ 1149645 w 1871"/>
                  <a:gd name="T29" fmla="*/ 8216487 h 1532"/>
                  <a:gd name="T30" fmla="*/ 164119 w 1871"/>
                  <a:gd name="T31" fmla="*/ 7887730 h 1532"/>
                  <a:gd name="T32" fmla="*/ 164119 w 1871"/>
                  <a:gd name="T33" fmla="*/ 6737285 h 1532"/>
                  <a:gd name="T34" fmla="*/ 328238 w 1871"/>
                  <a:gd name="T35" fmla="*/ 591559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383" name="Freeform 1280"/>
              <p:cNvSpPr>
                <a:spLocks noChangeAspect="1"/>
              </p:cNvSpPr>
              <p:nvPr/>
            </p:nvSpPr>
            <p:spPr bwMode="auto">
              <a:xfrm rot="1268668">
                <a:off x="3988944" y="3573845"/>
                <a:ext cx="947420" cy="775970"/>
              </a:xfrm>
              <a:custGeom>
                <a:avLst/>
                <a:gdLst>
                  <a:gd name="T0" fmla="*/ 769177 w 1871"/>
                  <a:gd name="T1" fmla="*/ 17701945 h 1532"/>
                  <a:gd name="T2" fmla="*/ 5128019 w 1871"/>
                  <a:gd name="T3" fmla="*/ 15649571 h 1532"/>
                  <a:gd name="T4" fmla="*/ 8461460 w 1871"/>
                  <a:gd name="T5" fmla="*/ 10261849 h 1532"/>
                  <a:gd name="T6" fmla="*/ 10769498 w 1871"/>
                  <a:gd name="T7" fmla="*/ 2309169 h 1532"/>
                  <a:gd name="T8" fmla="*/ 20000135 w 1871"/>
                  <a:gd name="T9" fmla="*/ 513092 h 1532"/>
                  <a:gd name="T10" fmla="*/ 21538490 w 1871"/>
                  <a:gd name="T11" fmla="*/ 4361540 h 1532"/>
                  <a:gd name="T12" fmla="*/ 24102751 w 1871"/>
                  <a:gd name="T13" fmla="*/ 5644017 h 1532"/>
                  <a:gd name="T14" fmla="*/ 24615705 w 1871"/>
                  <a:gd name="T15" fmla="*/ 8466280 h 1532"/>
                  <a:gd name="T16" fmla="*/ 27692414 w 1871"/>
                  <a:gd name="T17" fmla="*/ 10261849 h 1532"/>
                  <a:gd name="T18" fmla="*/ 26923237 w 1871"/>
                  <a:gd name="T19" fmla="*/ 14110295 h 1532"/>
                  <a:gd name="T20" fmla="*/ 28205367 w 1871"/>
                  <a:gd name="T21" fmla="*/ 15392772 h 1532"/>
                  <a:gd name="T22" fmla="*/ 28205367 w 1871"/>
                  <a:gd name="T23" fmla="*/ 18728129 h 1532"/>
                  <a:gd name="T24" fmla="*/ 14615384 w 1871"/>
                  <a:gd name="T25" fmla="*/ 22319775 h 1532"/>
                  <a:gd name="T26" fmla="*/ 6666880 w 1871"/>
                  <a:gd name="T27" fmla="*/ 23859052 h 1532"/>
                  <a:gd name="T28" fmla="*/ 3333440 w 1871"/>
                  <a:gd name="T29" fmla="*/ 24885236 h 1532"/>
                  <a:gd name="T30" fmla="*/ 512954 w 1871"/>
                  <a:gd name="T31" fmla="*/ 23859052 h 1532"/>
                  <a:gd name="T32" fmla="*/ 512954 w 1871"/>
                  <a:gd name="T33" fmla="*/ 20780498 h 1532"/>
                  <a:gd name="T34" fmla="*/ 769177 w 1871"/>
                  <a:gd name="T35" fmla="*/ 1770194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DB832C">
                      <a:alpha val="70000"/>
                    </a:srgbClr>
                  </a:gs>
                  <a:gs pos="100000">
                    <a:srgbClr val="FF9933"/>
                  </a:gs>
                </a:gsLst>
                <a:path path="rect">
                  <a:fillToRect l="50000" t="50000" r="50000" b="50000"/>
                </a:path>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384" name="Freeform 1281"/>
              <p:cNvSpPr>
                <a:spLocks noChangeAspect="1"/>
              </p:cNvSpPr>
              <p:nvPr/>
            </p:nvSpPr>
            <p:spPr bwMode="auto">
              <a:xfrm rot="1268668">
                <a:off x="4103244" y="3667825"/>
                <a:ext cx="758190" cy="619760"/>
              </a:xfrm>
              <a:custGeom>
                <a:avLst/>
                <a:gdLst>
                  <a:gd name="T0" fmla="*/ 328238 w 1871"/>
                  <a:gd name="T1" fmla="*/ 5727925 h 1532"/>
                  <a:gd name="T2" fmla="*/ 1642002 w 1871"/>
                  <a:gd name="T3" fmla="*/ 5073375 h 1532"/>
                  <a:gd name="T4" fmla="*/ 2791647 w 1871"/>
                  <a:gd name="T5" fmla="*/ 3273158 h 1532"/>
                  <a:gd name="T6" fmla="*/ 3612648 w 1871"/>
                  <a:gd name="T7" fmla="*/ 654551 h 1532"/>
                  <a:gd name="T8" fmla="*/ 6568413 w 1871"/>
                  <a:gd name="T9" fmla="*/ 163840 h 1532"/>
                  <a:gd name="T10" fmla="*/ 7061178 w 1871"/>
                  <a:gd name="T11" fmla="*/ 1472941 h 1532"/>
                  <a:gd name="T12" fmla="*/ 7882178 w 1871"/>
                  <a:gd name="T13" fmla="*/ 1800217 h 1532"/>
                  <a:gd name="T14" fmla="*/ 8046298 w 1871"/>
                  <a:gd name="T15" fmla="*/ 2782043 h 1532"/>
                  <a:gd name="T16" fmla="*/ 9031823 w 1871"/>
                  <a:gd name="T17" fmla="*/ 3273158 h 1532"/>
                  <a:gd name="T18" fmla="*/ 8867704 w 1871"/>
                  <a:gd name="T19" fmla="*/ 4582260 h 1532"/>
                  <a:gd name="T20" fmla="*/ 9195942 w 1871"/>
                  <a:gd name="T21" fmla="*/ 5073375 h 1532"/>
                  <a:gd name="T22" fmla="*/ 9195942 w 1871"/>
                  <a:gd name="T23" fmla="*/ 6055200 h 1532"/>
                  <a:gd name="T24" fmla="*/ 4762293 w 1871"/>
                  <a:gd name="T25" fmla="*/ 7200868 h 1532"/>
                  <a:gd name="T26" fmla="*/ 2134765 w 1871"/>
                  <a:gd name="T27" fmla="*/ 7691983 h 1532"/>
                  <a:gd name="T28" fmla="*/ 1149645 w 1871"/>
                  <a:gd name="T29" fmla="*/ 8019258 h 1532"/>
                  <a:gd name="T30" fmla="*/ 164119 w 1871"/>
                  <a:gd name="T31" fmla="*/ 7691983 h 1532"/>
                  <a:gd name="T32" fmla="*/ 164119 w 1871"/>
                  <a:gd name="T33" fmla="*/ 6709753 h 1532"/>
                  <a:gd name="T34" fmla="*/ 328238 w 1871"/>
                  <a:gd name="T35" fmla="*/ 572792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chemeClr val="bg1">
                      <a:alpha val="0"/>
                    </a:schemeClr>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385" name="Oval 1282"/>
              <p:cNvSpPr>
                <a:spLocks noChangeAspect="1" noChangeArrowheads="1"/>
              </p:cNvSpPr>
              <p:nvPr/>
            </p:nvSpPr>
            <p:spPr bwMode="auto">
              <a:xfrm rot="-234237">
                <a:off x="4272154" y="3871025"/>
                <a:ext cx="364490" cy="278130"/>
              </a:xfrm>
              <a:prstGeom prst="ellipse">
                <a:avLst/>
              </a:prstGeom>
              <a:gradFill rotWithShape="1">
                <a:gsLst>
                  <a:gs pos="0">
                    <a:schemeClr val="accent1"/>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16" name="Group 1283"/>
              <p:cNvGrpSpPr>
                <a:grpSpLocks noChangeAspect="1"/>
              </p:cNvGrpSpPr>
              <p:nvPr/>
            </p:nvGrpSpPr>
            <p:grpSpPr bwMode="auto">
              <a:xfrm rot="1268668">
                <a:off x="4339464" y="3740215"/>
                <a:ext cx="386080" cy="212090"/>
                <a:chOff x="181" y="1684"/>
                <a:chExt cx="5375" cy="2572"/>
              </a:xfrm>
            </p:grpSpPr>
            <p:sp>
              <p:nvSpPr>
                <p:cNvPr id="3387"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388"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89"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0"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1"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2"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3"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4"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5"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6"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7"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8"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99"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0"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1"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2"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3"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4"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5"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6"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7"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8"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09"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0"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1"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2"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3"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4"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5"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6"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7"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8"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19"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0"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1"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2"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3"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4"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5"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6"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7"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8"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29"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0"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1"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2"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3"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4"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5"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6"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7"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8"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39"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0"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1"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2"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3"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4"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5"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6"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7"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8"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49"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0"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1"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2"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3"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4"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5"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6"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7"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8"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59"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0"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1"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2"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3"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4"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5"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6"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7"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8"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69"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0"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1"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2"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3"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4"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5"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6"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7"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8"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79"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0"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1"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2"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3"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4"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5"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6"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7"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8"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89"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0"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1"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2"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3"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4"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5"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6"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7"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8"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499"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0"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1"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2"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3"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4"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5"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6"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7"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8"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09"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0"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1"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2"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3"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4"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5"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6"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7"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8"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19"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0"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1"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2"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3"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4"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5"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6"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7"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8"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29"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0"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1"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2"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3"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4"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5"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6"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7"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8"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39"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0"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1"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2"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3"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4"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5"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6"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7"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8"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49"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0"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1"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2"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3"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4"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5"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6"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7"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8"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59"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0"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1"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2"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3"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4"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5"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6"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7"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8"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69"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0"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1"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2"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3"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4"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5"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6"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7"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8"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79"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0"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1"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2"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3"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4"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5"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6"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7"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8"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89"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0"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1"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2"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3"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4"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5"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6"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7"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8"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599"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0"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1"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2"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3"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4"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5"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6"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7"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8"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09"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0"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1"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2"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3"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4"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5"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6"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7"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8"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19"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0"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1"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2"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3"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4"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5"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6"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7"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8"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29"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0"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1"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2"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3"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4"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5"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6"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7"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8"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39"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0"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1"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2"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3"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4"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5"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6"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7"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8"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49"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50"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51"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52"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53"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654"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sp>
          <p:nvSpPr>
            <p:cNvPr id="3087" name="Text Box 291"/>
            <p:cNvSpPr txBox="1">
              <a:spLocks noChangeArrowheads="1"/>
            </p:cNvSpPr>
            <p:nvPr/>
          </p:nvSpPr>
          <p:spPr bwMode="auto">
            <a:xfrm>
              <a:off x="2439988" y="1452563"/>
              <a:ext cx="699230"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TSC</a:t>
              </a:r>
            </a:p>
          </p:txBody>
        </p:sp>
        <p:sp>
          <p:nvSpPr>
            <p:cNvPr id="3088" name="Text Box 291"/>
            <p:cNvSpPr txBox="1">
              <a:spLocks noChangeArrowheads="1"/>
            </p:cNvSpPr>
            <p:nvPr/>
          </p:nvSpPr>
          <p:spPr bwMode="auto">
            <a:xfrm>
              <a:off x="409575" y="2581275"/>
              <a:ext cx="699230"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TSC</a:t>
              </a:r>
            </a:p>
          </p:txBody>
        </p:sp>
        <p:sp>
          <p:nvSpPr>
            <p:cNvPr id="3089" name="Text Box 291"/>
            <p:cNvSpPr txBox="1">
              <a:spLocks noChangeArrowheads="1"/>
            </p:cNvSpPr>
            <p:nvPr/>
          </p:nvSpPr>
          <p:spPr bwMode="auto">
            <a:xfrm>
              <a:off x="3217863" y="2544763"/>
              <a:ext cx="1481496" cy="400110"/>
            </a:xfrm>
            <a:prstGeom prst="rect">
              <a:avLst/>
            </a:prstGeom>
            <a:noFill/>
            <a:ln w="12700">
              <a:noFill/>
              <a:miter lim="800000"/>
              <a:headEnd/>
              <a:tailEnd/>
            </a:ln>
          </p:spPr>
          <p:txBody>
            <a:bodyPr wrap="none">
              <a:spAutoFit/>
            </a:bodyPr>
            <a:lstStyle/>
            <a:p>
              <a:r>
                <a:rPr lang="en-US" sz="2000" b="1" dirty="0">
                  <a:latin typeface="Arial" panose="020B0604020202020204" pitchFamily="34" charset="0"/>
                  <a:cs typeface="Arial" panose="020B0604020202020204" pitchFamily="34" charset="0"/>
                </a:rPr>
                <a:t>Progenitor</a:t>
              </a:r>
            </a:p>
          </p:txBody>
        </p:sp>
        <p:cxnSp>
          <p:nvCxnSpPr>
            <p:cNvPr id="2816" name="Straight Arrow Connector 2815"/>
            <p:cNvCxnSpPr/>
            <p:nvPr/>
          </p:nvCxnSpPr>
          <p:spPr>
            <a:xfrm rot="10800000" flipV="1">
              <a:off x="1624013" y="2171700"/>
              <a:ext cx="339725" cy="33178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17" name="Straight Arrow Connector 2816"/>
            <p:cNvCxnSpPr/>
            <p:nvPr/>
          </p:nvCxnSpPr>
          <p:spPr>
            <a:xfrm rot="10800000" flipH="1" flipV="1">
              <a:off x="2332038" y="2171700"/>
              <a:ext cx="339725" cy="33178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2821"/>
            <p:cNvGrpSpPr>
              <a:grpSpLocks/>
            </p:cNvGrpSpPr>
            <p:nvPr/>
          </p:nvGrpSpPr>
          <p:grpSpPr bwMode="auto">
            <a:xfrm>
              <a:off x="990600" y="3200400"/>
              <a:ext cx="4186237" cy="1550988"/>
              <a:chOff x="2129140" y="3117880"/>
              <a:chExt cx="4186518" cy="836349"/>
            </a:xfrm>
          </p:grpSpPr>
          <p:cxnSp>
            <p:nvCxnSpPr>
              <p:cNvPr id="2823" name="Straight Connector 2822"/>
              <p:cNvCxnSpPr/>
              <p:nvPr/>
            </p:nvCxnSpPr>
            <p:spPr>
              <a:xfrm>
                <a:off x="2129140" y="3729091"/>
                <a:ext cx="41865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4" name="Straight Arrow Connector 2823"/>
              <p:cNvCxnSpPr/>
              <p:nvPr/>
            </p:nvCxnSpPr>
            <p:spPr>
              <a:xfrm rot="5400000">
                <a:off x="2016688" y="3837014"/>
                <a:ext cx="232842" cy="1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5" name="Straight Arrow Connector 2824"/>
              <p:cNvCxnSpPr/>
              <p:nvPr/>
            </p:nvCxnSpPr>
            <p:spPr>
              <a:xfrm rot="5400000">
                <a:off x="3409019" y="3837014"/>
                <a:ext cx="232842"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6" name="Straight Arrow Connector 2825"/>
              <p:cNvCxnSpPr/>
              <p:nvPr/>
            </p:nvCxnSpPr>
            <p:spPr>
              <a:xfrm rot="5400000">
                <a:off x="4799762" y="3837014"/>
                <a:ext cx="232842"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7" name="Straight Arrow Connector 2826"/>
              <p:cNvCxnSpPr/>
              <p:nvPr/>
            </p:nvCxnSpPr>
            <p:spPr>
              <a:xfrm rot="5400000">
                <a:off x="6192093" y="3837014"/>
                <a:ext cx="232842" cy="1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8" name="Straight Connector 2827"/>
              <p:cNvCxnSpPr/>
              <p:nvPr/>
            </p:nvCxnSpPr>
            <p:spPr>
              <a:xfrm rot="5400000">
                <a:off x="3792719" y="3421345"/>
                <a:ext cx="606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2251"/>
            <p:cNvGrpSpPr>
              <a:grpSpLocks/>
            </p:cNvGrpSpPr>
            <p:nvPr/>
          </p:nvGrpSpPr>
          <p:grpSpPr bwMode="auto">
            <a:xfrm>
              <a:off x="1876425" y="1304925"/>
              <a:ext cx="544513" cy="666750"/>
              <a:chOff x="7616952" y="1042416"/>
              <a:chExt cx="544068" cy="667512"/>
            </a:xfrm>
          </p:grpSpPr>
          <p:sp>
            <p:nvSpPr>
              <p:cNvPr id="1437" name="Oval 1436"/>
              <p:cNvSpPr/>
              <p:nvPr/>
            </p:nvSpPr>
            <p:spPr>
              <a:xfrm>
                <a:off x="7616952" y="1042416"/>
                <a:ext cx="544068" cy="66751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Arial" panose="020B0604020202020204" pitchFamily="34" charset="0"/>
                  <a:cs typeface="Arial" panose="020B0604020202020204" pitchFamily="34" charset="0"/>
                </a:endParaRPr>
              </a:p>
            </p:txBody>
          </p:sp>
          <p:sp>
            <p:nvSpPr>
              <p:cNvPr id="576" name="Oval 1167"/>
              <p:cNvSpPr>
                <a:spLocks noChangeArrowheads="1"/>
              </p:cNvSpPr>
              <p:nvPr/>
            </p:nvSpPr>
            <p:spPr bwMode="auto">
              <a:xfrm>
                <a:off x="7705779" y="1228366"/>
                <a:ext cx="341034" cy="32580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2000">
                  <a:latin typeface="Arial" panose="020B0604020202020204" pitchFamily="34" charset="0"/>
                  <a:cs typeface="Arial" panose="020B0604020202020204" pitchFamily="34" charset="0"/>
                </a:endParaRPr>
              </a:p>
            </p:txBody>
          </p:sp>
          <p:grpSp>
            <p:nvGrpSpPr>
              <p:cNvPr id="19" name="Group 1283"/>
              <p:cNvGrpSpPr>
                <a:grpSpLocks noChangeAspect="1"/>
              </p:cNvGrpSpPr>
              <p:nvPr/>
            </p:nvGrpSpPr>
            <p:grpSpPr bwMode="auto">
              <a:xfrm rot="1268668">
                <a:off x="7741031" y="1097597"/>
                <a:ext cx="386080" cy="212090"/>
                <a:chOff x="181" y="1684"/>
                <a:chExt cx="5375" cy="2572"/>
              </a:xfrm>
            </p:grpSpPr>
            <p:sp>
              <p:nvSpPr>
                <p:cNvPr id="3108"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3109"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0"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1"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2"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3"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4"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5"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6"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7"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8"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19"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0"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1"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2"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3"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4"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5"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6"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7"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8"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29"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0"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1"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2"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3"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4"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5"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6"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7"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8"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39"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0"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1"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2"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3"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4"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5"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6"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7"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8"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49"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0"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1"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2"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3"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4"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5"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6"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7"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8"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59"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0"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1"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2"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3"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4"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5"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6"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7"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8"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69"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0"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1"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2"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3"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4"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5"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6"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7"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8"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79"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0"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1"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2"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3"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4"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5"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6"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7"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8"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89"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0"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1"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2"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3"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4"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5"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6"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7"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8"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199"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0"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1"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2"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3"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4"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5"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6"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7"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8"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09"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0"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1"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2"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3"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4"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5"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6"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7"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8"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19"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0"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1"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2"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3"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4"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5"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6"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7"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8"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29"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0"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1"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2"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3"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4"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5"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6"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7"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8"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39"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0"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1"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2"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3"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4"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5"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6"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7"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8"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49"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0"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1"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2"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3"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4"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5"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6"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7"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8"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59"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0"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1"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2"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3"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4"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5"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6"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7"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8"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69"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0"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1"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2"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3"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4"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5"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6"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7"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8"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79"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0"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1"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2"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3"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4"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5"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6"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7"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8"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89"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0"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1"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2"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3"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4"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5"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6"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7"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8"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299"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0"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1"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2"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3"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4"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5"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6"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7"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8"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09"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0"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1"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2"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3"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4"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5"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6"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7"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8"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19"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0"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1"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2"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3"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4"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5"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6"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7"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8"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29"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0"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1"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2"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3"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4"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5"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6"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7"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8"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39"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0"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1"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2"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3"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4"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5"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6"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7"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8"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49"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0"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1"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2"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3"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4"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5"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6"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7"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8"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59"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0"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1"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2"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3"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4"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5"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6"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7"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8"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69"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70"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71"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72"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73"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74"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3375"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cxnSp>
          <p:nvCxnSpPr>
            <p:cNvPr id="2804" name="Straight Arrow Connector 2803"/>
            <p:cNvCxnSpPr/>
            <p:nvPr/>
          </p:nvCxnSpPr>
          <p:spPr>
            <a:xfrm rot="16200000" flipH="1">
              <a:off x="2039938" y="1249362"/>
              <a:ext cx="76200" cy="4762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35" name="Straight Arrow Connector 2834"/>
            <p:cNvCxnSpPr>
              <a:stCxn id="3087" idx="3"/>
            </p:cNvCxnSpPr>
            <p:nvPr/>
          </p:nvCxnSpPr>
          <p:spPr>
            <a:xfrm flipV="1">
              <a:off x="3139218" y="1636714"/>
              <a:ext cx="2317020" cy="15904"/>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37" name="Straight Arrow Connector 2836"/>
            <p:cNvCxnSpPr>
              <a:stCxn id="3089" idx="3"/>
            </p:cNvCxnSpPr>
            <p:nvPr/>
          </p:nvCxnSpPr>
          <p:spPr>
            <a:xfrm flipV="1">
              <a:off x="4699359" y="2090740"/>
              <a:ext cx="1083904" cy="654078"/>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39" name="Elbow Connector 2838"/>
            <p:cNvCxnSpPr>
              <a:endCxn id="2829" idx="2"/>
            </p:cNvCxnSpPr>
            <p:nvPr/>
          </p:nvCxnSpPr>
          <p:spPr>
            <a:xfrm rot="5400000" flipH="1" flipV="1">
              <a:off x="4559300" y="3421063"/>
              <a:ext cx="2840037" cy="592138"/>
            </a:xfrm>
            <a:prstGeom prst="bentConnector3">
              <a:avLst>
                <a:gd name="adj1" fmla="val 125"/>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98" name="Text Box 291"/>
            <p:cNvSpPr txBox="1">
              <a:spLocks noChangeArrowheads="1"/>
            </p:cNvSpPr>
            <p:nvPr/>
          </p:nvSpPr>
          <p:spPr bwMode="auto">
            <a:xfrm>
              <a:off x="1808163" y="5522913"/>
              <a:ext cx="2545890"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Differentiated  cells</a:t>
              </a:r>
            </a:p>
          </p:txBody>
        </p:sp>
        <p:sp>
          <p:nvSpPr>
            <p:cNvPr id="3099" name="TextBox 2842"/>
            <p:cNvSpPr txBox="1">
              <a:spLocks noChangeArrowheads="1"/>
            </p:cNvSpPr>
            <p:nvPr/>
          </p:nvSpPr>
          <p:spPr bwMode="auto">
            <a:xfrm>
              <a:off x="439738" y="633413"/>
              <a:ext cx="2034531" cy="400110"/>
            </a:xfrm>
            <a:prstGeom prst="rect">
              <a:avLst/>
            </a:prstGeom>
            <a:noFill/>
            <a:ln w="9525">
              <a:noFill/>
              <a:miter lim="800000"/>
              <a:headEnd/>
              <a:tailEnd/>
            </a:ln>
          </p:spPr>
          <p:txBody>
            <a:bodyPr wrap="none">
              <a:spAutoFit/>
            </a:bodyPr>
            <a:lstStyle/>
            <a:p>
              <a:r>
                <a:rPr lang="en-US" sz="2000" b="1" dirty="0">
                  <a:latin typeface="Arial" panose="020B0604020202020204" pitchFamily="34" charset="0"/>
                  <a:cs typeface="Arial" panose="020B0604020202020204" pitchFamily="34" charset="0"/>
                </a:rPr>
                <a:t>Self-replication</a:t>
              </a:r>
            </a:p>
          </p:txBody>
        </p:sp>
        <p:sp>
          <p:nvSpPr>
            <p:cNvPr id="3100" name="TextBox 2843"/>
            <p:cNvSpPr txBox="1">
              <a:spLocks noChangeArrowheads="1"/>
            </p:cNvSpPr>
            <p:nvPr/>
          </p:nvSpPr>
          <p:spPr bwMode="auto">
            <a:xfrm>
              <a:off x="1331706" y="2909888"/>
              <a:ext cx="1651414" cy="1015663"/>
            </a:xfrm>
            <a:prstGeom prst="rect">
              <a:avLst/>
            </a:prstGeom>
            <a:noFill/>
            <a:ln w="9525">
              <a:noFill/>
              <a:miter lim="800000"/>
              <a:headEnd/>
              <a:tailEnd/>
            </a:ln>
          </p:spPr>
          <p:txBody>
            <a:bodyPr wrap="none">
              <a:spAutoFit/>
            </a:bodyPr>
            <a:lstStyle/>
            <a:p>
              <a:pPr algn="ctr"/>
              <a:r>
                <a:rPr lang="en-US" sz="2000" b="1" dirty="0">
                  <a:latin typeface="Arial" panose="020B0604020202020204" pitchFamily="34" charset="0"/>
                  <a:cs typeface="Arial" panose="020B0604020202020204" pitchFamily="34" charset="0"/>
                </a:rPr>
                <a:t>Asymmetric</a:t>
              </a:r>
            </a:p>
            <a:p>
              <a:pPr algn="ctr"/>
              <a:r>
                <a:rPr lang="en-US" sz="2000" b="1" dirty="0">
                  <a:latin typeface="Arial" panose="020B0604020202020204" pitchFamily="34" charset="0"/>
                  <a:cs typeface="Arial" panose="020B0604020202020204" pitchFamily="34" charset="0"/>
                </a:rPr>
                <a:t>Cell</a:t>
              </a:r>
            </a:p>
            <a:p>
              <a:pPr algn="ctr"/>
              <a:r>
                <a:rPr lang="en-US" sz="2000" b="1" dirty="0">
                  <a:latin typeface="Arial" panose="020B0604020202020204" pitchFamily="34" charset="0"/>
                  <a:cs typeface="Arial" panose="020B0604020202020204" pitchFamily="34" charset="0"/>
                </a:rPr>
                <a:t> division</a:t>
              </a:r>
            </a:p>
          </p:txBody>
        </p:sp>
        <p:sp>
          <p:nvSpPr>
            <p:cNvPr id="3101" name="TextBox 431"/>
            <p:cNvSpPr txBox="1">
              <a:spLocks noChangeArrowheads="1"/>
            </p:cNvSpPr>
            <p:nvPr/>
          </p:nvSpPr>
          <p:spPr bwMode="auto">
            <a:xfrm>
              <a:off x="2917825" y="3532188"/>
              <a:ext cx="2301875" cy="1015663"/>
            </a:xfrm>
            <a:prstGeom prst="rect">
              <a:avLst/>
            </a:prstGeom>
            <a:noFill/>
            <a:ln w="9525">
              <a:noFill/>
              <a:miter lim="800000"/>
              <a:headEnd/>
              <a:tailEnd/>
            </a:ln>
          </p:spPr>
          <p:txBody>
            <a:bodyPr>
              <a:spAutoFit/>
            </a:bodyPr>
            <a:lstStyle/>
            <a:p>
              <a:r>
                <a:rPr lang="en-US" sz="2000" b="1">
                  <a:latin typeface="Arial" panose="020B0604020202020204" pitchFamily="34" charset="0"/>
                  <a:cs typeface="Arial" panose="020B0604020202020204" pitchFamily="34" charset="0"/>
                </a:rPr>
                <a:t>Proliferation,</a:t>
              </a:r>
            </a:p>
            <a:p>
              <a:r>
                <a:rPr lang="en-US" sz="2000" b="1">
                  <a:latin typeface="Arial" panose="020B0604020202020204" pitchFamily="34" charset="0"/>
                  <a:cs typeface="Arial" panose="020B0604020202020204" pitchFamily="34" charset="0"/>
                </a:rPr>
                <a:t>differentiation</a:t>
              </a:r>
            </a:p>
            <a:p>
              <a:endParaRPr lang="en-US" sz="2000" b="1">
                <a:latin typeface="Arial" panose="020B0604020202020204" pitchFamily="34" charset="0"/>
                <a:cs typeface="Arial" panose="020B0604020202020204" pitchFamily="34" charset="0"/>
              </a:endParaRPr>
            </a:p>
          </p:txBody>
        </p:sp>
      </p:grpSp>
      <p:sp>
        <p:nvSpPr>
          <p:cNvPr id="3102" name="AutoShape 2"/>
          <p:cNvSpPr>
            <a:spLocks noChangeAspect="1" noChangeArrowheads="1"/>
          </p:cNvSpPr>
          <p:nvPr/>
        </p:nvSpPr>
        <p:spPr bwMode="auto">
          <a:xfrm>
            <a:off x="307975" y="344488"/>
            <a:ext cx="8543925" cy="6238875"/>
          </a:xfrm>
          <a:prstGeom prst="rect">
            <a:avLst/>
          </a:prstGeom>
          <a:noFill/>
          <a:ln w="9525">
            <a:noFill/>
            <a:miter lim="800000"/>
            <a:headEnd/>
            <a:tailEnd/>
          </a:ln>
        </p:spPr>
        <p:txBody>
          <a:bodyPr/>
          <a:lstStyle/>
          <a:p>
            <a:endParaRPr lang="en-US" sz="2000">
              <a:latin typeface="Arial" panose="020B0604020202020204" pitchFamily="34" charset="0"/>
              <a:cs typeface="Arial" panose="020B0604020202020204" pitchFamily="34" charset="0"/>
            </a:endParaRPr>
          </a:p>
        </p:txBody>
      </p:sp>
      <p:sp>
        <p:nvSpPr>
          <p:cNvPr id="1946" name="Rectangle 2"/>
          <p:cNvSpPr txBox="1">
            <a:spLocks noChangeArrowheads="1"/>
          </p:cNvSpPr>
          <p:nvPr/>
        </p:nvSpPr>
        <p:spPr bwMode="auto">
          <a:xfrm>
            <a:off x="304800" y="138113"/>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2800" kern="0" dirty="0" smtClean="0">
                <a:solidFill>
                  <a:srgbClr val="C00000"/>
                </a:solidFill>
                <a:latin typeface="Arial" pitchFamily="34" charset="0"/>
                <a:cs typeface="Arial" pitchFamily="34" charset="0"/>
              </a:rPr>
              <a:t>“</a:t>
            </a:r>
            <a:r>
              <a:rPr lang="en-US" sz="2800" kern="0" dirty="0" err="1" smtClean="0">
                <a:solidFill>
                  <a:srgbClr val="C00000"/>
                </a:solidFill>
                <a:latin typeface="Arial" pitchFamily="34" charset="0"/>
                <a:cs typeface="Arial" pitchFamily="34" charset="0"/>
              </a:rPr>
              <a:t>Stemness</a:t>
            </a:r>
            <a:r>
              <a:rPr lang="en-US" sz="2800" kern="0" dirty="0" smtClean="0">
                <a:solidFill>
                  <a:srgbClr val="C00000"/>
                </a:solidFill>
                <a:latin typeface="Arial" pitchFamily="34" charset="0"/>
                <a:cs typeface="Arial" pitchFamily="34" charset="0"/>
              </a:rPr>
              <a:t>” is a phenotype that can be acquired through several paths</a:t>
            </a:r>
          </a:p>
        </p:txBody>
      </p:sp>
    </p:spTree>
    <p:extLst>
      <p:ext uri="{BB962C8B-B14F-4D97-AF65-F5344CB8AC3E}">
        <p14:creationId xmlns:p14="http://schemas.microsoft.com/office/powerpoint/2010/main" val="3720438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66918" y="1295400"/>
            <a:ext cx="8961842" cy="5016560"/>
            <a:chOff x="366713" y="531813"/>
            <a:chExt cx="8961842" cy="5016560"/>
          </a:xfrm>
        </p:grpSpPr>
        <p:grpSp>
          <p:nvGrpSpPr>
            <p:cNvPr id="2" name="Group 1278"/>
            <p:cNvGrpSpPr>
              <a:grpSpLocks noChangeAspect="1"/>
            </p:cNvGrpSpPr>
            <p:nvPr/>
          </p:nvGrpSpPr>
          <p:grpSpPr bwMode="auto">
            <a:xfrm>
              <a:off x="3559175" y="2298700"/>
              <a:ext cx="1066800" cy="873125"/>
              <a:chOff x="2245" y="1667"/>
              <a:chExt cx="746" cy="611"/>
            </a:xfrm>
          </p:grpSpPr>
          <p:sp>
            <p:nvSpPr>
              <p:cNvPr id="6254" name="Freeform 1279"/>
              <p:cNvSpPr>
                <a:spLocks noChangeAspect="1"/>
              </p:cNvSpPr>
              <p:nvPr/>
            </p:nvSpPr>
            <p:spPr bwMode="auto">
              <a:xfrm rot="1268668">
                <a:off x="2321" y="1750"/>
                <a:ext cx="597" cy="489"/>
              </a:xfrm>
              <a:custGeom>
                <a:avLst/>
                <a:gdLst>
                  <a:gd name="T0" fmla="*/ 0 w 1871"/>
                  <a:gd name="T1" fmla="*/ 4 h 1532"/>
                  <a:gd name="T2" fmla="*/ 1 w 1871"/>
                  <a:gd name="T3" fmla="*/ 3 h 1532"/>
                  <a:gd name="T4" fmla="*/ 2 w 1871"/>
                  <a:gd name="T5" fmla="*/ 2 h 1532"/>
                  <a:gd name="T6" fmla="*/ 2 w 1871"/>
                  <a:gd name="T7" fmla="*/ 0 h 1532"/>
                  <a:gd name="T8" fmla="*/ 4 w 1871"/>
                  <a:gd name="T9" fmla="*/ 0 h 1532"/>
                  <a:gd name="T10" fmla="*/ 4 w 1871"/>
                  <a:gd name="T11" fmla="*/ 1 h 1532"/>
                  <a:gd name="T12" fmla="*/ 5 w 1871"/>
                  <a:gd name="T13" fmla="*/ 1 h 1532"/>
                  <a:gd name="T14" fmla="*/ 5 w 1871"/>
                  <a:gd name="T15" fmla="*/ 2 h 1532"/>
                  <a:gd name="T16" fmla="*/ 6 w 1871"/>
                  <a:gd name="T17" fmla="*/ 2 h 1532"/>
                  <a:gd name="T18" fmla="*/ 5 w 1871"/>
                  <a:gd name="T19" fmla="*/ 3 h 1532"/>
                  <a:gd name="T20" fmla="*/ 6 w 1871"/>
                  <a:gd name="T21" fmla="*/ 3 h 1532"/>
                  <a:gd name="T22" fmla="*/ 6 w 1871"/>
                  <a:gd name="T23" fmla="*/ 4 h 1532"/>
                  <a:gd name="T24" fmla="*/ 3 w 1871"/>
                  <a:gd name="T25" fmla="*/ 4 h 1532"/>
                  <a:gd name="T26" fmla="*/ 1 w 1871"/>
                  <a:gd name="T27" fmla="*/ 5 h 1532"/>
                  <a:gd name="T28" fmla="*/ 1 w 1871"/>
                  <a:gd name="T29" fmla="*/ 5 h 1532"/>
                  <a:gd name="T30" fmla="*/ 0 w 1871"/>
                  <a:gd name="T31" fmla="*/ 5 h 1532"/>
                  <a:gd name="T32" fmla="*/ 0 w 1871"/>
                  <a:gd name="T33" fmla="*/ 4 h 1532"/>
                  <a:gd name="T34" fmla="*/ 0 w 1871"/>
                  <a:gd name="T35" fmla="*/ 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6255" name="Freeform 1280"/>
              <p:cNvSpPr>
                <a:spLocks noChangeAspect="1"/>
              </p:cNvSpPr>
              <p:nvPr/>
            </p:nvSpPr>
            <p:spPr bwMode="auto">
              <a:xfrm rot="1268668">
                <a:off x="2245" y="1667"/>
                <a:ext cx="746" cy="611"/>
              </a:xfrm>
              <a:custGeom>
                <a:avLst/>
                <a:gdLst>
                  <a:gd name="T0" fmla="*/ 0 w 1871"/>
                  <a:gd name="T1" fmla="*/ 11 h 1532"/>
                  <a:gd name="T2" fmla="*/ 3 w 1871"/>
                  <a:gd name="T3" fmla="*/ 10 h 1532"/>
                  <a:gd name="T4" fmla="*/ 5 w 1871"/>
                  <a:gd name="T5" fmla="*/ 6 h 1532"/>
                  <a:gd name="T6" fmla="*/ 7 w 1871"/>
                  <a:gd name="T7" fmla="*/ 2 h 1532"/>
                  <a:gd name="T8" fmla="*/ 12 w 1871"/>
                  <a:gd name="T9" fmla="*/ 0 h 1532"/>
                  <a:gd name="T10" fmla="*/ 13 w 1871"/>
                  <a:gd name="T11" fmla="*/ 3 h 1532"/>
                  <a:gd name="T12" fmla="*/ 15 w 1871"/>
                  <a:gd name="T13" fmla="*/ 4 h 1532"/>
                  <a:gd name="T14" fmla="*/ 15 w 1871"/>
                  <a:gd name="T15" fmla="*/ 5 h 1532"/>
                  <a:gd name="T16" fmla="*/ 17 w 1871"/>
                  <a:gd name="T17" fmla="*/ 6 h 1532"/>
                  <a:gd name="T18" fmla="*/ 17 w 1871"/>
                  <a:gd name="T19" fmla="*/ 9 h 1532"/>
                  <a:gd name="T20" fmla="*/ 18 w 1871"/>
                  <a:gd name="T21" fmla="*/ 10 h 1532"/>
                  <a:gd name="T22" fmla="*/ 18 w 1871"/>
                  <a:gd name="T23" fmla="*/ 12 h 1532"/>
                  <a:gd name="T24" fmla="*/ 9 w 1871"/>
                  <a:gd name="T25" fmla="*/ 14 h 1532"/>
                  <a:gd name="T26" fmla="*/ 4 w 1871"/>
                  <a:gd name="T27" fmla="*/ 15 h 1532"/>
                  <a:gd name="T28" fmla="*/ 2 w 1871"/>
                  <a:gd name="T29" fmla="*/ 16 h 1532"/>
                  <a:gd name="T30" fmla="*/ 0 w 1871"/>
                  <a:gd name="T31" fmla="*/ 15 h 1532"/>
                  <a:gd name="T32" fmla="*/ 0 w 1871"/>
                  <a:gd name="T33" fmla="*/ 13 h 1532"/>
                  <a:gd name="T34" fmla="*/ 0 w 1871"/>
                  <a:gd name="T35" fmla="*/ 11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DB832C">
                      <a:alpha val="70000"/>
                    </a:srgbClr>
                  </a:gs>
                  <a:gs pos="100000">
                    <a:srgbClr val="FF9933"/>
                  </a:gs>
                </a:gsLst>
                <a:path path="rect">
                  <a:fillToRect l="50000" t="50000" r="50000" b="50000"/>
                </a:path>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6256" name="Freeform 1281"/>
              <p:cNvSpPr>
                <a:spLocks noChangeAspect="1"/>
              </p:cNvSpPr>
              <p:nvPr/>
            </p:nvSpPr>
            <p:spPr bwMode="auto">
              <a:xfrm rot="1268668">
                <a:off x="2335" y="1741"/>
                <a:ext cx="597" cy="488"/>
              </a:xfrm>
              <a:custGeom>
                <a:avLst/>
                <a:gdLst>
                  <a:gd name="T0" fmla="*/ 0 w 1871"/>
                  <a:gd name="T1" fmla="*/ 4 h 1532"/>
                  <a:gd name="T2" fmla="*/ 1 w 1871"/>
                  <a:gd name="T3" fmla="*/ 3 h 1532"/>
                  <a:gd name="T4" fmla="*/ 2 w 1871"/>
                  <a:gd name="T5" fmla="*/ 2 h 1532"/>
                  <a:gd name="T6" fmla="*/ 2 w 1871"/>
                  <a:gd name="T7" fmla="*/ 0 h 1532"/>
                  <a:gd name="T8" fmla="*/ 4 w 1871"/>
                  <a:gd name="T9" fmla="*/ 0 h 1532"/>
                  <a:gd name="T10" fmla="*/ 4 w 1871"/>
                  <a:gd name="T11" fmla="*/ 1 h 1532"/>
                  <a:gd name="T12" fmla="*/ 5 w 1871"/>
                  <a:gd name="T13" fmla="*/ 1 h 1532"/>
                  <a:gd name="T14" fmla="*/ 5 w 1871"/>
                  <a:gd name="T15" fmla="*/ 2 h 1532"/>
                  <a:gd name="T16" fmla="*/ 6 w 1871"/>
                  <a:gd name="T17" fmla="*/ 2 h 1532"/>
                  <a:gd name="T18" fmla="*/ 5 w 1871"/>
                  <a:gd name="T19" fmla="*/ 3 h 1532"/>
                  <a:gd name="T20" fmla="*/ 6 w 1871"/>
                  <a:gd name="T21" fmla="*/ 3 h 1532"/>
                  <a:gd name="T22" fmla="*/ 6 w 1871"/>
                  <a:gd name="T23" fmla="*/ 4 h 1532"/>
                  <a:gd name="T24" fmla="*/ 3 w 1871"/>
                  <a:gd name="T25" fmla="*/ 4 h 1532"/>
                  <a:gd name="T26" fmla="*/ 1 w 1871"/>
                  <a:gd name="T27" fmla="*/ 5 h 1532"/>
                  <a:gd name="T28" fmla="*/ 1 w 1871"/>
                  <a:gd name="T29" fmla="*/ 5 h 1532"/>
                  <a:gd name="T30" fmla="*/ 0 w 1871"/>
                  <a:gd name="T31" fmla="*/ 5 h 1532"/>
                  <a:gd name="T32" fmla="*/ 0 w 1871"/>
                  <a:gd name="T33" fmla="*/ 4 h 1532"/>
                  <a:gd name="T34" fmla="*/ 0 w 1871"/>
                  <a:gd name="T35" fmla="*/ 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chemeClr val="bg1">
                      <a:alpha val="0"/>
                    </a:schemeClr>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6257" name="Oval 1282"/>
              <p:cNvSpPr>
                <a:spLocks noChangeAspect="1" noChangeArrowheads="1"/>
              </p:cNvSpPr>
              <p:nvPr/>
            </p:nvSpPr>
            <p:spPr bwMode="auto">
              <a:xfrm rot="-234237">
                <a:off x="2468" y="1901"/>
                <a:ext cx="287" cy="219"/>
              </a:xfrm>
              <a:prstGeom prst="ellipse">
                <a:avLst/>
              </a:prstGeom>
              <a:gradFill rotWithShape="1">
                <a:gsLst>
                  <a:gs pos="0">
                    <a:srgbClr val="800000"/>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3" name="Group 1283"/>
              <p:cNvGrpSpPr>
                <a:grpSpLocks noChangeAspect="1"/>
              </p:cNvGrpSpPr>
              <p:nvPr/>
            </p:nvGrpSpPr>
            <p:grpSpPr bwMode="auto">
              <a:xfrm rot="1268668">
                <a:off x="2521" y="1798"/>
                <a:ext cx="304" cy="167"/>
                <a:chOff x="181" y="1684"/>
                <a:chExt cx="5375" cy="2572"/>
              </a:xfrm>
            </p:grpSpPr>
            <p:sp>
              <p:nvSpPr>
                <p:cNvPr id="6259"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6260"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1"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2"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3"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4"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5"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6"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7"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8"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69"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0"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1"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2"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3"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4"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5"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6"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7"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8"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79"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0"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1"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2"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3"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4"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5"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6"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7"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8"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89"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0"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1"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2"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3"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4"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5"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6"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7"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8"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99"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0"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1"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2"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3"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4"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5"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6"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7"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8"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09"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0"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1"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2"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3"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4"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5"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6"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7"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8"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19"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0"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1"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2"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3"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4"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5"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6"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7"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8"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29"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0"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1"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2"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3"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4"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5"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6"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7"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8"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39"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0"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1"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2"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3"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4"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5"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6"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7"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8"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49"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0"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1"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2"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3"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4"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5"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6"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7"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8"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59"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0"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1"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2"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3"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4"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5"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6"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7"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8"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69"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0"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1"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2"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3"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4"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5"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6"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7"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8"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79"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0"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1"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2"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3"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4"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5"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6"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7"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8"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89"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0"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1"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2"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3"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4"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5"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6"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7"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8"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399"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0"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1"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2"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3"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4"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5"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6"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7"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8"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09"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0"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1"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2"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3"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4"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5"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6"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7"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8"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19"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0"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1"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2"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3"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4"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5"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6"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7"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8"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29"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0"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1"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2"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3"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4"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5"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6"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7"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8"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39"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0"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1"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2"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3"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4"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5"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6"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7"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8"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49"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0"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1"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2"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3"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4"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5"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6"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7"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8"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59"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0"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1"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2"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3"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4"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5"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6"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7"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8"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69"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0"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1"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2"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3"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4"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5"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6"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7"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8"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79"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0"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1"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2"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3"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4"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5"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6"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7"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8"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89"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0"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1"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2"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3"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4"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5"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6"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7"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8"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499"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0"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1"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2"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3"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4"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5"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6"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7"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8"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09"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0"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1"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2"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3"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4"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5"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6"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7"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8"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19"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20"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21"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22"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23"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24"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25"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526"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4" name="Group 2245"/>
            <p:cNvGrpSpPr>
              <a:grpSpLocks/>
            </p:cNvGrpSpPr>
            <p:nvPr/>
          </p:nvGrpSpPr>
          <p:grpSpPr bwMode="auto">
            <a:xfrm>
              <a:off x="2874963" y="3970338"/>
              <a:ext cx="1077912" cy="996950"/>
              <a:chOff x="4144477" y="3898990"/>
              <a:chExt cx="1078818" cy="997362"/>
            </a:xfrm>
          </p:grpSpPr>
          <p:sp>
            <p:nvSpPr>
              <p:cNvPr id="5981" name="Freeform 1279"/>
              <p:cNvSpPr>
                <a:spLocks noChangeAspect="1"/>
              </p:cNvSpPr>
              <p:nvPr/>
            </p:nvSpPr>
            <p:spPr bwMode="auto">
              <a:xfrm rot="1268668">
                <a:off x="4332532" y="4084452"/>
                <a:ext cx="758190" cy="621030"/>
              </a:xfrm>
              <a:custGeom>
                <a:avLst/>
                <a:gdLst>
                  <a:gd name="T0" fmla="*/ 328238 w 1871"/>
                  <a:gd name="T1" fmla="*/ 5915594 h 1532"/>
                  <a:gd name="T2" fmla="*/ 1642002 w 1871"/>
                  <a:gd name="T3" fmla="*/ 5094311 h 1532"/>
                  <a:gd name="T4" fmla="*/ 2791647 w 1871"/>
                  <a:gd name="T5" fmla="*/ 3286351 h 1532"/>
                  <a:gd name="T6" fmla="*/ 3612648 w 1871"/>
                  <a:gd name="T7" fmla="*/ 657108 h 1532"/>
                  <a:gd name="T8" fmla="*/ 6568413 w 1871"/>
                  <a:gd name="T9" fmla="*/ 164176 h 1532"/>
                  <a:gd name="T10" fmla="*/ 7061178 w 1871"/>
                  <a:gd name="T11" fmla="*/ 1478797 h 1532"/>
                  <a:gd name="T12" fmla="*/ 7882178 w 1871"/>
                  <a:gd name="T13" fmla="*/ 1807554 h 1532"/>
                  <a:gd name="T14" fmla="*/ 8046298 w 1871"/>
                  <a:gd name="T15" fmla="*/ 2793419 h 1532"/>
                  <a:gd name="T16" fmla="*/ 9031823 w 1871"/>
                  <a:gd name="T17" fmla="*/ 3286351 h 1532"/>
                  <a:gd name="T18" fmla="*/ 8867704 w 1871"/>
                  <a:gd name="T19" fmla="*/ 4600973 h 1532"/>
                  <a:gd name="T20" fmla="*/ 9195942 w 1871"/>
                  <a:gd name="T21" fmla="*/ 5094311 h 1532"/>
                  <a:gd name="T22" fmla="*/ 9195942 w 1871"/>
                  <a:gd name="T23" fmla="*/ 6244351 h 1532"/>
                  <a:gd name="T24" fmla="*/ 4762293 w 1871"/>
                  <a:gd name="T25" fmla="*/ 7230217 h 1532"/>
                  <a:gd name="T26" fmla="*/ 2134765 w 1871"/>
                  <a:gd name="T27" fmla="*/ 7723149 h 1532"/>
                  <a:gd name="T28" fmla="*/ 1149645 w 1871"/>
                  <a:gd name="T29" fmla="*/ 8216487 h 1532"/>
                  <a:gd name="T30" fmla="*/ 164119 w 1871"/>
                  <a:gd name="T31" fmla="*/ 7887730 h 1532"/>
                  <a:gd name="T32" fmla="*/ 164119 w 1871"/>
                  <a:gd name="T33" fmla="*/ 6737285 h 1532"/>
                  <a:gd name="T34" fmla="*/ 328238 w 1871"/>
                  <a:gd name="T35" fmla="*/ 591559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82" name="Freeform 1280"/>
              <p:cNvSpPr>
                <a:spLocks noChangeAspect="1"/>
              </p:cNvSpPr>
              <p:nvPr/>
            </p:nvSpPr>
            <p:spPr bwMode="auto">
              <a:xfrm rot="1268668">
                <a:off x="4144477" y="3898990"/>
                <a:ext cx="1078818" cy="997362"/>
              </a:xfrm>
              <a:custGeom>
                <a:avLst/>
                <a:gdLst>
                  <a:gd name="T0" fmla="*/ 997517 w 1871"/>
                  <a:gd name="T1" fmla="*/ 29243800 h 1532"/>
                  <a:gd name="T2" fmla="*/ 6649348 w 1871"/>
                  <a:gd name="T3" fmla="*/ 25853292 h 1532"/>
                  <a:gd name="T4" fmla="*/ 10971540 w 1871"/>
                  <a:gd name="T5" fmla="*/ 16953201 h 1532"/>
                  <a:gd name="T6" fmla="*/ 13963515 w 1871"/>
                  <a:gd name="T7" fmla="*/ 3814324 h 1532"/>
                  <a:gd name="T8" fmla="*/ 25932573 w 1871"/>
                  <a:gd name="T9" fmla="*/ 847628 h 1532"/>
                  <a:gd name="T10" fmla="*/ 27927031 w 1871"/>
                  <a:gd name="T11" fmla="*/ 7204834 h 1532"/>
                  <a:gd name="T12" fmla="*/ 31251703 w 1871"/>
                  <a:gd name="T13" fmla="*/ 9323902 h 1532"/>
                  <a:gd name="T14" fmla="*/ 31917099 w 1871"/>
                  <a:gd name="T15" fmla="*/ 13986505 h 1532"/>
                  <a:gd name="T16" fmla="*/ 35906591 w 1871"/>
                  <a:gd name="T17" fmla="*/ 16953201 h 1532"/>
                  <a:gd name="T18" fmla="*/ 34909074 w 1871"/>
                  <a:gd name="T19" fmla="*/ 23310410 h 1532"/>
                  <a:gd name="T20" fmla="*/ 36571411 w 1871"/>
                  <a:gd name="T21" fmla="*/ 25429478 h 1532"/>
                  <a:gd name="T22" fmla="*/ 36571411 w 1871"/>
                  <a:gd name="T23" fmla="*/ 30939055 h 1532"/>
                  <a:gd name="T24" fmla="*/ 18950529 w 1871"/>
                  <a:gd name="T25" fmla="*/ 36873097 h 1532"/>
                  <a:gd name="T26" fmla="*/ 8644382 w 1871"/>
                  <a:gd name="T27" fmla="*/ 39415978 h 1532"/>
                  <a:gd name="T28" fmla="*/ 4322191 w 1871"/>
                  <a:gd name="T29" fmla="*/ 41111233 h 1532"/>
                  <a:gd name="T30" fmla="*/ 664820 w 1871"/>
                  <a:gd name="T31" fmla="*/ 39415978 h 1532"/>
                  <a:gd name="T32" fmla="*/ 664820 w 1871"/>
                  <a:gd name="T33" fmla="*/ 34330215 h 1532"/>
                  <a:gd name="T34" fmla="*/ 997517 w 1871"/>
                  <a:gd name="T35" fmla="*/ 29243800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F200"/>
                  </a:gs>
                  <a:gs pos="45000">
                    <a:srgbClr val="FF7A00"/>
                  </a:gs>
                  <a:gs pos="70000">
                    <a:srgbClr val="FF0300"/>
                  </a:gs>
                  <a:gs pos="100000">
                    <a:srgbClr val="4D0808"/>
                  </a:gs>
                </a:gsLst>
                <a:lin ang="5400000"/>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83" name="Freeform 1281"/>
              <p:cNvSpPr>
                <a:spLocks noChangeAspect="1"/>
              </p:cNvSpPr>
              <p:nvPr/>
            </p:nvSpPr>
            <p:spPr bwMode="auto">
              <a:xfrm rot="1268668">
                <a:off x="4350312" y="4073022"/>
                <a:ext cx="758190" cy="619760"/>
              </a:xfrm>
              <a:custGeom>
                <a:avLst/>
                <a:gdLst>
                  <a:gd name="T0" fmla="*/ 328238 w 1871"/>
                  <a:gd name="T1" fmla="*/ 5727925 h 1532"/>
                  <a:gd name="T2" fmla="*/ 1642002 w 1871"/>
                  <a:gd name="T3" fmla="*/ 5073375 h 1532"/>
                  <a:gd name="T4" fmla="*/ 2791647 w 1871"/>
                  <a:gd name="T5" fmla="*/ 3273158 h 1532"/>
                  <a:gd name="T6" fmla="*/ 3612648 w 1871"/>
                  <a:gd name="T7" fmla="*/ 654551 h 1532"/>
                  <a:gd name="T8" fmla="*/ 6568413 w 1871"/>
                  <a:gd name="T9" fmla="*/ 163840 h 1532"/>
                  <a:gd name="T10" fmla="*/ 7061178 w 1871"/>
                  <a:gd name="T11" fmla="*/ 1472941 h 1532"/>
                  <a:gd name="T12" fmla="*/ 7882178 w 1871"/>
                  <a:gd name="T13" fmla="*/ 1800217 h 1532"/>
                  <a:gd name="T14" fmla="*/ 8046298 w 1871"/>
                  <a:gd name="T15" fmla="*/ 2782043 h 1532"/>
                  <a:gd name="T16" fmla="*/ 9031823 w 1871"/>
                  <a:gd name="T17" fmla="*/ 3273158 h 1532"/>
                  <a:gd name="T18" fmla="*/ 8867704 w 1871"/>
                  <a:gd name="T19" fmla="*/ 4582260 h 1532"/>
                  <a:gd name="T20" fmla="*/ 9195942 w 1871"/>
                  <a:gd name="T21" fmla="*/ 5073375 h 1532"/>
                  <a:gd name="T22" fmla="*/ 9195942 w 1871"/>
                  <a:gd name="T23" fmla="*/ 6055200 h 1532"/>
                  <a:gd name="T24" fmla="*/ 4762293 w 1871"/>
                  <a:gd name="T25" fmla="*/ 7200868 h 1532"/>
                  <a:gd name="T26" fmla="*/ 2134765 w 1871"/>
                  <a:gd name="T27" fmla="*/ 7691983 h 1532"/>
                  <a:gd name="T28" fmla="*/ 1149645 w 1871"/>
                  <a:gd name="T29" fmla="*/ 8019258 h 1532"/>
                  <a:gd name="T30" fmla="*/ 164119 w 1871"/>
                  <a:gd name="T31" fmla="*/ 7691983 h 1532"/>
                  <a:gd name="T32" fmla="*/ 164119 w 1871"/>
                  <a:gd name="T33" fmla="*/ 6709753 h 1532"/>
                  <a:gd name="T34" fmla="*/ 328238 w 1871"/>
                  <a:gd name="T35" fmla="*/ 572792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0000"/>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84" name="Oval 1282"/>
              <p:cNvSpPr>
                <a:spLocks noChangeAspect="1" noChangeArrowheads="1"/>
              </p:cNvSpPr>
              <p:nvPr/>
            </p:nvSpPr>
            <p:spPr bwMode="auto">
              <a:xfrm rot="-234237">
                <a:off x="4519222" y="4276222"/>
                <a:ext cx="364490" cy="278130"/>
              </a:xfrm>
              <a:prstGeom prst="ellipse">
                <a:avLst/>
              </a:prstGeom>
              <a:gradFill rotWithShape="1">
                <a:gsLst>
                  <a:gs pos="0">
                    <a:srgbClr val="800000"/>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5" name="Group 1283"/>
              <p:cNvGrpSpPr>
                <a:grpSpLocks noChangeAspect="1"/>
              </p:cNvGrpSpPr>
              <p:nvPr/>
            </p:nvGrpSpPr>
            <p:grpSpPr bwMode="auto">
              <a:xfrm rot="1268668">
                <a:off x="4586532" y="4145412"/>
                <a:ext cx="386080" cy="212090"/>
                <a:chOff x="181" y="1684"/>
                <a:chExt cx="5375" cy="2572"/>
              </a:xfrm>
            </p:grpSpPr>
            <p:sp>
              <p:nvSpPr>
                <p:cNvPr id="5986"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87"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88"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89"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0"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1"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2"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3"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4"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5"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6"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7"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8"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99"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0"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1"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2"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3"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4"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5"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6"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7"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8"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09"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0"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1"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2"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3"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4"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5"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6"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7"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8"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19"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0"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1"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2"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3"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4"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5"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6"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7"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8"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29"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0"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1"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2"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3"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4"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5"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6"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7"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8"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39"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0"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1"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2"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3"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4"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5"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6"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7"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8"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49"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0"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1"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2"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3"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4"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5"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6"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7"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8"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59"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0"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1"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2"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3"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4"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5"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6"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7"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8"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69"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0"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1"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2"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3"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4"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5"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6"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7"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8"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79"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0"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1"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2"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3"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4"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5"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6"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7"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8"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89"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0"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1"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2"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3"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4"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5"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6"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7"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8"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099"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0"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1"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2"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3"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4"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5"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6"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7"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8"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09"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0"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1"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2"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3"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4"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5"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6"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7"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8"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19"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0"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1"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2"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3"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4"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5"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6"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7"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8"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29"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0"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1"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2"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3"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4"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5"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6"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7"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8"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39"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0"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1"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2"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3"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4"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5"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6"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7"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8"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49"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0"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1"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2"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3"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4"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5"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6"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7"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8"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59"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0"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1"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2"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3"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4"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5"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6"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7"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8"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69"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0"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1"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2"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3"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4"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5"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6"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7"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8"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79"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0"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1"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2"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3"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4"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5"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6"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7"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8"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89"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0"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1"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2"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3"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4"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5"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6"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7"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8"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199"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0"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1"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2"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3"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4"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5"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6"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7"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8"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09"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0"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1"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2"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3"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4"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5"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6"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7"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8"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19"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0"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1"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2"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3"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4"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5"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6"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7"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8"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29"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0"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1"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2"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3"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4"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5"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6"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7"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8"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39"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0"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1"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2"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3"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4"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5"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6"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7"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8"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49"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50"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51"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52"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6253"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6" name="Group 1676"/>
            <p:cNvGrpSpPr>
              <a:grpSpLocks/>
            </p:cNvGrpSpPr>
            <p:nvPr/>
          </p:nvGrpSpPr>
          <p:grpSpPr bwMode="auto">
            <a:xfrm>
              <a:off x="600075" y="1209675"/>
              <a:ext cx="1766888" cy="1157288"/>
              <a:chOff x="878541" y="2805954"/>
              <a:chExt cx="1765954" cy="1156354"/>
            </a:xfrm>
          </p:grpSpPr>
          <p:sp>
            <p:nvSpPr>
              <p:cNvPr id="1671" name="Oval 1670"/>
              <p:cNvSpPr/>
              <p:nvPr/>
            </p:nvSpPr>
            <p:spPr>
              <a:xfrm>
                <a:off x="878541" y="2805954"/>
                <a:ext cx="1021810" cy="10215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latin typeface="Arial" panose="020B0604020202020204" pitchFamily="34" charset="0"/>
                  <a:cs typeface="Arial" panose="020B0604020202020204" pitchFamily="34" charset="0"/>
                </a:endParaRPr>
              </a:p>
            </p:txBody>
          </p:sp>
          <p:grpSp>
            <p:nvGrpSpPr>
              <p:cNvPr id="7" name="Group 990"/>
              <p:cNvGrpSpPr>
                <a:grpSpLocks/>
              </p:cNvGrpSpPr>
              <p:nvPr/>
            </p:nvGrpSpPr>
            <p:grpSpPr bwMode="auto">
              <a:xfrm>
                <a:off x="1342745" y="2987583"/>
                <a:ext cx="1301750" cy="974725"/>
                <a:chOff x="719" y="3352"/>
                <a:chExt cx="820" cy="614"/>
              </a:xfrm>
            </p:grpSpPr>
            <p:sp>
              <p:nvSpPr>
                <p:cNvPr id="5977" name="Freeform 991"/>
                <p:cNvSpPr>
                  <a:spLocks noChangeAspect="1"/>
                </p:cNvSpPr>
                <p:nvPr/>
              </p:nvSpPr>
              <p:spPr bwMode="auto">
                <a:xfrm>
                  <a:off x="719" y="3352"/>
                  <a:ext cx="820" cy="614"/>
                </a:xfrm>
                <a:custGeom>
                  <a:avLst/>
                  <a:gdLst>
                    <a:gd name="T0" fmla="*/ 0 w 2040"/>
                    <a:gd name="T1" fmla="*/ 0 h 1529"/>
                    <a:gd name="T2" fmla="*/ 0 w 2040"/>
                    <a:gd name="T3" fmla="*/ 1 h 1529"/>
                    <a:gd name="T4" fmla="*/ 0 w 2040"/>
                    <a:gd name="T5" fmla="*/ 1 h 1529"/>
                    <a:gd name="T6" fmla="*/ 0 w 2040"/>
                    <a:gd name="T7" fmla="*/ 1 h 1529"/>
                    <a:gd name="T8" fmla="*/ 1 w 2040"/>
                    <a:gd name="T9" fmla="*/ 1 h 1529"/>
                    <a:gd name="T10" fmla="*/ 1 w 2040"/>
                    <a:gd name="T11" fmla="*/ 1 h 1529"/>
                    <a:gd name="T12" fmla="*/ 1 w 2040"/>
                    <a:gd name="T13" fmla="*/ 1 h 1529"/>
                    <a:gd name="T14" fmla="*/ 1 w 2040"/>
                    <a:gd name="T15" fmla="*/ 0 h 1529"/>
                    <a:gd name="T16" fmla="*/ 1 w 2040"/>
                    <a:gd name="T17" fmla="*/ 0 h 1529"/>
                    <a:gd name="T18" fmla="*/ 1 w 2040"/>
                    <a:gd name="T19" fmla="*/ 0 h 1529"/>
                    <a:gd name="T20" fmla="*/ 1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solidFill>
                  <a:schemeClr val="folHlink"/>
                </a:solidFill>
                <a:ln w="3175">
                  <a:solidFill>
                    <a:srgbClr val="FFFF66"/>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78" name="Freeform 992"/>
                <p:cNvSpPr>
                  <a:spLocks noChangeAspect="1"/>
                </p:cNvSpPr>
                <p:nvPr/>
              </p:nvSpPr>
              <p:spPr bwMode="auto">
                <a:xfrm>
                  <a:off x="773" y="3377"/>
                  <a:ext cx="715" cy="532"/>
                </a:xfrm>
                <a:custGeom>
                  <a:avLst/>
                  <a:gdLst>
                    <a:gd name="T0" fmla="*/ 0 w 2040"/>
                    <a:gd name="T1" fmla="*/ 0 h 1529"/>
                    <a:gd name="T2" fmla="*/ 0 w 2040"/>
                    <a:gd name="T3" fmla="*/ 0 h 1529"/>
                    <a:gd name="T4" fmla="*/ 0 w 2040"/>
                    <a:gd name="T5" fmla="*/ 0 h 1529"/>
                    <a:gd name="T6" fmla="*/ 0 w 2040"/>
                    <a:gd name="T7" fmla="*/ 0 h 1529"/>
                    <a:gd name="T8" fmla="*/ 0 w 2040"/>
                    <a:gd name="T9" fmla="*/ 0 h 1529"/>
                    <a:gd name="T10" fmla="*/ 0 w 2040"/>
                    <a:gd name="T11" fmla="*/ 0 h 1529"/>
                    <a:gd name="T12" fmla="*/ 0 w 2040"/>
                    <a:gd name="T13" fmla="*/ 0 h 1529"/>
                    <a:gd name="T14" fmla="*/ 0 w 2040"/>
                    <a:gd name="T15" fmla="*/ 0 h 1529"/>
                    <a:gd name="T16" fmla="*/ 0 w 2040"/>
                    <a:gd name="T17" fmla="*/ 0 h 1529"/>
                    <a:gd name="T18" fmla="*/ 0 w 2040"/>
                    <a:gd name="T19" fmla="*/ 0 h 1529"/>
                    <a:gd name="T20" fmla="*/ 0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gradFill rotWithShape="1">
                  <a:gsLst>
                    <a:gs pos="0">
                      <a:srgbClr val="C3BE00">
                        <a:alpha val="95000"/>
                      </a:srgbClr>
                    </a:gs>
                    <a:gs pos="100000">
                      <a:srgbClr val="F6F000"/>
                    </a:gs>
                  </a:gsLst>
                  <a:path path="rect">
                    <a:fillToRect l="50000" t="50000" r="50000" b="50000"/>
                  </a:path>
                </a:gradFill>
                <a:ln w="317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79" name="Freeform 993"/>
                <p:cNvSpPr>
                  <a:spLocks noChangeAspect="1"/>
                </p:cNvSpPr>
                <p:nvPr/>
              </p:nvSpPr>
              <p:spPr bwMode="auto">
                <a:xfrm>
                  <a:off x="877" y="3454"/>
                  <a:ext cx="476" cy="355"/>
                </a:xfrm>
                <a:custGeom>
                  <a:avLst/>
                  <a:gdLst>
                    <a:gd name="T0" fmla="*/ 0 w 2040"/>
                    <a:gd name="T1" fmla="*/ 0 h 1529"/>
                    <a:gd name="T2" fmla="*/ 0 w 2040"/>
                    <a:gd name="T3" fmla="*/ 0 h 1529"/>
                    <a:gd name="T4" fmla="*/ 0 w 2040"/>
                    <a:gd name="T5" fmla="*/ 0 h 1529"/>
                    <a:gd name="T6" fmla="*/ 0 w 2040"/>
                    <a:gd name="T7" fmla="*/ 0 h 1529"/>
                    <a:gd name="T8" fmla="*/ 0 w 2040"/>
                    <a:gd name="T9" fmla="*/ 0 h 1529"/>
                    <a:gd name="T10" fmla="*/ 0 w 2040"/>
                    <a:gd name="T11" fmla="*/ 0 h 1529"/>
                    <a:gd name="T12" fmla="*/ 0 w 2040"/>
                    <a:gd name="T13" fmla="*/ 0 h 1529"/>
                    <a:gd name="T14" fmla="*/ 0 w 2040"/>
                    <a:gd name="T15" fmla="*/ 0 h 1529"/>
                    <a:gd name="T16" fmla="*/ 0 w 2040"/>
                    <a:gd name="T17" fmla="*/ 0 h 1529"/>
                    <a:gd name="T18" fmla="*/ 0 w 2040"/>
                    <a:gd name="T19" fmla="*/ 0 h 1529"/>
                    <a:gd name="T20" fmla="*/ 0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gradFill rotWithShape="1">
                  <a:gsLst>
                    <a:gs pos="0">
                      <a:srgbClr val="B5B100">
                        <a:alpha val="95000"/>
                      </a:srgbClr>
                    </a:gs>
                    <a:gs pos="100000">
                      <a:srgbClr val="E4DF00">
                        <a:alpha val="0"/>
                      </a:srgbClr>
                    </a:gs>
                  </a:gsLst>
                  <a:path path="rect">
                    <a:fillToRect l="50000" t="50000" r="50000" b="50000"/>
                  </a:path>
                </a:gradFill>
                <a:ln w="317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80" name="Oval 994"/>
                <p:cNvSpPr>
                  <a:spLocks noChangeAspect="1" noChangeArrowheads="1"/>
                </p:cNvSpPr>
                <p:nvPr/>
              </p:nvSpPr>
              <p:spPr bwMode="auto">
                <a:xfrm>
                  <a:off x="955" y="3493"/>
                  <a:ext cx="348" cy="270"/>
                </a:xfrm>
                <a:prstGeom prst="ellipse">
                  <a:avLst/>
                </a:prstGeom>
                <a:gradFill rotWithShape="1">
                  <a:gsLst>
                    <a:gs pos="0">
                      <a:srgbClr val="800000"/>
                    </a:gs>
                    <a:gs pos="100000">
                      <a:srgbClr val="3B0000"/>
                    </a:gs>
                  </a:gsLst>
                  <a:path path="shape">
                    <a:fillToRect l="50000" t="50000" r="50000" b="50000"/>
                  </a:path>
                </a:gradFill>
                <a:ln w="9525">
                  <a:solidFill>
                    <a:srgbClr val="F6F000"/>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cxnSp>
            <p:nvCxnSpPr>
              <p:cNvPr id="1673" name="Straight Arrow Connector 1672"/>
              <p:cNvCxnSpPr/>
              <p:nvPr/>
            </p:nvCxnSpPr>
            <p:spPr>
              <a:xfrm rot="16200000" flipH="1">
                <a:off x="1754389" y="2982017"/>
                <a:ext cx="76139" cy="476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125" name="TextBox 1674"/>
            <p:cNvSpPr txBox="1">
              <a:spLocks noChangeArrowheads="1"/>
            </p:cNvSpPr>
            <p:nvPr/>
          </p:nvSpPr>
          <p:spPr bwMode="auto">
            <a:xfrm>
              <a:off x="366713" y="785813"/>
              <a:ext cx="2034531" cy="400110"/>
            </a:xfrm>
            <a:prstGeom prst="rect">
              <a:avLst/>
            </a:prstGeom>
            <a:noFill/>
            <a:ln w="9525">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Self-replication</a:t>
              </a:r>
            </a:p>
          </p:txBody>
        </p:sp>
        <p:sp>
          <p:nvSpPr>
            <p:cNvPr id="5126" name="TextBox 1679"/>
            <p:cNvSpPr txBox="1">
              <a:spLocks noChangeArrowheads="1"/>
            </p:cNvSpPr>
            <p:nvPr/>
          </p:nvSpPr>
          <p:spPr bwMode="auto">
            <a:xfrm>
              <a:off x="2622343" y="1466126"/>
              <a:ext cx="1651414" cy="707886"/>
            </a:xfrm>
            <a:prstGeom prst="rect">
              <a:avLst/>
            </a:prstGeom>
            <a:noFill/>
            <a:ln w="9525">
              <a:noFill/>
              <a:miter lim="800000"/>
              <a:headEnd/>
              <a:tailEnd/>
            </a:ln>
          </p:spPr>
          <p:txBody>
            <a:bodyPr wrap="none">
              <a:spAutoFit/>
            </a:bodyPr>
            <a:lstStyle/>
            <a:p>
              <a:pPr algn="ctr"/>
              <a:r>
                <a:rPr lang="en-US" sz="2000" b="1" dirty="0">
                  <a:latin typeface="Arial" panose="020B0604020202020204" pitchFamily="34" charset="0"/>
                  <a:cs typeface="Arial" panose="020B0604020202020204" pitchFamily="34" charset="0"/>
                </a:rPr>
                <a:t>Asymmetric</a:t>
              </a:r>
            </a:p>
            <a:p>
              <a:pPr algn="ctr"/>
              <a:r>
                <a:rPr lang="en-US" sz="2000" b="1" dirty="0">
                  <a:latin typeface="Arial" panose="020B0604020202020204" pitchFamily="34" charset="0"/>
                  <a:cs typeface="Arial" panose="020B0604020202020204" pitchFamily="34" charset="0"/>
                </a:rPr>
                <a:t>cell division</a:t>
              </a:r>
            </a:p>
          </p:txBody>
        </p:sp>
        <p:grpSp>
          <p:nvGrpSpPr>
            <p:cNvPr id="8" name="Group 990"/>
            <p:cNvGrpSpPr>
              <a:grpSpLocks/>
            </p:cNvGrpSpPr>
            <p:nvPr/>
          </p:nvGrpSpPr>
          <p:grpSpPr bwMode="auto">
            <a:xfrm>
              <a:off x="3444875" y="531813"/>
              <a:ext cx="1301750" cy="974725"/>
              <a:chOff x="719" y="3352"/>
              <a:chExt cx="820" cy="614"/>
            </a:xfrm>
          </p:grpSpPr>
          <p:sp>
            <p:nvSpPr>
              <p:cNvPr id="5970" name="Freeform 991"/>
              <p:cNvSpPr>
                <a:spLocks noChangeAspect="1"/>
              </p:cNvSpPr>
              <p:nvPr/>
            </p:nvSpPr>
            <p:spPr bwMode="auto">
              <a:xfrm>
                <a:off x="719" y="3352"/>
                <a:ext cx="820" cy="614"/>
              </a:xfrm>
              <a:custGeom>
                <a:avLst/>
                <a:gdLst>
                  <a:gd name="T0" fmla="*/ 0 w 2040"/>
                  <a:gd name="T1" fmla="*/ 0 h 1529"/>
                  <a:gd name="T2" fmla="*/ 0 w 2040"/>
                  <a:gd name="T3" fmla="*/ 1 h 1529"/>
                  <a:gd name="T4" fmla="*/ 0 w 2040"/>
                  <a:gd name="T5" fmla="*/ 1 h 1529"/>
                  <a:gd name="T6" fmla="*/ 0 w 2040"/>
                  <a:gd name="T7" fmla="*/ 1 h 1529"/>
                  <a:gd name="T8" fmla="*/ 1 w 2040"/>
                  <a:gd name="T9" fmla="*/ 1 h 1529"/>
                  <a:gd name="T10" fmla="*/ 1 w 2040"/>
                  <a:gd name="T11" fmla="*/ 1 h 1529"/>
                  <a:gd name="T12" fmla="*/ 1 w 2040"/>
                  <a:gd name="T13" fmla="*/ 1 h 1529"/>
                  <a:gd name="T14" fmla="*/ 1 w 2040"/>
                  <a:gd name="T15" fmla="*/ 0 h 1529"/>
                  <a:gd name="T16" fmla="*/ 1 w 2040"/>
                  <a:gd name="T17" fmla="*/ 0 h 1529"/>
                  <a:gd name="T18" fmla="*/ 1 w 2040"/>
                  <a:gd name="T19" fmla="*/ 0 h 1529"/>
                  <a:gd name="T20" fmla="*/ 1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solidFill>
                <a:schemeClr val="folHlink"/>
              </a:solidFill>
              <a:ln w="3175">
                <a:solidFill>
                  <a:srgbClr val="FFFF66"/>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71" name="Freeform 992"/>
              <p:cNvSpPr>
                <a:spLocks noChangeAspect="1"/>
              </p:cNvSpPr>
              <p:nvPr/>
            </p:nvSpPr>
            <p:spPr bwMode="auto">
              <a:xfrm>
                <a:off x="773" y="3377"/>
                <a:ext cx="715" cy="532"/>
              </a:xfrm>
              <a:custGeom>
                <a:avLst/>
                <a:gdLst>
                  <a:gd name="T0" fmla="*/ 0 w 2040"/>
                  <a:gd name="T1" fmla="*/ 0 h 1529"/>
                  <a:gd name="T2" fmla="*/ 0 w 2040"/>
                  <a:gd name="T3" fmla="*/ 0 h 1529"/>
                  <a:gd name="T4" fmla="*/ 0 w 2040"/>
                  <a:gd name="T5" fmla="*/ 0 h 1529"/>
                  <a:gd name="T6" fmla="*/ 0 w 2040"/>
                  <a:gd name="T7" fmla="*/ 0 h 1529"/>
                  <a:gd name="T8" fmla="*/ 0 w 2040"/>
                  <a:gd name="T9" fmla="*/ 0 h 1529"/>
                  <a:gd name="T10" fmla="*/ 0 w 2040"/>
                  <a:gd name="T11" fmla="*/ 0 h 1529"/>
                  <a:gd name="T12" fmla="*/ 0 w 2040"/>
                  <a:gd name="T13" fmla="*/ 0 h 1529"/>
                  <a:gd name="T14" fmla="*/ 0 w 2040"/>
                  <a:gd name="T15" fmla="*/ 0 h 1529"/>
                  <a:gd name="T16" fmla="*/ 0 w 2040"/>
                  <a:gd name="T17" fmla="*/ 0 h 1529"/>
                  <a:gd name="T18" fmla="*/ 0 w 2040"/>
                  <a:gd name="T19" fmla="*/ 0 h 1529"/>
                  <a:gd name="T20" fmla="*/ 0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gradFill rotWithShape="1">
                <a:gsLst>
                  <a:gs pos="0">
                    <a:srgbClr val="C3BE00">
                      <a:alpha val="95000"/>
                    </a:srgbClr>
                  </a:gs>
                  <a:gs pos="100000">
                    <a:srgbClr val="F6F000"/>
                  </a:gs>
                </a:gsLst>
                <a:path path="rect">
                  <a:fillToRect l="50000" t="50000" r="50000" b="50000"/>
                </a:path>
              </a:gradFill>
              <a:ln w="317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72" name="Freeform 993"/>
              <p:cNvSpPr>
                <a:spLocks noChangeAspect="1"/>
              </p:cNvSpPr>
              <p:nvPr/>
            </p:nvSpPr>
            <p:spPr bwMode="auto">
              <a:xfrm>
                <a:off x="877" y="3454"/>
                <a:ext cx="476" cy="355"/>
              </a:xfrm>
              <a:custGeom>
                <a:avLst/>
                <a:gdLst>
                  <a:gd name="T0" fmla="*/ 0 w 2040"/>
                  <a:gd name="T1" fmla="*/ 0 h 1529"/>
                  <a:gd name="T2" fmla="*/ 0 w 2040"/>
                  <a:gd name="T3" fmla="*/ 0 h 1529"/>
                  <a:gd name="T4" fmla="*/ 0 w 2040"/>
                  <a:gd name="T5" fmla="*/ 0 h 1529"/>
                  <a:gd name="T6" fmla="*/ 0 w 2040"/>
                  <a:gd name="T7" fmla="*/ 0 h 1529"/>
                  <a:gd name="T8" fmla="*/ 0 w 2040"/>
                  <a:gd name="T9" fmla="*/ 0 h 1529"/>
                  <a:gd name="T10" fmla="*/ 0 w 2040"/>
                  <a:gd name="T11" fmla="*/ 0 h 1529"/>
                  <a:gd name="T12" fmla="*/ 0 w 2040"/>
                  <a:gd name="T13" fmla="*/ 0 h 1529"/>
                  <a:gd name="T14" fmla="*/ 0 w 2040"/>
                  <a:gd name="T15" fmla="*/ 0 h 1529"/>
                  <a:gd name="T16" fmla="*/ 0 w 2040"/>
                  <a:gd name="T17" fmla="*/ 0 h 1529"/>
                  <a:gd name="T18" fmla="*/ 0 w 2040"/>
                  <a:gd name="T19" fmla="*/ 0 h 1529"/>
                  <a:gd name="T20" fmla="*/ 0 w 2040"/>
                  <a:gd name="T21" fmla="*/ 0 h 1529"/>
                  <a:gd name="T22" fmla="*/ 0 w 2040"/>
                  <a:gd name="T23" fmla="*/ 0 h 1529"/>
                  <a:gd name="T24" fmla="*/ 0 w 2040"/>
                  <a:gd name="T25" fmla="*/ 0 h 1529"/>
                  <a:gd name="T26" fmla="*/ 0 w 2040"/>
                  <a:gd name="T27" fmla="*/ 0 h 1529"/>
                  <a:gd name="T28" fmla="*/ 0 w 2040"/>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0"/>
                  <a:gd name="T46" fmla="*/ 0 h 1529"/>
                  <a:gd name="T47" fmla="*/ 2040 w 2040"/>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0" h="1529">
                    <a:moveTo>
                      <a:pt x="4" y="687"/>
                    </a:moveTo>
                    <a:cubicBezTo>
                      <a:pt x="0" y="783"/>
                      <a:pt x="68" y="911"/>
                      <a:pt x="148" y="975"/>
                    </a:cubicBezTo>
                    <a:cubicBezTo>
                      <a:pt x="228" y="1039"/>
                      <a:pt x="404" y="1007"/>
                      <a:pt x="484" y="1071"/>
                    </a:cubicBezTo>
                    <a:cubicBezTo>
                      <a:pt x="564" y="1135"/>
                      <a:pt x="511" y="1309"/>
                      <a:pt x="628" y="1359"/>
                    </a:cubicBezTo>
                    <a:cubicBezTo>
                      <a:pt x="745" y="1409"/>
                      <a:pt x="1035" y="1350"/>
                      <a:pt x="1187" y="1374"/>
                    </a:cubicBezTo>
                    <a:cubicBezTo>
                      <a:pt x="1339" y="1398"/>
                      <a:pt x="1433" y="1529"/>
                      <a:pt x="1540" y="1503"/>
                    </a:cubicBezTo>
                    <a:cubicBezTo>
                      <a:pt x="1647" y="1477"/>
                      <a:pt x="1792" y="1339"/>
                      <a:pt x="1828" y="1215"/>
                    </a:cubicBezTo>
                    <a:cubicBezTo>
                      <a:pt x="1864" y="1091"/>
                      <a:pt x="1725" y="888"/>
                      <a:pt x="1757" y="760"/>
                    </a:cubicBezTo>
                    <a:cubicBezTo>
                      <a:pt x="1789" y="632"/>
                      <a:pt x="2040" y="563"/>
                      <a:pt x="2020" y="447"/>
                    </a:cubicBezTo>
                    <a:cubicBezTo>
                      <a:pt x="2000" y="331"/>
                      <a:pt x="1790" y="110"/>
                      <a:pt x="1636" y="63"/>
                    </a:cubicBezTo>
                    <a:cubicBezTo>
                      <a:pt x="1482" y="16"/>
                      <a:pt x="1253" y="173"/>
                      <a:pt x="1093" y="165"/>
                    </a:cubicBezTo>
                    <a:cubicBezTo>
                      <a:pt x="933" y="157"/>
                      <a:pt x="801" y="0"/>
                      <a:pt x="676" y="15"/>
                    </a:cubicBezTo>
                    <a:cubicBezTo>
                      <a:pt x="551" y="30"/>
                      <a:pt x="440" y="197"/>
                      <a:pt x="340" y="255"/>
                    </a:cubicBezTo>
                    <a:cubicBezTo>
                      <a:pt x="240" y="313"/>
                      <a:pt x="129" y="294"/>
                      <a:pt x="73" y="366"/>
                    </a:cubicBezTo>
                    <a:cubicBezTo>
                      <a:pt x="17" y="438"/>
                      <a:pt x="18" y="620"/>
                      <a:pt x="4" y="687"/>
                    </a:cubicBezTo>
                    <a:close/>
                  </a:path>
                </a:pathLst>
              </a:custGeom>
              <a:gradFill rotWithShape="1">
                <a:gsLst>
                  <a:gs pos="0">
                    <a:srgbClr val="B5B100">
                      <a:alpha val="95000"/>
                    </a:srgbClr>
                  </a:gs>
                  <a:gs pos="100000">
                    <a:srgbClr val="E4DF00">
                      <a:alpha val="0"/>
                    </a:srgbClr>
                  </a:gs>
                </a:gsLst>
                <a:path path="rect">
                  <a:fillToRect l="50000" t="50000" r="50000" b="50000"/>
                </a:path>
              </a:gradFill>
              <a:ln w="317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973" name="Oval 994"/>
              <p:cNvSpPr>
                <a:spLocks noChangeAspect="1" noChangeArrowheads="1"/>
              </p:cNvSpPr>
              <p:nvPr/>
            </p:nvSpPr>
            <p:spPr bwMode="auto">
              <a:xfrm>
                <a:off x="955" y="3493"/>
                <a:ext cx="348" cy="270"/>
              </a:xfrm>
              <a:prstGeom prst="ellipse">
                <a:avLst/>
              </a:prstGeom>
              <a:gradFill rotWithShape="1">
                <a:gsLst>
                  <a:gs pos="0">
                    <a:srgbClr val="800000"/>
                  </a:gs>
                  <a:gs pos="100000">
                    <a:srgbClr val="3B0000"/>
                  </a:gs>
                </a:gsLst>
                <a:path path="shape">
                  <a:fillToRect l="50000" t="50000" r="50000" b="50000"/>
                </a:path>
              </a:gradFill>
              <a:ln w="9525">
                <a:solidFill>
                  <a:srgbClr val="F6F000"/>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cxnSp>
          <p:nvCxnSpPr>
            <p:cNvPr id="1687" name="Straight Arrow Connector 1686"/>
            <p:cNvCxnSpPr/>
            <p:nvPr/>
          </p:nvCxnSpPr>
          <p:spPr>
            <a:xfrm flipV="1">
              <a:off x="2492375" y="1236663"/>
              <a:ext cx="833438" cy="4667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3" name="Straight Arrow Connector 1692"/>
            <p:cNvCxnSpPr/>
            <p:nvPr/>
          </p:nvCxnSpPr>
          <p:spPr>
            <a:xfrm>
              <a:off x="2492375" y="1936750"/>
              <a:ext cx="833438" cy="4651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30" name="Text Box 291"/>
            <p:cNvSpPr txBox="1">
              <a:spLocks noChangeArrowheads="1"/>
            </p:cNvSpPr>
            <p:nvPr/>
          </p:nvSpPr>
          <p:spPr bwMode="auto">
            <a:xfrm>
              <a:off x="1366838" y="2413000"/>
              <a:ext cx="728084"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CSC</a:t>
              </a:r>
            </a:p>
          </p:txBody>
        </p:sp>
        <p:sp>
          <p:nvSpPr>
            <p:cNvPr id="5131" name="Text Box 291"/>
            <p:cNvSpPr txBox="1">
              <a:spLocks noChangeArrowheads="1"/>
            </p:cNvSpPr>
            <p:nvPr/>
          </p:nvSpPr>
          <p:spPr bwMode="auto">
            <a:xfrm>
              <a:off x="4725988" y="833438"/>
              <a:ext cx="728084"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CSC</a:t>
              </a:r>
            </a:p>
          </p:txBody>
        </p:sp>
        <p:sp>
          <p:nvSpPr>
            <p:cNvPr id="5132" name="Text Box 291"/>
            <p:cNvSpPr txBox="1">
              <a:spLocks noChangeArrowheads="1"/>
            </p:cNvSpPr>
            <p:nvPr/>
          </p:nvSpPr>
          <p:spPr bwMode="auto">
            <a:xfrm>
              <a:off x="4603750" y="2549525"/>
              <a:ext cx="1737976"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“Progenitor”</a:t>
              </a:r>
            </a:p>
          </p:txBody>
        </p:sp>
        <p:grpSp>
          <p:nvGrpSpPr>
            <p:cNvPr id="9" name="Group 2246"/>
            <p:cNvGrpSpPr>
              <a:grpSpLocks/>
            </p:cNvGrpSpPr>
            <p:nvPr/>
          </p:nvGrpSpPr>
          <p:grpSpPr bwMode="auto">
            <a:xfrm>
              <a:off x="4254500" y="3970338"/>
              <a:ext cx="1079500" cy="996950"/>
              <a:chOff x="4144477" y="3898990"/>
              <a:chExt cx="1078818" cy="997362"/>
            </a:xfrm>
          </p:grpSpPr>
          <p:sp>
            <p:nvSpPr>
              <p:cNvPr id="5697" name="Freeform 1279"/>
              <p:cNvSpPr>
                <a:spLocks noChangeAspect="1"/>
              </p:cNvSpPr>
              <p:nvPr/>
            </p:nvSpPr>
            <p:spPr bwMode="auto">
              <a:xfrm rot="1268668">
                <a:off x="4332532" y="4084452"/>
                <a:ext cx="758190" cy="621030"/>
              </a:xfrm>
              <a:custGeom>
                <a:avLst/>
                <a:gdLst>
                  <a:gd name="T0" fmla="*/ 328238 w 1871"/>
                  <a:gd name="T1" fmla="*/ 5915594 h 1532"/>
                  <a:gd name="T2" fmla="*/ 1642002 w 1871"/>
                  <a:gd name="T3" fmla="*/ 5094311 h 1532"/>
                  <a:gd name="T4" fmla="*/ 2791647 w 1871"/>
                  <a:gd name="T5" fmla="*/ 3286351 h 1532"/>
                  <a:gd name="T6" fmla="*/ 3612648 w 1871"/>
                  <a:gd name="T7" fmla="*/ 657108 h 1532"/>
                  <a:gd name="T8" fmla="*/ 6568413 w 1871"/>
                  <a:gd name="T9" fmla="*/ 164176 h 1532"/>
                  <a:gd name="T10" fmla="*/ 7061178 w 1871"/>
                  <a:gd name="T11" fmla="*/ 1478797 h 1532"/>
                  <a:gd name="T12" fmla="*/ 7882178 w 1871"/>
                  <a:gd name="T13" fmla="*/ 1807554 h 1532"/>
                  <a:gd name="T14" fmla="*/ 8046298 w 1871"/>
                  <a:gd name="T15" fmla="*/ 2793419 h 1532"/>
                  <a:gd name="T16" fmla="*/ 9031823 w 1871"/>
                  <a:gd name="T17" fmla="*/ 3286351 h 1532"/>
                  <a:gd name="T18" fmla="*/ 8867704 w 1871"/>
                  <a:gd name="T19" fmla="*/ 4600973 h 1532"/>
                  <a:gd name="T20" fmla="*/ 9195942 w 1871"/>
                  <a:gd name="T21" fmla="*/ 5094311 h 1532"/>
                  <a:gd name="T22" fmla="*/ 9195942 w 1871"/>
                  <a:gd name="T23" fmla="*/ 6244351 h 1532"/>
                  <a:gd name="T24" fmla="*/ 4762293 w 1871"/>
                  <a:gd name="T25" fmla="*/ 7230217 h 1532"/>
                  <a:gd name="T26" fmla="*/ 2134765 w 1871"/>
                  <a:gd name="T27" fmla="*/ 7723149 h 1532"/>
                  <a:gd name="T28" fmla="*/ 1149645 w 1871"/>
                  <a:gd name="T29" fmla="*/ 8216487 h 1532"/>
                  <a:gd name="T30" fmla="*/ 164119 w 1871"/>
                  <a:gd name="T31" fmla="*/ 7887730 h 1532"/>
                  <a:gd name="T32" fmla="*/ 164119 w 1871"/>
                  <a:gd name="T33" fmla="*/ 6737285 h 1532"/>
                  <a:gd name="T34" fmla="*/ 328238 w 1871"/>
                  <a:gd name="T35" fmla="*/ 591559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698" name="Freeform 1280"/>
              <p:cNvSpPr>
                <a:spLocks noChangeAspect="1"/>
              </p:cNvSpPr>
              <p:nvPr/>
            </p:nvSpPr>
            <p:spPr bwMode="auto">
              <a:xfrm rot="1268668">
                <a:off x="4144477" y="3898990"/>
                <a:ext cx="1078818" cy="997362"/>
              </a:xfrm>
              <a:custGeom>
                <a:avLst/>
                <a:gdLst>
                  <a:gd name="T0" fmla="*/ 997517 w 1871"/>
                  <a:gd name="T1" fmla="*/ 29243800 h 1532"/>
                  <a:gd name="T2" fmla="*/ 6649348 w 1871"/>
                  <a:gd name="T3" fmla="*/ 25853292 h 1532"/>
                  <a:gd name="T4" fmla="*/ 10971540 w 1871"/>
                  <a:gd name="T5" fmla="*/ 16953201 h 1532"/>
                  <a:gd name="T6" fmla="*/ 13963515 w 1871"/>
                  <a:gd name="T7" fmla="*/ 3814324 h 1532"/>
                  <a:gd name="T8" fmla="*/ 25932573 w 1871"/>
                  <a:gd name="T9" fmla="*/ 847628 h 1532"/>
                  <a:gd name="T10" fmla="*/ 27927031 w 1871"/>
                  <a:gd name="T11" fmla="*/ 7204834 h 1532"/>
                  <a:gd name="T12" fmla="*/ 31251703 w 1871"/>
                  <a:gd name="T13" fmla="*/ 9323902 h 1532"/>
                  <a:gd name="T14" fmla="*/ 31917099 w 1871"/>
                  <a:gd name="T15" fmla="*/ 13986505 h 1532"/>
                  <a:gd name="T16" fmla="*/ 35906591 w 1871"/>
                  <a:gd name="T17" fmla="*/ 16953201 h 1532"/>
                  <a:gd name="T18" fmla="*/ 34909074 w 1871"/>
                  <a:gd name="T19" fmla="*/ 23310410 h 1532"/>
                  <a:gd name="T20" fmla="*/ 36571411 w 1871"/>
                  <a:gd name="T21" fmla="*/ 25429478 h 1532"/>
                  <a:gd name="T22" fmla="*/ 36571411 w 1871"/>
                  <a:gd name="T23" fmla="*/ 30939055 h 1532"/>
                  <a:gd name="T24" fmla="*/ 18950529 w 1871"/>
                  <a:gd name="T25" fmla="*/ 36873097 h 1532"/>
                  <a:gd name="T26" fmla="*/ 8644382 w 1871"/>
                  <a:gd name="T27" fmla="*/ 39415978 h 1532"/>
                  <a:gd name="T28" fmla="*/ 4322191 w 1871"/>
                  <a:gd name="T29" fmla="*/ 41111233 h 1532"/>
                  <a:gd name="T30" fmla="*/ 664820 w 1871"/>
                  <a:gd name="T31" fmla="*/ 39415978 h 1532"/>
                  <a:gd name="T32" fmla="*/ 664820 w 1871"/>
                  <a:gd name="T33" fmla="*/ 34330215 h 1532"/>
                  <a:gd name="T34" fmla="*/ 997517 w 1871"/>
                  <a:gd name="T35" fmla="*/ 29243800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F200"/>
                  </a:gs>
                  <a:gs pos="45000">
                    <a:srgbClr val="FF7A00"/>
                  </a:gs>
                  <a:gs pos="70000">
                    <a:srgbClr val="FF0300"/>
                  </a:gs>
                  <a:gs pos="100000">
                    <a:srgbClr val="4D0808"/>
                  </a:gs>
                </a:gsLst>
                <a:lin ang="5400000"/>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699" name="Freeform 1281"/>
              <p:cNvSpPr>
                <a:spLocks noChangeAspect="1"/>
              </p:cNvSpPr>
              <p:nvPr/>
            </p:nvSpPr>
            <p:spPr bwMode="auto">
              <a:xfrm rot="1268668">
                <a:off x="4350312" y="4073022"/>
                <a:ext cx="758190" cy="619760"/>
              </a:xfrm>
              <a:custGeom>
                <a:avLst/>
                <a:gdLst>
                  <a:gd name="T0" fmla="*/ 328238 w 1871"/>
                  <a:gd name="T1" fmla="*/ 5727925 h 1532"/>
                  <a:gd name="T2" fmla="*/ 1642002 w 1871"/>
                  <a:gd name="T3" fmla="*/ 5073375 h 1532"/>
                  <a:gd name="T4" fmla="*/ 2791647 w 1871"/>
                  <a:gd name="T5" fmla="*/ 3273158 h 1532"/>
                  <a:gd name="T6" fmla="*/ 3612648 w 1871"/>
                  <a:gd name="T7" fmla="*/ 654551 h 1532"/>
                  <a:gd name="T8" fmla="*/ 6568413 w 1871"/>
                  <a:gd name="T9" fmla="*/ 163840 h 1532"/>
                  <a:gd name="T10" fmla="*/ 7061178 w 1871"/>
                  <a:gd name="T11" fmla="*/ 1472941 h 1532"/>
                  <a:gd name="T12" fmla="*/ 7882178 w 1871"/>
                  <a:gd name="T13" fmla="*/ 1800217 h 1532"/>
                  <a:gd name="T14" fmla="*/ 8046298 w 1871"/>
                  <a:gd name="T15" fmla="*/ 2782043 h 1532"/>
                  <a:gd name="T16" fmla="*/ 9031823 w 1871"/>
                  <a:gd name="T17" fmla="*/ 3273158 h 1532"/>
                  <a:gd name="T18" fmla="*/ 8867704 w 1871"/>
                  <a:gd name="T19" fmla="*/ 4582260 h 1532"/>
                  <a:gd name="T20" fmla="*/ 9195942 w 1871"/>
                  <a:gd name="T21" fmla="*/ 5073375 h 1532"/>
                  <a:gd name="T22" fmla="*/ 9195942 w 1871"/>
                  <a:gd name="T23" fmla="*/ 6055200 h 1532"/>
                  <a:gd name="T24" fmla="*/ 4762293 w 1871"/>
                  <a:gd name="T25" fmla="*/ 7200868 h 1532"/>
                  <a:gd name="T26" fmla="*/ 2134765 w 1871"/>
                  <a:gd name="T27" fmla="*/ 7691983 h 1532"/>
                  <a:gd name="T28" fmla="*/ 1149645 w 1871"/>
                  <a:gd name="T29" fmla="*/ 8019258 h 1532"/>
                  <a:gd name="T30" fmla="*/ 164119 w 1871"/>
                  <a:gd name="T31" fmla="*/ 7691983 h 1532"/>
                  <a:gd name="T32" fmla="*/ 164119 w 1871"/>
                  <a:gd name="T33" fmla="*/ 6709753 h 1532"/>
                  <a:gd name="T34" fmla="*/ 328238 w 1871"/>
                  <a:gd name="T35" fmla="*/ 572792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0000"/>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700" name="Oval 1282"/>
              <p:cNvSpPr>
                <a:spLocks noChangeAspect="1" noChangeArrowheads="1"/>
              </p:cNvSpPr>
              <p:nvPr/>
            </p:nvSpPr>
            <p:spPr bwMode="auto">
              <a:xfrm rot="-234237">
                <a:off x="4519222" y="4276222"/>
                <a:ext cx="364490" cy="278130"/>
              </a:xfrm>
              <a:prstGeom prst="ellipse">
                <a:avLst/>
              </a:prstGeom>
              <a:gradFill rotWithShape="1">
                <a:gsLst>
                  <a:gs pos="0">
                    <a:srgbClr val="800000"/>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10" name="Group 1283"/>
              <p:cNvGrpSpPr>
                <a:grpSpLocks noChangeAspect="1"/>
              </p:cNvGrpSpPr>
              <p:nvPr/>
            </p:nvGrpSpPr>
            <p:grpSpPr bwMode="auto">
              <a:xfrm rot="1268668">
                <a:off x="4586532" y="4145412"/>
                <a:ext cx="386080" cy="212090"/>
                <a:chOff x="181" y="1684"/>
                <a:chExt cx="5375" cy="2572"/>
              </a:xfrm>
            </p:grpSpPr>
            <p:sp>
              <p:nvSpPr>
                <p:cNvPr id="5702"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703"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04"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05"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06"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07"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08"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09"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0"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1"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2"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3"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4"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5"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6"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7"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8"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19"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0"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1"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2"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3"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4"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5"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6"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7"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8"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29"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0"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1"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2"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3"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4"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5"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6"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7"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8"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39"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0"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1"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2"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3"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4"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5"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6"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7"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8"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49"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0"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1"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2"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3"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4"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5"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6"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7"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8"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59"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0"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1"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2"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3"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4"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5"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6"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7"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8"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69"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0"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1"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2"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3"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4"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5"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6"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7"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8"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79"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0"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1"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2"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3"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4"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5"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6"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7"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8"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89"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0"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1"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2"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3"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4"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5"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6"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7"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8"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799"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0"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1"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2"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3"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4"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5"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6"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7"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8"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09"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0"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1"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2"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3"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4"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5"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6"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7"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8"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19"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0"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1"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2"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3"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4"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5"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6"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7"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8"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29"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0"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1"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2"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3"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4"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5"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6"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7"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8"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39"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0"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1"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2"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3"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4"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5"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6"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7"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8"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49"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0"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1"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2"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3"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4"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5"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6"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7"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8"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59"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0"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1"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2"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3"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4"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5"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6"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7"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8"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69"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0"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1"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2"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3"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4"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5"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6"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7"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8"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79"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0"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1"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2"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3"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4"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5"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6"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7"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8"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89"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0"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1"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2"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3"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4"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5"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6"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7"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8"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899"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0"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1"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2"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3"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4"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5"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6"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7"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8"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09"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0"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1"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2"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3"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4"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5"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6"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7"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8"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19"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0"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1"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2"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3"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4"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5"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6"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7"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8"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29"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0"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1"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2"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3"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4"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5"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6"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7"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8"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39"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0"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1"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2"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3"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4"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5"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6"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7"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8"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49"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0"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1"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2"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3"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4"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5"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6"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7"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8"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59"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0"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1"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2"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3"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4"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5"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6"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7"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8"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969"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11" name="Group 2794"/>
            <p:cNvGrpSpPr>
              <a:grpSpLocks/>
            </p:cNvGrpSpPr>
            <p:nvPr/>
          </p:nvGrpSpPr>
          <p:grpSpPr bwMode="auto">
            <a:xfrm>
              <a:off x="1493838" y="3970338"/>
              <a:ext cx="1079500" cy="996950"/>
              <a:chOff x="4144477" y="3898990"/>
              <a:chExt cx="1078818" cy="997362"/>
            </a:xfrm>
          </p:grpSpPr>
          <p:sp>
            <p:nvSpPr>
              <p:cNvPr id="5424" name="Freeform 1279"/>
              <p:cNvSpPr>
                <a:spLocks noChangeAspect="1"/>
              </p:cNvSpPr>
              <p:nvPr/>
            </p:nvSpPr>
            <p:spPr bwMode="auto">
              <a:xfrm rot="1268668">
                <a:off x="4332532" y="4084452"/>
                <a:ext cx="758190" cy="621030"/>
              </a:xfrm>
              <a:custGeom>
                <a:avLst/>
                <a:gdLst>
                  <a:gd name="T0" fmla="*/ 328238 w 1871"/>
                  <a:gd name="T1" fmla="*/ 5915594 h 1532"/>
                  <a:gd name="T2" fmla="*/ 1642002 w 1871"/>
                  <a:gd name="T3" fmla="*/ 5094311 h 1532"/>
                  <a:gd name="T4" fmla="*/ 2791647 w 1871"/>
                  <a:gd name="T5" fmla="*/ 3286351 h 1532"/>
                  <a:gd name="T6" fmla="*/ 3612648 w 1871"/>
                  <a:gd name="T7" fmla="*/ 657108 h 1532"/>
                  <a:gd name="T8" fmla="*/ 6568413 w 1871"/>
                  <a:gd name="T9" fmla="*/ 164176 h 1532"/>
                  <a:gd name="T10" fmla="*/ 7061178 w 1871"/>
                  <a:gd name="T11" fmla="*/ 1478797 h 1532"/>
                  <a:gd name="T12" fmla="*/ 7882178 w 1871"/>
                  <a:gd name="T13" fmla="*/ 1807554 h 1532"/>
                  <a:gd name="T14" fmla="*/ 8046298 w 1871"/>
                  <a:gd name="T15" fmla="*/ 2793419 h 1532"/>
                  <a:gd name="T16" fmla="*/ 9031823 w 1871"/>
                  <a:gd name="T17" fmla="*/ 3286351 h 1532"/>
                  <a:gd name="T18" fmla="*/ 8867704 w 1871"/>
                  <a:gd name="T19" fmla="*/ 4600973 h 1532"/>
                  <a:gd name="T20" fmla="*/ 9195942 w 1871"/>
                  <a:gd name="T21" fmla="*/ 5094311 h 1532"/>
                  <a:gd name="T22" fmla="*/ 9195942 w 1871"/>
                  <a:gd name="T23" fmla="*/ 6244351 h 1532"/>
                  <a:gd name="T24" fmla="*/ 4762293 w 1871"/>
                  <a:gd name="T25" fmla="*/ 7230217 h 1532"/>
                  <a:gd name="T26" fmla="*/ 2134765 w 1871"/>
                  <a:gd name="T27" fmla="*/ 7723149 h 1532"/>
                  <a:gd name="T28" fmla="*/ 1149645 w 1871"/>
                  <a:gd name="T29" fmla="*/ 8216487 h 1532"/>
                  <a:gd name="T30" fmla="*/ 164119 w 1871"/>
                  <a:gd name="T31" fmla="*/ 7887730 h 1532"/>
                  <a:gd name="T32" fmla="*/ 164119 w 1871"/>
                  <a:gd name="T33" fmla="*/ 6737285 h 1532"/>
                  <a:gd name="T34" fmla="*/ 328238 w 1871"/>
                  <a:gd name="T35" fmla="*/ 591559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425" name="Freeform 1280"/>
              <p:cNvSpPr>
                <a:spLocks noChangeAspect="1"/>
              </p:cNvSpPr>
              <p:nvPr/>
            </p:nvSpPr>
            <p:spPr bwMode="auto">
              <a:xfrm rot="1268668">
                <a:off x="4144477" y="3898990"/>
                <a:ext cx="1078818" cy="997362"/>
              </a:xfrm>
              <a:custGeom>
                <a:avLst/>
                <a:gdLst>
                  <a:gd name="T0" fmla="*/ 997517 w 1871"/>
                  <a:gd name="T1" fmla="*/ 29243800 h 1532"/>
                  <a:gd name="T2" fmla="*/ 6649348 w 1871"/>
                  <a:gd name="T3" fmla="*/ 25853292 h 1532"/>
                  <a:gd name="T4" fmla="*/ 10971540 w 1871"/>
                  <a:gd name="T5" fmla="*/ 16953201 h 1532"/>
                  <a:gd name="T6" fmla="*/ 13963515 w 1871"/>
                  <a:gd name="T7" fmla="*/ 3814324 h 1532"/>
                  <a:gd name="T8" fmla="*/ 25932573 w 1871"/>
                  <a:gd name="T9" fmla="*/ 847628 h 1532"/>
                  <a:gd name="T10" fmla="*/ 27927031 w 1871"/>
                  <a:gd name="T11" fmla="*/ 7204834 h 1532"/>
                  <a:gd name="T12" fmla="*/ 31251703 w 1871"/>
                  <a:gd name="T13" fmla="*/ 9323902 h 1532"/>
                  <a:gd name="T14" fmla="*/ 31917099 w 1871"/>
                  <a:gd name="T15" fmla="*/ 13986505 h 1532"/>
                  <a:gd name="T16" fmla="*/ 35906591 w 1871"/>
                  <a:gd name="T17" fmla="*/ 16953201 h 1532"/>
                  <a:gd name="T18" fmla="*/ 34909074 w 1871"/>
                  <a:gd name="T19" fmla="*/ 23310410 h 1532"/>
                  <a:gd name="T20" fmla="*/ 36571411 w 1871"/>
                  <a:gd name="T21" fmla="*/ 25429478 h 1532"/>
                  <a:gd name="T22" fmla="*/ 36571411 w 1871"/>
                  <a:gd name="T23" fmla="*/ 30939055 h 1532"/>
                  <a:gd name="T24" fmla="*/ 18950529 w 1871"/>
                  <a:gd name="T25" fmla="*/ 36873097 h 1532"/>
                  <a:gd name="T26" fmla="*/ 8644382 w 1871"/>
                  <a:gd name="T27" fmla="*/ 39415978 h 1532"/>
                  <a:gd name="T28" fmla="*/ 4322191 w 1871"/>
                  <a:gd name="T29" fmla="*/ 41111233 h 1532"/>
                  <a:gd name="T30" fmla="*/ 664820 w 1871"/>
                  <a:gd name="T31" fmla="*/ 39415978 h 1532"/>
                  <a:gd name="T32" fmla="*/ 664820 w 1871"/>
                  <a:gd name="T33" fmla="*/ 34330215 h 1532"/>
                  <a:gd name="T34" fmla="*/ 997517 w 1871"/>
                  <a:gd name="T35" fmla="*/ 29243800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F200"/>
                  </a:gs>
                  <a:gs pos="45000">
                    <a:srgbClr val="FF7A00"/>
                  </a:gs>
                  <a:gs pos="70000">
                    <a:srgbClr val="FF0300"/>
                  </a:gs>
                  <a:gs pos="100000">
                    <a:srgbClr val="4D0808"/>
                  </a:gs>
                </a:gsLst>
                <a:lin ang="5400000"/>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426" name="Freeform 1281"/>
              <p:cNvSpPr>
                <a:spLocks noChangeAspect="1"/>
              </p:cNvSpPr>
              <p:nvPr/>
            </p:nvSpPr>
            <p:spPr bwMode="auto">
              <a:xfrm rot="1268668">
                <a:off x="4350312" y="4073022"/>
                <a:ext cx="758190" cy="619760"/>
              </a:xfrm>
              <a:custGeom>
                <a:avLst/>
                <a:gdLst>
                  <a:gd name="T0" fmla="*/ 328238 w 1871"/>
                  <a:gd name="T1" fmla="*/ 5727925 h 1532"/>
                  <a:gd name="T2" fmla="*/ 1642002 w 1871"/>
                  <a:gd name="T3" fmla="*/ 5073375 h 1532"/>
                  <a:gd name="T4" fmla="*/ 2791647 w 1871"/>
                  <a:gd name="T5" fmla="*/ 3273158 h 1532"/>
                  <a:gd name="T6" fmla="*/ 3612648 w 1871"/>
                  <a:gd name="T7" fmla="*/ 654551 h 1532"/>
                  <a:gd name="T8" fmla="*/ 6568413 w 1871"/>
                  <a:gd name="T9" fmla="*/ 163840 h 1532"/>
                  <a:gd name="T10" fmla="*/ 7061178 w 1871"/>
                  <a:gd name="T11" fmla="*/ 1472941 h 1532"/>
                  <a:gd name="T12" fmla="*/ 7882178 w 1871"/>
                  <a:gd name="T13" fmla="*/ 1800217 h 1532"/>
                  <a:gd name="T14" fmla="*/ 8046298 w 1871"/>
                  <a:gd name="T15" fmla="*/ 2782043 h 1532"/>
                  <a:gd name="T16" fmla="*/ 9031823 w 1871"/>
                  <a:gd name="T17" fmla="*/ 3273158 h 1532"/>
                  <a:gd name="T18" fmla="*/ 8867704 w 1871"/>
                  <a:gd name="T19" fmla="*/ 4582260 h 1532"/>
                  <a:gd name="T20" fmla="*/ 9195942 w 1871"/>
                  <a:gd name="T21" fmla="*/ 5073375 h 1532"/>
                  <a:gd name="T22" fmla="*/ 9195942 w 1871"/>
                  <a:gd name="T23" fmla="*/ 6055200 h 1532"/>
                  <a:gd name="T24" fmla="*/ 4762293 w 1871"/>
                  <a:gd name="T25" fmla="*/ 7200868 h 1532"/>
                  <a:gd name="T26" fmla="*/ 2134765 w 1871"/>
                  <a:gd name="T27" fmla="*/ 7691983 h 1532"/>
                  <a:gd name="T28" fmla="*/ 1149645 w 1871"/>
                  <a:gd name="T29" fmla="*/ 8019258 h 1532"/>
                  <a:gd name="T30" fmla="*/ 164119 w 1871"/>
                  <a:gd name="T31" fmla="*/ 7691983 h 1532"/>
                  <a:gd name="T32" fmla="*/ 164119 w 1871"/>
                  <a:gd name="T33" fmla="*/ 6709753 h 1532"/>
                  <a:gd name="T34" fmla="*/ 328238 w 1871"/>
                  <a:gd name="T35" fmla="*/ 572792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0000"/>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427" name="Oval 1282"/>
              <p:cNvSpPr>
                <a:spLocks noChangeAspect="1" noChangeArrowheads="1"/>
              </p:cNvSpPr>
              <p:nvPr/>
            </p:nvSpPr>
            <p:spPr bwMode="auto">
              <a:xfrm rot="-234237">
                <a:off x="4519222" y="4276222"/>
                <a:ext cx="364490" cy="278130"/>
              </a:xfrm>
              <a:prstGeom prst="ellipse">
                <a:avLst/>
              </a:prstGeom>
              <a:gradFill rotWithShape="1">
                <a:gsLst>
                  <a:gs pos="0">
                    <a:srgbClr val="800000"/>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12" name="Group 1283"/>
              <p:cNvGrpSpPr>
                <a:grpSpLocks noChangeAspect="1"/>
              </p:cNvGrpSpPr>
              <p:nvPr/>
            </p:nvGrpSpPr>
            <p:grpSpPr bwMode="auto">
              <a:xfrm rot="1268668">
                <a:off x="4586532" y="4145412"/>
                <a:ext cx="386080" cy="212090"/>
                <a:chOff x="181" y="1684"/>
                <a:chExt cx="5375" cy="2572"/>
              </a:xfrm>
            </p:grpSpPr>
            <p:sp>
              <p:nvSpPr>
                <p:cNvPr id="5429"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430"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1"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2"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3"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4"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5"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6"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7"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8"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39"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0"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1"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2"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3"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4"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5"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6"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7"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8"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49"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0"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1"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2"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3"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4"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5"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6"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7"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8"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59"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0"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1"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2"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3"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4"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5"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6"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7"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8"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69"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0"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1"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2"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3"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4"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5"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6"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7"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8"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79"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0"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1"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2"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3"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4"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5"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6"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7"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8"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89"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0"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1"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2"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3"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4"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5"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6"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7"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8"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99"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0"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1"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2"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3"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4"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5"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6"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7"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8"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09"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0"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1"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2"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3"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4"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5"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6"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7"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8"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19"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0"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1"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2"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3"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4"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5"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6"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7"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8"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29"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0"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1"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2"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3"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4"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5"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6"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7"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8"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39"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0"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1"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2"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3"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4"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5"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6"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7"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8"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49"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0"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1"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2"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3"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4"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5"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6"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7"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8"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59"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0"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1"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2"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3"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4"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5"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6"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7"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8"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69"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0"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1"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2"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3"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4"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5"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6"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7"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8"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79"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0"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1"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2"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3"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4"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5"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6"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7"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8"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89"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0"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1"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2"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3"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4"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5"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6"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7"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8"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599"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0"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1"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2"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3"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4"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5"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6"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7"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8"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09"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0"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1"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2"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3"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4"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5"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6"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7"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8"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19"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0"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1"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2"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3"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4"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5"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6"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7"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8"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29"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0"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1"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2"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3"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4"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5"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6"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7"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8"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39"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0"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1"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2"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3"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4"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5"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6"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7"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8"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49"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0"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1"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2"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3"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4"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5"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6"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7"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8"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59"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0"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1"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2"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3"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4"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5"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6"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7"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8"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69"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0"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1"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2"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3"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4"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5"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6"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7"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8"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79"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0"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1"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2"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3"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4"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5"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6"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7"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8"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89"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90"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91"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92"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93"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94"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95"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696"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grpSp>
          <p:nvGrpSpPr>
            <p:cNvPr id="13" name="Group 3068"/>
            <p:cNvGrpSpPr>
              <a:grpSpLocks/>
            </p:cNvGrpSpPr>
            <p:nvPr/>
          </p:nvGrpSpPr>
          <p:grpSpPr bwMode="auto">
            <a:xfrm>
              <a:off x="5635625" y="3970338"/>
              <a:ext cx="1077913" cy="996950"/>
              <a:chOff x="4144477" y="3898990"/>
              <a:chExt cx="1078818" cy="997362"/>
            </a:xfrm>
          </p:grpSpPr>
          <p:sp>
            <p:nvSpPr>
              <p:cNvPr id="5151" name="Freeform 1279"/>
              <p:cNvSpPr>
                <a:spLocks noChangeAspect="1"/>
              </p:cNvSpPr>
              <p:nvPr/>
            </p:nvSpPr>
            <p:spPr bwMode="auto">
              <a:xfrm rot="1268668">
                <a:off x="4332532" y="4084452"/>
                <a:ext cx="758190" cy="621030"/>
              </a:xfrm>
              <a:custGeom>
                <a:avLst/>
                <a:gdLst>
                  <a:gd name="T0" fmla="*/ 328238 w 1871"/>
                  <a:gd name="T1" fmla="*/ 5915594 h 1532"/>
                  <a:gd name="T2" fmla="*/ 1642002 w 1871"/>
                  <a:gd name="T3" fmla="*/ 5094311 h 1532"/>
                  <a:gd name="T4" fmla="*/ 2791647 w 1871"/>
                  <a:gd name="T5" fmla="*/ 3286351 h 1532"/>
                  <a:gd name="T6" fmla="*/ 3612648 w 1871"/>
                  <a:gd name="T7" fmla="*/ 657108 h 1532"/>
                  <a:gd name="T8" fmla="*/ 6568413 w 1871"/>
                  <a:gd name="T9" fmla="*/ 164176 h 1532"/>
                  <a:gd name="T10" fmla="*/ 7061178 w 1871"/>
                  <a:gd name="T11" fmla="*/ 1478797 h 1532"/>
                  <a:gd name="T12" fmla="*/ 7882178 w 1871"/>
                  <a:gd name="T13" fmla="*/ 1807554 h 1532"/>
                  <a:gd name="T14" fmla="*/ 8046298 w 1871"/>
                  <a:gd name="T15" fmla="*/ 2793419 h 1532"/>
                  <a:gd name="T16" fmla="*/ 9031823 w 1871"/>
                  <a:gd name="T17" fmla="*/ 3286351 h 1532"/>
                  <a:gd name="T18" fmla="*/ 8867704 w 1871"/>
                  <a:gd name="T19" fmla="*/ 4600973 h 1532"/>
                  <a:gd name="T20" fmla="*/ 9195942 w 1871"/>
                  <a:gd name="T21" fmla="*/ 5094311 h 1532"/>
                  <a:gd name="T22" fmla="*/ 9195942 w 1871"/>
                  <a:gd name="T23" fmla="*/ 6244351 h 1532"/>
                  <a:gd name="T24" fmla="*/ 4762293 w 1871"/>
                  <a:gd name="T25" fmla="*/ 7230217 h 1532"/>
                  <a:gd name="T26" fmla="*/ 2134765 w 1871"/>
                  <a:gd name="T27" fmla="*/ 7723149 h 1532"/>
                  <a:gd name="T28" fmla="*/ 1149645 w 1871"/>
                  <a:gd name="T29" fmla="*/ 8216487 h 1532"/>
                  <a:gd name="T30" fmla="*/ 164119 w 1871"/>
                  <a:gd name="T31" fmla="*/ 7887730 h 1532"/>
                  <a:gd name="T32" fmla="*/ 164119 w 1871"/>
                  <a:gd name="T33" fmla="*/ 6737285 h 1532"/>
                  <a:gd name="T34" fmla="*/ 328238 w 1871"/>
                  <a:gd name="T35" fmla="*/ 5915594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9933">
                      <a:alpha val="62999"/>
                    </a:srgbClr>
                  </a:gs>
                  <a:gs pos="100000">
                    <a:schemeClr val="bg1">
                      <a:alpha val="0"/>
                    </a:scheme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152" name="Freeform 1280"/>
              <p:cNvSpPr>
                <a:spLocks noChangeAspect="1"/>
              </p:cNvSpPr>
              <p:nvPr/>
            </p:nvSpPr>
            <p:spPr bwMode="auto">
              <a:xfrm rot="1268668">
                <a:off x="4144477" y="3898990"/>
                <a:ext cx="1078818" cy="997362"/>
              </a:xfrm>
              <a:custGeom>
                <a:avLst/>
                <a:gdLst>
                  <a:gd name="T0" fmla="*/ 997517 w 1871"/>
                  <a:gd name="T1" fmla="*/ 29243800 h 1532"/>
                  <a:gd name="T2" fmla="*/ 6649348 w 1871"/>
                  <a:gd name="T3" fmla="*/ 25853292 h 1532"/>
                  <a:gd name="T4" fmla="*/ 10971540 w 1871"/>
                  <a:gd name="T5" fmla="*/ 16953201 h 1532"/>
                  <a:gd name="T6" fmla="*/ 13963515 w 1871"/>
                  <a:gd name="T7" fmla="*/ 3814324 h 1532"/>
                  <a:gd name="T8" fmla="*/ 25932573 w 1871"/>
                  <a:gd name="T9" fmla="*/ 847628 h 1532"/>
                  <a:gd name="T10" fmla="*/ 27927031 w 1871"/>
                  <a:gd name="T11" fmla="*/ 7204834 h 1532"/>
                  <a:gd name="T12" fmla="*/ 31251703 w 1871"/>
                  <a:gd name="T13" fmla="*/ 9323902 h 1532"/>
                  <a:gd name="T14" fmla="*/ 31917099 w 1871"/>
                  <a:gd name="T15" fmla="*/ 13986505 h 1532"/>
                  <a:gd name="T16" fmla="*/ 35906591 w 1871"/>
                  <a:gd name="T17" fmla="*/ 16953201 h 1532"/>
                  <a:gd name="T18" fmla="*/ 34909074 w 1871"/>
                  <a:gd name="T19" fmla="*/ 23310410 h 1532"/>
                  <a:gd name="T20" fmla="*/ 36571411 w 1871"/>
                  <a:gd name="T21" fmla="*/ 25429478 h 1532"/>
                  <a:gd name="T22" fmla="*/ 36571411 w 1871"/>
                  <a:gd name="T23" fmla="*/ 30939055 h 1532"/>
                  <a:gd name="T24" fmla="*/ 18950529 w 1871"/>
                  <a:gd name="T25" fmla="*/ 36873097 h 1532"/>
                  <a:gd name="T26" fmla="*/ 8644382 w 1871"/>
                  <a:gd name="T27" fmla="*/ 39415978 h 1532"/>
                  <a:gd name="T28" fmla="*/ 4322191 w 1871"/>
                  <a:gd name="T29" fmla="*/ 41111233 h 1532"/>
                  <a:gd name="T30" fmla="*/ 664820 w 1871"/>
                  <a:gd name="T31" fmla="*/ 39415978 h 1532"/>
                  <a:gd name="T32" fmla="*/ 664820 w 1871"/>
                  <a:gd name="T33" fmla="*/ 34330215 h 1532"/>
                  <a:gd name="T34" fmla="*/ 997517 w 1871"/>
                  <a:gd name="T35" fmla="*/ 29243800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F200"/>
                  </a:gs>
                  <a:gs pos="45000">
                    <a:srgbClr val="FF7A00"/>
                  </a:gs>
                  <a:gs pos="70000">
                    <a:srgbClr val="FF0300"/>
                  </a:gs>
                  <a:gs pos="100000">
                    <a:srgbClr val="4D0808"/>
                  </a:gs>
                </a:gsLst>
                <a:lin ang="5400000"/>
              </a:gradFill>
              <a:ln w="9525">
                <a:solidFill>
                  <a:srgbClr val="990000"/>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153" name="Freeform 1281"/>
              <p:cNvSpPr>
                <a:spLocks noChangeAspect="1"/>
              </p:cNvSpPr>
              <p:nvPr/>
            </p:nvSpPr>
            <p:spPr bwMode="auto">
              <a:xfrm rot="1268668">
                <a:off x="4350312" y="4073022"/>
                <a:ext cx="758190" cy="619760"/>
              </a:xfrm>
              <a:custGeom>
                <a:avLst/>
                <a:gdLst>
                  <a:gd name="T0" fmla="*/ 328238 w 1871"/>
                  <a:gd name="T1" fmla="*/ 5727925 h 1532"/>
                  <a:gd name="T2" fmla="*/ 1642002 w 1871"/>
                  <a:gd name="T3" fmla="*/ 5073375 h 1532"/>
                  <a:gd name="T4" fmla="*/ 2791647 w 1871"/>
                  <a:gd name="T5" fmla="*/ 3273158 h 1532"/>
                  <a:gd name="T6" fmla="*/ 3612648 w 1871"/>
                  <a:gd name="T7" fmla="*/ 654551 h 1532"/>
                  <a:gd name="T8" fmla="*/ 6568413 w 1871"/>
                  <a:gd name="T9" fmla="*/ 163840 h 1532"/>
                  <a:gd name="T10" fmla="*/ 7061178 w 1871"/>
                  <a:gd name="T11" fmla="*/ 1472941 h 1532"/>
                  <a:gd name="T12" fmla="*/ 7882178 w 1871"/>
                  <a:gd name="T13" fmla="*/ 1800217 h 1532"/>
                  <a:gd name="T14" fmla="*/ 8046298 w 1871"/>
                  <a:gd name="T15" fmla="*/ 2782043 h 1532"/>
                  <a:gd name="T16" fmla="*/ 9031823 w 1871"/>
                  <a:gd name="T17" fmla="*/ 3273158 h 1532"/>
                  <a:gd name="T18" fmla="*/ 8867704 w 1871"/>
                  <a:gd name="T19" fmla="*/ 4582260 h 1532"/>
                  <a:gd name="T20" fmla="*/ 9195942 w 1871"/>
                  <a:gd name="T21" fmla="*/ 5073375 h 1532"/>
                  <a:gd name="T22" fmla="*/ 9195942 w 1871"/>
                  <a:gd name="T23" fmla="*/ 6055200 h 1532"/>
                  <a:gd name="T24" fmla="*/ 4762293 w 1871"/>
                  <a:gd name="T25" fmla="*/ 7200868 h 1532"/>
                  <a:gd name="T26" fmla="*/ 2134765 w 1871"/>
                  <a:gd name="T27" fmla="*/ 7691983 h 1532"/>
                  <a:gd name="T28" fmla="*/ 1149645 w 1871"/>
                  <a:gd name="T29" fmla="*/ 8019258 h 1532"/>
                  <a:gd name="T30" fmla="*/ 164119 w 1871"/>
                  <a:gd name="T31" fmla="*/ 7691983 h 1532"/>
                  <a:gd name="T32" fmla="*/ 164119 w 1871"/>
                  <a:gd name="T33" fmla="*/ 6709753 h 1532"/>
                  <a:gd name="T34" fmla="*/ 328238 w 1871"/>
                  <a:gd name="T35" fmla="*/ 5727925 h 1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1"/>
                  <a:gd name="T55" fmla="*/ 0 h 1532"/>
                  <a:gd name="T56" fmla="*/ 1871 w 1871"/>
                  <a:gd name="T57" fmla="*/ 1532 h 1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1" h="1532">
                    <a:moveTo>
                      <a:pt x="47" y="1095"/>
                    </a:moveTo>
                    <a:cubicBezTo>
                      <a:pt x="94" y="1042"/>
                      <a:pt x="235" y="1039"/>
                      <a:pt x="314" y="962"/>
                    </a:cubicBezTo>
                    <a:cubicBezTo>
                      <a:pt x="392" y="885"/>
                      <a:pt x="461" y="765"/>
                      <a:pt x="521" y="628"/>
                    </a:cubicBezTo>
                    <a:cubicBezTo>
                      <a:pt x="580" y="491"/>
                      <a:pt x="552" y="238"/>
                      <a:pt x="669" y="137"/>
                    </a:cubicBezTo>
                    <a:cubicBezTo>
                      <a:pt x="786" y="36"/>
                      <a:pt x="1116" y="0"/>
                      <a:pt x="1226" y="22"/>
                    </a:cubicBezTo>
                    <a:cubicBezTo>
                      <a:pt x="1336" y="44"/>
                      <a:pt x="1284" y="212"/>
                      <a:pt x="1327" y="266"/>
                    </a:cubicBezTo>
                    <a:cubicBezTo>
                      <a:pt x="1370" y="320"/>
                      <a:pt x="1455" y="306"/>
                      <a:pt x="1485" y="349"/>
                    </a:cubicBezTo>
                    <a:cubicBezTo>
                      <a:pt x="1515" y="392"/>
                      <a:pt x="1473" y="479"/>
                      <a:pt x="1509" y="525"/>
                    </a:cubicBezTo>
                    <a:cubicBezTo>
                      <a:pt x="1545" y="572"/>
                      <a:pt x="1673" y="570"/>
                      <a:pt x="1698" y="628"/>
                    </a:cubicBezTo>
                    <a:cubicBezTo>
                      <a:pt x="1723" y="686"/>
                      <a:pt x="1653" y="820"/>
                      <a:pt x="1658" y="873"/>
                    </a:cubicBezTo>
                    <a:cubicBezTo>
                      <a:pt x="1663" y="926"/>
                      <a:pt x="1714" y="897"/>
                      <a:pt x="1727" y="944"/>
                    </a:cubicBezTo>
                    <a:cubicBezTo>
                      <a:pt x="1740" y="991"/>
                      <a:pt x="1871" y="1085"/>
                      <a:pt x="1734" y="1155"/>
                    </a:cubicBezTo>
                    <a:cubicBezTo>
                      <a:pt x="1597" y="1225"/>
                      <a:pt x="1125" y="1312"/>
                      <a:pt x="905" y="1362"/>
                    </a:cubicBezTo>
                    <a:cubicBezTo>
                      <a:pt x="685" y="1412"/>
                      <a:pt x="530" y="1430"/>
                      <a:pt x="414" y="1458"/>
                    </a:cubicBezTo>
                    <a:cubicBezTo>
                      <a:pt x="298" y="1487"/>
                      <a:pt x="271" y="1530"/>
                      <a:pt x="207" y="1531"/>
                    </a:cubicBezTo>
                    <a:cubicBezTo>
                      <a:pt x="143" y="1532"/>
                      <a:pt x="59" y="1507"/>
                      <a:pt x="29" y="1464"/>
                    </a:cubicBezTo>
                    <a:cubicBezTo>
                      <a:pt x="0" y="1422"/>
                      <a:pt x="26" y="1338"/>
                      <a:pt x="29" y="1276"/>
                    </a:cubicBezTo>
                    <a:cubicBezTo>
                      <a:pt x="32" y="1215"/>
                      <a:pt x="12" y="1190"/>
                      <a:pt x="47" y="1095"/>
                    </a:cubicBezTo>
                    <a:close/>
                  </a:path>
                </a:pathLst>
              </a:custGeom>
              <a:gradFill rotWithShape="1">
                <a:gsLst>
                  <a:gs pos="0">
                    <a:srgbClr val="FF0000"/>
                  </a:gs>
                  <a:gs pos="100000">
                    <a:srgbClr val="FF9933">
                      <a:alpha val="4999"/>
                    </a:srgbClr>
                  </a:gs>
                </a:gsLst>
                <a:path path="rect">
                  <a:fillToRect l="50000" t="50000" r="50000" b="50000"/>
                </a:path>
              </a:gradFill>
              <a:ln w="9525">
                <a:no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154" name="Oval 1282"/>
              <p:cNvSpPr>
                <a:spLocks noChangeAspect="1" noChangeArrowheads="1"/>
              </p:cNvSpPr>
              <p:nvPr/>
            </p:nvSpPr>
            <p:spPr bwMode="auto">
              <a:xfrm rot="-234237">
                <a:off x="4519222" y="4276222"/>
                <a:ext cx="364490" cy="278130"/>
              </a:xfrm>
              <a:prstGeom prst="ellipse">
                <a:avLst/>
              </a:prstGeom>
              <a:gradFill rotWithShape="1">
                <a:gsLst>
                  <a:gs pos="0">
                    <a:srgbClr val="800000"/>
                  </a:gs>
                  <a:gs pos="100000">
                    <a:srgbClr val="3B0000"/>
                  </a:gs>
                </a:gsLst>
                <a:path path="shape">
                  <a:fillToRect l="50000" t="50000" r="50000" b="50000"/>
                </a:path>
              </a:gradFill>
              <a:ln w="952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nvGrpSpPr>
              <p:cNvPr id="14" name="Group 1283"/>
              <p:cNvGrpSpPr>
                <a:grpSpLocks noChangeAspect="1"/>
              </p:cNvGrpSpPr>
              <p:nvPr/>
            </p:nvGrpSpPr>
            <p:grpSpPr bwMode="auto">
              <a:xfrm rot="1268668">
                <a:off x="4586532" y="4145412"/>
                <a:ext cx="386080" cy="212090"/>
                <a:chOff x="181" y="1684"/>
                <a:chExt cx="5375" cy="2572"/>
              </a:xfrm>
            </p:grpSpPr>
            <p:sp>
              <p:nvSpPr>
                <p:cNvPr id="5156" name="Freeform 1284"/>
                <p:cNvSpPr>
                  <a:spLocks noChangeAspect="1"/>
                </p:cNvSpPr>
                <p:nvPr/>
              </p:nvSpPr>
              <p:spPr bwMode="auto">
                <a:xfrm>
                  <a:off x="182" y="1700"/>
                  <a:ext cx="5374" cy="2556"/>
                </a:xfrm>
                <a:custGeom>
                  <a:avLst/>
                  <a:gdLst>
                    <a:gd name="T0" fmla="*/ 1230 w 5374"/>
                    <a:gd name="T1" fmla="*/ 1828 h 2556"/>
                    <a:gd name="T2" fmla="*/ 3446 w 5374"/>
                    <a:gd name="T3" fmla="*/ 1484 h 2556"/>
                    <a:gd name="T4" fmla="*/ 5194 w 5374"/>
                    <a:gd name="T5" fmla="*/ 2365 h 2556"/>
                    <a:gd name="T6" fmla="*/ 5070 w 5374"/>
                    <a:gd name="T7" fmla="*/ 2020 h 2556"/>
                    <a:gd name="T8" fmla="*/ 4446 w 5374"/>
                    <a:gd name="T9" fmla="*/ 1571 h 2556"/>
                    <a:gd name="T10" fmla="*/ 4922 w 5374"/>
                    <a:gd name="T11" fmla="*/ 1662 h 2556"/>
                    <a:gd name="T12" fmla="*/ 5217 w 5374"/>
                    <a:gd name="T13" fmla="*/ 1730 h 2556"/>
                    <a:gd name="T14" fmla="*/ 4105 w 5374"/>
                    <a:gd name="T15" fmla="*/ 1027 h 2556"/>
                    <a:gd name="T16" fmla="*/ 3690 w 5374"/>
                    <a:gd name="T17" fmla="*/ 1116 h 2556"/>
                    <a:gd name="T18" fmla="*/ 4309 w 5374"/>
                    <a:gd name="T19" fmla="*/ 1390 h 2556"/>
                    <a:gd name="T20" fmla="*/ 3482 w 5374"/>
                    <a:gd name="T21" fmla="*/ 1252 h 2556"/>
                    <a:gd name="T22" fmla="*/ 2434 w 5374"/>
                    <a:gd name="T23" fmla="*/ 1044 h 2556"/>
                    <a:gd name="T24" fmla="*/ 3410 w 5374"/>
                    <a:gd name="T25" fmla="*/ 1076 h 2556"/>
                    <a:gd name="T26" fmla="*/ 2858 w 5374"/>
                    <a:gd name="T27" fmla="*/ 846 h 2556"/>
                    <a:gd name="T28" fmla="*/ 3697 w 5374"/>
                    <a:gd name="T29" fmla="*/ 732 h 2556"/>
                    <a:gd name="T30" fmla="*/ 5030 w 5374"/>
                    <a:gd name="T31" fmla="*/ 1316 h 2556"/>
                    <a:gd name="T32" fmla="*/ 4173 w 5374"/>
                    <a:gd name="T33" fmla="*/ 641 h 2556"/>
                    <a:gd name="T34" fmla="*/ 3879 w 5374"/>
                    <a:gd name="T35" fmla="*/ 437 h 2556"/>
                    <a:gd name="T36" fmla="*/ 4530 w 5374"/>
                    <a:gd name="T37" fmla="*/ 548 h 2556"/>
                    <a:gd name="T38" fmla="*/ 4722 w 5374"/>
                    <a:gd name="T39" fmla="*/ 700 h 2556"/>
                    <a:gd name="T40" fmla="*/ 4674 w 5374"/>
                    <a:gd name="T41" fmla="*/ 500 h 2556"/>
                    <a:gd name="T42" fmla="*/ 4434 w 5374"/>
                    <a:gd name="T43" fmla="*/ 412 h 2556"/>
                    <a:gd name="T44" fmla="*/ 3738 w 5374"/>
                    <a:gd name="T45" fmla="*/ 180 h 2556"/>
                    <a:gd name="T46" fmla="*/ 2813 w 5374"/>
                    <a:gd name="T47" fmla="*/ 279 h 2556"/>
                    <a:gd name="T48" fmla="*/ 3502 w 5374"/>
                    <a:gd name="T49" fmla="*/ 516 h 2556"/>
                    <a:gd name="T50" fmla="*/ 2258 w 5374"/>
                    <a:gd name="T51" fmla="*/ 452 h 2556"/>
                    <a:gd name="T52" fmla="*/ 1526 w 5374"/>
                    <a:gd name="T53" fmla="*/ 644 h 2556"/>
                    <a:gd name="T54" fmla="*/ 2074 w 5374"/>
                    <a:gd name="T55" fmla="*/ 692 h 2556"/>
                    <a:gd name="T56" fmla="*/ 2631 w 5374"/>
                    <a:gd name="T57" fmla="*/ 823 h 2556"/>
                    <a:gd name="T58" fmla="*/ 1565 w 5374"/>
                    <a:gd name="T59" fmla="*/ 1027 h 2556"/>
                    <a:gd name="T60" fmla="*/ 846 w 5374"/>
                    <a:gd name="T61" fmla="*/ 1244 h 2556"/>
                    <a:gd name="T62" fmla="*/ 1338 w 5374"/>
                    <a:gd name="T63" fmla="*/ 844 h 2556"/>
                    <a:gd name="T64" fmla="*/ 926 w 5374"/>
                    <a:gd name="T65" fmla="*/ 764 h 2556"/>
                    <a:gd name="T66" fmla="*/ 1815 w 5374"/>
                    <a:gd name="T67" fmla="*/ 256 h 2556"/>
                    <a:gd name="T68" fmla="*/ 2298 w 5374"/>
                    <a:gd name="T69" fmla="*/ 172 h 2556"/>
                    <a:gd name="T70" fmla="*/ 2514 w 5374"/>
                    <a:gd name="T71" fmla="*/ 196 h 2556"/>
                    <a:gd name="T72" fmla="*/ 2362 w 5374"/>
                    <a:gd name="T73" fmla="*/ 20 h 2556"/>
                    <a:gd name="T74" fmla="*/ 2138 w 5374"/>
                    <a:gd name="T75" fmla="*/ 20 h 2556"/>
                    <a:gd name="T76" fmla="*/ 662 w 5374"/>
                    <a:gd name="T77" fmla="*/ 428 h 2556"/>
                    <a:gd name="T78" fmla="*/ 114 w 5374"/>
                    <a:gd name="T79" fmla="*/ 1095 h 2556"/>
                    <a:gd name="T80" fmla="*/ 678 w 5374"/>
                    <a:gd name="T81" fmla="*/ 916 h 2556"/>
                    <a:gd name="T82" fmla="*/ 91 w 5374"/>
                    <a:gd name="T83" fmla="*/ 1435 h 2556"/>
                    <a:gd name="T84" fmla="*/ 522 w 5374"/>
                    <a:gd name="T85" fmla="*/ 1276 h 2556"/>
                    <a:gd name="T86" fmla="*/ 341 w 5374"/>
                    <a:gd name="T87" fmla="*/ 1730 h 2556"/>
                    <a:gd name="T88" fmla="*/ 234 w 5374"/>
                    <a:gd name="T89" fmla="*/ 2148 h 2556"/>
                    <a:gd name="T90" fmla="*/ 810 w 5374"/>
                    <a:gd name="T91" fmla="*/ 1564 h 2556"/>
                    <a:gd name="T92" fmla="*/ 2054 w 5374"/>
                    <a:gd name="T93" fmla="*/ 1092 h 2556"/>
                    <a:gd name="T94" fmla="*/ 1286 w 5374"/>
                    <a:gd name="T95" fmla="*/ 1524 h 2556"/>
                    <a:gd name="T96" fmla="*/ 341 w 5374"/>
                    <a:gd name="T97" fmla="*/ 2388 h 2556"/>
                    <a:gd name="T98" fmla="*/ 774 w 5374"/>
                    <a:gd name="T99" fmla="*/ 2244 h 2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74"/>
                    <a:gd name="T151" fmla="*/ 0 h 2556"/>
                    <a:gd name="T152" fmla="*/ 5374 w 5374"/>
                    <a:gd name="T153" fmla="*/ 2556 h 2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74" h="2556">
                      <a:moveTo>
                        <a:pt x="774" y="2244"/>
                      </a:moveTo>
                      <a:cubicBezTo>
                        <a:pt x="892" y="2124"/>
                        <a:pt x="997" y="1955"/>
                        <a:pt x="1230" y="1828"/>
                      </a:cubicBezTo>
                      <a:cubicBezTo>
                        <a:pt x="1463" y="1701"/>
                        <a:pt x="1805" y="1541"/>
                        <a:pt x="2174" y="1484"/>
                      </a:cubicBezTo>
                      <a:cubicBezTo>
                        <a:pt x="2543" y="1427"/>
                        <a:pt x="3037" y="1413"/>
                        <a:pt x="3446" y="1484"/>
                      </a:cubicBezTo>
                      <a:cubicBezTo>
                        <a:pt x="3855" y="1555"/>
                        <a:pt x="4336" y="1765"/>
                        <a:pt x="4627" y="1912"/>
                      </a:cubicBezTo>
                      <a:cubicBezTo>
                        <a:pt x="4918" y="2059"/>
                        <a:pt x="5073" y="2305"/>
                        <a:pt x="5194" y="2365"/>
                      </a:cubicBezTo>
                      <a:cubicBezTo>
                        <a:pt x="5315" y="2425"/>
                        <a:pt x="5374" y="2331"/>
                        <a:pt x="5353" y="2274"/>
                      </a:cubicBezTo>
                      <a:cubicBezTo>
                        <a:pt x="5332" y="2217"/>
                        <a:pt x="5161" y="2097"/>
                        <a:pt x="5070" y="2020"/>
                      </a:cubicBezTo>
                      <a:cubicBezTo>
                        <a:pt x="4979" y="1943"/>
                        <a:pt x="4910" y="1887"/>
                        <a:pt x="4806" y="1812"/>
                      </a:cubicBezTo>
                      <a:cubicBezTo>
                        <a:pt x="4702" y="1737"/>
                        <a:pt x="4498" y="1638"/>
                        <a:pt x="4446" y="1571"/>
                      </a:cubicBezTo>
                      <a:cubicBezTo>
                        <a:pt x="4394" y="1504"/>
                        <a:pt x="4412" y="1398"/>
                        <a:pt x="4491" y="1413"/>
                      </a:cubicBezTo>
                      <a:cubicBezTo>
                        <a:pt x="4570" y="1428"/>
                        <a:pt x="4811" y="1590"/>
                        <a:pt x="4922" y="1662"/>
                      </a:cubicBezTo>
                      <a:cubicBezTo>
                        <a:pt x="5033" y="1734"/>
                        <a:pt x="5105" y="1833"/>
                        <a:pt x="5154" y="1844"/>
                      </a:cubicBezTo>
                      <a:cubicBezTo>
                        <a:pt x="5203" y="1855"/>
                        <a:pt x="5275" y="1806"/>
                        <a:pt x="5217" y="1730"/>
                      </a:cubicBezTo>
                      <a:cubicBezTo>
                        <a:pt x="5159" y="1654"/>
                        <a:pt x="4993" y="1507"/>
                        <a:pt x="4808" y="1390"/>
                      </a:cubicBezTo>
                      <a:cubicBezTo>
                        <a:pt x="4623" y="1273"/>
                        <a:pt x="4292" y="1102"/>
                        <a:pt x="4105" y="1027"/>
                      </a:cubicBezTo>
                      <a:cubicBezTo>
                        <a:pt x="3918" y="952"/>
                        <a:pt x="3755" y="925"/>
                        <a:pt x="3686" y="940"/>
                      </a:cubicBezTo>
                      <a:cubicBezTo>
                        <a:pt x="3617" y="955"/>
                        <a:pt x="3633" y="1071"/>
                        <a:pt x="3690" y="1116"/>
                      </a:cubicBezTo>
                      <a:cubicBezTo>
                        <a:pt x="3747" y="1161"/>
                        <a:pt x="3923" y="1166"/>
                        <a:pt x="4026" y="1212"/>
                      </a:cubicBezTo>
                      <a:cubicBezTo>
                        <a:pt x="4129" y="1258"/>
                        <a:pt x="4276" y="1347"/>
                        <a:pt x="4309" y="1390"/>
                      </a:cubicBezTo>
                      <a:cubicBezTo>
                        <a:pt x="4342" y="1433"/>
                        <a:pt x="4364" y="1491"/>
                        <a:pt x="4226" y="1468"/>
                      </a:cubicBezTo>
                      <a:cubicBezTo>
                        <a:pt x="4088" y="1445"/>
                        <a:pt x="3777" y="1292"/>
                        <a:pt x="3482" y="1252"/>
                      </a:cubicBezTo>
                      <a:cubicBezTo>
                        <a:pt x="3187" y="1212"/>
                        <a:pt x="2629" y="1263"/>
                        <a:pt x="2454" y="1228"/>
                      </a:cubicBezTo>
                      <a:cubicBezTo>
                        <a:pt x="2279" y="1193"/>
                        <a:pt x="2341" y="1080"/>
                        <a:pt x="2434" y="1044"/>
                      </a:cubicBezTo>
                      <a:cubicBezTo>
                        <a:pt x="2527" y="1008"/>
                        <a:pt x="2847" y="1007"/>
                        <a:pt x="3010" y="1012"/>
                      </a:cubicBezTo>
                      <a:cubicBezTo>
                        <a:pt x="3173" y="1017"/>
                        <a:pt x="3334" y="1095"/>
                        <a:pt x="3410" y="1076"/>
                      </a:cubicBezTo>
                      <a:cubicBezTo>
                        <a:pt x="3486" y="1057"/>
                        <a:pt x="3558" y="938"/>
                        <a:pt x="3466" y="900"/>
                      </a:cubicBezTo>
                      <a:cubicBezTo>
                        <a:pt x="3374" y="862"/>
                        <a:pt x="2955" y="889"/>
                        <a:pt x="2858" y="846"/>
                      </a:cubicBezTo>
                      <a:cubicBezTo>
                        <a:pt x="2761" y="803"/>
                        <a:pt x="2741" y="660"/>
                        <a:pt x="2881" y="641"/>
                      </a:cubicBezTo>
                      <a:cubicBezTo>
                        <a:pt x="3021" y="622"/>
                        <a:pt x="3444" y="683"/>
                        <a:pt x="3697" y="732"/>
                      </a:cubicBezTo>
                      <a:cubicBezTo>
                        <a:pt x="3950" y="781"/>
                        <a:pt x="4178" y="839"/>
                        <a:pt x="4400" y="936"/>
                      </a:cubicBezTo>
                      <a:cubicBezTo>
                        <a:pt x="4622" y="1033"/>
                        <a:pt x="4934" y="1294"/>
                        <a:pt x="5030" y="1316"/>
                      </a:cubicBezTo>
                      <a:cubicBezTo>
                        <a:pt x="5126" y="1338"/>
                        <a:pt x="5117" y="1180"/>
                        <a:pt x="4974" y="1068"/>
                      </a:cubicBezTo>
                      <a:cubicBezTo>
                        <a:pt x="4831" y="956"/>
                        <a:pt x="4355" y="720"/>
                        <a:pt x="4173" y="641"/>
                      </a:cubicBezTo>
                      <a:cubicBezTo>
                        <a:pt x="3991" y="562"/>
                        <a:pt x="3928" y="630"/>
                        <a:pt x="3879" y="596"/>
                      </a:cubicBezTo>
                      <a:cubicBezTo>
                        <a:pt x="3830" y="562"/>
                        <a:pt x="3788" y="436"/>
                        <a:pt x="3879" y="437"/>
                      </a:cubicBezTo>
                      <a:cubicBezTo>
                        <a:pt x="3970" y="438"/>
                        <a:pt x="4318" y="586"/>
                        <a:pt x="4426" y="604"/>
                      </a:cubicBezTo>
                      <a:cubicBezTo>
                        <a:pt x="4534" y="622"/>
                        <a:pt x="4505" y="536"/>
                        <a:pt x="4530" y="548"/>
                      </a:cubicBezTo>
                      <a:cubicBezTo>
                        <a:pt x="4555" y="560"/>
                        <a:pt x="4546" y="651"/>
                        <a:pt x="4578" y="676"/>
                      </a:cubicBezTo>
                      <a:cubicBezTo>
                        <a:pt x="4610" y="701"/>
                        <a:pt x="4692" y="717"/>
                        <a:pt x="4722" y="700"/>
                      </a:cubicBezTo>
                      <a:cubicBezTo>
                        <a:pt x="4752" y="683"/>
                        <a:pt x="4766" y="605"/>
                        <a:pt x="4758" y="572"/>
                      </a:cubicBezTo>
                      <a:cubicBezTo>
                        <a:pt x="4750" y="539"/>
                        <a:pt x="4711" y="508"/>
                        <a:pt x="4674" y="500"/>
                      </a:cubicBezTo>
                      <a:cubicBezTo>
                        <a:pt x="4637" y="492"/>
                        <a:pt x="4578" y="539"/>
                        <a:pt x="4538" y="524"/>
                      </a:cubicBezTo>
                      <a:cubicBezTo>
                        <a:pt x="4498" y="509"/>
                        <a:pt x="4469" y="437"/>
                        <a:pt x="4434" y="412"/>
                      </a:cubicBezTo>
                      <a:cubicBezTo>
                        <a:pt x="4399" y="387"/>
                        <a:pt x="4446" y="411"/>
                        <a:pt x="4330" y="372"/>
                      </a:cubicBezTo>
                      <a:cubicBezTo>
                        <a:pt x="4214" y="333"/>
                        <a:pt x="3991" y="230"/>
                        <a:pt x="3738" y="180"/>
                      </a:cubicBezTo>
                      <a:cubicBezTo>
                        <a:pt x="3485" y="130"/>
                        <a:pt x="2967" y="58"/>
                        <a:pt x="2813" y="74"/>
                      </a:cubicBezTo>
                      <a:cubicBezTo>
                        <a:pt x="2659" y="90"/>
                        <a:pt x="2685" y="227"/>
                        <a:pt x="2813" y="279"/>
                      </a:cubicBezTo>
                      <a:cubicBezTo>
                        <a:pt x="2941" y="331"/>
                        <a:pt x="3467" y="349"/>
                        <a:pt x="3582" y="388"/>
                      </a:cubicBezTo>
                      <a:cubicBezTo>
                        <a:pt x="3697" y="427"/>
                        <a:pt x="3628" y="508"/>
                        <a:pt x="3502" y="516"/>
                      </a:cubicBezTo>
                      <a:cubicBezTo>
                        <a:pt x="3376" y="524"/>
                        <a:pt x="3033" y="447"/>
                        <a:pt x="2826" y="436"/>
                      </a:cubicBezTo>
                      <a:cubicBezTo>
                        <a:pt x="2619" y="425"/>
                        <a:pt x="2438" y="429"/>
                        <a:pt x="2258" y="452"/>
                      </a:cubicBezTo>
                      <a:cubicBezTo>
                        <a:pt x="2078" y="475"/>
                        <a:pt x="1869" y="541"/>
                        <a:pt x="1747" y="573"/>
                      </a:cubicBezTo>
                      <a:cubicBezTo>
                        <a:pt x="1625" y="605"/>
                        <a:pt x="1556" y="598"/>
                        <a:pt x="1526" y="644"/>
                      </a:cubicBezTo>
                      <a:cubicBezTo>
                        <a:pt x="1496" y="690"/>
                        <a:pt x="1474" y="838"/>
                        <a:pt x="1565" y="846"/>
                      </a:cubicBezTo>
                      <a:cubicBezTo>
                        <a:pt x="1656" y="854"/>
                        <a:pt x="1904" y="726"/>
                        <a:pt x="2074" y="692"/>
                      </a:cubicBezTo>
                      <a:cubicBezTo>
                        <a:pt x="2244" y="658"/>
                        <a:pt x="2493" y="619"/>
                        <a:pt x="2586" y="641"/>
                      </a:cubicBezTo>
                      <a:cubicBezTo>
                        <a:pt x="2679" y="663"/>
                        <a:pt x="2695" y="778"/>
                        <a:pt x="2631" y="823"/>
                      </a:cubicBezTo>
                      <a:cubicBezTo>
                        <a:pt x="2567" y="868"/>
                        <a:pt x="2378" y="880"/>
                        <a:pt x="2200" y="914"/>
                      </a:cubicBezTo>
                      <a:cubicBezTo>
                        <a:pt x="2022" y="948"/>
                        <a:pt x="1746" y="989"/>
                        <a:pt x="1565" y="1027"/>
                      </a:cubicBezTo>
                      <a:cubicBezTo>
                        <a:pt x="1384" y="1065"/>
                        <a:pt x="1232" y="1104"/>
                        <a:pt x="1112" y="1140"/>
                      </a:cubicBezTo>
                      <a:cubicBezTo>
                        <a:pt x="992" y="1176"/>
                        <a:pt x="904" y="1251"/>
                        <a:pt x="846" y="1244"/>
                      </a:cubicBezTo>
                      <a:cubicBezTo>
                        <a:pt x="788" y="1237"/>
                        <a:pt x="684" y="1167"/>
                        <a:pt x="766" y="1100"/>
                      </a:cubicBezTo>
                      <a:cubicBezTo>
                        <a:pt x="848" y="1033"/>
                        <a:pt x="1249" y="915"/>
                        <a:pt x="1338" y="844"/>
                      </a:cubicBezTo>
                      <a:cubicBezTo>
                        <a:pt x="1427" y="773"/>
                        <a:pt x="1367" y="689"/>
                        <a:pt x="1298" y="676"/>
                      </a:cubicBezTo>
                      <a:cubicBezTo>
                        <a:pt x="1229" y="663"/>
                        <a:pt x="999" y="781"/>
                        <a:pt x="926" y="764"/>
                      </a:cubicBezTo>
                      <a:cubicBezTo>
                        <a:pt x="853" y="747"/>
                        <a:pt x="714" y="658"/>
                        <a:pt x="862" y="573"/>
                      </a:cubicBezTo>
                      <a:cubicBezTo>
                        <a:pt x="1010" y="488"/>
                        <a:pt x="1597" y="316"/>
                        <a:pt x="1815" y="256"/>
                      </a:cubicBezTo>
                      <a:cubicBezTo>
                        <a:pt x="2033" y="196"/>
                        <a:pt x="2090" y="226"/>
                        <a:pt x="2170" y="212"/>
                      </a:cubicBezTo>
                      <a:cubicBezTo>
                        <a:pt x="2250" y="198"/>
                        <a:pt x="2259" y="167"/>
                        <a:pt x="2298" y="172"/>
                      </a:cubicBezTo>
                      <a:cubicBezTo>
                        <a:pt x="2337" y="177"/>
                        <a:pt x="2366" y="240"/>
                        <a:pt x="2402" y="244"/>
                      </a:cubicBezTo>
                      <a:cubicBezTo>
                        <a:pt x="2438" y="248"/>
                        <a:pt x="2498" y="232"/>
                        <a:pt x="2514" y="196"/>
                      </a:cubicBezTo>
                      <a:cubicBezTo>
                        <a:pt x="2530" y="160"/>
                        <a:pt x="2520" y="58"/>
                        <a:pt x="2495" y="29"/>
                      </a:cubicBezTo>
                      <a:cubicBezTo>
                        <a:pt x="2470" y="0"/>
                        <a:pt x="2398" y="8"/>
                        <a:pt x="2362" y="20"/>
                      </a:cubicBezTo>
                      <a:cubicBezTo>
                        <a:pt x="2326" y="32"/>
                        <a:pt x="2319" y="100"/>
                        <a:pt x="2282" y="100"/>
                      </a:cubicBezTo>
                      <a:cubicBezTo>
                        <a:pt x="2245" y="100"/>
                        <a:pt x="2277" y="16"/>
                        <a:pt x="2138" y="20"/>
                      </a:cubicBezTo>
                      <a:cubicBezTo>
                        <a:pt x="1999" y="24"/>
                        <a:pt x="1692" y="56"/>
                        <a:pt x="1446" y="124"/>
                      </a:cubicBezTo>
                      <a:cubicBezTo>
                        <a:pt x="1200" y="192"/>
                        <a:pt x="888" y="308"/>
                        <a:pt x="662" y="428"/>
                      </a:cubicBezTo>
                      <a:cubicBezTo>
                        <a:pt x="436" y="548"/>
                        <a:pt x="182" y="735"/>
                        <a:pt x="91" y="846"/>
                      </a:cubicBezTo>
                      <a:cubicBezTo>
                        <a:pt x="0" y="957"/>
                        <a:pt x="27" y="1105"/>
                        <a:pt x="114" y="1095"/>
                      </a:cubicBezTo>
                      <a:cubicBezTo>
                        <a:pt x="201" y="1085"/>
                        <a:pt x="520" y="818"/>
                        <a:pt x="614" y="788"/>
                      </a:cubicBezTo>
                      <a:cubicBezTo>
                        <a:pt x="708" y="758"/>
                        <a:pt x="727" y="850"/>
                        <a:pt x="678" y="916"/>
                      </a:cubicBezTo>
                      <a:cubicBezTo>
                        <a:pt x="629" y="982"/>
                        <a:pt x="416" y="1100"/>
                        <a:pt x="318" y="1186"/>
                      </a:cubicBezTo>
                      <a:cubicBezTo>
                        <a:pt x="220" y="1272"/>
                        <a:pt x="121" y="1352"/>
                        <a:pt x="91" y="1435"/>
                      </a:cubicBezTo>
                      <a:cubicBezTo>
                        <a:pt x="61" y="1518"/>
                        <a:pt x="64" y="1711"/>
                        <a:pt x="136" y="1685"/>
                      </a:cubicBezTo>
                      <a:cubicBezTo>
                        <a:pt x="208" y="1659"/>
                        <a:pt x="431" y="1329"/>
                        <a:pt x="522" y="1276"/>
                      </a:cubicBezTo>
                      <a:cubicBezTo>
                        <a:pt x="613" y="1223"/>
                        <a:pt x="711" y="1291"/>
                        <a:pt x="681" y="1367"/>
                      </a:cubicBezTo>
                      <a:cubicBezTo>
                        <a:pt x="651" y="1443"/>
                        <a:pt x="439" y="1616"/>
                        <a:pt x="341" y="1730"/>
                      </a:cubicBezTo>
                      <a:cubicBezTo>
                        <a:pt x="243" y="1844"/>
                        <a:pt x="109" y="1978"/>
                        <a:pt x="91" y="2048"/>
                      </a:cubicBezTo>
                      <a:cubicBezTo>
                        <a:pt x="73" y="2118"/>
                        <a:pt x="172" y="2169"/>
                        <a:pt x="234" y="2148"/>
                      </a:cubicBezTo>
                      <a:cubicBezTo>
                        <a:pt x="296" y="2127"/>
                        <a:pt x="370" y="2021"/>
                        <a:pt x="466" y="1924"/>
                      </a:cubicBezTo>
                      <a:cubicBezTo>
                        <a:pt x="562" y="1827"/>
                        <a:pt x="685" y="1659"/>
                        <a:pt x="810" y="1564"/>
                      </a:cubicBezTo>
                      <a:cubicBezTo>
                        <a:pt x="935" y="1469"/>
                        <a:pt x="1007" y="1435"/>
                        <a:pt x="1214" y="1356"/>
                      </a:cubicBezTo>
                      <a:cubicBezTo>
                        <a:pt x="1421" y="1277"/>
                        <a:pt x="1908" y="1105"/>
                        <a:pt x="2054" y="1092"/>
                      </a:cubicBezTo>
                      <a:cubicBezTo>
                        <a:pt x="2200" y="1079"/>
                        <a:pt x="2218" y="1204"/>
                        <a:pt x="2090" y="1276"/>
                      </a:cubicBezTo>
                      <a:cubicBezTo>
                        <a:pt x="1962" y="1348"/>
                        <a:pt x="1506" y="1417"/>
                        <a:pt x="1286" y="1524"/>
                      </a:cubicBezTo>
                      <a:cubicBezTo>
                        <a:pt x="1066" y="1631"/>
                        <a:pt x="927" y="1772"/>
                        <a:pt x="770" y="1916"/>
                      </a:cubicBezTo>
                      <a:cubicBezTo>
                        <a:pt x="613" y="2060"/>
                        <a:pt x="388" y="2285"/>
                        <a:pt x="341" y="2388"/>
                      </a:cubicBezTo>
                      <a:cubicBezTo>
                        <a:pt x="294" y="2491"/>
                        <a:pt x="418" y="2556"/>
                        <a:pt x="490" y="2532"/>
                      </a:cubicBezTo>
                      <a:cubicBezTo>
                        <a:pt x="562" y="2508"/>
                        <a:pt x="715" y="2304"/>
                        <a:pt x="774" y="2244"/>
                      </a:cubicBezTo>
                      <a:close/>
                    </a:path>
                  </a:pathLst>
                </a:custGeom>
                <a:gradFill rotWithShape="1">
                  <a:gsLst>
                    <a:gs pos="0">
                      <a:schemeClr val="bg2"/>
                    </a:gs>
                    <a:gs pos="100000">
                      <a:srgbClr val="A0884C"/>
                    </a:gs>
                  </a:gsLst>
                  <a:lin ang="5400000" scaled="1"/>
                </a:gradFill>
                <a:ln w="3175">
                  <a:solidFill>
                    <a:srgbClr val="A0884C"/>
                  </a:solidFill>
                  <a:round/>
                  <a:headEnd/>
                  <a:tailEnd/>
                </a:ln>
              </p:spPr>
              <p:txBody>
                <a:bodyPr/>
                <a:lstStyle/>
                <a:p>
                  <a:endParaRPr lang="en-US" sz="2000">
                    <a:latin typeface="Arial" panose="020B0604020202020204" pitchFamily="34" charset="0"/>
                    <a:cs typeface="Arial" panose="020B0604020202020204" pitchFamily="34" charset="0"/>
                  </a:endParaRPr>
                </a:p>
              </p:txBody>
            </p:sp>
            <p:sp>
              <p:nvSpPr>
                <p:cNvPr id="5157" name="Oval 1285"/>
                <p:cNvSpPr>
                  <a:spLocks noChangeAspect="1" noChangeArrowheads="1"/>
                </p:cNvSpPr>
                <p:nvPr/>
              </p:nvSpPr>
              <p:spPr bwMode="auto">
                <a:xfrm>
                  <a:off x="2200"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58" name="Oval 1286"/>
                <p:cNvSpPr>
                  <a:spLocks noChangeAspect="1" noChangeArrowheads="1"/>
                </p:cNvSpPr>
                <p:nvPr/>
              </p:nvSpPr>
              <p:spPr bwMode="auto">
                <a:xfrm>
                  <a:off x="233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59" name="Oval 1287"/>
                <p:cNvSpPr>
                  <a:spLocks noChangeAspect="1" noChangeArrowheads="1"/>
                </p:cNvSpPr>
                <p:nvPr/>
              </p:nvSpPr>
              <p:spPr bwMode="auto">
                <a:xfrm>
                  <a:off x="2245"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0" name="Oval 1288"/>
                <p:cNvSpPr>
                  <a:spLocks noChangeAspect="1" noChangeArrowheads="1"/>
                </p:cNvSpPr>
                <p:nvPr/>
              </p:nvSpPr>
              <p:spPr bwMode="auto">
                <a:xfrm>
                  <a:off x="2086"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1" name="Oval 1289"/>
                <p:cNvSpPr>
                  <a:spLocks noChangeAspect="1" noChangeArrowheads="1"/>
                </p:cNvSpPr>
                <p:nvPr/>
              </p:nvSpPr>
              <p:spPr bwMode="auto">
                <a:xfrm>
                  <a:off x="1950"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2" name="Oval 1290"/>
                <p:cNvSpPr>
                  <a:spLocks noChangeAspect="1" noChangeArrowheads="1"/>
                </p:cNvSpPr>
                <p:nvPr/>
              </p:nvSpPr>
              <p:spPr bwMode="auto">
                <a:xfrm>
                  <a:off x="1837"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3" name="Oval 1291"/>
                <p:cNvSpPr>
                  <a:spLocks noChangeAspect="1" noChangeArrowheads="1"/>
                </p:cNvSpPr>
                <p:nvPr/>
              </p:nvSpPr>
              <p:spPr bwMode="auto">
                <a:xfrm>
                  <a:off x="165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4" name="Oval 1292"/>
                <p:cNvSpPr>
                  <a:spLocks noChangeAspect="1" noChangeArrowheads="1"/>
                </p:cNvSpPr>
                <p:nvPr/>
              </p:nvSpPr>
              <p:spPr bwMode="auto">
                <a:xfrm>
                  <a:off x="154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5" name="Oval 1293"/>
                <p:cNvSpPr>
                  <a:spLocks noChangeAspect="1" noChangeArrowheads="1"/>
                </p:cNvSpPr>
                <p:nvPr/>
              </p:nvSpPr>
              <p:spPr bwMode="auto">
                <a:xfrm>
                  <a:off x="1429"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6" name="Oval 1294"/>
                <p:cNvSpPr>
                  <a:spLocks noChangeAspect="1" noChangeArrowheads="1"/>
                </p:cNvSpPr>
                <p:nvPr/>
              </p:nvSpPr>
              <p:spPr bwMode="auto">
                <a:xfrm>
                  <a:off x="2880"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7" name="Oval 1295"/>
                <p:cNvSpPr>
                  <a:spLocks noChangeAspect="1" noChangeArrowheads="1"/>
                </p:cNvSpPr>
                <p:nvPr/>
              </p:nvSpPr>
              <p:spPr bwMode="auto">
                <a:xfrm>
                  <a:off x="3334"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8" name="Oval 1296"/>
                <p:cNvSpPr>
                  <a:spLocks noChangeAspect="1" noChangeArrowheads="1"/>
                </p:cNvSpPr>
                <p:nvPr/>
              </p:nvSpPr>
              <p:spPr bwMode="auto">
                <a:xfrm>
                  <a:off x="3061"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69" name="Oval 1297"/>
                <p:cNvSpPr>
                  <a:spLocks noChangeAspect="1" noChangeArrowheads="1"/>
                </p:cNvSpPr>
                <p:nvPr/>
              </p:nvSpPr>
              <p:spPr bwMode="auto">
                <a:xfrm>
                  <a:off x="2631"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0" name="Oval 1298"/>
                <p:cNvSpPr>
                  <a:spLocks noChangeAspect="1" noChangeArrowheads="1"/>
                </p:cNvSpPr>
                <p:nvPr/>
              </p:nvSpPr>
              <p:spPr bwMode="auto">
                <a:xfrm>
                  <a:off x="2540"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1" name="Oval 1299"/>
                <p:cNvSpPr>
                  <a:spLocks noChangeAspect="1" noChangeArrowheads="1"/>
                </p:cNvSpPr>
                <p:nvPr/>
              </p:nvSpPr>
              <p:spPr bwMode="auto">
                <a:xfrm>
                  <a:off x="269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2" name="Oval 1300"/>
                <p:cNvSpPr>
                  <a:spLocks noChangeAspect="1" noChangeArrowheads="1"/>
                </p:cNvSpPr>
                <p:nvPr/>
              </p:nvSpPr>
              <p:spPr bwMode="auto">
                <a:xfrm>
                  <a:off x="2857"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3" name="Oval 1301"/>
                <p:cNvSpPr>
                  <a:spLocks noChangeAspect="1" noChangeArrowheads="1"/>
                </p:cNvSpPr>
                <p:nvPr/>
              </p:nvSpPr>
              <p:spPr bwMode="auto">
                <a:xfrm>
                  <a:off x="3016"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4" name="Oval 1302"/>
                <p:cNvSpPr>
                  <a:spLocks noChangeAspect="1" noChangeArrowheads="1"/>
                </p:cNvSpPr>
                <p:nvPr/>
              </p:nvSpPr>
              <p:spPr bwMode="auto">
                <a:xfrm>
                  <a:off x="3220"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5" name="Oval 1303"/>
                <p:cNvSpPr>
                  <a:spLocks noChangeAspect="1" noChangeArrowheads="1"/>
                </p:cNvSpPr>
                <p:nvPr/>
              </p:nvSpPr>
              <p:spPr bwMode="auto">
                <a:xfrm>
                  <a:off x="351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6" name="Oval 1304"/>
                <p:cNvSpPr>
                  <a:spLocks noChangeAspect="1" noChangeArrowheads="1"/>
                </p:cNvSpPr>
                <p:nvPr/>
              </p:nvSpPr>
              <p:spPr bwMode="auto">
                <a:xfrm>
                  <a:off x="3651"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7" name="Oval 1305"/>
                <p:cNvSpPr>
                  <a:spLocks noChangeAspect="1" noChangeArrowheads="1"/>
                </p:cNvSpPr>
                <p:nvPr/>
              </p:nvSpPr>
              <p:spPr bwMode="auto">
                <a:xfrm>
                  <a:off x="3810"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8" name="Oval 1306"/>
                <p:cNvSpPr>
                  <a:spLocks noChangeAspect="1" noChangeArrowheads="1"/>
                </p:cNvSpPr>
                <p:nvPr/>
              </p:nvSpPr>
              <p:spPr bwMode="auto">
                <a:xfrm>
                  <a:off x="3991"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79" name="Oval 1307"/>
                <p:cNvSpPr>
                  <a:spLocks noChangeAspect="1" noChangeArrowheads="1"/>
                </p:cNvSpPr>
                <p:nvPr/>
              </p:nvSpPr>
              <p:spPr bwMode="auto">
                <a:xfrm>
                  <a:off x="1882"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0" name="Oval 1308"/>
                <p:cNvSpPr>
                  <a:spLocks noChangeAspect="1" noChangeArrowheads="1"/>
                </p:cNvSpPr>
                <p:nvPr/>
              </p:nvSpPr>
              <p:spPr bwMode="auto">
                <a:xfrm>
                  <a:off x="2086" y="168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1" name="Oval 1309"/>
                <p:cNvSpPr>
                  <a:spLocks noChangeAspect="1" noChangeArrowheads="1"/>
                </p:cNvSpPr>
                <p:nvPr/>
              </p:nvSpPr>
              <p:spPr bwMode="auto">
                <a:xfrm>
                  <a:off x="1905" y="17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2" name="Oval 1310"/>
                <p:cNvSpPr>
                  <a:spLocks noChangeAspect="1" noChangeArrowheads="1"/>
                </p:cNvSpPr>
                <p:nvPr/>
              </p:nvSpPr>
              <p:spPr bwMode="auto">
                <a:xfrm>
                  <a:off x="1769"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3" name="Oval 1311"/>
                <p:cNvSpPr>
                  <a:spLocks noChangeAspect="1" noChangeArrowheads="1"/>
                </p:cNvSpPr>
                <p:nvPr/>
              </p:nvSpPr>
              <p:spPr bwMode="auto">
                <a:xfrm>
                  <a:off x="1633" y="17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4" name="Oval 1312"/>
                <p:cNvSpPr>
                  <a:spLocks noChangeAspect="1" noChangeArrowheads="1"/>
                </p:cNvSpPr>
                <p:nvPr/>
              </p:nvSpPr>
              <p:spPr bwMode="auto">
                <a:xfrm>
                  <a:off x="1519"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5" name="Oval 1313"/>
                <p:cNvSpPr>
                  <a:spLocks noChangeAspect="1" noChangeArrowheads="1"/>
                </p:cNvSpPr>
                <p:nvPr/>
              </p:nvSpPr>
              <p:spPr bwMode="auto">
                <a:xfrm>
                  <a:off x="1429"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6" name="Oval 1314"/>
                <p:cNvSpPr>
                  <a:spLocks noChangeAspect="1" noChangeArrowheads="1"/>
                </p:cNvSpPr>
                <p:nvPr/>
              </p:nvSpPr>
              <p:spPr bwMode="auto">
                <a:xfrm>
                  <a:off x="1315" y="18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7" name="Oval 1315"/>
                <p:cNvSpPr>
                  <a:spLocks noChangeAspect="1" noChangeArrowheads="1"/>
                </p:cNvSpPr>
                <p:nvPr/>
              </p:nvSpPr>
              <p:spPr bwMode="auto">
                <a:xfrm>
                  <a:off x="269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8" name="Oval 1316"/>
                <p:cNvSpPr>
                  <a:spLocks noChangeAspect="1" noChangeArrowheads="1"/>
                </p:cNvSpPr>
                <p:nvPr/>
              </p:nvSpPr>
              <p:spPr bwMode="auto">
                <a:xfrm>
                  <a:off x="1292"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89" name="Oval 1317"/>
                <p:cNvSpPr>
                  <a:spLocks noChangeAspect="1" noChangeArrowheads="1"/>
                </p:cNvSpPr>
                <p:nvPr/>
              </p:nvSpPr>
              <p:spPr bwMode="auto">
                <a:xfrm>
                  <a:off x="3379"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0" name="Oval 1318"/>
                <p:cNvSpPr>
                  <a:spLocks noChangeAspect="1" noChangeArrowheads="1"/>
                </p:cNvSpPr>
                <p:nvPr/>
              </p:nvSpPr>
              <p:spPr bwMode="auto">
                <a:xfrm>
                  <a:off x="1202"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1" name="Oval 1319"/>
                <p:cNvSpPr>
                  <a:spLocks noChangeAspect="1" noChangeArrowheads="1"/>
                </p:cNvSpPr>
                <p:nvPr/>
              </p:nvSpPr>
              <p:spPr bwMode="auto">
                <a:xfrm>
                  <a:off x="1111" y="195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2" name="Oval 1320"/>
                <p:cNvSpPr>
                  <a:spLocks noChangeAspect="1" noChangeArrowheads="1"/>
                </p:cNvSpPr>
                <p:nvPr/>
              </p:nvSpPr>
              <p:spPr bwMode="auto">
                <a:xfrm>
                  <a:off x="1020" y="20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3" name="Oval 1321"/>
                <p:cNvSpPr>
                  <a:spLocks noChangeAspect="1" noChangeArrowheads="1"/>
                </p:cNvSpPr>
                <p:nvPr/>
              </p:nvSpPr>
              <p:spPr bwMode="auto">
                <a:xfrm>
                  <a:off x="907"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4" name="Oval 1322"/>
                <p:cNvSpPr>
                  <a:spLocks noChangeAspect="1" noChangeArrowheads="1"/>
                </p:cNvSpPr>
                <p:nvPr/>
              </p:nvSpPr>
              <p:spPr bwMode="auto">
                <a:xfrm>
                  <a:off x="249"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5" name="Oval 1323"/>
                <p:cNvSpPr>
                  <a:spLocks noChangeAspect="1" noChangeArrowheads="1"/>
                </p:cNvSpPr>
                <p:nvPr/>
              </p:nvSpPr>
              <p:spPr bwMode="auto">
                <a:xfrm>
                  <a:off x="2880"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6" name="Oval 1324"/>
                <p:cNvSpPr>
                  <a:spLocks noChangeAspect="1" noChangeArrowheads="1"/>
                </p:cNvSpPr>
                <p:nvPr/>
              </p:nvSpPr>
              <p:spPr bwMode="auto">
                <a:xfrm>
                  <a:off x="1156"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7" name="Oval 1325"/>
                <p:cNvSpPr>
                  <a:spLocks noChangeAspect="1" noChangeArrowheads="1"/>
                </p:cNvSpPr>
                <p:nvPr/>
              </p:nvSpPr>
              <p:spPr bwMode="auto">
                <a:xfrm>
                  <a:off x="1043"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8" name="Oval 1326"/>
                <p:cNvSpPr>
                  <a:spLocks noChangeAspect="1" noChangeArrowheads="1"/>
                </p:cNvSpPr>
                <p:nvPr/>
              </p:nvSpPr>
              <p:spPr bwMode="auto">
                <a:xfrm>
                  <a:off x="998"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199" name="Oval 1327"/>
                <p:cNvSpPr>
                  <a:spLocks noChangeAspect="1" noChangeArrowheads="1"/>
                </p:cNvSpPr>
                <p:nvPr/>
              </p:nvSpPr>
              <p:spPr bwMode="auto">
                <a:xfrm>
                  <a:off x="1111"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0" name="Oval 1328"/>
                <p:cNvSpPr>
                  <a:spLocks noChangeAspect="1" noChangeArrowheads="1"/>
                </p:cNvSpPr>
                <p:nvPr/>
              </p:nvSpPr>
              <p:spPr bwMode="auto">
                <a:xfrm>
                  <a:off x="1224"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1" name="Oval 1329"/>
                <p:cNvSpPr>
                  <a:spLocks noChangeAspect="1" noChangeArrowheads="1"/>
                </p:cNvSpPr>
                <p:nvPr/>
              </p:nvSpPr>
              <p:spPr bwMode="auto">
                <a:xfrm>
                  <a:off x="1338"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2" name="Oval 1330"/>
                <p:cNvSpPr>
                  <a:spLocks noChangeAspect="1" noChangeArrowheads="1"/>
                </p:cNvSpPr>
                <p:nvPr/>
              </p:nvSpPr>
              <p:spPr bwMode="auto">
                <a:xfrm>
                  <a:off x="3107"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3" name="Oval 1331"/>
                <p:cNvSpPr>
                  <a:spLocks noChangeAspect="1" noChangeArrowheads="1"/>
                </p:cNvSpPr>
                <p:nvPr/>
              </p:nvSpPr>
              <p:spPr bwMode="auto">
                <a:xfrm>
                  <a:off x="41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4" name="Oval 1332"/>
                <p:cNvSpPr>
                  <a:spLocks noChangeAspect="1" noChangeArrowheads="1"/>
                </p:cNvSpPr>
                <p:nvPr/>
              </p:nvSpPr>
              <p:spPr bwMode="auto">
                <a:xfrm>
                  <a:off x="4263"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5" name="Oval 1333"/>
                <p:cNvSpPr>
                  <a:spLocks noChangeAspect="1" noChangeArrowheads="1"/>
                </p:cNvSpPr>
                <p:nvPr/>
              </p:nvSpPr>
              <p:spPr bwMode="auto">
                <a:xfrm>
                  <a:off x="4400"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6" name="Oval 1334"/>
                <p:cNvSpPr>
                  <a:spLocks noChangeAspect="1" noChangeArrowheads="1"/>
                </p:cNvSpPr>
                <p:nvPr/>
              </p:nvSpPr>
              <p:spPr bwMode="auto">
                <a:xfrm>
                  <a:off x="437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7" name="Oval 1335"/>
                <p:cNvSpPr>
                  <a:spLocks noChangeAspect="1" noChangeArrowheads="1"/>
                </p:cNvSpPr>
                <p:nvPr/>
              </p:nvSpPr>
              <p:spPr bwMode="auto">
                <a:xfrm>
                  <a:off x="4286"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8" name="Oval 1336"/>
                <p:cNvSpPr>
                  <a:spLocks noChangeAspect="1" noChangeArrowheads="1"/>
                </p:cNvSpPr>
                <p:nvPr/>
              </p:nvSpPr>
              <p:spPr bwMode="auto">
                <a:xfrm>
                  <a:off x="4173"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09" name="Oval 1337"/>
                <p:cNvSpPr>
                  <a:spLocks noChangeAspect="1" noChangeArrowheads="1"/>
                </p:cNvSpPr>
                <p:nvPr/>
              </p:nvSpPr>
              <p:spPr bwMode="auto">
                <a:xfrm>
                  <a:off x="4037"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0" name="Oval 1338"/>
                <p:cNvSpPr>
                  <a:spLocks noChangeAspect="1" noChangeArrowheads="1"/>
                </p:cNvSpPr>
                <p:nvPr/>
              </p:nvSpPr>
              <p:spPr bwMode="auto">
                <a:xfrm>
                  <a:off x="3923"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1" name="Oval 1339"/>
                <p:cNvSpPr>
                  <a:spLocks noChangeAspect="1" noChangeArrowheads="1"/>
                </p:cNvSpPr>
                <p:nvPr/>
              </p:nvSpPr>
              <p:spPr bwMode="auto">
                <a:xfrm>
                  <a:off x="3810"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2" name="Oval 1340"/>
                <p:cNvSpPr>
                  <a:spLocks noChangeAspect="1" noChangeArrowheads="1"/>
                </p:cNvSpPr>
                <p:nvPr/>
              </p:nvSpPr>
              <p:spPr bwMode="auto">
                <a:xfrm>
                  <a:off x="2857"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3" name="Oval 1341"/>
                <p:cNvSpPr>
                  <a:spLocks noChangeAspect="1" noChangeArrowheads="1"/>
                </p:cNvSpPr>
                <p:nvPr/>
              </p:nvSpPr>
              <p:spPr bwMode="auto">
                <a:xfrm>
                  <a:off x="3016"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4" name="Oval 1342"/>
                <p:cNvSpPr>
                  <a:spLocks noChangeAspect="1" noChangeArrowheads="1"/>
                </p:cNvSpPr>
                <p:nvPr/>
              </p:nvSpPr>
              <p:spPr bwMode="auto">
                <a:xfrm>
                  <a:off x="4105"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5" name="Oval 1343"/>
                <p:cNvSpPr>
                  <a:spLocks noChangeAspect="1" noChangeArrowheads="1"/>
                </p:cNvSpPr>
                <p:nvPr/>
              </p:nvSpPr>
              <p:spPr bwMode="auto">
                <a:xfrm>
                  <a:off x="3153" y="172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6" name="Oval 1344"/>
                <p:cNvSpPr>
                  <a:spLocks noChangeAspect="1" noChangeArrowheads="1"/>
                </p:cNvSpPr>
                <p:nvPr/>
              </p:nvSpPr>
              <p:spPr bwMode="auto">
                <a:xfrm>
                  <a:off x="703"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7" name="Oval 1345"/>
                <p:cNvSpPr>
                  <a:spLocks noChangeAspect="1" noChangeArrowheads="1"/>
                </p:cNvSpPr>
                <p:nvPr/>
              </p:nvSpPr>
              <p:spPr bwMode="auto">
                <a:xfrm>
                  <a:off x="3288"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8" name="Oval 1346"/>
                <p:cNvSpPr>
                  <a:spLocks noChangeAspect="1" noChangeArrowheads="1"/>
                </p:cNvSpPr>
                <p:nvPr/>
              </p:nvSpPr>
              <p:spPr bwMode="auto">
                <a:xfrm>
                  <a:off x="3266"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19" name="Oval 1347"/>
                <p:cNvSpPr>
                  <a:spLocks noChangeAspect="1" noChangeArrowheads="1"/>
                </p:cNvSpPr>
                <p:nvPr/>
              </p:nvSpPr>
              <p:spPr bwMode="auto">
                <a:xfrm>
                  <a:off x="3470"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0" name="Oval 1348"/>
                <p:cNvSpPr>
                  <a:spLocks noChangeAspect="1" noChangeArrowheads="1"/>
                </p:cNvSpPr>
                <p:nvPr/>
              </p:nvSpPr>
              <p:spPr bwMode="auto">
                <a:xfrm>
                  <a:off x="3447" y="175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1" name="Oval 1349"/>
                <p:cNvSpPr>
                  <a:spLocks noChangeAspect="1" noChangeArrowheads="1"/>
                </p:cNvSpPr>
                <p:nvPr/>
              </p:nvSpPr>
              <p:spPr bwMode="auto">
                <a:xfrm>
                  <a:off x="3583" y="17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2" name="Oval 1350"/>
                <p:cNvSpPr>
                  <a:spLocks noChangeAspect="1" noChangeArrowheads="1"/>
                </p:cNvSpPr>
                <p:nvPr/>
              </p:nvSpPr>
              <p:spPr bwMode="auto">
                <a:xfrm>
                  <a:off x="3696" y="179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3" name="Oval 1351"/>
                <p:cNvSpPr>
                  <a:spLocks noChangeAspect="1" noChangeArrowheads="1"/>
                </p:cNvSpPr>
                <p:nvPr/>
              </p:nvSpPr>
              <p:spPr bwMode="auto">
                <a:xfrm>
                  <a:off x="3969" y="184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4" name="Oval 1352"/>
                <p:cNvSpPr>
                  <a:spLocks noChangeAspect="1" noChangeArrowheads="1"/>
                </p:cNvSpPr>
                <p:nvPr/>
              </p:nvSpPr>
              <p:spPr bwMode="auto">
                <a:xfrm>
                  <a:off x="3833" y="182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5" name="Oval 1353"/>
                <p:cNvSpPr>
                  <a:spLocks noChangeAspect="1" noChangeArrowheads="1"/>
                </p:cNvSpPr>
                <p:nvPr/>
              </p:nvSpPr>
              <p:spPr bwMode="auto">
                <a:xfrm>
                  <a:off x="4127" y="188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6" name="Oval 1354"/>
                <p:cNvSpPr>
                  <a:spLocks noChangeAspect="1" noChangeArrowheads="1"/>
                </p:cNvSpPr>
                <p:nvPr/>
              </p:nvSpPr>
              <p:spPr bwMode="auto">
                <a:xfrm>
                  <a:off x="4263" y="193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7" name="Oval 1355"/>
                <p:cNvSpPr>
                  <a:spLocks noChangeAspect="1" noChangeArrowheads="1"/>
                </p:cNvSpPr>
                <p:nvPr/>
              </p:nvSpPr>
              <p:spPr bwMode="auto">
                <a:xfrm>
                  <a:off x="4400"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8" name="Oval 1356"/>
                <p:cNvSpPr>
                  <a:spLocks noChangeAspect="1" noChangeArrowheads="1"/>
                </p:cNvSpPr>
                <p:nvPr/>
              </p:nvSpPr>
              <p:spPr bwMode="auto">
                <a:xfrm>
                  <a:off x="3402"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29" name="Oval 1357"/>
                <p:cNvSpPr>
                  <a:spLocks noChangeAspect="1" noChangeArrowheads="1"/>
                </p:cNvSpPr>
                <p:nvPr/>
              </p:nvSpPr>
              <p:spPr bwMode="auto">
                <a:xfrm>
                  <a:off x="331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0" name="Oval 1358"/>
                <p:cNvSpPr>
                  <a:spLocks noChangeAspect="1" noChangeArrowheads="1"/>
                </p:cNvSpPr>
                <p:nvPr/>
              </p:nvSpPr>
              <p:spPr bwMode="auto">
                <a:xfrm>
                  <a:off x="3198"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1" name="Oval 1359"/>
                <p:cNvSpPr>
                  <a:spLocks noChangeAspect="1" noChangeArrowheads="1"/>
                </p:cNvSpPr>
                <p:nvPr/>
              </p:nvSpPr>
              <p:spPr bwMode="auto">
                <a:xfrm>
                  <a:off x="3107"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2" name="Oval 1360"/>
                <p:cNvSpPr>
                  <a:spLocks noChangeAspect="1" noChangeArrowheads="1"/>
                </p:cNvSpPr>
                <p:nvPr/>
              </p:nvSpPr>
              <p:spPr bwMode="auto">
                <a:xfrm>
                  <a:off x="3016"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3" name="Oval 1361"/>
                <p:cNvSpPr>
                  <a:spLocks noChangeAspect="1" noChangeArrowheads="1"/>
                </p:cNvSpPr>
                <p:nvPr/>
              </p:nvSpPr>
              <p:spPr bwMode="auto">
                <a:xfrm>
                  <a:off x="816"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4" name="Oval 1362"/>
                <p:cNvSpPr>
                  <a:spLocks noChangeAspect="1" noChangeArrowheads="1"/>
                </p:cNvSpPr>
                <p:nvPr/>
              </p:nvSpPr>
              <p:spPr bwMode="auto">
                <a:xfrm>
                  <a:off x="4241"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5" name="Oval 1363"/>
                <p:cNvSpPr>
                  <a:spLocks noChangeAspect="1" noChangeArrowheads="1"/>
                </p:cNvSpPr>
                <p:nvPr/>
              </p:nvSpPr>
              <p:spPr bwMode="auto">
                <a:xfrm>
                  <a:off x="340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6" name="Oval 1364"/>
                <p:cNvSpPr>
                  <a:spLocks noChangeAspect="1" noChangeArrowheads="1"/>
                </p:cNvSpPr>
                <p:nvPr/>
              </p:nvSpPr>
              <p:spPr bwMode="auto">
                <a:xfrm>
                  <a:off x="4377" y="222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7" name="Oval 1365"/>
                <p:cNvSpPr>
                  <a:spLocks noChangeAspect="1" noChangeArrowheads="1"/>
                </p:cNvSpPr>
                <p:nvPr/>
              </p:nvSpPr>
              <p:spPr bwMode="auto">
                <a:xfrm>
                  <a:off x="4490"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8" name="Oval 1366"/>
                <p:cNvSpPr>
                  <a:spLocks noChangeAspect="1" noChangeArrowheads="1"/>
                </p:cNvSpPr>
                <p:nvPr/>
              </p:nvSpPr>
              <p:spPr bwMode="auto">
                <a:xfrm>
                  <a:off x="4604"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39" name="Oval 1367"/>
                <p:cNvSpPr>
                  <a:spLocks noChangeAspect="1" noChangeArrowheads="1"/>
                </p:cNvSpPr>
                <p:nvPr/>
              </p:nvSpPr>
              <p:spPr bwMode="auto">
                <a:xfrm>
                  <a:off x="462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0" name="Oval 1368"/>
                <p:cNvSpPr>
                  <a:spLocks noChangeAspect="1" noChangeArrowheads="1"/>
                </p:cNvSpPr>
                <p:nvPr/>
              </p:nvSpPr>
              <p:spPr bwMode="auto">
                <a:xfrm>
                  <a:off x="4513"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1" name="Oval 1369"/>
                <p:cNvSpPr>
                  <a:spLocks noChangeAspect="1" noChangeArrowheads="1"/>
                </p:cNvSpPr>
                <p:nvPr/>
              </p:nvSpPr>
              <p:spPr bwMode="auto">
                <a:xfrm>
                  <a:off x="1769"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2" name="Oval 1370"/>
                <p:cNvSpPr>
                  <a:spLocks noChangeAspect="1" noChangeArrowheads="1"/>
                </p:cNvSpPr>
                <p:nvPr/>
              </p:nvSpPr>
              <p:spPr bwMode="auto">
                <a:xfrm>
                  <a:off x="2018"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3" name="Oval 1371"/>
                <p:cNvSpPr>
                  <a:spLocks noChangeAspect="1" noChangeArrowheads="1"/>
                </p:cNvSpPr>
                <p:nvPr/>
              </p:nvSpPr>
              <p:spPr bwMode="auto">
                <a:xfrm>
                  <a:off x="2109"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4" name="Oval 1372"/>
                <p:cNvSpPr>
                  <a:spLocks noChangeAspect="1" noChangeArrowheads="1"/>
                </p:cNvSpPr>
                <p:nvPr/>
              </p:nvSpPr>
              <p:spPr bwMode="auto">
                <a:xfrm>
                  <a:off x="2268"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5" name="Oval 1373"/>
                <p:cNvSpPr>
                  <a:spLocks noChangeAspect="1" noChangeArrowheads="1"/>
                </p:cNvSpPr>
                <p:nvPr/>
              </p:nvSpPr>
              <p:spPr bwMode="auto">
                <a:xfrm>
                  <a:off x="1655"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6" name="Oval 1374"/>
                <p:cNvSpPr>
                  <a:spLocks noChangeAspect="1" noChangeArrowheads="1"/>
                </p:cNvSpPr>
                <p:nvPr/>
              </p:nvSpPr>
              <p:spPr bwMode="auto">
                <a:xfrm>
                  <a:off x="93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7" name="Oval 1375"/>
                <p:cNvSpPr>
                  <a:spLocks noChangeAspect="1" noChangeArrowheads="1"/>
                </p:cNvSpPr>
                <p:nvPr/>
              </p:nvSpPr>
              <p:spPr bwMode="auto">
                <a:xfrm>
                  <a:off x="1655"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8" name="Oval 1376"/>
                <p:cNvSpPr>
                  <a:spLocks noChangeAspect="1" noChangeArrowheads="1"/>
                </p:cNvSpPr>
                <p:nvPr/>
              </p:nvSpPr>
              <p:spPr bwMode="auto">
                <a:xfrm>
                  <a:off x="3628"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49" name="Oval 1377"/>
                <p:cNvSpPr>
                  <a:spLocks noChangeAspect="1" noChangeArrowheads="1"/>
                </p:cNvSpPr>
                <p:nvPr/>
              </p:nvSpPr>
              <p:spPr bwMode="auto">
                <a:xfrm>
                  <a:off x="1791"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0" name="Oval 1378"/>
                <p:cNvSpPr>
                  <a:spLocks noChangeAspect="1" noChangeArrowheads="1"/>
                </p:cNvSpPr>
                <p:nvPr/>
              </p:nvSpPr>
              <p:spPr bwMode="auto">
                <a:xfrm>
                  <a:off x="1927" y="247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1" name="Oval 1379"/>
                <p:cNvSpPr>
                  <a:spLocks noChangeAspect="1" noChangeArrowheads="1"/>
                </p:cNvSpPr>
                <p:nvPr/>
              </p:nvSpPr>
              <p:spPr bwMode="auto">
                <a:xfrm>
                  <a:off x="2064" y="243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2" name="Oval 1380"/>
                <p:cNvSpPr>
                  <a:spLocks noChangeAspect="1" noChangeArrowheads="1"/>
                </p:cNvSpPr>
                <p:nvPr/>
              </p:nvSpPr>
              <p:spPr bwMode="auto">
                <a:xfrm>
                  <a:off x="2200"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3" name="Oval 1381"/>
                <p:cNvSpPr>
                  <a:spLocks noChangeAspect="1" noChangeArrowheads="1"/>
                </p:cNvSpPr>
                <p:nvPr/>
              </p:nvSpPr>
              <p:spPr bwMode="auto">
                <a:xfrm>
                  <a:off x="2336" y="236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4" name="Oval 1382"/>
                <p:cNvSpPr>
                  <a:spLocks noChangeAspect="1" noChangeArrowheads="1"/>
                </p:cNvSpPr>
                <p:nvPr/>
              </p:nvSpPr>
              <p:spPr bwMode="auto">
                <a:xfrm>
                  <a:off x="2494" y="234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5" name="Oval 1383"/>
                <p:cNvSpPr>
                  <a:spLocks noChangeAspect="1" noChangeArrowheads="1"/>
                </p:cNvSpPr>
                <p:nvPr/>
              </p:nvSpPr>
              <p:spPr bwMode="auto">
                <a:xfrm>
                  <a:off x="263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6" name="Oval 1384"/>
                <p:cNvSpPr>
                  <a:spLocks noChangeAspect="1" noChangeArrowheads="1"/>
                </p:cNvSpPr>
                <p:nvPr/>
              </p:nvSpPr>
              <p:spPr bwMode="auto">
                <a:xfrm>
                  <a:off x="1451"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7" name="Oval 1385"/>
                <p:cNvSpPr>
                  <a:spLocks noChangeAspect="1" noChangeArrowheads="1"/>
                </p:cNvSpPr>
                <p:nvPr/>
              </p:nvSpPr>
              <p:spPr bwMode="auto">
                <a:xfrm>
                  <a:off x="4785"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8" name="Oval 1386"/>
                <p:cNvSpPr>
                  <a:spLocks noChangeAspect="1" noChangeArrowheads="1"/>
                </p:cNvSpPr>
                <p:nvPr/>
              </p:nvSpPr>
              <p:spPr bwMode="auto">
                <a:xfrm>
                  <a:off x="4876"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59" name="Oval 1387"/>
                <p:cNvSpPr>
                  <a:spLocks noChangeAspect="1" noChangeArrowheads="1"/>
                </p:cNvSpPr>
                <p:nvPr/>
              </p:nvSpPr>
              <p:spPr bwMode="auto">
                <a:xfrm>
                  <a:off x="3129" y="200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0" name="Oval 1388"/>
                <p:cNvSpPr>
                  <a:spLocks noChangeAspect="1" noChangeArrowheads="1"/>
                </p:cNvSpPr>
                <p:nvPr/>
              </p:nvSpPr>
              <p:spPr bwMode="auto">
                <a:xfrm>
                  <a:off x="4672" y="286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1" name="Oval 1389"/>
                <p:cNvSpPr>
                  <a:spLocks noChangeAspect="1" noChangeArrowheads="1"/>
                </p:cNvSpPr>
                <p:nvPr/>
              </p:nvSpPr>
              <p:spPr bwMode="auto">
                <a:xfrm>
                  <a:off x="2993" y="197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2" name="Oval 1390"/>
                <p:cNvSpPr>
                  <a:spLocks noChangeAspect="1" noChangeArrowheads="1"/>
                </p:cNvSpPr>
                <p:nvPr/>
              </p:nvSpPr>
              <p:spPr bwMode="auto">
                <a:xfrm>
                  <a:off x="1066"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3" name="Oval 1391"/>
                <p:cNvSpPr>
                  <a:spLocks noChangeAspect="1" noChangeArrowheads="1"/>
                </p:cNvSpPr>
                <p:nvPr/>
              </p:nvSpPr>
              <p:spPr bwMode="auto">
                <a:xfrm>
                  <a:off x="3787"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4" name="Oval 1392"/>
                <p:cNvSpPr>
                  <a:spLocks noChangeAspect="1" noChangeArrowheads="1"/>
                </p:cNvSpPr>
                <p:nvPr/>
              </p:nvSpPr>
              <p:spPr bwMode="auto">
                <a:xfrm>
                  <a:off x="4536"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5" name="Oval 1393"/>
                <p:cNvSpPr>
                  <a:spLocks noChangeAspect="1" noChangeArrowheads="1"/>
                </p:cNvSpPr>
                <p:nvPr/>
              </p:nvSpPr>
              <p:spPr bwMode="auto">
                <a:xfrm>
                  <a:off x="4422"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6" name="Oval 1394"/>
                <p:cNvSpPr>
                  <a:spLocks noChangeAspect="1" noChangeArrowheads="1"/>
                </p:cNvSpPr>
                <p:nvPr/>
              </p:nvSpPr>
              <p:spPr bwMode="auto">
                <a:xfrm>
                  <a:off x="4309"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7" name="Oval 1395"/>
                <p:cNvSpPr>
                  <a:spLocks noChangeAspect="1" noChangeArrowheads="1"/>
                </p:cNvSpPr>
                <p:nvPr/>
              </p:nvSpPr>
              <p:spPr bwMode="auto">
                <a:xfrm>
                  <a:off x="419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8" name="Oval 1396"/>
                <p:cNvSpPr>
                  <a:spLocks noChangeAspect="1" noChangeArrowheads="1"/>
                </p:cNvSpPr>
                <p:nvPr/>
              </p:nvSpPr>
              <p:spPr bwMode="auto">
                <a:xfrm>
                  <a:off x="4082"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69" name="Oval 1397"/>
                <p:cNvSpPr>
                  <a:spLocks noChangeAspect="1" noChangeArrowheads="1"/>
                </p:cNvSpPr>
                <p:nvPr/>
              </p:nvSpPr>
              <p:spPr bwMode="auto">
                <a:xfrm>
                  <a:off x="394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0" name="Oval 1398"/>
                <p:cNvSpPr>
                  <a:spLocks noChangeAspect="1" noChangeArrowheads="1"/>
                </p:cNvSpPr>
                <p:nvPr/>
              </p:nvSpPr>
              <p:spPr bwMode="auto">
                <a:xfrm>
                  <a:off x="3810"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1" name="Oval 1399"/>
                <p:cNvSpPr>
                  <a:spLocks noChangeAspect="1" noChangeArrowheads="1"/>
                </p:cNvSpPr>
                <p:nvPr/>
              </p:nvSpPr>
              <p:spPr bwMode="auto">
                <a:xfrm>
                  <a:off x="4649"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2" name="Oval 1400"/>
                <p:cNvSpPr>
                  <a:spLocks noChangeAspect="1" noChangeArrowheads="1"/>
                </p:cNvSpPr>
                <p:nvPr/>
              </p:nvSpPr>
              <p:spPr bwMode="auto">
                <a:xfrm>
                  <a:off x="4604"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3" name="Oval 1401"/>
                <p:cNvSpPr>
                  <a:spLocks noChangeAspect="1" noChangeArrowheads="1"/>
                </p:cNvSpPr>
                <p:nvPr/>
              </p:nvSpPr>
              <p:spPr bwMode="auto">
                <a:xfrm>
                  <a:off x="4740"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4" name="Oval 1402"/>
                <p:cNvSpPr>
                  <a:spLocks noChangeAspect="1" noChangeArrowheads="1"/>
                </p:cNvSpPr>
                <p:nvPr/>
              </p:nvSpPr>
              <p:spPr bwMode="auto">
                <a:xfrm>
                  <a:off x="483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5" name="Oval 1403"/>
                <p:cNvSpPr>
                  <a:spLocks noChangeAspect="1" noChangeArrowheads="1"/>
                </p:cNvSpPr>
                <p:nvPr/>
              </p:nvSpPr>
              <p:spPr bwMode="auto">
                <a:xfrm>
                  <a:off x="4967"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6" name="Oval 1404"/>
                <p:cNvSpPr>
                  <a:spLocks noChangeAspect="1" noChangeArrowheads="1"/>
                </p:cNvSpPr>
                <p:nvPr/>
              </p:nvSpPr>
              <p:spPr bwMode="auto">
                <a:xfrm>
                  <a:off x="5057"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7" name="Oval 1405"/>
                <p:cNvSpPr>
                  <a:spLocks noChangeAspect="1" noChangeArrowheads="1"/>
                </p:cNvSpPr>
                <p:nvPr/>
              </p:nvSpPr>
              <p:spPr bwMode="auto">
                <a:xfrm>
                  <a:off x="1156" y="338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8" name="Oval 1406"/>
                <p:cNvSpPr>
                  <a:spLocks noChangeAspect="1" noChangeArrowheads="1"/>
                </p:cNvSpPr>
                <p:nvPr/>
              </p:nvSpPr>
              <p:spPr bwMode="auto">
                <a:xfrm>
                  <a:off x="5148" y="340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79" name="Oval 1407"/>
                <p:cNvSpPr>
                  <a:spLocks noChangeAspect="1" noChangeArrowheads="1"/>
                </p:cNvSpPr>
                <p:nvPr/>
              </p:nvSpPr>
              <p:spPr bwMode="auto">
                <a:xfrm>
                  <a:off x="394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0" name="Oval 1408"/>
                <p:cNvSpPr>
                  <a:spLocks noChangeAspect="1" noChangeArrowheads="1"/>
                </p:cNvSpPr>
                <p:nvPr/>
              </p:nvSpPr>
              <p:spPr bwMode="auto">
                <a:xfrm>
                  <a:off x="5216"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1" name="Oval 1409"/>
                <p:cNvSpPr>
                  <a:spLocks noChangeAspect="1" noChangeArrowheads="1"/>
                </p:cNvSpPr>
                <p:nvPr/>
              </p:nvSpPr>
              <p:spPr bwMode="auto">
                <a:xfrm>
                  <a:off x="5307" y="354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2" name="Oval 1410"/>
                <p:cNvSpPr>
                  <a:spLocks noChangeAspect="1" noChangeArrowheads="1"/>
                </p:cNvSpPr>
                <p:nvPr/>
              </p:nvSpPr>
              <p:spPr bwMode="auto">
                <a:xfrm>
                  <a:off x="5397"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3" name="Oval 1411"/>
                <p:cNvSpPr>
                  <a:spLocks noChangeAspect="1" noChangeArrowheads="1"/>
                </p:cNvSpPr>
                <p:nvPr/>
              </p:nvSpPr>
              <p:spPr bwMode="auto">
                <a:xfrm>
                  <a:off x="5352"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4" name="Oval 1412"/>
                <p:cNvSpPr>
                  <a:spLocks noChangeAspect="1" noChangeArrowheads="1"/>
                </p:cNvSpPr>
                <p:nvPr/>
              </p:nvSpPr>
              <p:spPr bwMode="auto">
                <a:xfrm>
                  <a:off x="5262" y="324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5" name="Oval 1413"/>
                <p:cNvSpPr>
                  <a:spLocks noChangeAspect="1" noChangeArrowheads="1"/>
                </p:cNvSpPr>
                <p:nvPr/>
              </p:nvSpPr>
              <p:spPr bwMode="auto">
                <a:xfrm>
                  <a:off x="5148"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6" name="Oval 1414"/>
                <p:cNvSpPr>
                  <a:spLocks noChangeAspect="1" noChangeArrowheads="1"/>
                </p:cNvSpPr>
                <p:nvPr/>
              </p:nvSpPr>
              <p:spPr bwMode="auto">
                <a:xfrm>
                  <a:off x="505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7" name="Oval 1415"/>
                <p:cNvSpPr>
                  <a:spLocks noChangeAspect="1" noChangeArrowheads="1"/>
                </p:cNvSpPr>
                <p:nvPr/>
              </p:nvSpPr>
              <p:spPr bwMode="auto">
                <a:xfrm>
                  <a:off x="496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8" name="Oval 1416"/>
                <p:cNvSpPr>
                  <a:spLocks noChangeAspect="1" noChangeArrowheads="1"/>
                </p:cNvSpPr>
                <p:nvPr/>
              </p:nvSpPr>
              <p:spPr bwMode="auto">
                <a:xfrm>
                  <a:off x="281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89" name="Oval 1417"/>
                <p:cNvSpPr>
                  <a:spLocks noChangeAspect="1" noChangeArrowheads="1"/>
                </p:cNvSpPr>
                <p:nvPr/>
              </p:nvSpPr>
              <p:spPr bwMode="auto">
                <a:xfrm>
                  <a:off x="2676"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0" name="Oval 1418"/>
                <p:cNvSpPr>
                  <a:spLocks noChangeAspect="1" noChangeArrowheads="1"/>
                </p:cNvSpPr>
                <p:nvPr/>
              </p:nvSpPr>
              <p:spPr bwMode="auto">
                <a:xfrm>
                  <a:off x="2562"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1" name="Oval 1419"/>
                <p:cNvSpPr>
                  <a:spLocks noChangeAspect="1" noChangeArrowheads="1"/>
                </p:cNvSpPr>
                <p:nvPr/>
              </p:nvSpPr>
              <p:spPr bwMode="auto">
                <a:xfrm>
                  <a:off x="2404"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2" name="Oval 1420"/>
                <p:cNvSpPr>
                  <a:spLocks noChangeAspect="1" noChangeArrowheads="1"/>
                </p:cNvSpPr>
                <p:nvPr/>
              </p:nvSpPr>
              <p:spPr bwMode="auto">
                <a:xfrm>
                  <a:off x="356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3" name="Oval 1421"/>
                <p:cNvSpPr>
                  <a:spLocks noChangeAspect="1" noChangeArrowheads="1"/>
                </p:cNvSpPr>
                <p:nvPr/>
              </p:nvSpPr>
              <p:spPr bwMode="auto">
                <a:xfrm>
                  <a:off x="3674"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4" name="Oval 1422"/>
                <p:cNvSpPr>
                  <a:spLocks noChangeAspect="1" noChangeArrowheads="1"/>
                </p:cNvSpPr>
                <p:nvPr/>
              </p:nvSpPr>
              <p:spPr bwMode="auto">
                <a:xfrm>
                  <a:off x="1270" y="329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5" name="Oval 1423"/>
                <p:cNvSpPr>
                  <a:spLocks noChangeAspect="1" noChangeArrowheads="1"/>
                </p:cNvSpPr>
                <p:nvPr/>
              </p:nvSpPr>
              <p:spPr bwMode="auto">
                <a:xfrm>
                  <a:off x="3628"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6" name="Oval 1424"/>
                <p:cNvSpPr>
                  <a:spLocks noChangeAspect="1" noChangeArrowheads="1"/>
                </p:cNvSpPr>
                <p:nvPr/>
              </p:nvSpPr>
              <p:spPr bwMode="auto">
                <a:xfrm>
                  <a:off x="4105"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7" name="Oval 1425"/>
                <p:cNvSpPr>
                  <a:spLocks noChangeAspect="1" noChangeArrowheads="1"/>
                </p:cNvSpPr>
                <p:nvPr/>
              </p:nvSpPr>
              <p:spPr bwMode="auto">
                <a:xfrm>
                  <a:off x="5465" y="390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8" name="Oval 1426"/>
                <p:cNvSpPr>
                  <a:spLocks noChangeAspect="1" noChangeArrowheads="1"/>
                </p:cNvSpPr>
                <p:nvPr/>
              </p:nvSpPr>
              <p:spPr bwMode="auto">
                <a:xfrm>
                  <a:off x="5397" y="381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299" name="Oval 1427"/>
                <p:cNvSpPr>
                  <a:spLocks noChangeAspect="1" noChangeArrowheads="1"/>
                </p:cNvSpPr>
                <p:nvPr/>
              </p:nvSpPr>
              <p:spPr bwMode="auto">
                <a:xfrm>
                  <a:off x="5284" y="372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0" name="Oval 1428"/>
                <p:cNvSpPr>
                  <a:spLocks noChangeAspect="1" noChangeArrowheads="1"/>
                </p:cNvSpPr>
                <p:nvPr/>
              </p:nvSpPr>
              <p:spPr bwMode="auto">
                <a:xfrm>
                  <a:off x="5193" y="363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1" name="Oval 1429"/>
                <p:cNvSpPr>
                  <a:spLocks noChangeAspect="1" noChangeArrowheads="1"/>
                </p:cNvSpPr>
                <p:nvPr/>
              </p:nvSpPr>
              <p:spPr bwMode="auto">
                <a:xfrm>
                  <a:off x="5103"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2" name="Oval 1430"/>
                <p:cNvSpPr>
                  <a:spLocks noChangeAspect="1" noChangeArrowheads="1"/>
                </p:cNvSpPr>
                <p:nvPr/>
              </p:nvSpPr>
              <p:spPr bwMode="auto">
                <a:xfrm>
                  <a:off x="5012" y="349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3" name="Oval 1431"/>
                <p:cNvSpPr>
                  <a:spLocks noChangeAspect="1" noChangeArrowheads="1"/>
                </p:cNvSpPr>
                <p:nvPr/>
              </p:nvSpPr>
              <p:spPr bwMode="auto">
                <a:xfrm>
                  <a:off x="4944" y="343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4" name="Oval 1432"/>
                <p:cNvSpPr>
                  <a:spLocks noChangeAspect="1" noChangeArrowheads="1"/>
                </p:cNvSpPr>
                <p:nvPr/>
              </p:nvSpPr>
              <p:spPr bwMode="auto">
                <a:xfrm>
                  <a:off x="4830" y="336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5" name="Oval 1433"/>
                <p:cNvSpPr>
                  <a:spLocks noChangeAspect="1" noChangeArrowheads="1"/>
                </p:cNvSpPr>
                <p:nvPr/>
              </p:nvSpPr>
              <p:spPr bwMode="auto">
                <a:xfrm>
                  <a:off x="4740"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6" name="Oval 1434"/>
                <p:cNvSpPr>
                  <a:spLocks noChangeAspect="1" noChangeArrowheads="1"/>
                </p:cNvSpPr>
                <p:nvPr/>
              </p:nvSpPr>
              <p:spPr bwMode="auto">
                <a:xfrm>
                  <a:off x="1678"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7" name="Oval 1435"/>
                <p:cNvSpPr>
                  <a:spLocks noChangeAspect="1" noChangeArrowheads="1"/>
                </p:cNvSpPr>
                <p:nvPr/>
              </p:nvSpPr>
              <p:spPr bwMode="auto">
                <a:xfrm>
                  <a:off x="2154"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8" name="Oval 1436"/>
                <p:cNvSpPr>
                  <a:spLocks noChangeAspect="1" noChangeArrowheads="1"/>
                </p:cNvSpPr>
                <p:nvPr/>
              </p:nvSpPr>
              <p:spPr bwMode="auto">
                <a:xfrm>
                  <a:off x="2290"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09" name="Oval 1437"/>
                <p:cNvSpPr>
                  <a:spLocks noChangeAspect="1" noChangeArrowheads="1"/>
                </p:cNvSpPr>
                <p:nvPr/>
              </p:nvSpPr>
              <p:spPr bwMode="auto">
                <a:xfrm>
                  <a:off x="2426"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0" name="Oval 1438"/>
                <p:cNvSpPr>
                  <a:spLocks noChangeAspect="1" noChangeArrowheads="1"/>
                </p:cNvSpPr>
                <p:nvPr/>
              </p:nvSpPr>
              <p:spPr bwMode="auto">
                <a:xfrm>
                  <a:off x="25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1" name="Oval 1439"/>
                <p:cNvSpPr>
                  <a:spLocks noChangeAspect="1" noChangeArrowheads="1"/>
                </p:cNvSpPr>
                <p:nvPr/>
              </p:nvSpPr>
              <p:spPr bwMode="auto">
                <a:xfrm>
                  <a:off x="2789"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2" name="Oval 1440"/>
                <p:cNvSpPr>
                  <a:spLocks noChangeAspect="1" noChangeArrowheads="1"/>
                </p:cNvSpPr>
                <p:nvPr/>
              </p:nvSpPr>
              <p:spPr bwMode="auto">
                <a:xfrm>
                  <a:off x="1383"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3" name="Oval 1441"/>
                <p:cNvSpPr>
                  <a:spLocks noChangeAspect="1" noChangeArrowheads="1"/>
                </p:cNvSpPr>
                <p:nvPr/>
              </p:nvSpPr>
              <p:spPr bwMode="auto">
                <a:xfrm>
                  <a:off x="4400"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4" name="Oval 1442"/>
                <p:cNvSpPr>
                  <a:spLocks noChangeAspect="1" noChangeArrowheads="1"/>
                </p:cNvSpPr>
                <p:nvPr/>
              </p:nvSpPr>
              <p:spPr bwMode="auto">
                <a:xfrm>
                  <a:off x="4263"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5" name="Oval 1443"/>
                <p:cNvSpPr>
                  <a:spLocks noChangeAspect="1" noChangeArrowheads="1"/>
                </p:cNvSpPr>
                <p:nvPr/>
              </p:nvSpPr>
              <p:spPr bwMode="auto">
                <a:xfrm>
                  <a:off x="4536"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6" name="Oval 1444"/>
                <p:cNvSpPr>
                  <a:spLocks noChangeAspect="1" noChangeArrowheads="1"/>
                </p:cNvSpPr>
                <p:nvPr/>
              </p:nvSpPr>
              <p:spPr bwMode="auto">
                <a:xfrm>
                  <a:off x="4672"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7" name="Oval 1445"/>
                <p:cNvSpPr>
                  <a:spLocks noChangeAspect="1" noChangeArrowheads="1"/>
                </p:cNvSpPr>
                <p:nvPr/>
              </p:nvSpPr>
              <p:spPr bwMode="auto">
                <a:xfrm>
                  <a:off x="476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8" name="Oval 1446"/>
                <p:cNvSpPr>
                  <a:spLocks noChangeAspect="1" noChangeArrowheads="1"/>
                </p:cNvSpPr>
                <p:nvPr/>
              </p:nvSpPr>
              <p:spPr bwMode="auto">
                <a:xfrm>
                  <a:off x="4876"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19" name="Oval 1447"/>
                <p:cNvSpPr>
                  <a:spLocks noChangeAspect="1" noChangeArrowheads="1"/>
                </p:cNvSpPr>
                <p:nvPr/>
              </p:nvSpPr>
              <p:spPr bwMode="auto">
                <a:xfrm>
                  <a:off x="4989"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0" name="Oval 1448"/>
                <p:cNvSpPr>
                  <a:spLocks noChangeAspect="1" noChangeArrowheads="1"/>
                </p:cNvSpPr>
                <p:nvPr/>
              </p:nvSpPr>
              <p:spPr bwMode="auto">
                <a:xfrm>
                  <a:off x="5125"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1" name="Oval 1449"/>
                <p:cNvSpPr>
                  <a:spLocks noChangeAspect="1" noChangeArrowheads="1"/>
                </p:cNvSpPr>
                <p:nvPr/>
              </p:nvSpPr>
              <p:spPr bwMode="auto">
                <a:xfrm>
                  <a:off x="5193"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2" name="Oval 1450"/>
                <p:cNvSpPr>
                  <a:spLocks noChangeAspect="1" noChangeArrowheads="1"/>
                </p:cNvSpPr>
                <p:nvPr/>
              </p:nvSpPr>
              <p:spPr bwMode="auto">
                <a:xfrm>
                  <a:off x="1814"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3" name="Oval 1451"/>
                <p:cNvSpPr>
                  <a:spLocks noChangeAspect="1" noChangeArrowheads="1"/>
                </p:cNvSpPr>
                <p:nvPr/>
              </p:nvSpPr>
              <p:spPr bwMode="auto">
                <a:xfrm>
                  <a:off x="544" y="397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4" name="Oval 1452"/>
                <p:cNvSpPr>
                  <a:spLocks noChangeAspect="1" noChangeArrowheads="1"/>
                </p:cNvSpPr>
                <p:nvPr/>
              </p:nvSpPr>
              <p:spPr bwMode="auto">
                <a:xfrm>
                  <a:off x="635" y="386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5" name="Oval 1453"/>
                <p:cNvSpPr>
                  <a:spLocks noChangeAspect="1" noChangeArrowheads="1"/>
                </p:cNvSpPr>
                <p:nvPr/>
              </p:nvSpPr>
              <p:spPr bwMode="auto">
                <a:xfrm>
                  <a:off x="1995"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6" name="Oval 1454"/>
                <p:cNvSpPr>
                  <a:spLocks noChangeAspect="1" noChangeArrowheads="1"/>
                </p:cNvSpPr>
                <p:nvPr/>
              </p:nvSpPr>
              <p:spPr bwMode="auto">
                <a:xfrm>
                  <a:off x="2154"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7" name="Oval 1455"/>
                <p:cNvSpPr>
                  <a:spLocks noChangeAspect="1" noChangeArrowheads="1"/>
                </p:cNvSpPr>
                <p:nvPr/>
              </p:nvSpPr>
              <p:spPr bwMode="auto">
                <a:xfrm>
                  <a:off x="1519" y="315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8" name="Oval 1456"/>
                <p:cNvSpPr>
                  <a:spLocks noChangeAspect="1" noChangeArrowheads="1"/>
                </p:cNvSpPr>
                <p:nvPr/>
              </p:nvSpPr>
              <p:spPr bwMode="auto">
                <a:xfrm>
                  <a:off x="1678" y="311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29" name="Oval 1457"/>
                <p:cNvSpPr>
                  <a:spLocks noChangeAspect="1" noChangeArrowheads="1"/>
                </p:cNvSpPr>
                <p:nvPr/>
              </p:nvSpPr>
              <p:spPr bwMode="auto">
                <a:xfrm>
                  <a:off x="1791"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0" name="Oval 1458"/>
                <p:cNvSpPr>
                  <a:spLocks noChangeAspect="1" noChangeArrowheads="1"/>
                </p:cNvSpPr>
                <p:nvPr/>
              </p:nvSpPr>
              <p:spPr bwMode="auto">
                <a:xfrm>
                  <a:off x="1927" y="304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1" name="Oval 1459"/>
                <p:cNvSpPr>
                  <a:spLocks noChangeAspect="1" noChangeArrowheads="1"/>
                </p:cNvSpPr>
                <p:nvPr/>
              </p:nvSpPr>
              <p:spPr bwMode="auto">
                <a:xfrm>
                  <a:off x="2064"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2" name="Oval 1460"/>
                <p:cNvSpPr>
                  <a:spLocks noChangeAspect="1" noChangeArrowheads="1"/>
                </p:cNvSpPr>
                <p:nvPr/>
              </p:nvSpPr>
              <p:spPr bwMode="auto">
                <a:xfrm>
                  <a:off x="2177"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3" name="Oval 1461"/>
                <p:cNvSpPr>
                  <a:spLocks noChangeAspect="1" noChangeArrowheads="1"/>
                </p:cNvSpPr>
                <p:nvPr/>
              </p:nvSpPr>
              <p:spPr bwMode="auto">
                <a:xfrm>
                  <a:off x="2313"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4" name="Oval 1462"/>
                <p:cNvSpPr>
                  <a:spLocks noChangeAspect="1" noChangeArrowheads="1"/>
                </p:cNvSpPr>
                <p:nvPr/>
              </p:nvSpPr>
              <p:spPr bwMode="auto">
                <a:xfrm>
                  <a:off x="2313"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5" name="Oval 1463"/>
                <p:cNvSpPr>
                  <a:spLocks noChangeAspect="1" noChangeArrowheads="1"/>
                </p:cNvSpPr>
                <p:nvPr/>
              </p:nvSpPr>
              <p:spPr bwMode="auto">
                <a:xfrm>
                  <a:off x="3470"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6" name="Oval 1464"/>
                <p:cNvSpPr>
                  <a:spLocks noChangeAspect="1" noChangeArrowheads="1"/>
                </p:cNvSpPr>
                <p:nvPr/>
              </p:nvSpPr>
              <p:spPr bwMode="auto">
                <a:xfrm>
                  <a:off x="3606"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7" name="Oval 1465"/>
                <p:cNvSpPr>
                  <a:spLocks noChangeAspect="1" noChangeArrowheads="1"/>
                </p:cNvSpPr>
                <p:nvPr/>
              </p:nvSpPr>
              <p:spPr bwMode="auto">
                <a:xfrm>
                  <a:off x="3719" y="216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8" name="Oval 1466"/>
                <p:cNvSpPr>
                  <a:spLocks noChangeAspect="1" noChangeArrowheads="1"/>
                </p:cNvSpPr>
                <p:nvPr/>
              </p:nvSpPr>
              <p:spPr bwMode="auto">
                <a:xfrm>
                  <a:off x="3742" y="206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39" name="Oval 1467"/>
                <p:cNvSpPr>
                  <a:spLocks noChangeAspect="1" noChangeArrowheads="1"/>
                </p:cNvSpPr>
                <p:nvPr/>
              </p:nvSpPr>
              <p:spPr bwMode="auto">
                <a:xfrm>
                  <a:off x="3628"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0" name="Oval 1468"/>
                <p:cNvSpPr>
                  <a:spLocks noChangeAspect="1" noChangeArrowheads="1"/>
                </p:cNvSpPr>
                <p:nvPr/>
              </p:nvSpPr>
              <p:spPr bwMode="auto">
                <a:xfrm>
                  <a:off x="3515" y="204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1" name="Oval 1469"/>
                <p:cNvSpPr>
                  <a:spLocks noChangeAspect="1" noChangeArrowheads="1"/>
                </p:cNvSpPr>
                <p:nvPr/>
              </p:nvSpPr>
              <p:spPr bwMode="auto">
                <a:xfrm>
                  <a:off x="3402"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2" name="Oval 1470"/>
                <p:cNvSpPr>
                  <a:spLocks noChangeAspect="1" noChangeArrowheads="1"/>
                </p:cNvSpPr>
                <p:nvPr/>
              </p:nvSpPr>
              <p:spPr bwMode="auto">
                <a:xfrm>
                  <a:off x="3288" y="202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3" name="Oval 1471"/>
                <p:cNvSpPr>
                  <a:spLocks noChangeAspect="1" noChangeArrowheads="1"/>
                </p:cNvSpPr>
                <p:nvPr/>
              </p:nvSpPr>
              <p:spPr bwMode="auto">
                <a:xfrm>
                  <a:off x="3217" y="270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4" name="Oval 1472"/>
                <p:cNvSpPr>
                  <a:spLocks noChangeAspect="1" noChangeArrowheads="1"/>
                </p:cNvSpPr>
                <p:nvPr/>
              </p:nvSpPr>
              <p:spPr bwMode="auto">
                <a:xfrm>
                  <a:off x="4014" y="22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5" name="Oval 1473"/>
                <p:cNvSpPr>
                  <a:spLocks noChangeAspect="1" noChangeArrowheads="1"/>
                </p:cNvSpPr>
                <p:nvPr/>
              </p:nvSpPr>
              <p:spPr bwMode="auto">
                <a:xfrm>
                  <a:off x="4105" y="229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6" name="Oval 1474"/>
                <p:cNvSpPr>
                  <a:spLocks noChangeAspect="1" noChangeArrowheads="1"/>
                </p:cNvSpPr>
                <p:nvPr/>
              </p:nvSpPr>
              <p:spPr bwMode="auto">
                <a:xfrm>
                  <a:off x="4218" y="227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7" name="Oval 1475"/>
                <p:cNvSpPr>
                  <a:spLocks noChangeAspect="1" noChangeArrowheads="1"/>
                </p:cNvSpPr>
                <p:nvPr/>
              </p:nvSpPr>
              <p:spPr bwMode="auto">
                <a:xfrm>
                  <a:off x="4354"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8" name="Oval 1476"/>
                <p:cNvSpPr>
                  <a:spLocks noChangeAspect="1" noChangeArrowheads="1"/>
                </p:cNvSpPr>
                <p:nvPr/>
              </p:nvSpPr>
              <p:spPr bwMode="auto">
                <a:xfrm>
                  <a:off x="4513" y="238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49" name="Oval 1477"/>
                <p:cNvSpPr>
                  <a:spLocks noChangeAspect="1" noChangeArrowheads="1"/>
                </p:cNvSpPr>
                <p:nvPr/>
              </p:nvSpPr>
              <p:spPr bwMode="auto">
                <a:xfrm>
                  <a:off x="4626"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0" name="Oval 1478"/>
                <p:cNvSpPr>
                  <a:spLocks noChangeAspect="1" noChangeArrowheads="1"/>
                </p:cNvSpPr>
                <p:nvPr/>
              </p:nvSpPr>
              <p:spPr bwMode="auto">
                <a:xfrm>
                  <a:off x="4762" y="252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1" name="Oval 1479"/>
                <p:cNvSpPr>
                  <a:spLocks noChangeAspect="1" noChangeArrowheads="1"/>
                </p:cNvSpPr>
                <p:nvPr/>
              </p:nvSpPr>
              <p:spPr bwMode="auto">
                <a:xfrm>
                  <a:off x="4898" y="259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2" name="Oval 1480"/>
                <p:cNvSpPr>
                  <a:spLocks noChangeAspect="1" noChangeArrowheads="1"/>
                </p:cNvSpPr>
                <p:nvPr/>
              </p:nvSpPr>
              <p:spPr bwMode="auto">
                <a:xfrm>
                  <a:off x="5035"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3" name="Oval 1481"/>
                <p:cNvSpPr>
                  <a:spLocks noChangeAspect="1" noChangeArrowheads="1"/>
                </p:cNvSpPr>
                <p:nvPr/>
              </p:nvSpPr>
              <p:spPr bwMode="auto">
                <a:xfrm>
                  <a:off x="5148"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4" name="Oval 1482"/>
                <p:cNvSpPr>
                  <a:spLocks noChangeAspect="1" noChangeArrowheads="1"/>
                </p:cNvSpPr>
                <p:nvPr/>
              </p:nvSpPr>
              <p:spPr bwMode="auto">
                <a:xfrm>
                  <a:off x="5239"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5" name="Oval 1483"/>
                <p:cNvSpPr>
                  <a:spLocks noChangeAspect="1" noChangeArrowheads="1"/>
                </p:cNvSpPr>
                <p:nvPr/>
              </p:nvSpPr>
              <p:spPr bwMode="auto">
                <a:xfrm>
                  <a:off x="5261" y="293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6" name="Oval 1484"/>
                <p:cNvSpPr>
                  <a:spLocks noChangeAspect="1" noChangeArrowheads="1"/>
                </p:cNvSpPr>
                <p:nvPr/>
              </p:nvSpPr>
              <p:spPr bwMode="auto">
                <a:xfrm>
                  <a:off x="29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7" name="Oval 1485"/>
                <p:cNvSpPr>
                  <a:spLocks noChangeAspect="1" noChangeArrowheads="1"/>
                </p:cNvSpPr>
                <p:nvPr/>
              </p:nvSpPr>
              <p:spPr bwMode="auto">
                <a:xfrm>
                  <a:off x="2744"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8" name="Oval 1486"/>
                <p:cNvSpPr>
                  <a:spLocks noChangeAspect="1" noChangeArrowheads="1"/>
                </p:cNvSpPr>
                <p:nvPr/>
              </p:nvSpPr>
              <p:spPr bwMode="auto">
                <a:xfrm>
                  <a:off x="1315"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59" name="Oval 1487"/>
                <p:cNvSpPr>
                  <a:spLocks noChangeAspect="1" noChangeArrowheads="1"/>
                </p:cNvSpPr>
                <p:nvPr/>
              </p:nvSpPr>
              <p:spPr bwMode="auto">
                <a:xfrm>
                  <a:off x="117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0" name="Oval 1488"/>
                <p:cNvSpPr>
                  <a:spLocks noChangeAspect="1" noChangeArrowheads="1"/>
                </p:cNvSpPr>
                <p:nvPr/>
              </p:nvSpPr>
              <p:spPr bwMode="auto">
                <a:xfrm>
                  <a:off x="1043"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1" name="Oval 1489"/>
                <p:cNvSpPr>
                  <a:spLocks noChangeAspect="1" noChangeArrowheads="1"/>
                </p:cNvSpPr>
                <p:nvPr/>
              </p:nvSpPr>
              <p:spPr bwMode="auto">
                <a:xfrm>
                  <a:off x="930"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2" name="Oval 1490"/>
                <p:cNvSpPr>
                  <a:spLocks noChangeAspect="1" noChangeArrowheads="1"/>
                </p:cNvSpPr>
                <p:nvPr/>
              </p:nvSpPr>
              <p:spPr bwMode="auto">
                <a:xfrm>
                  <a:off x="975"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3" name="Oval 1491"/>
                <p:cNvSpPr>
                  <a:spLocks noChangeAspect="1" noChangeArrowheads="1"/>
                </p:cNvSpPr>
                <p:nvPr/>
              </p:nvSpPr>
              <p:spPr bwMode="auto">
                <a:xfrm>
                  <a:off x="1088" y="288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4" name="Oval 1492"/>
                <p:cNvSpPr>
                  <a:spLocks noChangeAspect="1" noChangeArrowheads="1"/>
                </p:cNvSpPr>
                <p:nvPr/>
              </p:nvSpPr>
              <p:spPr bwMode="auto">
                <a:xfrm>
                  <a:off x="3217" y="270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5" name="Oval 1493"/>
                <p:cNvSpPr>
                  <a:spLocks noChangeAspect="1" noChangeArrowheads="1"/>
                </p:cNvSpPr>
                <p:nvPr/>
              </p:nvSpPr>
              <p:spPr bwMode="auto">
                <a:xfrm>
                  <a:off x="1202" y="28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6" name="Oval 1494"/>
                <p:cNvSpPr>
                  <a:spLocks noChangeAspect="1" noChangeArrowheads="1"/>
                </p:cNvSpPr>
                <p:nvPr/>
              </p:nvSpPr>
              <p:spPr bwMode="auto">
                <a:xfrm>
                  <a:off x="1315" y="279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7" name="Oval 1495"/>
                <p:cNvSpPr>
                  <a:spLocks noChangeAspect="1" noChangeArrowheads="1"/>
                </p:cNvSpPr>
                <p:nvPr/>
              </p:nvSpPr>
              <p:spPr bwMode="auto">
                <a:xfrm>
                  <a:off x="1429" y="275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8" name="Oval 1496"/>
                <p:cNvSpPr>
                  <a:spLocks noChangeAspect="1" noChangeArrowheads="1"/>
                </p:cNvSpPr>
                <p:nvPr/>
              </p:nvSpPr>
              <p:spPr bwMode="auto">
                <a:xfrm>
                  <a:off x="1542"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69" name="Oval 1497"/>
                <p:cNvSpPr>
                  <a:spLocks noChangeAspect="1" noChangeArrowheads="1"/>
                </p:cNvSpPr>
                <p:nvPr/>
              </p:nvSpPr>
              <p:spPr bwMode="auto">
                <a:xfrm>
                  <a:off x="1678" y="26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0" name="Oval 1498"/>
                <p:cNvSpPr>
                  <a:spLocks noChangeAspect="1" noChangeArrowheads="1"/>
                </p:cNvSpPr>
                <p:nvPr/>
              </p:nvSpPr>
              <p:spPr bwMode="auto">
                <a:xfrm>
                  <a:off x="1769"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1" name="Oval 1499"/>
                <p:cNvSpPr>
                  <a:spLocks noChangeAspect="1" noChangeArrowheads="1"/>
                </p:cNvSpPr>
                <p:nvPr/>
              </p:nvSpPr>
              <p:spPr bwMode="auto">
                <a:xfrm>
                  <a:off x="1905" y="263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2" name="Oval 1500"/>
                <p:cNvSpPr>
                  <a:spLocks noChangeAspect="1" noChangeArrowheads="1"/>
                </p:cNvSpPr>
                <p:nvPr/>
              </p:nvSpPr>
              <p:spPr bwMode="auto">
                <a:xfrm>
                  <a:off x="2018"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3" name="Oval 1501"/>
                <p:cNvSpPr>
                  <a:spLocks noChangeAspect="1" noChangeArrowheads="1"/>
                </p:cNvSpPr>
                <p:nvPr/>
              </p:nvSpPr>
              <p:spPr bwMode="auto">
                <a:xfrm>
                  <a:off x="249" y="379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4" name="Oval 1502"/>
                <p:cNvSpPr>
                  <a:spLocks noChangeAspect="1" noChangeArrowheads="1"/>
                </p:cNvSpPr>
                <p:nvPr/>
              </p:nvSpPr>
              <p:spPr bwMode="auto">
                <a:xfrm>
                  <a:off x="385" y="383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5" name="Oval 1503"/>
                <p:cNvSpPr>
                  <a:spLocks noChangeAspect="1" noChangeArrowheads="1"/>
                </p:cNvSpPr>
                <p:nvPr/>
              </p:nvSpPr>
              <p:spPr bwMode="auto">
                <a:xfrm>
                  <a:off x="499" y="377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6" name="Oval 1504"/>
                <p:cNvSpPr>
                  <a:spLocks noChangeAspect="1" noChangeArrowheads="1"/>
                </p:cNvSpPr>
                <p:nvPr/>
              </p:nvSpPr>
              <p:spPr bwMode="auto">
                <a:xfrm>
                  <a:off x="590" y="365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7" name="Oval 1505"/>
                <p:cNvSpPr>
                  <a:spLocks noChangeAspect="1" noChangeArrowheads="1"/>
                </p:cNvSpPr>
                <p:nvPr/>
              </p:nvSpPr>
              <p:spPr bwMode="auto">
                <a:xfrm>
                  <a:off x="680" y="356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8" name="Oval 1506"/>
                <p:cNvSpPr>
                  <a:spLocks noChangeAspect="1" noChangeArrowheads="1"/>
                </p:cNvSpPr>
                <p:nvPr/>
              </p:nvSpPr>
              <p:spPr bwMode="auto">
                <a:xfrm>
                  <a:off x="859" y="338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79" name="Oval 1507"/>
                <p:cNvSpPr>
                  <a:spLocks noChangeAspect="1" noChangeArrowheads="1"/>
                </p:cNvSpPr>
                <p:nvPr/>
              </p:nvSpPr>
              <p:spPr bwMode="auto">
                <a:xfrm>
                  <a:off x="771" y="347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0" name="Oval 1508"/>
                <p:cNvSpPr>
                  <a:spLocks noChangeAspect="1" noChangeArrowheads="1"/>
                </p:cNvSpPr>
                <p:nvPr/>
              </p:nvSpPr>
              <p:spPr bwMode="auto">
                <a:xfrm>
                  <a:off x="544" y="261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1" name="Oval 1509"/>
                <p:cNvSpPr>
                  <a:spLocks noChangeAspect="1" noChangeArrowheads="1"/>
                </p:cNvSpPr>
                <p:nvPr/>
              </p:nvSpPr>
              <p:spPr bwMode="auto">
                <a:xfrm>
                  <a:off x="1020"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2" name="Oval 1510"/>
                <p:cNvSpPr>
                  <a:spLocks noChangeAspect="1" noChangeArrowheads="1"/>
                </p:cNvSpPr>
                <p:nvPr/>
              </p:nvSpPr>
              <p:spPr bwMode="auto">
                <a:xfrm>
                  <a:off x="1156"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3" name="Oval 1511"/>
                <p:cNvSpPr>
                  <a:spLocks noChangeAspect="1" noChangeArrowheads="1"/>
                </p:cNvSpPr>
                <p:nvPr/>
              </p:nvSpPr>
              <p:spPr bwMode="auto">
                <a:xfrm>
                  <a:off x="129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4" name="Oval 1512"/>
                <p:cNvSpPr>
                  <a:spLocks noChangeAspect="1" noChangeArrowheads="1"/>
                </p:cNvSpPr>
                <p:nvPr/>
              </p:nvSpPr>
              <p:spPr bwMode="auto">
                <a:xfrm>
                  <a:off x="1429" y="302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5" name="Oval 1513"/>
                <p:cNvSpPr>
                  <a:spLocks noChangeAspect="1" noChangeArrowheads="1"/>
                </p:cNvSpPr>
                <p:nvPr/>
              </p:nvSpPr>
              <p:spPr bwMode="auto">
                <a:xfrm>
                  <a:off x="1542"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6" name="Oval 1514"/>
                <p:cNvSpPr>
                  <a:spLocks noChangeAspect="1" noChangeArrowheads="1"/>
                </p:cNvSpPr>
                <p:nvPr/>
              </p:nvSpPr>
              <p:spPr bwMode="auto">
                <a:xfrm>
                  <a:off x="181"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7" name="Oval 1515"/>
                <p:cNvSpPr>
                  <a:spLocks noChangeAspect="1" noChangeArrowheads="1"/>
                </p:cNvSpPr>
                <p:nvPr/>
              </p:nvSpPr>
              <p:spPr bwMode="auto">
                <a:xfrm>
                  <a:off x="363" y="334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8" name="Oval 1516"/>
                <p:cNvSpPr>
                  <a:spLocks noChangeAspect="1" noChangeArrowheads="1"/>
                </p:cNvSpPr>
                <p:nvPr/>
              </p:nvSpPr>
              <p:spPr bwMode="auto">
                <a:xfrm>
                  <a:off x="453" y="32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89" name="Oval 1517"/>
                <p:cNvSpPr>
                  <a:spLocks noChangeAspect="1" noChangeArrowheads="1"/>
                </p:cNvSpPr>
                <p:nvPr/>
              </p:nvSpPr>
              <p:spPr bwMode="auto">
                <a:xfrm>
                  <a:off x="567" y="309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0" name="Oval 1518"/>
                <p:cNvSpPr>
                  <a:spLocks noChangeAspect="1" noChangeArrowheads="1"/>
                </p:cNvSpPr>
                <p:nvPr/>
              </p:nvSpPr>
              <p:spPr bwMode="auto">
                <a:xfrm>
                  <a:off x="657" y="299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1" name="Oval 1519"/>
                <p:cNvSpPr>
                  <a:spLocks noChangeAspect="1" noChangeArrowheads="1"/>
                </p:cNvSpPr>
                <p:nvPr/>
              </p:nvSpPr>
              <p:spPr bwMode="auto">
                <a:xfrm>
                  <a:off x="793" y="295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2" name="Oval 1520"/>
                <p:cNvSpPr>
                  <a:spLocks noChangeAspect="1" noChangeArrowheads="1"/>
                </p:cNvSpPr>
                <p:nvPr/>
              </p:nvSpPr>
              <p:spPr bwMode="auto">
                <a:xfrm>
                  <a:off x="793"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3" name="Oval 1521"/>
                <p:cNvSpPr>
                  <a:spLocks noChangeAspect="1" noChangeArrowheads="1"/>
                </p:cNvSpPr>
                <p:nvPr/>
              </p:nvSpPr>
              <p:spPr bwMode="auto">
                <a:xfrm>
                  <a:off x="748" y="313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4" name="Oval 1522"/>
                <p:cNvSpPr>
                  <a:spLocks noChangeAspect="1" noChangeArrowheads="1"/>
                </p:cNvSpPr>
                <p:nvPr/>
              </p:nvSpPr>
              <p:spPr bwMode="auto">
                <a:xfrm>
                  <a:off x="657" y="322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5" name="Oval 1523"/>
                <p:cNvSpPr>
                  <a:spLocks noChangeAspect="1" noChangeArrowheads="1"/>
                </p:cNvSpPr>
                <p:nvPr/>
              </p:nvSpPr>
              <p:spPr bwMode="auto">
                <a:xfrm>
                  <a:off x="544" y="331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6" name="Oval 1524"/>
                <p:cNvSpPr>
                  <a:spLocks noChangeAspect="1" noChangeArrowheads="1"/>
                </p:cNvSpPr>
                <p:nvPr/>
              </p:nvSpPr>
              <p:spPr bwMode="auto">
                <a:xfrm>
                  <a:off x="431" y="345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7" name="Oval 1525"/>
                <p:cNvSpPr>
                  <a:spLocks noChangeAspect="1" noChangeArrowheads="1"/>
                </p:cNvSpPr>
                <p:nvPr/>
              </p:nvSpPr>
              <p:spPr bwMode="auto">
                <a:xfrm>
                  <a:off x="317" y="35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8" name="Oval 1526"/>
                <p:cNvSpPr>
                  <a:spLocks noChangeAspect="1" noChangeArrowheads="1"/>
                </p:cNvSpPr>
                <p:nvPr/>
              </p:nvSpPr>
              <p:spPr bwMode="auto">
                <a:xfrm>
                  <a:off x="476" y="406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399" name="Oval 1527"/>
                <p:cNvSpPr>
                  <a:spLocks noChangeAspect="1" noChangeArrowheads="1"/>
                </p:cNvSpPr>
                <p:nvPr/>
              </p:nvSpPr>
              <p:spPr bwMode="auto">
                <a:xfrm>
                  <a:off x="295" y="277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0" name="Oval 1528"/>
                <p:cNvSpPr>
                  <a:spLocks noChangeAspect="1" noChangeArrowheads="1"/>
                </p:cNvSpPr>
                <p:nvPr/>
              </p:nvSpPr>
              <p:spPr bwMode="auto">
                <a:xfrm>
                  <a:off x="408" y="290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1" name="Oval 1529"/>
                <p:cNvSpPr>
                  <a:spLocks noChangeAspect="1" noChangeArrowheads="1"/>
                </p:cNvSpPr>
                <p:nvPr/>
              </p:nvSpPr>
              <p:spPr bwMode="auto">
                <a:xfrm>
                  <a:off x="793"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2" name="Oval 1530"/>
                <p:cNvSpPr>
                  <a:spLocks noChangeAspect="1" noChangeArrowheads="1"/>
                </p:cNvSpPr>
                <p:nvPr/>
              </p:nvSpPr>
              <p:spPr bwMode="auto">
                <a:xfrm>
                  <a:off x="408" y="2704"/>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3" name="Oval 1531"/>
                <p:cNvSpPr>
                  <a:spLocks noChangeAspect="1" noChangeArrowheads="1"/>
                </p:cNvSpPr>
                <p:nvPr/>
              </p:nvSpPr>
              <p:spPr bwMode="auto">
                <a:xfrm>
                  <a:off x="748" y="265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4" name="Oval 1532"/>
                <p:cNvSpPr>
                  <a:spLocks noChangeAspect="1" noChangeArrowheads="1"/>
                </p:cNvSpPr>
                <p:nvPr/>
              </p:nvSpPr>
              <p:spPr bwMode="auto">
                <a:xfrm>
                  <a:off x="816"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5" name="Oval 1533"/>
                <p:cNvSpPr>
                  <a:spLocks noChangeAspect="1" noChangeArrowheads="1"/>
                </p:cNvSpPr>
                <p:nvPr/>
              </p:nvSpPr>
              <p:spPr bwMode="auto">
                <a:xfrm>
                  <a:off x="680" y="254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6" name="Oval 1534"/>
                <p:cNvSpPr>
                  <a:spLocks noChangeAspect="1" noChangeArrowheads="1"/>
                </p:cNvSpPr>
                <p:nvPr/>
              </p:nvSpPr>
              <p:spPr bwMode="auto">
                <a:xfrm>
                  <a:off x="635" y="272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7" name="Oval 1535"/>
                <p:cNvSpPr>
                  <a:spLocks noChangeAspect="1" noChangeArrowheads="1"/>
                </p:cNvSpPr>
                <p:nvPr/>
              </p:nvSpPr>
              <p:spPr bwMode="auto">
                <a:xfrm>
                  <a:off x="521" y="281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8" name="Oval 1536"/>
                <p:cNvSpPr>
                  <a:spLocks noChangeAspect="1" noChangeArrowheads="1"/>
                </p:cNvSpPr>
                <p:nvPr/>
              </p:nvSpPr>
              <p:spPr bwMode="auto">
                <a:xfrm>
                  <a:off x="340" y="2976"/>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09" name="Oval 1537"/>
                <p:cNvSpPr>
                  <a:spLocks noChangeAspect="1" noChangeArrowheads="1"/>
                </p:cNvSpPr>
                <p:nvPr/>
              </p:nvSpPr>
              <p:spPr bwMode="auto">
                <a:xfrm>
                  <a:off x="272" y="306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0" name="Oval 1538"/>
                <p:cNvSpPr>
                  <a:spLocks noChangeAspect="1" noChangeArrowheads="1"/>
                </p:cNvSpPr>
                <p:nvPr/>
              </p:nvSpPr>
              <p:spPr bwMode="auto">
                <a:xfrm>
                  <a:off x="226" y="320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1" name="Oval 1539"/>
                <p:cNvSpPr>
                  <a:spLocks noChangeAspect="1" noChangeArrowheads="1"/>
                </p:cNvSpPr>
                <p:nvPr/>
              </p:nvSpPr>
              <p:spPr bwMode="auto">
                <a:xfrm>
                  <a:off x="249" y="333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2" name="Oval 1540"/>
                <p:cNvSpPr>
                  <a:spLocks noChangeAspect="1" noChangeArrowheads="1"/>
                </p:cNvSpPr>
                <p:nvPr/>
              </p:nvSpPr>
              <p:spPr bwMode="auto">
                <a:xfrm>
                  <a:off x="249" y="2500"/>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3" name="Oval 1541"/>
                <p:cNvSpPr>
                  <a:spLocks noChangeAspect="1" noChangeArrowheads="1"/>
                </p:cNvSpPr>
                <p:nvPr/>
              </p:nvSpPr>
              <p:spPr bwMode="auto">
                <a:xfrm>
                  <a:off x="340" y="240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4" name="Oval 1542"/>
                <p:cNvSpPr>
                  <a:spLocks noChangeAspect="1" noChangeArrowheads="1"/>
                </p:cNvSpPr>
                <p:nvPr/>
              </p:nvSpPr>
              <p:spPr bwMode="auto">
                <a:xfrm>
                  <a:off x="453" y="2319"/>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5" name="Oval 1543"/>
                <p:cNvSpPr>
                  <a:spLocks noChangeAspect="1" noChangeArrowheads="1"/>
                </p:cNvSpPr>
                <p:nvPr/>
              </p:nvSpPr>
              <p:spPr bwMode="auto">
                <a:xfrm>
                  <a:off x="567" y="225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6" name="Oval 1544"/>
                <p:cNvSpPr>
                  <a:spLocks noChangeAspect="1" noChangeArrowheads="1"/>
                </p:cNvSpPr>
                <p:nvPr/>
              </p:nvSpPr>
              <p:spPr bwMode="auto">
                <a:xfrm>
                  <a:off x="657" y="2183"/>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7" name="Oval 1545"/>
                <p:cNvSpPr>
                  <a:spLocks noChangeAspect="1" noChangeArrowheads="1"/>
                </p:cNvSpPr>
                <p:nvPr/>
              </p:nvSpPr>
              <p:spPr bwMode="auto">
                <a:xfrm>
                  <a:off x="3084"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8" name="Oval 1546"/>
                <p:cNvSpPr>
                  <a:spLocks noChangeAspect="1" noChangeArrowheads="1"/>
                </p:cNvSpPr>
                <p:nvPr/>
              </p:nvSpPr>
              <p:spPr bwMode="auto">
                <a:xfrm>
                  <a:off x="2948" y="2092"/>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19" name="Oval 1547"/>
                <p:cNvSpPr>
                  <a:spLocks noChangeAspect="1" noChangeArrowheads="1"/>
                </p:cNvSpPr>
                <p:nvPr/>
              </p:nvSpPr>
              <p:spPr bwMode="auto">
                <a:xfrm>
                  <a:off x="2358" y="1911"/>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20" name="Oval 1548"/>
                <p:cNvSpPr>
                  <a:spLocks noChangeAspect="1" noChangeArrowheads="1"/>
                </p:cNvSpPr>
                <p:nvPr/>
              </p:nvSpPr>
              <p:spPr bwMode="auto">
                <a:xfrm>
                  <a:off x="1542" y="245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21" name="Oval 1549"/>
                <p:cNvSpPr>
                  <a:spLocks noChangeAspect="1" noChangeArrowheads="1"/>
                </p:cNvSpPr>
                <p:nvPr/>
              </p:nvSpPr>
              <p:spPr bwMode="auto">
                <a:xfrm>
                  <a:off x="3198" y="2115"/>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22" name="Oval 1550"/>
                <p:cNvSpPr>
                  <a:spLocks noChangeAspect="1" noChangeArrowheads="1"/>
                </p:cNvSpPr>
                <p:nvPr/>
              </p:nvSpPr>
              <p:spPr bwMode="auto">
                <a:xfrm>
                  <a:off x="1474" y="2568"/>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sp>
              <p:nvSpPr>
                <p:cNvPr id="5423" name="Oval 1551"/>
                <p:cNvSpPr>
                  <a:spLocks noChangeAspect="1" noChangeArrowheads="1"/>
                </p:cNvSpPr>
                <p:nvPr/>
              </p:nvSpPr>
              <p:spPr bwMode="auto">
                <a:xfrm>
                  <a:off x="3311" y="2137"/>
                  <a:ext cx="45" cy="45"/>
                </a:xfrm>
                <a:prstGeom prst="ellipse">
                  <a:avLst/>
                </a:prstGeom>
                <a:solidFill>
                  <a:schemeClr val="tx1"/>
                </a:solidFill>
                <a:ln w="3175">
                  <a:solidFill>
                    <a:schemeClr val="tx1"/>
                  </a:solidFill>
                  <a:round/>
                  <a:headEnd/>
                  <a:tailEnd/>
                </a:ln>
              </p:spPr>
              <p:txBody>
                <a:bodyPr wrap="none" anchor="ctr"/>
                <a:lstStyle/>
                <a:p>
                  <a:endParaRPr lang="en-US" sz="2000">
                    <a:latin typeface="Arial" panose="020B0604020202020204" pitchFamily="34" charset="0"/>
                    <a:cs typeface="Arial" panose="020B0604020202020204" pitchFamily="34" charset="0"/>
                  </a:endParaRPr>
                </a:p>
              </p:txBody>
            </p:sp>
          </p:grpSp>
        </p:grpSp>
        <p:sp>
          <p:nvSpPr>
            <p:cNvPr id="5136" name="Text Box 291"/>
            <p:cNvSpPr txBox="1">
              <a:spLocks noChangeArrowheads="1"/>
            </p:cNvSpPr>
            <p:nvPr/>
          </p:nvSpPr>
          <p:spPr bwMode="auto">
            <a:xfrm>
              <a:off x="2938463" y="5148263"/>
              <a:ext cx="2534668"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“Bulk” cancer cells</a:t>
              </a:r>
            </a:p>
          </p:txBody>
        </p:sp>
        <p:grpSp>
          <p:nvGrpSpPr>
            <p:cNvPr id="15" name="Group 3358"/>
            <p:cNvGrpSpPr>
              <a:grpSpLocks/>
            </p:cNvGrpSpPr>
            <p:nvPr/>
          </p:nvGrpSpPr>
          <p:grpSpPr bwMode="auto">
            <a:xfrm>
              <a:off x="2128838" y="3117850"/>
              <a:ext cx="4186237" cy="836613"/>
              <a:chOff x="2129140" y="3117880"/>
              <a:chExt cx="4186518" cy="836349"/>
            </a:xfrm>
          </p:grpSpPr>
          <p:cxnSp>
            <p:nvCxnSpPr>
              <p:cNvPr id="3345" name="Straight Connector 3344"/>
              <p:cNvCxnSpPr/>
              <p:nvPr/>
            </p:nvCxnSpPr>
            <p:spPr>
              <a:xfrm>
                <a:off x="2129140" y="3728875"/>
                <a:ext cx="41865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7" name="Straight Arrow Connector 3346"/>
              <p:cNvCxnSpPr/>
              <p:nvPr/>
            </p:nvCxnSpPr>
            <p:spPr>
              <a:xfrm rot="5400000">
                <a:off x="2016464" y="3836791"/>
                <a:ext cx="233289" cy="1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48" name="Straight Arrow Connector 3347"/>
              <p:cNvCxnSpPr/>
              <p:nvPr/>
            </p:nvCxnSpPr>
            <p:spPr>
              <a:xfrm rot="5400000">
                <a:off x="3408795" y="3836791"/>
                <a:ext cx="233289"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49" name="Straight Arrow Connector 3348"/>
              <p:cNvCxnSpPr/>
              <p:nvPr/>
            </p:nvCxnSpPr>
            <p:spPr>
              <a:xfrm rot="5400000">
                <a:off x="4799538" y="3836791"/>
                <a:ext cx="233289"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50" name="Straight Arrow Connector 3349"/>
              <p:cNvCxnSpPr/>
              <p:nvPr/>
            </p:nvCxnSpPr>
            <p:spPr>
              <a:xfrm rot="5400000">
                <a:off x="6191869" y="3836791"/>
                <a:ext cx="233289" cy="1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52" name="Straight Connector 3351"/>
              <p:cNvCxnSpPr/>
              <p:nvPr/>
            </p:nvCxnSpPr>
            <p:spPr>
              <a:xfrm rot="5400000">
                <a:off x="3793067" y="3420997"/>
                <a:ext cx="6062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353" name="Diagram 3352"/>
            <p:cNvGraphicFramePr/>
            <p:nvPr>
              <p:extLst/>
            </p:nvPr>
          </p:nvGraphicFramePr>
          <p:xfrm>
            <a:off x="6956892" y="960438"/>
            <a:ext cx="654144" cy="363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3353"/>
            <p:cNvGrpSpPr>
              <a:grpSpLocks/>
            </p:cNvGrpSpPr>
            <p:nvPr/>
          </p:nvGrpSpPr>
          <p:grpSpPr bwMode="auto">
            <a:xfrm flipV="1">
              <a:off x="7740650" y="960438"/>
              <a:ext cx="654050" cy="3638550"/>
              <a:chOff x="0" y="0"/>
              <a:chExt cx="654144" cy="3638456"/>
            </a:xfrm>
          </p:grpSpPr>
          <p:sp>
            <p:nvSpPr>
              <p:cNvPr id="3355" name="Trapezoid 3354"/>
              <p:cNvSpPr/>
              <p:nvPr/>
            </p:nvSpPr>
            <p:spPr>
              <a:xfrm rot="10800000">
                <a:off x="0" y="0"/>
                <a:ext cx="654144" cy="3638456"/>
              </a:xfrm>
              <a:prstGeom prst="trapezoid">
                <a:avLst>
                  <a:gd name="adj" fmla="val 50000"/>
                </a:avLst>
              </a:prstGeom>
              <a:gradFill rotWithShape="0">
                <a:gsLst>
                  <a:gs pos="0">
                    <a:srgbClr val="000082"/>
                  </a:gs>
                  <a:gs pos="30000">
                    <a:srgbClr val="66008F"/>
                  </a:gs>
                  <a:gs pos="64999">
                    <a:srgbClr val="BA0066"/>
                  </a:gs>
                  <a:gs pos="89999">
                    <a:srgbClr val="FF0000"/>
                  </a:gs>
                  <a:gs pos="100000">
                    <a:srgbClr val="FF8200"/>
                  </a:gs>
                </a:gsLst>
                <a:lin ang="162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56" name="Trapezoid 4"/>
              <p:cNvSpPr/>
              <p:nvPr/>
            </p:nvSpPr>
            <p:spPr>
              <a:xfrm>
                <a:off x="0" y="0"/>
                <a:ext cx="654144" cy="3638456"/>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spcCol="1270" anchor="ctr"/>
              <a:lstStyle/>
              <a:p>
                <a:pPr algn="ctr" defTabSz="2889250">
                  <a:lnSpc>
                    <a:spcPct val="90000"/>
                  </a:lnSpc>
                  <a:spcAft>
                    <a:spcPct val="35000"/>
                  </a:spcAft>
                  <a:defRPr/>
                </a:pPr>
                <a:endParaRPr lang="en-US" sz="2000" dirty="0">
                  <a:latin typeface="Arial" panose="020B0604020202020204" pitchFamily="34" charset="0"/>
                  <a:cs typeface="Arial" panose="020B0604020202020204" pitchFamily="34" charset="0"/>
                </a:endParaRPr>
              </a:p>
            </p:txBody>
          </p:sp>
        </p:grpSp>
        <p:sp>
          <p:nvSpPr>
            <p:cNvPr id="5140" name="Text Box 291"/>
            <p:cNvSpPr txBox="1">
              <a:spLocks noChangeArrowheads="1"/>
            </p:cNvSpPr>
            <p:nvPr/>
          </p:nvSpPr>
          <p:spPr bwMode="auto">
            <a:xfrm>
              <a:off x="7021513" y="4600575"/>
              <a:ext cx="2307042"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Chemosensitivity</a:t>
              </a:r>
            </a:p>
          </p:txBody>
        </p:sp>
        <p:sp>
          <p:nvSpPr>
            <p:cNvPr id="5141" name="Text Box 291"/>
            <p:cNvSpPr txBox="1">
              <a:spLocks noChangeArrowheads="1"/>
            </p:cNvSpPr>
            <p:nvPr/>
          </p:nvSpPr>
          <p:spPr bwMode="auto">
            <a:xfrm>
              <a:off x="6375400" y="590550"/>
              <a:ext cx="2002664" cy="400110"/>
            </a:xfrm>
            <a:prstGeom prst="rect">
              <a:avLst/>
            </a:prstGeom>
            <a:noFill/>
            <a:ln w="12700">
              <a:noFill/>
              <a:miter lim="800000"/>
              <a:headEnd/>
              <a:tailEnd/>
            </a:ln>
          </p:spPr>
          <p:txBody>
            <a:bodyPr wrap="none">
              <a:spAutoFit/>
            </a:bodyPr>
            <a:lstStyle/>
            <a:p>
              <a:r>
                <a:rPr lang="en-US" sz="2000" b="1">
                  <a:latin typeface="Arial" panose="020B0604020202020204" pitchFamily="34" charset="0"/>
                  <a:cs typeface="Arial" panose="020B0604020202020204" pitchFamily="34" charset="0"/>
                </a:rPr>
                <a:t>Tumorigenicity</a:t>
              </a:r>
            </a:p>
          </p:txBody>
        </p:sp>
      </p:grpSp>
      <p:sp>
        <p:nvSpPr>
          <p:cNvPr id="1407" name="Rectangle 2"/>
          <p:cNvSpPr txBox="1">
            <a:spLocks noChangeArrowheads="1"/>
          </p:cNvSpPr>
          <p:nvPr/>
        </p:nvSpPr>
        <p:spPr bwMode="auto">
          <a:xfrm>
            <a:off x="304800" y="138113"/>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2800" kern="0" dirty="0" smtClean="0">
                <a:solidFill>
                  <a:srgbClr val="C00000"/>
                </a:solidFill>
                <a:latin typeface="Arial" pitchFamily="34" charset="0"/>
                <a:cs typeface="Arial" pitchFamily="34" charset="0"/>
              </a:rPr>
              <a:t>CSCs are highly tumorigenic in immune-deficient mice and highly resistant to chemotherapy</a:t>
            </a:r>
          </a:p>
        </p:txBody>
      </p:sp>
    </p:spTree>
    <p:extLst>
      <p:ext uri="{BB962C8B-B14F-4D97-AF65-F5344CB8AC3E}">
        <p14:creationId xmlns:p14="http://schemas.microsoft.com/office/powerpoint/2010/main" val="227318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Rectangle 2"/>
          <p:cNvSpPr txBox="1">
            <a:spLocks noChangeArrowheads="1"/>
          </p:cNvSpPr>
          <p:nvPr/>
        </p:nvSpPr>
        <p:spPr bwMode="auto">
          <a:xfrm>
            <a:off x="495300" y="1524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2800" kern="0" dirty="0" smtClean="0">
                <a:solidFill>
                  <a:srgbClr val="C00000"/>
                </a:solidFill>
                <a:latin typeface="Arial" pitchFamily="34" charset="0"/>
                <a:cs typeface="Arial" pitchFamily="34" charset="0"/>
              </a:rPr>
              <a:t>CSCs are generally driven by evolutionarily conserved developmental pathways </a:t>
            </a:r>
          </a:p>
        </p:txBody>
      </p:sp>
      <p:sp>
        <p:nvSpPr>
          <p:cNvPr id="19" name="Content Placeholder 18"/>
          <p:cNvSpPr>
            <a:spLocks noGrp="1"/>
          </p:cNvSpPr>
          <p:nvPr>
            <p:ph idx="1"/>
          </p:nvPr>
        </p:nvSpPr>
        <p:spPr>
          <a:xfrm>
            <a:off x="685800" y="1371600"/>
            <a:ext cx="7772400" cy="4114800"/>
          </a:xfrm>
        </p:spPr>
        <p:txBody>
          <a:bodyPr/>
          <a:lstStyle/>
          <a:p>
            <a:r>
              <a:rPr lang="en-US" sz="2400" dirty="0">
                <a:latin typeface="Arial" panose="020B0604020202020204" pitchFamily="34" charset="0"/>
                <a:cs typeface="Arial" panose="020B0604020202020204" pitchFamily="34" charset="0"/>
              </a:rPr>
              <a:t>The “typical” CSC shows pluripotency (ability to differentiate into different lineages), asymmetric cell division (ability to generate more CSC and more “differentiated” cancer cells) and ability to survive in a low-proliferation state for extended periods of time (</a:t>
            </a:r>
            <a:r>
              <a:rPr lang="en-US" sz="2400" dirty="0" smtClean="0">
                <a:solidFill>
                  <a:srgbClr val="333399"/>
                </a:solidFill>
                <a:latin typeface="Arial" panose="020B0604020202020204" pitchFamily="34" charset="0"/>
                <a:cs typeface="Arial" panose="020B0604020202020204" pitchFamily="34" charset="0"/>
              </a:rPr>
              <a:t>DORMANCY</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These phenotypes are driven by the activity of </a:t>
            </a:r>
            <a:r>
              <a:rPr lang="en-US" sz="2400" dirty="0">
                <a:latin typeface="Arial" panose="020B0604020202020204" pitchFamily="34" charset="0"/>
                <a:cs typeface="Arial" panose="020B0604020202020204" pitchFamily="34" charset="0"/>
              </a:rPr>
              <a:t>highly </a:t>
            </a:r>
            <a:r>
              <a:rPr lang="en-US" sz="2400" dirty="0" smtClean="0">
                <a:latin typeface="Arial" panose="020B0604020202020204" pitchFamily="34" charset="0"/>
                <a:cs typeface="Arial" panose="020B0604020202020204" pitchFamily="34" charset="0"/>
              </a:rPr>
              <a:t>conserved gene networks used during cell fate decisions by embryonic stem cells and tissue stem cells are</a:t>
            </a:r>
          </a:p>
          <a:p>
            <a:r>
              <a:rPr lang="en-US" sz="2400" dirty="0" smtClean="0">
                <a:latin typeface="Arial" panose="020B0604020202020204" pitchFamily="34" charset="0"/>
                <a:cs typeface="Arial" panose="020B0604020202020204" pitchFamily="34" charset="0"/>
              </a:rPr>
              <a:t>These pathways typically control the gene expression profile of a cell and modulate differentiation, proliferation, death and metabolism</a:t>
            </a:r>
          </a:p>
        </p:txBody>
      </p:sp>
    </p:spTree>
    <p:extLst>
      <p:ext uri="{BB962C8B-B14F-4D97-AF65-F5344CB8AC3E}">
        <p14:creationId xmlns:p14="http://schemas.microsoft.com/office/powerpoint/2010/main" val="1433747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C00000"/>
                </a:solidFill>
                <a:latin typeface="Arial" pitchFamily="34" charset="0"/>
                <a:cs typeface="Arial" pitchFamily="34" charset="0"/>
              </a:rPr>
              <a:t>Part III: “The Pianist and the Piano”</a:t>
            </a:r>
            <a:endParaRPr lang="en-US" b="1" dirty="0">
              <a:solidFill>
                <a:srgbClr val="C00000"/>
              </a:solidFill>
              <a:latin typeface="Arial" pitchFamily="34" charset="0"/>
              <a:cs typeface="Arial"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Bad music, </a:t>
            </a:r>
            <a:r>
              <a:rPr lang="en-US" smtClean="0">
                <a:latin typeface="Arial" panose="020B0604020202020204" pitchFamily="34" charset="0"/>
                <a:cs typeface="Arial" panose="020B0604020202020204" pitchFamily="34" charset="0"/>
              </a:rPr>
              <a:t>stem cells and </a:t>
            </a:r>
            <a:r>
              <a:rPr lang="en-US" dirty="0" smtClean="0">
                <a:latin typeface="Arial" panose="020B0604020202020204" pitchFamily="34" charset="0"/>
                <a:cs typeface="Arial" panose="020B0604020202020204" pitchFamily="34" charset="0"/>
              </a:rPr>
              <a:t>bad luck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775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Rectangle 2"/>
          <p:cNvSpPr txBox="1">
            <a:spLocks noChangeArrowheads="1"/>
          </p:cNvSpPr>
          <p:nvPr/>
        </p:nvSpPr>
        <p:spPr bwMode="auto">
          <a:xfrm>
            <a:off x="495300" y="1524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2800" kern="0" dirty="0" smtClean="0">
                <a:solidFill>
                  <a:srgbClr val="C00000"/>
                </a:solidFill>
                <a:latin typeface="Arial" pitchFamily="34" charset="0"/>
                <a:cs typeface="Arial" pitchFamily="34" charset="0"/>
              </a:rPr>
              <a:t>Some developmental pathways are being targeted pharmacologically</a:t>
            </a:r>
          </a:p>
        </p:txBody>
      </p:sp>
      <p:sp>
        <p:nvSpPr>
          <p:cNvPr id="19" name="Content Placeholder 18"/>
          <p:cNvSpPr>
            <a:spLocks noGrp="1"/>
          </p:cNvSpPr>
          <p:nvPr>
            <p:ph idx="1"/>
          </p:nvPr>
        </p:nvSpPr>
        <p:spPr>
          <a:xfrm>
            <a:off x="685800" y="1371600"/>
            <a:ext cx="7772400" cy="4114800"/>
          </a:xfrm>
        </p:spPr>
        <p:txBody>
          <a:bodyPr/>
          <a:lstStyle/>
          <a:p>
            <a:r>
              <a:rPr lang="en-US" sz="2400" dirty="0" smtClean="0">
                <a:latin typeface="Arial" panose="020B0604020202020204" pitchFamily="34" charset="0"/>
                <a:cs typeface="Arial" panose="020B0604020202020204" pitchFamily="34" charset="0"/>
              </a:rPr>
              <a:t>Examples include:</a:t>
            </a:r>
          </a:p>
          <a:p>
            <a:r>
              <a:rPr lang="en-US" sz="2400" dirty="0" smtClean="0">
                <a:latin typeface="Arial" panose="020B0604020202020204" pitchFamily="34" charset="0"/>
                <a:cs typeface="Arial" panose="020B0604020202020204" pitchFamily="34" charset="0"/>
              </a:rPr>
              <a:t>Notch</a:t>
            </a:r>
          </a:p>
          <a:p>
            <a:r>
              <a:rPr lang="en-US" sz="2400" dirty="0" smtClean="0">
                <a:latin typeface="Arial" panose="020B0604020202020204" pitchFamily="34" charset="0"/>
                <a:cs typeface="Arial" panose="020B0604020202020204" pitchFamily="34" charset="0"/>
              </a:rPr>
              <a:t>Hedgehog</a:t>
            </a:r>
          </a:p>
          <a:p>
            <a:r>
              <a:rPr lang="en-US" sz="2400" dirty="0" err="1" smtClean="0">
                <a:latin typeface="Arial" panose="020B0604020202020204" pitchFamily="34" charset="0"/>
                <a:cs typeface="Arial" panose="020B0604020202020204" pitchFamily="34" charset="0"/>
              </a:rPr>
              <a:t>Wnt</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These pathways are directly or indirectly activated in many tumors, through mutations in pathway components, overexpression, loss of negative regulators (tumor suppressors), epigenetic dysregulation etc.</a:t>
            </a:r>
          </a:p>
          <a:p>
            <a:r>
              <a:rPr lang="en-US" sz="2400" dirty="0" smtClean="0">
                <a:latin typeface="Arial" panose="020B0604020202020204" pitchFamily="34" charset="0"/>
                <a:cs typeface="Arial" panose="020B0604020202020204" pitchFamily="34" charset="0"/>
              </a:rPr>
              <a:t>They are pleiotropic and control thousands of other genes</a:t>
            </a:r>
          </a:p>
          <a:p>
            <a:r>
              <a:rPr lang="en-US" sz="2400" dirty="0" smtClean="0">
                <a:latin typeface="Arial" panose="020B0604020202020204" pitchFamily="34" charset="0"/>
                <a:cs typeface="Arial" panose="020B0604020202020204" pitchFamily="34" charset="0"/>
              </a:rPr>
              <a:t>They also work together (crosstalk)</a:t>
            </a:r>
          </a:p>
        </p:txBody>
      </p:sp>
    </p:spTree>
    <p:extLst>
      <p:ext uri="{BB962C8B-B14F-4D97-AF65-F5344CB8AC3E}">
        <p14:creationId xmlns:p14="http://schemas.microsoft.com/office/powerpoint/2010/main" val="1028842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61918"/>
            <a:ext cx="7772400" cy="533400"/>
          </a:xfrm>
        </p:spPr>
        <p:txBody>
          <a:bodyPr/>
          <a:lstStyle/>
          <a:p>
            <a:r>
              <a:rPr lang="en-US" sz="2400" dirty="0">
                <a:solidFill>
                  <a:srgbClr val="C00000"/>
                </a:solidFill>
                <a:latin typeface="Arial" charset="0"/>
              </a:rPr>
              <a:t>Tumor Suppressors: Silencing Through Epigenetics</a:t>
            </a:r>
          </a:p>
        </p:txBody>
      </p:sp>
      <p:pic>
        <p:nvPicPr>
          <p:cNvPr id="27651" name="Picture 3" descr="figure 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604" y="2386149"/>
            <a:ext cx="3883025" cy="2638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7652" name="Text Box 4"/>
          <p:cNvSpPr txBox="1">
            <a:spLocks noChangeArrowheads="1"/>
          </p:cNvSpPr>
          <p:nvPr/>
        </p:nvSpPr>
        <p:spPr bwMode="auto">
          <a:xfrm>
            <a:off x="4251629" y="1381648"/>
            <a:ext cx="4511371" cy="4647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169863" indent="-169863">
              <a:defRPr sz="2400">
                <a:solidFill>
                  <a:schemeClr val="tx1"/>
                </a:solidFill>
                <a:latin typeface="Times" charset="0"/>
                <a:ea typeface="ＭＳ Ｐゴシック" charset="0"/>
              </a:defRPr>
            </a:lvl1pPr>
            <a:lvl2pPr>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just" defTabSz="457200">
              <a:spcBef>
                <a:spcPct val="50000"/>
              </a:spcBef>
              <a:buFontTx/>
              <a:buChar char="•"/>
            </a:pPr>
            <a:r>
              <a:rPr lang="en-US" sz="1600" dirty="0" smtClean="0">
                <a:solidFill>
                  <a:srgbClr val="000000"/>
                </a:solidFill>
                <a:latin typeface="Arial" charset="0"/>
              </a:rPr>
              <a:t>Genes can </a:t>
            </a:r>
            <a:r>
              <a:rPr lang="en-US" sz="1600" dirty="0">
                <a:solidFill>
                  <a:srgbClr val="000000"/>
                </a:solidFill>
                <a:latin typeface="Arial" charset="0"/>
              </a:rPr>
              <a:t>be silenced through methylation of the </a:t>
            </a:r>
            <a:r>
              <a:rPr lang="en-US" sz="1600" dirty="0" smtClean="0">
                <a:solidFill>
                  <a:srgbClr val="000000"/>
                </a:solidFill>
                <a:latin typeface="Arial" charset="0"/>
              </a:rPr>
              <a:t>promoters, which results in the </a:t>
            </a:r>
            <a:r>
              <a:rPr lang="en-US" sz="1600" dirty="0">
                <a:solidFill>
                  <a:srgbClr val="000000"/>
                </a:solidFill>
                <a:latin typeface="Arial" charset="0"/>
              </a:rPr>
              <a:t>silencing of the expression of that particular gene.</a:t>
            </a:r>
          </a:p>
          <a:p>
            <a:pPr algn="just" defTabSz="457200">
              <a:spcBef>
                <a:spcPct val="50000"/>
              </a:spcBef>
              <a:buFontTx/>
              <a:buChar char="•"/>
            </a:pPr>
            <a:r>
              <a:rPr lang="en-US" sz="1600" dirty="0">
                <a:solidFill>
                  <a:srgbClr val="000000"/>
                </a:solidFill>
                <a:latin typeface="Arial" charset="0"/>
              </a:rPr>
              <a:t>In example at left - the methylation status of the RASSF1A promoter (involved in many types of cancer) was examined in a tumor sample, adjacent non-tumorous cells, and a normal individual.</a:t>
            </a:r>
          </a:p>
          <a:p>
            <a:pPr algn="just" defTabSz="457200">
              <a:spcBef>
                <a:spcPct val="50000"/>
              </a:spcBef>
              <a:buFontTx/>
              <a:buChar char="•"/>
            </a:pPr>
            <a:r>
              <a:rPr lang="en-US" sz="1600" dirty="0">
                <a:solidFill>
                  <a:srgbClr val="000000"/>
                </a:solidFill>
                <a:latin typeface="Arial" charset="0"/>
              </a:rPr>
              <a:t>It was found that the tumor sample </a:t>
            </a:r>
            <a:r>
              <a:rPr lang="en-US" sz="1600" dirty="0" smtClean="0">
                <a:solidFill>
                  <a:srgbClr val="000000"/>
                </a:solidFill>
                <a:latin typeface="Arial" charset="0"/>
              </a:rPr>
              <a:t>showed hypermethylation </a:t>
            </a:r>
            <a:r>
              <a:rPr lang="en-US" sz="1600" dirty="0">
                <a:solidFill>
                  <a:srgbClr val="000000"/>
                </a:solidFill>
                <a:latin typeface="Arial" charset="0"/>
              </a:rPr>
              <a:t>of </a:t>
            </a:r>
            <a:r>
              <a:rPr lang="en-US" sz="1600" dirty="0" err="1">
                <a:solidFill>
                  <a:srgbClr val="000000"/>
                </a:solidFill>
                <a:latin typeface="Arial" charset="0"/>
              </a:rPr>
              <a:t>CpG</a:t>
            </a:r>
            <a:r>
              <a:rPr lang="en-US" sz="1600" dirty="0">
                <a:solidFill>
                  <a:srgbClr val="000000"/>
                </a:solidFill>
                <a:latin typeface="Arial" charset="0"/>
              </a:rPr>
              <a:t> islands relative to the adjacent </a:t>
            </a:r>
            <a:r>
              <a:rPr lang="en-US" sz="1600" dirty="0" smtClean="0">
                <a:solidFill>
                  <a:srgbClr val="000000"/>
                </a:solidFill>
                <a:latin typeface="Arial" charset="0"/>
              </a:rPr>
              <a:t>normal, suggesting that the </a:t>
            </a:r>
            <a:r>
              <a:rPr lang="en-US" sz="1600" dirty="0">
                <a:solidFill>
                  <a:srgbClr val="000000"/>
                </a:solidFill>
                <a:latin typeface="Arial" charset="0"/>
              </a:rPr>
              <a:t>expression of </a:t>
            </a:r>
            <a:r>
              <a:rPr lang="en-US" sz="1600" dirty="0" smtClean="0">
                <a:solidFill>
                  <a:srgbClr val="000000"/>
                </a:solidFill>
                <a:latin typeface="Arial" charset="0"/>
              </a:rPr>
              <a:t>the gene is </a:t>
            </a:r>
            <a:r>
              <a:rPr lang="en-US" sz="1600" dirty="0">
                <a:solidFill>
                  <a:srgbClr val="000000"/>
                </a:solidFill>
                <a:latin typeface="Arial" charset="0"/>
              </a:rPr>
              <a:t>silenced by epigenetic effects in the tumor cell.</a:t>
            </a:r>
          </a:p>
          <a:p>
            <a:pPr algn="just" defTabSz="457200">
              <a:spcBef>
                <a:spcPct val="50000"/>
              </a:spcBef>
              <a:buFontTx/>
              <a:buChar char="•"/>
            </a:pPr>
            <a:r>
              <a:rPr lang="en-US" sz="1600" dirty="0">
                <a:solidFill>
                  <a:srgbClr val="000000"/>
                </a:solidFill>
                <a:latin typeface="Arial" charset="0"/>
              </a:rPr>
              <a:t>Silencing of tumor suppressors by methylation is becoming to be viewed to be just as important in silencing tumor suppressor genes as are somatic mutations.</a:t>
            </a:r>
          </a:p>
        </p:txBody>
      </p:sp>
    </p:spTree>
    <p:extLst>
      <p:ext uri="{BB962C8B-B14F-4D97-AF65-F5344CB8AC3E}">
        <p14:creationId xmlns:p14="http://schemas.microsoft.com/office/powerpoint/2010/main" val="3564539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881"/>
            <a:ext cx="9144000" cy="1143000"/>
          </a:xfrm>
        </p:spPr>
        <p:txBody>
          <a:bodyPr/>
          <a:lstStyle/>
          <a:p>
            <a:r>
              <a:rPr lang="en-US" dirty="0" smtClean="0">
                <a:solidFill>
                  <a:srgbClr val="C00000"/>
                </a:solidFill>
              </a:rPr>
              <a:t>Chromatin physical structure controls gene expression</a:t>
            </a:r>
            <a:endParaRPr lang="en-US" dirty="0">
              <a:solidFill>
                <a:srgbClr val="C00000"/>
              </a:solidFill>
            </a:endParaRPr>
          </a:p>
        </p:txBody>
      </p:sp>
      <p:pic>
        <p:nvPicPr>
          <p:cNvPr id="4" name="Picture 3"/>
          <p:cNvPicPr>
            <a:picLocks noChangeAspect="1"/>
          </p:cNvPicPr>
          <p:nvPr/>
        </p:nvPicPr>
        <p:blipFill>
          <a:blip r:embed="rId2"/>
          <a:stretch>
            <a:fillRect/>
          </a:stretch>
        </p:blipFill>
        <p:spPr>
          <a:xfrm>
            <a:off x="2199807" y="1417638"/>
            <a:ext cx="3239542" cy="5364681"/>
          </a:xfrm>
          <a:prstGeom prst="rect">
            <a:avLst/>
          </a:prstGeom>
        </p:spPr>
      </p:pic>
      <p:sp>
        <p:nvSpPr>
          <p:cNvPr id="5" name="Rectangle 4"/>
          <p:cNvSpPr/>
          <p:nvPr/>
        </p:nvSpPr>
        <p:spPr>
          <a:xfrm>
            <a:off x="5439349" y="6211669"/>
            <a:ext cx="3704651" cy="646331"/>
          </a:xfrm>
          <a:prstGeom prst="rect">
            <a:avLst/>
          </a:prstGeom>
        </p:spPr>
        <p:txBody>
          <a:bodyPr wrap="square">
            <a:spAutoFit/>
          </a:bodyPr>
          <a:lstStyle/>
          <a:p>
            <a:r>
              <a:rPr lang="en-US" i="1" dirty="0" err="1" smtClean="0"/>
              <a:t>Strahl</a:t>
            </a:r>
            <a:r>
              <a:rPr lang="en-US" i="1" dirty="0" smtClean="0"/>
              <a:t> and Allis, Nature</a:t>
            </a:r>
            <a:r>
              <a:rPr lang="en-US" dirty="0" smtClean="0"/>
              <a:t> </a:t>
            </a:r>
            <a:r>
              <a:rPr lang="en-US" b="1" dirty="0"/>
              <a:t>403</a:t>
            </a:r>
            <a:r>
              <a:rPr lang="en-US" dirty="0"/>
              <a:t>, 41-45 (6 January 2000) </a:t>
            </a:r>
          </a:p>
        </p:txBody>
      </p:sp>
    </p:spTree>
    <p:extLst>
      <p:ext uri="{BB962C8B-B14F-4D97-AF65-F5344CB8AC3E}">
        <p14:creationId xmlns:p14="http://schemas.microsoft.com/office/powerpoint/2010/main" val="3650732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smtClean="0">
                <a:solidFill>
                  <a:srgbClr val="C00000"/>
                </a:solidFill>
              </a:rPr>
              <a:t>DNA Methylation and Histone acetylation control chromatin structure</a:t>
            </a:r>
            <a:endParaRPr lang="en-US" sz="3600" dirty="0">
              <a:solidFill>
                <a:srgbClr val="C00000"/>
              </a:solidFill>
            </a:endParaRPr>
          </a:p>
        </p:txBody>
      </p:sp>
      <p:pic>
        <p:nvPicPr>
          <p:cNvPr id="3" name="Picture 2"/>
          <p:cNvPicPr>
            <a:picLocks noChangeAspect="1"/>
          </p:cNvPicPr>
          <p:nvPr/>
        </p:nvPicPr>
        <p:blipFill>
          <a:blip r:embed="rId2"/>
          <a:stretch>
            <a:fillRect/>
          </a:stretch>
        </p:blipFill>
        <p:spPr>
          <a:xfrm>
            <a:off x="1256800" y="2018270"/>
            <a:ext cx="6630399" cy="4324478"/>
          </a:xfrm>
          <a:prstGeom prst="rect">
            <a:avLst/>
          </a:prstGeom>
        </p:spPr>
      </p:pic>
      <p:sp>
        <p:nvSpPr>
          <p:cNvPr id="4" name="TextBox 3"/>
          <p:cNvSpPr txBox="1"/>
          <p:nvPr/>
        </p:nvSpPr>
        <p:spPr>
          <a:xfrm>
            <a:off x="3830595" y="6488668"/>
            <a:ext cx="5313405" cy="369332"/>
          </a:xfrm>
          <a:prstGeom prst="rect">
            <a:avLst/>
          </a:prstGeom>
          <a:noFill/>
        </p:spPr>
        <p:txBody>
          <a:bodyPr wrap="square" rtlCol="0">
            <a:spAutoFit/>
          </a:bodyPr>
          <a:lstStyle/>
          <a:p>
            <a:r>
              <a:rPr lang="en-US" dirty="0" err="1" smtClean="0"/>
              <a:t>Korzus</a:t>
            </a:r>
            <a:r>
              <a:rPr lang="en-US" dirty="0" smtClean="0"/>
              <a:t>, </a:t>
            </a:r>
            <a:r>
              <a:rPr lang="fr-FR" dirty="0"/>
              <a:t>Nature Neuroscience  13, 405–406 (2010</a:t>
            </a:r>
            <a:r>
              <a:rPr lang="fr-FR" dirty="0" smtClean="0"/>
              <a:t>)</a:t>
            </a:r>
            <a:endParaRPr lang="en-US" dirty="0"/>
          </a:p>
        </p:txBody>
      </p:sp>
    </p:spTree>
    <p:extLst>
      <p:ext uri="{BB962C8B-B14F-4D97-AF65-F5344CB8AC3E}">
        <p14:creationId xmlns:p14="http://schemas.microsoft.com/office/powerpoint/2010/main" val="1328413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34138605"/>
              </p:ext>
            </p:extLst>
          </p:nvPr>
        </p:nvGraphicFramePr>
        <p:xfrm>
          <a:off x="1882346" y="421604"/>
          <a:ext cx="5379307" cy="5866548"/>
        </p:xfrm>
        <a:graphic>
          <a:graphicData uri="http://schemas.openxmlformats.org/drawingml/2006/table">
            <a:tbl>
              <a:tblPr firstRow="1">
                <a:tableStyleId>{9D7B26C5-4107-4FEC-AEDC-1716B250A1EF}</a:tableStyleId>
              </a:tblPr>
              <a:tblGrid>
                <a:gridCol w="1719390"/>
                <a:gridCol w="1185187"/>
                <a:gridCol w="1232395"/>
                <a:gridCol w="1242335"/>
              </a:tblGrid>
              <a:tr h="119461">
                <a:tc>
                  <a:txBody>
                    <a:bodyPr/>
                    <a:lstStyle/>
                    <a:p>
                      <a:pPr algn="l" fontAlgn="b"/>
                      <a:r>
                        <a:rPr lang="en-US" sz="1000" u="none" strike="noStrike" dirty="0">
                          <a:solidFill>
                            <a:srgbClr val="333399"/>
                          </a:solidFill>
                          <a:effectLst>
                            <a:outerShdw blurRad="38100" dist="38100" dir="2700000" algn="tl">
                              <a:srgbClr val="000000">
                                <a:alpha val="43137"/>
                              </a:srgbClr>
                            </a:outerShdw>
                          </a:effectLst>
                          <a:latin typeface="+mj-lt"/>
                        </a:rPr>
                        <a:t>Class</a:t>
                      </a:r>
                      <a:endParaRPr lang="en-US" sz="1000" b="1" i="0" u="none" strike="noStrike" dirty="0">
                        <a:solidFill>
                          <a:srgbClr val="333399"/>
                        </a:solidFill>
                        <a:effectLst>
                          <a:outerShdw blurRad="38100" dist="38100" dir="2700000" algn="tl">
                            <a:srgbClr val="000000">
                              <a:alpha val="43137"/>
                            </a:srgbClr>
                          </a:outerShdw>
                        </a:effectLst>
                        <a:latin typeface="+mj-lt"/>
                      </a:endParaRPr>
                    </a:p>
                  </a:txBody>
                  <a:tcPr marL="4677" marR="4677" marT="4677" marB="0" anchor="b"/>
                </a:tc>
                <a:tc>
                  <a:txBody>
                    <a:bodyPr/>
                    <a:lstStyle/>
                    <a:p>
                      <a:pPr algn="l" fontAlgn="b"/>
                      <a:r>
                        <a:rPr lang="en-US" sz="1000" u="none" strike="noStrike" dirty="0">
                          <a:solidFill>
                            <a:srgbClr val="333399"/>
                          </a:solidFill>
                          <a:effectLst>
                            <a:outerShdw blurRad="38100" dist="38100" dir="2700000" algn="tl">
                              <a:srgbClr val="000000">
                                <a:alpha val="43137"/>
                              </a:srgbClr>
                            </a:outerShdw>
                          </a:effectLst>
                          <a:latin typeface="+mj-lt"/>
                        </a:rPr>
                        <a:t>Enzymes</a:t>
                      </a:r>
                      <a:endParaRPr lang="en-US" sz="1000" b="1" i="0" u="none" strike="noStrike" dirty="0">
                        <a:solidFill>
                          <a:srgbClr val="333399"/>
                        </a:solidFill>
                        <a:effectLst>
                          <a:outerShdw blurRad="38100" dist="38100" dir="2700000" algn="tl">
                            <a:srgbClr val="000000">
                              <a:alpha val="43137"/>
                            </a:srgbClr>
                          </a:outerShdw>
                        </a:effectLst>
                        <a:latin typeface="+mj-lt"/>
                      </a:endParaRPr>
                    </a:p>
                  </a:txBody>
                  <a:tcPr marL="4677" marR="4677" marT="4677" marB="0" anchor="b"/>
                </a:tc>
                <a:tc>
                  <a:txBody>
                    <a:bodyPr/>
                    <a:lstStyle/>
                    <a:p>
                      <a:pPr algn="l" fontAlgn="b"/>
                      <a:r>
                        <a:rPr lang="en-US" sz="1000" u="none" strike="noStrike" dirty="0" smtClean="0">
                          <a:solidFill>
                            <a:srgbClr val="333399"/>
                          </a:solidFill>
                          <a:effectLst>
                            <a:outerShdw blurRad="38100" dist="38100" dir="2700000" algn="tl">
                              <a:srgbClr val="000000">
                                <a:alpha val="43137"/>
                              </a:srgbClr>
                            </a:outerShdw>
                          </a:effectLst>
                          <a:latin typeface="+mj-lt"/>
                        </a:rPr>
                        <a:t>Enzymes</a:t>
                      </a:r>
                      <a:endParaRPr lang="en-US" sz="1000" b="1" i="0" u="none" strike="noStrike" dirty="0">
                        <a:solidFill>
                          <a:srgbClr val="333399"/>
                        </a:solidFill>
                        <a:effectLst>
                          <a:outerShdw blurRad="38100" dist="38100" dir="2700000" algn="tl">
                            <a:srgbClr val="000000">
                              <a:alpha val="43137"/>
                            </a:srgbClr>
                          </a:outerShdw>
                        </a:effectLst>
                        <a:latin typeface="+mj-lt"/>
                      </a:endParaRPr>
                    </a:p>
                  </a:txBody>
                  <a:tcPr marL="4677" marR="4677" marT="4677" marB="0" anchor="b"/>
                </a:tc>
                <a:tc>
                  <a:txBody>
                    <a:bodyPr/>
                    <a:lstStyle/>
                    <a:p>
                      <a:pPr algn="l" fontAlgn="b"/>
                      <a:r>
                        <a:rPr lang="en-US" sz="1000" u="none" strike="noStrike" dirty="0" smtClean="0">
                          <a:solidFill>
                            <a:srgbClr val="333399"/>
                          </a:solidFill>
                          <a:effectLst>
                            <a:outerShdw blurRad="38100" dist="38100" dir="2700000" algn="tl">
                              <a:srgbClr val="000000">
                                <a:alpha val="43137"/>
                              </a:srgbClr>
                            </a:outerShdw>
                          </a:effectLst>
                          <a:latin typeface="+mj-lt"/>
                        </a:rPr>
                        <a:t>Enzymes</a:t>
                      </a:r>
                      <a:endParaRPr lang="en-US" sz="1000" b="1" i="0" u="none" strike="noStrike" dirty="0">
                        <a:solidFill>
                          <a:srgbClr val="333399"/>
                        </a:solidFill>
                        <a:effectLst>
                          <a:outerShdw blurRad="38100" dist="38100" dir="2700000" algn="tl">
                            <a:srgbClr val="000000">
                              <a:alpha val="43137"/>
                            </a:srgbClr>
                          </a:outerShdw>
                        </a:effectLst>
                        <a:latin typeface="+mj-lt"/>
                      </a:endParaRPr>
                    </a:p>
                  </a:txBody>
                  <a:tcPr marL="4677" marR="4677" marT="4677" marB="0" anchor="b"/>
                </a:tc>
              </a:tr>
              <a:tr h="205931">
                <a:tc>
                  <a:txBody>
                    <a:bodyPr/>
                    <a:lstStyle/>
                    <a:p>
                      <a:pPr algn="l" fontAlgn="b"/>
                      <a:r>
                        <a:rPr lang="en-US" sz="800" b="1" u="none" strike="noStrike" dirty="0">
                          <a:effectLst/>
                          <a:latin typeface="+mj-lt"/>
                        </a:rPr>
                        <a:t>Histone Acetyltransferases (HATs)</a:t>
                      </a:r>
                      <a:endParaRPr lang="en-US" sz="800" b="1" i="0" u="none" strike="noStrike" dirty="0">
                        <a:solidFill>
                          <a:srgbClr val="3333CC"/>
                        </a:solidFill>
                        <a:effectLst/>
                        <a:latin typeface="+mj-lt"/>
                      </a:endParaRPr>
                    </a:p>
                  </a:txBody>
                  <a:tcPr marL="4677" marR="4677" marT="4677" marB="0" anchor="b"/>
                </a:tc>
                <a:tc>
                  <a:txBody>
                    <a:bodyPr/>
                    <a:lstStyle/>
                    <a:p>
                      <a:pPr algn="l" fontAlgn="b"/>
                      <a:r>
                        <a:rPr lang="en-US" sz="600" u="none" strike="noStrike">
                          <a:effectLst/>
                        </a:rPr>
                        <a:t>ELP3/KAT9</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PCAF/KAT2B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MORF/MYST4/KAT6B</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GTF3C4</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CBP/KAT3A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HBO1/MYST2/KAT7</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HAT3</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p300/KAT3B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MOF/MYST1/KAT8</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HAT1/KAT1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Tip60/KAT5</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KAT10</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GCN5/KAT2A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MOZ/MYST3/KAT6A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TFIIIC90/KAT12</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r>
                        <a:rPr lang="en-US" sz="800" b="1" u="none" strike="noStrike" dirty="0">
                          <a:effectLst/>
                          <a:latin typeface="+mj-lt"/>
                        </a:rPr>
                        <a:t>Histone Deacetylases (HDACs)</a:t>
                      </a:r>
                      <a:endParaRPr lang="en-US" sz="800" b="1" i="0" u="none" strike="noStrike" dirty="0">
                        <a:solidFill>
                          <a:srgbClr val="3333CC"/>
                        </a:solidFill>
                        <a:effectLst/>
                        <a:latin typeface="+mj-lt"/>
                      </a:endParaRPr>
                    </a:p>
                  </a:txBody>
                  <a:tcPr marL="4677" marR="4677" marT="4677" marB="0" anchor="b"/>
                </a:tc>
                <a:tc>
                  <a:txBody>
                    <a:bodyPr/>
                    <a:lstStyle/>
                    <a:p>
                      <a:pPr algn="l" fontAlgn="b"/>
                      <a:r>
                        <a:rPr lang="en-US" sz="600" u="none" strike="noStrike">
                          <a:effectLst/>
                        </a:rPr>
                        <a:t>HDAC1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HDAC7</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SIRT2</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HDAC2</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HDAC8</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SIRT3</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a:solidFill>
                          <a:srgbClr val="000000"/>
                        </a:solidFill>
                        <a:effectLst/>
                        <a:latin typeface="+mj-lt"/>
                      </a:endParaRPr>
                    </a:p>
                  </a:txBody>
                  <a:tcPr marL="4677" marR="4677" marT="4677" marB="0" anchor="b"/>
                </a:tc>
                <a:tc>
                  <a:txBody>
                    <a:bodyPr/>
                    <a:lstStyle/>
                    <a:p>
                      <a:pPr algn="l" fontAlgn="b"/>
                      <a:r>
                        <a:rPr lang="en-US" sz="600" u="none" strike="noStrike">
                          <a:effectLst/>
                        </a:rPr>
                        <a:t>HDAC3</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HDAC9</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SIRT4</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HDAC4</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HDAC10</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SIRT5</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HDAC5</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HDAC11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SIRT6</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HDAC6</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SIRT1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SIRT7</a:t>
                      </a:r>
                      <a:endParaRPr lang="en-US" sz="600" b="0" i="0" u="none" strike="noStrike">
                        <a:solidFill>
                          <a:srgbClr val="000000"/>
                        </a:solidFill>
                        <a:effectLst/>
                        <a:latin typeface="Arial" panose="020B0604020202020204" pitchFamily="34" charset="0"/>
                      </a:endParaRPr>
                    </a:p>
                  </a:txBody>
                  <a:tcPr marL="4677" marR="4677" marT="4677" marB="0" anchor="b"/>
                </a:tc>
              </a:tr>
              <a:tr h="205931">
                <a:tc>
                  <a:txBody>
                    <a:bodyPr/>
                    <a:lstStyle/>
                    <a:p>
                      <a:pPr algn="l" fontAlgn="b"/>
                      <a:r>
                        <a:rPr lang="en-US" sz="800" b="1" u="none" strike="noStrike" dirty="0">
                          <a:effectLst/>
                          <a:latin typeface="+mj-lt"/>
                        </a:rPr>
                        <a:t>Histone Methyltransferases (HMTs)</a:t>
                      </a:r>
                      <a:endParaRPr lang="en-US" sz="800" b="1" i="0" u="none" strike="noStrike" dirty="0">
                        <a:solidFill>
                          <a:srgbClr val="3333CC"/>
                        </a:solidFill>
                        <a:effectLst/>
                        <a:latin typeface="+mj-lt"/>
                      </a:endParaRPr>
                    </a:p>
                  </a:txBody>
                  <a:tcPr marL="4677" marR="4677" marT="4677" marB="0" anchor="b"/>
                </a:tc>
                <a:tc>
                  <a:txBody>
                    <a:bodyPr/>
                    <a:lstStyle/>
                    <a:p>
                      <a:pPr algn="l" fontAlgn="b"/>
                      <a:r>
                        <a:rPr lang="en-US" sz="600" u="none" strike="noStrike">
                          <a:effectLst/>
                        </a:rPr>
                        <a:t>ASH1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dirty="0">
                          <a:effectLst/>
                        </a:rPr>
                        <a:t>NSD1/KMT3B</a:t>
                      </a:r>
                      <a:endParaRPr lang="en-US" sz="600" b="0" i="0" u="none" strike="noStrike" dirty="0">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SETD1A</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Clr4/KMT1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PRMT1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SETD8/Pr-SET7/KMT5A</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Dot1L/KMT4</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PRMT3</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SETDB1</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EZH2/KMT6</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PRMT4/CARM1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SETDB2/KMT1F/CLL8</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a:solidFill>
                          <a:srgbClr val="000000"/>
                        </a:solidFill>
                        <a:effectLst/>
                        <a:latin typeface="+mj-lt"/>
                      </a:endParaRPr>
                    </a:p>
                  </a:txBody>
                  <a:tcPr marL="4677" marR="4677" marT="4677" marB="0" anchor="b"/>
                </a:tc>
                <a:tc>
                  <a:txBody>
                    <a:bodyPr/>
                    <a:lstStyle/>
                    <a:p>
                      <a:pPr algn="l" fontAlgn="b"/>
                      <a:r>
                        <a:rPr lang="en-US" sz="600" u="none" strike="noStrike">
                          <a:effectLst/>
                        </a:rPr>
                        <a:t>G9a/EHMT2</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PRMT5/JBP1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SMYD2/KMT3C</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GLP/EHMT1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PRMT6</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SUV39H1</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KMT5B/KMT5C</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Riz1/Riz2/KMT8</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SUV39H2</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MLL1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NF20</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SUV4-20H2/KMT5C</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MLL2</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RNF40</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TRX/ KMT2a</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MLL3</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SET1A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HIF-1/ SET2/HYPB/KMT3A</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MLL4</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SET1B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MLL5</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SET7/9</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r>
                        <a:rPr lang="en-US" sz="800" b="1" u="none" strike="noStrike" dirty="0">
                          <a:effectLst/>
                          <a:latin typeface="+mj-lt"/>
                        </a:rPr>
                        <a:t>Histone Demethylases (HDMs)</a:t>
                      </a:r>
                      <a:endParaRPr lang="en-US" sz="800" b="1" i="0" u="none" strike="noStrike" dirty="0">
                        <a:solidFill>
                          <a:srgbClr val="3333CC"/>
                        </a:solidFill>
                        <a:effectLst/>
                        <a:latin typeface="+mj-lt"/>
                      </a:endParaRPr>
                    </a:p>
                  </a:txBody>
                  <a:tcPr marL="4677" marR="4677" marT="4677" marB="0" anchor="b"/>
                </a:tc>
                <a:tc>
                  <a:txBody>
                    <a:bodyPr/>
                    <a:lstStyle/>
                    <a:p>
                      <a:pPr algn="l" fontAlgn="b"/>
                      <a:r>
                        <a:rPr lang="en-US" sz="600" u="none" strike="noStrike">
                          <a:effectLst/>
                        </a:rPr>
                        <a:t>ARID1A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JHDM1b/FBXL10/KDM2B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JMJD2D/KDM4D</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ARID5B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JHDM2A/KDM3A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JMJD3/KDM6B</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JARID1A/RBBP2/KDM5A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JHDM3A/JMJD2A/KDM4A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LSD1/KDM1</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JARID1B/PLU1/KDM5B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JMJD1A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LSD2</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JARID1C/SMCX/KDM5C</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JMJD1B/KDM3B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PHF2</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JARID1D/SMCY/KDM5D</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JMJD2A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PLU1</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JHD1/KDM2</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JMJD2B/KDM4B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UTX/KDM6A</a:t>
                      </a:r>
                      <a:endParaRPr lang="en-US" sz="600" b="0" i="0" u="none" strike="noStrike">
                        <a:solidFill>
                          <a:srgbClr val="000000"/>
                        </a:solidFill>
                        <a:effectLst/>
                        <a:latin typeface="Arial" panose="020B0604020202020204" pitchFamily="34" charset="0"/>
                      </a:endParaRPr>
                    </a:p>
                  </a:txBody>
                  <a:tcPr marL="4677" marR="4677" marT="4677" marB="0" anchor="b"/>
                </a:tc>
              </a:tr>
              <a:tr h="228150">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JHDM1a/FBXL11/KDM2A</a:t>
                      </a:r>
                      <a:endParaRPr lang="en-US" sz="600" b="0" i="0" u="none" strike="noStrike">
                        <a:solidFill>
                          <a:srgbClr val="000000"/>
                        </a:solidFill>
                        <a:effectLst/>
                        <a:latin typeface="Arial" panose="020B0604020202020204" pitchFamily="34" charset="0"/>
                      </a:endParaRPr>
                    </a:p>
                  </a:txBody>
                  <a:tcPr marL="4677" marR="4677" marT="4677" marB="0" anchor="b"/>
                </a:tc>
                <a:tc gridSpan="2">
                  <a:txBody>
                    <a:bodyPr/>
                    <a:lstStyle/>
                    <a:p>
                      <a:pPr algn="l" fontAlgn="b"/>
                      <a:r>
                        <a:rPr lang="en-US" sz="600" u="none" strike="noStrike">
                          <a:effectLst/>
                        </a:rPr>
                        <a:t>JMJD2C/GASC1/KDM4C</a:t>
                      </a:r>
                      <a:endParaRPr lang="en-US" sz="600" b="0" i="0" u="none" strike="noStrike">
                        <a:solidFill>
                          <a:srgbClr val="000000"/>
                        </a:solidFill>
                        <a:effectLst/>
                        <a:latin typeface="Arial" panose="020B0604020202020204" pitchFamily="34" charset="0"/>
                      </a:endParaRPr>
                    </a:p>
                  </a:txBody>
                  <a:tcPr marL="4677" marR="4677" marT="4677" marB="0" anchor="b"/>
                </a:tc>
                <a:tc hMerge="1">
                  <a:txBody>
                    <a:bodyPr/>
                    <a:lstStyle/>
                    <a:p>
                      <a:endParaRPr lang="en-US"/>
                    </a:p>
                  </a:txBody>
                  <a:tcPr/>
                </a:tc>
              </a:tr>
              <a:tr h="205931">
                <a:tc>
                  <a:txBody>
                    <a:bodyPr/>
                    <a:lstStyle/>
                    <a:p>
                      <a:pPr algn="l" fontAlgn="b"/>
                      <a:r>
                        <a:rPr lang="en-US" sz="800" b="1" u="none" strike="noStrike" dirty="0">
                          <a:effectLst/>
                          <a:latin typeface="+mj-lt"/>
                        </a:rPr>
                        <a:t>DNA Methyltransferases (DNMTs)</a:t>
                      </a:r>
                      <a:endParaRPr lang="en-US" sz="800" b="1" i="0" u="none" strike="noStrike" dirty="0">
                        <a:solidFill>
                          <a:srgbClr val="3333CC"/>
                        </a:solidFill>
                        <a:effectLst/>
                        <a:latin typeface="+mj-lt"/>
                      </a:endParaRPr>
                    </a:p>
                  </a:txBody>
                  <a:tcPr marL="4677" marR="4677" marT="4677" marB="0" anchor="b"/>
                </a:tc>
                <a:tc>
                  <a:txBody>
                    <a:bodyPr/>
                    <a:lstStyle/>
                    <a:p>
                      <a:pPr algn="l" fontAlgn="b"/>
                      <a:r>
                        <a:rPr lang="en-US" sz="600" u="none" strike="noStrike">
                          <a:effectLst/>
                        </a:rPr>
                        <a:t>DNMT1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DNMT3b</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DNMT1o</a:t>
                      </a:r>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r>
                        <a:rPr lang="en-US" sz="600" u="none" strike="noStrike">
                          <a:effectLst/>
                        </a:rPr>
                        <a:t>DNMT3a</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DNMT3L</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4677" marR="4677" marT="4677" marB="0" anchor="b"/>
                </a:tc>
              </a:tr>
              <a:tr h="119461">
                <a:tc>
                  <a:txBody>
                    <a:bodyPr/>
                    <a:lstStyle/>
                    <a:p>
                      <a:pPr algn="l" fontAlgn="b"/>
                      <a:r>
                        <a:rPr lang="en-US" sz="800" b="1" u="none" strike="noStrike" dirty="0">
                          <a:effectLst/>
                          <a:latin typeface="+mj-lt"/>
                        </a:rPr>
                        <a:t>DNA Demethylases</a:t>
                      </a:r>
                      <a:endParaRPr lang="en-US" sz="800" b="1" i="0" u="none" strike="noStrike" dirty="0">
                        <a:solidFill>
                          <a:srgbClr val="3333CC"/>
                        </a:solidFill>
                        <a:effectLst/>
                        <a:latin typeface="+mj-lt"/>
                      </a:endParaRPr>
                    </a:p>
                  </a:txBody>
                  <a:tcPr marL="4677" marR="4677" marT="4677" marB="0" anchor="b"/>
                </a:tc>
                <a:tc>
                  <a:txBody>
                    <a:bodyPr/>
                    <a:lstStyle/>
                    <a:p>
                      <a:pPr algn="l" fontAlgn="b"/>
                      <a:r>
                        <a:rPr lang="en-US" sz="600" u="none" strike="noStrike">
                          <a:effectLst/>
                        </a:rPr>
                        <a:t>TET1</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TET2</a:t>
                      </a:r>
                      <a:endParaRPr lang="en-US" sz="600" b="0" i="0" u="none" strike="noStrike">
                        <a:solidFill>
                          <a:srgbClr val="000000"/>
                        </a:solidFill>
                        <a:effectLst/>
                        <a:latin typeface="Arial" panose="020B0604020202020204" pitchFamily="34" charset="0"/>
                      </a:endParaRPr>
                    </a:p>
                  </a:txBody>
                  <a:tcPr marL="4677" marR="4677" marT="4677" marB="0" anchor="b"/>
                </a:tc>
                <a:tc>
                  <a:txBody>
                    <a:bodyPr/>
                    <a:lstStyle/>
                    <a:p>
                      <a:pPr algn="l" fontAlgn="b"/>
                      <a:r>
                        <a:rPr lang="en-US" sz="600" u="none" strike="noStrike">
                          <a:effectLst/>
                        </a:rPr>
                        <a:t>TET3</a:t>
                      </a:r>
                      <a:endParaRPr lang="en-US" sz="600" b="0" i="0" u="none" strike="noStrike">
                        <a:solidFill>
                          <a:srgbClr val="000000"/>
                        </a:solidFill>
                        <a:effectLst/>
                        <a:latin typeface="Arial" panose="020B0604020202020204" pitchFamily="34" charset="0"/>
                      </a:endParaRPr>
                    </a:p>
                  </a:txBody>
                  <a:tcPr marL="4677" marR="4677" marT="4677" marB="0" anchor="b"/>
                </a:tc>
              </a:tr>
              <a:tr h="113774">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77" marR="4677" marT="4677"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77" marR="4677" marT="4677"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77" marR="4677" marT="4677" marB="0" anchor="b"/>
                </a:tc>
              </a:tr>
              <a:tr h="113774">
                <a:tc>
                  <a:txBody>
                    <a:bodyPr/>
                    <a:lstStyle/>
                    <a:p>
                      <a:pPr algn="l" fontAlgn="b"/>
                      <a:endParaRPr lang="en-US" sz="800" b="1" i="0" u="none" strike="noStrike" dirty="0">
                        <a:solidFill>
                          <a:srgbClr val="000000"/>
                        </a:solidFill>
                        <a:effectLst/>
                        <a:latin typeface="+mj-lt"/>
                      </a:endParaRPr>
                    </a:p>
                  </a:txBody>
                  <a:tcPr marL="4677" marR="4677" marT="4677"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77" marR="4677" marT="4677"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4677" marR="4677" marT="4677"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4677" marR="4677" marT="4677" marB="0" anchor="b"/>
                </a:tc>
              </a:tr>
            </a:tbl>
          </a:graphicData>
        </a:graphic>
      </p:graphicFrame>
    </p:spTree>
    <p:extLst>
      <p:ext uri="{BB962C8B-B14F-4D97-AF65-F5344CB8AC3E}">
        <p14:creationId xmlns:p14="http://schemas.microsoft.com/office/powerpoint/2010/main" val="417189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Histone Code</a:t>
            </a:r>
            <a:endParaRPr lang="en-US" dirty="0">
              <a:solidFill>
                <a:srgbClr val="C00000"/>
              </a:solidFill>
            </a:endParaRPr>
          </a:p>
        </p:txBody>
      </p:sp>
      <p:pic>
        <p:nvPicPr>
          <p:cNvPr id="3" name="Picture 2"/>
          <p:cNvPicPr>
            <a:picLocks noChangeAspect="1"/>
          </p:cNvPicPr>
          <p:nvPr/>
        </p:nvPicPr>
        <p:blipFill>
          <a:blip r:embed="rId2"/>
          <a:stretch>
            <a:fillRect/>
          </a:stretch>
        </p:blipFill>
        <p:spPr>
          <a:xfrm>
            <a:off x="1255042" y="1510573"/>
            <a:ext cx="4184307" cy="5188540"/>
          </a:xfrm>
          <a:prstGeom prst="rect">
            <a:avLst/>
          </a:prstGeom>
        </p:spPr>
      </p:pic>
      <p:sp>
        <p:nvSpPr>
          <p:cNvPr id="5" name="Rectangle 4"/>
          <p:cNvSpPr/>
          <p:nvPr/>
        </p:nvSpPr>
        <p:spPr>
          <a:xfrm>
            <a:off x="5439349" y="6211669"/>
            <a:ext cx="3704651" cy="646331"/>
          </a:xfrm>
          <a:prstGeom prst="rect">
            <a:avLst/>
          </a:prstGeom>
        </p:spPr>
        <p:txBody>
          <a:bodyPr wrap="square">
            <a:spAutoFit/>
          </a:bodyPr>
          <a:lstStyle/>
          <a:p>
            <a:r>
              <a:rPr lang="en-US" i="1" dirty="0" err="1" smtClean="0"/>
              <a:t>Strahl</a:t>
            </a:r>
            <a:r>
              <a:rPr lang="en-US" i="1" dirty="0" smtClean="0"/>
              <a:t> and Allis, Nature</a:t>
            </a:r>
            <a:r>
              <a:rPr lang="en-US" dirty="0" smtClean="0"/>
              <a:t> </a:t>
            </a:r>
            <a:r>
              <a:rPr lang="en-US" b="1" dirty="0"/>
              <a:t>403</a:t>
            </a:r>
            <a:r>
              <a:rPr lang="en-US" dirty="0"/>
              <a:t>, 41-45 (6 January 2000) </a:t>
            </a:r>
          </a:p>
        </p:txBody>
      </p:sp>
    </p:spTree>
    <p:extLst>
      <p:ext uri="{BB962C8B-B14F-4D97-AF65-F5344CB8AC3E}">
        <p14:creationId xmlns:p14="http://schemas.microsoft.com/office/powerpoint/2010/main" val="3494471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Histone Code -2</a:t>
            </a:r>
            <a:endParaRPr lang="en-US" dirty="0">
              <a:solidFill>
                <a:srgbClr val="C00000"/>
              </a:solidFill>
            </a:endParaRPr>
          </a:p>
        </p:txBody>
      </p:sp>
      <p:pic>
        <p:nvPicPr>
          <p:cNvPr id="3" name="Picture 2"/>
          <p:cNvPicPr>
            <a:picLocks noChangeAspect="1"/>
          </p:cNvPicPr>
          <p:nvPr/>
        </p:nvPicPr>
        <p:blipFill>
          <a:blip r:embed="rId2"/>
          <a:stretch>
            <a:fillRect/>
          </a:stretch>
        </p:blipFill>
        <p:spPr>
          <a:xfrm>
            <a:off x="1714500" y="1827255"/>
            <a:ext cx="5715000" cy="4076700"/>
          </a:xfrm>
          <a:prstGeom prst="rect">
            <a:avLst/>
          </a:prstGeom>
        </p:spPr>
      </p:pic>
      <p:sp>
        <p:nvSpPr>
          <p:cNvPr id="4" name="Rectangle 3"/>
          <p:cNvSpPr/>
          <p:nvPr/>
        </p:nvSpPr>
        <p:spPr>
          <a:xfrm>
            <a:off x="5439349" y="6211669"/>
            <a:ext cx="3704651" cy="646331"/>
          </a:xfrm>
          <a:prstGeom prst="rect">
            <a:avLst/>
          </a:prstGeom>
        </p:spPr>
        <p:txBody>
          <a:bodyPr wrap="square">
            <a:spAutoFit/>
          </a:bodyPr>
          <a:lstStyle/>
          <a:p>
            <a:r>
              <a:rPr lang="en-US" i="1" dirty="0" err="1" smtClean="0"/>
              <a:t>Strahl</a:t>
            </a:r>
            <a:r>
              <a:rPr lang="en-US" i="1" dirty="0" smtClean="0"/>
              <a:t> and Allis, Nature</a:t>
            </a:r>
            <a:r>
              <a:rPr lang="en-US" dirty="0" smtClean="0"/>
              <a:t> </a:t>
            </a:r>
            <a:r>
              <a:rPr lang="en-US" b="1" dirty="0"/>
              <a:t>403</a:t>
            </a:r>
            <a:r>
              <a:rPr lang="en-US" dirty="0"/>
              <a:t>, 41-45 (6 January 2000) </a:t>
            </a:r>
          </a:p>
        </p:txBody>
      </p:sp>
    </p:spTree>
    <p:extLst>
      <p:ext uri="{BB962C8B-B14F-4D97-AF65-F5344CB8AC3E}">
        <p14:creationId xmlns:p14="http://schemas.microsoft.com/office/powerpoint/2010/main" val="3297195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Methylation and Acetylation work together</a:t>
            </a:r>
            <a:endParaRPr lang="en-US" dirty="0">
              <a:solidFill>
                <a:srgbClr val="C00000"/>
              </a:solidFill>
            </a:endParaRPr>
          </a:p>
        </p:txBody>
      </p:sp>
      <p:pic>
        <p:nvPicPr>
          <p:cNvPr id="4" name="Picture 3"/>
          <p:cNvPicPr>
            <a:picLocks noChangeAspect="1"/>
          </p:cNvPicPr>
          <p:nvPr/>
        </p:nvPicPr>
        <p:blipFill>
          <a:blip r:embed="rId2"/>
          <a:stretch>
            <a:fillRect/>
          </a:stretch>
        </p:blipFill>
        <p:spPr>
          <a:xfrm>
            <a:off x="1714500" y="1865098"/>
            <a:ext cx="5715000" cy="4248150"/>
          </a:xfrm>
          <a:prstGeom prst="rect">
            <a:avLst/>
          </a:prstGeom>
        </p:spPr>
      </p:pic>
      <p:sp>
        <p:nvSpPr>
          <p:cNvPr id="3" name="Rectangle 2"/>
          <p:cNvSpPr/>
          <p:nvPr/>
        </p:nvSpPr>
        <p:spPr>
          <a:xfrm>
            <a:off x="4714582" y="6488668"/>
            <a:ext cx="4429418" cy="369332"/>
          </a:xfrm>
          <a:prstGeom prst="rect">
            <a:avLst/>
          </a:prstGeom>
        </p:spPr>
        <p:txBody>
          <a:bodyPr wrap="none">
            <a:spAutoFit/>
          </a:bodyPr>
          <a:lstStyle/>
          <a:p>
            <a:r>
              <a:rPr lang="fr-FR" dirty="0">
                <a:latin typeface="AdvTTe45e47d2"/>
              </a:rPr>
              <a:t>Baxter </a:t>
            </a:r>
            <a:r>
              <a:rPr lang="fr-FR" dirty="0">
                <a:latin typeface="AdvTT7329fd89.I"/>
              </a:rPr>
              <a:t>et al. Cell &amp; </a:t>
            </a:r>
            <a:r>
              <a:rPr lang="fr-FR" dirty="0" err="1">
                <a:latin typeface="AdvTT7329fd89.I"/>
              </a:rPr>
              <a:t>Bioscience</a:t>
            </a:r>
            <a:r>
              <a:rPr lang="fr-FR" dirty="0">
                <a:latin typeface="AdvTT7329fd89.I"/>
              </a:rPr>
              <a:t> </a:t>
            </a:r>
            <a:r>
              <a:rPr lang="fr-FR" dirty="0">
                <a:latin typeface="AdvTTe45e47d2"/>
              </a:rPr>
              <a:t>2014, </a:t>
            </a:r>
            <a:r>
              <a:rPr lang="fr-FR" dirty="0">
                <a:latin typeface="AdvTTaf7f9f4f.B"/>
              </a:rPr>
              <a:t>4</a:t>
            </a:r>
            <a:r>
              <a:rPr lang="fr-FR" dirty="0">
                <a:latin typeface="AdvTTe45e47d2"/>
              </a:rPr>
              <a:t>:45</a:t>
            </a:r>
            <a:endParaRPr lang="en-US" dirty="0"/>
          </a:p>
        </p:txBody>
      </p:sp>
    </p:spTree>
    <p:extLst>
      <p:ext uri="{BB962C8B-B14F-4D97-AF65-F5344CB8AC3E}">
        <p14:creationId xmlns:p14="http://schemas.microsoft.com/office/powerpoint/2010/main" val="2589131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Factors that can have epigenetic effects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C00000"/>
                </a:solidFill>
              </a:rPr>
              <a:t>Within tissues</a:t>
            </a:r>
          </a:p>
          <a:p>
            <a:pPr lvl="1"/>
            <a:r>
              <a:rPr lang="en-US" sz="2400" dirty="0" smtClean="0"/>
              <a:t>Hypoxia, acidosis, metabolic stress, specific metabolites (e.g., short chain fatty acids), ROS produced by inflammation etc.</a:t>
            </a:r>
          </a:p>
          <a:p>
            <a:pPr lvl="1"/>
            <a:r>
              <a:rPr lang="en-US" sz="2400" dirty="0" smtClean="0"/>
              <a:t>Insulin, hyperglycemia, </a:t>
            </a:r>
            <a:r>
              <a:rPr lang="en-US" sz="2400" dirty="0" err="1" smtClean="0"/>
              <a:t>adipokines</a:t>
            </a:r>
            <a:r>
              <a:rPr lang="en-US" sz="2400" dirty="0" smtClean="0"/>
              <a:t> (obesity, T2D)</a:t>
            </a:r>
          </a:p>
          <a:p>
            <a:r>
              <a:rPr lang="en-US" dirty="0" smtClean="0">
                <a:solidFill>
                  <a:srgbClr val="C00000"/>
                </a:solidFill>
              </a:rPr>
              <a:t>From the environment</a:t>
            </a:r>
          </a:p>
          <a:p>
            <a:pPr lvl="1"/>
            <a:r>
              <a:rPr lang="en-US" sz="2400" dirty="0" smtClean="0"/>
              <a:t>Pollutants, substances of abuse (tobacco, others, either directly or through inflammation)</a:t>
            </a:r>
          </a:p>
          <a:p>
            <a:pPr lvl="1"/>
            <a:r>
              <a:rPr lang="en-US" sz="2400" dirty="0" smtClean="0"/>
              <a:t>Nutritional molecules (e.g., food additives, byproducts of cooking, excess fat)</a:t>
            </a:r>
          </a:p>
          <a:p>
            <a:pPr lvl="1"/>
            <a:r>
              <a:rPr lang="en-US" sz="2400" b="1" dirty="0" smtClean="0">
                <a:solidFill>
                  <a:srgbClr val="333399"/>
                </a:solidFill>
              </a:rPr>
              <a:t>The MICROBIOME </a:t>
            </a:r>
            <a:r>
              <a:rPr lang="en-US" sz="2400" dirty="0" smtClean="0"/>
              <a:t>(products from the bacterial flora in the body, which is itself affected by diet)</a:t>
            </a:r>
          </a:p>
        </p:txBody>
      </p:sp>
    </p:spTree>
    <p:extLst>
      <p:ext uri="{BB962C8B-B14F-4D97-AF65-F5344CB8AC3E}">
        <p14:creationId xmlns:p14="http://schemas.microsoft.com/office/powerpoint/2010/main" val="2778906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Epigenetic effects of hypoxia</a:t>
            </a:r>
            <a:endParaRPr lang="en-US" dirty="0">
              <a:solidFill>
                <a:srgbClr val="C00000"/>
              </a:solidFill>
            </a:endParaRPr>
          </a:p>
        </p:txBody>
      </p:sp>
      <p:pic>
        <p:nvPicPr>
          <p:cNvPr id="3" name="Picture 2"/>
          <p:cNvPicPr>
            <a:picLocks noChangeAspect="1"/>
          </p:cNvPicPr>
          <p:nvPr/>
        </p:nvPicPr>
        <p:blipFill>
          <a:blip r:embed="rId2"/>
          <a:stretch>
            <a:fillRect/>
          </a:stretch>
        </p:blipFill>
        <p:spPr>
          <a:xfrm>
            <a:off x="2704052" y="1622923"/>
            <a:ext cx="3735896" cy="4738361"/>
          </a:xfrm>
          <a:prstGeom prst="rect">
            <a:avLst/>
          </a:prstGeom>
        </p:spPr>
      </p:pic>
      <p:sp>
        <p:nvSpPr>
          <p:cNvPr id="4" name="Rectangle 3"/>
          <p:cNvSpPr/>
          <p:nvPr/>
        </p:nvSpPr>
        <p:spPr>
          <a:xfrm>
            <a:off x="4714582" y="6488668"/>
            <a:ext cx="4429418" cy="369332"/>
          </a:xfrm>
          <a:prstGeom prst="rect">
            <a:avLst/>
          </a:prstGeom>
        </p:spPr>
        <p:txBody>
          <a:bodyPr wrap="none">
            <a:spAutoFit/>
          </a:bodyPr>
          <a:lstStyle/>
          <a:p>
            <a:r>
              <a:rPr lang="fr-FR" dirty="0">
                <a:latin typeface="AdvTTe45e47d2"/>
              </a:rPr>
              <a:t>Baxter </a:t>
            </a:r>
            <a:r>
              <a:rPr lang="fr-FR" dirty="0">
                <a:latin typeface="AdvTT7329fd89.I"/>
              </a:rPr>
              <a:t>et al. Cell &amp; </a:t>
            </a:r>
            <a:r>
              <a:rPr lang="fr-FR" dirty="0" err="1">
                <a:latin typeface="AdvTT7329fd89.I"/>
              </a:rPr>
              <a:t>Bioscience</a:t>
            </a:r>
            <a:r>
              <a:rPr lang="fr-FR" dirty="0">
                <a:latin typeface="AdvTT7329fd89.I"/>
              </a:rPr>
              <a:t> </a:t>
            </a:r>
            <a:r>
              <a:rPr lang="fr-FR" dirty="0">
                <a:latin typeface="AdvTTe45e47d2"/>
              </a:rPr>
              <a:t>2014, </a:t>
            </a:r>
            <a:r>
              <a:rPr lang="fr-FR" dirty="0">
                <a:latin typeface="AdvTTaf7f9f4f.B"/>
              </a:rPr>
              <a:t>4</a:t>
            </a:r>
            <a:r>
              <a:rPr lang="fr-FR" dirty="0">
                <a:latin typeface="AdvTTe45e47d2"/>
              </a:rPr>
              <a:t>:45</a:t>
            </a:r>
            <a:endParaRPr lang="en-US" dirty="0"/>
          </a:p>
        </p:txBody>
      </p:sp>
    </p:spTree>
    <p:extLst>
      <p:ext uri="{BB962C8B-B14F-4D97-AF65-F5344CB8AC3E}">
        <p14:creationId xmlns:p14="http://schemas.microsoft.com/office/powerpoint/2010/main" val="1231375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genetic piano</a:t>
            </a:r>
            <a:endParaRPr lang="en-US"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230" y="1600200"/>
            <a:ext cx="7241540" cy="4525963"/>
          </a:xfrm>
        </p:spPr>
      </p:pic>
    </p:spTree>
    <p:extLst>
      <p:ext uri="{BB962C8B-B14F-4D97-AF65-F5344CB8AC3E}">
        <p14:creationId xmlns:p14="http://schemas.microsoft.com/office/powerpoint/2010/main" val="3092228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rg.2016.13-f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781" y="1435743"/>
            <a:ext cx="477043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75563" y="6488668"/>
            <a:ext cx="6468437" cy="369332"/>
          </a:xfrm>
          <a:prstGeom prst="rect">
            <a:avLst/>
          </a:prstGeom>
          <a:noFill/>
        </p:spPr>
        <p:txBody>
          <a:bodyPr wrap="none" rtlCol="0">
            <a:spAutoFit/>
          </a:bodyPr>
          <a:lstStyle/>
          <a:p>
            <a:r>
              <a:rPr lang="en-US" dirty="0"/>
              <a:t>Feinberg et al. Nature Reviews Genetics  17, 284–299 (2016)</a:t>
            </a:r>
          </a:p>
        </p:txBody>
      </p:sp>
      <p:sp>
        <p:nvSpPr>
          <p:cNvPr id="3" name="Title 2"/>
          <p:cNvSpPr>
            <a:spLocks noGrp="1"/>
          </p:cNvSpPr>
          <p:nvPr>
            <p:ph type="title"/>
          </p:nvPr>
        </p:nvSpPr>
        <p:spPr>
          <a:xfrm>
            <a:off x="86497" y="85167"/>
            <a:ext cx="8971005" cy="1143000"/>
          </a:xfrm>
        </p:spPr>
        <p:txBody>
          <a:bodyPr/>
          <a:lstStyle/>
          <a:p>
            <a:r>
              <a:rPr lang="en-US" dirty="0" smtClean="0">
                <a:solidFill>
                  <a:srgbClr val="C00000"/>
                </a:solidFill>
              </a:rPr>
              <a:t>How epigenetics affects cancer risk</a:t>
            </a:r>
            <a:endParaRPr lang="en-US" dirty="0">
              <a:solidFill>
                <a:srgbClr val="C00000"/>
              </a:solidFill>
            </a:endParaRPr>
          </a:p>
        </p:txBody>
      </p:sp>
    </p:spTree>
    <p:extLst>
      <p:ext uri="{BB962C8B-B14F-4D97-AF65-F5344CB8AC3E}">
        <p14:creationId xmlns:p14="http://schemas.microsoft.com/office/powerpoint/2010/main" val="3736316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4" name="Picture 76" descr="nrc3486-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68413"/>
            <a:ext cx="7010400" cy="4321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61034" y="6488668"/>
            <a:ext cx="6382966" cy="369332"/>
          </a:xfrm>
          <a:prstGeom prst="rect">
            <a:avLst/>
          </a:prstGeom>
        </p:spPr>
        <p:txBody>
          <a:bodyPr wrap="none">
            <a:spAutoFit/>
          </a:bodyPr>
          <a:lstStyle/>
          <a:p>
            <a:r>
              <a:rPr lang="en-US" dirty="0" err="1"/>
              <a:t>Timp</a:t>
            </a:r>
            <a:r>
              <a:rPr lang="en-US" dirty="0"/>
              <a:t> and </a:t>
            </a:r>
            <a:r>
              <a:rPr lang="en-US" dirty="0" err="1"/>
              <a:t>Feniberg</a:t>
            </a:r>
            <a:r>
              <a:rPr lang="en-US" dirty="0"/>
              <a:t>, Nat Rev Cancer. 2013 Jul;13(7):</a:t>
            </a:r>
            <a:r>
              <a:rPr lang="en-US" dirty="0" smtClean="0"/>
              <a:t>497-510</a:t>
            </a:r>
            <a:endParaRPr lang="en-US" dirty="0"/>
          </a:p>
        </p:txBody>
      </p:sp>
    </p:spTree>
    <p:extLst>
      <p:ext uri="{BB962C8B-B14F-4D97-AF65-F5344CB8AC3E}">
        <p14:creationId xmlns:p14="http://schemas.microsoft.com/office/powerpoint/2010/main" val="2088662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rg.2016.13-f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01850"/>
            <a:ext cx="6705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75563" y="6488668"/>
            <a:ext cx="6468437" cy="369332"/>
          </a:xfrm>
          <a:prstGeom prst="rect">
            <a:avLst/>
          </a:prstGeom>
          <a:noFill/>
        </p:spPr>
        <p:txBody>
          <a:bodyPr wrap="none" rtlCol="0">
            <a:spAutoFit/>
          </a:bodyPr>
          <a:lstStyle/>
          <a:p>
            <a:r>
              <a:rPr lang="en-US" dirty="0"/>
              <a:t>Feinberg et al. Nature Reviews Genetics  17, 284–299 (2016)</a:t>
            </a:r>
          </a:p>
        </p:txBody>
      </p:sp>
      <p:sp>
        <p:nvSpPr>
          <p:cNvPr id="4" name="Title 1"/>
          <p:cNvSpPr txBox="1">
            <a:spLocks/>
          </p:cNvSpPr>
          <p:nvPr/>
        </p:nvSpPr>
        <p:spPr bwMode="auto">
          <a:xfrm>
            <a:off x="0" y="10988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kern="0" dirty="0" smtClean="0">
                <a:solidFill>
                  <a:srgbClr val="C00000"/>
                </a:solidFill>
              </a:rPr>
              <a:t>Chromatin structure in CSC, normal tissue stem cells and differentiated cells</a:t>
            </a:r>
            <a:endParaRPr lang="en-US" sz="3600" kern="0" dirty="0">
              <a:solidFill>
                <a:srgbClr val="C00000"/>
              </a:solidFill>
            </a:endParaRPr>
          </a:p>
        </p:txBody>
      </p:sp>
    </p:spTree>
    <p:extLst>
      <p:ext uri="{BB962C8B-B14F-4D97-AF65-F5344CB8AC3E}">
        <p14:creationId xmlns:p14="http://schemas.microsoft.com/office/powerpoint/2010/main" val="4258875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rg.2016.13-f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690087"/>
            <a:ext cx="39624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75563" y="6488668"/>
            <a:ext cx="6468437" cy="369332"/>
          </a:xfrm>
          <a:prstGeom prst="rect">
            <a:avLst/>
          </a:prstGeom>
          <a:noFill/>
        </p:spPr>
        <p:txBody>
          <a:bodyPr wrap="none" rtlCol="0">
            <a:spAutoFit/>
          </a:bodyPr>
          <a:lstStyle/>
          <a:p>
            <a:r>
              <a:rPr lang="en-US" dirty="0"/>
              <a:t>Feinberg et al. Nature Reviews Genetics  17, 284–299 (2016)</a:t>
            </a:r>
          </a:p>
        </p:txBody>
      </p:sp>
      <p:sp>
        <p:nvSpPr>
          <p:cNvPr id="4" name="Title 1"/>
          <p:cNvSpPr txBox="1">
            <a:spLocks/>
          </p:cNvSpPr>
          <p:nvPr/>
        </p:nvSpPr>
        <p:spPr bwMode="auto">
          <a:xfrm>
            <a:off x="0" y="271849"/>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kern="0" dirty="0" smtClean="0">
                <a:solidFill>
                  <a:srgbClr val="C00000"/>
                </a:solidFill>
              </a:rPr>
              <a:t>Epigenetic modification changes the probability of normal differentiation for stem cells</a:t>
            </a:r>
            <a:endParaRPr lang="en-US" sz="3600" kern="0" dirty="0">
              <a:solidFill>
                <a:srgbClr val="C00000"/>
              </a:solidFill>
            </a:endParaRPr>
          </a:p>
        </p:txBody>
      </p:sp>
    </p:spTree>
    <p:extLst>
      <p:ext uri="{BB962C8B-B14F-4D97-AF65-F5344CB8AC3E}">
        <p14:creationId xmlns:p14="http://schemas.microsoft.com/office/powerpoint/2010/main" val="3637174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rg.2016.13-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0" y="381000"/>
            <a:ext cx="480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75563" y="6488668"/>
            <a:ext cx="6468437" cy="369332"/>
          </a:xfrm>
          <a:prstGeom prst="rect">
            <a:avLst/>
          </a:prstGeom>
          <a:noFill/>
        </p:spPr>
        <p:txBody>
          <a:bodyPr wrap="none" rtlCol="0">
            <a:spAutoFit/>
          </a:bodyPr>
          <a:lstStyle/>
          <a:p>
            <a:r>
              <a:rPr lang="en-US" dirty="0"/>
              <a:t>Feinberg et al. Nature Reviews Genetics  17, 284–299 (2016)</a:t>
            </a:r>
          </a:p>
        </p:txBody>
      </p:sp>
    </p:spTree>
    <p:extLst>
      <p:ext uri="{BB962C8B-B14F-4D97-AF65-F5344CB8AC3E}">
        <p14:creationId xmlns:p14="http://schemas.microsoft.com/office/powerpoint/2010/main" val="1376107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rg.2016.13-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87868"/>
            <a:ext cx="1752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75563" y="6488668"/>
            <a:ext cx="6468437" cy="369332"/>
          </a:xfrm>
          <a:prstGeom prst="rect">
            <a:avLst/>
          </a:prstGeom>
          <a:noFill/>
        </p:spPr>
        <p:txBody>
          <a:bodyPr wrap="none" rtlCol="0">
            <a:spAutoFit/>
          </a:bodyPr>
          <a:lstStyle/>
          <a:p>
            <a:r>
              <a:rPr lang="en-US" dirty="0"/>
              <a:t>Feinberg et al. Nature Reviews Genetics  17, 284–299 (2016)</a:t>
            </a:r>
          </a:p>
        </p:txBody>
      </p:sp>
    </p:spTree>
    <p:extLst>
      <p:ext uri="{BB962C8B-B14F-4D97-AF65-F5344CB8AC3E}">
        <p14:creationId xmlns:p14="http://schemas.microsoft.com/office/powerpoint/2010/main" val="2585901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smtClean="0">
                <a:solidFill>
                  <a:srgbClr val="C00000"/>
                </a:solidFill>
              </a:rPr>
              <a:t>miRNAs and epigenetics: a two-way street</a:t>
            </a:r>
            <a:endParaRPr lang="en-US" sz="3600" dirty="0">
              <a:solidFill>
                <a:srgbClr val="C0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31017" y="1662850"/>
            <a:ext cx="7081966" cy="4207895"/>
          </a:xfrm>
          <a:prstGeom prst="rect">
            <a:avLst/>
          </a:prstGeom>
        </p:spPr>
      </p:pic>
      <p:sp>
        <p:nvSpPr>
          <p:cNvPr id="5" name="TextBox 4"/>
          <p:cNvSpPr txBox="1"/>
          <p:nvPr/>
        </p:nvSpPr>
        <p:spPr>
          <a:xfrm>
            <a:off x="5137775" y="6488668"/>
            <a:ext cx="4006225" cy="369332"/>
          </a:xfrm>
          <a:prstGeom prst="rect">
            <a:avLst/>
          </a:prstGeom>
          <a:noFill/>
        </p:spPr>
        <p:txBody>
          <a:bodyPr wrap="none" rtlCol="0">
            <a:spAutoFit/>
          </a:bodyPr>
          <a:lstStyle/>
          <a:p>
            <a:r>
              <a:rPr lang="en-US" dirty="0" smtClean="0"/>
              <a:t>Suzuki et al., Front. </a:t>
            </a:r>
            <a:r>
              <a:rPr lang="en-US" dirty="0"/>
              <a:t>Genetics </a:t>
            </a:r>
            <a:r>
              <a:rPr lang="en-US" dirty="0" smtClean="0"/>
              <a:t>(2014)</a:t>
            </a:r>
            <a:endParaRPr lang="en-US" dirty="0"/>
          </a:p>
        </p:txBody>
      </p:sp>
    </p:spTree>
    <p:extLst>
      <p:ext uri="{BB962C8B-B14F-4D97-AF65-F5344CB8AC3E}">
        <p14:creationId xmlns:p14="http://schemas.microsoft.com/office/powerpoint/2010/main" val="1332587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7420" y="1600200"/>
            <a:ext cx="6629160" cy="4525963"/>
          </a:xfrm>
          <a:prstGeom prst="rect">
            <a:avLst/>
          </a:prstGeom>
        </p:spPr>
      </p:pic>
      <p:sp>
        <p:nvSpPr>
          <p:cNvPr id="5" name="TextBox 4"/>
          <p:cNvSpPr txBox="1"/>
          <p:nvPr/>
        </p:nvSpPr>
        <p:spPr>
          <a:xfrm>
            <a:off x="5137775" y="6488668"/>
            <a:ext cx="4006225" cy="369332"/>
          </a:xfrm>
          <a:prstGeom prst="rect">
            <a:avLst/>
          </a:prstGeom>
          <a:noFill/>
        </p:spPr>
        <p:txBody>
          <a:bodyPr wrap="none" rtlCol="0">
            <a:spAutoFit/>
          </a:bodyPr>
          <a:lstStyle/>
          <a:p>
            <a:r>
              <a:rPr lang="en-US" dirty="0" smtClean="0"/>
              <a:t>Suzuki et al., Front. </a:t>
            </a:r>
            <a:r>
              <a:rPr lang="en-US" dirty="0"/>
              <a:t>Genetics </a:t>
            </a:r>
            <a:r>
              <a:rPr lang="en-US" dirty="0" smtClean="0"/>
              <a:t>(2014)</a:t>
            </a:r>
            <a:endParaRPr lang="en-US" dirty="0"/>
          </a:p>
        </p:txBody>
      </p:sp>
      <p:sp>
        <p:nvSpPr>
          <p:cNvPr id="6" name="Title 1"/>
          <p:cNvSpPr>
            <a:spLocks noGrp="1"/>
          </p:cNvSpPr>
          <p:nvPr>
            <p:ph type="title"/>
          </p:nvPr>
        </p:nvSpPr>
        <p:spPr/>
        <p:txBody>
          <a:bodyPr/>
          <a:lstStyle/>
          <a:p>
            <a:r>
              <a:rPr lang="en-US" sz="3600" dirty="0" smtClean="0">
                <a:solidFill>
                  <a:srgbClr val="C00000"/>
                </a:solidFill>
              </a:rPr>
              <a:t>miRNAs and epigenetics: a two-way street</a:t>
            </a:r>
            <a:endParaRPr lang="en-US" sz="3600" dirty="0">
              <a:solidFill>
                <a:srgbClr val="C00000"/>
              </a:solidFill>
            </a:endParaRPr>
          </a:p>
        </p:txBody>
      </p:sp>
    </p:spTree>
    <p:extLst>
      <p:ext uri="{BB962C8B-B14F-4D97-AF65-F5344CB8AC3E}">
        <p14:creationId xmlns:p14="http://schemas.microsoft.com/office/powerpoint/2010/main" val="3858782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solidFill>
                  <a:srgbClr val="C00000"/>
                </a:solidFill>
              </a:rPr>
              <a:t>And the latest addition…</a:t>
            </a:r>
            <a:r>
              <a:rPr lang="en-US" dirty="0" err="1" smtClean="0">
                <a:solidFill>
                  <a:srgbClr val="C00000"/>
                </a:solidFill>
              </a:rPr>
              <a:t>LncRNAs</a:t>
            </a:r>
            <a:r>
              <a:rPr lang="en-US" dirty="0" smtClean="0">
                <a:solidFill>
                  <a:srgbClr val="C00000"/>
                </a:solidFill>
              </a:rPr>
              <a:t>!</a:t>
            </a:r>
            <a:endParaRPr lang="en-US" dirty="0">
              <a:solidFill>
                <a:srgbClr val="C00000"/>
              </a:solidFill>
            </a:endParaRPr>
          </a:p>
        </p:txBody>
      </p:sp>
      <p:sp>
        <p:nvSpPr>
          <p:cNvPr id="5" name="TextBox 4"/>
          <p:cNvSpPr txBox="1"/>
          <p:nvPr/>
        </p:nvSpPr>
        <p:spPr>
          <a:xfrm>
            <a:off x="5025081" y="6211669"/>
            <a:ext cx="4118919" cy="646331"/>
          </a:xfrm>
          <a:prstGeom prst="rect">
            <a:avLst/>
          </a:prstGeom>
          <a:noFill/>
        </p:spPr>
        <p:txBody>
          <a:bodyPr wrap="square" rtlCol="0">
            <a:spAutoFit/>
          </a:bodyPr>
          <a:lstStyle/>
          <a:p>
            <a:r>
              <a:rPr lang="en-US" dirty="0" err="1" smtClean="0"/>
              <a:t>Beckedorff</a:t>
            </a:r>
            <a:r>
              <a:rPr lang="en-US" dirty="0" smtClean="0"/>
              <a:t> et al. </a:t>
            </a:r>
            <a:r>
              <a:rPr lang="en-US" dirty="0" err="1" smtClean="0"/>
              <a:t>Biosci</a:t>
            </a:r>
            <a:r>
              <a:rPr lang="en-US" dirty="0" smtClean="0"/>
              <a:t> </a:t>
            </a:r>
            <a:r>
              <a:rPr lang="en-US" dirty="0"/>
              <a:t>Rep. 2013 Aug 30;33(4</a:t>
            </a:r>
            <a:r>
              <a:rPr lang="en-US" dirty="0" smtClean="0"/>
              <a:t>)</a:t>
            </a:r>
            <a:endParaRPr lang="en-US" dirty="0"/>
          </a:p>
        </p:txBody>
      </p:sp>
      <p:pic>
        <p:nvPicPr>
          <p:cNvPr id="6" name="Content Placeholder 5"/>
          <p:cNvPicPr>
            <a:picLocks noGrp="1" noChangeAspect="1"/>
          </p:cNvPicPr>
          <p:nvPr>
            <p:ph idx="1"/>
          </p:nvPr>
        </p:nvPicPr>
        <p:blipFill>
          <a:blip r:embed="rId2"/>
          <a:stretch>
            <a:fillRect/>
          </a:stretch>
        </p:blipFill>
        <p:spPr>
          <a:xfrm>
            <a:off x="457200" y="1396094"/>
            <a:ext cx="4386649" cy="5367195"/>
          </a:xfrm>
          <a:prstGeom prst="rect">
            <a:avLst/>
          </a:prstGeom>
        </p:spPr>
      </p:pic>
    </p:spTree>
    <p:extLst>
      <p:ext uri="{BB962C8B-B14F-4D97-AF65-F5344CB8AC3E}">
        <p14:creationId xmlns:p14="http://schemas.microsoft.com/office/powerpoint/2010/main" val="4135171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69859" cy="1143000"/>
          </a:xfrm>
        </p:spPr>
        <p:txBody>
          <a:bodyPr/>
          <a:lstStyle/>
          <a:p>
            <a:r>
              <a:rPr lang="en-US" dirty="0" err="1" smtClean="0">
                <a:solidFill>
                  <a:srgbClr val="C00000"/>
                </a:solidFill>
              </a:rPr>
              <a:t>LncRNAs</a:t>
            </a:r>
            <a:r>
              <a:rPr lang="en-US" dirty="0" smtClean="0">
                <a:solidFill>
                  <a:srgbClr val="C00000"/>
                </a:solidFill>
              </a:rPr>
              <a:t> act as oncogenes or TSG</a:t>
            </a:r>
            <a:endParaRPr lang="en-US"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3037536"/>
              </p:ext>
            </p:extLst>
          </p:nvPr>
        </p:nvGraphicFramePr>
        <p:xfrm>
          <a:off x="409832" y="2421924"/>
          <a:ext cx="8324336" cy="2392743"/>
        </p:xfrm>
        <a:graphic>
          <a:graphicData uri="http://schemas.openxmlformats.org/drawingml/2006/table">
            <a:tbl>
              <a:tblPr firstRow="1">
                <a:tableStyleId>{9D7B26C5-4107-4FEC-AEDC-1716B250A1EF}</a:tableStyleId>
              </a:tblPr>
              <a:tblGrid>
                <a:gridCol w="858795"/>
                <a:gridCol w="1836987"/>
                <a:gridCol w="5628554"/>
              </a:tblGrid>
              <a:tr h="213152">
                <a:tc>
                  <a:txBody>
                    <a:bodyPr/>
                    <a:lstStyle/>
                    <a:p>
                      <a:pPr algn="l" fontAlgn="b"/>
                      <a:r>
                        <a:rPr lang="en-US" sz="1050" u="none" strike="noStrike" dirty="0" err="1">
                          <a:effectLst/>
                        </a:rPr>
                        <a:t>lncRNA</a:t>
                      </a:r>
                      <a:endParaRPr lang="en-US" sz="1050" b="1" i="0" u="none" strike="noStrike" dirty="0">
                        <a:solidFill>
                          <a:srgbClr val="FFFFFF"/>
                        </a:solidFill>
                        <a:effectLst/>
                        <a:latin typeface="Calibri" panose="020F0502020204030204" pitchFamily="34" charset="0"/>
                      </a:endParaRPr>
                    </a:p>
                  </a:txBody>
                  <a:tcPr marL="5491" marR="5491" marT="5491" marB="0" anchor="b"/>
                </a:tc>
                <a:tc>
                  <a:txBody>
                    <a:bodyPr/>
                    <a:lstStyle/>
                    <a:p>
                      <a:pPr algn="l" fontAlgn="b"/>
                      <a:r>
                        <a:rPr lang="en-US" sz="1050" u="none" strike="noStrike" dirty="0">
                          <a:effectLst/>
                        </a:rPr>
                        <a:t>Cancer type</a:t>
                      </a:r>
                      <a:endParaRPr lang="en-US" sz="1050" b="1" i="0" u="none" strike="noStrike" dirty="0">
                        <a:solidFill>
                          <a:srgbClr val="FFFFFF"/>
                        </a:solidFill>
                        <a:effectLst/>
                        <a:latin typeface="Calibri" panose="020F0502020204030204" pitchFamily="34" charset="0"/>
                      </a:endParaRPr>
                    </a:p>
                  </a:txBody>
                  <a:tcPr marL="5491" marR="5491" marT="5491" marB="0" anchor="b"/>
                </a:tc>
                <a:tc>
                  <a:txBody>
                    <a:bodyPr/>
                    <a:lstStyle/>
                    <a:p>
                      <a:pPr algn="l" fontAlgn="b"/>
                      <a:r>
                        <a:rPr lang="en-US" sz="1050" u="none" strike="noStrike" dirty="0">
                          <a:effectLst/>
                        </a:rPr>
                        <a:t>Function/characterization</a:t>
                      </a:r>
                      <a:endParaRPr lang="en-US" sz="1050" b="1" i="0" u="none" strike="noStrike" dirty="0">
                        <a:solidFill>
                          <a:srgbClr val="FFFFFF"/>
                        </a:solidFill>
                        <a:effectLst/>
                        <a:latin typeface="Calibri" panose="020F0502020204030204" pitchFamily="34" charset="0"/>
                      </a:endParaRPr>
                    </a:p>
                  </a:txBody>
                  <a:tcPr marL="5491" marR="5491" marT="5491" marB="0" anchor="b"/>
                </a:tc>
              </a:tr>
              <a:tr h="237868">
                <a:tc>
                  <a:txBody>
                    <a:bodyPr/>
                    <a:lstStyle/>
                    <a:p>
                      <a:pPr algn="l" fontAlgn="b"/>
                      <a:r>
                        <a:rPr lang="en-US" sz="1000" u="none" strike="noStrike" dirty="0">
                          <a:effectLst/>
                        </a:rPr>
                        <a:t>ANRIL/p15AS</a:t>
                      </a:r>
                      <a:endParaRPr lang="en-US" sz="1000" b="0" i="0" u="none" strike="noStrike" dirty="0">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Leukaemia, prostate</a:t>
                      </a:r>
                      <a:endParaRPr lang="en-US" sz="1000" b="0" i="0" u="none" strike="noStrike">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Binds to PRC1 and PCR2; required for the PRC2 recruitment to and silencing of p15 tumour suppressor gene</a:t>
                      </a:r>
                      <a:endParaRPr lang="en-US" sz="1000" b="0" i="0" u="none" strike="noStrike">
                        <a:solidFill>
                          <a:srgbClr val="000000"/>
                        </a:solidFill>
                        <a:effectLst/>
                        <a:latin typeface="Calibri" panose="020F0502020204030204" pitchFamily="34" charset="0"/>
                      </a:endParaRPr>
                    </a:p>
                  </a:txBody>
                  <a:tcPr marL="5491" marR="5491" marT="5491" marB="0" anchor="b"/>
                </a:tc>
              </a:tr>
              <a:tr h="237868">
                <a:tc>
                  <a:txBody>
                    <a:bodyPr/>
                    <a:lstStyle/>
                    <a:p>
                      <a:pPr algn="l" fontAlgn="b"/>
                      <a:r>
                        <a:rPr lang="en-US" sz="1000" u="none" strike="noStrike" dirty="0">
                          <a:effectLst/>
                        </a:rPr>
                        <a:t>HOTAIR</a:t>
                      </a:r>
                      <a:endParaRPr lang="en-US" sz="1000" b="0" i="0" u="none" strike="noStrike" dirty="0">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Breast, hepatocellular, colorectal, gastrointestinal, pancreatic</a:t>
                      </a:r>
                      <a:endParaRPr lang="en-US" sz="1000" b="0" i="0" u="none" strike="noStrike">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Epigenetically silences gene expression at the HOXD locus interacting with PCR2 and LSD1 complexes</a:t>
                      </a:r>
                      <a:endParaRPr lang="en-US" sz="1000" b="0" i="0" u="none" strike="noStrike">
                        <a:solidFill>
                          <a:srgbClr val="000000"/>
                        </a:solidFill>
                        <a:effectLst/>
                        <a:latin typeface="Calibri" panose="020F0502020204030204" pitchFamily="34" charset="0"/>
                      </a:endParaRPr>
                    </a:p>
                  </a:txBody>
                  <a:tcPr marL="5491" marR="5491" marT="5491" marB="0" anchor="b"/>
                </a:tc>
              </a:tr>
              <a:tr h="237868">
                <a:tc>
                  <a:txBody>
                    <a:bodyPr/>
                    <a:lstStyle/>
                    <a:p>
                      <a:pPr algn="l" fontAlgn="b"/>
                      <a:r>
                        <a:rPr lang="en-US" sz="1000" u="none" strike="noStrike" dirty="0">
                          <a:effectLst/>
                        </a:rPr>
                        <a:t>CTBP1-AS</a:t>
                      </a:r>
                      <a:endParaRPr lang="en-US" sz="1000" b="0" i="0" u="none" strike="noStrike" dirty="0">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Prostate</a:t>
                      </a:r>
                      <a:endParaRPr lang="en-US" sz="1000" b="0" i="0" u="none" strike="noStrike">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Androgen-responsive; represses CTBP1 expression by recruiting PSF together with histone deacetylases; promotes cell growth</a:t>
                      </a:r>
                      <a:endParaRPr lang="en-US" sz="1000" b="0" i="0" u="none" strike="noStrike">
                        <a:solidFill>
                          <a:srgbClr val="000000"/>
                        </a:solidFill>
                        <a:effectLst/>
                        <a:latin typeface="Calibri" panose="020F0502020204030204" pitchFamily="34" charset="0"/>
                      </a:endParaRPr>
                    </a:p>
                  </a:txBody>
                  <a:tcPr marL="5491" marR="5491" marT="5491" marB="0" anchor="b"/>
                </a:tc>
              </a:tr>
              <a:tr h="237868">
                <a:tc>
                  <a:txBody>
                    <a:bodyPr/>
                    <a:lstStyle/>
                    <a:p>
                      <a:pPr algn="l" fontAlgn="b"/>
                      <a:r>
                        <a:rPr lang="en-US" sz="1000" u="none" strike="noStrike" dirty="0">
                          <a:effectLst/>
                        </a:rPr>
                        <a:t>PCAT-1</a:t>
                      </a:r>
                      <a:endParaRPr lang="en-US" sz="1000" b="0" i="0" u="none" strike="noStrike" dirty="0">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dirty="0">
                          <a:effectLst/>
                        </a:rPr>
                        <a:t>Prostate, colorectal</a:t>
                      </a:r>
                      <a:endParaRPr lang="en-US" sz="1000" b="0" i="0" u="none" strike="noStrike" dirty="0">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Inhibits BRCA2; promotes cell proliferation</a:t>
                      </a:r>
                      <a:endParaRPr lang="en-US" sz="1000" b="0" i="0" u="none" strike="noStrike">
                        <a:solidFill>
                          <a:srgbClr val="000000"/>
                        </a:solidFill>
                        <a:effectLst/>
                        <a:latin typeface="Calibri" panose="020F0502020204030204" pitchFamily="34" charset="0"/>
                      </a:endParaRPr>
                    </a:p>
                  </a:txBody>
                  <a:tcPr marL="5491" marR="5491" marT="5491" marB="0" anchor="b"/>
                </a:tc>
              </a:tr>
              <a:tr h="237868">
                <a:tc>
                  <a:txBody>
                    <a:bodyPr/>
                    <a:lstStyle/>
                    <a:p>
                      <a:pPr algn="l" fontAlgn="b"/>
                      <a:r>
                        <a:rPr lang="en-US" sz="1000" u="none" strike="noStrike">
                          <a:effectLst/>
                        </a:rPr>
                        <a:t>ANRASSF1</a:t>
                      </a:r>
                      <a:endParaRPr lang="en-US" sz="1000" b="0" i="0" u="none" strike="noStrike">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dirty="0">
                          <a:effectLst/>
                        </a:rPr>
                        <a:t>Possibly prostate, breast</a:t>
                      </a:r>
                      <a:endParaRPr lang="en-US" sz="1000" b="0" i="0" u="none" strike="noStrike" dirty="0">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Binds to PRC2, represses RASSF1A tumour suppressor gene; increases cell proliferation</a:t>
                      </a:r>
                      <a:endParaRPr lang="en-US" sz="1000" b="0" i="0" u="none" strike="noStrike">
                        <a:solidFill>
                          <a:srgbClr val="000000"/>
                        </a:solidFill>
                        <a:effectLst/>
                        <a:latin typeface="Calibri" panose="020F0502020204030204" pitchFamily="34" charset="0"/>
                      </a:endParaRPr>
                    </a:p>
                  </a:txBody>
                  <a:tcPr marL="5491" marR="5491" marT="5491" marB="0" anchor="b"/>
                </a:tc>
              </a:tr>
              <a:tr h="237868">
                <a:tc>
                  <a:txBody>
                    <a:bodyPr/>
                    <a:lstStyle/>
                    <a:p>
                      <a:pPr algn="l" fontAlgn="b"/>
                      <a:r>
                        <a:rPr lang="en-US" sz="1000" u="none" strike="noStrike">
                          <a:effectLst/>
                        </a:rPr>
                        <a:t>HOTTIP</a:t>
                      </a:r>
                      <a:endParaRPr lang="en-US" sz="1000" b="0" i="0" u="none" strike="noStrike">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dirty="0">
                          <a:effectLst/>
                        </a:rPr>
                        <a:t>Possibly </a:t>
                      </a:r>
                      <a:r>
                        <a:rPr lang="en-US" sz="1000" u="none" strike="noStrike" dirty="0" err="1">
                          <a:effectLst/>
                        </a:rPr>
                        <a:t>leukaemia</a:t>
                      </a:r>
                      <a:endParaRPr lang="en-US" sz="1000" b="0" i="0" u="none" strike="noStrike" dirty="0">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dirty="0">
                          <a:effectLst/>
                        </a:rPr>
                        <a:t>Interacts with WDR5/MLL complex, which </a:t>
                      </a:r>
                      <a:r>
                        <a:rPr lang="en-US" sz="1000" u="none" strike="noStrike" dirty="0" err="1">
                          <a:effectLst/>
                        </a:rPr>
                        <a:t>catalyses</a:t>
                      </a:r>
                      <a:r>
                        <a:rPr lang="en-US" sz="1000" u="none" strike="noStrike" dirty="0">
                          <a:effectLst/>
                        </a:rPr>
                        <a:t> the deposition of the activating H3K4me3 mark and the transcriptional activation of the HOXA locus</a:t>
                      </a:r>
                      <a:endParaRPr lang="en-US" sz="1000" b="0" i="0" u="none" strike="noStrike" dirty="0">
                        <a:solidFill>
                          <a:srgbClr val="000000"/>
                        </a:solidFill>
                        <a:effectLst/>
                        <a:latin typeface="Calibri" panose="020F0502020204030204" pitchFamily="34" charset="0"/>
                      </a:endParaRPr>
                    </a:p>
                  </a:txBody>
                  <a:tcPr marL="5491" marR="5491" marT="5491" marB="0" anchor="b"/>
                </a:tc>
              </a:tr>
              <a:tr h="237868">
                <a:tc>
                  <a:txBody>
                    <a:bodyPr/>
                    <a:lstStyle/>
                    <a:p>
                      <a:pPr algn="l" fontAlgn="b"/>
                      <a:r>
                        <a:rPr lang="en-US" sz="1000" u="none" strike="noStrike">
                          <a:effectLst/>
                        </a:rPr>
                        <a:t>XIST</a:t>
                      </a:r>
                      <a:endParaRPr lang="en-US" sz="1000" b="0" i="0" u="none" strike="noStrike">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a:effectLst/>
                        </a:rPr>
                        <a:t>Leukaemia, histiocytic sarcoma</a:t>
                      </a:r>
                      <a:endParaRPr lang="en-US" sz="1000" b="0" i="0" u="none" strike="noStrike">
                        <a:solidFill>
                          <a:srgbClr val="000000"/>
                        </a:solidFill>
                        <a:effectLst/>
                        <a:latin typeface="Calibri" panose="020F0502020204030204" pitchFamily="34" charset="0"/>
                      </a:endParaRPr>
                    </a:p>
                  </a:txBody>
                  <a:tcPr marL="5491" marR="5491" marT="5491" marB="0" anchor="b"/>
                </a:tc>
                <a:tc>
                  <a:txBody>
                    <a:bodyPr/>
                    <a:lstStyle/>
                    <a:p>
                      <a:pPr algn="l" fontAlgn="b"/>
                      <a:r>
                        <a:rPr lang="en-US" sz="1000" u="none" strike="noStrike" dirty="0">
                          <a:effectLst/>
                        </a:rPr>
                        <a:t>Interacts with PRC2; epigenetically controls dosage compensation by silencing of X chromosome; suppresses cancer in vivo</a:t>
                      </a:r>
                      <a:endParaRPr lang="en-US" sz="1000" b="0" i="0" u="none" strike="noStrike" dirty="0">
                        <a:solidFill>
                          <a:srgbClr val="000000"/>
                        </a:solidFill>
                        <a:effectLst/>
                        <a:latin typeface="Calibri" panose="020F0502020204030204" pitchFamily="34" charset="0"/>
                      </a:endParaRPr>
                    </a:p>
                  </a:txBody>
                  <a:tcPr marL="5491" marR="5491" marT="5491" marB="0" anchor="b"/>
                </a:tc>
              </a:tr>
            </a:tbl>
          </a:graphicData>
        </a:graphic>
      </p:graphicFrame>
      <p:sp>
        <p:nvSpPr>
          <p:cNvPr id="5" name="TextBox 4"/>
          <p:cNvSpPr txBox="1"/>
          <p:nvPr/>
        </p:nvSpPr>
        <p:spPr>
          <a:xfrm>
            <a:off x="5025081" y="6122371"/>
            <a:ext cx="4118919" cy="646331"/>
          </a:xfrm>
          <a:prstGeom prst="rect">
            <a:avLst/>
          </a:prstGeom>
          <a:noFill/>
        </p:spPr>
        <p:txBody>
          <a:bodyPr wrap="square" rtlCol="0">
            <a:spAutoFit/>
          </a:bodyPr>
          <a:lstStyle/>
          <a:p>
            <a:r>
              <a:rPr lang="en-US" dirty="0" err="1" smtClean="0"/>
              <a:t>Beckedorff</a:t>
            </a:r>
            <a:r>
              <a:rPr lang="en-US" dirty="0" smtClean="0"/>
              <a:t> et al. </a:t>
            </a:r>
            <a:r>
              <a:rPr lang="en-US" dirty="0" err="1" smtClean="0"/>
              <a:t>Biosci</a:t>
            </a:r>
            <a:r>
              <a:rPr lang="en-US" dirty="0" smtClean="0"/>
              <a:t> </a:t>
            </a:r>
            <a:r>
              <a:rPr lang="en-US" dirty="0"/>
              <a:t>Rep. 2013 Aug 30;33(4</a:t>
            </a:r>
            <a:r>
              <a:rPr lang="en-US" dirty="0" smtClean="0"/>
              <a:t>)</a:t>
            </a:r>
            <a:endParaRPr lang="en-US" dirty="0"/>
          </a:p>
        </p:txBody>
      </p:sp>
    </p:spTree>
    <p:extLst>
      <p:ext uri="{BB962C8B-B14F-4D97-AF65-F5344CB8AC3E}">
        <p14:creationId xmlns:p14="http://schemas.microsoft.com/office/powerpoint/2010/main" val="18226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genetic piano - 2</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t>Our genomes can be compared to piano keyboards, where each key is a gene</a:t>
            </a:r>
          </a:p>
          <a:p>
            <a:r>
              <a:rPr lang="en-US" sz="2800" dirty="0" smtClean="0"/>
              <a:t>Each piano key produces a note, a sound of specific wavelength</a:t>
            </a:r>
          </a:p>
          <a:p>
            <a:r>
              <a:rPr lang="en-US" sz="2800" dirty="0" smtClean="0"/>
              <a:t>Each gene produces a transcript of specific sequence</a:t>
            </a:r>
          </a:p>
          <a:p>
            <a:r>
              <a:rPr lang="en-US" sz="2800" dirty="0" smtClean="0"/>
              <a:t>Notes combine in time to produce chords and melodies</a:t>
            </a:r>
          </a:p>
          <a:p>
            <a:r>
              <a:rPr lang="en-US" sz="2800" dirty="0" smtClean="0"/>
              <a:t>The musical effect of a note depends on what other notes are played with it (e.g., major chord, minor chord, seventh chord, dissonance)</a:t>
            </a:r>
          </a:p>
        </p:txBody>
      </p:sp>
    </p:spTree>
    <p:extLst>
      <p:ext uri="{BB962C8B-B14F-4D97-AF65-F5344CB8AC3E}">
        <p14:creationId xmlns:p14="http://schemas.microsoft.com/office/powerpoint/2010/main" val="1921769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But wait…There’s more! </a:t>
            </a:r>
            <a:r>
              <a:rPr lang="en-US" dirty="0" err="1" smtClean="0">
                <a:solidFill>
                  <a:srgbClr val="C00000"/>
                </a:solidFill>
              </a:rPr>
              <a:t>Epitranscriptomics</a:t>
            </a:r>
            <a:r>
              <a:rPr lang="en-US" dirty="0" smtClean="0">
                <a:solidFill>
                  <a:srgbClr val="C00000"/>
                </a:solidFill>
              </a:rPr>
              <a:t>!</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err="1" smtClean="0"/>
              <a:t>Epitranscriptomics</a:t>
            </a:r>
            <a:r>
              <a:rPr lang="en-US" sz="2800" dirty="0" smtClean="0"/>
              <a:t> is the post-transcriptional modification of RNA molecules by enzymes</a:t>
            </a:r>
          </a:p>
          <a:p>
            <a:r>
              <a:rPr lang="en-US" sz="2800" dirty="0" smtClean="0"/>
              <a:t>These can affect RNA stability, structure and function</a:t>
            </a:r>
          </a:p>
          <a:p>
            <a:pPr lvl="1"/>
            <a:r>
              <a:rPr lang="en-US" sz="2000" dirty="0" smtClean="0"/>
              <a:t>Adenine 6-methylation creates binding sites for RNA binding protein</a:t>
            </a:r>
          </a:p>
          <a:p>
            <a:pPr lvl="1"/>
            <a:r>
              <a:rPr lang="en-US" sz="2000" dirty="0" err="1" smtClean="0"/>
              <a:t>Pseudouracyl</a:t>
            </a:r>
            <a:r>
              <a:rPr lang="en-US" sz="2000" dirty="0" smtClean="0"/>
              <a:t> residues can be introduced not only in </a:t>
            </a:r>
            <a:r>
              <a:rPr lang="en-US" sz="2000" dirty="0" err="1" smtClean="0"/>
              <a:t>tRNAs</a:t>
            </a:r>
            <a:r>
              <a:rPr lang="en-US" sz="2000" dirty="0" smtClean="0"/>
              <a:t>, where they are well known, but also in other cellular RNAs including those involved in transcript splicing</a:t>
            </a:r>
          </a:p>
          <a:p>
            <a:pPr marL="457200" lvl="1" indent="0">
              <a:buNone/>
            </a:pPr>
            <a:endParaRPr lang="en-US" sz="2000" dirty="0"/>
          </a:p>
        </p:txBody>
      </p:sp>
    </p:spTree>
    <p:extLst>
      <p:ext uri="{BB962C8B-B14F-4D97-AF65-F5344CB8AC3E}">
        <p14:creationId xmlns:p14="http://schemas.microsoft.com/office/powerpoint/2010/main" val="3641985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But wait…There’s more! </a:t>
            </a:r>
            <a:r>
              <a:rPr lang="en-US" dirty="0" err="1" smtClean="0">
                <a:solidFill>
                  <a:srgbClr val="C00000"/>
                </a:solidFill>
              </a:rPr>
              <a:t>Epitranscriptomics</a:t>
            </a:r>
            <a:r>
              <a:rPr lang="en-US" dirty="0" smtClean="0">
                <a:solidFill>
                  <a:srgbClr val="C00000"/>
                </a:solidFill>
              </a:rPr>
              <a:t>!</a:t>
            </a:r>
            <a:endParaRPr lang="en-US"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2286000" y="1869306"/>
            <a:ext cx="4572000" cy="1905000"/>
          </a:xfrm>
          <a:prstGeom prst="rect">
            <a:avLst/>
          </a:prstGeom>
        </p:spPr>
      </p:pic>
      <p:sp>
        <p:nvSpPr>
          <p:cNvPr id="5" name="Rectangle 4"/>
          <p:cNvSpPr/>
          <p:nvPr/>
        </p:nvSpPr>
        <p:spPr>
          <a:xfrm>
            <a:off x="2286000" y="4225974"/>
            <a:ext cx="4572000" cy="646331"/>
          </a:xfrm>
          <a:prstGeom prst="rect">
            <a:avLst/>
          </a:prstGeom>
        </p:spPr>
        <p:txBody>
          <a:bodyPr>
            <a:spAutoFit/>
          </a:bodyPr>
          <a:lstStyle/>
          <a:p>
            <a:r>
              <a:rPr lang="en-US" dirty="0"/>
              <a:t>Nature Structural &amp; Molecular Biology  23, 98–102 (2016)</a:t>
            </a:r>
          </a:p>
        </p:txBody>
      </p:sp>
    </p:spTree>
    <p:extLst>
      <p:ext uri="{BB962C8B-B14F-4D97-AF65-F5344CB8AC3E}">
        <p14:creationId xmlns:p14="http://schemas.microsoft.com/office/powerpoint/2010/main" val="4014607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86335" cy="1143000"/>
          </a:xfrm>
        </p:spPr>
        <p:txBody>
          <a:bodyPr/>
          <a:lstStyle/>
          <a:p>
            <a:r>
              <a:rPr lang="en-US" b="1" dirty="0" smtClean="0">
                <a:solidFill>
                  <a:srgbClr val="C00000"/>
                </a:solidFill>
              </a:rPr>
              <a:t>Is Cancer just a matter of bad luck?</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hlinkClick r:id="rId2"/>
              </a:rPr>
              <a:t>http</a:t>
            </a:r>
            <a:r>
              <a:rPr lang="en-US" dirty="0">
                <a:hlinkClick r:id="rId2"/>
              </a:rPr>
              <a:t>://</a:t>
            </a:r>
            <a:r>
              <a:rPr lang="en-US" dirty="0" smtClean="0">
                <a:hlinkClick r:id="rId2"/>
              </a:rPr>
              <a:t>science.sciencemag.org/content/347/6217/78.full.pdf+html</a:t>
            </a:r>
            <a:endParaRPr lang="en-US" dirty="0" smtClean="0"/>
          </a:p>
          <a:p>
            <a:r>
              <a:rPr lang="en-US" dirty="0">
                <a:hlinkClick r:id="rId3"/>
              </a:rPr>
              <a:t>http://</a:t>
            </a:r>
            <a:r>
              <a:rPr lang="en-US" dirty="0" smtClean="0">
                <a:hlinkClick r:id="rId3"/>
              </a:rPr>
              <a:t>www.nature.com/nature/journal/v529/n7584/pdf/nature16166.pdf</a:t>
            </a:r>
            <a:endParaRPr lang="en-US" dirty="0" smtClean="0"/>
          </a:p>
          <a:p>
            <a:r>
              <a:rPr lang="en-US" dirty="0" smtClean="0"/>
              <a:t>In a word….</a:t>
            </a:r>
          </a:p>
          <a:p>
            <a:pPr marL="0" indent="0" algn="ctr">
              <a:buNone/>
            </a:pPr>
            <a:r>
              <a:rPr lang="en-US" sz="9600" b="1" dirty="0" smtClean="0">
                <a:solidFill>
                  <a:srgbClr val="C00000"/>
                </a:solidFill>
                <a:effectLst>
                  <a:outerShdw blurRad="38100" dist="38100" dir="2700000" algn="tl">
                    <a:srgbClr val="000000">
                      <a:alpha val="43137"/>
                    </a:srgbClr>
                  </a:outerShdw>
                </a:effectLst>
              </a:rPr>
              <a:t>NO</a:t>
            </a:r>
            <a:endParaRPr lang="en-US" sz="9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6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86335" cy="1143000"/>
          </a:xfrm>
        </p:spPr>
        <p:txBody>
          <a:bodyPr/>
          <a:lstStyle/>
          <a:p>
            <a:r>
              <a:rPr lang="en-US" dirty="0" smtClean="0">
                <a:solidFill>
                  <a:srgbClr val="C00000"/>
                </a:solidFill>
              </a:rPr>
              <a:t>Cancer risk is a function of intrinsic mutation rate AND extrinsic factors</a:t>
            </a:r>
            <a:endParaRPr lang="en-US"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37022"/>
            <a:ext cx="8229600" cy="2257777"/>
          </a:xfrm>
        </p:spPr>
      </p:pic>
      <p:sp>
        <p:nvSpPr>
          <p:cNvPr id="6" name="Rectangle 5"/>
          <p:cNvSpPr/>
          <p:nvPr/>
        </p:nvSpPr>
        <p:spPr>
          <a:xfrm>
            <a:off x="4572000" y="6112645"/>
            <a:ext cx="4572000" cy="646331"/>
          </a:xfrm>
          <a:prstGeom prst="rect">
            <a:avLst/>
          </a:prstGeom>
        </p:spPr>
        <p:txBody>
          <a:bodyPr>
            <a:spAutoFit/>
          </a:bodyPr>
          <a:lstStyle/>
          <a:p>
            <a:r>
              <a:rPr lang="en-US" dirty="0">
                <a:hlinkClick r:id="rId3"/>
              </a:rPr>
              <a:t>http://www.nature.com/nature/journal/v529/n7584/pdf/nature16166.pdf</a:t>
            </a:r>
            <a:endParaRPr lang="en-US" dirty="0"/>
          </a:p>
        </p:txBody>
      </p:sp>
    </p:spTree>
    <p:extLst>
      <p:ext uri="{BB962C8B-B14F-4D97-AF65-F5344CB8AC3E}">
        <p14:creationId xmlns:p14="http://schemas.microsoft.com/office/powerpoint/2010/main" val="4048304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4000" b="1" dirty="0" smtClean="0">
                <a:solidFill>
                  <a:srgbClr val="C00000"/>
                </a:solidFill>
                <a:latin typeface="Arial" pitchFamily="34" charset="0"/>
                <a:cs typeface="Arial" pitchFamily="34" charset="0"/>
              </a:rPr>
              <a:t>Socioeconomic factors affect cancer incidence </a:t>
            </a:r>
            <a:r>
              <a:rPr lang="en-US" sz="4000" b="1" u="sng" dirty="0" smtClean="0">
                <a:solidFill>
                  <a:srgbClr val="C00000"/>
                </a:solidFill>
                <a:latin typeface="Arial" pitchFamily="34" charset="0"/>
                <a:cs typeface="Arial" pitchFamily="34" charset="0"/>
              </a:rPr>
              <a:t>and</a:t>
            </a:r>
            <a:r>
              <a:rPr lang="en-US" sz="4000" b="1" dirty="0" smtClean="0">
                <a:solidFill>
                  <a:srgbClr val="C00000"/>
                </a:solidFill>
                <a:latin typeface="Arial" pitchFamily="34" charset="0"/>
                <a:cs typeface="Arial" pitchFamily="34" charset="0"/>
              </a:rPr>
              <a:t> mortality</a:t>
            </a:r>
            <a:endParaRPr lang="en-US" sz="4000" b="1" dirty="0">
              <a:solidFill>
                <a:srgbClr val="C00000"/>
              </a:solidFill>
              <a:latin typeface="Arial" pitchFamily="34" charset="0"/>
              <a:cs typeface="Arial"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190" y="1828800"/>
            <a:ext cx="4199716" cy="32004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096" y="1828800"/>
            <a:ext cx="4199714" cy="3200400"/>
          </a:xfrm>
          <a:prstGeom prst="rect">
            <a:avLst/>
          </a:prstGeom>
        </p:spPr>
      </p:pic>
      <p:cxnSp>
        <p:nvCxnSpPr>
          <p:cNvPr id="4" name="Straight Arrow Connector 3"/>
          <p:cNvCxnSpPr>
            <a:stCxn id="7" idx="0"/>
          </p:cNvCxnSpPr>
          <p:nvPr/>
        </p:nvCxnSpPr>
        <p:spPr bwMode="auto">
          <a:xfrm flipV="1">
            <a:off x="1095632" y="3715266"/>
            <a:ext cx="1828800" cy="16654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82378" y="5380672"/>
            <a:ext cx="2026508" cy="1569660"/>
          </a:xfrm>
          <a:prstGeom prst="rect">
            <a:avLst/>
          </a:prstGeom>
          <a:noFill/>
        </p:spPr>
        <p:txBody>
          <a:bodyPr wrap="square" rtlCol="0">
            <a:spAutoFit/>
          </a:bodyPr>
          <a:lstStyle/>
          <a:p>
            <a:r>
              <a:rPr lang="en-US" sz="1600" dirty="0" smtClean="0"/>
              <a:t>Kentucky: tobacco producing state, high rates of smoking: highest lung cancer rates in the US </a:t>
            </a:r>
            <a:endParaRPr lang="en-US" sz="1600" dirty="0"/>
          </a:p>
        </p:txBody>
      </p:sp>
      <p:sp>
        <p:nvSpPr>
          <p:cNvPr id="10" name="TextBox 9"/>
          <p:cNvSpPr txBox="1"/>
          <p:nvPr/>
        </p:nvSpPr>
        <p:spPr>
          <a:xfrm>
            <a:off x="2108886" y="5380672"/>
            <a:ext cx="2463114" cy="1569660"/>
          </a:xfrm>
          <a:prstGeom prst="rect">
            <a:avLst/>
          </a:prstGeom>
          <a:noFill/>
        </p:spPr>
        <p:txBody>
          <a:bodyPr wrap="square" rtlCol="0">
            <a:spAutoFit/>
          </a:bodyPr>
          <a:lstStyle/>
          <a:p>
            <a:r>
              <a:rPr lang="en-US" sz="1600" dirty="0" smtClean="0"/>
              <a:t>North-East: wealthy area, good health care but urban living, pollution, chronic stress. Good access to health care</a:t>
            </a:r>
            <a:endParaRPr lang="en-US" sz="1600" dirty="0"/>
          </a:p>
        </p:txBody>
      </p:sp>
      <p:cxnSp>
        <p:nvCxnSpPr>
          <p:cNvPr id="13" name="Straight Arrow Connector 12"/>
          <p:cNvCxnSpPr>
            <a:stCxn id="10" idx="0"/>
          </p:cNvCxnSpPr>
          <p:nvPr/>
        </p:nvCxnSpPr>
        <p:spPr bwMode="auto">
          <a:xfrm flipV="1">
            <a:off x="3340443" y="3336324"/>
            <a:ext cx="61784" cy="20443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a:off x="6016685" y="5380672"/>
            <a:ext cx="2463114" cy="1569660"/>
          </a:xfrm>
          <a:prstGeom prst="rect">
            <a:avLst/>
          </a:prstGeom>
          <a:noFill/>
        </p:spPr>
        <p:txBody>
          <a:bodyPr wrap="square" rtlCol="0">
            <a:spAutoFit/>
          </a:bodyPr>
          <a:lstStyle/>
          <a:p>
            <a:r>
              <a:rPr lang="en-US" sz="1600" dirty="0" smtClean="0"/>
              <a:t>Mid-South: very high obesity rates, diabetes, low socioeconomic status, more limited access to health care and prevention</a:t>
            </a:r>
            <a:endParaRPr lang="en-US" sz="1600" dirty="0"/>
          </a:p>
        </p:txBody>
      </p:sp>
      <p:cxnSp>
        <p:nvCxnSpPr>
          <p:cNvPr id="16" name="Straight Arrow Connector 15"/>
          <p:cNvCxnSpPr>
            <a:stCxn id="14" idx="0"/>
          </p:cNvCxnSpPr>
          <p:nvPr/>
        </p:nvCxnSpPr>
        <p:spPr bwMode="auto">
          <a:xfrm flipH="1" flipV="1">
            <a:off x="7232822" y="3962400"/>
            <a:ext cx="15420" cy="14182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49182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086335" cy="1143000"/>
          </a:xfrm>
        </p:spPr>
        <p:txBody>
          <a:bodyPr/>
          <a:lstStyle/>
          <a:p>
            <a:r>
              <a:rPr lang="en-US" dirty="0" smtClean="0">
                <a:solidFill>
                  <a:srgbClr val="C00000"/>
                </a:solidFill>
              </a:rPr>
              <a:t>Extrinsic factors affect cancer risk</a:t>
            </a:r>
            <a:endParaRPr lang="en-US" dirty="0">
              <a:solidFill>
                <a:srgbClr val="C00000"/>
              </a:solidFill>
            </a:endParaRPr>
          </a:p>
        </p:txBody>
      </p:sp>
      <p:sp>
        <p:nvSpPr>
          <p:cNvPr id="4" name="Content Placeholder 3"/>
          <p:cNvSpPr txBox="1">
            <a:spLocks noGrp="1"/>
          </p:cNvSpPr>
          <p:nvPr>
            <p:ph idx="1"/>
          </p:nvPr>
        </p:nvSpPr>
        <p:spPr>
          <a:xfrm>
            <a:off x="457200" y="1043622"/>
            <a:ext cx="8229600" cy="644484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Genetic variation in DNA repair pathways</a:t>
            </a:r>
          </a:p>
          <a:p>
            <a:pPr marL="285750" indent="-285750">
              <a:buFont typeface="Arial" panose="020B0604020202020204" pitchFamily="34" charset="0"/>
              <a:buChar char="•"/>
            </a:pPr>
            <a:r>
              <a:rPr lang="en-US" sz="2400" dirty="0" smtClean="0"/>
              <a:t>Mutagens in the environment</a:t>
            </a:r>
          </a:p>
          <a:p>
            <a:pPr marL="285750" indent="-285750">
              <a:buFont typeface="Arial" panose="020B0604020202020204" pitchFamily="34" charset="0"/>
              <a:buChar char="•"/>
            </a:pPr>
            <a:r>
              <a:rPr lang="en-US" sz="2400" b="1" dirty="0" smtClean="0">
                <a:solidFill>
                  <a:srgbClr val="333399"/>
                </a:solidFill>
              </a:rPr>
              <a:t>EPIGENETIC AND EPITRANSCRIPTOMIC EFFECTS</a:t>
            </a:r>
            <a:r>
              <a:rPr lang="en-US" sz="2400" dirty="0" smtClean="0"/>
              <a:t> from environmental stimuli can modify both the phenotype of cells (phenotypic plasticity leading to </a:t>
            </a:r>
            <a:r>
              <a:rPr lang="en-US" sz="2400" dirty="0" err="1" smtClean="0"/>
              <a:t>stemness</a:t>
            </a:r>
            <a:r>
              <a:rPr lang="en-US" sz="2400" dirty="0" smtClean="0"/>
              <a:t>) and the rate of intrinsic mutations</a:t>
            </a:r>
          </a:p>
          <a:p>
            <a:pPr marL="285750" indent="-285750">
              <a:buFont typeface="Arial" panose="020B0604020202020204" pitchFamily="34" charset="0"/>
              <a:buChar char="•"/>
            </a:pPr>
            <a:r>
              <a:rPr lang="en-US" sz="2400" dirty="0" smtClean="0"/>
              <a:t>Our genomes (and transcriptomes) are not rigid systems, but they are responsive to the outside environment (what we eat, breathe, absorb through our skin, circadian </a:t>
            </a:r>
            <a:r>
              <a:rPr lang="en-US" sz="2400" dirty="0" err="1" smtClean="0"/>
              <a:t>rhtyhms</a:t>
            </a:r>
            <a:r>
              <a:rPr lang="en-US" sz="2400" dirty="0" smtClean="0"/>
              <a:t>, bacterial metabolites, our body composition etc. etc.)</a:t>
            </a:r>
          </a:p>
          <a:p>
            <a:pPr marL="285750" indent="-285750">
              <a:buFont typeface="Arial" panose="020B0604020202020204" pitchFamily="34" charset="0"/>
              <a:buChar char="•"/>
            </a:pPr>
            <a:r>
              <a:rPr lang="en-US" sz="2400" dirty="0" smtClean="0"/>
              <a:t>In fact, according to the ACS</a:t>
            </a:r>
            <a:r>
              <a:rPr lang="en-US" sz="2400" b="1" dirty="0" smtClean="0">
                <a:solidFill>
                  <a:srgbClr val="333399"/>
                </a:solidFill>
              </a:rPr>
              <a:t>, 60% of cancers could be prevented</a:t>
            </a:r>
            <a:r>
              <a:rPr lang="en-US" sz="2400" dirty="0" smtClean="0"/>
              <a:t> by avoiding tobacco products and obesity</a:t>
            </a:r>
          </a:p>
          <a:p>
            <a:pPr marL="285750" indent="-285750">
              <a:buFont typeface="Arial" panose="020B0604020202020204" pitchFamily="34" charset="0"/>
              <a:buChar char="•"/>
            </a:pPr>
            <a:r>
              <a:rPr lang="en-US" sz="2400" b="1" dirty="0" smtClean="0">
                <a:solidFill>
                  <a:srgbClr val="333399"/>
                </a:solidFill>
                <a:effectLst>
                  <a:outerShdw blurRad="38100" dist="38100" dir="2700000" algn="tl">
                    <a:srgbClr val="000000">
                      <a:alpha val="43137"/>
                    </a:srgbClr>
                  </a:outerShdw>
                </a:effectLst>
              </a:rPr>
              <a:t>Bad </a:t>
            </a:r>
            <a:r>
              <a:rPr lang="en-US" sz="2400" b="1" dirty="0">
                <a:solidFill>
                  <a:srgbClr val="333399"/>
                </a:solidFill>
                <a:effectLst>
                  <a:outerShdw blurRad="38100" dist="38100" dir="2700000" algn="tl">
                    <a:srgbClr val="000000">
                      <a:alpha val="43137"/>
                    </a:srgbClr>
                  </a:outerShdw>
                </a:effectLst>
              </a:rPr>
              <a:t>luck is not a good enough excuse to avoid cancer </a:t>
            </a:r>
            <a:r>
              <a:rPr lang="en-US" sz="2400" b="1" dirty="0" smtClean="0">
                <a:solidFill>
                  <a:srgbClr val="333399"/>
                </a:solidFill>
                <a:effectLst>
                  <a:outerShdw blurRad="38100" dist="38100" dir="2700000" algn="tl">
                    <a:srgbClr val="000000">
                      <a:alpha val="43137"/>
                    </a:srgbClr>
                  </a:outerShdw>
                </a:effectLst>
              </a:rPr>
              <a:t>prevention!</a:t>
            </a:r>
            <a:endParaRPr lang="en-US" sz="2400" b="1" dirty="0">
              <a:solidFill>
                <a:srgbClr val="333399"/>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7488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genetic piano - 3</a:t>
            </a:r>
            <a:endParaRPr lang="en-US" dirty="0">
              <a:solidFill>
                <a:srgbClr val="C00000"/>
              </a:solidFill>
            </a:endParaRPr>
          </a:p>
        </p:txBody>
      </p:sp>
      <p:sp>
        <p:nvSpPr>
          <p:cNvPr id="3" name="Content Placeholder 2"/>
          <p:cNvSpPr>
            <a:spLocks noGrp="1"/>
          </p:cNvSpPr>
          <p:nvPr>
            <p:ph idx="1"/>
          </p:nvPr>
        </p:nvSpPr>
        <p:spPr/>
        <p:txBody>
          <a:bodyPr/>
          <a:lstStyle/>
          <a:p>
            <a:r>
              <a:rPr lang="en-US" sz="2800" dirty="0" smtClean="0"/>
              <a:t>Similarly, genes work in teams. The phenotypic effect of a gene depends on what other genes are “playing” at the same time</a:t>
            </a:r>
          </a:p>
          <a:p>
            <a:r>
              <a:rPr lang="en-US" sz="2800" dirty="0" smtClean="0"/>
              <a:t>When genes that should not be “playing” together are expressed together, aberrant phenotypes result</a:t>
            </a:r>
          </a:p>
          <a:p>
            <a:r>
              <a:rPr lang="en-US" sz="2800" dirty="0" smtClean="0"/>
              <a:t>When a physical problem occurs within a particular key or the strings it sounds, that key is mechanically out of tune. It is unable to produce the correct note no matter who plays it, or it may not play at all.</a:t>
            </a:r>
          </a:p>
        </p:txBody>
      </p:sp>
    </p:spTree>
    <p:extLst>
      <p:ext uri="{BB962C8B-B14F-4D97-AF65-F5344CB8AC3E}">
        <p14:creationId xmlns:p14="http://schemas.microsoft.com/office/powerpoint/2010/main" val="144452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genetic piano - 4</a:t>
            </a:r>
            <a:endParaRPr lang="en-US" dirty="0">
              <a:solidFill>
                <a:srgbClr val="C00000"/>
              </a:solidFill>
            </a:endParaRPr>
          </a:p>
        </p:txBody>
      </p:sp>
      <p:sp>
        <p:nvSpPr>
          <p:cNvPr id="3" name="Content Placeholder 2"/>
          <p:cNvSpPr>
            <a:spLocks noGrp="1"/>
          </p:cNvSpPr>
          <p:nvPr>
            <p:ph idx="1"/>
          </p:nvPr>
        </p:nvSpPr>
        <p:spPr/>
        <p:txBody>
          <a:bodyPr/>
          <a:lstStyle/>
          <a:p>
            <a:r>
              <a:rPr lang="en-US" sz="2800" dirty="0" smtClean="0"/>
              <a:t>When a physical alteration (mutation) occurs in a gene, it produces a mutant transcript, or it may produce an unstable or truncated transcript. It cannot produce a normal transcript, no matter the circumstances</a:t>
            </a:r>
          </a:p>
          <a:p>
            <a:r>
              <a:rPr lang="en-US" sz="2800" dirty="0" smtClean="0"/>
              <a:t>Mutations are “out of tune” genes, that produce transcripts which disturb the melody of life when played</a:t>
            </a:r>
          </a:p>
        </p:txBody>
      </p:sp>
    </p:spTree>
    <p:extLst>
      <p:ext uri="{BB962C8B-B14F-4D97-AF65-F5344CB8AC3E}">
        <p14:creationId xmlns:p14="http://schemas.microsoft.com/office/powerpoint/2010/main" val="333585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3"/>
            <a:ext cx="8229600" cy="1143000"/>
          </a:xfrm>
        </p:spPr>
        <p:txBody>
          <a:bodyPr/>
          <a:lstStyle/>
          <a:p>
            <a:r>
              <a:rPr lang="en-US" dirty="0" smtClean="0">
                <a:solidFill>
                  <a:srgbClr val="C00000"/>
                </a:solidFill>
              </a:rPr>
              <a:t>The epigenetic pianist</a:t>
            </a:r>
            <a:endParaRPr lang="en-US"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6505" y="1157263"/>
            <a:ext cx="4110990" cy="5469707"/>
          </a:xfrm>
        </p:spPr>
      </p:pic>
    </p:spTree>
    <p:extLst>
      <p:ext uri="{BB962C8B-B14F-4D97-AF65-F5344CB8AC3E}">
        <p14:creationId xmlns:p14="http://schemas.microsoft.com/office/powerpoint/2010/main" val="235166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epigenetic pianist -2</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t>Even a perfectly tuned piano key can modulate its note:</a:t>
            </a:r>
          </a:p>
          <a:p>
            <a:pPr lvl="1"/>
            <a:r>
              <a:rPr lang="en-US" sz="2400" dirty="0" smtClean="0"/>
              <a:t>It can modulate sound intensity: it can play its note “pianissimo”, “piano”, “forte”, “fortissimo”</a:t>
            </a:r>
          </a:p>
          <a:p>
            <a:pPr lvl="1"/>
            <a:r>
              <a:rPr lang="en-US" sz="2400" dirty="0" smtClean="0"/>
              <a:t>It can modulate intensity also by using the soft pedal: “</a:t>
            </a:r>
            <a:r>
              <a:rPr lang="en-US" sz="2400" dirty="0" err="1" smtClean="0"/>
              <a:t>una</a:t>
            </a:r>
            <a:r>
              <a:rPr lang="en-US" sz="2400" dirty="0" smtClean="0"/>
              <a:t> corda”</a:t>
            </a:r>
          </a:p>
          <a:p>
            <a:pPr lvl="1"/>
            <a:r>
              <a:rPr lang="en-US" sz="2400" dirty="0" smtClean="0"/>
              <a:t>It can modulate the duration of sound when the pedals are used: “</a:t>
            </a:r>
            <a:r>
              <a:rPr lang="en-US" sz="2400" dirty="0" err="1" smtClean="0"/>
              <a:t>sostenuto</a:t>
            </a:r>
            <a:r>
              <a:rPr lang="en-US" sz="2400" dirty="0" smtClean="0"/>
              <a:t>”</a:t>
            </a:r>
          </a:p>
          <a:p>
            <a:r>
              <a:rPr lang="en-US" sz="2800" dirty="0" smtClean="0"/>
              <a:t>The quality of sound produced by a piano depends on WHO is playing it, HOW the pianist plays, and WHAT NOTES are played TOGETHER</a:t>
            </a:r>
          </a:p>
        </p:txBody>
      </p:sp>
    </p:spTree>
    <p:extLst>
      <p:ext uri="{BB962C8B-B14F-4D97-AF65-F5344CB8AC3E}">
        <p14:creationId xmlns:p14="http://schemas.microsoft.com/office/powerpoint/2010/main" val="40462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epigenetic pianist -3</a:t>
            </a:r>
            <a:endParaRPr lang="en-US" dirty="0">
              <a:solidFill>
                <a:srgbClr val="C00000"/>
              </a:solidFill>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solidFill>
                  <a:srgbClr val="002060"/>
                </a:solidFill>
              </a:rPr>
              <a:t>Extracellular signals from the environment </a:t>
            </a:r>
            <a:r>
              <a:rPr lang="en-US" sz="2800" dirty="0" smtClean="0"/>
              <a:t>modulate gene expression through epigenetic mechanisms</a:t>
            </a:r>
          </a:p>
          <a:p>
            <a:r>
              <a:rPr lang="en-US" sz="2800" dirty="0" smtClean="0"/>
              <a:t>Each gene can be expressed at high level (producing many molecules of transcript, “forte” or “fortissimo”), at low level (fewer molecules of transcript, “piano” or “pianissimo”) or not at all (the key is not played)</a:t>
            </a:r>
          </a:p>
        </p:txBody>
      </p:sp>
    </p:spTree>
    <p:extLst>
      <p:ext uri="{BB962C8B-B14F-4D97-AF65-F5344CB8AC3E}">
        <p14:creationId xmlns:p14="http://schemas.microsoft.com/office/powerpoint/2010/main" val="17038206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1042</TotalTime>
  <Words>2270</Words>
  <Application>Microsoft Office PowerPoint</Application>
  <PresentationFormat>On-screen Show (4:3)</PresentationFormat>
  <Paragraphs>298</Paragraphs>
  <Slides>45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ＭＳ Ｐゴシック</vt:lpstr>
      <vt:lpstr>AdvTT7329fd89.I</vt:lpstr>
      <vt:lpstr>AdvTTaf7f9f4f.B</vt:lpstr>
      <vt:lpstr>AdvTTe45e47d2</vt:lpstr>
      <vt:lpstr>Arial</vt:lpstr>
      <vt:lpstr>Calibri</vt:lpstr>
      <vt:lpstr>Helvetica</vt:lpstr>
      <vt:lpstr>Times New Roman</vt:lpstr>
      <vt:lpstr>Default Design</vt:lpstr>
      <vt:lpstr>Blank Presentation</vt:lpstr>
      <vt:lpstr>The Basics of Cancer Biology</vt:lpstr>
      <vt:lpstr>Part III: “The Pianist and the Piano”</vt:lpstr>
      <vt:lpstr>The genetic piano</vt:lpstr>
      <vt:lpstr>The genetic piano - 2</vt:lpstr>
      <vt:lpstr>The genetic piano - 3</vt:lpstr>
      <vt:lpstr>The genetic piano - 4</vt:lpstr>
      <vt:lpstr>The epigenetic pianist</vt:lpstr>
      <vt:lpstr>The epigenetic pianist -2</vt:lpstr>
      <vt:lpstr>The epigenetic pianist -3</vt:lpstr>
      <vt:lpstr>The epigenetic pianist -4</vt:lpstr>
      <vt:lpstr>The epigenetic pianist -5</vt:lpstr>
      <vt:lpstr>How the piano is played</vt:lpstr>
      <vt:lpstr>Epigenetic modifications</vt:lpstr>
      <vt:lpstr>Epigenetic modifications</vt:lpstr>
      <vt:lpstr>Epigenetic modifications and cancer</vt:lpstr>
      <vt:lpstr>PowerPoint Presentation</vt:lpstr>
      <vt:lpstr>PowerPoint Presentation</vt:lpstr>
      <vt:lpstr>PowerPoint Presentation</vt:lpstr>
      <vt:lpstr>PowerPoint Presentation</vt:lpstr>
      <vt:lpstr>PowerPoint Presentation</vt:lpstr>
      <vt:lpstr>Tumor Suppressors: Silencing Through Epigenetics</vt:lpstr>
      <vt:lpstr>Chromatin physical structure controls gene expression</vt:lpstr>
      <vt:lpstr>DNA Methylation and Histone acetylation control chromatin structure</vt:lpstr>
      <vt:lpstr>PowerPoint Presentation</vt:lpstr>
      <vt:lpstr>The Histone Code</vt:lpstr>
      <vt:lpstr>The Histone Code -2</vt:lpstr>
      <vt:lpstr>Methylation and Acetylation work together</vt:lpstr>
      <vt:lpstr>Factors that can have epigenetic effects</vt:lpstr>
      <vt:lpstr>Epigenetic effects of hypoxia</vt:lpstr>
      <vt:lpstr>How epigenetics affects cancer risk</vt:lpstr>
      <vt:lpstr>PowerPoint Presentation</vt:lpstr>
      <vt:lpstr>PowerPoint Presentation</vt:lpstr>
      <vt:lpstr>PowerPoint Presentation</vt:lpstr>
      <vt:lpstr>PowerPoint Presentation</vt:lpstr>
      <vt:lpstr>PowerPoint Presentation</vt:lpstr>
      <vt:lpstr>miRNAs and epigenetics: a two-way street</vt:lpstr>
      <vt:lpstr>miRNAs and epigenetics: a two-way street</vt:lpstr>
      <vt:lpstr>And the latest addition…LncRNAs!</vt:lpstr>
      <vt:lpstr>LncRNAs act as oncogenes or TSG</vt:lpstr>
      <vt:lpstr>But wait…There’s more! Epitranscriptomics!</vt:lpstr>
      <vt:lpstr>But wait…There’s more! Epitranscriptomics!</vt:lpstr>
      <vt:lpstr>Is Cancer just a matter of bad luck?</vt:lpstr>
      <vt:lpstr>Cancer risk is a function of intrinsic mutation rate AND extrinsic factors</vt:lpstr>
      <vt:lpstr>Socioeconomic factors affect cancer incidence and mortality</vt:lpstr>
      <vt:lpstr>Extrinsic factors affect cancer risk</vt:lpstr>
    </vt:vector>
  </TitlesOfParts>
  <Company>LSU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Cancer Biology</dc:title>
  <dc:creator>Miele, Lucio</dc:creator>
  <cp:lastModifiedBy>Lucio Miele</cp:lastModifiedBy>
  <cp:revision>11</cp:revision>
  <dcterms:created xsi:type="dcterms:W3CDTF">2016-05-10T23:49:19Z</dcterms:created>
  <dcterms:modified xsi:type="dcterms:W3CDTF">2016-05-19T10:21:32Z</dcterms:modified>
</cp:coreProperties>
</file>