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3" r:id="rId6"/>
    <p:sldId id="264" r:id="rId7"/>
    <p:sldId id="266" r:id="rId8"/>
    <p:sldId id="267" r:id="rId9"/>
    <p:sldId id="268" r:id="rId10"/>
    <p:sldId id="269" r:id="rId11"/>
    <p:sldId id="270" r:id="rId12"/>
    <p:sldId id="271" r:id="rId13"/>
    <p:sldId id="272" r:id="rId14"/>
    <p:sldId id="273" r:id="rId15"/>
    <p:sldId id="274" r:id="rId16"/>
    <p:sldId id="277" r:id="rId17"/>
    <p:sldId id="278" r:id="rId18"/>
    <p:sldId id="280"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6887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420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593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3879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5353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3662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1834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4479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7592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1113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5988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C628B-3D89-4F3F-9F61-7506C30F4BFC}" type="datetimeFigureOut">
              <a:rPr lang="it-IT" smtClean="0">
                <a:solidFill>
                  <a:prstClr val="black">
                    <a:tint val="75000"/>
                  </a:prstClr>
                </a:solidFill>
              </a:rPr>
              <a:pPr/>
              <a:t>02/04/2019</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3192F-ED09-40A3-81CF-CE2B8F21BD4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56773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828800" y="317774"/>
            <a:ext cx="8610600" cy="1743075"/>
          </a:xfrm>
          <a:prstGeom prst="rect">
            <a:avLst/>
          </a:prstGeom>
          <a:noFill/>
          <a:ln w="9525">
            <a:noFill/>
            <a:miter lim="800000"/>
            <a:headEnd/>
            <a:tailEnd/>
          </a:ln>
        </p:spPr>
        <p:txBody>
          <a:bodyPr anchor="ctr"/>
          <a:lstStyle/>
          <a:p>
            <a:pPr algn="ctr" eaLnBrk="0" hangingPunct="0">
              <a:lnSpc>
                <a:spcPct val="120000"/>
              </a:lnSpc>
            </a:pPr>
            <a:r>
              <a:rPr lang="it-IT" sz="2400" b="1" dirty="0" err="1">
                <a:solidFill>
                  <a:srgbClr val="000099"/>
                </a:solidFill>
                <a:latin typeface="Calibri" pitchFamily="34" charset="0"/>
                <a:cs typeface="Calibri" pitchFamily="34" charset="0"/>
              </a:rPr>
              <a:t>Discussant</a:t>
            </a:r>
            <a:r>
              <a:rPr lang="it-IT" sz="2400" b="1" dirty="0">
                <a:solidFill>
                  <a:srgbClr val="000099"/>
                </a:solidFill>
                <a:latin typeface="Calibri" pitchFamily="34" charset="0"/>
                <a:cs typeface="Calibri" pitchFamily="34" charset="0"/>
              </a:rPr>
              <a:t> </a:t>
            </a:r>
          </a:p>
          <a:p>
            <a:pPr algn="ctr" eaLnBrk="0" hangingPunct="0">
              <a:lnSpc>
                <a:spcPct val="120000"/>
              </a:lnSpc>
            </a:pPr>
            <a:r>
              <a:rPr lang="it-IT" sz="2400" b="1" dirty="0">
                <a:solidFill>
                  <a:srgbClr val="000099"/>
                </a:solidFill>
                <a:latin typeface="Calibri" pitchFamily="34" charset="0"/>
                <a:cs typeface="Calibri" pitchFamily="34" charset="0"/>
              </a:rPr>
              <a:t>Casi Clinici di Medicina Interna del Martedì</a:t>
            </a:r>
          </a:p>
          <a:p>
            <a:pPr algn="ctr" eaLnBrk="0" hangingPunct="0">
              <a:lnSpc>
                <a:spcPct val="120000"/>
              </a:lnSpc>
            </a:pPr>
            <a:r>
              <a:rPr lang="it-IT" sz="2400" b="1" dirty="0">
                <a:solidFill>
                  <a:srgbClr val="000099"/>
                </a:solidFill>
                <a:latin typeface="Calibri" pitchFamily="34" charset="0"/>
                <a:cs typeface="Calibri" pitchFamily="34" charset="0"/>
              </a:rPr>
              <a:t>Nuovo Arcispedale </a:t>
            </a:r>
            <a:r>
              <a:rPr lang="it-IT" sz="2400" b="1" dirty="0" err="1">
                <a:solidFill>
                  <a:srgbClr val="000099"/>
                </a:solidFill>
                <a:latin typeface="Calibri" pitchFamily="34" charset="0"/>
                <a:cs typeface="Calibri" pitchFamily="34" charset="0"/>
              </a:rPr>
              <a:t>S.Anna</a:t>
            </a:r>
            <a:r>
              <a:rPr lang="it-IT" sz="2400" b="1" dirty="0">
                <a:solidFill>
                  <a:srgbClr val="000099"/>
                </a:solidFill>
                <a:latin typeface="Calibri" pitchFamily="34" charset="0"/>
                <a:cs typeface="Calibri" pitchFamily="34" charset="0"/>
              </a:rPr>
              <a:t> – Cona, Ferrara</a:t>
            </a:r>
          </a:p>
          <a:p>
            <a:pPr algn="ctr" eaLnBrk="0" hangingPunct="0">
              <a:lnSpc>
                <a:spcPct val="120000"/>
              </a:lnSpc>
            </a:pPr>
            <a:r>
              <a:rPr lang="it-IT" sz="2400" b="1" dirty="0">
                <a:solidFill>
                  <a:srgbClr val="000099"/>
                </a:solidFill>
                <a:latin typeface="Calibri" pitchFamily="34" charset="0"/>
                <a:cs typeface="Calibri" pitchFamily="34" charset="0"/>
              </a:rPr>
              <a:t>5 Febbraio, 2019</a:t>
            </a:r>
          </a:p>
          <a:p>
            <a:pPr algn="ctr" eaLnBrk="0" hangingPunct="0">
              <a:lnSpc>
                <a:spcPct val="120000"/>
              </a:lnSpc>
            </a:pPr>
            <a:endParaRPr lang="it-IT" sz="2400" b="1" dirty="0">
              <a:solidFill>
                <a:srgbClr val="000099"/>
              </a:solidFill>
              <a:latin typeface="Calibri" pitchFamily="34" charset="0"/>
              <a:cs typeface="Calibri" pitchFamily="34" charset="0"/>
            </a:endParaRPr>
          </a:p>
        </p:txBody>
      </p:sp>
      <p:sp>
        <p:nvSpPr>
          <p:cNvPr id="3" name="Rectangle 3"/>
          <p:cNvSpPr>
            <a:spLocks noChangeArrowheads="1"/>
          </p:cNvSpPr>
          <p:nvPr/>
        </p:nvSpPr>
        <p:spPr bwMode="auto">
          <a:xfrm>
            <a:off x="1524000" y="573089"/>
            <a:ext cx="3989388" cy="461665"/>
          </a:xfrm>
          <a:prstGeom prst="rect">
            <a:avLst/>
          </a:prstGeom>
          <a:noFill/>
          <a:ln w="9525">
            <a:noFill/>
            <a:miter lim="800000"/>
            <a:headEnd/>
            <a:tailEnd/>
          </a:ln>
        </p:spPr>
        <p:txBody>
          <a:bodyPr>
            <a:spAutoFit/>
          </a:bodyPr>
          <a:lstStyle/>
          <a:p>
            <a:pPr algn="ctr" eaLnBrk="0" hangingPunct="0"/>
            <a:endParaRPr lang="it-IT" sz="2400">
              <a:solidFill>
                <a:prstClr val="white"/>
              </a:solidFill>
              <a:latin typeface="Times New Roman" pitchFamily="18" charset="0"/>
            </a:endParaRPr>
          </a:p>
        </p:txBody>
      </p:sp>
      <p:sp>
        <p:nvSpPr>
          <p:cNvPr id="4" name="Text Box 5"/>
          <p:cNvSpPr txBox="1">
            <a:spLocks noChangeArrowheads="1"/>
          </p:cNvSpPr>
          <p:nvPr/>
        </p:nvSpPr>
        <p:spPr bwMode="auto">
          <a:xfrm>
            <a:off x="2895600" y="3011469"/>
            <a:ext cx="6629400" cy="2062103"/>
          </a:xfrm>
          <a:prstGeom prst="rect">
            <a:avLst/>
          </a:prstGeom>
          <a:noFill/>
          <a:ln w="9525">
            <a:noFill/>
            <a:miter lim="800000"/>
            <a:headEnd/>
            <a:tailEnd/>
          </a:ln>
        </p:spPr>
        <p:txBody>
          <a:bodyPr>
            <a:spAutoFit/>
          </a:bodyPr>
          <a:lstStyle/>
          <a:p>
            <a:pPr algn="ctr" eaLnBrk="0" hangingPunct="0"/>
            <a:r>
              <a:rPr lang="it-IT" sz="3200" b="1" dirty="0">
                <a:solidFill>
                  <a:srgbClr val="C00000"/>
                </a:solidFill>
                <a:latin typeface="Calibri" pitchFamily="34" charset="0"/>
                <a:cs typeface="Calibri" pitchFamily="34" charset="0"/>
              </a:rPr>
              <a:t>Faccia a faccia sulla celiachia</a:t>
            </a:r>
          </a:p>
          <a:p>
            <a:pPr algn="ctr" eaLnBrk="0" hangingPunct="0"/>
            <a:endParaRPr lang="it-IT" sz="3200" b="1" dirty="0">
              <a:solidFill>
                <a:srgbClr val="C00000"/>
              </a:solidFill>
              <a:latin typeface="Calibri" pitchFamily="34" charset="0"/>
              <a:cs typeface="Calibri" pitchFamily="34" charset="0"/>
            </a:endParaRPr>
          </a:p>
          <a:p>
            <a:pPr algn="ctr" eaLnBrk="0" hangingPunct="0"/>
            <a:r>
              <a:rPr lang="it-IT" sz="3200" b="1" i="1" dirty="0">
                <a:solidFill>
                  <a:srgbClr val="C00000"/>
                </a:solidFill>
                <a:latin typeface="Calibri" pitchFamily="34" charset="0"/>
                <a:cs typeface="Calibri" pitchFamily="34" charset="0"/>
              </a:rPr>
              <a:t>“Come evitare gli errori più comuni nella diagnosi di celiachia”</a:t>
            </a:r>
          </a:p>
        </p:txBody>
      </p:sp>
      <p:sp>
        <p:nvSpPr>
          <p:cNvPr id="5" name="CasellaDiTesto 4"/>
          <p:cNvSpPr txBox="1"/>
          <p:nvPr/>
        </p:nvSpPr>
        <p:spPr>
          <a:xfrm>
            <a:off x="4511824" y="5517232"/>
            <a:ext cx="3691610" cy="400110"/>
          </a:xfrm>
          <a:prstGeom prst="rect">
            <a:avLst/>
          </a:prstGeom>
          <a:noFill/>
        </p:spPr>
        <p:txBody>
          <a:bodyPr wrap="none" rtlCol="0">
            <a:spAutoFit/>
          </a:bodyPr>
          <a:lstStyle/>
          <a:p>
            <a:pPr algn="ctr"/>
            <a:r>
              <a:rPr lang="it-IT" sz="2000" b="1" dirty="0" err="1">
                <a:solidFill>
                  <a:srgbClr val="0000FF"/>
                </a:solidFill>
                <a:latin typeface="Calibri"/>
              </a:rPr>
              <a:t>R</a:t>
            </a:r>
            <a:r>
              <a:rPr lang="it-IT" sz="2000" b="1" dirty="0">
                <a:solidFill>
                  <a:srgbClr val="0000FF"/>
                </a:solidFill>
                <a:latin typeface="Calibri"/>
              </a:rPr>
              <a:t>. De Giorgio – G. Caio – </a:t>
            </a:r>
            <a:r>
              <a:rPr lang="it-IT" sz="2000" b="1" dirty="0" err="1">
                <a:solidFill>
                  <a:srgbClr val="0000FF"/>
                </a:solidFill>
                <a:latin typeface="Calibri"/>
              </a:rPr>
              <a:t>F</a:t>
            </a:r>
            <a:r>
              <a:rPr lang="it-IT" sz="2000" b="1" dirty="0">
                <a:solidFill>
                  <a:srgbClr val="0000FF"/>
                </a:solidFill>
                <a:latin typeface="Calibri"/>
              </a:rPr>
              <a:t>. Ursini</a:t>
            </a:r>
          </a:p>
        </p:txBody>
      </p:sp>
    </p:spTree>
    <p:extLst>
      <p:ext uri="{BB962C8B-B14F-4D97-AF65-F5344CB8AC3E}">
        <p14:creationId xmlns:p14="http://schemas.microsoft.com/office/powerpoint/2010/main" val="313165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w="38100">
            <a:solidFill>
              <a:srgbClr val="FF0000"/>
            </a:solidFill>
          </a:ln>
        </p:spPr>
        <p:txBody>
          <a:bodyPr>
            <a:normAutofit/>
          </a:bodyPr>
          <a:lstStyle/>
          <a:p>
            <a:r>
              <a:rPr lang="it-IT" kern="0" dirty="0" smtClean="0">
                <a:solidFill>
                  <a:srgbClr val="000099"/>
                </a:solidFill>
              </a:rPr>
              <a:t>Criteri Diagnostici per </a:t>
            </a:r>
            <a:r>
              <a:rPr lang="it-IT" kern="0" dirty="0" err="1" smtClean="0">
                <a:solidFill>
                  <a:srgbClr val="000099"/>
                </a:solidFill>
              </a:rPr>
              <a:t>Celiachia*</a:t>
            </a:r>
            <a:endParaRPr lang="it-IT" dirty="0">
              <a:solidFill>
                <a:srgbClr val="0070C0"/>
              </a:solidFill>
            </a:endParaRPr>
          </a:p>
        </p:txBody>
      </p:sp>
      <p:sp>
        <p:nvSpPr>
          <p:cNvPr id="3" name="Segnaposto contenuto 2"/>
          <p:cNvSpPr>
            <a:spLocks noGrp="1"/>
          </p:cNvSpPr>
          <p:nvPr>
            <p:ph idx="1"/>
          </p:nvPr>
        </p:nvSpPr>
        <p:spPr>
          <a:xfrm>
            <a:off x="2279576" y="1772816"/>
            <a:ext cx="7704856" cy="5085184"/>
          </a:xfrm>
        </p:spPr>
        <p:txBody>
          <a:bodyPr>
            <a:normAutofit fontScale="62500" lnSpcReduction="20000"/>
          </a:bodyPr>
          <a:lstStyle/>
          <a:p>
            <a:pPr lvl="0" algn="just" eaLnBrk="0" fontAlgn="base" hangingPunct="0">
              <a:spcAft>
                <a:spcPct val="0"/>
              </a:spcAft>
              <a:buFontTx/>
              <a:buChar char="•"/>
              <a:defRPr/>
            </a:pPr>
            <a:r>
              <a:rPr lang="it-IT" sz="3400" kern="0" dirty="0">
                <a:solidFill>
                  <a:srgbClr val="000099"/>
                </a:solidFill>
              </a:rPr>
              <a:t>Sintomi causati da ingestione di glutine</a:t>
            </a:r>
          </a:p>
          <a:p>
            <a:pPr lvl="0" algn="just" eaLnBrk="0" fontAlgn="base" hangingPunct="0">
              <a:spcAft>
                <a:spcPct val="0"/>
              </a:spcAft>
              <a:buFontTx/>
              <a:buChar char="•"/>
              <a:defRPr/>
            </a:pPr>
            <a:endParaRPr lang="it-IT" sz="3400" kern="0" dirty="0">
              <a:solidFill>
                <a:srgbClr val="000099"/>
              </a:solidFill>
            </a:endParaRPr>
          </a:p>
          <a:p>
            <a:pPr lvl="0" algn="just" eaLnBrk="0" fontAlgn="base" hangingPunct="0">
              <a:spcAft>
                <a:spcPct val="0"/>
              </a:spcAft>
              <a:buFontTx/>
              <a:buChar char="•"/>
              <a:defRPr/>
            </a:pPr>
            <a:r>
              <a:rPr lang="it-IT" sz="3400" kern="0" dirty="0">
                <a:solidFill>
                  <a:srgbClr val="000099"/>
                </a:solidFill>
              </a:rPr>
              <a:t>Sierologia positiva (anticorpi </a:t>
            </a:r>
            <a:r>
              <a:rPr lang="it-IT" sz="3400" kern="0" dirty="0" err="1">
                <a:solidFill>
                  <a:srgbClr val="000099"/>
                </a:solidFill>
              </a:rPr>
              <a:t>antitransglutaminasi</a:t>
            </a:r>
            <a:r>
              <a:rPr lang="it-IT" sz="3400" kern="0" dirty="0">
                <a:solidFill>
                  <a:srgbClr val="000099"/>
                </a:solidFill>
              </a:rPr>
              <a:t>, </a:t>
            </a:r>
            <a:r>
              <a:rPr lang="it-IT" sz="3400" kern="0" dirty="0" err="1">
                <a:solidFill>
                  <a:srgbClr val="000099"/>
                </a:solidFill>
              </a:rPr>
              <a:t>antiendomisio</a:t>
            </a:r>
            <a:r>
              <a:rPr lang="it-IT" sz="3400" kern="0" dirty="0">
                <a:solidFill>
                  <a:srgbClr val="000099"/>
                </a:solidFill>
              </a:rPr>
              <a:t>, antigliadina </a:t>
            </a:r>
            <a:r>
              <a:rPr lang="it-IT" sz="3400" kern="0" dirty="0" err="1">
                <a:solidFill>
                  <a:srgbClr val="000099"/>
                </a:solidFill>
              </a:rPr>
              <a:t>deamidata</a:t>
            </a:r>
            <a:r>
              <a:rPr lang="it-IT" sz="3400" kern="0" dirty="0">
                <a:solidFill>
                  <a:srgbClr val="000099"/>
                </a:solidFill>
              </a:rPr>
              <a:t>)</a:t>
            </a:r>
          </a:p>
          <a:p>
            <a:pPr lvl="0" algn="just" eaLnBrk="0" fontAlgn="base" hangingPunct="0">
              <a:spcAft>
                <a:spcPct val="0"/>
              </a:spcAft>
              <a:buFontTx/>
              <a:buChar char="•"/>
              <a:defRPr/>
            </a:pPr>
            <a:endParaRPr lang="it-IT" sz="3400" kern="0" dirty="0">
              <a:solidFill>
                <a:srgbClr val="000099"/>
              </a:solidFill>
            </a:endParaRPr>
          </a:p>
          <a:p>
            <a:pPr lvl="0" algn="just" eaLnBrk="0" fontAlgn="base" hangingPunct="0">
              <a:spcAft>
                <a:spcPct val="0"/>
              </a:spcAft>
              <a:buFontTx/>
              <a:buChar char="•"/>
              <a:defRPr/>
            </a:pPr>
            <a:r>
              <a:rPr lang="it-IT" sz="3400" kern="0" dirty="0">
                <a:solidFill>
                  <a:srgbClr val="000099"/>
                </a:solidFill>
              </a:rPr>
              <a:t>Positività per test genetici (HLA-DQ2 e/o –DQ8)</a:t>
            </a:r>
          </a:p>
          <a:p>
            <a:pPr lvl="0" algn="just" eaLnBrk="0" fontAlgn="base" hangingPunct="0">
              <a:spcAft>
                <a:spcPct val="0"/>
              </a:spcAft>
              <a:buFontTx/>
              <a:buChar char="•"/>
              <a:defRPr/>
            </a:pPr>
            <a:endParaRPr lang="it-IT" sz="3400" kern="0" dirty="0">
              <a:solidFill>
                <a:srgbClr val="000099"/>
              </a:solidFill>
            </a:endParaRPr>
          </a:p>
          <a:p>
            <a:pPr lvl="0" algn="just" eaLnBrk="0" fontAlgn="base" hangingPunct="0">
              <a:spcAft>
                <a:spcPct val="0"/>
              </a:spcAft>
              <a:buFontTx/>
              <a:buChar char="•"/>
              <a:defRPr/>
            </a:pPr>
            <a:r>
              <a:rPr lang="it-IT" sz="3400" kern="0" dirty="0">
                <a:solidFill>
                  <a:srgbClr val="000099"/>
                </a:solidFill>
              </a:rPr>
              <a:t>Lesione della mucosa intestinale (atrofia dei villi, ipertrofia delle cripte intestinali, aumento dei linfociti </a:t>
            </a:r>
            <a:r>
              <a:rPr lang="it-IT" sz="3400" kern="0" dirty="0" err="1">
                <a:solidFill>
                  <a:srgbClr val="000099"/>
                </a:solidFill>
              </a:rPr>
              <a:t>intraepiteiali</a:t>
            </a:r>
            <a:r>
              <a:rPr lang="it-IT" sz="3400" kern="0" dirty="0">
                <a:solidFill>
                  <a:srgbClr val="000099"/>
                </a:solidFill>
              </a:rPr>
              <a:t>)</a:t>
            </a:r>
          </a:p>
          <a:p>
            <a:pPr lvl="0" algn="just" eaLnBrk="0" fontAlgn="base" hangingPunct="0">
              <a:spcAft>
                <a:spcPct val="0"/>
              </a:spcAft>
              <a:buFontTx/>
              <a:buChar char="•"/>
              <a:defRPr/>
            </a:pPr>
            <a:endParaRPr lang="it-IT" sz="3400" kern="0" dirty="0">
              <a:solidFill>
                <a:srgbClr val="000099"/>
              </a:solidFill>
            </a:endParaRPr>
          </a:p>
          <a:p>
            <a:pPr lvl="0" algn="just" eaLnBrk="0" fontAlgn="base" hangingPunct="0">
              <a:spcAft>
                <a:spcPct val="0"/>
              </a:spcAft>
              <a:buFontTx/>
              <a:buChar char="•"/>
              <a:defRPr/>
            </a:pPr>
            <a:r>
              <a:rPr lang="it-IT" sz="3400" kern="0" dirty="0">
                <a:solidFill>
                  <a:srgbClr val="000099"/>
                </a:solidFill>
              </a:rPr>
              <a:t>Risposta alla dieta </a:t>
            </a:r>
            <a:r>
              <a:rPr lang="it-IT" sz="3400" kern="0" dirty="0" err="1">
                <a:solidFill>
                  <a:srgbClr val="000099"/>
                </a:solidFill>
              </a:rPr>
              <a:t>aglutinata</a:t>
            </a:r>
            <a:endParaRPr lang="it-IT" sz="3400" kern="0" dirty="0">
              <a:solidFill>
                <a:srgbClr val="000099"/>
              </a:solidFill>
            </a:endParaRPr>
          </a:p>
          <a:p>
            <a:pPr lvl="0" algn="just" eaLnBrk="0" fontAlgn="base" hangingPunct="0">
              <a:spcAft>
                <a:spcPct val="0"/>
              </a:spcAft>
              <a:buNone/>
              <a:defRPr/>
            </a:pPr>
            <a:endParaRPr lang="it-IT" sz="2800" kern="0" dirty="0">
              <a:solidFill>
                <a:srgbClr val="000099"/>
              </a:solidFill>
            </a:endParaRPr>
          </a:p>
          <a:p>
            <a:pPr lvl="0" algn="just" eaLnBrk="0" fontAlgn="base" hangingPunct="0">
              <a:spcAft>
                <a:spcPct val="0"/>
              </a:spcAft>
              <a:buNone/>
              <a:defRPr/>
            </a:pPr>
            <a:r>
              <a:rPr lang="it-IT" sz="2800" kern="0" dirty="0">
                <a:solidFill>
                  <a:srgbClr val="000099"/>
                </a:solidFill>
              </a:rPr>
              <a:t>	</a:t>
            </a:r>
            <a:r>
              <a:rPr lang="it-IT" sz="2800" kern="0" dirty="0" err="1">
                <a:solidFill>
                  <a:srgbClr val="000099"/>
                </a:solidFill>
              </a:rPr>
              <a:t>*</a:t>
            </a:r>
            <a:r>
              <a:rPr lang="it-IT" sz="2000" kern="0" dirty="0" err="1">
                <a:solidFill>
                  <a:srgbClr val="000099"/>
                </a:solidFill>
              </a:rPr>
              <a:t>Indispensabili</a:t>
            </a:r>
            <a:r>
              <a:rPr lang="it-IT" sz="2000" kern="0" dirty="0">
                <a:solidFill>
                  <a:srgbClr val="000099"/>
                </a:solidFill>
              </a:rPr>
              <a:t> per la diagnosi 4 su 5 criteri o 3 su 4 se non effettuata indagine genetica</a:t>
            </a:r>
          </a:p>
          <a:p>
            <a:pPr lvl="0" algn="just" eaLnBrk="0" fontAlgn="base" hangingPunct="0">
              <a:spcAft>
                <a:spcPct val="0"/>
              </a:spcAft>
              <a:buNone/>
              <a:defRPr/>
            </a:pPr>
            <a:endParaRPr lang="it-IT" sz="2000" kern="0" dirty="0">
              <a:solidFill>
                <a:srgbClr val="000099"/>
              </a:solidFill>
            </a:endParaRPr>
          </a:p>
          <a:p>
            <a:pPr lvl="0" algn="just" eaLnBrk="0" fontAlgn="base" hangingPunct="0">
              <a:spcAft>
                <a:spcPct val="0"/>
              </a:spcAft>
              <a:buNone/>
              <a:defRPr/>
            </a:pPr>
            <a:r>
              <a:rPr lang="it-IT" sz="2000" kern="0" dirty="0" err="1">
                <a:solidFill>
                  <a:srgbClr val="000099"/>
                </a:solidFill>
              </a:rPr>
              <a:t>Catassi</a:t>
            </a:r>
            <a:r>
              <a:rPr lang="it-IT" sz="2000" kern="0" dirty="0">
                <a:solidFill>
                  <a:srgbClr val="000099"/>
                </a:solidFill>
              </a:rPr>
              <a:t> C </a:t>
            </a:r>
            <a:r>
              <a:rPr lang="it-IT" sz="2000" kern="0" dirty="0">
                <a:solidFill>
                  <a:srgbClr val="000099"/>
                </a:solidFill>
                <a:sym typeface="Symbol"/>
              </a:rPr>
              <a:t> Fasano A, Am J </a:t>
            </a:r>
            <a:r>
              <a:rPr lang="it-IT" sz="2000" kern="0" dirty="0" err="1">
                <a:solidFill>
                  <a:srgbClr val="000099"/>
                </a:solidFill>
                <a:sym typeface="Symbol"/>
              </a:rPr>
              <a:t>Med</a:t>
            </a:r>
            <a:r>
              <a:rPr lang="it-IT" sz="2000" kern="0" dirty="0">
                <a:solidFill>
                  <a:srgbClr val="000099"/>
                </a:solidFill>
                <a:sym typeface="Symbol"/>
              </a:rPr>
              <a:t> 2010</a:t>
            </a:r>
            <a:endParaRPr lang="it-IT" sz="2000" dirty="0"/>
          </a:p>
        </p:txBody>
      </p:sp>
      <p:sp>
        <p:nvSpPr>
          <p:cNvPr id="4" name="Ovale 3"/>
          <p:cNvSpPr/>
          <p:nvPr/>
        </p:nvSpPr>
        <p:spPr>
          <a:xfrm>
            <a:off x="3575720" y="2420888"/>
            <a:ext cx="4968552"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prstClr val="white"/>
                </a:solidFill>
                <a:latin typeface="Calibri"/>
              </a:rPr>
              <a:t>Scarsa attenzione ai criteri diagnostici</a:t>
            </a:r>
          </a:p>
        </p:txBody>
      </p:sp>
    </p:spTree>
    <p:extLst>
      <p:ext uri="{BB962C8B-B14F-4D97-AF65-F5344CB8AC3E}">
        <p14:creationId xmlns:p14="http://schemas.microsoft.com/office/powerpoint/2010/main" val="209692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981200" y="274638"/>
            <a:ext cx="8229600" cy="1143000"/>
          </a:xfrm>
          <a:prstGeom prst="rect">
            <a:avLst/>
          </a:prstGeom>
        </p:spPr>
        <p:txBody>
          <a:bodyPr/>
          <a:lstStyle/>
          <a:p>
            <a:pPr algn="ctr" eaLnBrk="0" hangingPunct="0">
              <a:defRPr/>
            </a:pPr>
            <a:r>
              <a:rPr lang="it-IT" sz="2800" b="1" kern="0" dirty="0">
                <a:solidFill>
                  <a:srgbClr val="003399"/>
                </a:solidFill>
                <a:latin typeface="Calibri"/>
              </a:rPr>
              <a:t>The impact of </a:t>
            </a:r>
            <a:r>
              <a:rPr lang="it-IT" sz="2800" b="1" kern="0" dirty="0" err="1">
                <a:solidFill>
                  <a:srgbClr val="003399"/>
                </a:solidFill>
                <a:latin typeface="Calibri"/>
              </a:rPr>
              <a:t>misdiagnosing</a:t>
            </a:r>
            <a:r>
              <a:rPr lang="it-IT" sz="2800" b="1" kern="0" dirty="0">
                <a:solidFill>
                  <a:srgbClr val="003399"/>
                </a:solidFill>
                <a:latin typeface="Calibri"/>
              </a:rPr>
              <a:t> CD</a:t>
            </a:r>
          </a:p>
          <a:p>
            <a:pPr algn="ctr" eaLnBrk="0" hangingPunct="0">
              <a:defRPr/>
            </a:pPr>
            <a:r>
              <a:rPr lang="it-IT" sz="2800" b="1" kern="0" dirty="0">
                <a:solidFill>
                  <a:srgbClr val="003399"/>
                </a:solidFill>
                <a:latin typeface="Calibri"/>
              </a:rPr>
              <a:t>in an </a:t>
            </a:r>
            <a:r>
              <a:rPr lang="it-IT" sz="2800" b="1" kern="0" dirty="0" err="1">
                <a:solidFill>
                  <a:srgbClr val="003399"/>
                </a:solidFill>
                <a:latin typeface="Calibri"/>
              </a:rPr>
              <a:t>Italian</a:t>
            </a:r>
            <a:r>
              <a:rPr lang="it-IT" sz="2800" b="1" kern="0" dirty="0">
                <a:solidFill>
                  <a:srgbClr val="003399"/>
                </a:solidFill>
                <a:latin typeface="Calibri"/>
              </a:rPr>
              <a:t> </a:t>
            </a:r>
            <a:r>
              <a:rPr lang="it-IT" sz="2800" b="1" kern="0" dirty="0" err="1">
                <a:solidFill>
                  <a:srgbClr val="003399"/>
                </a:solidFill>
                <a:latin typeface="Calibri"/>
              </a:rPr>
              <a:t>referral</a:t>
            </a:r>
            <a:r>
              <a:rPr lang="it-IT" sz="2800" b="1" kern="0" dirty="0">
                <a:solidFill>
                  <a:srgbClr val="003399"/>
                </a:solidFill>
                <a:latin typeface="Calibri"/>
              </a:rPr>
              <a:t> centre</a:t>
            </a:r>
          </a:p>
        </p:txBody>
      </p:sp>
      <p:pic>
        <p:nvPicPr>
          <p:cNvPr id="5" name="Picture 5"/>
          <p:cNvPicPr>
            <a:picLocks noChangeAspect="1" noChangeArrowheads="1"/>
          </p:cNvPicPr>
          <p:nvPr/>
        </p:nvPicPr>
        <p:blipFill>
          <a:blip r:embed="rId2" cstate="print"/>
          <a:srcRect/>
          <a:stretch>
            <a:fillRect/>
          </a:stretch>
        </p:blipFill>
        <p:spPr bwMode="auto">
          <a:xfrm>
            <a:off x="1524001" y="1557339"/>
            <a:ext cx="4284663" cy="3216275"/>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5951538" y="1557339"/>
            <a:ext cx="4284662" cy="3095625"/>
          </a:xfrm>
          <a:prstGeom prst="rect">
            <a:avLst/>
          </a:prstGeom>
          <a:noFill/>
          <a:ln w="9525">
            <a:noFill/>
            <a:miter lim="800000"/>
            <a:headEnd/>
            <a:tailEnd/>
          </a:ln>
        </p:spPr>
      </p:pic>
      <p:sp>
        <p:nvSpPr>
          <p:cNvPr id="7" name="Text Box 7"/>
          <p:cNvSpPr txBox="1">
            <a:spLocks noChangeArrowheads="1"/>
          </p:cNvSpPr>
          <p:nvPr/>
        </p:nvSpPr>
        <p:spPr bwMode="auto">
          <a:xfrm>
            <a:off x="2131987" y="4889500"/>
            <a:ext cx="8101064" cy="1477328"/>
          </a:xfrm>
          <a:prstGeom prst="rect">
            <a:avLst/>
          </a:prstGeom>
          <a:noFill/>
          <a:ln w="9525">
            <a:noFill/>
            <a:miter lim="800000"/>
            <a:headEnd/>
            <a:tailEnd/>
          </a:ln>
        </p:spPr>
        <p:txBody>
          <a:bodyPr wrap="none">
            <a:spAutoFit/>
          </a:bodyPr>
          <a:lstStyle/>
          <a:p>
            <a:pPr algn="just">
              <a:buFont typeface="Wingdings" pitchFamily="2" charset="2"/>
              <a:buChar char="v"/>
            </a:pPr>
            <a:r>
              <a:rPr lang="it-IT" dirty="0">
                <a:solidFill>
                  <a:srgbClr val="000099"/>
                </a:solidFill>
                <a:latin typeface="Calibri"/>
              </a:rPr>
              <a:t> </a:t>
            </a:r>
            <a:r>
              <a:rPr lang="it-IT" b="1" dirty="0">
                <a:solidFill>
                  <a:srgbClr val="000099"/>
                </a:solidFill>
                <a:latin typeface="Calibri"/>
              </a:rPr>
              <a:t>The </a:t>
            </a:r>
            <a:r>
              <a:rPr lang="it-IT" b="1" dirty="0" err="1">
                <a:solidFill>
                  <a:srgbClr val="000099"/>
                </a:solidFill>
                <a:latin typeface="Calibri"/>
              </a:rPr>
              <a:t>re-evaluation</a:t>
            </a:r>
            <a:r>
              <a:rPr lang="it-IT" b="1" dirty="0">
                <a:solidFill>
                  <a:srgbClr val="000099"/>
                </a:solidFill>
                <a:latin typeface="Calibri"/>
              </a:rPr>
              <a:t> </a:t>
            </a:r>
            <a:r>
              <a:rPr lang="it-IT" b="1" dirty="0" err="1">
                <a:solidFill>
                  <a:srgbClr val="000099"/>
                </a:solidFill>
                <a:latin typeface="Calibri"/>
              </a:rPr>
              <a:t>of</a:t>
            </a:r>
            <a:r>
              <a:rPr lang="it-IT" b="1" dirty="0">
                <a:solidFill>
                  <a:srgbClr val="000099"/>
                </a:solidFill>
                <a:latin typeface="Calibri"/>
              </a:rPr>
              <a:t> </a:t>
            </a:r>
            <a:r>
              <a:rPr lang="it-IT" b="1" dirty="0" err="1">
                <a:solidFill>
                  <a:srgbClr val="000099"/>
                </a:solidFill>
                <a:latin typeface="Calibri"/>
              </a:rPr>
              <a:t>celiac</a:t>
            </a:r>
            <a:r>
              <a:rPr lang="it-IT" b="1" dirty="0">
                <a:solidFill>
                  <a:srgbClr val="000099"/>
                </a:solidFill>
                <a:latin typeface="Calibri"/>
              </a:rPr>
              <a:t> </a:t>
            </a:r>
            <a:r>
              <a:rPr lang="it-IT" b="1" dirty="0" err="1">
                <a:solidFill>
                  <a:srgbClr val="000099"/>
                </a:solidFill>
                <a:latin typeface="Calibri"/>
              </a:rPr>
              <a:t>disease</a:t>
            </a:r>
            <a:r>
              <a:rPr lang="it-IT" b="1" dirty="0">
                <a:solidFill>
                  <a:srgbClr val="000099"/>
                </a:solidFill>
                <a:latin typeface="Calibri"/>
              </a:rPr>
              <a:t>  (</a:t>
            </a:r>
            <a:r>
              <a:rPr lang="it-IT" b="1" dirty="0" err="1">
                <a:solidFill>
                  <a:srgbClr val="000099"/>
                </a:solidFill>
                <a:latin typeface="Calibri"/>
              </a:rPr>
              <a:t>CD</a:t>
            </a:r>
            <a:r>
              <a:rPr lang="it-IT" b="1" dirty="0">
                <a:solidFill>
                  <a:srgbClr val="000099"/>
                </a:solidFill>
                <a:latin typeface="Calibri"/>
              </a:rPr>
              <a:t>) </a:t>
            </a:r>
            <a:r>
              <a:rPr lang="it-IT" b="1" dirty="0" err="1">
                <a:solidFill>
                  <a:srgbClr val="000099"/>
                </a:solidFill>
                <a:latin typeface="Calibri"/>
              </a:rPr>
              <a:t>cases</a:t>
            </a:r>
            <a:r>
              <a:rPr lang="it-IT" b="1" dirty="0">
                <a:solidFill>
                  <a:srgbClr val="000099"/>
                </a:solidFill>
                <a:latin typeface="Calibri"/>
              </a:rPr>
              <a:t> </a:t>
            </a:r>
            <a:r>
              <a:rPr lang="it-IT" b="1" dirty="0" err="1">
                <a:solidFill>
                  <a:srgbClr val="000099"/>
                </a:solidFill>
                <a:latin typeface="Calibri"/>
              </a:rPr>
              <a:t>diagnosed</a:t>
            </a:r>
            <a:r>
              <a:rPr lang="it-IT" b="1" dirty="0">
                <a:solidFill>
                  <a:srgbClr val="000099"/>
                </a:solidFill>
                <a:latin typeface="Calibri"/>
              </a:rPr>
              <a:t> at </a:t>
            </a:r>
            <a:r>
              <a:rPr lang="it-IT" b="1" dirty="0" err="1">
                <a:solidFill>
                  <a:srgbClr val="000099"/>
                </a:solidFill>
                <a:latin typeface="Calibri"/>
              </a:rPr>
              <a:t>other</a:t>
            </a:r>
            <a:r>
              <a:rPr lang="it-IT" b="1" dirty="0">
                <a:solidFill>
                  <a:srgbClr val="000099"/>
                </a:solidFill>
                <a:latin typeface="Calibri"/>
              </a:rPr>
              <a:t> </a:t>
            </a:r>
            <a:r>
              <a:rPr lang="it-IT" b="1" dirty="0" err="1">
                <a:solidFill>
                  <a:srgbClr val="000099"/>
                </a:solidFill>
                <a:latin typeface="Calibri"/>
              </a:rPr>
              <a:t>instutions</a:t>
            </a:r>
            <a:r>
              <a:rPr lang="it-IT" b="1" dirty="0">
                <a:solidFill>
                  <a:srgbClr val="000099"/>
                </a:solidFill>
                <a:latin typeface="Calibri"/>
              </a:rPr>
              <a:t> in a </a:t>
            </a:r>
          </a:p>
          <a:p>
            <a:pPr algn="just"/>
            <a:r>
              <a:rPr lang="it-IT" b="1" dirty="0">
                <a:solidFill>
                  <a:srgbClr val="003399"/>
                </a:solidFill>
                <a:latin typeface="Calibri"/>
              </a:rPr>
              <a:t>    </a:t>
            </a:r>
            <a:r>
              <a:rPr lang="it-IT" b="1" dirty="0" err="1">
                <a:solidFill>
                  <a:srgbClr val="003399"/>
                </a:solidFill>
                <a:latin typeface="Calibri"/>
              </a:rPr>
              <a:t>referral</a:t>
            </a:r>
            <a:r>
              <a:rPr lang="it-IT" b="1" dirty="0">
                <a:solidFill>
                  <a:srgbClr val="003399"/>
                </a:solidFill>
                <a:latin typeface="Calibri"/>
              </a:rPr>
              <a:t> </a:t>
            </a:r>
            <a:r>
              <a:rPr lang="it-IT" b="1" dirty="0" err="1">
                <a:solidFill>
                  <a:srgbClr val="003399"/>
                </a:solidFill>
                <a:latin typeface="Calibri"/>
              </a:rPr>
              <a:t>CD</a:t>
            </a:r>
            <a:r>
              <a:rPr lang="it-IT" b="1" dirty="0">
                <a:solidFill>
                  <a:srgbClr val="003399"/>
                </a:solidFill>
                <a:latin typeface="Calibri"/>
              </a:rPr>
              <a:t> </a:t>
            </a:r>
            <a:r>
              <a:rPr lang="it-IT" b="1" dirty="0" err="1">
                <a:solidFill>
                  <a:srgbClr val="003399"/>
                </a:solidFill>
                <a:latin typeface="Calibri"/>
              </a:rPr>
              <a:t>centre</a:t>
            </a:r>
            <a:r>
              <a:rPr lang="it-IT" b="1" dirty="0">
                <a:solidFill>
                  <a:srgbClr val="003399"/>
                </a:solidFill>
                <a:latin typeface="Calibri"/>
              </a:rPr>
              <a:t> </a:t>
            </a:r>
            <a:r>
              <a:rPr lang="it-IT" b="1" dirty="0" err="1">
                <a:solidFill>
                  <a:srgbClr val="003399"/>
                </a:solidFill>
                <a:latin typeface="Calibri"/>
              </a:rPr>
              <a:t>did</a:t>
            </a:r>
            <a:r>
              <a:rPr lang="it-IT" b="1" dirty="0">
                <a:solidFill>
                  <a:srgbClr val="003399"/>
                </a:solidFill>
                <a:latin typeface="Calibri"/>
              </a:rPr>
              <a:t> </a:t>
            </a:r>
            <a:r>
              <a:rPr lang="it-IT" b="1" dirty="0" err="1">
                <a:solidFill>
                  <a:srgbClr val="003399"/>
                </a:solidFill>
                <a:latin typeface="Calibri"/>
              </a:rPr>
              <a:t>not</a:t>
            </a:r>
            <a:r>
              <a:rPr lang="it-IT" b="1" dirty="0">
                <a:solidFill>
                  <a:srgbClr val="003399"/>
                </a:solidFill>
                <a:latin typeface="Calibri"/>
              </a:rPr>
              <a:t> </a:t>
            </a:r>
            <a:r>
              <a:rPr lang="it-IT" b="1" dirty="0" err="1">
                <a:solidFill>
                  <a:srgbClr val="003399"/>
                </a:solidFill>
                <a:latin typeface="Calibri"/>
              </a:rPr>
              <a:t>confirm</a:t>
            </a:r>
            <a:r>
              <a:rPr lang="it-IT" b="1" dirty="0">
                <a:solidFill>
                  <a:srgbClr val="003399"/>
                </a:solidFill>
                <a:latin typeface="Calibri"/>
              </a:rPr>
              <a:t>  the </a:t>
            </a:r>
            <a:r>
              <a:rPr lang="it-IT" b="1" dirty="0" err="1">
                <a:solidFill>
                  <a:srgbClr val="003399"/>
                </a:solidFill>
                <a:latin typeface="Calibri"/>
              </a:rPr>
              <a:t>diagnosis</a:t>
            </a:r>
            <a:r>
              <a:rPr lang="it-IT" b="1" dirty="0">
                <a:solidFill>
                  <a:srgbClr val="003399"/>
                </a:solidFill>
                <a:latin typeface="Calibri"/>
              </a:rPr>
              <a:t> in a high </a:t>
            </a:r>
            <a:r>
              <a:rPr lang="it-IT" b="1" dirty="0" err="1">
                <a:solidFill>
                  <a:srgbClr val="003399"/>
                </a:solidFill>
                <a:latin typeface="Calibri"/>
              </a:rPr>
              <a:t>number</a:t>
            </a:r>
            <a:r>
              <a:rPr lang="it-IT" b="1" dirty="0">
                <a:solidFill>
                  <a:srgbClr val="003399"/>
                </a:solidFill>
                <a:latin typeface="Calibri"/>
              </a:rPr>
              <a:t> </a:t>
            </a:r>
            <a:r>
              <a:rPr lang="it-IT" b="1" dirty="0" err="1">
                <a:solidFill>
                  <a:srgbClr val="003399"/>
                </a:solidFill>
                <a:latin typeface="Calibri"/>
              </a:rPr>
              <a:t>of</a:t>
            </a:r>
            <a:r>
              <a:rPr lang="it-IT" b="1" dirty="0">
                <a:solidFill>
                  <a:srgbClr val="003399"/>
                </a:solidFill>
                <a:latin typeface="Calibri"/>
              </a:rPr>
              <a:t>  </a:t>
            </a:r>
            <a:r>
              <a:rPr lang="it-IT" b="1" dirty="0" err="1">
                <a:solidFill>
                  <a:srgbClr val="003399"/>
                </a:solidFill>
                <a:latin typeface="Calibri"/>
              </a:rPr>
              <a:t>cases</a:t>
            </a:r>
            <a:endParaRPr lang="it-IT" b="1" dirty="0">
              <a:solidFill>
                <a:srgbClr val="003399"/>
              </a:solidFill>
              <a:latin typeface="Calibri"/>
            </a:endParaRPr>
          </a:p>
          <a:p>
            <a:pPr algn="just"/>
            <a:endParaRPr lang="it-IT" b="1" dirty="0">
              <a:solidFill>
                <a:srgbClr val="003399"/>
              </a:solidFill>
              <a:latin typeface="Calibri"/>
            </a:endParaRPr>
          </a:p>
          <a:p>
            <a:pPr algn="just">
              <a:buFont typeface="Wingdings" pitchFamily="2" charset="2"/>
              <a:buChar char="v"/>
            </a:pPr>
            <a:r>
              <a:rPr lang="it-IT" b="1" dirty="0">
                <a:solidFill>
                  <a:srgbClr val="003399"/>
                </a:solidFill>
                <a:latin typeface="Calibri"/>
              </a:rPr>
              <a:t> An </a:t>
            </a:r>
            <a:r>
              <a:rPr lang="it-IT" b="1" dirty="0" err="1">
                <a:solidFill>
                  <a:srgbClr val="003399"/>
                </a:solidFill>
                <a:latin typeface="Calibri"/>
              </a:rPr>
              <a:t>incorrect</a:t>
            </a:r>
            <a:r>
              <a:rPr lang="it-IT" b="1" dirty="0">
                <a:solidFill>
                  <a:srgbClr val="003399"/>
                </a:solidFill>
                <a:latin typeface="Calibri"/>
              </a:rPr>
              <a:t> </a:t>
            </a:r>
            <a:r>
              <a:rPr lang="it-IT" b="1" dirty="0" err="1">
                <a:solidFill>
                  <a:srgbClr val="003399"/>
                </a:solidFill>
                <a:latin typeface="Calibri"/>
              </a:rPr>
              <a:t>diagnosis</a:t>
            </a:r>
            <a:r>
              <a:rPr lang="it-IT" b="1" dirty="0">
                <a:solidFill>
                  <a:srgbClr val="003399"/>
                </a:solidFill>
                <a:latin typeface="Calibri"/>
              </a:rPr>
              <a:t> </a:t>
            </a:r>
            <a:r>
              <a:rPr lang="it-IT" b="1" dirty="0" err="1">
                <a:solidFill>
                  <a:srgbClr val="003399"/>
                </a:solidFill>
                <a:latin typeface="Calibri"/>
              </a:rPr>
              <a:t>of</a:t>
            </a:r>
            <a:r>
              <a:rPr lang="it-IT" b="1" dirty="0">
                <a:solidFill>
                  <a:srgbClr val="003399"/>
                </a:solidFill>
                <a:latin typeface="Calibri"/>
              </a:rPr>
              <a:t> </a:t>
            </a:r>
            <a:r>
              <a:rPr lang="it-IT" b="1" dirty="0" err="1">
                <a:solidFill>
                  <a:srgbClr val="003399"/>
                </a:solidFill>
                <a:latin typeface="Calibri"/>
              </a:rPr>
              <a:t>CD</a:t>
            </a:r>
            <a:r>
              <a:rPr lang="it-IT" b="1" dirty="0">
                <a:solidFill>
                  <a:srgbClr val="003399"/>
                </a:solidFill>
                <a:latin typeface="Calibri"/>
              </a:rPr>
              <a:t>  </a:t>
            </a:r>
            <a:r>
              <a:rPr lang="it-IT" b="1" dirty="0" err="1">
                <a:solidFill>
                  <a:srgbClr val="003399"/>
                </a:solidFill>
                <a:latin typeface="Calibri"/>
              </a:rPr>
              <a:t>represents</a:t>
            </a:r>
            <a:r>
              <a:rPr lang="it-IT" b="1" dirty="0">
                <a:solidFill>
                  <a:srgbClr val="003399"/>
                </a:solidFill>
                <a:latin typeface="Calibri"/>
              </a:rPr>
              <a:t> </a:t>
            </a:r>
            <a:r>
              <a:rPr lang="it-IT" b="1" dirty="0" err="1">
                <a:solidFill>
                  <a:srgbClr val="003399"/>
                </a:solidFill>
                <a:latin typeface="Calibri"/>
              </a:rPr>
              <a:t>both</a:t>
            </a:r>
            <a:r>
              <a:rPr lang="it-IT" b="1" dirty="0">
                <a:solidFill>
                  <a:srgbClr val="003399"/>
                </a:solidFill>
                <a:latin typeface="Calibri"/>
              </a:rPr>
              <a:t> a </a:t>
            </a:r>
            <a:r>
              <a:rPr lang="it-IT" b="1" dirty="0" err="1">
                <a:solidFill>
                  <a:srgbClr val="003399"/>
                </a:solidFill>
                <a:latin typeface="Calibri"/>
              </a:rPr>
              <a:t>risk</a:t>
            </a:r>
            <a:r>
              <a:rPr lang="it-IT" b="1" dirty="0">
                <a:solidFill>
                  <a:srgbClr val="003399"/>
                </a:solidFill>
                <a:latin typeface="Calibri"/>
              </a:rPr>
              <a:t> </a:t>
            </a:r>
            <a:r>
              <a:rPr lang="it-IT" b="1" dirty="0" err="1">
                <a:solidFill>
                  <a:srgbClr val="003399"/>
                </a:solidFill>
                <a:latin typeface="Calibri"/>
              </a:rPr>
              <a:t>for</a:t>
            </a:r>
            <a:r>
              <a:rPr lang="it-IT" b="1" dirty="0">
                <a:solidFill>
                  <a:srgbClr val="003399"/>
                </a:solidFill>
                <a:latin typeface="Calibri"/>
              </a:rPr>
              <a:t> the </a:t>
            </a:r>
            <a:r>
              <a:rPr lang="it-IT" b="1" dirty="0" err="1">
                <a:solidFill>
                  <a:srgbClr val="003399"/>
                </a:solidFill>
                <a:latin typeface="Calibri"/>
              </a:rPr>
              <a:t>health</a:t>
            </a:r>
            <a:r>
              <a:rPr lang="it-IT" b="1" dirty="0">
                <a:solidFill>
                  <a:srgbClr val="003399"/>
                </a:solidFill>
                <a:latin typeface="Calibri"/>
              </a:rPr>
              <a:t> </a:t>
            </a:r>
            <a:r>
              <a:rPr lang="it-IT" b="1" dirty="0" err="1">
                <a:solidFill>
                  <a:srgbClr val="003399"/>
                </a:solidFill>
                <a:latin typeface="Calibri"/>
              </a:rPr>
              <a:t>of</a:t>
            </a:r>
            <a:r>
              <a:rPr lang="it-IT" b="1" dirty="0">
                <a:solidFill>
                  <a:srgbClr val="003399"/>
                </a:solidFill>
                <a:latin typeface="Calibri"/>
              </a:rPr>
              <a:t> the </a:t>
            </a:r>
            <a:r>
              <a:rPr lang="it-IT" b="1" dirty="0" err="1">
                <a:solidFill>
                  <a:srgbClr val="003399"/>
                </a:solidFill>
                <a:latin typeface="Calibri"/>
              </a:rPr>
              <a:t>patient</a:t>
            </a:r>
            <a:r>
              <a:rPr lang="it-IT" b="1" dirty="0">
                <a:solidFill>
                  <a:srgbClr val="003399"/>
                </a:solidFill>
                <a:latin typeface="Calibri"/>
              </a:rPr>
              <a:t> </a:t>
            </a:r>
          </a:p>
          <a:p>
            <a:pPr algn="just"/>
            <a:r>
              <a:rPr lang="it-IT" b="1" dirty="0">
                <a:solidFill>
                  <a:srgbClr val="003399"/>
                </a:solidFill>
                <a:latin typeface="Calibri"/>
              </a:rPr>
              <a:t>    and a </a:t>
            </a:r>
            <a:r>
              <a:rPr lang="it-IT" b="1" dirty="0" err="1">
                <a:solidFill>
                  <a:srgbClr val="003399"/>
                </a:solidFill>
                <a:latin typeface="Calibri"/>
              </a:rPr>
              <a:t>considerable</a:t>
            </a:r>
            <a:r>
              <a:rPr lang="it-IT" b="1" dirty="0">
                <a:solidFill>
                  <a:srgbClr val="003399"/>
                </a:solidFill>
                <a:latin typeface="Calibri"/>
              </a:rPr>
              <a:t> </a:t>
            </a:r>
            <a:r>
              <a:rPr lang="it-IT" b="1" dirty="0" err="1">
                <a:solidFill>
                  <a:srgbClr val="003399"/>
                </a:solidFill>
                <a:latin typeface="Calibri"/>
              </a:rPr>
              <a:t>waste</a:t>
            </a:r>
            <a:r>
              <a:rPr lang="it-IT" b="1" dirty="0">
                <a:solidFill>
                  <a:srgbClr val="003399"/>
                </a:solidFill>
                <a:latin typeface="Calibri"/>
              </a:rPr>
              <a:t> </a:t>
            </a:r>
            <a:r>
              <a:rPr lang="it-IT" b="1" dirty="0" err="1">
                <a:solidFill>
                  <a:srgbClr val="003399"/>
                </a:solidFill>
                <a:latin typeface="Calibri"/>
              </a:rPr>
              <a:t>of</a:t>
            </a:r>
            <a:r>
              <a:rPr lang="it-IT" b="1" dirty="0">
                <a:solidFill>
                  <a:srgbClr val="003399"/>
                </a:solidFill>
                <a:latin typeface="Calibri"/>
              </a:rPr>
              <a:t> </a:t>
            </a:r>
            <a:r>
              <a:rPr lang="it-IT" b="1" dirty="0" err="1">
                <a:solidFill>
                  <a:srgbClr val="003399"/>
                </a:solidFill>
                <a:latin typeface="Calibri"/>
              </a:rPr>
              <a:t>money</a:t>
            </a:r>
            <a:r>
              <a:rPr lang="it-IT" b="1" dirty="0">
                <a:solidFill>
                  <a:srgbClr val="003399"/>
                </a:solidFill>
                <a:latin typeface="Calibri"/>
              </a:rPr>
              <a:t>, </a:t>
            </a:r>
            <a:r>
              <a:rPr lang="it-IT" b="1" dirty="0" err="1">
                <a:solidFill>
                  <a:srgbClr val="003399"/>
                </a:solidFill>
                <a:latin typeface="Calibri"/>
              </a:rPr>
              <a:t>time</a:t>
            </a:r>
            <a:r>
              <a:rPr lang="it-IT" b="1" dirty="0">
                <a:solidFill>
                  <a:srgbClr val="003399"/>
                </a:solidFill>
                <a:latin typeface="Calibri"/>
              </a:rPr>
              <a:t> and  </a:t>
            </a:r>
            <a:r>
              <a:rPr lang="it-IT" b="1" dirty="0" err="1">
                <a:solidFill>
                  <a:srgbClr val="003399"/>
                </a:solidFill>
                <a:latin typeface="Calibri"/>
              </a:rPr>
              <a:t>resources</a:t>
            </a:r>
            <a:r>
              <a:rPr lang="it-IT" b="1" dirty="0">
                <a:solidFill>
                  <a:srgbClr val="003399"/>
                </a:solidFill>
                <a:latin typeface="Calibri"/>
              </a:rPr>
              <a:t> </a:t>
            </a:r>
            <a:r>
              <a:rPr lang="it-IT" b="1" dirty="0" err="1">
                <a:solidFill>
                  <a:srgbClr val="003399"/>
                </a:solidFill>
                <a:latin typeface="Calibri"/>
              </a:rPr>
              <a:t>for</a:t>
            </a:r>
            <a:r>
              <a:rPr lang="it-IT" b="1" dirty="0">
                <a:solidFill>
                  <a:srgbClr val="003399"/>
                </a:solidFill>
                <a:latin typeface="Calibri"/>
              </a:rPr>
              <a:t> </a:t>
            </a:r>
            <a:r>
              <a:rPr lang="it-IT" b="1" dirty="0" err="1">
                <a:solidFill>
                  <a:srgbClr val="003399"/>
                </a:solidFill>
                <a:latin typeface="Calibri"/>
              </a:rPr>
              <a:t>institutions</a:t>
            </a:r>
            <a:r>
              <a:rPr lang="it-IT" b="1" dirty="0">
                <a:solidFill>
                  <a:srgbClr val="003399"/>
                </a:solidFill>
                <a:latin typeface="Calibri"/>
              </a:rPr>
              <a:t> </a:t>
            </a:r>
          </a:p>
        </p:txBody>
      </p:sp>
      <p:sp>
        <p:nvSpPr>
          <p:cNvPr id="8" name="Text Box 8"/>
          <p:cNvSpPr txBox="1">
            <a:spLocks noChangeArrowheads="1"/>
          </p:cNvSpPr>
          <p:nvPr/>
        </p:nvSpPr>
        <p:spPr bwMode="auto">
          <a:xfrm>
            <a:off x="1900238" y="6400801"/>
            <a:ext cx="2635786" cy="307777"/>
          </a:xfrm>
          <a:prstGeom prst="rect">
            <a:avLst/>
          </a:prstGeom>
          <a:noFill/>
          <a:ln w="9525">
            <a:noFill/>
            <a:miter lim="800000"/>
            <a:headEnd/>
            <a:tailEnd/>
          </a:ln>
        </p:spPr>
        <p:txBody>
          <a:bodyPr wrap="none">
            <a:spAutoFit/>
          </a:bodyPr>
          <a:lstStyle/>
          <a:p>
            <a:r>
              <a:rPr lang="it-IT" sz="1400" b="1" dirty="0">
                <a:solidFill>
                  <a:srgbClr val="003399"/>
                </a:solidFill>
                <a:latin typeface="Calibri"/>
              </a:rPr>
              <a:t>Biagi F, Can  J </a:t>
            </a:r>
            <a:r>
              <a:rPr lang="it-IT" sz="1400" b="1" dirty="0" err="1">
                <a:solidFill>
                  <a:srgbClr val="003399"/>
                </a:solidFill>
                <a:latin typeface="Calibri"/>
              </a:rPr>
              <a:t>Gastroenterol</a:t>
            </a:r>
            <a:r>
              <a:rPr lang="it-IT" sz="1400" b="1" dirty="0">
                <a:solidFill>
                  <a:srgbClr val="003399"/>
                </a:solidFill>
                <a:latin typeface="Calibri"/>
              </a:rPr>
              <a:t> 2009</a:t>
            </a:r>
          </a:p>
        </p:txBody>
      </p:sp>
      <p:sp>
        <p:nvSpPr>
          <p:cNvPr id="11" name="Ovale 10"/>
          <p:cNvSpPr/>
          <p:nvPr/>
        </p:nvSpPr>
        <p:spPr>
          <a:xfrm>
            <a:off x="4655840" y="2708920"/>
            <a:ext cx="2448272" cy="1778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a:solidFill>
                  <a:prstClr val="white"/>
                </a:solidFill>
                <a:latin typeface="Calibri"/>
              </a:rPr>
              <a:t>CD</a:t>
            </a:r>
            <a:r>
              <a:rPr lang="it-IT" sz="2000" b="1" dirty="0">
                <a:solidFill>
                  <a:prstClr val="white"/>
                </a:solidFill>
                <a:latin typeface="Calibri"/>
              </a:rPr>
              <a:t> </a:t>
            </a:r>
            <a:r>
              <a:rPr lang="it-IT" sz="2000" b="1" dirty="0" err="1">
                <a:solidFill>
                  <a:prstClr val="white"/>
                </a:solidFill>
                <a:latin typeface="Calibri"/>
              </a:rPr>
              <a:t>diagnosis</a:t>
            </a:r>
            <a:r>
              <a:rPr lang="it-IT" sz="2000" b="1" dirty="0">
                <a:solidFill>
                  <a:prstClr val="white"/>
                </a:solidFill>
                <a:latin typeface="Calibri"/>
              </a:rPr>
              <a:t> </a:t>
            </a:r>
            <a:r>
              <a:rPr lang="it-IT" sz="2000" b="1" dirty="0" err="1">
                <a:solidFill>
                  <a:prstClr val="white"/>
                </a:solidFill>
                <a:latin typeface="Calibri"/>
              </a:rPr>
              <a:t>confirmed</a:t>
            </a:r>
            <a:r>
              <a:rPr lang="it-IT" sz="2000" b="1" dirty="0">
                <a:solidFill>
                  <a:prstClr val="white"/>
                </a:solidFill>
                <a:latin typeface="Calibri"/>
              </a:rPr>
              <a:t> in </a:t>
            </a:r>
            <a:r>
              <a:rPr lang="it-IT" sz="2000" b="1" dirty="0" err="1">
                <a:solidFill>
                  <a:prstClr val="white"/>
                </a:solidFill>
                <a:latin typeface="Calibri"/>
              </a:rPr>
              <a:t>only</a:t>
            </a:r>
            <a:r>
              <a:rPr lang="it-IT" sz="2000" b="1" dirty="0">
                <a:solidFill>
                  <a:prstClr val="white"/>
                </a:solidFill>
                <a:latin typeface="Calibri"/>
              </a:rPr>
              <a:t> 61/180 </a:t>
            </a:r>
            <a:r>
              <a:rPr lang="it-IT" sz="2000" b="1" dirty="0" err="1">
                <a:solidFill>
                  <a:prstClr val="white"/>
                </a:solidFill>
                <a:latin typeface="Calibri"/>
              </a:rPr>
              <a:t>pts</a:t>
            </a:r>
            <a:r>
              <a:rPr lang="it-IT" sz="2000" b="1" dirty="0">
                <a:solidFill>
                  <a:prstClr val="white"/>
                </a:solidFill>
                <a:latin typeface="Calibri"/>
              </a:rPr>
              <a:t>  (34%)</a:t>
            </a:r>
          </a:p>
        </p:txBody>
      </p:sp>
    </p:spTree>
    <p:extLst>
      <p:ext uri="{BB962C8B-B14F-4D97-AF65-F5344CB8AC3E}">
        <p14:creationId xmlns:p14="http://schemas.microsoft.com/office/powerpoint/2010/main" val="13207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07568" y="2564904"/>
            <a:ext cx="7848872" cy="2677656"/>
          </a:xfrm>
          <a:prstGeom prst="rect">
            <a:avLst/>
          </a:prstGeom>
          <a:noFill/>
          <a:ln w="38100">
            <a:solidFill>
              <a:srgbClr val="FF0000"/>
            </a:solidFill>
          </a:ln>
        </p:spPr>
        <p:txBody>
          <a:bodyPr wrap="square" rtlCol="0">
            <a:spAutoFit/>
          </a:bodyPr>
          <a:lstStyle/>
          <a:p>
            <a:pPr algn="ctr"/>
            <a:endParaRPr lang="it-IT" sz="2800" dirty="0">
              <a:solidFill>
                <a:srgbClr val="000099"/>
              </a:solidFill>
              <a:latin typeface="Calibri"/>
            </a:endParaRPr>
          </a:p>
          <a:p>
            <a:pPr algn="ctr"/>
            <a:r>
              <a:rPr lang="it-IT" sz="2800" dirty="0" err="1">
                <a:solidFill>
                  <a:srgbClr val="000099"/>
                </a:solidFill>
                <a:latin typeface="Calibri"/>
              </a:rPr>
              <a:t>Mistake</a:t>
            </a:r>
            <a:r>
              <a:rPr lang="it-IT" sz="2800" dirty="0">
                <a:solidFill>
                  <a:srgbClr val="000099"/>
                </a:solidFill>
                <a:latin typeface="Calibri"/>
              </a:rPr>
              <a:t> 1 </a:t>
            </a:r>
          </a:p>
          <a:p>
            <a:pPr algn="ctr"/>
            <a:endParaRPr lang="it-IT" sz="2800" dirty="0">
              <a:solidFill>
                <a:srgbClr val="000099"/>
              </a:solidFill>
              <a:latin typeface="Calibri"/>
            </a:endParaRPr>
          </a:p>
          <a:p>
            <a:pPr algn="ctr"/>
            <a:r>
              <a:rPr lang="it-IT" sz="2800" dirty="0" err="1">
                <a:solidFill>
                  <a:srgbClr val="000099"/>
                </a:solidFill>
                <a:latin typeface="Calibri"/>
              </a:rPr>
              <a:t>Evaluating</a:t>
            </a:r>
            <a:r>
              <a:rPr lang="it-IT" sz="2800" dirty="0">
                <a:solidFill>
                  <a:srgbClr val="000099"/>
                </a:solidFill>
                <a:latin typeface="Calibri"/>
              </a:rPr>
              <a:t> </a:t>
            </a:r>
            <a:r>
              <a:rPr lang="it-IT" sz="2800" dirty="0" err="1">
                <a:solidFill>
                  <a:srgbClr val="000099"/>
                </a:solidFill>
                <a:latin typeface="Calibri"/>
              </a:rPr>
              <a:t>patients</a:t>
            </a:r>
            <a:r>
              <a:rPr lang="it-IT" sz="2800" dirty="0">
                <a:solidFill>
                  <a:srgbClr val="000099"/>
                </a:solidFill>
                <a:latin typeface="Calibri"/>
              </a:rPr>
              <a:t> for CD </a:t>
            </a:r>
            <a:r>
              <a:rPr lang="it-IT" sz="2800" dirty="0" err="1">
                <a:solidFill>
                  <a:srgbClr val="000099"/>
                </a:solidFill>
                <a:latin typeface="Calibri"/>
              </a:rPr>
              <a:t>after</a:t>
            </a:r>
            <a:r>
              <a:rPr lang="it-IT" sz="2800" dirty="0">
                <a:solidFill>
                  <a:srgbClr val="000099"/>
                </a:solidFill>
                <a:latin typeface="Calibri"/>
              </a:rPr>
              <a:t> a GFD </a:t>
            </a:r>
            <a:r>
              <a:rPr lang="it-IT" sz="2800" dirty="0" err="1">
                <a:solidFill>
                  <a:srgbClr val="000099"/>
                </a:solidFill>
                <a:latin typeface="Calibri"/>
              </a:rPr>
              <a:t>has</a:t>
            </a:r>
            <a:r>
              <a:rPr lang="it-IT" sz="2800" dirty="0">
                <a:solidFill>
                  <a:srgbClr val="000099"/>
                </a:solidFill>
                <a:latin typeface="Calibri"/>
              </a:rPr>
              <a:t> </a:t>
            </a:r>
            <a:r>
              <a:rPr lang="it-IT" sz="2800" dirty="0" err="1">
                <a:solidFill>
                  <a:srgbClr val="000099"/>
                </a:solidFill>
                <a:latin typeface="Calibri"/>
              </a:rPr>
              <a:t>already</a:t>
            </a:r>
            <a:r>
              <a:rPr lang="it-IT" sz="2800" dirty="0">
                <a:solidFill>
                  <a:srgbClr val="000099"/>
                </a:solidFill>
                <a:latin typeface="Calibri"/>
              </a:rPr>
              <a:t> </a:t>
            </a:r>
            <a:r>
              <a:rPr lang="it-IT" sz="2800" dirty="0" err="1">
                <a:solidFill>
                  <a:srgbClr val="000099"/>
                </a:solidFill>
                <a:latin typeface="Calibri"/>
              </a:rPr>
              <a:t>been</a:t>
            </a:r>
            <a:r>
              <a:rPr lang="it-IT" sz="2800" dirty="0">
                <a:solidFill>
                  <a:srgbClr val="000099"/>
                </a:solidFill>
                <a:latin typeface="Calibri"/>
              </a:rPr>
              <a:t> </a:t>
            </a:r>
            <a:r>
              <a:rPr lang="it-IT" sz="2800" dirty="0" err="1">
                <a:solidFill>
                  <a:srgbClr val="000099"/>
                </a:solidFill>
                <a:latin typeface="Calibri"/>
              </a:rPr>
              <a:t>initiated</a:t>
            </a:r>
            <a:endParaRPr lang="it-IT" sz="2800" dirty="0">
              <a:solidFill>
                <a:srgbClr val="000099"/>
              </a:solidFill>
              <a:latin typeface="Calibri"/>
            </a:endParaRPr>
          </a:p>
          <a:p>
            <a:pPr algn="ctr"/>
            <a:endParaRPr lang="it-IT" sz="2800" dirty="0">
              <a:solidFill>
                <a:srgbClr val="000099"/>
              </a:solidFill>
              <a:latin typeface="Calibri"/>
            </a:endParaRPr>
          </a:p>
        </p:txBody>
      </p:sp>
      <p:pic>
        <p:nvPicPr>
          <p:cNvPr id="4" name="Picture 2"/>
          <p:cNvPicPr>
            <a:picLocks noChangeAspect="1" noChangeArrowheads="1"/>
          </p:cNvPicPr>
          <p:nvPr/>
        </p:nvPicPr>
        <p:blipFill>
          <a:blip r:embed="rId2" cstate="print"/>
          <a:srcRect/>
          <a:stretch>
            <a:fillRect/>
          </a:stretch>
        </p:blipFill>
        <p:spPr bwMode="auto">
          <a:xfrm>
            <a:off x="1775521" y="0"/>
            <a:ext cx="8562975" cy="2019300"/>
          </a:xfrm>
          <a:prstGeom prst="rect">
            <a:avLst/>
          </a:prstGeom>
          <a:noFill/>
          <a:ln w="9525">
            <a:noFill/>
            <a:miter lim="800000"/>
            <a:headEnd/>
            <a:tailEnd/>
          </a:ln>
        </p:spPr>
      </p:pic>
    </p:spTree>
    <p:extLst>
      <p:ext uri="{BB962C8B-B14F-4D97-AF65-F5344CB8AC3E}">
        <p14:creationId xmlns:p14="http://schemas.microsoft.com/office/powerpoint/2010/main" val="3599990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79576" y="260648"/>
            <a:ext cx="7571184" cy="1143000"/>
          </a:xfrm>
          <a:ln w="38100">
            <a:solidFill>
              <a:srgbClr val="FF0000"/>
            </a:solidFill>
          </a:ln>
        </p:spPr>
        <p:txBody>
          <a:bodyPr>
            <a:normAutofit fontScale="90000"/>
          </a:bodyPr>
          <a:lstStyle/>
          <a:p>
            <a:r>
              <a:rPr lang="it-IT" dirty="0" smtClean="0">
                <a:solidFill>
                  <a:srgbClr val="000099"/>
                </a:solidFill>
              </a:rPr>
              <a:t>Falsi negativi per celiachia in soggetti già a dieta </a:t>
            </a:r>
            <a:r>
              <a:rPr lang="it-IT" dirty="0" err="1" smtClean="0">
                <a:solidFill>
                  <a:srgbClr val="000099"/>
                </a:solidFill>
              </a:rPr>
              <a:t>aglutinata</a:t>
            </a:r>
            <a:endParaRPr lang="it-IT" dirty="0">
              <a:solidFill>
                <a:srgbClr val="000099"/>
              </a:solidFill>
            </a:endParaRPr>
          </a:p>
        </p:txBody>
      </p:sp>
      <p:sp>
        <p:nvSpPr>
          <p:cNvPr id="3" name="Segnaposto contenuto 2"/>
          <p:cNvSpPr>
            <a:spLocks noGrp="1"/>
          </p:cNvSpPr>
          <p:nvPr>
            <p:ph idx="1"/>
          </p:nvPr>
        </p:nvSpPr>
        <p:spPr>
          <a:xfrm>
            <a:off x="1981200" y="1844825"/>
            <a:ext cx="8229600" cy="4281339"/>
          </a:xfrm>
        </p:spPr>
        <p:txBody>
          <a:bodyPr>
            <a:normAutofit fontScale="92500" lnSpcReduction="10000"/>
          </a:bodyPr>
          <a:lstStyle/>
          <a:p>
            <a:pPr algn="just"/>
            <a:r>
              <a:rPr lang="it-IT" sz="2400" dirty="0">
                <a:solidFill>
                  <a:srgbClr val="000099"/>
                </a:solidFill>
              </a:rPr>
              <a:t>L’esecuzione degli esami sierologici ed istologici in soggetti che hanno escluso il glutine da tempo genera risultati falsamente negativi</a:t>
            </a:r>
          </a:p>
          <a:p>
            <a:pPr algn="just"/>
            <a:endParaRPr lang="it-IT" sz="2400" dirty="0">
              <a:solidFill>
                <a:srgbClr val="000099"/>
              </a:solidFill>
            </a:endParaRPr>
          </a:p>
          <a:p>
            <a:pPr algn="just"/>
            <a:r>
              <a:rPr lang="it-IT" sz="2400" dirty="0">
                <a:solidFill>
                  <a:srgbClr val="000099"/>
                </a:solidFill>
              </a:rPr>
              <a:t>Per evitare questo errore è necessario effettuare un challenge con glutine sotto controllo medico per un periodo da 2 a 8 settimane prima di procedere alla biopsia duodenale e alla esecuzione della sierologia per celiachia </a:t>
            </a:r>
          </a:p>
          <a:p>
            <a:pPr algn="just"/>
            <a:endParaRPr lang="it-IT" sz="2400" dirty="0">
              <a:solidFill>
                <a:srgbClr val="000099"/>
              </a:solidFill>
            </a:endParaRPr>
          </a:p>
          <a:p>
            <a:pPr algn="just"/>
            <a:r>
              <a:rPr lang="it-IT" sz="2400" dirty="0">
                <a:solidFill>
                  <a:srgbClr val="000099"/>
                </a:solidFill>
              </a:rPr>
              <a:t>Il challenge con glutine può essere evitato eseguendo il test genetico per celiachia la cui negatività esclude di fatto la </a:t>
            </a:r>
            <a:r>
              <a:rPr lang="it-IT" sz="2400" dirty="0" err="1">
                <a:solidFill>
                  <a:srgbClr val="000099"/>
                </a:solidFill>
              </a:rPr>
              <a:t>diagnsoi</a:t>
            </a:r>
            <a:r>
              <a:rPr lang="it-IT" sz="2400" dirty="0">
                <a:solidFill>
                  <a:srgbClr val="000099"/>
                </a:solidFill>
              </a:rPr>
              <a:t> di celiachia.</a:t>
            </a:r>
          </a:p>
        </p:txBody>
      </p:sp>
      <p:sp>
        <p:nvSpPr>
          <p:cNvPr id="5" name="CasellaDiTesto 4"/>
          <p:cNvSpPr txBox="1"/>
          <p:nvPr/>
        </p:nvSpPr>
        <p:spPr>
          <a:xfrm>
            <a:off x="1524000" y="6165305"/>
            <a:ext cx="9144000" cy="584775"/>
          </a:xfrm>
          <a:prstGeom prst="rect">
            <a:avLst/>
          </a:prstGeom>
          <a:noFill/>
        </p:spPr>
        <p:txBody>
          <a:bodyPr wrap="square" rtlCol="0">
            <a:spAutoFit/>
          </a:bodyPr>
          <a:lstStyle/>
          <a:p>
            <a:pPr algn="ctr"/>
            <a:r>
              <a:rPr lang="it-IT" sz="1600" dirty="0">
                <a:solidFill>
                  <a:srgbClr val="000099"/>
                </a:solidFill>
                <a:latin typeface="Calibri"/>
              </a:rPr>
              <a:t>American College Gastroenterology </a:t>
            </a:r>
            <a:r>
              <a:rPr lang="it-IT" sz="1600" dirty="0" err="1">
                <a:solidFill>
                  <a:srgbClr val="000099"/>
                </a:solidFill>
                <a:latin typeface="Calibri"/>
              </a:rPr>
              <a:t>Guidelines</a:t>
            </a:r>
            <a:r>
              <a:rPr lang="it-IT" sz="1600" dirty="0">
                <a:solidFill>
                  <a:srgbClr val="000099"/>
                </a:solidFill>
                <a:latin typeface="Calibri"/>
              </a:rPr>
              <a:t>: </a:t>
            </a:r>
            <a:r>
              <a:rPr lang="it-IT" sz="1600" dirty="0" err="1">
                <a:solidFill>
                  <a:srgbClr val="000099"/>
                </a:solidFill>
                <a:latin typeface="Calibri"/>
              </a:rPr>
              <a:t>Diagnosis</a:t>
            </a:r>
            <a:r>
              <a:rPr lang="it-IT" sz="1600" dirty="0">
                <a:solidFill>
                  <a:srgbClr val="000099"/>
                </a:solidFill>
                <a:latin typeface="Calibri"/>
              </a:rPr>
              <a:t> and Management </a:t>
            </a:r>
            <a:r>
              <a:rPr lang="it-IT" sz="1600" dirty="0" err="1">
                <a:solidFill>
                  <a:srgbClr val="000099"/>
                </a:solidFill>
                <a:latin typeface="Calibri"/>
              </a:rPr>
              <a:t>of</a:t>
            </a:r>
            <a:r>
              <a:rPr lang="it-IT" sz="1600" dirty="0">
                <a:solidFill>
                  <a:srgbClr val="000099"/>
                </a:solidFill>
                <a:latin typeface="Calibri"/>
              </a:rPr>
              <a:t> </a:t>
            </a:r>
            <a:r>
              <a:rPr lang="it-IT" sz="1600" dirty="0" err="1">
                <a:solidFill>
                  <a:srgbClr val="000099"/>
                </a:solidFill>
                <a:latin typeface="Calibri"/>
              </a:rPr>
              <a:t>Celiac</a:t>
            </a:r>
            <a:r>
              <a:rPr lang="it-IT" sz="1600" dirty="0">
                <a:solidFill>
                  <a:srgbClr val="000099"/>
                </a:solidFill>
                <a:latin typeface="Calibri"/>
              </a:rPr>
              <a:t> </a:t>
            </a:r>
            <a:r>
              <a:rPr lang="it-IT" sz="1600" dirty="0" err="1">
                <a:solidFill>
                  <a:srgbClr val="000099"/>
                </a:solidFill>
                <a:latin typeface="Calibri"/>
              </a:rPr>
              <a:t>Disease</a:t>
            </a:r>
            <a:endParaRPr lang="it-IT" sz="1600" dirty="0">
              <a:solidFill>
                <a:srgbClr val="000099"/>
              </a:solidFill>
              <a:latin typeface="Calibri"/>
            </a:endParaRPr>
          </a:p>
          <a:p>
            <a:pPr algn="ctr"/>
            <a:r>
              <a:rPr lang="it-IT" sz="1600" dirty="0" err="1">
                <a:solidFill>
                  <a:srgbClr val="000099"/>
                </a:solidFill>
                <a:latin typeface="Calibri"/>
              </a:rPr>
              <a:t>Rubio-Tapia</a:t>
            </a:r>
            <a:r>
              <a:rPr lang="it-IT" sz="1600" dirty="0">
                <a:solidFill>
                  <a:srgbClr val="000099"/>
                </a:solidFill>
                <a:latin typeface="Calibri"/>
              </a:rPr>
              <a:t> A </a:t>
            </a:r>
            <a:r>
              <a:rPr lang="it-IT" sz="1600" dirty="0" err="1">
                <a:solidFill>
                  <a:srgbClr val="000099"/>
                </a:solidFill>
                <a:latin typeface="Calibri"/>
              </a:rPr>
              <a:t>et</a:t>
            </a:r>
            <a:r>
              <a:rPr lang="it-IT" sz="1600" dirty="0">
                <a:solidFill>
                  <a:srgbClr val="000099"/>
                </a:solidFill>
                <a:latin typeface="Calibri"/>
              </a:rPr>
              <a:t> al. </a:t>
            </a:r>
            <a:r>
              <a:rPr lang="en-US" sz="1600" dirty="0">
                <a:solidFill>
                  <a:srgbClr val="000099"/>
                </a:solidFill>
                <a:latin typeface="Calibri"/>
              </a:rPr>
              <a:t>Am J </a:t>
            </a:r>
            <a:r>
              <a:rPr lang="en-US" sz="1600" dirty="0" err="1">
                <a:solidFill>
                  <a:srgbClr val="000099"/>
                </a:solidFill>
                <a:latin typeface="Calibri"/>
              </a:rPr>
              <a:t>Gastroenterol</a:t>
            </a:r>
            <a:r>
              <a:rPr lang="en-US" sz="1600" dirty="0">
                <a:solidFill>
                  <a:srgbClr val="000099"/>
                </a:solidFill>
                <a:latin typeface="Calibri"/>
              </a:rPr>
              <a:t>. 2013 May;108:656-76</a:t>
            </a:r>
            <a:endParaRPr lang="it-IT" sz="1600" dirty="0">
              <a:solidFill>
                <a:srgbClr val="000099"/>
              </a:solidFill>
              <a:latin typeface="Calibri"/>
            </a:endParaRPr>
          </a:p>
        </p:txBody>
      </p:sp>
    </p:spTree>
    <p:extLst>
      <p:ext uri="{BB962C8B-B14F-4D97-AF65-F5344CB8AC3E}">
        <p14:creationId xmlns:p14="http://schemas.microsoft.com/office/powerpoint/2010/main" val="2015382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847528" y="2276872"/>
            <a:ext cx="8568952" cy="3024336"/>
          </a:xfrm>
          <a:ln w="38100">
            <a:solidFill>
              <a:srgbClr val="FF0000"/>
            </a:solidFill>
          </a:ln>
        </p:spPr>
        <p:txBody>
          <a:bodyPr>
            <a:normAutofit/>
          </a:bodyPr>
          <a:lstStyle/>
          <a:p>
            <a:r>
              <a:rPr lang="it-IT" sz="2800" dirty="0" err="1">
                <a:solidFill>
                  <a:srgbClr val="000099"/>
                </a:solidFill>
              </a:rPr>
              <a:t>Mistake</a:t>
            </a:r>
            <a:r>
              <a:rPr lang="it-IT" sz="2800" dirty="0">
                <a:solidFill>
                  <a:srgbClr val="000099"/>
                </a:solidFill>
              </a:rPr>
              <a:t> 2</a:t>
            </a:r>
            <a:br>
              <a:rPr lang="it-IT" sz="2800" dirty="0">
                <a:solidFill>
                  <a:srgbClr val="000099"/>
                </a:solidFill>
              </a:rPr>
            </a:br>
            <a:r>
              <a:rPr lang="it-IT" sz="2800" dirty="0">
                <a:solidFill>
                  <a:srgbClr val="000099"/>
                </a:solidFill>
              </a:rPr>
              <a:t/>
            </a:r>
            <a:br>
              <a:rPr lang="it-IT" sz="2800" dirty="0">
                <a:solidFill>
                  <a:srgbClr val="000099"/>
                </a:solidFill>
              </a:rPr>
            </a:br>
            <a:r>
              <a:rPr lang="it-IT" sz="2800" dirty="0" err="1">
                <a:solidFill>
                  <a:srgbClr val="000099"/>
                </a:solidFill>
              </a:rPr>
              <a:t>Determining</a:t>
            </a:r>
            <a:r>
              <a:rPr lang="it-IT" sz="2800" dirty="0">
                <a:solidFill>
                  <a:srgbClr val="000099"/>
                </a:solidFill>
              </a:rPr>
              <a:t> a a positive </a:t>
            </a:r>
            <a:r>
              <a:rPr lang="it-IT" sz="2800" dirty="0" err="1">
                <a:solidFill>
                  <a:srgbClr val="000099"/>
                </a:solidFill>
              </a:rPr>
              <a:t>diagnosis</a:t>
            </a:r>
            <a:r>
              <a:rPr lang="it-IT" sz="2800" dirty="0">
                <a:solidFill>
                  <a:srgbClr val="000099"/>
                </a:solidFill>
              </a:rPr>
              <a:t> of CD </a:t>
            </a:r>
            <a:r>
              <a:rPr lang="it-IT" sz="2800" dirty="0" err="1">
                <a:solidFill>
                  <a:srgbClr val="000099"/>
                </a:solidFill>
              </a:rPr>
              <a:t>based</a:t>
            </a:r>
            <a:r>
              <a:rPr lang="it-IT" sz="2800" dirty="0">
                <a:solidFill>
                  <a:srgbClr val="000099"/>
                </a:solidFill>
              </a:rPr>
              <a:t> on </a:t>
            </a:r>
            <a:r>
              <a:rPr lang="it-IT" sz="2800" dirty="0" err="1">
                <a:solidFill>
                  <a:srgbClr val="000099"/>
                </a:solidFill>
              </a:rPr>
              <a:t>symptom</a:t>
            </a:r>
            <a:r>
              <a:rPr lang="it-IT" sz="2800" dirty="0">
                <a:solidFill>
                  <a:srgbClr val="000099"/>
                </a:solidFill>
              </a:rPr>
              <a:t> </a:t>
            </a:r>
            <a:r>
              <a:rPr lang="it-IT" sz="2800" dirty="0" err="1">
                <a:solidFill>
                  <a:srgbClr val="000099"/>
                </a:solidFill>
              </a:rPr>
              <a:t>resolution</a:t>
            </a:r>
            <a:r>
              <a:rPr lang="it-IT" sz="2800" dirty="0">
                <a:solidFill>
                  <a:srgbClr val="000099"/>
                </a:solidFill>
              </a:rPr>
              <a:t> </a:t>
            </a:r>
            <a:r>
              <a:rPr lang="it-IT" sz="2800" dirty="0" err="1">
                <a:solidFill>
                  <a:srgbClr val="000099"/>
                </a:solidFill>
              </a:rPr>
              <a:t>following</a:t>
            </a:r>
            <a:r>
              <a:rPr lang="it-IT" sz="2800" dirty="0">
                <a:solidFill>
                  <a:srgbClr val="000099"/>
                </a:solidFill>
              </a:rPr>
              <a:t> </a:t>
            </a:r>
            <a:r>
              <a:rPr lang="it-IT" sz="2800" dirty="0" err="1">
                <a:solidFill>
                  <a:srgbClr val="000099"/>
                </a:solidFill>
              </a:rPr>
              <a:t>introduction</a:t>
            </a:r>
            <a:r>
              <a:rPr lang="it-IT" sz="2800" dirty="0">
                <a:solidFill>
                  <a:srgbClr val="000099"/>
                </a:solidFill>
              </a:rPr>
              <a:t> of a GFD</a:t>
            </a:r>
          </a:p>
        </p:txBody>
      </p:sp>
      <p:pic>
        <p:nvPicPr>
          <p:cNvPr id="6" name="Picture 2"/>
          <p:cNvPicPr>
            <a:picLocks noChangeAspect="1" noChangeArrowheads="1"/>
          </p:cNvPicPr>
          <p:nvPr/>
        </p:nvPicPr>
        <p:blipFill>
          <a:blip r:embed="rId2" cstate="print"/>
          <a:srcRect/>
          <a:stretch>
            <a:fillRect/>
          </a:stretch>
        </p:blipFill>
        <p:spPr bwMode="auto">
          <a:xfrm>
            <a:off x="1775521" y="0"/>
            <a:ext cx="8562975" cy="2019300"/>
          </a:xfrm>
          <a:prstGeom prst="rect">
            <a:avLst/>
          </a:prstGeom>
          <a:noFill/>
          <a:ln w="9525">
            <a:noFill/>
            <a:miter lim="800000"/>
            <a:headEnd/>
            <a:tailEnd/>
          </a:ln>
        </p:spPr>
      </p:pic>
    </p:spTree>
    <p:extLst>
      <p:ext uri="{BB962C8B-B14F-4D97-AF65-F5344CB8AC3E}">
        <p14:creationId xmlns:p14="http://schemas.microsoft.com/office/powerpoint/2010/main" val="1113916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ln w="38100">
            <a:solidFill>
              <a:srgbClr val="FF0000"/>
            </a:solidFill>
          </a:ln>
        </p:spPr>
        <p:txBody>
          <a:bodyPr>
            <a:normAutofit fontScale="90000"/>
          </a:bodyPr>
          <a:lstStyle/>
          <a:p>
            <a:r>
              <a:rPr lang="it-IT" dirty="0" smtClean="0">
                <a:solidFill>
                  <a:srgbClr val="000099"/>
                </a:solidFill>
              </a:rPr>
              <a:t>Falsi positivi per celiachia sulla base della sola risposta alla dieta </a:t>
            </a:r>
            <a:r>
              <a:rPr lang="it-IT" dirty="0" err="1" smtClean="0">
                <a:solidFill>
                  <a:srgbClr val="000099"/>
                </a:solidFill>
              </a:rPr>
              <a:t>aglutinata</a:t>
            </a:r>
            <a:endParaRPr lang="it-IT" dirty="0">
              <a:solidFill>
                <a:srgbClr val="000099"/>
              </a:solidFill>
            </a:endParaRPr>
          </a:p>
        </p:txBody>
      </p:sp>
      <p:sp>
        <p:nvSpPr>
          <p:cNvPr id="4" name="Segnaposto contenuto 3"/>
          <p:cNvSpPr>
            <a:spLocks noGrp="1"/>
          </p:cNvSpPr>
          <p:nvPr>
            <p:ph idx="1"/>
          </p:nvPr>
        </p:nvSpPr>
        <p:spPr>
          <a:xfrm>
            <a:off x="1981200" y="1988841"/>
            <a:ext cx="8229600" cy="4137323"/>
          </a:xfrm>
        </p:spPr>
        <p:txBody>
          <a:bodyPr>
            <a:normAutofit lnSpcReduction="10000"/>
          </a:bodyPr>
          <a:lstStyle/>
          <a:p>
            <a:pPr algn="just"/>
            <a:r>
              <a:rPr lang="it-IT" sz="2400" dirty="0">
                <a:solidFill>
                  <a:srgbClr val="000099"/>
                </a:solidFill>
              </a:rPr>
              <a:t>La risoluzione dei sintomi dopo eliminazione del glutine non è un criterio sufficiente per porre diagnosi di celiachia</a:t>
            </a:r>
          </a:p>
          <a:p>
            <a:pPr algn="just"/>
            <a:endParaRPr lang="it-IT" sz="2400" dirty="0">
              <a:solidFill>
                <a:srgbClr val="000099"/>
              </a:solidFill>
            </a:endParaRPr>
          </a:p>
          <a:p>
            <a:pPr algn="just"/>
            <a:r>
              <a:rPr lang="it-IT" sz="2400" dirty="0">
                <a:solidFill>
                  <a:srgbClr val="000099"/>
                </a:solidFill>
              </a:rPr>
              <a:t>I medici ed i pediatri dovrebbero sconsigliare l’eliminazione del glutine prima di avere eseguito le indagini opportune per celiachia (indagini sierologiche e bioptiche)</a:t>
            </a:r>
          </a:p>
          <a:p>
            <a:pPr algn="just"/>
            <a:endParaRPr lang="it-IT" sz="2400" dirty="0">
              <a:solidFill>
                <a:srgbClr val="000099"/>
              </a:solidFill>
            </a:endParaRPr>
          </a:p>
          <a:p>
            <a:pPr algn="just"/>
            <a:r>
              <a:rPr lang="it-IT" sz="2400" dirty="0">
                <a:solidFill>
                  <a:srgbClr val="000099"/>
                </a:solidFill>
              </a:rPr>
              <a:t>Una volta che gli accertamenti hanno escluso la diagnosi di celiachia, la persistenza di sintomi correlati alla ingestione di glutine potrebbe essere una spia di sensibilità al glutine non celiaca, sindrome glutine-correlata di recente identificazione</a:t>
            </a:r>
          </a:p>
        </p:txBody>
      </p:sp>
    </p:spTree>
    <p:extLst>
      <p:ext uri="{BB962C8B-B14F-4D97-AF65-F5344CB8AC3E}">
        <p14:creationId xmlns:p14="http://schemas.microsoft.com/office/powerpoint/2010/main" val="35552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981200" y="2204864"/>
            <a:ext cx="8229600" cy="3168352"/>
          </a:xfrm>
          <a:ln w="38100">
            <a:solidFill>
              <a:srgbClr val="FF0000"/>
            </a:solidFill>
          </a:ln>
        </p:spPr>
        <p:txBody>
          <a:bodyPr>
            <a:normAutofit/>
          </a:bodyPr>
          <a:lstStyle/>
          <a:p>
            <a:r>
              <a:rPr lang="it-IT" sz="2800" dirty="0" err="1">
                <a:solidFill>
                  <a:srgbClr val="000099"/>
                </a:solidFill>
              </a:rPr>
              <a:t>Mistake</a:t>
            </a:r>
            <a:r>
              <a:rPr lang="it-IT" sz="2800" dirty="0">
                <a:solidFill>
                  <a:srgbClr val="000099"/>
                </a:solidFill>
              </a:rPr>
              <a:t> 3</a:t>
            </a:r>
            <a:br>
              <a:rPr lang="it-IT" sz="2800" dirty="0">
                <a:solidFill>
                  <a:srgbClr val="000099"/>
                </a:solidFill>
              </a:rPr>
            </a:br>
            <a:r>
              <a:rPr lang="it-IT" sz="2800" dirty="0">
                <a:solidFill>
                  <a:srgbClr val="000099"/>
                </a:solidFill>
              </a:rPr>
              <a:t/>
            </a:r>
            <a:br>
              <a:rPr lang="it-IT" sz="2800" dirty="0">
                <a:solidFill>
                  <a:srgbClr val="000099"/>
                </a:solidFill>
              </a:rPr>
            </a:br>
            <a:r>
              <a:rPr lang="it-IT" sz="2800" dirty="0" err="1">
                <a:solidFill>
                  <a:srgbClr val="000099"/>
                </a:solidFill>
              </a:rPr>
              <a:t>Taking</a:t>
            </a:r>
            <a:r>
              <a:rPr lang="it-IT" sz="2800" dirty="0">
                <a:solidFill>
                  <a:srgbClr val="000099"/>
                </a:solidFill>
              </a:rPr>
              <a:t> </a:t>
            </a:r>
            <a:r>
              <a:rPr lang="it-IT" sz="2800" dirty="0" err="1">
                <a:solidFill>
                  <a:srgbClr val="000099"/>
                </a:solidFill>
              </a:rPr>
              <a:t>an</a:t>
            </a:r>
            <a:r>
              <a:rPr lang="it-IT" sz="2800" dirty="0">
                <a:solidFill>
                  <a:srgbClr val="000099"/>
                </a:solidFill>
              </a:rPr>
              <a:t> </a:t>
            </a:r>
            <a:r>
              <a:rPr lang="it-IT" sz="2800" dirty="0" err="1">
                <a:solidFill>
                  <a:srgbClr val="000099"/>
                </a:solidFill>
              </a:rPr>
              <a:t>insufficient</a:t>
            </a:r>
            <a:r>
              <a:rPr lang="it-IT" sz="2800" dirty="0">
                <a:solidFill>
                  <a:srgbClr val="000099"/>
                </a:solidFill>
              </a:rPr>
              <a:t> </a:t>
            </a:r>
            <a:r>
              <a:rPr lang="it-IT" sz="2800" dirty="0" err="1">
                <a:solidFill>
                  <a:srgbClr val="000099"/>
                </a:solidFill>
              </a:rPr>
              <a:t>number</a:t>
            </a:r>
            <a:r>
              <a:rPr lang="it-IT" sz="2800" dirty="0">
                <a:solidFill>
                  <a:srgbClr val="000099"/>
                </a:solidFill>
              </a:rPr>
              <a:t> </a:t>
            </a:r>
            <a:r>
              <a:rPr lang="it-IT" sz="2800" dirty="0" err="1">
                <a:solidFill>
                  <a:srgbClr val="000099"/>
                </a:solidFill>
              </a:rPr>
              <a:t>of</a:t>
            </a:r>
            <a:r>
              <a:rPr lang="it-IT" sz="2800" dirty="0">
                <a:solidFill>
                  <a:srgbClr val="000099"/>
                </a:solidFill>
              </a:rPr>
              <a:t> </a:t>
            </a:r>
            <a:r>
              <a:rPr lang="it-IT" sz="2800" dirty="0" err="1">
                <a:solidFill>
                  <a:srgbClr val="000099"/>
                </a:solidFill>
              </a:rPr>
              <a:t>duodenal</a:t>
            </a:r>
            <a:r>
              <a:rPr lang="it-IT" sz="2800" dirty="0">
                <a:solidFill>
                  <a:srgbClr val="000099"/>
                </a:solidFill>
              </a:rPr>
              <a:t> mucosa </a:t>
            </a:r>
            <a:r>
              <a:rPr lang="it-IT" sz="2800" dirty="0" err="1">
                <a:solidFill>
                  <a:srgbClr val="000099"/>
                </a:solidFill>
              </a:rPr>
              <a:t>biopsy</a:t>
            </a:r>
            <a:r>
              <a:rPr lang="it-IT" sz="2800" dirty="0">
                <a:solidFill>
                  <a:srgbClr val="000099"/>
                </a:solidFill>
              </a:rPr>
              <a:t> </a:t>
            </a:r>
            <a:r>
              <a:rPr lang="it-IT" sz="2800" dirty="0" err="1">
                <a:solidFill>
                  <a:srgbClr val="000099"/>
                </a:solidFill>
              </a:rPr>
              <a:t>samples</a:t>
            </a:r>
            <a:r>
              <a:rPr lang="it-IT" sz="2800" dirty="0">
                <a:solidFill>
                  <a:srgbClr val="000099"/>
                </a:solidFill>
              </a:rPr>
              <a:t> and </a:t>
            </a:r>
            <a:r>
              <a:rPr lang="it-IT" sz="2800" dirty="0" err="1">
                <a:solidFill>
                  <a:srgbClr val="000099"/>
                </a:solidFill>
              </a:rPr>
              <a:t>lack</a:t>
            </a:r>
            <a:r>
              <a:rPr lang="it-IT" sz="2800" dirty="0">
                <a:solidFill>
                  <a:srgbClr val="000099"/>
                </a:solidFill>
              </a:rPr>
              <a:t> </a:t>
            </a:r>
            <a:r>
              <a:rPr lang="it-IT" sz="2800" dirty="0" err="1">
                <a:solidFill>
                  <a:srgbClr val="000099"/>
                </a:solidFill>
              </a:rPr>
              <a:t>of</a:t>
            </a:r>
            <a:r>
              <a:rPr lang="it-IT" sz="2800" dirty="0">
                <a:solidFill>
                  <a:srgbClr val="000099"/>
                </a:solidFill>
              </a:rPr>
              <a:t> </a:t>
            </a:r>
            <a:r>
              <a:rPr lang="it-IT" sz="2800" dirty="0" err="1">
                <a:solidFill>
                  <a:srgbClr val="000099"/>
                </a:solidFill>
              </a:rPr>
              <a:t>biopsy</a:t>
            </a:r>
            <a:r>
              <a:rPr lang="it-IT" sz="2800" dirty="0">
                <a:solidFill>
                  <a:srgbClr val="000099"/>
                </a:solidFill>
              </a:rPr>
              <a:t> </a:t>
            </a:r>
            <a:r>
              <a:rPr lang="it-IT" sz="2800" dirty="0" err="1">
                <a:solidFill>
                  <a:srgbClr val="000099"/>
                </a:solidFill>
              </a:rPr>
              <a:t>orientation</a:t>
            </a:r>
            <a:endParaRPr lang="it-IT" sz="2800" dirty="0">
              <a:solidFill>
                <a:srgbClr val="000099"/>
              </a:solidFill>
            </a:endParaRPr>
          </a:p>
        </p:txBody>
      </p:sp>
      <p:pic>
        <p:nvPicPr>
          <p:cNvPr id="6" name="Picture 2"/>
          <p:cNvPicPr>
            <a:picLocks noChangeAspect="1" noChangeArrowheads="1"/>
          </p:cNvPicPr>
          <p:nvPr/>
        </p:nvPicPr>
        <p:blipFill>
          <a:blip r:embed="rId2" cstate="print"/>
          <a:srcRect/>
          <a:stretch>
            <a:fillRect/>
          </a:stretch>
        </p:blipFill>
        <p:spPr bwMode="auto">
          <a:xfrm>
            <a:off x="1775521" y="0"/>
            <a:ext cx="8562975" cy="2019300"/>
          </a:xfrm>
          <a:prstGeom prst="rect">
            <a:avLst/>
          </a:prstGeom>
          <a:noFill/>
          <a:ln w="9525">
            <a:noFill/>
            <a:miter lim="800000"/>
            <a:headEnd/>
            <a:tailEnd/>
          </a:ln>
        </p:spPr>
      </p:pic>
    </p:spTree>
    <p:extLst>
      <p:ext uri="{BB962C8B-B14F-4D97-AF65-F5344CB8AC3E}">
        <p14:creationId xmlns:p14="http://schemas.microsoft.com/office/powerpoint/2010/main" val="2173886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ln w="38100">
            <a:solidFill>
              <a:srgbClr val="FF0000"/>
            </a:solidFill>
          </a:ln>
        </p:spPr>
        <p:txBody>
          <a:bodyPr>
            <a:normAutofit fontScale="90000"/>
          </a:bodyPr>
          <a:lstStyle/>
          <a:p>
            <a:r>
              <a:rPr lang="it-IT" dirty="0" smtClean="0">
                <a:solidFill>
                  <a:srgbClr val="000099"/>
                </a:solidFill>
              </a:rPr>
              <a:t>Numero ed orientamento biopsie duodenali per una corretta diagnosi</a:t>
            </a:r>
            <a:endParaRPr lang="it-IT" dirty="0">
              <a:solidFill>
                <a:srgbClr val="000099"/>
              </a:solidFill>
            </a:endParaRPr>
          </a:p>
        </p:txBody>
      </p:sp>
      <p:sp>
        <p:nvSpPr>
          <p:cNvPr id="9" name="Segnaposto contenuto 8"/>
          <p:cNvSpPr>
            <a:spLocks noGrp="1"/>
          </p:cNvSpPr>
          <p:nvPr>
            <p:ph sz="half" idx="1"/>
          </p:nvPr>
        </p:nvSpPr>
        <p:spPr>
          <a:xfrm>
            <a:off x="1981200" y="1844825"/>
            <a:ext cx="4042792" cy="4281339"/>
          </a:xfrm>
        </p:spPr>
        <p:txBody>
          <a:bodyPr>
            <a:normAutofit fontScale="92500" lnSpcReduction="10000"/>
          </a:bodyPr>
          <a:lstStyle/>
          <a:p>
            <a:pPr algn="just"/>
            <a:r>
              <a:rPr lang="it-IT" dirty="0" smtClean="0">
                <a:solidFill>
                  <a:srgbClr val="000099"/>
                </a:solidFill>
              </a:rPr>
              <a:t>Il numero delle </a:t>
            </a:r>
            <a:r>
              <a:rPr lang="it-IT" dirty="0" err="1" smtClean="0">
                <a:solidFill>
                  <a:srgbClr val="000099"/>
                </a:solidFill>
              </a:rPr>
              <a:t>biospie</a:t>
            </a:r>
            <a:r>
              <a:rPr lang="it-IT" dirty="0" smtClean="0">
                <a:solidFill>
                  <a:srgbClr val="000099"/>
                </a:solidFill>
              </a:rPr>
              <a:t> duodenali non dovrebbe mai essere inferiore a 4, di cui 2 nel duodeno distale e 2 nel bulbo (possibilità di atrofia “a chiazze”)</a:t>
            </a:r>
          </a:p>
          <a:p>
            <a:pPr algn="just"/>
            <a:endParaRPr lang="it-IT" dirty="0" smtClean="0">
              <a:solidFill>
                <a:srgbClr val="000099"/>
              </a:solidFill>
            </a:endParaRPr>
          </a:p>
          <a:p>
            <a:pPr algn="just"/>
            <a:r>
              <a:rPr lang="it-IT" dirty="0" smtClean="0">
                <a:solidFill>
                  <a:srgbClr val="000099"/>
                </a:solidFill>
              </a:rPr>
              <a:t>Il mancato orientamento delle biopsie può causare false diagnosi di atrofia </a:t>
            </a:r>
            <a:endParaRPr lang="it-IT" dirty="0">
              <a:solidFill>
                <a:srgbClr val="000099"/>
              </a:solidFill>
            </a:endParaRPr>
          </a:p>
        </p:txBody>
      </p:sp>
      <p:graphicFrame>
        <p:nvGraphicFramePr>
          <p:cNvPr id="140290" name="Object 2"/>
          <p:cNvGraphicFramePr>
            <a:graphicFrameLocks noChangeAspect="1"/>
          </p:cNvGraphicFramePr>
          <p:nvPr/>
        </p:nvGraphicFramePr>
        <p:xfrm>
          <a:off x="6528048" y="1628800"/>
          <a:ext cx="3960440" cy="2592288"/>
        </p:xfrm>
        <a:graphic>
          <a:graphicData uri="http://schemas.openxmlformats.org/presentationml/2006/ole">
            <mc:AlternateContent xmlns:mc="http://schemas.openxmlformats.org/markup-compatibility/2006">
              <mc:Choice xmlns:v="urn:schemas-microsoft-com:vml" Requires="v">
                <p:oleObj spid="_x0000_s3080" name="PhotoHouse" r:id="rId3" imgW="11403175" imgH="8736508" progId="">
                  <p:embed/>
                </p:oleObj>
              </mc:Choice>
              <mc:Fallback>
                <p:oleObj name="PhotoHouse" r:id="rId3" imgW="11403175" imgH="8736508" progId="">
                  <p:embed/>
                  <p:pic>
                    <p:nvPicPr>
                      <p:cNvPr id="14029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048" y="1628800"/>
                        <a:ext cx="3960440"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6816080" y="4653136"/>
          <a:ext cx="3312368" cy="2204864"/>
        </p:xfrm>
        <a:graphic>
          <a:graphicData uri="http://schemas.openxmlformats.org/presentationml/2006/ole">
            <mc:AlternateContent xmlns:mc="http://schemas.openxmlformats.org/markup-compatibility/2006">
              <mc:Choice xmlns:v="urn:schemas-microsoft-com:vml" Requires="v">
                <p:oleObj spid="_x0000_s3081" name="PhotoHouse" r:id="rId5" imgW="11504762" imgH="8253968" progId="">
                  <p:embed/>
                </p:oleObj>
              </mc:Choice>
              <mc:Fallback>
                <p:oleObj name="PhotoHouse" r:id="rId5" imgW="11504762" imgH="8253968" progId="">
                  <p:embed/>
                  <p:pic>
                    <p:nvPicPr>
                      <p:cNvPr id="14029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080" y="4653136"/>
                        <a:ext cx="3312368" cy="2204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CasellaDiTesto 12"/>
          <p:cNvSpPr txBox="1"/>
          <p:nvPr/>
        </p:nvSpPr>
        <p:spPr>
          <a:xfrm>
            <a:off x="6744073" y="4221088"/>
            <a:ext cx="3656129" cy="338554"/>
          </a:xfrm>
          <a:prstGeom prst="rect">
            <a:avLst/>
          </a:prstGeom>
          <a:noFill/>
        </p:spPr>
        <p:txBody>
          <a:bodyPr wrap="square" rtlCol="0">
            <a:spAutoFit/>
          </a:bodyPr>
          <a:lstStyle/>
          <a:p>
            <a:r>
              <a:rPr lang="it-IT" sz="1600" dirty="0">
                <a:solidFill>
                  <a:srgbClr val="000099"/>
                </a:solidFill>
                <a:latin typeface="Calibri"/>
              </a:rPr>
              <a:t>Falsa atrofia da biopsia non orientata</a:t>
            </a:r>
          </a:p>
        </p:txBody>
      </p:sp>
      <p:sp>
        <p:nvSpPr>
          <p:cNvPr id="14" name="CasellaDiTesto 13"/>
          <p:cNvSpPr txBox="1"/>
          <p:nvPr/>
        </p:nvSpPr>
        <p:spPr>
          <a:xfrm>
            <a:off x="6312024" y="6453336"/>
            <a:ext cx="5565252" cy="338554"/>
          </a:xfrm>
          <a:prstGeom prst="rect">
            <a:avLst/>
          </a:prstGeom>
          <a:noFill/>
        </p:spPr>
        <p:txBody>
          <a:bodyPr wrap="square" rtlCol="0">
            <a:spAutoFit/>
          </a:bodyPr>
          <a:lstStyle/>
          <a:p>
            <a:r>
              <a:rPr lang="it-IT" sz="1600" dirty="0">
                <a:solidFill>
                  <a:srgbClr val="000099"/>
                </a:solidFill>
                <a:latin typeface="Calibri"/>
              </a:rPr>
              <a:t>Stessa biopsia con villi normali dopo orientamento</a:t>
            </a:r>
          </a:p>
        </p:txBody>
      </p:sp>
    </p:spTree>
    <p:extLst>
      <p:ext uri="{BB962C8B-B14F-4D97-AF65-F5344CB8AC3E}">
        <p14:creationId xmlns:p14="http://schemas.microsoft.com/office/powerpoint/2010/main" val="794477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981200" y="2132856"/>
            <a:ext cx="8229600" cy="3096344"/>
          </a:xfrm>
          <a:ln w="38100">
            <a:solidFill>
              <a:srgbClr val="FF0000"/>
            </a:solidFill>
          </a:ln>
        </p:spPr>
        <p:txBody>
          <a:bodyPr>
            <a:normAutofit/>
          </a:bodyPr>
          <a:lstStyle/>
          <a:p>
            <a:r>
              <a:rPr lang="it-IT" sz="3100" dirty="0" err="1">
                <a:solidFill>
                  <a:srgbClr val="000099"/>
                </a:solidFill>
              </a:rPr>
              <a:t>Mistake</a:t>
            </a:r>
            <a:r>
              <a:rPr lang="it-IT" sz="3100" dirty="0">
                <a:solidFill>
                  <a:srgbClr val="000099"/>
                </a:solidFill>
              </a:rPr>
              <a:t> 4</a:t>
            </a:r>
            <a:br>
              <a:rPr lang="it-IT" sz="3100" dirty="0">
                <a:solidFill>
                  <a:srgbClr val="000099"/>
                </a:solidFill>
              </a:rPr>
            </a:br>
            <a:r>
              <a:rPr lang="it-IT" sz="3100" dirty="0">
                <a:solidFill>
                  <a:srgbClr val="000099"/>
                </a:solidFill>
              </a:rPr>
              <a:t/>
            </a:r>
            <a:br>
              <a:rPr lang="it-IT" sz="3100" dirty="0">
                <a:solidFill>
                  <a:srgbClr val="000099"/>
                </a:solidFill>
              </a:rPr>
            </a:br>
            <a:r>
              <a:rPr lang="it-IT" sz="3100" dirty="0" err="1">
                <a:solidFill>
                  <a:srgbClr val="000099"/>
                </a:solidFill>
              </a:rPr>
              <a:t>Determining</a:t>
            </a:r>
            <a:r>
              <a:rPr lang="it-IT" sz="3100" dirty="0">
                <a:solidFill>
                  <a:srgbClr val="000099"/>
                </a:solidFill>
              </a:rPr>
              <a:t> a positive  </a:t>
            </a:r>
            <a:r>
              <a:rPr lang="it-IT" sz="3100" dirty="0" err="1">
                <a:solidFill>
                  <a:srgbClr val="000099"/>
                </a:solidFill>
              </a:rPr>
              <a:t>coeliac</a:t>
            </a:r>
            <a:r>
              <a:rPr lang="it-IT" sz="3100" dirty="0">
                <a:solidFill>
                  <a:srgbClr val="000099"/>
                </a:solidFill>
              </a:rPr>
              <a:t> </a:t>
            </a:r>
            <a:r>
              <a:rPr lang="it-IT" sz="3100" dirty="0" err="1">
                <a:solidFill>
                  <a:srgbClr val="000099"/>
                </a:solidFill>
              </a:rPr>
              <a:t>disease</a:t>
            </a:r>
            <a:r>
              <a:rPr lang="it-IT" sz="3100" dirty="0">
                <a:solidFill>
                  <a:srgbClr val="000099"/>
                </a:solidFill>
              </a:rPr>
              <a:t> </a:t>
            </a:r>
            <a:r>
              <a:rPr lang="it-IT" sz="3100" dirty="0" err="1">
                <a:solidFill>
                  <a:srgbClr val="000099"/>
                </a:solidFill>
              </a:rPr>
              <a:t>diagnosis</a:t>
            </a:r>
            <a:r>
              <a:rPr lang="it-IT" sz="3100" dirty="0">
                <a:solidFill>
                  <a:srgbClr val="000099"/>
                </a:solidFill>
              </a:rPr>
              <a:t> on minimal </a:t>
            </a:r>
            <a:r>
              <a:rPr lang="it-IT" sz="3100" dirty="0" err="1">
                <a:solidFill>
                  <a:srgbClr val="000099"/>
                </a:solidFill>
              </a:rPr>
              <a:t>histopathological</a:t>
            </a:r>
            <a:r>
              <a:rPr lang="it-IT" sz="3100" dirty="0">
                <a:solidFill>
                  <a:srgbClr val="000099"/>
                </a:solidFill>
              </a:rPr>
              <a:t> </a:t>
            </a:r>
            <a:r>
              <a:rPr lang="it-IT" sz="3100" dirty="0" err="1">
                <a:solidFill>
                  <a:srgbClr val="000099"/>
                </a:solidFill>
              </a:rPr>
              <a:t>findings</a:t>
            </a:r>
            <a:r>
              <a:rPr lang="it-IT" sz="3100" dirty="0">
                <a:solidFill>
                  <a:srgbClr val="000099"/>
                </a:solidFill>
              </a:rPr>
              <a:t> </a:t>
            </a:r>
            <a:br>
              <a:rPr lang="it-IT" sz="3100" dirty="0">
                <a:solidFill>
                  <a:srgbClr val="000099"/>
                </a:solidFill>
              </a:rPr>
            </a:br>
            <a:r>
              <a:rPr lang="it-IT" sz="3100" dirty="0">
                <a:solidFill>
                  <a:srgbClr val="000099"/>
                </a:solidFill>
              </a:rPr>
              <a:t>(</a:t>
            </a:r>
            <a:r>
              <a:rPr lang="it-IT" sz="3100" dirty="0" err="1">
                <a:solidFill>
                  <a:srgbClr val="000099"/>
                </a:solidFill>
              </a:rPr>
              <a:t>Marsh</a:t>
            </a:r>
            <a:r>
              <a:rPr lang="it-IT" sz="3100" dirty="0">
                <a:solidFill>
                  <a:srgbClr val="000099"/>
                </a:solidFill>
              </a:rPr>
              <a:t> 1 </a:t>
            </a:r>
            <a:r>
              <a:rPr lang="it-IT" sz="3100" dirty="0" err="1">
                <a:solidFill>
                  <a:srgbClr val="000099"/>
                </a:solidFill>
              </a:rPr>
              <a:t>lesion</a:t>
            </a:r>
            <a:r>
              <a:rPr lang="it-IT" sz="3100" dirty="0">
                <a:solidFill>
                  <a:srgbClr val="000099"/>
                </a:solidFill>
              </a:rPr>
              <a:t>) </a:t>
            </a:r>
            <a:r>
              <a:rPr lang="it-IT" sz="3100" dirty="0"/>
              <a:t/>
            </a:r>
            <a:br>
              <a:rPr lang="it-IT" sz="3100" dirty="0"/>
            </a:br>
            <a:endParaRPr lang="it-IT" sz="3100" dirty="0"/>
          </a:p>
        </p:txBody>
      </p:sp>
      <p:pic>
        <p:nvPicPr>
          <p:cNvPr id="4" name="Picture 2"/>
          <p:cNvPicPr>
            <a:picLocks noChangeAspect="1" noChangeArrowheads="1"/>
          </p:cNvPicPr>
          <p:nvPr/>
        </p:nvPicPr>
        <p:blipFill>
          <a:blip r:embed="rId2" cstate="print"/>
          <a:srcRect/>
          <a:stretch>
            <a:fillRect/>
          </a:stretch>
        </p:blipFill>
        <p:spPr bwMode="auto">
          <a:xfrm>
            <a:off x="1775521" y="0"/>
            <a:ext cx="8562975" cy="2019300"/>
          </a:xfrm>
          <a:prstGeom prst="rect">
            <a:avLst/>
          </a:prstGeom>
          <a:noFill/>
          <a:ln w="9525">
            <a:noFill/>
            <a:miter lim="800000"/>
            <a:headEnd/>
            <a:tailEnd/>
          </a:ln>
        </p:spPr>
      </p:pic>
    </p:spTree>
    <p:extLst>
      <p:ext uri="{BB962C8B-B14F-4D97-AF65-F5344CB8AC3E}">
        <p14:creationId xmlns:p14="http://schemas.microsoft.com/office/powerpoint/2010/main" val="1494075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a:stretch>
            <a:fillRect/>
          </a:stretch>
        </p:blipFill>
        <p:spPr bwMode="auto">
          <a:xfrm>
            <a:off x="1775521" y="401588"/>
            <a:ext cx="8562975" cy="2163316"/>
          </a:xfrm>
          <a:prstGeom prst="rect">
            <a:avLst/>
          </a:prstGeom>
          <a:noFill/>
          <a:ln w="9525">
            <a:noFill/>
            <a:miter lim="800000"/>
            <a:headEnd/>
            <a:tailEnd/>
          </a:ln>
        </p:spPr>
      </p:pic>
      <p:sp>
        <p:nvSpPr>
          <p:cNvPr id="5" name="CasellaDiTesto 4"/>
          <p:cNvSpPr txBox="1"/>
          <p:nvPr/>
        </p:nvSpPr>
        <p:spPr>
          <a:xfrm>
            <a:off x="1775521" y="35332"/>
            <a:ext cx="3024293" cy="369332"/>
          </a:xfrm>
          <a:prstGeom prst="rect">
            <a:avLst/>
          </a:prstGeom>
          <a:noFill/>
        </p:spPr>
        <p:txBody>
          <a:bodyPr wrap="square" rtlCol="0">
            <a:spAutoFit/>
          </a:bodyPr>
          <a:lstStyle/>
          <a:p>
            <a:r>
              <a:rPr lang="it-IT" b="1" dirty="0">
                <a:solidFill>
                  <a:prstClr val="white"/>
                </a:solidFill>
                <a:latin typeface="Calibri"/>
              </a:rPr>
              <a:t>UEG </a:t>
            </a:r>
            <a:r>
              <a:rPr lang="it-IT" b="1" dirty="0" err="1">
                <a:solidFill>
                  <a:prstClr val="white"/>
                </a:solidFill>
                <a:latin typeface="Calibri"/>
              </a:rPr>
              <a:t>Education</a:t>
            </a:r>
            <a:r>
              <a:rPr lang="it-IT" b="1" dirty="0">
                <a:solidFill>
                  <a:prstClr val="white"/>
                </a:solidFill>
                <a:latin typeface="Calibri"/>
              </a:rPr>
              <a:t> 2016; 16:1-3</a:t>
            </a:r>
          </a:p>
        </p:txBody>
      </p:sp>
      <p:sp>
        <p:nvSpPr>
          <p:cNvPr id="9" name="CasellaDiTesto 8"/>
          <p:cNvSpPr txBox="1"/>
          <p:nvPr/>
        </p:nvSpPr>
        <p:spPr>
          <a:xfrm>
            <a:off x="1775520" y="2841898"/>
            <a:ext cx="8496944" cy="3539430"/>
          </a:xfrm>
          <a:prstGeom prst="rect">
            <a:avLst/>
          </a:prstGeom>
          <a:noFill/>
          <a:ln w="38100">
            <a:solidFill>
              <a:srgbClr val="FF0000"/>
            </a:solidFill>
          </a:ln>
        </p:spPr>
        <p:txBody>
          <a:bodyPr wrap="square" rtlCol="0">
            <a:spAutoFit/>
          </a:bodyPr>
          <a:lstStyle/>
          <a:p>
            <a:pPr algn="ctr"/>
            <a:r>
              <a:rPr lang="it-IT" sz="3200" dirty="0">
                <a:solidFill>
                  <a:srgbClr val="4BACC6">
                    <a:lumMod val="40000"/>
                    <a:lumOff val="60000"/>
                  </a:srgbClr>
                </a:solidFill>
                <a:latin typeface="Calibri"/>
              </a:rPr>
              <a:t>Celiachia: </a:t>
            </a:r>
          </a:p>
          <a:p>
            <a:pPr algn="ctr"/>
            <a:r>
              <a:rPr lang="it-IT" sz="3200" dirty="0">
                <a:solidFill>
                  <a:srgbClr val="4BACC6">
                    <a:lumMod val="40000"/>
                    <a:lumOff val="60000"/>
                  </a:srgbClr>
                </a:solidFill>
                <a:latin typeface="Calibri"/>
              </a:rPr>
              <a:t>ancora oggi frequenti “errori” diagnostici…</a:t>
            </a:r>
          </a:p>
          <a:p>
            <a:pPr algn="ctr"/>
            <a:r>
              <a:rPr lang="it-IT" sz="3200" dirty="0">
                <a:solidFill>
                  <a:srgbClr val="4BACC6">
                    <a:lumMod val="40000"/>
                    <a:lumOff val="60000"/>
                  </a:srgbClr>
                </a:solidFill>
                <a:latin typeface="Calibri"/>
              </a:rPr>
              <a:t>Cosa fare per evitarli?</a:t>
            </a:r>
          </a:p>
          <a:p>
            <a:pPr algn="ctr"/>
            <a:endParaRPr lang="it-IT" sz="3200" dirty="0">
              <a:solidFill>
                <a:srgbClr val="4BACC6">
                  <a:lumMod val="40000"/>
                  <a:lumOff val="60000"/>
                </a:srgbClr>
              </a:solidFill>
              <a:latin typeface="Calibri"/>
            </a:endParaRPr>
          </a:p>
          <a:p>
            <a:pPr algn="ctr"/>
            <a:r>
              <a:rPr lang="it-IT" sz="3200" dirty="0">
                <a:solidFill>
                  <a:srgbClr val="4BACC6">
                    <a:lumMod val="40000"/>
                    <a:lumOff val="60000"/>
                  </a:srgbClr>
                </a:solidFill>
                <a:latin typeface="Calibri"/>
              </a:rPr>
              <a:t>Oltre </a:t>
            </a:r>
            <a:r>
              <a:rPr lang="it-IT" sz="3200" u="sng" dirty="0">
                <a:solidFill>
                  <a:prstClr val="white"/>
                </a:solidFill>
                <a:latin typeface="Calibri"/>
              </a:rPr>
              <a:t>10.000</a:t>
            </a:r>
            <a:r>
              <a:rPr lang="it-IT" sz="3200" dirty="0">
                <a:solidFill>
                  <a:srgbClr val="4BACC6">
                    <a:lumMod val="40000"/>
                    <a:lumOff val="60000"/>
                  </a:srgbClr>
                </a:solidFill>
                <a:latin typeface="Calibri"/>
              </a:rPr>
              <a:t> accessi in </a:t>
            </a:r>
            <a:r>
              <a:rPr lang="it-IT" sz="3200" dirty="0">
                <a:solidFill>
                  <a:srgbClr val="FFFFFF"/>
                </a:solidFill>
                <a:latin typeface="Calibri"/>
              </a:rPr>
              <a:t>4 mesi  </a:t>
            </a:r>
            <a:r>
              <a:rPr lang="it-IT" sz="3200" dirty="0">
                <a:solidFill>
                  <a:srgbClr val="4BACC6">
                    <a:lumMod val="40000"/>
                    <a:lumOff val="60000"/>
                  </a:srgbClr>
                </a:solidFill>
                <a:latin typeface="Calibri"/>
              </a:rPr>
              <a:t>per questo articolo pubblicato su: </a:t>
            </a:r>
          </a:p>
          <a:p>
            <a:pPr algn="ctr"/>
            <a:r>
              <a:rPr lang="it-IT" sz="3200" dirty="0" err="1">
                <a:solidFill>
                  <a:srgbClr val="4BACC6">
                    <a:lumMod val="40000"/>
                    <a:lumOff val="60000"/>
                  </a:srgbClr>
                </a:solidFill>
                <a:latin typeface="Calibri"/>
              </a:rPr>
              <a:t>United</a:t>
            </a:r>
            <a:r>
              <a:rPr lang="it-IT" sz="3200" dirty="0">
                <a:solidFill>
                  <a:srgbClr val="4BACC6">
                    <a:lumMod val="40000"/>
                    <a:lumOff val="60000"/>
                  </a:srgbClr>
                </a:solidFill>
                <a:latin typeface="Calibri"/>
              </a:rPr>
              <a:t> </a:t>
            </a:r>
            <a:r>
              <a:rPr lang="it-IT" sz="3200" dirty="0" err="1">
                <a:solidFill>
                  <a:srgbClr val="4BACC6">
                    <a:lumMod val="40000"/>
                    <a:lumOff val="60000"/>
                  </a:srgbClr>
                </a:solidFill>
                <a:latin typeface="Calibri"/>
              </a:rPr>
              <a:t>European</a:t>
            </a:r>
            <a:r>
              <a:rPr lang="it-IT" sz="3200" dirty="0">
                <a:solidFill>
                  <a:srgbClr val="4BACC6">
                    <a:lumMod val="40000"/>
                    <a:lumOff val="60000"/>
                  </a:srgbClr>
                </a:solidFill>
                <a:latin typeface="Calibri"/>
              </a:rPr>
              <a:t> </a:t>
            </a:r>
            <a:r>
              <a:rPr lang="it-IT" sz="3200" dirty="0" err="1">
                <a:solidFill>
                  <a:srgbClr val="4BACC6">
                    <a:lumMod val="40000"/>
                    <a:lumOff val="60000"/>
                  </a:srgbClr>
                </a:solidFill>
                <a:latin typeface="Calibri"/>
              </a:rPr>
              <a:t>Gastroenterology</a:t>
            </a:r>
            <a:r>
              <a:rPr lang="it-IT" sz="3200" dirty="0">
                <a:solidFill>
                  <a:srgbClr val="4BACC6">
                    <a:lumMod val="40000"/>
                    <a:lumOff val="60000"/>
                  </a:srgbClr>
                </a:solidFill>
                <a:latin typeface="Calibri"/>
              </a:rPr>
              <a:t> </a:t>
            </a:r>
            <a:r>
              <a:rPr lang="it-IT" sz="3200" dirty="0" err="1">
                <a:solidFill>
                  <a:srgbClr val="4BACC6">
                    <a:lumMod val="40000"/>
                    <a:lumOff val="60000"/>
                  </a:srgbClr>
                </a:solidFill>
                <a:latin typeface="Calibri"/>
              </a:rPr>
              <a:t>Education</a:t>
            </a:r>
            <a:r>
              <a:rPr lang="it-IT" sz="3200" dirty="0">
                <a:solidFill>
                  <a:srgbClr val="4BACC6">
                    <a:lumMod val="40000"/>
                    <a:lumOff val="60000"/>
                  </a:srgbClr>
                </a:solidFill>
                <a:latin typeface="Calibri"/>
              </a:rPr>
              <a:t> </a:t>
            </a:r>
          </a:p>
        </p:txBody>
      </p:sp>
      <p:cxnSp>
        <p:nvCxnSpPr>
          <p:cNvPr id="3" name="Connettore 1 2"/>
          <p:cNvCxnSpPr/>
          <p:nvPr/>
        </p:nvCxnSpPr>
        <p:spPr>
          <a:xfrm>
            <a:off x="1847528" y="2492896"/>
            <a:ext cx="9361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2855640" y="2492896"/>
            <a:ext cx="93610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a:off x="4079776" y="2492896"/>
            <a:ext cx="129614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72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524000" y="-27384"/>
            <a:ext cx="9144000" cy="1066800"/>
          </a:xfrm>
          <a:prstGeom prst="rect">
            <a:avLst/>
          </a:prstGeom>
          <a:noFill/>
          <a:ln w="9525">
            <a:noFill/>
            <a:miter lim="800000"/>
            <a:headEnd/>
            <a:tailEnd/>
          </a:ln>
        </p:spPr>
        <p:txBody>
          <a:bodyPr anchor="ctr"/>
          <a:lstStyle/>
          <a:p>
            <a:pPr algn="ctr"/>
            <a:r>
              <a:rPr lang="en-GB" sz="4000" b="1" dirty="0">
                <a:solidFill>
                  <a:srgbClr val="FFFF00"/>
                </a:solidFill>
                <a:latin typeface="Calibri" pitchFamily="34" charset="0"/>
                <a:cs typeface="Calibri" pitchFamily="34" charset="0"/>
              </a:rPr>
              <a:t>CD pathogenesis</a:t>
            </a:r>
            <a:endParaRPr lang="it-IT" sz="4000" b="1" dirty="0">
              <a:solidFill>
                <a:srgbClr val="FFFF00"/>
              </a:solidFill>
              <a:latin typeface="Calibri" pitchFamily="34" charset="0"/>
              <a:cs typeface="Calibri" pitchFamily="34" charset="0"/>
            </a:endParaRPr>
          </a:p>
        </p:txBody>
      </p:sp>
      <p:sp>
        <p:nvSpPr>
          <p:cNvPr id="18" name="Rectangle 3"/>
          <p:cNvSpPr>
            <a:spLocks noChangeArrowheads="1"/>
          </p:cNvSpPr>
          <p:nvPr/>
        </p:nvSpPr>
        <p:spPr bwMode="auto">
          <a:xfrm>
            <a:off x="2230438" y="1676400"/>
            <a:ext cx="7620000" cy="4648200"/>
          </a:xfrm>
          <a:prstGeom prst="rect">
            <a:avLst/>
          </a:prstGeom>
          <a:noFill/>
          <a:ln w="9525">
            <a:noFill/>
            <a:miter lim="800000"/>
            <a:headEnd/>
            <a:tailEnd/>
          </a:ln>
          <a:effectLst/>
        </p:spPr>
        <p:txBody>
          <a:bodyPr/>
          <a:lstStyle/>
          <a:p>
            <a:pPr>
              <a:spcBef>
                <a:spcPct val="20000"/>
              </a:spcBef>
              <a:buClr>
                <a:srgbClr val="FFFFCC"/>
              </a:buClr>
              <a:buSzPct val="70000"/>
              <a:defRPr/>
            </a:pPr>
            <a:endParaRPr lang="it-IT" sz="3200" kern="0">
              <a:solidFill>
                <a:srgbClr val="FFFF00"/>
              </a:solidFill>
              <a:effectLst>
                <a:outerShdw blurRad="38100" dist="38100" dir="2700000" algn="tl">
                  <a:srgbClr val="000000"/>
                </a:outerShdw>
              </a:effectLst>
              <a:latin typeface="Calibri"/>
            </a:endParaRPr>
          </a:p>
          <a:p>
            <a:pPr>
              <a:lnSpc>
                <a:spcPct val="80000"/>
              </a:lnSpc>
              <a:spcBef>
                <a:spcPct val="20000"/>
              </a:spcBef>
              <a:buClr>
                <a:srgbClr val="FFFFCC"/>
              </a:buClr>
              <a:buSzPct val="70000"/>
              <a:defRPr/>
            </a:pPr>
            <a:endParaRPr lang="it-IT" sz="3200" kern="0">
              <a:solidFill>
                <a:srgbClr val="FFFF00"/>
              </a:solidFill>
              <a:effectLst>
                <a:outerShdw blurRad="38100" dist="38100" dir="2700000" algn="tl">
                  <a:srgbClr val="000000"/>
                </a:outerShdw>
              </a:effectLst>
              <a:latin typeface="Calibri"/>
            </a:endParaRPr>
          </a:p>
          <a:p>
            <a:pPr>
              <a:lnSpc>
                <a:spcPct val="80000"/>
              </a:lnSpc>
              <a:spcBef>
                <a:spcPct val="20000"/>
              </a:spcBef>
              <a:buClr>
                <a:srgbClr val="FFFFCC"/>
              </a:buClr>
              <a:buSzPct val="70000"/>
              <a:defRPr/>
            </a:pPr>
            <a:endParaRPr lang="it-IT" sz="3200" kern="0">
              <a:solidFill>
                <a:srgbClr val="FFFF00"/>
              </a:solidFill>
              <a:effectLst>
                <a:outerShdw blurRad="38100" dist="38100" dir="2700000" algn="tl">
                  <a:srgbClr val="000000"/>
                </a:outerShdw>
              </a:effectLst>
              <a:latin typeface="Calibri"/>
            </a:endParaRPr>
          </a:p>
          <a:p>
            <a:pPr>
              <a:lnSpc>
                <a:spcPct val="80000"/>
              </a:lnSpc>
              <a:spcBef>
                <a:spcPct val="20000"/>
              </a:spcBef>
              <a:buClr>
                <a:srgbClr val="FFFFCC"/>
              </a:buClr>
              <a:buSzPct val="70000"/>
              <a:defRPr/>
            </a:pPr>
            <a:endParaRPr lang="it-IT" sz="3200" kern="0">
              <a:solidFill>
                <a:srgbClr val="FFFF00"/>
              </a:solidFill>
              <a:effectLst>
                <a:outerShdw blurRad="38100" dist="38100" dir="2700000" algn="tl">
                  <a:srgbClr val="000000"/>
                </a:outerShdw>
              </a:effectLst>
              <a:latin typeface="Calibri"/>
            </a:endParaRPr>
          </a:p>
          <a:p>
            <a:pPr>
              <a:lnSpc>
                <a:spcPct val="80000"/>
              </a:lnSpc>
              <a:spcBef>
                <a:spcPct val="20000"/>
              </a:spcBef>
              <a:buClr>
                <a:srgbClr val="FFFFCC"/>
              </a:buClr>
              <a:buSzPct val="70000"/>
              <a:defRPr/>
            </a:pPr>
            <a:r>
              <a:rPr lang="it-IT" sz="3200" kern="0">
                <a:solidFill>
                  <a:srgbClr val="FFFF00"/>
                </a:solidFill>
                <a:effectLst>
                  <a:outerShdw blurRad="38100" dist="38100" dir="2700000" algn="tl">
                    <a:srgbClr val="000000"/>
                  </a:outerShdw>
                </a:effectLst>
                <a:latin typeface="Calibri"/>
              </a:rPr>
              <a:t>      </a:t>
            </a:r>
            <a:r>
              <a:rPr lang="it-IT" sz="3600" kern="0">
                <a:solidFill>
                  <a:srgbClr val="FFFF00"/>
                </a:solidFill>
                <a:effectLst>
                  <a:outerShdw blurRad="38100" dist="38100" dir="2700000" algn="tl">
                    <a:srgbClr val="000000"/>
                  </a:outerShdw>
                </a:effectLst>
                <a:latin typeface="Calibri"/>
              </a:rPr>
              <a:t> </a:t>
            </a:r>
          </a:p>
        </p:txBody>
      </p:sp>
      <p:sp>
        <p:nvSpPr>
          <p:cNvPr id="64516" name="Rectangle 4"/>
          <p:cNvSpPr>
            <a:spLocks noChangeArrowheads="1"/>
          </p:cNvSpPr>
          <p:nvPr/>
        </p:nvSpPr>
        <p:spPr bwMode="auto">
          <a:xfrm>
            <a:off x="6032500" y="1143000"/>
            <a:ext cx="228600" cy="304800"/>
          </a:xfrm>
          <a:prstGeom prst="rect">
            <a:avLst/>
          </a:prstGeom>
          <a:noFill/>
          <a:ln w="9525">
            <a:noFill/>
            <a:miter lim="800000"/>
            <a:headEnd/>
            <a:tailEnd/>
          </a:ln>
        </p:spPr>
        <p:txBody>
          <a:bodyPr wrap="none">
            <a:spAutoFit/>
          </a:bodyPr>
          <a:lstStyle/>
          <a:p>
            <a:pPr eaLnBrk="0" hangingPunct="0"/>
            <a:r>
              <a:rPr lang="it-IT" sz="1400">
                <a:solidFill>
                  <a:srgbClr val="FFFF00"/>
                </a:solidFill>
                <a:latin typeface="Times New Roman" pitchFamily="18" charset="0"/>
              </a:rPr>
              <a:t> </a:t>
            </a:r>
          </a:p>
        </p:txBody>
      </p:sp>
      <p:sp>
        <p:nvSpPr>
          <p:cNvPr id="20" name="Oval 5"/>
          <p:cNvSpPr>
            <a:spLocks noChangeArrowheads="1"/>
          </p:cNvSpPr>
          <p:nvPr/>
        </p:nvSpPr>
        <p:spPr bwMode="auto">
          <a:xfrm>
            <a:off x="3886200" y="1066800"/>
            <a:ext cx="4419600" cy="990600"/>
          </a:xfrm>
          <a:prstGeom prst="ellipse">
            <a:avLst/>
          </a:prstGeom>
          <a:solidFill>
            <a:schemeClr val="tx2">
              <a:lumMod val="20000"/>
              <a:lumOff val="80000"/>
            </a:schemeClr>
          </a:solidFill>
          <a:ln w="9525">
            <a:solidFill>
              <a:srgbClr val="FFFFFF"/>
            </a:solidFill>
            <a:round/>
            <a:headEnd/>
            <a:tailEnd/>
          </a:ln>
        </p:spPr>
        <p:txBody>
          <a:bodyPr wrap="none" anchor="ctr"/>
          <a:lstStyle/>
          <a:p>
            <a:pPr algn="ctr" eaLnBrk="0" hangingPunct="0">
              <a:defRPr/>
            </a:pPr>
            <a:r>
              <a:rPr lang="it-IT" sz="2800" b="1" kern="0" dirty="0" err="1">
                <a:solidFill>
                  <a:srgbClr val="000066"/>
                </a:solidFill>
                <a:latin typeface="Calibri" pitchFamily="34" charset="0"/>
                <a:cs typeface="Calibri" pitchFamily="34" charset="0"/>
              </a:rPr>
              <a:t>Gliadin</a:t>
            </a:r>
            <a:endParaRPr lang="it-IT" sz="2800" b="1" kern="0" dirty="0">
              <a:solidFill>
                <a:srgbClr val="000066"/>
              </a:solidFill>
              <a:latin typeface="Calibri" pitchFamily="34" charset="0"/>
              <a:cs typeface="Calibri" pitchFamily="34" charset="0"/>
            </a:endParaRPr>
          </a:p>
          <a:p>
            <a:pPr algn="ctr" eaLnBrk="0" hangingPunct="0">
              <a:defRPr/>
            </a:pPr>
            <a:r>
              <a:rPr lang="it-IT" sz="2400" b="1" kern="0" dirty="0">
                <a:solidFill>
                  <a:srgbClr val="000066"/>
                </a:solidFill>
                <a:latin typeface="Calibri" pitchFamily="34" charset="0"/>
                <a:cs typeface="Calibri" pitchFamily="34" charset="0"/>
              </a:rPr>
              <a:t>(</a:t>
            </a:r>
            <a:r>
              <a:rPr lang="it-IT" sz="2400" b="1" kern="0" dirty="0" err="1">
                <a:solidFill>
                  <a:srgbClr val="000066"/>
                </a:solidFill>
                <a:latin typeface="Calibri" pitchFamily="34" charset="0"/>
                <a:cs typeface="Calibri" pitchFamily="34" charset="0"/>
              </a:rPr>
              <a:t>extrinsic</a:t>
            </a:r>
            <a:r>
              <a:rPr lang="it-IT" sz="2400" b="1" kern="0" dirty="0">
                <a:solidFill>
                  <a:srgbClr val="000066"/>
                </a:solidFill>
                <a:latin typeface="Calibri" pitchFamily="34" charset="0"/>
                <a:cs typeface="Calibri" pitchFamily="34" charset="0"/>
              </a:rPr>
              <a:t> trigger)</a:t>
            </a:r>
          </a:p>
        </p:txBody>
      </p:sp>
      <p:sp>
        <p:nvSpPr>
          <p:cNvPr id="21" name="Oval 6"/>
          <p:cNvSpPr>
            <a:spLocks noChangeArrowheads="1"/>
          </p:cNvSpPr>
          <p:nvPr/>
        </p:nvSpPr>
        <p:spPr bwMode="auto">
          <a:xfrm>
            <a:off x="3733800" y="3001888"/>
            <a:ext cx="4724400" cy="1219200"/>
          </a:xfrm>
          <a:prstGeom prst="ellipse">
            <a:avLst/>
          </a:prstGeom>
          <a:solidFill>
            <a:schemeClr val="tx2">
              <a:lumMod val="20000"/>
              <a:lumOff val="80000"/>
            </a:schemeClr>
          </a:solidFill>
          <a:ln w="9525">
            <a:solidFill>
              <a:srgbClr val="FFFFFF"/>
            </a:solidFill>
            <a:round/>
            <a:headEnd/>
            <a:tailEnd/>
          </a:ln>
        </p:spPr>
        <p:txBody>
          <a:bodyPr wrap="none" anchor="ctr"/>
          <a:lstStyle/>
          <a:p>
            <a:pPr algn="ctr" eaLnBrk="0" hangingPunct="0">
              <a:defRPr/>
            </a:pPr>
            <a:r>
              <a:rPr lang="it-IT" sz="2800" b="1" kern="0" dirty="0">
                <a:solidFill>
                  <a:srgbClr val="000066"/>
                </a:solidFill>
                <a:latin typeface="Calibri" pitchFamily="34" charset="0"/>
                <a:cs typeface="Calibri" pitchFamily="34" charset="0"/>
              </a:rPr>
              <a:t>HLA-DQ2 or DQ8</a:t>
            </a:r>
          </a:p>
          <a:p>
            <a:pPr algn="ctr" eaLnBrk="0" hangingPunct="0">
              <a:defRPr/>
            </a:pPr>
            <a:r>
              <a:rPr lang="it-IT" sz="2400" b="1" kern="0" dirty="0">
                <a:solidFill>
                  <a:srgbClr val="000066"/>
                </a:solidFill>
                <a:latin typeface="Calibri" pitchFamily="34" charset="0"/>
                <a:cs typeface="Calibri" pitchFamily="34" charset="0"/>
              </a:rPr>
              <a:t>(</a:t>
            </a:r>
            <a:r>
              <a:rPr lang="it-IT" sz="2400" b="1" kern="0" dirty="0" err="1">
                <a:solidFill>
                  <a:srgbClr val="000066"/>
                </a:solidFill>
                <a:latin typeface="Calibri" pitchFamily="34" charset="0"/>
                <a:cs typeface="Calibri" pitchFamily="34" charset="0"/>
              </a:rPr>
              <a:t>close</a:t>
            </a:r>
            <a:r>
              <a:rPr lang="it-IT" sz="2400" b="1" kern="0" dirty="0">
                <a:solidFill>
                  <a:srgbClr val="000066"/>
                </a:solidFill>
                <a:latin typeface="Calibri" pitchFamily="34" charset="0"/>
                <a:cs typeface="Calibri" pitchFamily="34" charset="0"/>
              </a:rPr>
              <a:t> </a:t>
            </a:r>
            <a:r>
              <a:rPr lang="it-IT" sz="2400" b="1" kern="0" dirty="0" err="1">
                <a:solidFill>
                  <a:srgbClr val="000066"/>
                </a:solidFill>
                <a:latin typeface="Calibri" pitchFamily="34" charset="0"/>
                <a:cs typeface="Calibri" pitchFamily="34" charset="0"/>
              </a:rPr>
              <a:t>genetic</a:t>
            </a:r>
            <a:r>
              <a:rPr lang="it-IT" sz="2400" b="1" kern="0" dirty="0">
                <a:solidFill>
                  <a:srgbClr val="000066"/>
                </a:solidFill>
                <a:latin typeface="Calibri" pitchFamily="34" charset="0"/>
                <a:cs typeface="Calibri" pitchFamily="34" charset="0"/>
              </a:rPr>
              <a:t> </a:t>
            </a:r>
            <a:r>
              <a:rPr lang="it-IT" sz="2400" b="1" kern="0" dirty="0" err="1">
                <a:solidFill>
                  <a:srgbClr val="000066"/>
                </a:solidFill>
                <a:latin typeface="Calibri" pitchFamily="34" charset="0"/>
                <a:cs typeface="Calibri" pitchFamily="34" charset="0"/>
              </a:rPr>
              <a:t>linkage</a:t>
            </a:r>
            <a:r>
              <a:rPr lang="it-IT" sz="2400" b="1" kern="0" dirty="0">
                <a:solidFill>
                  <a:srgbClr val="000066"/>
                </a:solidFill>
                <a:latin typeface="Calibri" pitchFamily="34" charset="0"/>
                <a:cs typeface="Calibri" pitchFamily="34" charset="0"/>
              </a:rPr>
              <a:t>)</a:t>
            </a:r>
          </a:p>
        </p:txBody>
      </p:sp>
      <p:sp>
        <p:nvSpPr>
          <p:cNvPr id="22" name="Oval 7"/>
          <p:cNvSpPr>
            <a:spLocks noChangeArrowheads="1"/>
          </p:cNvSpPr>
          <p:nvPr/>
        </p:nvSpPr>
        <p:spPr bwMode="auto">
          <a:xfrm>
            <a:off x="3756025" y="5157789"/>
            <a:ext cx="4679950" cy="1411287"/>
          </a:xfrm>
          <a:prstGeom prst="ellipse">
            <a:avLst/>
          </a:prstGeom>
          <a:solidFill>
            <a:schemeClr val="tx2">
              <a:lumMod val="20000"/>
              <a:lumOff val="80000"/>
            </a:schemeClr>
          </a:solidFill>
          <a:ln w="9525">
            <a:solidFill>
              <a:srgbClr val="FFFFFF"/>
            </a:solidFill>
            <a:round/>
            <a:headEnd/>
            <a:tailEnd/>
          </a:ln>
        </p:spPr>
        <p:txBody>
          <a:bodyPr wrap="none" anchor="ctr"/>
          <a:lstStyle/>
          <a:p>
            <a:pPr algn="ctr" eaLnBrk="0" hangingPunct="0">
              <a:defRPr/>
            </a:pPr>
            <a:r>
              <a:rPr lang="it-IT" sz="2800" b="1" kern="0" dirty="0" err="1">
                <a:solidFill>
                  <a:srgbClr val="000066"/>
                </a:solidFill>
                <a:latin typeface="Calibri" pitchFamily="34" charset="0"/>
                <a:cs typeface="Calibri" pitchFamily="34" charset="0"/>
              </a:rPr>
              <a:t>Tissue</a:t>
            </a:r>
            <a:r>
              <a:rPr lang="it-IT" sz="2800" b="1" kern="0" dirty="0">
                <a:solidFill>
                  <a:srgbClr val="000066"/>
                </a:solidFill>
                <a:latin typeface="Calibri" pitchFamily="34" charset="0"/>
                <a:cs typeface="Calibri" pitchFamily="34" charset="0"/>
              </a:rPr>
              <a:t> </a:t>
            </a:r>
            <a:r>
              <a:rPr lang="it-IT" sz="2800" b="1" kern="0" dirty="0" err="1">
                <a:solidFill>
                  <a:srgbClr val="000066"/>
                </a:solidFill>
                <a:latin typeface="Calibri" pitchFamily="34" charset="0"/>
                <a:cs typeface="Calibri" pitchFamily="34" charset="0"/>
              </a:rPr>
              <a:t>transglutaminase</a:t>
            </a:r>
            <a:r>
              <a:rPr lang="it-IT" sz="2800" b="1" kern="0" dirty="0">
                <a:solidFill>
                  <a:srgbClr val="000066"/>
                </a:solidFill>
                <a:latin typeface="Calibri" pitchFamily="34" charset="0"/>
                <a:cs typeface="Calibri" pitchFamily="34" charset="0"/>
              </a:rPr>
              <a:t> (TG2)</a:t>
            </a:r>
          </a:p>
        </p:txBody>
      </p:sp>
      <p:sp>
        <p:nvSpPr>
          <p:cNvPr id="23" name="AutoShape 8"/>
          <p:cNvSpPr>
            <a:spLocks noChangeArrowheads="1"/>
          </p:cNvSpPr>
          <p:nvPr/>
        </p:nvSpPr>
        <p:spPr bwMode="auto">
          <a:xfrm>
            <a:off x="5852319" y="2057401"/>
            <a:ext cx="487362" cy="976313"/>
          </a:xfrm>
          <a:prstGeom prst="downArrow">
            <a:avLst>
              <a:gd name="adj1" fmla="val 50000"/>
              <a:gd name="adj2" fmla="val 50082"/>
            </a:avLst>
          </a:prstGeom>
          <a:solidFill>
            <a:srgbClr val="66CCFF"/>
          </a:solidFill>
          <a:ln w="9525">
            <a:solidFill>
              <a:srgbClr val="FFFFFF"/>
            </a:solidFill>
            <a:miter lim="800000"/>
            <a:headEnd/>
            <a:tailEnd/>
          </a:ln>
        </p:spPr>
        <p:txBody>
          <a:bodyPr wrap="none" anchor="ctr"/>
          <a:lstStyle/>
          <a:p>
            <a:pPr>
              <a:defRPr/>
            </a:pPr>
            <a:endParaRPr lang="it-IT" kern="0">
              <a:solidFill>
                <a:sysClr val="windowText" lastClr="000000"/>
              </a:solidFill>
              <a:latin typeface="Calibri"/>
            </a:endParaRPr>
          </a:p>
        </p:txBody>
      </p:sp>
      <p:sp>
        <p:nvSpPr>
          <p:cNvPr id="24" name="AutoShape 9"/>
          <p:cNvSpPr>
            <a:spLocks noChangeArrowheads="1"/>
          </p:cNvSpPr>
          <p:nvPr/>
        </p:nvSpPr>
        <p:spPr bwMode="auto">
          <a:xfrm>
            <a:off x="5852319" y="4252318"/>
            <a:ext cx="487362" cy="904875"/>
          </a:xfrm>
          <a:prstGeom prst="downArrow">
            <a:avLst>
              <a:gd name="adj1" fmla="val 50000"/>
              <a:gd name="adj2" fmla="val 46417"/>
            </a:avLst>
          </a:prstGeom>
          <a:solidFill>
            <a:srgbClr val="66CCFF"/>
          </a:solidFill>
          <a:ln w="9525">
            <a:solidFill>
              <a:srgbClr val="FFFFFF"/>
            </a:solidFill>
            <a:miter lim="800000"/>
            <a:headEnd/>
            <a:tailEnd/>
          </a:ln>
        </p:spPr>
        <p:txBody>
          <a:bodyPr wrap="none" anchor="ctr"/>
          <a:lstStyle/>
          <a:p>
            <a:pPr>
              <a:defRPr/>
            </a:pPr>
            <a:endParaRPr lang="it-IT" kern="0">
              <a:solidFill>
                <a:sysClr val="windowText" lastClr="000000"/>
              </a:solidFill>
              <a:latin typeface="Calibri"/>
            </a:endParaRPr>
          </a:p>
        </p:txBody>
      </p:sp>
      <p:sp>
        <p:nvSpPr>
          <p:cNvPr id="26" name="Oval 11"/>
          <p:cNvSpPr>
            <a:spLocks noChangeArrowheads="1"/>
          </p:cNvSpPr>
          <p:nvPr/>
        </p:nvSpPr>
        <p:spPr bwMode="auto">
          <a:xfrm>
            <a:off x="7696200" y="1905000"/>
            <a:ext cx="2840038" cy="1371600"/>
          </a:xfrm>
          <a:prstGeom prst="ellipse">
            <a:avLst/>
          </a:prstGeom>
          <a:solidFill>
            <a:schemeClr val="bg1"/>
          </a:solidFill>
          <a:ln w="9525">
            <a:solidFill>
              <a:srgbClr val="FFFFFF"/>
            </a:solidFill>
            <a:round/>
            <a:headEnd/>
            <a:tailEnd/>
          </a:ln>
        </p:spPr>
        <p:txBody>
          <a:bodyPr wrap="none" anchor="ctr"/>
          <a:lstStyle/>
          <a:p>
            <a:pPr algn="ctr" eaLnBrk="0" hangingPunct="0">
              <a:defRPr/>
            </a:pPr>
            <a:r>
              <a:rPr lang="it-IT" sz="2000" b="1" kern="0" dirty="0" err="1">
                <a:solidFill>
                  <a:srgbClr val="0000FF"/>
                </a:solidFill>
                <a:latin typeface="Calibri" pitchFamily="34" charset="0"/>
                <a:cs typeface="Calibri" pitchFamily="34" charset="0"/>
              </a:rPr>
              <a:t>Microbiota</a:t>
            </a:r>
            <a:r>
              <a:rPr lang="it-IT" sz="2000" b="1" kern="0" dirty="0">
                <a:solidFill>
                  <a:srgbClr val="0000FF"/>
                </a:solidFill>
                <a:latin typeface="Calibri" pitchFamily="34" charset="0"/>
                <a:cs typeface="Calibri" pitchFamily="34" charset="0"/>
              </a:rPr>
              <a:t> </a:t>
            </a:r>
            <a:r>
              <a:rPr lang="it-IT" sz="2000" b="1" kern="0" dirty="0" err="1">
                <a:solidFill>
                  <a:srgbClr val="0000FF"/>
                </a:solidFill>
                <a:latin typeface="Calibri" pitchFamily="34" charset="0"/>
                <a:cs typeface="Calibri" pitchFamily="34" charset="0"/>
              </a:rPr>
              <a:t>changes</a:t>
            </a:r>
            <a:endParaRPr lang="it-IT" sz="2000" kern="0" dirty="0">
              <a:solidFill>
                <a:srgbClr val="0000FF"/>
              </a:solidFill>
              <a:latin typeface="Calibri" pitchFamily="34" charset="0"/>
              <a:cs typeface="Calibri" pitchFamily="34" charset="0"/>
            </a:endParaRPr>
          </a:p>
        </p:txBody>
      </p:sp>
      <p:sp>
        <p:nvSpPr>
          <p:cNvPr id="27" name="Oval 12"/>
          <p:cNvSpPr>
            <a:spLocks noChangeArrowheads="1"/>
          </p:cNvSpPr>
          <p:nvPr/>
        </p:nvSpPr>
        <p:spPr bwMode="auto">
          <a:xfrm>
            <a:off x="1847528" y="1981200"/>
            <a:ext cx="2514600" cy="1295400"/>
          </a:xfrm>
          <a:prstGeom prst="ellipse">
            <a:avLst/>
          </a:prstGeom>
          <a:solidFill>
            <a:schemeClr val="bg1"/>
          </a:solidFill>
          <a:ln w="9525">
            <a:solidFill>
              <a:srgbClr val="FFFFFF"/>
            </a:solidFill>
            <a:round/>
            <a:headEnd/>
            <a:tailEnd/>
          </a:ln>
        </p:spPr>
        <p:txBody>
          <a:bodyPr wrap="none" anchor="ctr"/>
          <a:lstStyle/>
          <a:p>
            <a:pPr algn="ctr" eaLnBrk="0" hangingPunct="0">
              <a:defRPr/>
            </a:pPr>
            <a:r>
              <a:rPr lang="it-IT" b="1" kern="0" dirty="0" err="1">
                <a:solidFill>
                  <a:srgbClr val="0000FF"/>
                </a:solidFill>
                <a:latin typeface="Calibri" pitchFamily="34" charset="0"/>
                <a:cs typeface="Calibri" pitchFamily="34" charset="0"/>
              </a:rPr>
              <a:t>Precipitating</a:t>
            </a:r>
            <a:r>
              <a:rPr lang="it-IT" b="1" kern="0" dirty="0">
                <a:solidFill>
                  <a:srgbClr val="0000FF"/>
                </a:solidFill>
                <a:latin typeface="Calibri" pitchFamily="34" charset="0"/>
                <a:cs typeface="Calibri" pitchFamily="34" charset="0"/>
              </a:rPr>
              <a:t> </a:t>
            </a:r>
            <a:r>
              <a:rPr lang="it-IT" b="1" kern="0" dirty="0" err="1">
                <a:solidFill>
                  <a:srgbClr val="0000FF"/>
                </a:solidFill>
                <a:latin typeface="Calibri" pitchFamily="34" charset="0"/>
                <a:cs typeface="Calibri" pitchFamily="34" charset="0"/>
              </a:rPr>
              <a:t>factors</a:t>
            </a:r>
            <a:r>
              <a:rPr lang="it-IT" b="1" kern="0" dirty="0">
                <a:solidFill>
                  <a:srgbClr val="0000FF"/>
                </a:solidFill>
                <a:latin typeface="Calibri" pitchFamily="34" charset="0"/>
                <a:cs typeface="Calibri" pitchFamily="34" charset="0"/>
              </a:rPr>
              <a:t>:</a:t>
            </a:r>
          </a:p>
          <a:p>
            <a:pPr algn="ctr" eaLnBrk="0" hangingPunct="0">
              <a:defRPr/>
            </a:pPr>
            <a:r>
              <a:rPr lang="it-IT" b="1" kern="0" dirty="0">
                <a:solidFill>
                  <a:srgbClr val="0000FF"/>
                </a:solidFill>
                <a:latin typeface="Calibri" pitchFamily="34" charset="0"/>
                <a:cs typeface="Calibri" pitchFamily="34" charset="0"/>
              </a:rPr>
              <a:t>stress, </a:t>
            </a:r>
            <a:r>
              <a:rPr lang="it-IT" b="1" kern="0" dirty="0" err="1">
                <a:solidFill>
                  <a:srgbClr val="0000FF"/>
                </a:solidFill>
                <a:latin typeface="Calibri" pitchFamily="34" charset="0"/>
                <a:cs typeface="Calibri" pitchFamily="34" charset="0"/>
              </a:rPr>
              <a:t>pregnancy</a:t>
            </a:r>
            <a:endParaRPr lang="it-IT" kern="0" dirty="0">
              <a:solidFill>
                <a:srgbClr val="0000FF"/>
              </a:solidFill>
              <a:latin typeface="Calibri" pitchFamily="34" charset="0"/>
              <a:cs typeface="Calibri" pitchFamily="34" charset="0"/>
            </a:endParaRPr>
          </a:p>
        </p:txBody>
      </p:sp>
      <p:grpSp>
        <p:nvGrpSpPr>
          <p:cNvPr id="2" name="Gruppo 1"/>
          <p:cNvGrpSpPr/>
          <p:nvPr/>
        </p:nvGrpSpPr>
        <p:grpSpPr>
          <a:xfrm>
            <a:off x="7751763" y="4292601"/>
            <a:ext cx="2730500" cy="1008063"/>
            <a:chOff x="6227763" y="4292600"/>
            <a:chExt cx="2730500" cy="1008063"/>
          </a:xfrm>
        </p:grpSpPr>
        <p:pic>
          <p:nvPicPr>
            <p:cNvPr id="64526" name="Picture 1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6227763" y="4292600"/>
              <a:ext cx="2730500" cy="1008063"/>
            </a:xfrm>
            <a:prstGeom prst="rect">
              <a:avLst/>
            </a:prstGeom>
            <a:noFill/>
            <a:ln w="38100">
              <a:solidFill>
                <a:srgbClr val="FF3300"/>
              </a:solidFill>
              <a:miter lim="800000"/>
              <a:headEnd/>
              <a:tailEnd/>
            </a:ln>
          </p:spPr>
        </p:pic>
        <p:sp>
          <p:nvSpPr>
            <p:cNvPr id="64527" name="CasellaDiTesto 14"/>
            <p:cNvSpPr txBox="1">
              <a:spLocks noChangeArrowheads="1"/>
            </p:cNvSpPr>
            <p:nvPr/>
          </p:nvSpPr>
          <p:spPr bwMode="auto">
            <a:xfrm>
              <a:off x="6260307" y="4746680"/>
              <a:ext cx="2665412" cy="215900"/>
            </a:xfrm>
            <a:prstGeom prst="rect">
              <a:avLst/>
            </a:prstGeom>
            <a:noFill/>
            <a:ln w="9525">
              <a:noFill/>
              <a:miter lim="800000"/>
              <a:headEnd/>
              <a:tailEnd/>
            </a:ln>
          </p:spPr>
          <p:txBody>
            <a:bodyPr>
              <a:spAutoFit/>
            </a:bodyPr>
            <a:lstStyle/>
            <a:p>
              <a:pPr algn="ctr"/>
              <a:r>
                <a:rPr lang="it-IT" sz="800">
                  <a:solidFill>
                    <a:srgbClr val="00009A"/>
                  </a:solidFill>
                  <a:latin typeface="Calibri" pitchFamily="34" charset="0"/>
                  <a:cs typeface="Calibri" pitchFamily="34" charset="0"/>
                </a:rPr>
                <a:t>Nat. Med 1997;3:797-801</a:t>
              </a:r>
            </a:p>
          </p:txBody>
        </p:sp>
      </p:grpSp>
    </p:spTree>
    <p:extLst>
      <p:ext uri="{BB962C8B-B14F-4D97-AF65-F5344CB8AC3E}">
        <p14:creationId xmlns:p14="http://schemas.microsoft.com/office/powerpoint/2010/main" val="731040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Titolo 4"/>
          <p:cNvSpPr txBox="1">
            <a:spLocks/>
          </p:cNvSpPr>
          <p:nvPr/>
        </p:nvSpPr>
        <p:spPr bwMode="auto">
          <a:xfrm>
            <a:off x="1945196" y="44624"/>
            <a:ext cx="8229600" cy="864096"/>
          </a:xfrm>
          <a:prstGeom prst="rect">
            <a:avLst/>
          </a:prstGeom>
          <a:noFill/>
          <a:ln w="9525">
            <a:noFill/>
            <a:miter lim="800000"/>
            <a:headEnd/>
            <a:tailEnd/>
          </a:ln>
        </p:spPr>
        <p:txBody>
          <a:bodyPr/>
          <a:lstStyle/>
          <a:p>
            <a:pPr algn="ctr"/>
            <a:r>
              <a:rPr lang="it-IT" sz="2800" b="1" dirty="0">
                <a:solidFill>
                  <a:srgbClr val="FFFF00"/>
                </a:solidFill>
                <a:latin typeface="Calibri"/>
                <a:cs typeface="Times New Roman" pitchFamily="18" charset="0"/>
              </a:rPr>
              <a:t>Le varie forme cliniche di Celiachia</a:t>
            </a:r>
          </a:p>
          <a:p>
            <a:pPr algn="ctr"/>
            <a:endParaRPr lang="it-IT" sz="800" dirty="0">
              <a:solidFill>
                <a:srgbClr val="FFFF00"/>
              </a:solidFill>
              <a:latin typeface="Calibri"/>
              <a:cs typeface="Times New Roman" pitchFamily="18" charset="0"/>
            </a:endParaRPr>
          </a:p>
          <a:p>
            <a:pPr algn="ctr"/>
            <a:r>
              <a:rPr lang="it-IT" sz="1600" b="1" i="1" dirty="0">
                <a:solidFill>
                  <a:srgbClr val="F79646"/>
                </a:solidFill>
                <a:latin typeface="Calibri"/>
                <a:cs typeface="Times New Roman" pitchFamily="18" charset="0"/>
              </a:rPr>
              <a:t>Caio G., et al. </a:t>
            </a:r>
            <a:r>
              <a:rPr lang="it-IT" sz="1600" b="1" i="1" dirty="0" err="1">
                <a:solidFill>
                  <a:srgbClr val="F79646"/>
                </a:solidFill>
                <a:latin typeface="Calibri"/>
                <a:cs typeface="Times New Roman" pitchFamily="18" charset="0"/>
              </a:rPr>
              <a:t>It</a:t>
            </a:r>
            <a:r>
              <a:rPr lang="it-IT" sz="1600" b="1" i="1" dirty="0">
                <a:solidFill>
                  <a:srgbClr val="F79646"/>
                </a:solidFill>
                <a:latin typeface="Calibri"/>
                <a:cs typeface="Times New Roman" pitchFamily="18" charset="0"/>
              </a:rPr>
              <a:t> J </a:t>
            </a:r>
            <a:r>
              <a:rPr lang="it-IT" sz="1600" b="1" i="1" dirty="0" err="1">
                <a:solidFill>
                  <a:srgbClr val="F79646"/>
                </a:solidFill>
                <a:latin typeface="Calibri"/>
                <a:cs typeface="Times New Roman" pitchFamily="18" charset="0"/>
              </a:rPr>
              <a:t>Med</a:t>
            </a:r>
            <a:r>
              <a:rPr lang="it-IT" sz="1600" b="1" i="1" dirty="0">
                <a:solidFill>
                  <a:srgbClr val="F79646"/>
                </a:solidFill>
                <a:latin typeface="Calibri"/>
                <a:cs typeface="Times New Roman" pitchFamily="18" charset="0"/>
              </a:rPr>
              <a:t>  2017; 5:98-115</a:t>
            </a:r>
          </a:p>
        </p:txBody>
      </p:sp>
      <p:sp>
        <p:nvSpPr>
          <p:cNvPr id="65539" name="Segnaposto contenuto 5"/>
          <p:cNvSpPr txBox="1">
            <a:spLocks/>
          </p:cNvSpPr>
          <p:nvPr/>
        </p:nvSpPr>
        <p:spPr bwMode="auto">
          <a:xfrm>
            <a:off x="1703512" y="980728"/>
            <a:ext cx="8712968" cy="5688632"/>
          </a:xfrm>
          <a:prstGeom prst="rect">
            <a:avLst/>
          </a:prstGeom>
          <a:noFill/>
          <a:ln w="9525">
            <a:noFill/>
            <a:miter lim="800000"/>
            <a:headEnd/>
            <a:tailEnd/>
          </a:ln>
        </p:spPr>
        <p:txBody>
          <a:bodyPr/>
          <a:lstStyle/>
          <a:p>
            <a:pPr marL="342900" indent="-342900" algn="just">
              <a:lnSpc>
                <a:spcPct val="120000"/>
              </a:lnSpc>
              <a:spcBef>
                <a:spcPct val="20000"/>
              </a:spcBef>
              <a:buFont typeface="Arial" charset="0"/>
              <a:buChar char="•"/>
            </a:pPr>
            <a:r>
              <a:rPr lang="it-IT" sz="2000" b="1" dirty="0">
                <a:solidFill>
                  <a:srgbClr val="FF3300"/>
                </a:solidFill>
                <a:latin typeface="Calibri"/>
                <a:cs typeface="Times New Roman" pitchFamily="18" charset="0"/>
              </a:rPr>
              <a:t>Classica:</a:t>
            </a:r>
            <a:r>
              <a:rPr lang="it-IT" sz="2000" dirty="0">
                <a:solidFill>
                  <a:srgbClr val="FF3300"/>
                </a:solidFill>
                <a:latin typeface="Calibri"/>
                <a:cs typeface="Times New Roman" pitchFamily="18" charset="0"/>
              </a:rPr>
              <a:t> </a:t>
            </a:r>
            <a:r>
              <a:rPr lang="it-IT" sz="2000" dirty="0">
                <a:solidFill>
                  <a:prstClr val="white"/>
                </a:solidFill>
                <a:latin typeface="Calibri"/>
                <a:cs typeface="Times New Roman" pitchFamily="18" charset="0"/>
              </a:rPr>
              <a:t>segni e sintomi di malassorbimento (diarrea, calo ponderale ed arresto di crescita) ± sintomi extra-intestinali;</a:t>
            </a:r>
          </a:p>
          <a:p>
            <a:pPr marL="342900" indent="-342900" algn="just">
              <a:lnSpc>
                <a:spcPct val="120000"/>
              </a:lnSpc>
              <a:spcBef>
                <a:spcPct val="20000"/>
              </a:spcBef>
              <a:buFont typeface="Arial" charset="0"/>
              <a:buChar char="•"/>
            </a:pPr>
            <a:r>
              <a:rPr lang="it-IT" sz="2000" b="1" dirty="0">
                <a:solidFill>
                  <a:srgbClr val="FF3300"/>
                </a:solidFill>
                <a:latin typeface="Calibri"/>
                <a:cs typeface="Times New Roman" pitchFamily="18" charset="0"/>
              </a:rPr>
              <a:t>Non classica</a:t>
            </a:r>
            <a:r>
              <a:rPr lang="it-IT" sz="2000" dirty="0">
                <a:solidFill>
                  <a:srgbClr val="FF3300"/>
                </a:solidFill>
                <a:latin typeface="Calibri"/>
                <a:cs typeface="Times New Roman" pitchFamily="18" charset="0"/>
              </a:rPr>
              <a:t>: </a:t>
            </a:r>
            <a:r>
              <a:rPr lang="it-IT" sz="2000" dirty="0">
                <a:solidFill>
                  <a:srgbClr val="FFFFFF"/>
                </a:solidFill>
                <a:latin typeface="Calibri"/>
                <a:cs typeface="Times New Roman" pitchFamily="18" charset="0"/>
              </a:rPr>
              <a:t>sintomi GI atipici (“IBS-</a:t>
            </a:r>
            <a:r>
              <a:rPr lang="it-IT" sz="2000" dirty="0" err="1">
                <a:solidFill>
                  <a:srgbClr val="FFFFFF"/>
                </a:solidFill>
                <a:latin typeface="Calibri"/>
                <a:cs typeface="Times New Roman" pitchFamily="18" charset="0"/>
              </a:rPr>
              <a:t>like</a:t>
            </a:r>
            <a:r>
              <a:rPr lang="it-IT" sz="2000" dirty="0">
                <a:solidFill>
                  <a:srgbClr val="FFFFFF"/>
                </a:solidFill>
                <a:latin typeface="Calibri"/>
                <a:cs typeface="Times New Roman" pitchFamily="18" charset="0"/>
              </a:rPr>
              <a:t>” con stipsi, alvo alterno e meteorismo) ± sintomi extra-intestinali;</a:t>
            </a:r>
          </a:p>
          <a:p>
            <a:pPr marL="342900" indent="-342900" algn="just">
              <a:lnSpc>
                <a:spcPct val="120000"/>
              </a:lnSpc>
              <a:spcBef>
                <a:spcPct val="20000"/>
              </a:spcBef>
              <a:buFont typeface="Arial" charset="0"/>
              <a:buChar char="•"/>
            </a:pPr>
            <a:r>
              <a:rPr lang="it-IT" sz="2000" b="1" dirty="0">
                <a:solidFill>
                  <a:srgbClr val="FF3300"/>
                </a:solidFill>
                <a:latin typeface="Calibri"/>
                <a:cs typeface="Times New Roman" pitchFamily="18" charset="0"/>
              </a:rPr>
              <a:t>Subclinica</a:t>
            </a:r>
            <a:r>
              <a:rPr lang="it-IT" sz="2000" dirty="0">
                <a:solidFill>
                  <a:srgbClr val="FF3300"/>
                </a:solidFill>
                <a:latin typeface="Calibri"/>
                <a:cs typeface="Times New Roman" pitchFamily="18" charset="0"/>
              </a:rPr>
              <a:t>:</a:t>
            </a:r>
            <a:r>
              <a:rPr lang="it-IT" sz="2000" dirty="0">
                <a:solidFill>
                  <a:srgbClr val="003399"/>
                </a:solidFill>
                <a:latin typeface="Calibri"/>
                <a:cs typeface="Times New Roman" pitchFamily="18" charset="0"/>
              </a:rPr>
              <a:t> </a:t>
            </a:r>
            <a:r>
              <a:rPr lang="it-IT" sz="2000" dirty="0">
                <a:solidFill>
                  <a:srgbClr val="FFFFFF"/>
                </a:solidFill>
                <a:latin typeface="Calibri"/>
                <a:cs typeface="Times New Roman" pitchFamily="18" charset="0"/>
              </a:rPr>
              <a:t>senza sintomi o con sintomi sfumati (i.e., al di sotto della soglia di rilevamento);</a:t>
            </a:r>
          </a:p>
          <a:p>
            <a:pPr marL="342900" indent="-342900" algn="just">
              <a:lnSpc>
                <a:spcPct val="120000"/>
              </a:lnSpc>
              <a:spcBef>
                <a:spcPct val="20000"/>
              </a:spcBef>
              <a:buFont typeface="Arial" charset="0"/>
              <a:buChar char="•"/>
            </a:pPr>
            <a:r>
              <a:rPr lang="it-IT" sz="2000" b="1" dirty="0">
                <a:solidFill>
                  <a:srgbClr val="FF3300"/>
                </a:solidFill>
                <a:latin typeface="Calibri"/>
                <a:cs typeface="Times New Roman" pitchFamily="18" charset="0"/>
              </a:rPr>
              <a:t>Potenziale:</a:t>
            </a:r>
            <a:r>
              <a:rPr lang="it-IT" sz="2000" dirty="0">
                <a:solidFill>
                  <a:srgbClr val="003399"/>
                </a:solidFill>
                <a:latin typeface="Calibri"/>
                <a:cs typeface="Times New Roman" pitchFamily="18" charset="0"/>
              </a:rPr>
              <a:t> </a:t>
            </a:r>
            <a:r>
              <a:rPr lang="it-IT" sz="2000" dirty="0">
                <a:solidFill>
                  <a:srgbClr val="FFFFFF"/>
                </a:solidFill>
                <a:latin typeface="Calibri"/>
                <a:cs typeface="Times New Roman" pitchFamily="18" charset="0"/>
              </a:rPr>
              <a:t>soggetti con lesioni duodenali minime o mucosa normale, sierologia positiva (</a:t>
            </a:r>
            <a:r>
              <a:rPr lang="it-IT" sz="2000" dirty="0" err="1">
                <a:solidFill>
                  <a:srgbClr val="FFFFFF"/>
                </a:solidFill>
                <a:latin typeface="Calibri"/>
                <a:cs typeface="Times New Roman" pitchFamily="18" charset="0"/>
              </a:rPr>
              <a:t>EmA</a:t>
            </a:r>
            <a:r>
              <a:rPr lang="it-IT" sz="2000" dirty="0">
                <a:solidFill>
                  <a:srgbClr val="FFFFFF"/>
                </a:solidFill>
                <a:latin typeface="Calibri"/>
                <a:cs typeface="Times New Roman" pitchFamily="18" charset="0"/>
              </a:rPr>
              <a:t> e/o </a:t>
            </a:r>
            <a:r>
              <a:rPr lang="it-IT" sz="2000" dirty="0" err="1">
                <a:solidFill>
                  <a:srgbClr val="FFFFFF"/>
                </a:solidFill>
                <a:latin typeface="Calibri"/>
                <a:cs typeface="Times New Roman" pitchFamily="18" charset="0"/>
              </a:rPr>
              <a:t>tTGA</a:t>
            </a:r>
            <a:r>
              <a:rPr lang="it-IT" sz="2000" dirty="0">
                <a:solidFill>
                  <a:srgbClr val="FFFFFF"/>
                </a:solidFill>
                <a:latin typeface="Calibri"/>
                <a:cs typeface="Times New Roman" pitchFamily="18" charset="0"/>
              </a:rPr>
              <a:t>) e HLA-DQ2 e/o -DQ8;</a:t>
            </a:r>
          </a:p>
          <a:p>
            <a:pPr marL="342900" indent="-342900" algn="just">
              <a:lnSpc>
                <a:spcPct val="120000"/>
              </a:lnSpc>
              <a:spcBef>
                <a:spcPct val="20000"/>
              </a:spcBef>
              <a:buFont typeface="Arial" charset="0"/>
              <a:buChar char="•"/>
            </a:pPr>
            <a:r>
              <a:rPr lang="it-IT" sz="2000" b="1" dirty="0">
                <a:solidFill>
                  <a:srgbClr val="FF0000"/>
                </a:solidFill>
                <a:latin typeface="Calibri"/>
                <a:cs typeface="Times New Roman" pitchFamily="18" charset="0"/>
              </a:rPr>
              <a:t>Sieronegativa: </a:t>
            </a:r>
            <a:r>
              <a:rPr lang="it-IT" sz="2000" dirty="0">
                <a:solidFill>
                  <a:srgbClr val="FFFFFF"/>
                </a:solidFill>
                <a:latin typeface="Calibri"/>
                <a:cs typeface="Times New Roman" pitchFamily="18" charset="0"/>
              </a:rPr>
              <a:t>atrofia dei villi più o meno severa con negatività della sierologia, positività della genetica e ricrescita dei villi intestinali dopo 12 mesi di GFD; </a:t>
            </a:r>
          </a:p>
          <a:p>
            <a:pPr marL="342900" indent="-342900" algn="just">
              <a:lnSpc>
                <a:spcPct val="120000"/>
              </a:lnSpc>
              <a:spcBef>
                <a:spcPct val="20000"/>
              </a:spcBef>
              <a:buFont typeface="Arial" charset="0"/>
              <a:buChar char="•"/>
            </a:pPr>
            <a:r>
              <a:rPr lang="it-IT" sz="2000" b="1" dirty="0">
                <a:solidFill>
                  <a:srgbClr val="FF0000"/>
                </a:solidFill>
                <a:latin typeface="Calibri"/>
                <a:cs typeface="Times New Roman" pitchFamily="18" charset="0"/>
              </a:rPr>
              <a:t>Non-</a:t>
            </a:r>
            <a:r>
              <a:rPr lang="it-IT" sz="2000" b="1" dirty="0" err="1">
                <a:solidFill>
                  <a:srgbClr val="FF0000"/>
                </a:solidFill>
                <a:latin typeface="Calibri"/>
                <a:cs typeface="Times New Roman" pitchFamily="18" charset="0"/>
              </a:rPr>
              <a:t>responder</a:t>
            </a:r>
            <a:r>
              <a:rPr lang="it-IT" sz="2000" b="1" dirty="0">
                <a:solidFill>
                  <a:srgbClr val="FF0000"/>
                </a:solidFill>
                <a:latin typeface="Calibri"/>
                <a:cs typeface="Times New Roman" pitchFamily="18" charset="0"/>
              </a:rPr>
              <a:t>:</a:t>
            </a:r>
            <a:r>
              <a:rPr lang="it-IT" sz="2000" dirty="0">
                <a:solidFill>
                  <a:srgbClr val="003399"/>
                </a:solidFill>
                <a:latin typeface="Calibri"/>
                <a:cs typeface="Times New Roman" pitchFamily="18" charset="0"/>
              </a:rPr>
              <a:t> </a:t>
            </a:r>
            <a:r>
              <a:rPr lang="it-IT" sz="2000" dirty="0">
                <a:solidFill>
                  <a:srgbClr val="FFFFFF"/>
                </a:solidFill>
                <a:latin typeface="Calibri"/>
                <a:cs typeface="Times New Roman" pitchFamily="18" charset="0"/>
              </a:rPr>
              <a:t>persistenza di sintomi in soggetti in GFD stretta con normalizzazione/miglioramento  della mucosa intestinale (eziologia varia);</a:t>
            </a:r>
          </a:p>
          <a:p>
            <a:pPr marL="342900" indent="-342900" algn="just">
              <a:lnSpc>
                <a:spcPct val="120000"/>
              </a:lnSpc>
              <a:spcBef>
                <a:spcPct val="20000"/>
              </a:spcBef>
              <a:buFont typeface="Arial" charset="0"/>
              <a:buChar char="•"/>
            </a:pPr>
            <a:r>
              <a:rPr lang="it-IT" sz="2000" b="1" dirty="0">
                <a:solidFill>
                  <a:srgbClr val="FF3300"/>
                </a:solidFill>
                <a:latin typeface="Calibri"/>
                <a:cs typeface="Times New Roman" pitchFamily="18" charset="0"/>
              </a:rPr>
              <a:t>Refrattaria:</a:t>
            </a:r>
            <a:r>
              <a:rPr lang="it-IT" sz="2000" dirty="0">
                <a:solidFill>
                  <a:srgbClr val="FF3300"/>
                </a:solidFill>
                <a:latin typeface="Calibri"/>
                <a:cs typeface="Times New Roman" pitchFamily="18" charset="0"/>
              </a:rPr>
              <a:t> </a:t>
            </a:r>
            <a:r>
              <a:rPr lang="it-IT" sz="2000" dirty="0">
                <a:solidFill>
                  <a:srgbClr val="FFFFFF"/>
                </a:solidFill>
                <a:latin typeface="Calibri"/>
                <a:cs typeface="Times New Roman" pitchFamily="18" charset="0"/>
              </a:rPr>
              <a:t>persistenza di sintomi di malassorbimento e di atrofia dei villi nonostante una GFD stretta seguita &gt;12 mesi</a:t>
            </a:r>
            <a:endParaRPr lang="it-IT" sz="2400" dirty="0">
              <a:solidFill>
                <a:srgbClr val="000000"/>
              </a:solidFill>
              <a:latin typeface="Calibri"/>
              <a:cs typeface="Times New Roman" pitchFamily="18" charset="0"/>
            </a:endParaRPr>
          </a:p>
          <a:p>
            <a:pPr marL="342900" indent="-342900">
              <a:lnSpc>
                <a:spcPct val="120000"/>
              </a:lnSpc>
              <a:spcBef>
                <a:spcPct val="20000"/>
              </a:spcBef>
              <a:buFont typeface="Arial" charset="0"/>
              <a:buChar char="•"/>
            </a:pPr>
            <a:endParaRPr lang="it-IT" sz="3200" dirty="0">
              <a:solidFill>
                <a:srgbClr val="000000"/>
              </a:solidFill>
              <a:latin typeface="Calibri"/>
              <a:cs typeface="Arial" charset="0"/>
            </a:endParaRPr>
          </a:p>
        </p:txBody>
      </p:sp>
    </p:spTree>
    <p:extLst>
      <p:ext uri="{BB962C8B-B14F-4D97-AF65-F5344CB8AC3E}">
        <p14:creationId xmlns:p14="http://schemas.microsoft.com/office/powerpoint/2010/main" val="2049745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55215"/>
            <a:ext cx="9144000" cy="1323975"/>
          </a:xfrm>
          <a:prstGeom prst="rect">
            <a:avLst/>
          </a:prstGeom>
          <a:noFill/>
          <a:ln w="9525">
            <a:noFill/>
            <a:miter lim="800000"/>
            <a:headEnd/>
            <a:tailEnd/>
          </a:ln>
          <a:effectLst/>
        </p:spPr>
        <p:txBody>
          <a:bodyPr anchor="ctr"/>
          <a:lstStyle/>
          <a:p>
            <a:pPr algn="ctr">
              <a:defRPr/>
            </a:pPr>
            <a:r>
              <a:rPr lang="it-IT" sz="3600" b="1" dirty="0">
                <a:solidFill>
                  <a:srgbClr val="FFFF00"/>
                </a:solidFill>
                <a:effectLst>
                  <a:outerShdw blurRad="38100" dist="38100" dir="2700000" algn="tl">
                    <a:srgbClr val="000000"/>
                  </a:outerShdw>
                </a:effectLst>
                <a:latin typeface="Calibri" pitchFamily="34" charset="0"/>
                <a:cs typeface="Calibri" pitchFamily="34" charset="0"/>
              </a:rPr>
              <a:t>CD in and </a:t>
            </a:r>
            <a:r>
              <a:rPr lang="it-IT" sz="3600" b="1" dirty="0" err="1">
                <a:solidFill>
                  <a:srgbClr val="FFFF00"/>
                </a:solidFill>
                <a:effectLst>
                  <a:outerShdw blurRad="38100" dist="38100" dir="2700000" algn="tl">
                    <a:srgbClr val="000000"/>
                  </a:outerShdw>
                </a:effectLst>
                <a:latin typeface="Calibri" pitchFamily="34" charset="0"/>
                <a:cs typeface="Calibri" pitchFamily="34" charset="0"/>
              </a:rPr>
              <a:t>outside</a:t>
            </a:r>
            <a:r>
              <a:rPr lang="it-IT" sz="3600" b="1" dirty="0">
                <a:solidFill>
                  <a:srgbClr val="FFFF00"/>
                </a:solidFill>
                <a:effectLst>
                  <a:outerShdw blurRad="38100" dist="38100" dir="2700000" algn="tl">
                    <a:srgbClr val="000000"/>
                  </a:outerShdw>
                </a:effectLst>
                <a:latin typeface="Calibri" pitchFamily="34" charset="0"/>
                <a:cs typeface="Calibri" pitchFamily="34" charset="0"/>
              </a:rPr>
              <a:t> the </a:t>
            </a:r>
            <a:r>
              <a:rPr lang="it-IT" sz="3600" b="1" dirty="0" err="1">
                <a:solidFill>
                  <a:srgbClr val="FFFF00"/>
                </a:solidFill>
                <a:effectLst>
                  <a:outerShdw blurRad="38100" dist="38100" dir="2700000" algn="tl">
                    <a:srgbClr val="000000"/>
                  </a:outerShdw>
                </a:effectLst>
                <a:latin typeface="Calibri" pitchFamily="34" charset="0"/>
                <a:cs typeface="Calibri" pitchFamily="34" charset="0"/>
              </a:rPr>
              <a:t>gut</a:t>
            </a:r>
            <a:endParaRPr lang="it-IT" sz="3600" b="1" dirty="0">
              <a:solidFill>
                <a:srgbClr val="1F497D"/>
              </a:solidFill>
              <a:effectLst>
                <a:outerShdw blurRad="38100" dist="38100" dir="2700000" algn="tl">
                  <a:srgbClr val="000000"/>
                </a:outerShdw>
              </a:effectLst>
              <a:latin typeface="Calibri" pitchFamily="34" charset="0"/>
              <a:cs typeface="Calibri" pitchFamily="34" charset="0"/>
            </a:endParaRPr>
          </a:p>
        </p:txBody>
      </p:sp>
      <p:sp>
        <p:nvSpPr>
          <p:cNvPr id="3" name="Oval 3"/>
          <p:cNvSpPr>
            <a:spLocks noChangeArrowheads="1"/>
          </p:cNvSpPr>
          <p:nvPr/>
        </p:nvSpPr>
        <p:spPr bwMode="auto">
          <a:xfrm>
            <a:off x="4876800" y="2788543"/>
            <a:ext cx="2362200" cy="1981200"/>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eaLnBrk="0" hangingPunct="0">
              <a:lnSpc>
                <a:spcPct val="120000"/>
              </a:lnSpc>
            </a:pPr>
            <a:endParaRPr lang="it-IT" sz="2400" b="1" dirty="0">
              <a:solidFill>
                <a:srgbClr val="FF3300"/>
              </a:solidFill>
              <a:latin typeface="Times New Roman" pitchFamily="18" charset="0"/>
            </a:endParaRPr>
          </a:p>
          <a:p>
            <a:pPr algn="ctr" eaLnBrk="0" hangingPunct="0">
              <a:lnSpc>
                <a:spcPct val="120000"/>
              </a:lnSpc>
            </a:pPr>
            <a:endParaRPr lang="it-IT" sz="2400" b="1" dirty="0">
              <a:solidFill>
                <a:srgbClr val="FF3300"/>
              </a:solidFill>
              <a:latin typeface="Times New Roman" pitchFamily="18" charset="0"/>
            </a:endParaRPr>
          </a:p>
          <a:p>
            <a:pPr algn="ctr" eaLnBrk="0" hangingPunct="0">
              <a:lnSpc>
                <a:spcPct val="120000"/>
              </a:lnSpc>
            </a:pPr>
            <a:r>
              <a:rPr lang="it-IT" sz="2400" b="1" dirty="0" err="1">
                <a:solidFill>
                  <a:srgbClr val="FF0000"/>
                </a:solidFill>
                <a:latin typeface="Calibri" pitchFamily="34" charset="0"/>
                <a:cs typeface="Calibri" pitchFamily="34" charset="0"/>
              </a:rPr>
              <a:t>Small</a:t>
            </a:r>
            <a:r>
              <a:rPr lang="it-IT" sz="2400" b="1" dirty="0">
                <a:solidFill>
                  <a:srgbClr val="FF0000"/>
                </a:solidFill>
                <a:latin typeface="Calibri" pitchFamily="34" charset="0"/>
                <a:cs typeface="Calibri" pitchFamily="34" charset="0"/>
              </a:rPr>
              <a:t> </a:t>
            </a:r>
            <a:r>
              <a:rPr lang="it-IT" sz="2400" b="1" dirty="0" err="1">
                <a:solidFill>
                  <a:srgbClr val="FF0000"/>
                </a:solidFill>
                <a:latin typeface="Calibri" pitchFamily="34" charset="0"/>
                <a:cs typeface="Calibri" pitchFamily="34" charset="0"/>
              </a:rPr>
              <a:t>Bowel</a:t>
            </a:r>
            <a:endParaRPr lang="it-IT" sz="2400" b="1" dirty="0">
              <a:solidFill>
                <a:srgbClr val="FF0000"/>
              </a:solidFill>
              <a:latin typeface="Calibri" pitchFamily="34" charset="0"/>
              <a:cs typeface="Calibri" pitchFamily="34" charset="0"/>
            </a:endParaRPr>
          </a:p>
          <a:p>
            <a:pPr algn="ctr" eaLnBrk="0" hangingPunct="0">
              <a:lnSpc>
                <a:spcPct val="120000"/>
              </a:lnSpc>
            </a:pPr>
            <a:r>
              <a:rPr lang="it-IT" sz="2000" b="1" dirty="0">
                <a:solidFill>
                  <a:srgbClr val="FF0000"/>
                </a:solidFill>
                <a:latin typeface="Calibri" pitchFamily="34" charset="0"/>
                <a:cs typeface="Calibri" pitchFamily="34" charset="0"/>
              </a:rPr>
              <a:t>(</a:t>
            </a:r>
            <a:r>
              <a:rPr lang="it-IT" sz="2000" b="1" dirty="0" err="1">
                <a:solidFill>
                  <a:srgbClr val="FF0000"/>
                </a:solidFill>
                <a:latin typeface="Calibri" pitchFamily="34" charset="0"/>
                <a:cs typeface="Calibri" pitchFamily="34" charset="0"/>
              </a:rPr>
              <a:t>main</a:t>
            </a:r>
            <a:r>
              <a:rPr lang="it-IT" sz="2000" b="1" dirty="0">
                <a:solidFill>
                  <a:srgbClr val="FF0000"/>
                </a:solidFill>
                <a:latin typeface="Calibri" pitchFamily="34" charset="0"/>
                <a:cs typeface="Calibri" pitchFamily="34" charset="0"/>
              </a:rPr>
              <a:t> target</a:t>
            </a:r>
          </a:p>
          <a:p>
            <a:pPr algn="ctr" eaLnBrk="0" hangingPunct="0">
              <a:lnSpc>
                <a:spcPct val="120000"/>
              </a:lnSpc>
            </a:pPr>
            <a:r>
              <a:rPr lang="it-IT" sz="2000" b="1" dirty="0" err="1">
                <a:solidFill>
                  <a:srgbClr val="FF0000"/>
                </a:solidFill>
                <a:latin typeface="Calibri" pitchFamily="34" charset="0"/>
                <a:cs typeface="Calibri" pitchFamily="34" charset="0"/>
              </a:rPr>
              <a:t>organ</a:t>
            </a:r>
            <a:r>
              <a:rPr lang="it-IT" sz="2000" b="1" dirty="0">
                <a:solidFill>
                  <a:srgbClr val="FF0000"/>
                </a:solidFill>
                <a:latin typeface="Calibri" pitchFamily="34" charset="0"/>
                <a:cs typeface="Calibri" pitchFamily="34" charset="0"/>
              </a:rPr>
              <a:t>)</a:t>
            </a:r>
          </a:p>
          <a:p>
            <a:pPr algn="ctr" eaLnBrk="0" hangingPunct="0">
              <a:lnSpc>
                <a:spcPct val="120000"/>
              </a:lnSpc>
            </a:pPr>
            <a:endParaRPr lang="it-IT" sz="2400" b="1" dirty="0">
              <a:solidFill>
                <a:srgbClr val="FF3300"/>
              </a:solidFill>
              <a:latin typeface="Times New Roman" pitchFamily="18" charset="0"/>
            </a:endParaRPr>
          </a:p>
          <a:p>
            <a:pPr algn="ctr" eaLnBrk="0" hangingPunct="0">
              <a:lnSpc>
                <a:spcPct val="120000"/>
              </a:lnSpc>
            </a:pPr>
            <a:endParaRPr lang="it-IT" sz="2400" b="1" dirty="0">
              <a:solidFill>
                <a:srgbClr val="FF3300"/>
              </a:solidFill>
              <a:latin typeface="Times New Roman" pitchFamily="18" charset="0"/>
            </a:endParaRPr>
          </a:p>
        </p:txBody>
      </p:sp>
      <p:sp>
        <p:nvSpPr>
          <p:cNvPr id="4" name="Line 4"/>
          <p:cNvSpPr>
            <a:spLocks noChangeShapeType="1"/>
          </p:cNvSpPr>
          <p:nvPr/>
        </p:nvSpPr>
        <p:spPr bwMode="auto">
          <a:xfrm flipV="1">
            <a:off x="6019800" y="2026543"/>
            <a:ext cx="0" cy="7620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5" name="Text Box 5"/>
          <p:cNvSpPr txBox="1">
            <a:spLocks noChangeArrowheads="1"/>
          </p:cNvSpPr>
          <p:nvPr/>
        </p:nvSpPr>
        <p:spPr bwMode="auto">
          <a:xfrm>
            <a:off x="4725144" y="1268760"/>
            <a:ext cx="2667000" cy="457200"/>
          </a:xfrm>
          <a:prstGeom prst="rect">
            <a:avLst/>
          </a:prstGeom>
          <a:noFill/>
          <a:ln w="9525">
            <a:noFill/>
            <a:miter lim="800000"/>
            <a:headEnd/>
            <a:tailEnd/>
          </a:ln>
        </p:spPr>
        <p:txBody>
          <a:bodyPr>
            <a:spAutoFit/>
          </a:bodyPr>
          <a:lstStyle/>
          <a:p>
            <a:pPr algn="ctr" eaLnBrk="0" hangingPunct="0"/>
            <a:r>
              <a:rPr lang="it-IT" sz="2000" dirty="0">
                <a:solidFill>
                  <a:srgbClr val="1F497D">
                    <a:lumMod val="20000"/>
                    <a:lumOff val="80000"/>
                  </a:srgbClr>
                </a:solidFill>
                <a:latin typeface="Times New Roman" pitchFamily="18" charset="0"/>
              </a:rPr>
              <a:t>  </a:t>
            </a:r>
            <a:r>
              <a:rPr lang="it-IT" sz="2400" dirty="0" err="1">
                <a:solidFill>
                  <a:srgbClr val="1F497D">
                    <a:lumMod val="20000"/>
                    <a:lumOff val="80000"/>
                  </a:srgbClr>
                </a:solidFill>
                <a:latin typeface="Calibri" pitchFamily="34" charset="0"/>
                <a:cs typeface="Calibri" pitchFamily="34" charset="0"/>
              </a:rPr>
              <a:t>joints</a:t>
            </a:r>
            <a:r>
              <a:rPr lang="it-IT" sz="2400" dirty="0">
                <a:solidFill>
                  <a:srgbClr val="1F497D">
                    <a:lumMod val="20000"/>
                    <a:lumOff val="80000"/>
                  </a:srgbClr>
                </a:solidFill>
                <a:latin typeface="Calibri" pitchFamily="34" charset="0"/>
                <a:cs typeface="Calibri" pitchFamily="34" charset="0"/>
              </a:rPr>
              <a:t> and </a:t>
            </a:r>
            <a:r>
              <a:rPr lang="it-IT" sz="2400" dirty="0" err="1">
                <a:solidFill>
                  <a:srgbClr val="1F497D">
                    <a:lumMod val="20000"/>
                    <a:lumOff val="80000"/>
                  </a:srgbClr>
                </a:solidFill>
                <a:latin typeface="Calibri" pitchFamily="34" charset="0"/>
                <a:cs typeface="Calibri" pitchFamily="34" charset="0"/>
              </a:rPr>
              <a:t>muscles</a:t>
            </a:r>
            <a:endParaRPr lang="it-IT" sz="2400" dirty="0">
              <a:solidFill>
                <a:srgbClr val="1F497D">
                  <a:lumMod val="20000"/>
                  <a:lumOff val="80000"/>
                </a:srgbClr>
              </a:solidFill>
              <a:latin typeface="Calibri" pitchFamily="34" charset="0"/>
              <a:cs typeface="Calibri" pitchFamily="34" charset="0"/>
            </a:endParaRPr>
          </a:p>
        </p:txBody>
      </p:sp>
      <p:sp>
        <p:nvSpPr>
          <p:cNvPr id="6" name="Line 6"/>
          <p:cNvSpPr>
            <a:spLocks noChangeShapeType="1"/>
          </p:cNvSpPr>
          <p:nvPr/>
        </p:nvSpPr>
        <p:spPr bwMode="auto">
          <a:xfrm flipV="1">
            <a:off x="6705600" y="2178943"/>
            <a:ext cx="609600" cy="7620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7" name="Text Box 7"/>
          <p:cNvSpPr txBox="1">
            <a:spLocks noChangeArrowheads="1"/>
          </p:cNvSpPr>
          <p:nvPr/>
        </p:nvSpPr>
        <p:spPr bwMode="auto">
          <a:xfrm>
            <a:off x="6553200" y="1725935"/>
            <a:ext cx="3011488" cy="457200"/>
          </a:xfrm>
          <a:prstGeom prst="rect">
            <a:avLst/>
          </a:prstGeom>
          <a:noFill/>
          <a:ln w="9525">
            <a:noFill/>
            <a:miter lim="800000"/>
            <a:headEnd/>
            <a:tailEnd/>
          </a:ln>
        </p:spPr>
        <p:txBody>
          <a:bodyPr>
            <a:spAutoFit/>
          </a:bodyPr>
          <a:lstStyle/>
          <a:p>
            <a:pPr algn="ctr" eaLnBrk="0" hangingPunct="0"/>
            <a:r>
              <a:rPr lang="it-IT" sz="2400" dirty="0" err="1">
                <a:solidFill>
                  <a:srgbClr val="1F497D">
                    <a:lumMod val="20000"/>
                    <a:lumOff val="80000"/>
                  </a:srgbClr>
                </a:solidFill>
                <a:latin typeface="Calibri" pitchFamily="34" charset="0"/>
                <a:cs typeface="Calibri" pitchFamily="34" charset="0"/>
              </a:rPr>
              <a:t>skin</a:t>
            </a:r>
            <a:r>
              <a:rPr lang="it-IT" sz="2400" dirty="0">
                <a:solidFill>
                  <a:srgbClr val="1F497D">
                    <a:lumMod val="20000"/>
                    <a:lumOff val="80000"/>
                  </a:srgbClr>
                </a:solidFill>
                <a:latin typeface="Calibri" pitchFamily="34" charset="0"/>
                <a:cs typeface="Calibri" pitchFamily="34" charset="0"/>
              </a:rPr>
              <a:t> and </a:t>
            </a:r>
            <a:r>
              <a:rPr lang="it-IT" sz="2400" dirty="0" err="1">
                <a:solidFill>
                  <a:srgbClr val="1F497D">
                    <a:lumMod val="20000"/>
                    <a:lumOff val="80000"/>
                  </a:srgbClr>
                </a:solidFill>
                <a:latin typeface="Calibri" pitchFamily="34" charset="0"/>
                <a:cs typeface="Calibri" pitchFamily="34" charset="0"/>
              </a:rPr>
              <a:t>mouth</a:t>
            </a:r>
            <a:endParaRPr lang="it-IT" sz="2400" dirty="0">
              <a:solidFill>
                <a:srgbClr val="1F497D">
                  <a:lumMod val="20000"/>
                  <a:lumOff val="80000"/>
                </a:srgbClr>
              </a:solidFill>
              <a:latin typeface="Calibri" pitchFamily="34" charset="0"/>
              <a:cs typeface="Calibri" pitchFamily="34" charset="0"/>
            </a:endParaRPr>
          </a:p>
        </p:txBody>
      </p:sp>
      <p:sp>
        <p:nvSpPr>
          <p:cNvPr id="8" name="Line 8"/>
          <p:cNvSpPr>
            <a:spLocks noChangeShapeType="1"/>
          </p:cNvSpPr>
          <p:nvPr/>
        </p:nvSpPr>
        <p:spPr bwMode="auto">
          <a:xfrm flipV="1">
            <a:off x="7162800" y="2940943"/>
            <a:ext cx="838200" cy="5334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9" name="Text Box 9"/>
          <p:cNvSpPr txBox="1">
            <a:spLocks noChangeArrowheads="1"/>
          </p:cNvSpPr>
          <p:nvPr/>
        </p:nvSpPr>
        <p:spPr bwMode="auto">
          <a:xfrm>
            <a:off x="7943676" y="2559944"/>
            <a:ext cx="1536700" cy="461665"/>
          </a:xfrm>
          <a:prstGeom prst="rect">
            <a:avLst/>
          </a:prstGeom>
          <a:noFill/>
          <a:ln w="9525">
            <a:noFill/>
            <a:miter lim="800000"/>
            <a:headEnd/>
            <a:tailEnd/>
          </a:ln>
        </p:spPr>
        <p:txBody>
          <a:bodyPr>
            <a:spAutoFit/>
          </a:bodyPr>
          <a:lstStyle/>
          <a:p>
            <a:pPr eaLnBrk="0" hangingPunct="0"/>
            <a:r>
              <a:rPr lang="it-IT" sz="2400" dirty="0" err="1">
                <a:solidFill>
                  <a:srgbClr val="1F497D">
                    <a:lumMod val="20000"/>
                    <a:lumOff val="80000"/>
                  </a:srgbClr>
                </a:solidFill>
                <a:latin typeface="Calibri" pitchFamily="34" charset="0"/>
                <a:cs typeface="Calibri" pitchFamily="34" charset="0"/>
              </a:rPr>
              <a:t>liver</a:t>
            </a:r>
            <a:endParaRPr lang="it-IT" sz="2400" dirty="0">
              <a:solidFill>
                <a:srgbClr val="1F497D">
                  <a:lumMod val="20000"/>
                  <a:lumOff val="80000"/>
                </a:srgbClr>
              </a:solidFill>
              <a:latin typeface="Calibri" pitchFamily="34" charset="0"/>
              <a:cs typeface="Calibri" pitchFamily="34" charset="0"/>
            </a:endParaRPr>
          </a:p>
        </p:txBody>
      </p:sp>
      <p:sp>
        <p:nvSpPr>
          <p:cNvPr id="10" name="Line 10"/>
          <p:cNvSpPr>
            <a:spLocks noChangeShapeType="1"/>
          </p:cNvSpPr>
          <p:nvPr/>
        </p:nvSpPr>
        <p:spPr bwMode="auto">
          <a:xfrm>
            <a:off x="7239000" y="3826768"/>
            <a:ext cx="1066800" cy="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11" name="Text Box 11"/>
          <p:cNvSpPr txBox="1">
            <a:spLocks noChangeArrowheads="1"/>
          </p:cNvSpPr>
          <p:nvPr/>
        </p:nvSpPr>
        <p:spPr bwMode="auto">
          <a:xfrm>
            <a:off x="8317656" y="3573017"/>
            <a:ext cx="1090713" cy="461665"/>
          </a:xfrm>
          <a:prstGeom prst="rect">
            <a:avLst/>
          </a:prstGeom>
          <a:noFill/>
          <a:ln w="9525">
            <a:noFill/>
            <a:miter lim="800000"/>
            <a:headEnd/>
            <a:tailEnd/>
          </a:ln>
        </p:spPr>
        <p:txBody>
          <a:bodyPr wrap="none">
            <a:spAutoFit/>
          </a:bodyPr>
          <a:lstStyle/>
          <a:p>
            <a:pPr eaLnBrk="0" hangingPunct="0"/>
            <a:r>
              <a:rPr lang="it-IT" sz="2400" dirty="0" err="1">
                <a:solidFill>
                  <a:srgbClr val="1F497D">
                    <a:lumMod val="20000"/>
                    <a:lumOff val="80000"/>
                  </a:srgbClr>
                </a:solidFill>
                <a:latin typeface="Calibri"/>
              </a:rPr>
              <a:t>thyroid</a:t>
            </a:r>
            <a:endParaRPr lang="it-IT" sz="2000" dirty="0">
              <a:solidFill>
                <a:srgbClr val="1F497D">
                  <a:lumMod val="20000"/>
                  <a:lumOff val="80000"/>
                </a:srgbClr>
              </a:solidFill>
              <a:latin typeface="Calibri"/>
            </a:endParaRPr>
          </a:p>
        </p:txBody>
      </p:sp>
      <p:sp>
        <p:nvSpPr>
          <p:cNvPr id="12" name="Line 12"/>
          <p:cNvSpPr>
            <a:spLocks noChangeShapeType="1"/>
          </p:cNvSpPr>
          <p:nvPr/>
        </p:nvSpPr>
        <p:spPr bwMode="auto">
          <a:xfrm>
            <a:off x="7162800" y="4160143"/>
            <a:ext cx="762000" cy="3048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13" name="Line 13"/>
          <p:cNvSpPr>
            <a:spLocks noChangeShapeType="1"/>
          </p:cNvSpPr>
          <p:nvPr/>
        </p:nvSpPr>
        <p:spPr bwMode="auto">
          <a:xfrm>
            <a:off x="6858000" y="4541143"/>
            <a:ext cx="762000" cy="5334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14" name="Text Box 14"/>
          <p:cNvSpPr txBox="1">
            <a:spLocks noChangeArrowheads="1"/>
          </p:cNvSpPr>
          <p:nvPr/>
        </p:nvSpPr>
        <p:spPr bwMode="auto">
          <a:xfrm>
            <a:off x="7377882" y="4963444"/>
            <a:ext cx="2822575" cy="985837"/>
          </a:xfrm>
          <a:prstGeom prst="rect">
            <a:avLst/>
          </a:prstGeom>
          <a:noFill/>
          <a:ln w="9525">
            <a:noFill/>
            <a:miter lim="800000"/>
            <a:headEnd/>
            <a:tailEnd/>
          </a:ln>
        </p:spPr>
        <p:txBody>
          <a:bodyPr>
            <a:spAutoFit/>
          </a:bodyPr>
          <a:lstStyle/>
          <a:p>
            <a:pPr algn="ctr" eaLnBrk="0" hangingPunct="0">
              <a:lnSpc>
                <a:spcPct val="80000"/>
              </a:lnSpc>
            </a:pPr>
            <a:r>
              <a:rPr lang="it-IT" sz="2000" dirty="0">
                <a:solidFill>
                  <a:srgbClr val="1F497D">
                    <a:lumMod val="20000"/>
                    <a:lumOff val="80000"/>
                  </a:srgbClr>
                </a:solidFill>
                <a:latin typeface="Times New Roman" pitchFamily="18" charset="0"/>
              </a:rPr>
              <a:t> </a:t>
            </a:r>
            <a:r>
              <a:rPr lang="en-GB" sz="2400" dirty="0">
                <a:solidFill>
                  <a:srgbClr val="1F497D">
                    <a:lumMod val="20000"/>
                    <a:lumOff val="80000"/>
                  </a:srgbClr>
                </a:solidFill>
                <a:latin typeface="Calibri" pitchFamily="34" charset="0"/>
                <a:cs typeface="Calibri" pitchFamily="34" charset="0"/>
              </a:rPr>
              <a:t>eyes and  salivary glands</a:t>
            </a:r>
          </a:p>
          <a:p>
            <a:pPr algn="ctr" eaLnBrk="0" hangingPunct="0">
              <a:lnSpc>
                <a:spcPct val="80000"/>
              </a:lnSpc>
            </a:pPr>
            <a:endParaRPr lang="en-GB" sz="2400" dirty="0">
              <a:solidFill>
                <a:srgbClr val="1F497D">
                  <a:lumMod val="20000"/>
                  <a:lumOff val="80000"/>
                </a:srgbClr>
              </a:solidFill>
              <a:latin typeface="Calibri" pitchFamily="34" charset="0"/>
              <a:cs typeface="Calibri" pitchFamily="34" charset="0"/>
            </a:endParaRPr>
          </a:p>
        </p:txBody>
      </p:sp>
      <p:sp>
        <p:nvSpPr>
          <p:cNvPr id="15" name="Line 15"/>
          <p:cNvSpPr>
            <a:spLocks noChangeShapeType="1"/>
          </p:cNvSpPr>
          <p:nvPr/>
        </p:nvSpPr>
        <p:spPr bwMode="auto">
          <a:xfrm>
            <a:off x="6019800" y="4769743"/>
            <a:ext cx="0" cy="6858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16" name="Text Box 16"/>
          <p:cNvSpPr txBox="1">
            <a:spLocks noChangeArrowheads="1"/>
          </p:cNvSpPr>
          <p:nvPr/>
        </p:nvSpPr>
        <p:spPr bwMode="auto">
          <a:xfrm>
            <a:off x="4488160" y="5379344"/>
            <a:ext cx="3048000" cy="830263"/>
          </a:xfrm>
          <a:prstGeom prst="rect">
            <a:avLst/>
          </a:prstGeom>
          <a:noFill/>
          <a:ln w="9525">
            <a:noFill/>
            <a:miter lim="800000"/>
            <a:headEnd/>
            <a:tailEnd/>
          </a:ln>
        </p:spPr>
        <p:txBody>
          <a:bodyPr>
            <a:spAutoFit/>
          </a:bodyPr>
          <a:lstStyle/>
          <a:p>
            <a:pPr algn="ctr" eaLnBrk="0" hangingPunct="0"/>
            <a:r>
              <a:rPr lang="it-IT" sz="2400" dirty="0" err="1">
                <a:solidFill>
                  <a:srgbClr val="1F497D">
                    <a:lumMod val="20000"/>
                    <a:lumOff val="80000"/>
                  </a:srgbClr>
                </a:solidFill>
                <a:latin typeface="Calibri" pitchFamily="34" charset="0"/>
                <a:cs typeface="Calibri" pitchFamily="34" charset="0"/>
              </a:rPr>
              <a:t>female</a:t>
            </a:r>
            <a:r>
              <a:rPr lang="it-IT" sz="2400" dirty="0">
                <a:solidFill>
                  <a:srgbClr val="1F497D">
                    <a:lumMod val="20000"/>
                    <a:lumOff val="80000"/>
                  </a:srgbClr>
                </a:solidFill>
                <a:latin typeface="Calibri" pitchFamily="34" charset="0"/>
                <a:cs typeface="Calibri" pitchFamily="34" charset="0"/>
              </a:rPr>
              <a:t> and male </a:t>
            </a:r>
            <a:r>
              <a:rPr lang="it-IT" sz="2400" dirty="0" err="1">
                <a:solidFill>
                  <a:srgbClr val="1F497D">
                    <a:lumMod val="20000"/>
                    <a:lumOff val="80000"/>
                  </a:srgbClr>
                </a:solidFill>
                <a:latin typeface="Calibri" pitchFamily="34" charset="0"/>
                <a:cs typeface="Calibri" pitchFamily="34" charset="0"/>
              </a:rPr>
              <a:t>reproductive</a:t>
            </a:r>
            <a:r>
              <a:rPr lang="it-IT" sz="2400" dirty="0">
                <a:solidFill>
                  <a:srgbClr val="1F497D">
                    <a:lumMod val="20000"/>
                    <a:lumOff val="80000"/>
                  </a:srgbClr>
                </a:solidFill>
                <a:latin typeface="Calibri" pitchFamily="34" charset="0"/>
                <a:cs typeface="Calibri" pitchFamily="34" charset="0"/>
              </a:rPr>
              <a:t> system</a:t>
            </a:r>
          </a:p>
        </p:txBody>
      </p:sp>
      <p:sp>
        <p:nvSpPr>
          <p:cNvPr id="17" name="Line 17"/>
          <p:cNvSpPr>
            <a:spLocks noChangeShapeType="1"/>
          </p:cNvSpPr>
          <p:nvPr/>
        </p:nvSpPr>
        <p:spPr bwMode="auto">
          <a:xfrm flipH="1" flipV="1">
            <a:off x="4495800" y="2255143"/>
            <a:ext cx="762000" cy="7620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18" name="Line 18"/>
          <p:cNvSpPr>
            <a:spLocks noChangeShapeType="1"/>
          </p:cNvSpPr>
          <p:nvPr/>
        </p:nvSpPr>
        <p:spPr bwMode="auto">
          <a:xfrm flipH="1" flipV="1">
            <a:off x="4038600" y="3017143"/>
            <a:ext cx="838200" cy="5334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19" name="Line 19"/>
          <p:cNvSpPr>
            <a:spLocks noChangeShapeType="1"/>
          </p:cNvSpPr>
          <p:nvPr/>
        </p:nvSpPr>
        <p:spPr bwMode="auto">
          <a:xfrm flipH="1">
            <a:off x="3733800" y="3931543"/>
            <a:ext cx="1143000" cy="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20" name="Text Box 20"/>
          <p:cNvSpPr txBox="1">
            <a:spLocks noChangeArrowheads="1"/>
          </p:cNvSpPr>
          <p:nvPr/>
        </p:nvSpPr>
        <p:spPr bwMode="auto">
          <a:xfrm>
            <a:off x="3124201" y="1773560"/>
            <a:ext cx="2708275" cy="457200"/>
          </a:xfrm>
          <a:prstGeom prst="rect">
            <a:avLst/>
          </a:prstGeom>
          <a:noFill/>
          <a:ln w="9525">
            <a:noFill/>
            <a:miter lim="800000"/>
            <a:headEnd/>
            <a:tailEnd/>
          </a:ln>
        </p:spPr>
        <p:txBody>
          <a:bodyPr>
            <a:spAutoFit/>
          </a:bodyPr>
          <a:lstStyle/>
          <a:p>
            <a:pPr algn="ctr" eaLnBrk="0" hangingPunct="0"/>
            <a:r>
              <a:rPr lang="it-IT" sz="2400" dirty="0" err="1">
                <a:solidFill>
                  <a:srgbClr val="1F497D">
                    <a:lumMod val="20000"/>
                    <a:lumOff val="80000"/>
                  </a:srgbClr>
                </a:solidFill>
                <a:latin typeface="Calibri" pitchFamily="34" charset="0"/>
                <a:cs typeface="Calibri" pitchFamily="34" charset="0"/>
              </a:rPr>
              <a:t>nervous</a:t>
            </a:r>
            <a:r>
              <a:rPr lang="it-IT" sz="2400" dirty="0">
                <a:solidFill>
                  <a:srgbClr val="1F497D">
                    <a:lumMod val="20000"/>
                    <a:lumOff val="80000"/>
                  </a:srgbClr>
                </a:solidFill>
                <a:latin typeface="Calibri" pitchFamily="34" charset="0"/>
                <a:cs typeface="Calibri" pitchFamily="34" charset="0"/>
              </a:rPr>
              <a:t> system</a:t>
            </a:r>
            <a:endParaRPr lang="it-IT" sz="2400" b="1" dirty="0">
              <a:solidFill>
                <a:srgbClr val="1F497D">
                  <a:lumMod val="20000"/>
                  <a:lumOff val="80000"/>
                </a:srgbClr>
              </a:solidFill>
              <a:latin typeface="Calibri" pitchFamily="34" charset="0"/>
              <a:cs typeface="Calibri" pitchFamily="34" charset="0"/>
            </a:endParaRPr>
          </a:p>
        </p:txBody>
      </p:sp>
      <p:sp>
        <p:nvSpPr>
          <p:cNvPr id="21" name="Line 21"/>
          <p:cNvSpPr>
            <a:spLocks noChangeShapeType="1"/>
          </p:cNvSpPr>
          <p:nvPr/>
        </p:nvSpPr>
        <p:spPr bwMode="auto">
          <a:xfrm flipH="1">
            <a:off x="4267200" y="4464943"/>
            <a:ext cx="914400" cy="457200"/>
          </a:xfrm>
          <a:prstGeom prst="line">
            <a:avLst/>
          </a:prstGeom>
          <a:noFill/>
          <a:ln w="9525">
            <a:solidFill>
              <a:srgbClr val="FFFF00"/>
            </a:solidFill>
            <a:round/>
            <a:headEnd/>
            <a:tailEnd type="triangle" w="med" len="med"/>
          </a:ln>
        </p:spPr>
        <p:txBody>
          <a:bodyPr wrap="none" anchor="ctr"/>
          <a:lstStyle/>
          <a:p>
            <a:endParaRPr lang="it-IT">
              <a:solidFill>
                <a:srgbClr val="1F497D">
                  <a:lumMod val="20000"/>
                  <a:lumOff val="80000"/>
                </a:srgbClr>
              </a:solidFill>
              <a:latin typeface="Calibri"/>
            </a:endParaRPr>
          </a:p>
        </p:txBody>
      </p:sp>
      <p:sp>
        <p:nvSpPr>
          <p:cNvPr id="22" name="Text Box 22"/>
          <p:cNvSpPr txBox="1">
            <a:spLocks noChangeArrowheads="1"/>
          </p:cNvSpPr>
          <p:nvPr/>
        </p:nvSpPr>
        <p:spPr bwMode="auto">
          <a:xfrm>
            <a:off x="2895600" y="3702943"/>
            <a:ext cx="1295400" cy="457200"/>
          </a:xfrm>
          <a:prstGeom prst="rect">
            <a:avLst/>
          </a:prstGeom>
          <a:noFill/>
          <a:ln w="9525">
            <a:noFill/>
            <a:miter lim="800000"/>
            <a:headEnd/>
            <a:tailEnd/>
          </a:ln>
        </p:spPr>
        <p:txBody>
          <a:bodyPr>
            <a:spAutoFit/>
          </a:bodyPr>
          <a:lstStyle/>
          <a:p>
            <a:pPr eaLnBrk="0" hangingPunct="0"/>
            <a:r>
              <a:rPr lang="it-IT" sz="2400" dirty="0" err="1">
                <a:solidFill>
                  <a:srgbClr val="1F497D">
                    <a:lumMod val="20000"/>
                    <a:lumOff val="80000"/>
                  </a:srgbClr>
                </a:solidFill>
                <a:latin typeface="Calibri" pitchFamily="34" charset="0"/>
                <a:cs typeface="Calibri" pitchFamily="34" charset="0"/>
              </a:rPr>
              <a:t>bone</a:t>
            </a:r>
            <a:endParaRPr lang="it-IT" sz="2000" dirty="0">
              <a:solidFill>
                <a:srgbClr val="1F497D">
                  <a:lumMod val="20000"/>
                  <a:lumOff val="80000"/>
                </a:srgbClr>
              </a:solidFill>
              <a:latin typeface="Calibri" pitchFamily="34" charset="0"/>
              <a:cs typeface="Calibri" pitchFamily="34" charset="0"/>
            </a:endParaRPr>
          </a:p>
        </p:txBody>
      </p:sp>
      <p:sp>
        <p:nvSpPr>
          <p:cNvPr id="23" name="Text Box 23"/>
          <p:cNvSpPr txBox="1">
            <a:spLocks noChangeArrowheads="1"/>
          </p:cNvSpPr>
          <p:nvPr/>
        </p:nvSpPr>
        <p:spPr bwMode="auto">
          <a:xfrm>
            <a:off x="3143672" y="2753619"/>
            <a:ext cx="857250" cy="461963"/>
          </a:xfrm>
          <a:prstGeom prst="rect">
            <a:avLst/>
          </a:prstGeom>
          <a:noFill/>
          <a:ln w="9525">
            <a:noFill/>
            <a:miter lim="800000"/>
            <a:headEnd/>
            <a:tailEnd/>
          </a:ln>
        </p:spPr>
        <p:txBody>
          <a:bodyPr wrap="none">
            <a:spAutoFit/>
          </a:bodyPr>
          <a:lstStyle/>
          <a:p>
            <a:pPr algn="ctr" eaLnBrk="0" hangingPunct="0"/>
            <a:r>
              <a:rPr lang="it-IT" sz="2400" dirty="0" err="1">
                <a:solidFill>
                  <a:srgbClr val="1F497D">
                    <a:lumMod val="20000"/>
                    <a:lumOff val="80000"/>
                  </a:srgbClr>
                </a:solidFill>
                <a:latin typeface="Calibri" pitchFamily="34" charset="0"/>
                <a:cs typeface="Calibri" pitchFamily="34" charset="0"/>
              </a:rPr>
              <a:t>heart</a:t>
            </a:r>
            <a:endParaRPr lang="it-IT" sz="2400" dirty="0">
              <a:solidFill>
                <a:srgbClr val="1F497D">
                  <a:lumMod val="20000"/>
                  <a:lumOff val="80000"/>
                </a:srgbClr>
              </a:solidFill>
              <a:latin typeface="Calibri" pitchFamily="34" charset="0"/>
              <a:cs typeface="Calibri" pitchFamily="34" charset="0"/>
            </a:endParaRPr>
          </a:p>
        </p:txBody>
      </p:sp>
      <p:sp>
        <p:nvSpPr>
          <p:cNvPr id="24" name="Text Box 24"/>
          <p:cNvSpPr txBox="1">
            <a:spLocks noChangeArrowheads="1"/>
          </p:cNvSpPr>
          <p:nvPr/>
        </p:nvSpPr>
        <p:spPr bwMode="auto">
          <a:xfrm>
            <a:off x="3505200" y="4844008"/>
            <a:ext cx="1524000" cy="457200"/>
          </a:xfrm>
          <a:prstGeom prst="rect">
            <a:avLst/>
          </a:prstGeom>
          <a:noFill/>
          <a:ln w="9525">
            <a:noFill/>
            <a:miter lim="800000"/>
            <a:headEnd/>
            <a:tailEnd/>
          </a:ln>
        </p:spPr>
        <p:txBody>
          <a:bodyPr>
            <a:spAutoFit/>
          </a:bodyPr>
          <a:lstStyle/>
          <a:p>
            <a:pPr eaLnBrk="0" hangingPunct="0"/>
            <a:r>
              <a:rPr lang="it-IT" sz="2400" dirty="0">
                <a:solidFill>
                  <a:srgbClr val="1F497D">
                    <a:lumMod val="20000"/>
                    <a:lumOff val="80000"/>
                  </a:srgbClr>
                </a:solidFill>
                <a:latin typeface="Calibri" pitchFamily="34" charset="0"/>
                <a:cs typeface="Calibri" pitchFamily="34" charset="0"/>
              </a:rPr>
              <a:t>pancreas</a:t>
            </a:r>
          </a:p>
        </p:txBody>
      </p:sp>
      <p:sp>
        <p:nvSpPr>
          <p:cNvPr id="26" name="Text Box 26"/>
          <p:cNvSpPr txBox="1">
            <a:spLocks noChangeArrowheads="1"/>
          </p:cNvSpPr>
          <p:nvPr/>
        </p:nvSpPr>
        <p:spPr bwMode="auto">
          <a:xfrm>
            <a:off x="7928992" y="4263480"/>
            <a:ext cx="903312" cy="461665"/>
          </a:xfrm>
          <a:prstGeom prst="rect">
            <a:avLst/>
          </a:prstGeom>
          <a:noFill/>
          <a:ln w="9525">
            <a:noFill/>
            <a:miter lim="800000"/>
            <a:headEnd/>
            <a:tailEnd/>
          </a:ln>
        </p:spPr>
        <p:txBody>
          <a:bodyPr wrap="none">
            <a:spAutoFit/>
          </a:bodyPr>
          <a:lstStyle/>
          <a:p>
            <a:pPr eaLnBrk="0" hangingPunct="0"/>
            <a:r>
              <a:rPr lang="it-IT" sz="2400" dirty="0" err="1">
                <a:solidFill>
                  <a:srgbClr val="1F497D">
                    <a:lumMod val="20000"/>
                    <a:lumOff val="80000"/>
                  </a:srgbClr>
                </a:solidFill>
                <a:latin typeface="Calibri"/>
              </a:rPr>
              <a:t>blood</a:t>
            </a:r>
            <a:endParaRPr lang="it-IT" sz="2400" dirty="0">
              <a:solidFill>
                <a:srgbClr val="1F497D">
                  <a:lumMod val="20000"/>
                  <a:lumOff val="80000"/>
                </a:srgbClr>
              </a:solidFill>
              <a:latin typeface="Calibri"/>
            </a:endParaRPr>
          </a:p>
        </p:txBody>
      </p:sp>
      <p:sp>
        <p:nvSpPr>
          <p:cNvPr id="27" name="Rettangolo 26"/>
          <p:cNvSpPr/>
          <p:nvPr/>
        </p:nvSpPr>
        <p:spPr>
          <a:xfrm>
            <a:off x="6060504" y="6453337"/>
            <a:ext cx="4572000" cy="307777"/>
          </a:xfrm>
          <a:prstGeom prst="rect">
            <a:avLst/>
          </a:prstGeom>
        </p:spPr>
        <p:txBody>
          <a:bodyPr>
            <a:spAutoFit/>
          </a:bodyPr>
          <a:lstStyle/>
          <a:p>
            <a:pPr algn="r"/>
            <a:r>
              <a:rPr lang="it-IT" sz="1400" b="1" i="1" dirty="0">
                <a:solidFill>
                  <a:srgbClr val="EEECE1"/>
                </a:solidFill>
                <a:latin typeface="Calibri"/>
                <a:cs typeface="Arial" charset="0"/>
              </a:rPr>
              <a:t>    Maki M, </a:t>
            </a:r>
            <a:r>
              <a:rPr lang="it-IT" sz="1400" b="1" i="1" dirty="0" err="1">
                <a:solidFill>
                  <a:srgbClr val="EEECE1"/>
                </a:solidFill>
                <a:latin typeface="Calibri"/>
                <a:cs typeface="Arial" charset="0"/>
              </a:rPr>
              <a:t>Nat</a:t>
            </a:r>
            <a:r>
              <a:rPr lang="it-IT" sz="1400" b="1" i="1" dirty="0">
                <a:solidFill>
                  <a:srgbClr val="EEECE1"/>
                </a:solidFill>
                <a:latin typeface="Calibri"/>
                <a:cs typeface="Arial" charset="0"/>
              </a:rPr>
              <a:t> </a:t>
            </a:r>
            <a:r>
              <a:rPr lang="it-IT" sz="1400" b="1" i="1" dirty="0" err="1">
                <a:solidFill>
                  <a:srgbClr val="EEECE1"/>
                </a:solidFill>
                <a:latin typeface="Calibri"/>
                <a:cs typeface="Arial" charset="0"/>
              </a:rPr>
              <a:t>Rev</a:t>
            </a:r>
            <a:r>
              <a:rPr lang="it-IT" sz="1400" b="1" i="1" dirty="0">
                <a:solidFill>
                  <a:srgbClr val="EEECE1"/>
                </a:solidFill>
                <a:latin typeface="Calibri"/>
                <a:cs typeface="Arial" charset="0"/>
              </a:rPr>
              <a:t> </a:t>
            </a:r>
            <a:r>
              <a:rPr lang="it-IT" sz="1400" b="1" i="1" dirty="0" err="1">
                <a:solidFill>
                  <a:srgbClr val="EEECE1"/>
                </a:solidFill>
                <a:latin typeface="Calibri"/>
                <a:cs typeface="Arial" charset="0"/>
              </a:rPr>
              <a:t>Gastroenterol</a:t>
            </a:r>
            <a:r>
              <a:rPr lang="it-IT" sz="1400" b="1" i="1" dirty="0">
                <a:solidFill>
                  <a:srgbClr val="EEECE1"/>
                </a:solidFill>
                <a:latin typeface="Calibri"/>
                <a:cs typeface="Arial" charset="0"/>
              </a:rPr>
              <a:t> </a:t>
            </a:r>
            <a:r>
              <a:rPr lang="it-IT" sz="1400" b="1" i="1" dirty="0" err="1">
                <a:solidFill>
                  <a:srgbClr val="EEECE1"/>
                </a:solidFill>
                <a:latin typeface="Calibri"/>
                <a:cs typeface="Arial" charset="0"/>
              </a:rPr>
              <a:t>Hepatol</a:t>
            </a:r>
            <a:r>
              <a:rPr lang="it-IT" sz="1400" b="1" i="1" dirty="0">
                <a:solidFill>
                  <a:srgbClr val="EEECE1"/>
                </a:solidFill>
                <a:latin typeface="Calibri"/>
                <a:cs typeface="Arial" charset="0"/>
              </a:rPr>
              <a:t> 2012</a:t>
            </a:r>
          </a:p>
        </p:txBody>
      </p:sp>
    </p:spTree>
    <p:extLst>
      <p:ext uri="{BB962C8B-B14F-4D97-AF65-F5344CB8AC3E}">
        <p14:creationId xmlns:p14="http://schemas.microsoft.com/office/powerpoint/2010/main" val="2389085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915418" y="269776"/>
            <a:ext cx="8357046" cy="1143000"/>
          </a:xfrm>
          <a:prstGeom prst="rect">
            <a:avLst/>
          </a:prstGeom>
          <a:noFill/>
          <a:ln w="9525">
            <a:noFill/>
            <a:miter lim="800000"/>
            <a:headEnd/>
            <a:tailEnd/>
          </a:ln>
        </p:spPr>
        <p:txBody>
          <a:bodyPr anchor="ctr"/>
          <a:lstStyle/>
          <a:p>
            <a:pPr algn="ctr" eaLnBrk="0" hangingPunct="0"/>
            <a:r>
              <a:rPr lang="it-IT" sz="3200" b="1" dirty="0">
                <a:solidFill>
                  <a:srgbClr val="FFFF00"/>
                </a:solidFill>
                <a:latin typeface="Calibri"/>
              </a:rPr>
              <a:t>Diagnosi</a:t>
            </a:r>
            <a:r>
              <a:rPr lang="it-IT" sz="3200" b="1" dirty="0">
                <a:solidFill>
                  <a:prstClr val="black"/>
                </a:solidFill>
                <a:latin typeface="Calibri"/>
              </a:rPr>
              <a:t> </a:t>
            </a:r>
            <a:r>
              <a:rPr lang="it-IT" sz="3200" b="1" dirty="0">
                <a:solidFill>
                  <a:srgbClr val="FFFF00"/>
                </a:solidFill>
                <a:latin typeface="Calibri"/>
              </a:rPr>
              <a:t>di</a:t>
            </a:r>
            <a:r>
              <a:rPr lang="it-IT" sz="3200" b="1" dirty="0">
                <a:solidFill>
                  <a:prstClr val="black"/>
                </a:solidFill>
                <a:latin typeface="Calibri"/>
              </a:rPr>
              <a:t> </a:t>
            </a:r>
            <a:r>
              <a:rPr lang="it-IT" sz="3200" b="1" dirty="0">
                <a:solidFill>
                  <a:srgbClr val="FFFF00"/>
                </a:solidFill>
                <a:latin typeface="Calibri"/>
              </a:rPr>
              <a:t>CD: non “1” ma.. “2” </a:t>
            </a:r>
            <a:r>
              <a:rPr lang="it-IT" sz="3200" b="1" dirty="0" err="1">
                <a:solidFill>
                  <a:srgbClr val="FFFF00"/>
                </a:solidFill>
                <a:latin typeface="Calibri"/>
              </a:rPr>
              <a:t>gold</a:t>
            </a:r>
            <a:r>
              <a:rPr lang="it-IT" sz="3200" b="1" dirty="0">
                <a:solidFill>
                  <a:srgbClr val="FFFF00"/>
                </a:solidFill>
                <a:latin typeface="Calibri"/>
              </a:rPr>
              <a:t> standard</a:t>
            </a:r>
          </a:p>
        </p:txBody>
      </p:sp>
      <p:sp>
        <p:nvSpPr>
          <p:cNvPr id="3" name="Oval 3"/>
          <p:cNvSpPr>
            <a:spLocks noChangeArrowheads="1"/>
          </p:cNvSpPr>
          <p:nvPr/>
        </p:nvSpPr>
        <p:spPr bwMode="auto">
          <a:xfrm>
            <a:off x="2432050" y="1632992"/>
            <a:ext cx="3124200" cy="2057400"/>
          </a:xfrm>
          <a:prstGeom prst="ellipse">
            <a:avLst/>
          </a:prstGeom>
          <a:solidFill>
            <a:srgbClr val="DCE6F2"/>
          </a:solidFill>
          <a:ln w="9525">
            <a:solidFill>
              <a:schemeClr val="tx1"/>
            </a:solidFill>
            <a:round/>
            <a:headEnd/>
            <a:tailEnd/>
          </a:ln>
        </p:spPr>
        <p:txBody>
          <a:bodyPr wrap="none" anchor="ctr"/>
          <a:lstStyle/>
          <a:p>
            <a:pPr algn="ctr" eaLnBrk="0" hangingPunct="0"/>
            <a:endParaRPr lang="it-IT" b="1" dirty="0">
              <a:solidFill>
                <a:prstClr val="white"/>
              </a:solidFill>
              <a:latin typeface="Calibri"/>
            </a:endParaRPr>
          </a:p>
          <a:p>
            <a:pPr algn="ctr" eaLnBrk="0" hangingPunct="0"/>
            <a:r>
              <a:rPr lang="it-IT" b="1" dirty="0">
                <a:solidFill>
                  <a:prstClr val="black"/>
                </a:solidFill>
                <a:latin typeface="Calibri"/>
              </a:rPr>
              <a:t>Biopsia intestinale</a:t>
            </a:r>
          </a:p>
          <a:p>
            <a:pPr algn="ctr" eaLnBrk="0" hangingPunct="0"/>
            <a:r>
              <a:rPr lang="it-IT" b="1" dirty="0">
                <a:solidFill>
                  <a:prstClr val="black"/>
                </a:solidFill>
                <a:latin typeface="Calibri"/>
              </a:rPr>
              <a:t>“</a:t>
            </a:r>
            <a:r>
              <a:rPr lang="it-IT" b="1" dirty="0" err="1">
                <a:solidFill>
                  <a:prstClr val="black"/>
                </a:solidFill>
                <a:latin typeface="Calibri"/>
              </a:rPr>
              <a:t>gold</a:t>
            </a:r>
            <a:r>
              <a:rPr lang="it-IT" b="1" dirty="0">
                <a:solidFill>
                  <a:prstClr val="black"/>
                </a:solidFill>
                <a:latin typeface="Calibri"/>
              </a:rPr>
              <a:t> standard”</a:t>
            </a:r>
          </a:p>
          <a:p>
            <a:pPr algn="ctr" eaLnBrk="0" hangingPunct="0"/>
            <a:r>
              <a:rPr lang="it-IT" b="1" dirty="0">
                <a:solidFill>
                  <a:prstClr val="black"/>
                </a:solidFill>
                <a:latin typeface="Calibri"/>
              </a:rPr>
              <a:t>(ancora necessaria soprattutto </a:t>
            </a:r>
          </a:p>
          <a:p>
            <a:pPr algn="ctr" eaLnBrk="0" hangingPunct="0"/>
            <a:r>
              <a:rPr lang="it-IT" b="1" dirty="0">
                <a:solidFill>
                  <a:prstClr val="black"/>
                </a:solidFill>
                <a:latin typeface="Calibri"/>
              </a:rPr>
              <a:t>in età adulta) </a:t>
            </a:r>
          </a:p>
          <a:p>
            <a:pPr algn="ctr" eaLnBrk="0" hangingPunct="0"/>
            <a:r>
              <a:rPr lang="it-IT" b="1" dirty="0">
                <a:solidFill>
                  <a:prstClr val="black"/>
                </a:solidFill>
                <a:latin typeface="Calibri"/>
              </a:rPr>
              <a:t> </a:t>
            </a:r>
            <a:endParaRPr lang="it-IT" dirty="0">
              <a:solidFill>
                <a:prstClr val="black"/>
              </a:solidFill>
              <a:latin typeface="Calibri"/>
            </a:endParaRPr>
          </a:p>
        </p:txBody>
      </p:sp>
      <p:sp>
        <p:nvSpPr>
          <p:cNvPr id="4" name="Oval 4"/>
          <p:cNvSpPr>
            <a:spLocks noChangeArrowheads="1"/>
          </p:cNvSpPr>
          <p:nvPr/>
        </p:nvSpPr>
        <p:spPr bwMode="auto">
          <a:xfrm>
            <a:off x="6546850" y="1556792"/>
            <a:ext cx="3200400" cy="2286000"/>
          </a:xfrm>
          <a:prstGeom prst="ellipse">
            <a:avLst/>
          </a:prstGeom>
          <a:solidFill>
            <a:srgbClr val="CCFF66"/>
          </a:solidFill>
          <a:ln w="9525">
            <a:solidFill>
              <a:schemeClr val="tx1"/>
            </a:solidFill>
            <a:round/>
            <a:headEnd/>
            <a:tailEnd/>
          </a:ln>
        </p:spPr>
        <p:txBody>
          <a:bodyPr wrap="none" anchor="ctr"/>
          <a:lstStyle/>
          <a:p>
            <a:pPr algn="ctr" eaLnBrk="0" hangingPunct="0"/>
            <a:endParaRPr lang="it-IT">
              <a:solidFill>
                <a:prstClr val="white"/>
              </a:solidFill>
              <a:latin typeface="Calibri"/>
            </a:endParaRPr>
          </a:p>
        </p:txBody>
      </p:sp>
      <p:sp>
        <p:nvSpPr>
          <p:cNvPr id="6" name="Text Box 6"/>
          <p:cNvSpPr txBox="1">
            <a:spLocks noChangeArrowheads="1"/>
          </p:cNvSpPr>
          <p:nvPr/>
        </p:nvSpPr>
        <p:spPr bwMode="auto">
          <a:xfrm>
            <a:off x="6699250" y="1937792"/>
            <a:ext cx="2819400" cy="1477328"/>
          </a:xfrm>
          <a:prstGeom prst="rect">
            <a:avLst/>
          </a:prstGeom>
          <a:noFill/>
          <a:ln w="9525">
            <a:noFill/>
            <a:miter lim="800000"/>
            <a:headEnd/>
            <a:tailEnd/>
          </a:ln>
        </p:spPr>
        <p:txBody>
          <a:bodyPr>
            <a:spAutoFit/>
          </a:bodyPr>
          <a:lstStyle/>
          <a:p>
            <a:pPr algn="ctr" eaLnBrk="0" hangingPunct="0"/>
            <a:r>
              <a:rPr lang="it-IT" b="1" dirty="0" err="1">
                <a:solidFill>
                  <a:srgbClr val="000000"/>
                </a:solidFill>
                <a:latin typeface="Calibri"/>
              </a:rPr>
              <a:t>Marker</a:t>
            </a:r>
            <a:r>
              <a:rPr lang="it-IT" b="1" dirty="0">
                <a:solidFill>
                  <a:srgbClr val="000000"/>
                </a:solidFill>
                <a:latin typeface="Calibri"/>
              </a:rPr>
              <a:t> </a:t>
            </a:r>
            <a:r>
              <a:rPr lang="it-IT" b="1" dirty="0" err="1">
                <a:solidFill>
                  <a:srgbClr val="000000"/>
                </a:solidFill>
                <a:latin typeface="Calibri"/>
              </a:rPr>
              <a:t>anticorpali</a:t>
            </a:r>
            <a:endParaRPr lang="it-IT" b="1" dirty="0">
              <a:solidFill>
                <a:srgbClr val="000000"/>
              </a:solidFill>
              <a:latin typeface="Calibri"/>
            </a:endParaRPr>
          </a:p>
          <a:p>
            <a:pPr algn="ctr" eaLnBrk="0" hangingPunct="0"/>
            <a:r>
              <a:rPr lang="it-IT" b="1" dirty="0">
                <a:solidFill>
                  <a:srgbClr val="000000"/>
                </a:solidFill>
                <a:latin typeface="Calibri"/>
              </a:rPr>
              <a:t>(altamente diagnostici per alcune specificità </a:t>
            </a:r>
            <a:r>
              <a:rPr lang="it-IT" b="1" dirty="0" err="1">
                <a:solidFill>
                  <a:srgbClr val="000000"/>
                </a:solidFill>
                <a:latin typeface="Calibri"/>
              </a:rPr>
              <a:t>anticorpali</a:t>
            </a:r>
            <a:r>
              <a:rPr lang="it-IT" b="1" dirty="0">
                <a:solidFill>
                  <a:srgbClr val="000000"/>
                </a:solidFill>
                <a:latin typeface="Calibri"/>
              </a:rPr>
              <a:t> e in caso di elevati titoli </a:t>
            </a:r>
            <a:r>
              <a:rPr lang="it-IT" b="1" dirty="0" err="1">
                <a:solidFill>
                  <a:srgbClr val="000000"/>
                </a:solidFill>
                <a:latin typeface="Calibri"/>
              </a:rPr>
              <a:t>anticorpali</a:t>
            </a:r>
            <a:r>
              <a:rPr lang="it-IT" b="1" dirty="0">
                <a:solidFill>
                  <a:srgbClr val="000000"/>
                </a:solidFill>
                <a:latin typeface="Calibri"/>
              </a:rPr>
              <a:t>)</a:t>
            </a:r>
            <a:endParaRPr lang="it-IT" dirty="0">
              <a:solidFill>
                <a:srgbClr val="000000"/>
              </a:solidFill>
              <a:latin typeface="Calibri"/>
            </a:endParaRPr>
          </a:p>
        </p:txBody>
      </p:sp>
      <p:grpSp>
        <p:nvGrpSpPr>
          <p:cNvPr id="15" name="Gruppo 14"/>
          <p:cNvGrpSpPr/>
          <p:nvPr/>
        </p:nvGrpSpPr>
        <p:grpSpPr>
          <a:xfrm>
            <a:off x="1847528" y="4135760"/>
            <a:ext cx="3200400" cy="2133600"/>
            <a:chOff x="1036638" y="4495800"/>
            <a:chExt cx="3200400" cy="2133600"/>
          </a:xfrm>
        </p:grpSpPr>
        <p:pic>
          <p:nvPicPr>
            <p:cNvPr id="7" name="Picture 7" descr="Image32"/>
            <p:cNvPicPr>
              <a:picLocks noChangeAspect="1" noChangeArrowheads="1"/>
            </p:cNvPicPr>
            <p:nvPr/>
          </p:nvPicPr>
          <p:blipFill>
            <a:blip r:embed="rId2" cstate="print">
              <a:lum bright="-12000" contrast="36000"/>
            </a:blip>
            <a:srcRect/>
            <a:stretch>
              <a:fillRect/>
            </a:stretch>
          </p:blipFill>
          <p:spPr bwMode="auto">
            <a:xfrm>
              <a:off x="1036638" y="4495800"/>
              <a:ext cx="3200400" cy="2133600"/>
            </a:xfrm>
            <a:prstGeom prst="rect">
              <a:avLst/>
            </a:prstGeom>
            <a:noFill/>
            <a:ln w="9525">
              <a:noFill/>
              <a:miter lim="800000"/>
              <a:headEnd/>
              <a:tailEnd/>
            </a:ln>
          </p:spPr>
        </p:pic>
        <p:sp>
          <p:nvSpPr>
            <p:cNvPr id="8" name="Text Box 8"/>
            <p:cNvSpPr txBox="1">
              <a:spLocks noChangeArrowheads="1"/>
            </p:cNvSpPr>
            <p:nvPr/>
          </p:nvSpPr>
          <p:spPr bwMode="auto">
            <a:xfrm>
              <a:off x="1541463" y="6165850"/>
              <a:ext cx="2376487" cy="336550"/>
            </a:xfrm>
            <a:prstGeom prst="rect">
              <a:avLst/>
            </a:prstGeom>
            <a:noFill/>
            <a:ln w="9525">
              <a:noFill/>
              <a:miter lim="800000"/>
              <a:headEnd/>
              <a:tailEnd/>
            </a:ln>
          </p:spPr>
          <p:txBody>
            <a:bodyPr>
              <a:spAutoFit/>
            </a:bodyPr>
            <a:lstStyle/>
            <a:p>
              <a:pPr eaLnBrk="0" hangingPunct="0"/>
              <a:r>
                <a:rPr lang="it-IT" sz="1600" dirty="0">
                  <a:solidFill>
                    <a:srgbClr val="FF0000"/>
                  </a:solidFill>
                  <a:latin typeface="Calibri"/>
                </a:rPr>
                <a:t>Atrofia subtotale dei villi</a:t>
              </a:r>
            </a:p>
          </p:txBody>
        </p:sp>
      </p:grpSp>
      <p:grpSp>
        <p:nvGrpSpPr>
          <p:cNvPr id="16" name="Gruppo 15"/>
          <p:cNvGrpSpPr/>
          <p:nvPr/>
        </p:nvGrpSpPr>
        <p:grpSpPr>
          <a:xfrm>
            <a:off x="8040216" y="4037002"/>
            <a:ext cx="2320826" cy="2232358"/>
            <a:chOff x="6588224" y="4397042"/>
            <a:chExt cx="2320826" cy="2232358"/>
          </a:xfrm>
        </p:grpSpPr>
        <p:pic>
          <p:nvPicPr>
            <p:cNvPr id="10" name="Picture 10"/>
            <p:cNvPicPr>
              <a:picLocks noChangeAspect="1" noChangeArrowheads="1"/>
            </p:cNvPicPr>
            <p:nvPr/>
          </p:nvPicPr>
          <p:blipFill>
            <a:blip r:embed="rId3" cstate="print"/>
            <a:srcRect/>
            <a:stretch>
              <a:fillRect/>
            </a:stretch>
          </p:blipFill>
          <p:spPr bwMode="auto">
            <a:xfrm>
              <a:off x="6623050" y="4495800"/>
              <a:ext cx="2286000" cy="2133600"/>
            </a:xfrm>
            <a:prstGeom prst="rect">
              <a:avLst/>
            </a:prstGeom>
            <a:noFill/>
            <a:ln w="9525">
              <a:noFill/>
              <a:miter lim="800000"/>
              <a:headEnd/>
              <a:tailEnd/>
            </a:ln>
          </p:spPr>
        </p:pic>
        <p:sp>
          <p:nvSpPr>
            <p:cNvPr id="11" name="Text Box 11"/>
            <p:cNvSpPr txBox="1">
              <a:spLocks noChangeArrowheads="1"/>
            </p:cNvSpPr>
            <p:nvPr/>
          </p:nvSpPr>
          <p:spPr bwMode="auto">
            <a:xfrm>
              <a:off x="6588224" y="4397042"/>
              <a:ext cx="1872208" cy="400110"/>
            </a:xfrm>
            <a:prstGeom prst="rect">
              <a:avLst/>
            </a:prstGeom>
            <a:noFill/>
            <a:ln w="9525">
              <a:noFill/>
              <a:miter lim="800000"/>
              <a:headEnd/>
              <a:tailEnd/>
            </a:ln>
          </p:spPr>
          <p:txBody>
            <a:bodyPr wrap="square">
              <a:spAutoFit/>
            </a:bodyPr>
            <a:lstStyle/>
            <a:p>
              <a:pPr algn="ctr" eaLnBrk="0" hangingPunct="0"/>
              <a:r>
                <a:rPr lang="it-IT" sz="2000" b="1" dirty="0" err="1">
                  <a:solidFill>
                    <a:prstClr val="white"/>
                  </a:solidFill>
                  <a:latin typeface="Calibri"/>
                </a:rPr>
                <a:t>EmA</a:t>
              </a:r>
              <a:r>
                <a:rPr lang="it-IT" sz="2000" b="1" dirty="0">
                  <a:solidFill>
                    <a:prstClr val="white"/>
                  </a:solidFill>
                  <a:latin typeface="Calibri"/>
                </a:rPr>
                <a:t> </a:t>
              </a:r>
              <a:r>
                <a:rPr lang="it-IT" sz="2000" b="1" dirty="0" err="1">
                  <a:solidFill>
                    <a:prstClr val="white"/>
                  </a:solidFill>
                  <a:latin typeface="Calibri"/>
                </a:rPr>
                <a:t>IgA</a:t>
              </a:r>
              <a:endParaRPr lang="it-IT" sz="2000" b="1" dirty="0">
                <a:solidFill>
                  <a:prstClr val="white"/>
                </a:solidFill>
                <a:latin typeface="Calibri"/>
              </a:endParaRPr>
            </a:p>
          </p:txBody>
        </p:sp>
      </p:grpSp>
      <p:sp>
        <p:nvSpPr>
          <p:cNvPr id="12" name="Text Box 12"/>
          <p:cNvSpPr txBox="1">
            <a:spLocks noChangeArrowheads="1"/>
          </p:cNvSpPr>
          <p:nvPr/>
        </p:nvSpPr>
        <p:spPr bwMode="auto">
          <a:xfrm>
            <a:off x="5851525" y="1988593"/>
            <a:ext cx="490840" cy="830997"/>
          </a:xfrm>
          <a:prstGeom prst="rect">
            <a:avLst/>
          </a:prstGeom>
          <a:noFill/>
          <a:ln w="9525">
            <a:noFill/>
            <a:miter lim="800000"/>
            <a:headEnd/>
            <a:tailEnd/>
          </a:ln>
        </p:spPr>
        <p:txBody>
          <a:bodyPr wrap="none">
            <a:spAutoFit/>
          </a:bodyPr>
          <a:lstStyle/>
          <a:p>
            <a:pPr eaLnBrk="0" hangingPunct="0"/>
            <a:r>
              <a:rPr lang="it-IT" sz="4800" b="1">
                <a:solidFill>
                  <a:prstClr val="white"/>
                </a:solidFill>
                <a:latin typeface="Calibri"/>
              </a:rPr>
              <a:t>+</a:t>
            </a:r>
          </a:p>
        </p:txBody>
      </p:sp>
      <p:pic>
        <p:nvPicPr>
          <p:cNvPr id="13" name="Picture 3"/>
          <p:cNvPicPr>
            <a:picLocks noChangeAspect="1" noChangeArrowheads="1"/>
          </p:cNvPicPr>
          <p:nvPr/>
        </p:nvPicPr>
        <p:blipFill>
          <a:blip r:embed="rId4" cstate="print"/>
          <a:srcRect b="21181"/>
          <a:stretch>
            <a:fillRect/>
          </a:stretch>
        </p:blipFill>
        <p:spPr bwMode="auto">
          <a:xfrm>
            <a:off x="5447928" y="4005064"/>
            <a:ext cx="2160240" cy="1512168"/>
          </a:xfrm>
          <a:prstGeom prst="rect">
            <a:avLst/>
          </a:prstGeom>
          <a:noFill/>
          <a:ln w="9525">
            <a:noFill/>
            <a:miter lim="800000"/>
            <a:headEnd/>
            <a:tailEnd/>
          </a:ln>
        </p:spPr>
      </p:pic>
      <p:sp>
        <p:nvSpPr>
          <p:cNvPr id="14" name="CasellaDiTesto 13"/>
          <p:cNvSpPr txBox="1"/>
          <p:nvPr/>
        </p:nvSpPr>
        <p:spPr>
          <a:xfrm>
            <a:off x="5447928" y="5517232"/>
            <a:ext cx="2160240" cy="746358"/>
          </a:xfrm>
          <a:prstGeom prst="rect">
            <a:avLst/>
          </a:prstGeom>
          <a:solidFill>
            <a:schemeClr val="tx1"/>
          </a:solidFill>
        </p:spPr>
        <p:txBody>
          <a:bodyPr wrap="square" rtlCol="0">
            <a:spAutoFit/>
          </a:bodyPr>
          <a:lstStyle/>
          <a:p>
            <a:pPr algn="ctr">
              <a:lnSpc>
                <a:spcPts val="1700"/>
              </a:lnSpc>
              <a:spcBef>
                <a:spcPts val="600"/>
              </a:spcBef>
            </a:pPr>
            <a:r>
              <a:rPr lang="it-IT" b="1" dirty="0">
                <a:solidFill>
                  <a:srgbClr val="FFFF00"/>
                </a:solidFill>
                <a:latin typeface="Calibri"/>
              </a:rPr>
              <a:t>Anti-TG2 </a:t>
            </a:r>
            <a:r>
              <a:rPr lang="it-IT" b="1" dirty="0" err="1">
                <a:solidFill>
                  <a:srgbClr val="FFFF00"/>
                </a:solidFill>
                <a:latin typeface="Calibri"/>
              </a:rPr>
              <a:t>IgA</a:t>
            </a:r>
            <a:r>
              <a:rPr lang="it-IT" b="1" dirty="0">
                <a:solidFill>
                  <a:srgbClr val="FFFF00"/>
                </a:solidFill>
                <a:latin typeface="Calibri"/>
              </a:rPr>
              <a:t> </a:t>
            </a:r>
            <a:r>
              <a:rPr lang="it-IT" b="1" dirty="0" err="1">
                <a:solidFill>
                  <a:srgbClr val="FFFF00"/>
                </a:solidFill>
                <a:latin typeface="Calibri"/>
              </a:rPr>
              <a:t>epitope</a:t>
            </a:r>
            <a:r>
              <a:rPr lang="it-IT" b="1" dirty="0">
                <a:solidFill>
                  <a:srgbClr val="FFFF00"/>
                </a:solidFill>
                <a:latin typeface="Calibri"/>
              </a:rPr>
              <a:t> </a:t>
            </a:r>
            <a:r>
              <a:rPr lang="it-IT" b="1" dirty="0" err="1">
                <a:solidFill>
                  <a:srgbClr val="FFFF00"/>
                </a:solidFill>
                <a:latin typeface="Calibri"/>
              </a:rPr>
              <a:t>against</a:t>
            </a:r>
            <a:r>
              <a:rPr lang="it-IT" b="1" dirty="0">
                <a:solidFill>
                  <a:srgbClr val="FFFF00"/>
                </a:solidFill>
                <a:latin typeface="Calibri"/>
              </a:rPr>
              <a:t> </a:t>
            </a:r>
            <a:r>
              <a:rPr lang="it-IT" b="1" dirty="0" err="1">
                <a:solidFill>
                  <a:srgbClr val="FFFF00"/>
                </a:solidFill>
                <a:latin typeface="Calibri"/>
              </a:rPr>
              <a:t>arginine</a:t>
            </a:r>
            <a:r>
              <a:rPr lang="it-IT" b="1" dirty="0">
                <a:solidFill>
                  <a:srgbClr val="FFFF00"/>
                </a:solidFill>
                <a:latin typeface="Calibri"/>
              </a:rPr>
              <a:t>  19 and </a:t>
            </a:r>
            <a:r>
              <a:rPr lang="it-IT" b="1" dirty="0" err="1">
                <a:solidFill>
                  <a:srgbClr val="FFFF00"/>
                </a:solidFill>
                <a:latin typeface="Calibri"/>
              </a:rPr>
              <a:t>glutamine</a:t>
            </a:r>
            <a:r>
              <a:rPr lang="it-IT" b="1" dirty="0">
                <a:solidFill>
                  <a:srgbClr val="FFFF00"/>
                </a:solidFill>
                <a:latin typeface="Calibri"/>
              </a:rPr>
              <a:t> 153</a:t>
            </a:r>
          </a:p>
        </p:txBody>
      </p:sp>
    </p:spTree>
    <p:extLst>
      <p:ext uri="{BB962C8B-B14F-4D97-AF65-F5344CB8AC3E}">
        <p14:creationId xmlns:p14="http://schemas.microsoft.com/office/powerpoint/2010/main" val="154659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IL 1"/>
          <p:cNvPicPr>
            <a:picLocks noChangeAspect="1" noChangeArrowheads="1"/>
          </p:cNvPicPr>
          <p:nvPr/>
        </p:nvPicPr>
        <p:blipFill>
          <a:blip r:embed="rId2" cstate="print"/>
          <a:srcRect/>
          <a:stretch>
            <a:fillRect/>
          </a:stretch>
        </p:blipFill>
        <p:spPr bwMode="auto">
          <a:xfrm>
            <a:off x="1524001" y="0"/>
            <a:ext cx="4460875" cy="3194050"/>
          </a:xfrm>
          <a:prstGeom prst="rect">
            <a:avLst/>
          </a:prstGeom>
          <a:solidFill>
            <a:srgbClr val="FF3300"/>
          </a:solidFill>
          <a:ln w="76200" cmpd="tri">
            <a:solidFill>
              <a:srgbClr val="66FF33"/>
            </a:solidFill>
            <a:miter lim="800000"/>
            <a:headEnd/>
            <a:tailEnd/>
          </a:ln>
        </p:spPr>
      </p:pic>
      <p:sp>
        <p:nvSpPr>
          <p:cNvPr id="76804" name="Text Box 7"/>
          <p:cNvSpPr txBox="1">
            <a:spLocks noChangeArrowheads="1"/>
          </p:cNvSpPr>
          <p:nvPr/>
        </p:nvSpPr>
        <p:spPr bwMode="auto">
          <a:xfrm>
            <a:off x="1524001" y="3000376"/>
            <a:ext cx="2786063" cy="246063"/>
          </a:xfrm>
          <a:prstGeom prst="rect">
            <a:avLst/>
          </a:prstGeom>
          <a:noFill/>
          <a:ln w="9525">
            <a:noFill/>
            <a:miter lim="800000"/>
            <a:headEnd/>
            <a:tailEnd/>
          </a:ln>
        </p:spPr>
        <p:txBody>
          <a:bodyPr>
            <a:spAutoFit/>
          </a:bodyPr>
          <a:lstStyle/>
          <a:p>
            <a:pPr>
              <a:spcBef>
                <a:spcPct val="50000"/>
              </a:spcBef>
            </a:pPr>
            <a:r>
              <a:rPr lang="it-IT" sz="1000" b="1">
                <a:solidFill>
                  <a:srgbClr val="000000"/>
                </a:solidFill>
                <a:latin typeface="Arial" charset="0"/>
                <a:cs typeface="Arial" charset="0"/>
              </a:rPr>
              <a:t>Brown I, Arch Pathol Lab Med 2006 </a:t>
            </a:r>
          </a:p>
        </p:txBody>
      </p:sp>
      <p:pic>
        <p:nvPicPr>
          <p:cNvPr id="76805" name="Immagine 2" descr="Image3.jpg"/>
          <p:cNvPicPr>
            <a:picLocks noChangeAspect="1"/>
          </p:cNvPicPr>
          <p:nvPr/>
        </p:nvPicPr>
        <p:blipFill>
          <a:blip r:embed="rId3" cstate="print"/>
          <a:srcRect/>
          <a:stretch>
            <a:fillRect/>
          </a:stretch>
        </p:blipFill>
        <p:spPr bwMode="auto">
          <a:xfrm>
            <a:off x="6096000" y="214314"/>
            <a:ext cx="4572000" cy="6072187"/>
          </a:xfrm>
          <a:prstGeom prst="rect">
            <a:avLst/>
          </a:prstGeom>
          <a:noFill/>
          <a:ln w="9525">
            <a:noFill/>
            <a:miter lim="800000"/>
            <a:headEnd/>
            <a:tailEnd/>
          </a:ln>
        </p:spPr>
      </p:pic>
      <p:sp>
        <p:nvSpPr>
          <p:cNvPr id="76806" name="CasellaDiTesto 7"/>
          <p:cNvSpPr txBox="1">
            <a:spLocks noChangeArrowheads="1"/>
          </p:cNvSpPr>
          <p:nvPr/>
        </p:nvSpPr>
        <p:spPr bwMode="auto">
          <a:xfrm>
            <a:off x="1524000" y="3284538"/>
            <a:ext cx="4427538" cy="3416300"/>
          </a:xfrm>
          <a:prstGeom prst="rect">
            <a:avLst/>
          </a:prstGeom>
          <a:noFill/>
          <a:ln w="9525">
            <a:noFill/>
            <a:miter lim="800000"/>
            <a:headEnd/>
            <a:tailEnd/>
          </a:ln>
        </p:spPr>
        <p:txBody>
          <a:bodyPr>
            <a:spAutoFit/>
          </a:bodyPr>
          <a:lstStyle/>
          <a:p>
            <a:pPr algn="just"/>
            <a:r>
              <a:rPr lang="it-IT" dirty="0">
                <a:solidFill>
                  <a:srgbClr val="000000"/>
                </a:solidFill>
                <a:latin typeface="Arial" charset="0"/>
                <a:cs typeface="Arial" charset="0"/>
              </a:rPr>
              <a:t> L'aumento dei linfociti </a:t>
            </a:r>
            <a:r>
              <a:rPr lang="it-IT" dirty="0" err="1">
                <a:solidFill>
                  <a:srgbClr val="000000"/>
                </a:solidFill>
                <a:latin typeface="Arial" charset="0"/>
                <a:cs typeface="Arial" charset="0"/>
              </a:rPr>
              <a:t>intraepiteliali</a:t>
            </a:r>
            <a:r>
              <a:rPr lang="it-IT" dirty="0">
                <a:solidFill>
                  <a:srgbClr val="000000"/>
                </a:solidFill>
                <a:latin typeface="Arial" charset="0"/>
                <a:cs typeface="Arial" charset="0"/>
              </a:rPr>
              <a:t>   (Marsh1) non è </a:t>
            </a:r>
            <a:r>
              <a:rPr lang="it-IT" dirty="0" err="1">
                <a:solidFill>
                  <a:srgbClr val="000000"/>
                </a:solidFill>
                <a:latin typeface="Arial" charset="0"/>
                <a:cs typeface="Arial" charset="0"/>
              </a:rPr>
              <a:t>specitìco</a:t>
            </a:r>
            <a:r>
              <a:rPr lang="it-IT" dirty="0">
                <a:solidFill>
                  <a:srgbClr val="000000"/>
                </a:solidFill>
                <a:latin typeface="Arial" charset="0"/>
                <a:cs typeface="Arial" charset="0"/>
              </a:rPr>
              <a:t> per malattia celiaca, venendo ritrovato in molte altre condizioni. </a:t>
            </a:r>
          </a:p>
          <a:p>
            <a:endParaRPr lang="it-IT" dirty="0">
              <a:solidFill>
                <a:srgbClr val="000000"/>
              </a:solidFill>
              <a:latin typeface="Arial" charset="0"/>
              <a:cs typeface="Arial" charset="0"/>
              <a:sym typeface="Symbol" pitchFamily="18" charset="2"/>
            </a:endParaRPr>
          </a:p>
          <a:p>
            <a:pPr algn="just"/>
            <a:r>
              <a:rPr lang="it-IT" dirty="0">
                <a:solidFill>
                  <a:srgbClr val="000000"/>
                </a:solidFill>
                <a:latin typeface="Arial" charset="0"/>
                <a:cs typeface="Arial" charset="0"/>
                <a:sym typeface="Symbol" pitchFamily="18" charset="2"/>
              </a:rPr>
              <a:t>Un elevato aumento dei linfociti </a:t>
            </a:r>
            <a:r>
              <a:rPr lang="it-IT" dirty="0" err="1">
                <a:solidFill>
                  <a:srgbClr val="000000"/>
                </a:solidFill>
                <a:latin typeface="Arial" charset="0"/>
                <a:cs typeface="Arial" charset="0"/>
                <a:sym typeface="Symbol" pitchFamily="18" charset="2"/>
              </a:rPr>
              <a:t>intra-epiteliali</a:t>
            </a:r>
            <a:r>
              <a:rPr lang="it-IT" dirty="0">
                <a:solidFill>
                  <a:srgbClr val="000000"/>
                </a:solidFill>
                <a:latin typeface="Arial" charset="0"/>
                <a:cs typeface="Arial" charset="0"/>
                <a:sym typeface="Symbol" pitchFamily="18" charset="2"/>
              </a:rPr>
              <a:t> è ritrovato dal 3% al 14% di tutte le biopsie duodenali eseguite in corso di gastroscopia.</a:t>
            </a:r>
          </a:p>
          <a:p>
            <a:endParaRPr lang="it-IT" dirty="0">
              <a:solidFill>
                <a:srgbClr val="000000"/>
              </a:solidFill>
              <a:latin typeface="Arial" charset="0"/>
              <a:cs typeface="Arial" charset="0"/>
            </a:endParaRPr>
          </a:p>
          <a:p>
            <a:r>
              <a:rPr lang="it-IT" dirty="0">
                <a:solidFill>
                  <a:srgbClr val="000000"/>
                </a:solidFill>
                <a:latin typeface="Arial" charset="0"/>
                <a:cs typeface="Arial" charset="0"/>
              </a:rPr>
              <a:t>Solo il 10% dei pazienti con </a:t>
            </a:r>
            <a:r>
              <a:rPr lang="it-IT" dirty="0" err="1">
                <a:solidFill>
                  <a:srgbClr val="000000"/>
                </a:solidFill>
                <a:latin typeface="Arial" charset="0"/>
                <a:cs typeface="Arial" charset="0"/>
              </a:rPr>
              <a:t>Marsh</a:t>
            </a:r>
            <a:r>
              <a:rPr lang="it-IT" dirty="0">
                <a:solidFill>
                  <a:srgbClr val="000000"/>
                </a:solidFill>
                <a:latin typeface="Arial" charset="0"/>
                <a:cs typeface="Arial" charset="0"/>
              </a:rPr>
              <a:t> 1 ha o svilupperà una celiachia.  </a:t>
            </a:r>
          </a:p>
        </p:txBody>
      </p:sp>
      <p:sp>
        <p:nvSpPr>
          <p:cNvPr id="76807" name="CasellaDiTesto 8"/>
          <p:cNvSpPr txBox="1">
            <a:spLocks noChangeArrowheads="1"/>
          </p:cNvSpPr>
          <p:nvPr/>
        </p:nvSpPr>
        <p:spPr bwMode="auto">
          <a:xfrm>
            <a:off x="5808664" y="6453189"/>
            <a:ext cx="4027487" cy="307975"/>
          </a:xfrm>
          <a:prstGeom prst="rect">
            <a:avLst/>
          </a:prstGeom>
          <a:noFill/>
          <a:ln w="9525">
            <a:noFill/>
            <a:miter lim="800000"/>
            <a:headEnd/>
            <a:tailEnd/>
          </a:ln>
        </p:spPr>
        <p:txBody>
          <a:bodyPr>
            <a:spAutoFit/>
          </a:bodyPr>
          <a:lstStyle/>
          <a:p>
            <a:pPr algn="ctr"/>
            <a:r>
              <a:rPr lang="it-IT" sz="1400">
                <a:solidFill>
                  <a:srgbClr val="000000"/>
                </a:solidFill>
                <a:latin typeface="Arial" charset="0"/>
                <a:cs typeface="Arial" charset="0"/>
              </a:rPr>
              <a:t>Upton MP, Arch Pathol Lab Med 2008</a:t>
            </a:r>
          </a:p>
        </p:txBody>
      </p:sp>
    </p:spTree>
    <p:extLst>
      <p:ext uri="{BB962C8B-B14F-4D97-AF65-F5344CB8AC3E}">
        <p14:creationId xmlns:p14="http://schemas.microsoft.com/office/powerpoint/2010/main" val="340580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txBox="1">
            <a:spLocks/>
          </p:cNvSpPr>
          <p:nvPr/>
        </p:nvSpPr>
        <p:spPr bwMode="auto">
          <a:xfrm>
            <a:off x="1981200" y="274638"/>
            <a:ext cx="8229600" cy="850106"/>
          </a:xfrm>
          <a:prstGeom prst="rect">
            <a:avLst/>
          </a:prstGeom>
          <a:noFill/>
          <a:ln w="9525">
            <a:noFill/>
            <a:miter lim="800000"/>
            <a:headEnd/>
            <a:tailEnd/>
          </a:ln>
        </p:spPr>
        <p:txBody>
          <a:bodyPr anchor="ctr"/>
          <a:lstStyle/>
          <a:p>
            <a:pPr algn="ctr">
              <a:defRPr/>
            </a:pPr>
            <a:r>
              <a:rPr lang="it-IT" sz="3200" kern="0" dirty="0" err="1">
                <a:solidFill>
                  <a:srgbClr val="FFFF00"/>
                </a:solidFill>
                <a:latin typeface="Calibri"/>
              </a:rPr>
              <a:t>Diagnostic</a:t>
            </a:r>
            <a:r>
              <a:rPr lang="it-IT" sz="3200" kern="0" dirty="0">
                <a:solidFill>
                  <a:srgbClr val="FFFF00"/>
                </a:solidFill>
                <a:latin typeface="Calibri"/>
              </a:rPr>
              <a:t> </a:t>
            </a:r>
            <a:r>
              <a:rPr lang="it-IT" sz="3200" kern="0" dirty="0" err="1">
                <a:solidFill>
                  <a:srgbClr val="FFFF00"/>
                </a:solidFill>
                <a:latin typeface="Calibri"/>
              </a:rPr>
              <a:t>value</a:t>
            </a:r>
            <a:r>
              <a:rPr lang="it-IT" sz="3200" kern="0" dirty="0">
                <a:solidFill>
                  <a:srgbClr val="FFFF00"/>
                </a:solidFill>
                <a:latin typeface="Calibri"/>
              </a:rPr>
              <a:t> </a:t>
            </a:r>
            <a:r>
              <a:rPr lang="it-IT" sz="3200" kern="0" dirty="0" err="1">
                <a:solidFill>
                  <a:srgbClr val="FFFF00"/>
                </a:solidFill>
                <a:latin typeface="Calibri"/>
              </a:rPr>
              <a:t>of</a:t>
            </a:r>
            <a:r>
              <a:rPr lang="it-IT" sz="3200" kern="0" dirty="0">
                <a:solidFill>
                  <a:srgbClr val="FFFF00"/>
                </a:solidFill>
                <a:latin typeface="Calibri"/>
              </a:rPr>
              <a:t> </a:t>
            </a:r>
            <a:r>
              <a:rPr lang="it-IT" sz="3200" kern="0" dirty="0" err="1">
                <a:solidFill>
                  <a:srgbClr val="FFFF00"/>
                </a:solidFill>
                <a:latin typeface="Calibri"/>
              </a:rPr>
              <a:t>serological</a:t>
            </a:r>
            <a:r>
              <a:rPr lang="it-IT" sz="3200" kern="0" dirty="0">
                <a:solidFill>
                  <a:srgbClr val="FFFF00"/>
                </a:solidFill>
                <a:latin typeface="Calibri"/>
              </a:rPr>
              <a:t> </a:t>
            </a:r>
            <a:r>
              <a:rPr lang="it-IT" sz="3200" kern="0" dirty="0" err="1">
                <a:solidFill>
                  <a:srgbClr val="FFFF00"/>
                </a:solidFill>
                <a:latin typeface="Calibri"/>
              </a:rPr>
              <a:t>tests</a:t>
            </a:r>
            <a:endParaRPr lang="it-IT" sz="3200" kern="0" dirty="0">
              <a:solidFill>
                <a:srgbClr val="FFFF00"/>
              </a:solidFill>
              <a:latin typeface="Calibri"/>
            </a:endParaRPr>
          </a:p>
        </p:txBody>
      </p:sp>
      <p:graphicFrame>
        <p:nvGraphicFramePr>
          <p:cNvPr id="3" name="Segnaposto contenuto 3"/>
          <p:cNvGraphicFramePr>
            <a:graphicFrameLocks/>
          </p:cNvGraphicFramePr>
          <p:nvPr>
            <p:extLst/>
          </p:nvPr>
        </p:nvGraphicFramePr>
        <p:xfrm>
          <a:off x="1775519" y="1484784"/>
          <a:ext cx="8712968" cy="3003054"/>
        </p:xfrm>
        <a:graphic>
          <a:graphicData uri="http://schemas.openxmlformats.org/drawingml/2006/table">
            <a:tbl>
              <a:tblPr firstRow="1" bandRow="1"/>
              <a:tblGrid>
                <a:gridCol w="1439893">
                  <a:extLst>
                    <a:ext uri="{9D8B030D-6E8A-4147-A177-3AD203B41FA5}">
                      <a16:colId xmlns:a16="http://schemas.microsoft.com/office/drawing/2014/main" val="20000"/>
                    </a:ext>
                  </a:extLst>
                </a:gridCol>
                <a:gridCol w="1933350">
                  <a:extLst>
                    <a:ext uri="{9D8B030D-6E8A-4147-A177-3AD203B41FA5}">
                      <a16:colId xmlns:a16="http://schemas.microsoft.com/office/drawing/2014/main" val="20001"/>
                    </a:ext>
                  </a:extLst>
                </a:gridCol>
                <a:gridCol w="1854538">
                  <a:extLst>
                    <a:ext uri="{9D8B030D-6E8A-4147-A177-3AD203B41FA5}">
                      <a16:colId xmlns:a16="http://schemas.microsoft.com/office/drawing/2014/main" val="20002"/>
                    </a:ext>
                  </a:extLst>
                </a:gridCol>
                <a:gridCol w="1684987">
                  <a:extLst>
                    <a:ext uri="{9D8B030D-6E8A-4147-A177-3AD203B41FA5}">
                      <a16:colId xmlns:a16="http://schemas.microsoft.com/office/drawing/2014/main" val="20003"/>
                    </a:ext>
                  </a:extLst>
                </a:gridCol>
                <a:gridCol w="1800200">
                  <a:extLst>
                    <a:ext uri="{9D8B030D-6E8A-4147-A177-3AD203B41FA5}">
                      <a16:colId xmlns:a16="http://schemas.microsoft.com/office/drawing/2014/main" val="20004"/>
                    </a:ext>
                  </a:extLst>
                </a:gridCol>
              </a:tblGrid>
              <a:tr h="1276714">
                <a:tc>
                  <a:txBody>
                    <a:bodyPr/>
                    <a:lstStyle>
                      <a:defPPr>
                        <a:defRPr lang="it-IT"/>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it-IT" sz="2400" dirty="0">
                        <a:solidFill>
                          <a:srgbClr val="003399"/>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it-IT" sz="2400" dirty="0" err="1" smtClean="0">
                          <a:solidFill>
                            <a:srgbClr val="800040"/>
                          </a:solidFill>
                          <a:latin typeface="+mn-lt"/>
                        </a:rPr>
                        <a:t>Sensitivity</a:t>
                      </a:r>
                      <a:r>
                        <a:rPr lang="it-IT" sz="2400" dirty="0" smtClean="0">
                          <a:solidFill>
                            <a:srgbClr val="800040"/>
                          </a:solidFill>
                          <a:latin typeface="+mn-lt"/>
                        </a:rPr>
                        <a:t> %</a:t>
                      </a:r>
                      <a:endParaRPr lang="it-IT" sz="2400" dirty="0">
                        <a:solidFill>
                          <a:srgbClr val="800040"/>
                        </a:solidFill>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it-IT" sz="2400" dirty="0" err="1" smtClean="0">
                          <a:solidFill>
                            <a:srgbClr val="800040"/>
                          </a:solidFill>
                          <a:latin typeface="+mn-lt"/>
                        </a:rPr>
                        <a:t>Specificity</a:t>
                      </a:r>
                      <a:r>
                        <a:rPr lang="it-IT" sz="2400" dirty="0" smtClean="0">
                          <a:solidFill>
                            <a:srgbClr val="800040"/>
                          </a:solidFill>
                          <a:latin typeface="+mn-lt"/>
                        </a:rPr>
                        <a:t> %</a:t>
                      </a:r>
                      <a:endParaRPr lang="it-IT" sz="2400" dirty="0">
                        <a:solidFill>
                          <a:srgbClr val="800040"/>
                        </a:solidFill>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it-IT" sz="2400" baseline="0" dirty="0" smtClean="0">
                          <a:solidFill>
                            <a:srgbClr val="800040"/>
                          </a:solidFill>
                          <a:latin typeface="+mn-lt"/>
                        </a:rPr>
                        <a:t>PPV </a:t>
                      </a:r>
                      <a:r>
                        <a:rPr lang="it-IT" sz="2400" dirty="0" smtClean="0">
                          <a:solidFill>
                            <a:srgbClr val="800040"/>
                          </a:solidFill>
                          <a:latin typeface="+mn-lt"/>
                        </a:rPr>
                        <a:t>%</a:t>
                      </a:r>
                      <a:endParaRPr lang="it-IT" sz="2400" dirty="0">
                        <a:solidFill>
                          <a:srgbClr val="800040"/>
                        </a:solidFill>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it-IT" sz="2400" dirty="0" smtClean="0">
                          <a:solidFill>
                            <a:srgbClr val="800040"/>
                          </a:solidFill>
                          <a:latin typeface="+mn-lt"/>
                        </a:rPr>
                        <a:t>NPV %</a:t>
                      </a:r>
                    </a:p>
                    <a:p>
                      <a:pPr algn="ctr"/>
                      <a:endParaRPr lang="it-IT" sz="2400" dirty="0">
                        <a:solidFill>
                          <a:srgbClr val="800040"/>
                        </a:solidFill>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63170">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400" dirty="0" err="1" smtClean="0">
                          <a:solidFill>
                            <a:srgbClr val="000090"/>
                          </a:solidFill>
                          <a:latin typeface="+mn-lt"/>
                        </a:rPr>
                        <a:t>IgA</a:t>
                      </a:r>
                      <a:r>
                        <a:rPr lang="it-IT" sz="2400" dirty="0" smtClean="0">
                          <a:solidFill>
                            <a:srgbClr val="000090"/>
                          </a:solidFill>
                          <a:latin typeface="+mn-lt"/>
                        </a:rPr>
                        <a:t> </a:t>
                      </a:r>
                      <a:r>
                        <a:rPr lang="it-IT" sz="2400" dirty="0" err="1" smtClean="0">
                          <a:solidFill>
                            <a:srgbClr val="000090"/>
                          </a:solidFill>
                          <a:latin typeface="+mn-lt"/>
                        </a:rPr>
                        <a:t>tTGA</a:t>
                      </a:r>
                      <a:endParaRPr lang="it-IT" sz="2400" dirty="0">
                        <a:solidFill>
                          <a:srgbClr val="000090"/>
                        </a:solidFill>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98</a:t>
                      </a:r>
                      <a:endParaRPr lang="it-IT" sz="2400" dirty="0">
                        <a:solidFill>
                          <a:srgbClr val="000090"/>
                        </a:solidFill>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90</a:t>
                      </a:r>
                      <a:endParaRPr lang="it-IT" sz="2400" dirty="0">
                        <a:solidFill>
                          <a:srgbClr val="000090"/>
                        </a:solidFill>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91</a:t>
                      </a:r>
                      <a:endParaRPr lang="it-IT" sz="2400" dirty="0">
                        <a:solidFill>
                          <a:srgbClr val="000090"/>
                        </a:solidFill>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98</a:t>
                      </a:r>
                      <a:endParaRPr lang="it-IT" sz="2400" dirty="0">
                        <a:solidFill>
                          <a:srgbClr val="000090"/>
                        </a:solidFill>
                        <a:latin typeface="+mn-lt"/>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63170">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it-IT" sz="2400" dirty="0" err="1" smtClean="0">
                          <a:solidFill>
                            <a:srgbClr val="000090"/>
                          </a:solidFill>
                          <a:latin typeface="+mn-lt"/>
                        </a:rPr>
                        <a:t>IgA</a:t>
                      </a:r>
                      <a:r>
                        <a:rPr lang="it-IT" sz="2400" dirty="0" smtClean="0">
                          <a:solidFill>
                            <a:srgbClr val="000090"/>
                          </a:solidFill>
                          <a:latin typeface="+mn-lt"/>
                        </a:rPr>
                        <a:t> </a:t>
                      </a:r>
                      <a:r>
                        <a:rPr lang="it-IT" sz="2400" dirty="0" err="1" smtClean="0">
                          <a:solidFill>
                            <a:srgbClr val="000090"/>
                          </a:solidFill>
                          <a:latin typeface="+mn-lt"/>
                        </a:rPr>
                        <a:t>EmA</a:t>
                      </a:r>
                      <a:endParaRPr lang="it-IT" sz="2400" dirty="0">
                        <a:solidFill>
                          <a:srgbClr val="00009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95</a:t>
                      </a:r>
                      <a:endParaRPr lang="it-IT" sz="2400" dirty="0">
                        <a:solidFill>
                          <a:srgbClr val="00009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100</a:t>
                      </a:r>
                      <a:endParaRPr lang="it-IT" sz="2400" dirty="0">
                        <a:solidFill>
                          <a:srgbClr val="00009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100</a:t>
                      </a:r>
                      <a:endParaRPr lang="it-IT" sz="2400" dirty="0">
                        <a:solidFill>
                          <a:srgbClr val="00009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defPPr>
                        <a:defRPr lang="it-IT"/>
                      </a:defPPr>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it-IT" sz="2400" dirty="0" smtClean="0">
                          <a:solidFill>
                            <a:srgbClr val="000090"/>
                          </a:solidFill>
                          <a:latin typeface="+mn-lt"/>
                        </a:rPr>
                        <a:t>95</a:t>
                      </a:r>
                      <a:endParaRPr lang="it-IT" sz="2400" dirty="0">
                        <a:solidFill>
                          <a:srgbClr val="00009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4" name="CasellaDiTesto 4"/>
          <p:cNvSpPr txBox="1">
            <a:spLocks noChangeArrowheads="1"/>
          </p:cNvSpPr>
          <p:nvPr/>
        </p:nvSpPr>
        <p:spPr bwMode="auto">
          <a:xfrm>
            <a:off x="2095500" y="4725144"/>
            <a:ext cx="8072438" cy="1754326"/>
          </a:xfrm>
          <a:prstGeom prst="rect">
            <a:avLst/>
          </a:prstGeom>
          <a:noFill/>
          <a:ln w="9525">
            <a:noFill/>
            <a:miter lim="800000"/>
            <a:headEnd/>
            <a:tailEnd/>
          </a:ln>
        </p:spPr>
        <p:txBody>
          <a:bodyPr wrap="square">
            <a:spAutoFit/>
          </a:bodyPr>
          <a:lstStyle/>
          <a:p>
            <a:pPr>
              <a:lnSpc>
                <a:spcPct val="150000"/>
              </a:lnSpc>
              <a:buFont typeface="Wingdings" pitchFamily="2" charset="2"/>
              <a:buChar char="Ø"/>
              <a:defRPr/>
            </a:pPr>
            <a:r>
              <a:rPr lang="it-IT" kern="0" dirty="0">
                <a:solidFill>
                  <a:prstClr val="white"/>
                </a:solidFill>
                <a:latin typeface="Calibri"/>
              </a:rPr>
              <a:t> </a:t>
            </a:r>
            <a:r>
              <a:rPr lang="it-IT" b="1" kern="0" dirty="0" err="1">
                <a:solidFill>
                  <a:prstClr val="white"/>
                </a:solidFill>
                <a:latin typeface="Calibri"/>
              </a:rPr>
              <a:t>IgA</a:t>
            </a:r>
            <a:r>
              <a:rPr lang="it-IT" b="1" kern="0" dirty="0">
                <a:solidFill>
                  <a:prstClr val="white"/>
                </a:solidFill>
                <a:latin typeface="Calibri"/>
              </a:rPr>
              <a:t> </a:t>
            </a:r>
            <a:r>
              <a:rPr lang="it-IT" b="1" kern="0" dirty="0" err="1">
                <a:solidFill>
                  <a:prstClr val="white"/>
                </a:solidFill>
                <a:latin typeface="Calibri"/>
              </a:rPr>
              <a:t>tissue</a:t>
            </a:r>
            <a:r>
              <a:rPr lang="it-IT" b="1" kern="0" dirty="0">
                <a:solidFill>
                  <a:prstClr val="white"/>
                </a:solidFill>
                <a:latin typeface="Calibri"/>
              </a:rPr>
              <a:t> </a:t>
            </a:r>
            <a:r>
              <a:rPr lang="it-IT" b="1" kern="0" dirty="0" err="1">
                <a:solidFill>
                  <a:prstClr val="white"/>
                </a:solidFill>
                <a:latin typeface="Calibri"/>
              </a:rPr>
              <a:t>transglutaminase</a:t>
            </a:r>
            <a:r>
              <a:rPr lang="it-IT" b="1" kern="0" dirty="0">
                <a:solidFill>
                  <a:prstClr val="white"/>
                </a:solidFill>
                <a:latin typeface="Calibri"/>
              </a:rPr>
              <a:t> (</a:t>
            </a:r>
            <a:r>
              <a:rPr lang="it-IT" b="1" kern="0" dirty="0" err="1">
                <a:solidFill>
                  <a:prstClr val="white"/>
                </a:solidFill>
                <a:latin typeface="Calibri"/>
              </a:rPr>
              <a:t>tTGA</a:t>
            </a:r>
            <a:r>
              <a:rPr lang="it-IT" b="1" kern="0" dirty="0">
                <a:solidFill>
                  <a:prstClr val="white"/>
                </a:solidFill>
                <a:latin typeface="Calibri"/>
              </a:rPr>
              <a:t>): first </a:t>
            </a:r>
            <a:r>
              <a:rPr lang="it-IT" b="1" kern="0" dirty="0" err="1">
                <a:solidFill>
                  <a:prstClr val="white"/>
                </a:solidFill>
                <a:latin typeface="Calibri"/>
              </a:rPr>
              <a:t>step</a:t>
            </a:r>
            <a:r>
              <a:rPr lang="it-IT" b="1" kern="0" dirty="0">
                <a:solidFill>
                  <a:prstClr val="white"/>
                </a:solidFill>
                <a:latin typeface="Calibri"/>
              </a:rPr>
              <a:t> due </a:t>
            </a:r>
            <a:r>
              <a:rPr lang="it-IT" b="1" kern="0" dirty="0" err="1">
                <a:solidFill>
                  <a:prstClr val="white"/>
                </a:solidFill>
                <a:latin typeface="Calibri"/>
              </a:rPr>
              <a:t>to</a:t>
            </a:r>
            <a:r>
              <a:rPr lang="it-IT" b="1" kern="0" dirty="0">
                <a:solidFill>
                  <a:prstClr val="white"/>
                </a:solidFill>
                <a:latin typeface="Calibri"/>
              </a:rPr>
              <a:t> </a:t>
            </a:r>
            <a:r>
              <a:rPr lang="it-IT" b="1" kern="0" dirty="0" err="1">
                <a:solidFill>
                  <a:prstClr val="white"/>
                </a:solidFill>
                <a:latin typeface="Calibri"/>
              </a:rPr>
              <a:t>their</a:t>
            </a:r>
            <a:r>
              <a:rPr lang="it-IT" b="1" kern="0" dirty="0">
                <a:solidFill>
                  <a:prstClr val="white"/>
                </a:solidFill>
                <a:latin typeface="Calibri"/>
              </a:rPr>
              <a:t> </a:t>
            </a:r>
            <a:r>
              <a:rPr lang="it-IT" b="1" kern="0" dirty="0" err="1">
                <a:solidFill>
                  <a:prstClr val="white"/>
                </a:solidFill>
                <a:latin typeface="Calibri"/>
              </a:rPr>
              <a:t>highest</a:t>
            </a:r>
            <a:r>
              <a:rPr lang="it-IT" b="1" kern="0" dirty="0">
                <a:solidFill>
                  <a:prstClr val="white"/>
                </a:solidFill>
                <a:latin typeface="Calibri"/>
              </a:rPr>
              <a:t> </a:t>
            </a:r>
            <a:r>
              <a:rPr lang="it-IT" b="1" kern="0" dirty="0" err="1">
                <a:solidFill>
                  <a:prstClr val="white"/>
                </a:solidFill>
                <a:latin typeface="Calibri"/>
              </a:rPr>
              <a:t>sensitivity</a:t>
            </a:r>
            <a:endParaRPr lang="it-IT" b="1" kern="0" dirty="0">
              <a:solidFill>
                <a:prstClr val="white"/>
              </a:solidFill>
              <a:latin typeface="Calibri"/>
            </a:endParaRPr>
          </a:p>
          <a:p>
            <a:pPr>
              <a:lnSpc>
                <a:spcPct val="150000"/>
              </a:lnSpc>
              <a:buFont typeface="Wingdings" pitchFamily="2" charset="2"/>
              <a:buChar char="Ø"/>
              <a:defRPr/>
            </a:pPr>
            <a:r>
              <a:rPr lang="it-IT" b="1" kern="0" dirty="0">
                <a:solidFill>
                  <a:prstClr val="white"/>
                </a:solidFill>
                <a:latin typeface="Calibri"/>
              </a:rPr>
              <a:t> </a:t>
            </a:r>
            <a:r>
              <a:rPr lang="it-IT" b="1" kern="0" dirty="0" err="1">
                <a:solidFill>
                  <a:prstClr val="white"/>
                </a:solidFill>
                <a:latin typeface="Calibri"/>
              </a:rPr>
              <a:t>IgA</a:t>
            </a:r>
            <a:r>
              <a:rPr lang="it-IT" b="1" kern="0" dirty="0">
                <a:solidFill>
                  <a:prstClr val="white"/>
                </a:solidFill>
                <a:latin typeface="Calibri"/>
              </a:rPr>
              <a:t> </a:t>
            </a:r>
            <a:r>
              <a:rPr lang="it-IT" b="1" kern="0" dirty="0" err="1">
                <a:solidFill>
                  <a:prstClr val="white"/>
                </a:solidFill>
                <a:latin typeface="Calibri"/>
              </a:rPr>
              <a:t>endomysial</a:t>
            </a:r>
            <a:r>
              <a:rPr lang="it-IT" b="1" kern="0" dirty="0">
                <a:solidFill>
                  <a:prstClr val="white"/>
                </a:solidFill>
                <a:latin typeface="Calibri"/>
              </a:rPr>
              <a:t> </a:t>
            </a:r>
            <a:r>
              <a:rPr lang="it-IT" b="1" kern="0" dirty="0" err="1">
                <a:solidFill>
                  <a:prstClr val="white"/>
                </a:solidFill>
                <a:latin typeface="Calibri"/>
              </a:rPr>
              <a:t>antibodies</a:t>
            </a:r>
            <a:r>
              <a:rPr lang="it-IT" b="1" kern="0" dirty="0">
                <a:solidFill>
                  <a:prstClr val="white"/>
                </a:solidFill>
                <a:latin typeface="Calibri"/>
              </a:rPr>
              <a:t> (</a:t>
            </a:r>
            <a:r>
              <a:rPr lang="it-IT" b="1" kern="0" dirty="0" err="1">
                <a:solidFill>
                  <a:prstClr val="white"/>
                </a:solidFill>
                <a:latin typeface="Calibri"/>
              </a:rPr>
              <a:t>EmA</a:t>
            </a:r>
            <a:r>
              <a:rPr lang="it-IT" b="1" kern="0" dirty="0">
                <a:solidFill>
                  <a:prstClr val="white"/>
                </a:solidFill>
                <a:latin typeface="Calibri"/>
              </a:rPr>
              <a:t>): </a:t>
            </a:r>
            <a:r>
              <a:rPr lang="it-IT" b="1" kern="0" dirty="0" err="1">
                <a:solidFill>
                  <a:prstClr val="white"/>
                </a:solidFill>
                <a:latin typeface="Calibri"/>
              </a:rPr>
              <a:t>confirmatory</a:t>
            </a:r>
            <a:r>
              <a:rPr lang="it-IT" b="1" kern="0" dirty="0">
                <a:solidFill>
                  <a:prstClr val="white"/>
                </a:solidFill>
                <a:latin typeface="Calibri"/>
              </a:rPr>
              <a:t> test (in </a:t>
            </a:r>
            <a:r>
              <a:rPr lang="it-IT" b="1" kern="0" dirty="0" err="1">
                <a:solidFill>
                  <a:prstClr val="white"/>
                </a:solidFill>
                <a:latin typeface="Calibri"/>
              </a:rPr>
              <a:t>cases</a:t>
            </a:r>
            <a:r>
              <a:rPr lang="it-IT" b="1" kern="0" dirty="0">
                <a:solidFill>
                  <a:prstClr val="white"/>
                </a:solidFill>
                <a:latin typeface="Calibri"/>
              </a:rPr>
              <a:t> positive </a:t>
            </a:r>
            <a:r>
              <a:rPr lang="it-IT" b="1" kern="0" dirty="0" err="1">
                <a:solidFill>
                  <a:prstClr val="white"/>
                </a:solidFill>
                <a:latin typeface="Calibri"/>
              </a:rPr>
              <a:t>for</a:t>
            </a:r>
            <a:r>
              <a:rPr lang="it-IT" b="1" kern="0" dirty="0">
                <a:solidFill>
                  <a:prstClr val="white"/>
                </a:solidFill>
                <a:latin typeface="Calibri"/>
              </a:rPr>
              <a:t> </a:t>
            </a:r>
            <a:r>
              <a:rPr lang="it-IT" b="1" kern="0" dirty="0" err="1">
                <a:solidFill>
                  <a:prstClr val="white"/>
                </a:solidFill>
                <a:latin typeface="Calibri"/>
              </a:rPr>
              <a:t>tTGA</a:t>
            </a:r>
            <a:r>
              <a:rPr lang="it-IT" b="1" kern="0" dirty="0">
                <a:solidFill>
                  <a:prstClr val="white"/>
                </a:solidFill>
                <a:latin typeface="Calibri"/>
              </a:rPr>
              <a:t>)</a:t>
            </a:r>
          </a:p>
          <a:p>
            <a:pPr>
              <a:lnSpc>
                <a:spcPct val="150000"/>
              </a:lnSpc>
              <a:buFont typeface="Wingdings" pitchFamily="2" charset="2"/>
              <a:buChar char="Ø"/>
              <a:defRPr/>
            </a:pPr>
            <a:r>
              <a:rPr lang="it-IT" b="1" kern="0" dirty="0">
                <a:solidFill>
                  <a:prstClr val="white"/>
                </a:solidFill>
                <a:latin typeface="Calibri"/>
              </a:rPr>
              <a:t> IgG  </a:t>
            </a:r>
            <a:r>
              <a:rPr lang="it-IT" b="1" kern="0" dirty="0" err="1">
                <a:solidFill>
                  <a:prstClr val="white"/>
                </a:solidFill>
                <a:latin typeface="Calibri"/>
              </a:rPr>
              <a:t>deamidated</a:t>
            </a:r>
            <a:r>
              <a:rPr lang="it-IT" b="1" kern="0" dirty="0">
                <a:solidFill>
                  <a:prstClr val="white"/>
                </a:solidFill>
                <a:latin typeface="Calibri"/>
              </a:rPr>
              <a:t> </a:t>
            </a:r>
            <a:r>
              <a:rPr lang="it-IT" b="1" kern="0" dirty="0" err="1">
                <a:solidFill>
                  <a:prstClr val="white"/>
                </a:solidFill>
                <a:latin typeface="Calibri"/>
              </a:rPr>
              <a:t>gliadin</a:t>
            </a:r>
            <a:r>
              <a:rPr lang="it-IT" b="1" kern="0" dirty="0">
                <a:solidFill>
                  <a:prstClr val="white"/>
                </a:solidFill>
                <a:latin typeface="Calibri"/>
              </a:rPr>
              <a:t> </a:t>
            </a:r>
            <a:r>
              <a:rPr lang="it-IT" b="1" kern="0" dirty="0" err="1">
                <a:solidFill>
                  <a:prstClr val="white"/>
                </a:solidFill>
                <a:latin typeface="Calibri"/>
              </a:rPr>
              <a:t>antibodies</a:t>
            </a:r>
            <a:r>
              <a:rPr lang="it-IT" b="1" kern="0" dirty="0">
                <a:solidFill>
                  <a:prstClr val="white"/>
                </a:solidFill>
                <a:latin typeface="Calibri"/>
              </a:rPr>
              <a:t> (DGP): </a:t>
            </a:r>
            <a:r>
              <a:rPr lang="it-IT" b="1" kern="0" dirty="0" err="1">
                <a:solidFill>
                  <a:prstClr val="white"/>
                </a:solidFill>
                <a:latin typeface="Calibri"/>
              </a:rPr>
              <a:t>useful</a:t>
            </a:r>
            <a:r>
              <a:rPr lang="it-IT" b="1" kern="0" dirty="0">
                <a:solidFill>
                  <a:prstClr val="white"/>
                </a:solidFill>
                <a:latin typeface="Calibri"/>
              </a:rPr>
              <a:t> in </a:t>
            </a:r>
            <a:r>
              <a:rPr lang="it-IT" b="1" kern="0" dirty="0" err="1">
                <a:solidFill>
                  <a:prstClr val="white"/>
                </a:solidFill>
                <a:latin typeface="Calibri"/>
              </a:rPr>
              <a:t>infancy</a:t>
            </a:r>
            <a:r>
              <a:rPr lang="it-IT" b="1" kern="0" dirty="0">
                <a:solidFill>
                  <a:prstClr val="white"/>
                </a:solidFill>
                <a:latin typeface="Calibri"/>
              </a:rPr>
              <a:t> and in </a:t>
            </a:r>
            <a:r>
              <a:rPr lang="it-IT" b="1" kern="0" dirty="0" err="1">
                <a:solidFill>
                  <a:prstClr val="white"/>
                </a:solidFill>
                <a:latin typeface="Calibri"/>
              </a:rPr>
              <a:t>IgA</a:t>
            </a:r>
            <a:r>
              <a:rPr lang="it-IT" b="1" kern="0" dirty="0">
                <a:solidFill>
                  <a:prstClr val="white"/>
                </a:solidFill>
                <a:latin typeface="Calibri"/>
              </a:rPr>
              <a:t> </a:t>
            </a:r>
            <a:r>
              <a:rPr lang="it-IT" b="1" kern="0" dirty="0" err="1">
                <a:solidFill>
                  <a:prstClr val="white"/>
                </a:solidFill>
                <a:latin typeface="Calibri"/>
              </a:rPr>
              <a:t>deficiency</a:t>
            </a:r>
            <a:endParaRPr lang="it-IT" b="1" kern="0" dirty="0">
              <a:solidFill>
                <a:prstClr val="white"/>
              </a:solidFill>
              <a:latin typeface="Calibri"/>
            </a:endParaRPr>
          </a:p>
          <a:p>
            <a:pPr>
              <a:lnSpc>
                <a:spcPct val="150000"/>
              </a:lnSpc>
              <a:buFont typeface="Wingdings" pitchFamily="2" charset="2"/>
              <a:buChar char="Ø"/>
              <a:defRPr/>
            </a:pPr>
            <a:r>
              <a:rPr lang="it-IT" b="1" kern="0" dirty="0">
                <a:solidFill>
                  <a:prstClr val="white"/>
                </a:solidFill>
                <a:latin typeface="Calibri"/>
              </a:rPr>
              <a:t>IgG  </a:t>
            </a:r>
            <a:r>
              <a:rPr lang="it-IT" b="1" kern="0" dirty="0" err="1">
                <a:solidFill>
                  <a:prstClr val="white"/>
                </a:solidFill>
                <a:latin typeface="Calibri"/>
              </a:rPr>
              <a:t>tisse</a:t>
            </a:r>
            <a:r>
              <a:rPr lang="it-IT" b="1" kern="0" dirty="0">
                <a:solidFill>
                  <a:prstClr val="white"/>
                </a:solidFill>
                <a:latin typeface="Calibri"/>
              </a:rPr>
              <a:t> </a:t>
            </a:r>
            <a:r>
              <a:rPr lang="it-IT" b="1" kern="0" dirty="0" err="1">
                <a:solidFill>
                  <a:prstClr val="white"/>
                </a:solidFill>
                <a:latin typeface="Calibri"/>
              </a:rPr>
              <a:t>transglutaminase</a:t>
            </a:r>
            <a:r>
              <a:rPr lang="it-IT" b="1" kern="0" dirty="0">
                <a:solidFill>
                  <a:prstClr val="white"/>
                </a:solidFill>
                <a:latin typeface="Calibri"/>
              </a:rPr>
              <a:t> </a:t>
            </a:r>
            <a:r>
              <a:rPr lang="it-IT" b="1" kern="0" dirty="0" err="1">
                <a:solidFill>
                  <a:prstClr val="white"/>
                </a:solidFill>
                <a:latin typeface="Calibri"/>
              </a:rPr>
              <a:t>antibodies</a:t>
            </a:r>
            <a:r>
              <a:rPr lang="it-IT" b="1" kern="0" dirty="0">
                <a:solidFill>
                  <a:prstClr val="white"/>
                </a:solidFill>
                <a:latin typeface="Calibri"/>
              </a:rPr>
              <a:t> </a:t>
            </a:r>
            <a:r>
              <a:rPr lang="it-IT" b="1" kern="0" dirty="0" err="1">
                <a:solidFill>
                  <a:prstClr val="white"/>
                </a:solidFill>
                <a:latin typeface="Calibri"/>
              </a:rPr>
              <a:t>useful</a:t>
            </a:r>
            <a:r>
              <a:rPr lang="it-IT" b="1" kern="0" dirty="0">
                <a:solidFill>
                  <a:prstClr val="white"/>
                </a:solidFill>
                <a:latin typeface="Calibri"/>
              </a:rPr>
              <a:t> in </a:t>
            </a:r>
            <a:r>
              <a:rPr lang="it-IT" b="1" kern="0" dirty="0" err="1">
                <a:solidFill>
                  <a:prstClr val="white"/>
                </a:solidFill>
                <a:latin typeface="Calibri"/>
              </a:rPr>
              <a:t>IgA</a:t>
            </a:r>
            <a:r>
              <a:rPr lang="it-IT" b="1" kern="0" dirty="0">
                <a:solidFill>
                  <a:prstClr val="white"/>
                </a:solidFill>
                <a:latin typeface="Calibri"/>
              </a:rPr>
              <a:t> </a:t>
            </a:r>
            <a:r>
              <a:rPr lang="it-IT" b="1" kern="0" dirty="0" err="1">
                <a:solidFill>
                  <a:prstClr val="white"/>
                </a:solidFill>
                <a:latin typeface="Calibri"/>
              </a:rPr>
              <a:t>deficiency</a:t>
            </a:r>
            <a:endParaRPr lang="it-IT" b="1" kern="0" dirty="0">
              <a:solidFill>
                <a:prstClr val="white"/>
              </a:solidFill>
              <a:latin typeface="Calibri"/>
            </a:endParaRPr>
          </a:p>
        </p:txBody>
      </p:sp>
      <p:sp>
        <p:nvSpPr>
          <p:cNvPr id="5" name="Rettangolo 4"/>
          <p:cNvSpPr/>
          <p:nvPr/>
        </p:nvSpPr>
        <p:spPr>
          <a:xfrm>
            <a:off x="3881438" y="4286250"/>
            <a:ext cx="5929312" cy="914400"/>
          </a:xfrm>
          <a:prstGeom prst="rect">
            <a:avLst/>
          </a:prstGeom>
          <a:noFill/>
          <a:ln w="25400" cap="flat" cmpd="sng" algn="ctr">
            <a:noFill/>
            <a:prstDash val="solid"/>
          </a:ln>
          <a:effectLst/>
        </p:spPr>
        <p:txBody>
          <a:bodyPr anchor="ctr"/>
          <a:lstStyle/>
          <a:p>
            <a:pPr algn="ctr">
              <a:defRPr/>
            </a:pPr>
            <a:r>
              <a:rPr lang="it-IT" sz="3600" b="1" kern="0" dirty="0">
                <a:solidFill>
                  <a:srgbClr val="FF3300"/>
                </a:solidFill>
                <a:latin typeface="Arial"/>
              </a:rPr>
              <a:t> </a:t>
            </a:r>
          </a:p>
        </p:txBody>
      </p:sp>
      <p:sp>
        <p:nvSpPr>
          <p:cNvPr id="7" name="CasellaDiTesto 6"/>
          <p:cNvSpPr txBox="1"/>
          <p:nvPr/>
        </p:nvSpPr>
        <p:spPr>
          <a:xfrm>
            <a:off x="1524000" y="6453336"/>
            <a:ext cx="6304976" cy="338554"/>
          </a:xfrm>
          <a:prstGeom prst="rect">
            <a:avLst/>
          </a:prstGeom>
          <a:noFill/>
        </p:spPr>
        <p:txBody>
          <a:bodyPr wrap="square" rtlCol="0">
            <a:spAutoFit/>
          </a:bodyPr>
          <a:lstStyle/>
          <a:p>
            <a:r>
              <a:rPr lang="it-IT" sz="1600" dirty="0">
                <a:solidFill>
                  <a:prstClr val="white"/>
                </a:solidFill>
                <a:latin typeface="Calibri"/>
              </a:rPr>
              <a:t>PPV: positive </a:t>
            </a:r>
            <a:r>
              <a:rPr lang="it-IT" sz="1600" dirty="0" err="1">
                <a:solidFill>
                  <a:prstClr val="white"/>
                </a:solidFill>
                <a:latin typeface="Calibri"/>
              </a:rPr>
              <a:t>predictive</a:t>
            </a:r>
            <a:r>
              <a:rPr lang="it-IT" sz="1600" dirty="0">
                <a:solidFill>
                  <a:prstClr val="white"/>
                </a:solidFill>
                <a:latin typeface="Calibri"/>
              </a:rPr>
              <a:t> </a:t>
            </a:r>
            <a:r>
              <a:rPr lang="it-IT" sz="1600" dirty="0" err="1">
                <a:solidFill>
                  <a:prstClr val="white"/>
                </a:solidFill>
                <a:latin typeface="Calibri"/>
              </a:rPr>
              <a:t>value</a:t>
            </a:r>
            <a:r>
              <a:rPr lang="it-IT" sz="1600" dirty="0">
                <a:solidFill>
                  <a:prstClr val="white"/>
                </a:solidFill>
                <a:latin typeface="Calibri"/>
              </a:rPr>
              <a:t>; NPV: negative </a:t>
            </a:r>
            <a:r>
              <a:rPr lang="it-IT" sz="1600" dirty="0" err="1">
                <a:solidFill>
                  <a:prstClr val="white"/>
                </a:solidFill>
                <a:latin typeface="Calibri"/>
              </a:rPr>
              <a:t>predictive</a:t>
            </a:r>
            <a:r>
              <a:rPr lang="it-IT" sz="1600" dirty="0">
                <a:solidFill>
                  <a:prstClr val="white"/>
                </a:solidFill>
                <a:latin typeface="Calibri"/>
              </a:rPr>
              <a:t> </a:t>
            </a:r>
            <a:r>
              <a:rPr lang="it-IT" sz="1600" dirty="0" err="1">
                <a:solidFill>
                  <a:prstClr val="white"/>
                </a:solidFill>
                <a:latin typeface="Calibri"/>
              </a:rPr>
              <a:t>value</a:t>
            </a:r>
            <a:endParaRPr lang="it-IT" sz="1600" dirty="0">
              <a:solidFill>
                <a:prstClr val="white"/>
              </a:solidFill>
              <a:latin typeface="Calibri"/>
            </a:endParaRPr>
          </a:p>
        </p:txBody>
      </p:sp>
    </p:spTree>
    <p:extLst>
      <p:ext uri="{BB962C8B-B14F-4D97-AF65-F5344CB8AC3E}">
        <p14:creationId xmlns:p14="http://schemas.microsoft.com/office/powerpoint/2010/main" val="16199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2204864"/>
            <a:ext cx="8229600" cy="1863080"/>
          </a:xfrm>
          <a:ln w="38100">
            <a:solidFill>
              <a:srgbClr val="FF0000"/>
            </a:solidFill>
          </a:ln>
        </p:spPr>
        <p:txBody>
          <a:bodyPr>
            <a:normAutofit/>
          </a:bodyPr>
          <a:lstStyle/>
          <a:p>
            <a:r>
              <a:rPr lang="it-IT" dirty="0" err="1" smtClean="0">
                <a:solidFill>
                  <a:srgbClr val="000099"/>
                </a:solidFill>
              </a:rPr>
              <a:t>Diagnostic</a:t>
            </a:r>
            <a:r>
              <a:rPr lang="it-IT" dirty="0" smtClean="0">
                <a:solidFill>
                  <a:srgbClr val="000099"/>
                </a:solidFill>
              </a:rPr>
              <a:t> </a:t>
            </a:r>
            <a:r>
              <a:rPr lang="it-IT" dirty="0" err="1" smtClean="0">
                <a:solidFill>
                  <a:srgbClr val="000099"/>
                </a:solidFill>
              </a:rPr>
              <a:t>criteria</a:t>
            </a:r>
            <a:r>
              <a:rPr lang="it-IT" dirty="0" smtClean="0">
                <a:solidFill>
                  <a:srgbClr val="000099"/>
                </a:solidFill>
              </a:rPr>
              <a:t> </a:t>
            </a:r>
            <a:r>
              <a:rPr lang="it-IT" dirty="0" err="1" smtClean="0">
                <a:solidFill>
                  <a:srgbClr val="000099"/>
                </a:solidFill>
              </a:rPr>
              <a:t>for</a:t>
            </a:r>
            <a:r>
              <a:rPr lang="it-IT" dirty="0" smtClean="0">
                <a:solidFill>
                  <a:srgbClr val="000099"/>
                </a:solidFill>
              </a:rPr>
              <a:t> </a:t>
            </a:r>
            <a:r>
              <a:rPr lang="it-IT" dirty="0" err="1" smtClean="0">
                <a:solidFill>
                  <a:srgbClr val="000099"/>
                </a:solidFill>
              </a:rPr>
              <a:t>coeliac</a:t>
            </a:r>
            <a:r>
              <a:rPr lang="it-IT" dirty="0" smtClean="0">
                <a:solidFill>
                  <a:srgbClr val="000099"/>
                </a:solidFill>
              </a:rPr>
              <a:t> </a:t>
            </a:r>
            <a:r>
              <a:rPr lang="it-IT" dirty="0" err="1" smtClean="0">
                <a:solidFill>
                  <a:srgbClr val="000099"/>
                </a:solidFill>
              </a:rPr>
              <a:t>disease</a:t>
            </a:r>
            <a:endParaRPr lang="it-IT" dirty="0">
              <a:solidFill>
                <a:srgbClr val="000099"/>
              </a:solidFill>
            </a:endParaRPr>
          </a:p>
        </p:txBody>
      </p:sp>
      <p:pic>
        <p:nvPicPr>
          <p:cNvPr id="3" name="Picture 4" descr="Senza nome"/>
          <p:cNvPicPr>
            <a:picLocks noChangeAspect="1" noChangeArrowheads="1"/>
          </p:cNvPicPr>
          <p:nvPr/>
        </p:nvPicPr>
        <p:blipFill>
          <a:blip r:embed="rId2" cstate="print"/>
          <a:srcRect/>
          <a:stretch>
            <a:fillRect/>
          </a:stretch>
        </p:blipFill>
        <p:spPr bwMode="auto">
          <a:xfrm>
            <a:off x="9982200" y="6296026"/>
            <a:ext cx="685800" cy="561975"/>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1775521" y="0"/>
            <a:ext cx="8562975" cy="2019300"/>
          </a:xfrm>
          <a:prstGeom prst="rect">
            <a:avLst/>
          </a:prstGeom>
          <a:noFill/>
          <a:ln w="9525">
            <a:noFill/>
            <a:miter lim="800000"/>
            <a:headEnd/>
            <a:tailEnd/>
          </a:ln>
        </p:spPr>
      </p:pic>
    </p:spTree>
    <p:extLst>
      <p:ext uri="{BB962C8B-B14F-4D97-AF65-F5344CB8AC3E}">
        <p14:creationId xmlns:p14="http://schemas.microsoft.com/office/powerpoint/2010/main" val="3693842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1003</Words>
  <Application>Microsoft Office PowerPoint</Application>
  <PresentationFormat>Widescreen</PresentationFormat>
  <Paragraphs>152</Paragraphs>
  <Slides>18</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18</vt:i4>
      </vt:variant>
    </vt:vector>
  </HeadingPairs>
  <TitlesOfParts>
    <vt:vector size="25" baseType="lpstr">
      <vt:lpstr>Arial</vt:lpstr>
      <vt:lpstr>Calibri</vt:lpstr>
      <vt:lpstr>Symbol</vt:lpstr>
      <vt:lpstr>Times New Roman</vt:lpstr>
      <vt:lpstr>Wingdings</vt:lpstr>
      <vt:lpstr>1_Tema di Office</vt:lpstr>
      <vt:lpstr>PhotoHouse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Diagnostic criteria for coeliac disease</vt:lpstr>
      <vt:lpstr>Criteri Diagnostici per Celiachia*</vt:lpstr>
      <vt:lpstr>Presentazione standard di PowerPoint</vt:lpstr>
      <vt:lpstr>Presentazione standard di PowerPoint</vt:lpstr>
      <vt:lpstr>Falsi negativi per celiachia in soggetti già a dieta aglutinata</vt:lpstr>
      <vt:lpstr>Mistake 2  Determining a a positive diagnosis of CD based on symptom resolution following introduction of a GFD</vt:lpstr>
      <vt:lpstr>Falsi positivi per celiachia sulla base della sola risposta alla dieta aglutinata</vt:lpstr>
      <vt:lpstr>Mistake 3  Taking an insufficient number of duodenal mucosa biopsy samples and lack of biopsy orientation</vt:lpstr>
      <vt:lpstr>Numero ed orientamento biopsie duodenali per una corretta diagnosi</vt:lpstr>
      <vt:lpstr>Mistake 4  Determining a positive  coeliac disease diagnosis on minimal histopathological findings  (Marsh 1 lesion)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utente</cp:lastModifiedBy>
  <cp:revision>4</cp:revision>
  <dcterms:created xsi:type="dcterms:W3CDTF">2019-04-02T10:18:06Z</dcterms:created>
  <dcterms:modified xsi:type="dcterms:W3CDTF">2019-04-02T10:23:39Z</dcterms:modified>
</cp:coreProperties>
</file>