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A5500C6-2342-4229-B4BB-86D1E9BB5CEE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90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418340-261B-44F9-B1B7-D661A0DD2A4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7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70305E3-124B-47CF-A7D9-73D3F0FDE69B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40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BB9E33-390D-470C-919A-1F3DF344A02A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ADA0A0-CC82-4EB4-9E52-AD6C67C2A538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05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62EB57-9987-4A8B-B647-9196A751B4A5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62DD5D-8C50-4392-BA4C-FEE421CCF235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98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F37A7B-59ED-462F-BA99-C685A0A48086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CF0AD6A-B2CE-4FCE-8E66-044E60F1978C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3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BD7A76-E9E8-4FB4-8718-C81ABF7DFCDC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04480F-0914-44E7-9AD3-9080A723BB8A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7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EC5127-2CB0-476B-B8B9-5ACE54DCC867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2D44A3-4306-4C1A-B03E-7628E63C39B6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93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AE2B4C-DC89-4B72-803F-ED77E349CE8C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19AFF1-8C92-48E7-AB95-0689A9520106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26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F55CA7F-1B9B-474F-8610-453A825C6F06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EFECDB-85E2-4B10-9A3B-458D9445F124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40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79B16C-729A-4722-9606-04A13F8F26F9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C7A176-DE59-42FF-8B80-C432711A7F6D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72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F18359-68BE-4AEA-AFCB-7A7F6BD45553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83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6B9C-C37E-4DF4-AC38-11AB735AA97D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4F6C31-CA67-429E-815F-E909490B435F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15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DD69FD0-EB5E-425E-9B17-ED5EAED5C113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86D6E2F-D922-4A8C-A5F3-032D10B21B44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56E28C-17BB-46DF-BCB0-5ED8C662DD8A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71DC4D-1EF1-4638-9BEE-7F5F4AEDA2EE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657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669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669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5A8D65-C3B6-45E2-A071-9C105FA86A16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483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BD47B1-B647-4160-BC74-CA879DACA6FE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99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B707D2-1C8D-4869-B2E4-C072BA375A3A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655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E65CD4B-40E0-4387-A8DD-F67798B756D5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151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A7DCE8F-68AF-4A9F-A0AD-FC1006EE9327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05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B20F41-3009-4626-9F9E-740BDD528C19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762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41EBFB7-C6ED-434C-BB94-3BD5FE55E1E2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1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114560-3041-4842-B0D0-E6C864B4857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871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258D65-CA12-4B09-B108-91DE5F9CF021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840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61CA384-AE3B-4B34-B0FD-AB61016D8A51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869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9CC3A0-FC4D-41E6-AE90-D296428B54F0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858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6DA037-5A8E-4F67-84D9-7646890A160A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453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B0C93C-782B-4D63-956C-118E703B7B18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91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208ABA-0258-4BCF-9966-DD792A632E80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86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32A967-B70E-498A-A1CF-95BA9CA1124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63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9A759F-20CF-439D-9130-631D0F0A37DB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81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8F252F7-A39B-4C19-BA2D-EE1BBEB95D9C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7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76B719E-DF68-4C13-9993-C4362D05D5C0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000C69-01B7-426F-A291-1E22D515BE2A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19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7DE3884-7890-4B7F-BD2F-687425FDF40E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9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78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005D0F6-D79B-450B-AE92-59D2BA61077C}" type="datetimeFigureOut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02/04/2019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C11816C-9D76-42D6-A383-1301E6317047}" type="slidenum">
              <a:rPr lang="it-IT" altLang="it-IT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3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6452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52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6452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452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2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2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2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2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2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53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659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659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1659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1659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360135-6381-4BB7-8DB9-430269F0AA16}" type="slidenum">
              <a:rPr lang="it-IT" altLang="it-IT" smtClean="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2401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2209800" y="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>
                <a:solidFill>
                  <a:srgbClr val="33CC33"/>
                </a:solidFill>
              </a:rPr>
              <a:t>Sierologia:</a:t>
            </a:r>
            <a:br>
              <a:rPr lang="it-IT" altLang="it-IT" sz="4000">
                <a:solidFill>
                  <a:srgbClr val="33CC33"/>
                </a:solidFill>
              </a:rPr>
            </a:br>
            <a:r>
              <a:rPr lang="it-IT" altLang="it-IT" sz="3200">
                <a:solidFill>
                  <a:srgbClr val="33CC33"/>
                </a:solidFill>
              </a:rPr>
              <a:t>più certezze che dubbi</a:t>
            </a:r>
            <a:endParaRPr lang="it-IT" altLang="it-IT" sz="4000"/>
          </a:p>
        </p:txBody>
      </p:sp>
      <p:sp>
        <p:nvSpPr>
          <p:cNvPr id="155650" name="Text Box 3"/>
          <p:cNvSpPr txBox="1">
            <a:spLocks noChangeArrowheads="1"/>
          </p:cNvSpPr>
          <p:nvPr/>
        </p:nvSpPr>
        <p:spPr bwMode="auto">
          <a:xfrm>
            <a:off x="2619376" y="4038601"/>
            <a:ext cx="7077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536826" y="1752601"/>
            <a:ext cx="7292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Nessun marker sierologico disponibile ha una sensibilità ed una specificità del 100% per la celiachia.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55652" name="Text Box 6"/>
          <p:cNvSpPr txBox="1">
            <a:spLocks noChangeArrowheads="1"/>
          </p:cNvSpPr>
          <p:nvPr/>
        </p:nvSpPr>
        <p:spPr bwMode="auto">
          <a:xfrm>
            <a:off x="2498726" y="2895601"/>
            <a:ext cx="6950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Non è accettabile alcuna diagnosi basata solo sulla sierologia ed è  necessaria la conferma istologica</a:t>
            </a:r>
          </a:p>
        </p:txBody>
      </p:sp>
      <p:sp>
        <p:nvSpPr>
          <p:cNvPr id="155653" name="Text Box 7"/>
          <p:cNvSpPr txBox="1">
            <a:spLocks noChangeArrowheads="1"/>
          </p:cNvSpPr>
          <p:nvPr/>
        </p:nvSpPr>
        <p:spPr bwMode="auto">
          <a:xfrm>
            <a:off x="2498726" y="4071938"/>
            <a:ext cx="7026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Premesso questo, i marker sierologici a seconda: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/>
              <a:t>1) della specificità anticorpale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/>
              <a:t>2) della classe Ig di appartenenza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/>
              <a:t>3) del titolo anticorpale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forniscono elementi molto utili per avvalorare o mettere in dubbio la diagnosi di celiachia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/>
              <a:t>  Atrofia dei villi non glutine-dipendente</a:t>
            </a:r>
          </a:p>
        </p:txBody>
      </p:sp>
      <p:graphicFrame>
        <p:nvGraphicFramePr>
          <p:cNvPr id="168962" name="Object 3"/>
          <p:cNvGraphicFramePr>
            <a:graphicFrameLocks noChangeAspect="1"/>
          </p:cNvGraphicFramePr>
          <p:nvPr/>
        </p:nvGraphicFramePr>
        <p:xfrm>
          <a:off x="2309813" y="1071564"/>
          <a:ext cx="756285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8280400" imgH="5702300" progId="Word.Document.8">
                  <p:embed/>
                </p:oleObj>
              </mc:Choice>
              <mc:Fallback>
                <p:oleObj name="Document" r:id="rId3" imgW="8280400" imgH="5702300" progId="Word.Document.8">
                  <p:embed/>
                  <p:pic>
                    <p:nvPicPr>
                      <p:cNvPr id="1689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1071564"/>
                        <a:ext cx="7562850" cy="551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4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2079625" y="415925"/>
            <a:ext cx="77739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3249613" y="457200"/>
            <a:ext cx="54340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TEST DI II LIVELLO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 Genetica (HLA)</a:t>
            </a:r>
            <a:endParaRPr lang="it-IT" altLang="it-IT" sz="1800"/>
          </a:p>
        </p:txBody>
      </p:sp>
      <p:sp>
        <p:nvSpPr>
          <p:cNvPr id="169987" name="Rectangle 4"/>
          <p:cNvSpPr>
            <a:spLocks noChangeArrowheads="1"/>
          </p:cNvSpPr>
          <p:nvPr/>
        </p:nvSpPr>
        <p:spPr bwMode="auto">
          <a:xfrm>
            <a:off x="2765425" y="1530350"/>
            <a:ext cx="640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/>
              <a:t>(dopo anticorpi e / o biopsia non diagnostici)</a:t>
            </a:r>
            <a:endParaRPr lang="it-IT" altLang="it-IT" sz="1800"/>
          </a:p>
        </p:txBody>
      </p:sp>
      <p:sp>
        <p:nvSpPr>
          <p:cNvPr id="169988" name="Rectangle 5"/>
          <p:cNvSpPr>
            <a:spLocks noChangeArrowheads="1"/>
          </p:cNvSpPr>
          <p:nvPr/>
        </p:nvSpPr>
        <p:spPr bwMode="auto">
          <a:xfrm>
            <a:off x="2079625" y="2397125"/>
            <a:ext cx="777398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9989" name="Rectangle 6"/>
          <p:cNvSpPr>
            <a:spLocks noChangeArrowheads="1"/>
          </p:cNvSpPr>
          <p:nvPr/>
        </p:nvSpPr>
        <p:spPr bwMode="auto">
          <a:xfrm>
            <a:off x="2689225" y="2357439"/>
            <a:ext cx="6553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FFFF"/>
                </a:solidFill>
              </a:rPr>
              <a:t>Test eseguito per escludere celiachia</a:t>
            </a:r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2079625" y="2941639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BEE396"/>
                </a:solidFill>
              </a:rPr>
              <a:t>Negatività DQ2 (DQ A1 05, DQ B1 02) e DQ8 (DQ B1 0302)</a:t>
            </a:r>
            <a:endParaRPr lang="it-IT" altLang="it-IT" b="1">
              <a:solidFill>
                <a:srgbClr val="BEE396"/>
              </a:solidFill>
            </a:endParaRPr>
          </a:p>
        </p:txBody>
      </p:sp>
      <p:sp>
        <p:nvSpPr>
          <p:cNvPr id="169991" name="Rectangle 8"/>
          <p:cNvSpPr>
            <a:spLocks noChangeArrowheads="1"/>
          </p:cNvSpPr>
          <p:nvPr/>
        </p:nvSpPr>
        <p:spPr bwMode="auto">
          <a:xfrm>
            <a:off x="2917825" y="3911601"/>
            <a:ext cx="609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</a:rPr>
              <a:t>bassissima probabilità di celiachia</a:t>
            </a: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69992" name="Rectangle 9"/>
          <p:cNvSpPr>
            <a:spLocks noChangeArrowheads="1"/>
          </p:cNvSpPr>
          <p:nvPr/>
        </p:nvSpPr>
        <p:spPr bwMode="auto">
          <a:xfrm>
            <a:off x="2032000" y="4487864"/>
            <a:ext cx="786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C000"/>
                </a:solidFill>
              </a:rPr>
              <a:t>Positività DQ2 (DQ A1 05, DQ B1 02) e/o DQ8 (DQ B1 0302)</a:t>
            </a:r>
            <a:endParaRPr lang="it-IT" altLang="it-IT" sz="3200" b="1" i="1">
              <a:solidFill>
                <a:srgbClr val="FFC000"/>
              </a:solidFill>
            </a:endParaRPr>
          </a:p>
        </p:txBody>
      </p:sp>
      <p:sp>
        <p:nvSpPr>
          <p:cNvPr id="169993" name="Rectangle 10"/>
          <p:cNvSpPr>
            <a:spLocks noChangeArrowheads="1"/>
          </p:cNvSpPr>
          <p:nvPr/>
        </p:nvSpPr>
        <p:spPr bwMode="auto">
          <a:xfrm>
            <a:off x="1536700" y="5445125"/>
            <a:ext cx="885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</a:rPr>
              <a:t>predisposizione alla  malattia nei familiari di celiaci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>
              <a:solidFill>
                <a:srgbClr val="FFFFFF"/>
              </a:solidFill>
            </a:endParaRPr>
          </a:p>
        </p:txBody>
      </p:sp>
      <p:sp>
        <p:nvSpPr>
          <p:cNvPr id="169994" name="Rectangle 11"/>
          <p:cNvSpPr>
            <a:spLocks noChangeArrowheads="1"/>
          </p:cNvSpPr>
          <p:nvPr/>
        </p:nvSpPr>
        <p:spPr bwMode="auto">
          <a:xfrm>
            <a:off x="5011739" y="5334001"/>
            <a:ext cx="19081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/>
              <a:t> </a:t>
            </a:r>
            <a:endParaRPr lang="it-IT" altLang="it-IT" sz="1800"/>
          </a:p>
        </p:txBody>
      </p:sp>
      <p:sp>
        <p:nvSpPr>
          <p:cNvPr id="169995" name="AutoShape 13"/>
          <p:cNvSpPr>
            <a:spLocks noChangeArrowheads="1"/>
          </p:cNvSpPr>
          <p:nvPr/>
        </p:nvSpPr>
        <p:spPr bwMode="auto">
          <a:xfrm>
            <a:off x="5786438" y="3467100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9996" name="AutoShape 14"/>
          <p:cNvSpPr>
            <a:spLocks noChangeArrowheads="1"/>
          </p:cNvSpPr>
          <p:nvPr/>
        </p:nvSpPr>
        <p:spPr bwMode="auto">
          <a:xfrm>
            <a:off x="5786438" y="4962525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39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0314"/>
            <a:ext cx="9144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5857876"/>
            <a:ext cx="3609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CasellaDiTesto 7"/>
          <p:cNvSpPr txBox="1">
            <a:spLocks noChangeArrowheads="1"/>
          </p:cNvSpPr>
          <p:nvPr/>
        </p:nvSpPr>
        <p:spPr bwMode="auto">
          <a:xfrm>
            <a:off x="2524126" y="571500"/>
            <a:ext cx="700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/>
              <a:t>Considerazioni preliminari sulle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it-IT" sz="2800"/>
              <a:t>“</a:t>
            </a:r>
            <a:r>
              <a:rPr lang="it-IT" altLang="ja-JP" sz="2800"/>
              <a:t>Linee Guida ESPGHAN per la  Diagnosi di Celiachia nei bambini e negli adolescenti</a:t>
            </a:r>
            <a:r>
              <a:rPr lang="ja-JP" altLang="it-IT" sz="2800"/>
              <a:t>”</a:t>
            </a: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7336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52626" y="142876"/>
            <a:ext cx="82581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Gruppo di lavoro ESPGHAN</a:t>
            </a:r>
            <a:br>
              <a:rPr lang="it-IT" altLang="it-IT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alt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(Coordinator: S. Husby; D. Branski, C. Catassi, S. Koletzko,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it-IT" alt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Korponay-Szabo, M. Maki, M.L. Mearin, R. Shamir,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R. Troncone, A. Ventura, K.P. Zimmer)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81200" y="1905000"/>
            <a:ext cx="84010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  <a:buFontTx/>
              <a:buChar char="•"/>
            </a:pPr>
            <a:endParaRPr lang="it-IT" altLang="it-IT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Revisione dei criteri diagnostici per celiachia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  <a:buFontTx/>
              <a:buChar char="•"/>
            </a:pPr>
            <a:endParaRPr lang="it-IT" altLang="it-IT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Possibilità di evitare la biopsia duodenale nei casi sintomatici con elevati valori di anti-tTGA (&gt;10 volte il valore normale), confermati dalla positività degli EmA e presenza di HLA-DQ2 e/o –DQ8 e con risposta clinica-bioumorale alla dieta aglutinata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</a:pPr>
            <a:endParaRPr lang="it-IT" altLang="it-IT" sz="16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</a:pPr>
            <a:r>
              <a:rPr lang="it-IT" alt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J. Pediatr Gastroenterol Nutr 2012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120000"/>
              <a:buFontTx/>
              <a:buChar char="•"/>
            </a:pPr>
            <a:endParaRPr lang="it-IT" altLang="it-IT" sz="2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5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4"/>
          <p:cNvSpPr>
            <a:spLocks noChangeArrowheads="1"/>
          </p:cNvSpPr>
          <p:nvPr/>
        </p:nvSpPr>
        <p:spPr bwMode="auto">
          <a:xfrm>
            <a:off x="1560514" y="44450"/>
            <a:ext cx="9648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latin typeface="Calibri" panose="020F0502020204030204" pitchFamily="34" charset="0"/>
              </a:rPr>
              <a:t>Linee guida per la dieta dei  pazienti con celiachia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852613" y="4292600"/>
            <a:ext cx="7772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Fare attenzione alla presenza di glutine negli additivi alimentari</a:t>
            </a:r>
          </a:p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 sz="120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Utilizzare prodotti commerciali con il simbolo </a:t>
            </a:r>
            <a:r>
              <a:rPr lang="ja-JP" altLang="it-IT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‘</a:t>
            </a:r>
            <a:r>
              <a:rPr lang="it-IT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gluten-free</a:t>
            </a:r>
            <a:r>
              <a:rPr lang="ja-JP" altLang="it-IT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it-IT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(contenuto in glutine  &lt; 20 ppm = 20 mg / kg)</a:t>
            </a:r>
            <a:r>
              <a:rPr lang="it-IT" altLang="ja-JP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</a:t>
            </a:r>
            <a:endParaRPr lang="it-IT" altLang="ja-JP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lang="it-IT" alt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51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5988050"/>
            <a:ext cx="12588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8"/>
          <p:cNvSpPr txBox="1">
            <a:spLocks noChangeArrowheads="1"/>
          </p:cNvSpPr>
          <p:nvPr/>
        </p:nvSpPr>
        <p:spPr bwMode="auto">
          <a:xfrm>
            <a:off x="1877791" y="1222376"/>
            <a:ext cx="850944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b="1" u="sng">
                <a:solidFill>
                  <a:srgbClr val="FFCC00"/>
                </a:solidFill>
                <a:latin typeface="Calibri" panose="020F0502020204030204" pitchFamily="34" charset="0"/>
              </a:rPr>
              <a:t>Cereali vietati</a:t>
            </a:r>
            <a:r>
              <a:rPr lang="it-IT" altLang="it-IT" b="1">
                <a:solidFill>
                  <a:srgbClr val="FFCC00"/>
                </a:solidFill>
                <a:latin typeface="Calibri" panose="020F0502020204030204" pitchFamily="34" charset="0"/>
              </a:rPr>
              <a:t>: frumento, orzo, segale, farro, kamut</a:t>
            </a:r>
          </a:p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 sz="1200" b="1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b="1">
                <a:solidFill>
                  <a:srgbClr val="FFCC00"/>
                </a:solidFill>
                <a:latin typeface="Calibri" panose="020F0502020204030204" pitchFamily="34" charset="0"/>
              </a:rPr>
              <a:t>L</a:t>
            </a:r>
            <a:r>
              <a:rPr lang="ja-JP" altLang="it-IT" b="1">
                <a:solidFill>
                  <a:srgbClr val="FFCC00"/>
                </a:solidFill>
                <a:latin typeface="Calibri" panose="020F0502020204030204" pitchFamily="34" charset="0"/>
              </a:rPr>
              <a:t>’</a:t>
            </a:r>
            <a:r>
              <a:rPr lang="it-IT" altLang="ja-JP" b="1">
                <a:solidFill>
                  <a:srgbClr val="FFCC00"/>
                </a:solidFill>
                <a:latin typeface="Calibri" panose="020F0502020204030204" pitchFamily="34" charset="0"/>
              </a:rPr>
              <a:t>avena è a basso contenuto di glutine, ma spesso contaminata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CC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19288" y="2946401"/>
            <a:ext cx="728135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rgbClr val="66FF33"/>
                </a:solidFill>
                <a:latin typeface="Calibri" panose="020F0502020204030204" pitchFamily="34" charset="0"/>
              </a:rPr>
              <a:t>  Cereali consentiti: riso, mais, grano saraceno, miglio; 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0000"/>
            </a:pPr>
            <a:r>
              <a:rPr lang="it-IT" altLang="it-IT" b="1">
                <a:solidFill>
                  <a:srgbClr val="66FF33"/>
                </a:solidFill>
                <a:latin typeface="Calibri" panose="020F0502020204030204" pitchFamily="34" charset="0"/>
              </a:rPr>
              <a:t>     </a:t>
            </a:r>
            <a:r>
              <a:rPr lang="it-IT" altLang="it-IT" b="1" u="sng">
                <a:solidFill>
                  <a:srgbClr val="66FF33"/>
                </a:solidFill>
                <a:latin typeface="Calibri" panose="020F0502020204030204" pitchFamily="34" charset="0"/>
              </a:rPr>
              <a:t>leguminose</a:t>
            </a:r>
            <a:r>
              <a:rPr lang="it-IT" altLang="it-IT" b="1">
                <a:solidFill>
                  <a:srgbClr val="66FF33"/>
                </a:solidFill>
                <a:latin typeface="Calibri" panose="020F0502020204030204" pitchFamily="34" charset="0"/>
              </a:rPr>
              <a:t>: soia, quinoa, amaranto</a:t>
            </a:r>
            <a:endParaRPr lang="it-IT" altLang="it-IT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22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4"/>
          <p:cNvSpPr txBox="1">
            <a:spLocks noChangeArrowheads="1"/>
          </p:cNvSpPr>
          <p:nvPr/>
        </p:nvSpPr>
        <p:spPr bwMode="auto">
          <a:xfrm>
            <a:off x="2819400" y="188913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latin typeface="Calibri" panose="020F0502020204030204" pitchFamily="34" charset="0"/>
              </a:rPr>
              <a:t>Terapia della celiachia: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latin typeface="Calibri" panose="020F0502020204030204" pitchFamily="34" charset="0"/>
              </a:rPr>
              <a:t>dieta aglutinata stretta</a:t>
            </a:r>
            <a:endParaRPr lang="it-IT" altLang="it-IT" b="1">
              <a:latin typeface="Calibri" panose="020F0502020204030204" pitchFamily="34" charset="0"/>
            </a:endParaRPr>
          </a:p>
        </p:txBody>
      </p:sp>
      <p:sp>
        <p:nvSpPr>
          <p:cNvPr id="176130" name="Line 5"/>
          <p:cNvSpPr>
            <a:spLocks noChangeShapeType="1"/>
          </p:cNvSpPr>
          <p:nvPr/>
        </p:nvSpPr>
        <p:spPr bwMode="auto">
          <a:xfrm flipH="1">
            <a:off x="3429000" y="1292225"/>
            <a:ext cx="2590800" cy="1371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6131" name="Text Box 6"/>
          <p:cNvSpPr txBox="1">
            <a:spLocks noChangeArrowheads="1"/>
          </p:cNvSpPr>
          <p:nvPr/>
        </p:nvSpPr>
        <p:spPr bwMode="auto">
          <a:xfrm>
            <a:off x="1524000" y="2690814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Risoluzione sintomi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intestinali ed extraintestinali</a:t>
            </a:r>
            <a:endParaRPr lang="it-IT" altLang="it-IT">
              <a:solidFill>
                <a:srgbClr val="66FF66"/>
              </a:solidFill>
              <a:latin typeface="Calibri" panose="020F0502020204030204" pitchFamily="34" charset="0"/>
            </a:endParaRPr>
          </a:p>
        </p:txBody>
      </p:sp>
      <p:sp>
        <p:nvSpPr>
          <p:cNvPr id="176132" name="Line 7"/>
          <p:cNvSpPr>
            <a:spLocks noChangeShapeType="1"/>
          </p:cNvSpPr>
          <p:nvPr/>
        </p:nvSpPr>
        <p:spPr bwMode="auto">
          <a:xfrm>
            <a:off x="6019800" y="1292225"/>
            <a:ext cx="0" cy="129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6133" name="Text Box 8"/>
          <p:cNvSpPr txBox="1">
            <a:spLocks noChangeArrowheads="1"/>
          </p:cNvSpPr>
          <p:nvPr/>
        </p:nvSpPr>
        <p:spPr bwMode="auto">
          <a:xfrm>
            <a:off x="4953000" y="2676526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Remissione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 istologica e sierologica</a:t>
            </a:r>
          </a:p>
        </p:txBody>
      </p:sp>
      <p:sp>
        <p:nvSpPr>
          <p:cNvPr id="176134" name="Line 9"/>
          <p:cNvSpPr>
            <a:spLocks noChangeShapeType="1"/>
          </p:cNvSpPr>
          <p:nvPr/>
        </p:nvSpPr>
        <p:spPr bwMode="auto">
          <a:xfrm>
            <a:off x="6019800" y="1292225"/>
            <a:ext cx="2514600" cy="129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6135" name="Text Box 10"/>
          <p:cNvSpPr txBox="1">
            <a:spLocks noChangeArrowheads="1"/>
          </p:cNvSpPr>
          <p:nvPr/>
        </p:nvSpPr>
        <p:spPr bwMode="auto">
          <a:xfrm>
            <a:off x="7924800" y="2708276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Prevenzione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66FF66"/>
                </a:solidFill>
                <a:latin typeface="Calibri" panose="020F0502020204030204" pitchFamily="34" charset="0"/>
              </a:rPr>
              <a:t>patologie autoimmuni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87514" y="3695700"/>
            <a:ext cx="8789987" cy="3086100"/>
            <a:chOff x="223" y="2376"/>
            <a:chExt cx="5537" cy="1944"/>
          </a:xfrm>
        </p:grpSpPr>
        <p:sp>
          <p:nvSpPr>
            <p:cNvPr id="176137" name="Text Box 11"/>
            <p:cNvSpPr txBox="1">
              <a:spLocks noChangeArrowheads="1"/>
            </p:cNvSpPr>
            <p:nvPr/>
          </p:nvSpPr>
          <p:spPr bwMode="auto">
            <a:xfrm>
              <a:off x="930" y="2376"/>
              <a:ext cx="3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FFCC00"/>
                  </a:solidFill>
                  <a:latin typeface="Calibri" panose="020F0502020204030204" pitchFamily="34" charset="0"/>
                </a:rPr>
                <a:t>...ma soprattutto effetto protettivo della dieta</a:t>
              </a:r>
            </a:p>
          </p:txBody>
        </p:sp>
        <p:sp>
          <p:nvSpPr>
            <p:cNvPr id="176138" name="Line 12"/>
            <p:cNvSpPr>
              <a:spLocks noChangeShapeType="1"/>
            </p:cNvSpPr>
            <p:nvPr/>
          </p:nvSpPr>
          <p:spPr bwMode="auto">
            <a:xfrm flipH="1">
              <a:off x="1247" y="2704"/>
              <a:ext cx="1632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6139" name="Line 13"/>
            <p:cNvSpPr>
              <a:spLocks noChangeShapeType="1"/>
            </p:cNvSpPr>
            <p:nvPr/>
          </p:nvSpPr>
          <p:spPr bwMode="auto">
            <a:xfrm>
              <a:off x="2880" y="2704"/>
              <a:ext cx="1584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6140" name="Text Box 14"/>
            <p:cNvSpPr txBox="1">
              <a:spLocks noChangeArrowheads="1"/>
            </p:cNvSpPr>
            <p:nvPr/>
          </p:nvSpPr>
          <p:spPr bwMode="auto">
            <a:xfrm>
              <a:off x="223" y="3273"/>
              <a:ext cx="181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Complicanze neoplastiche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linfoma intestinale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adenoca. tenue</a:t>
              </a:r>
              <a:endParaRPr lang="it-IT" altLang="it-IT">
                <a:solidFill>
                  <a:srgbClr val="66FF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41" name="Text Box 15"/>
            <p:cNvSpPr txBox="1">
              <a:spLocks noChangeArrowheads="1"/>
            </p:cNvSpPr>
            <p:nvPr/>
          </p:nvSpPr>
          <p:spPr bwMode="auto">
            <a:xfrm>
              <a:off x="3360" y="3264"/>
              <a:ext cx="240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Complicanze non neoplastiche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digiunoileite ulcerativa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sprue collagenosica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>
                  <a:solidFill>
                    <a:srgbClr val="66FF66"/>
                  </a:solidFill>
                  <a:latin typeface="Calibri" panose="020F0502020204030204" pitchFamily="34" charset="0"/>
                </a:rPr>
                <a:t>malattia refrattaria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66FF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8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209800" y="188914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1750" rIns="80962" bIns="31750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/>
              <a:t>Deficit nutrizionali e Celiachia</a:t>
            </a:r>
          </a:p>
        </p:txBody>
      </p:sp>
      <p:grpSp>
        <p:nvGrpSpPr>
          <p:cNvPr id="177155" name="Group 3"/>
          <p:cNvGrpSpPr>
            <a:grpSpLocks noRot="1"/>
          </p:cNvGrpSpPr>
          <p:nvPr/>
        </p:nvGrpSpPr>
        <p:grpSpPr bwMode="auto">
          <a:xfrm>
            <a:off x="1828801" y="908051"/>
            <a:ext cx="8659813" cy="5616575"/>
            <a:chOff x="192" y="672"/>
            <a:chExt cx="5376" cy="3456"/>
          </a:xfrm>
        </p:grpSpPr>
        <p:sp>
          <p:nvSpPr>
            <p:cNvPr id="177157" name="Rectangle 4"/>
            <p:cNvSpPr>
              <a:spLocks noChangeArrowheads="1"/>
            </p:cNvSpPr>
            <p:nvPr/>
          </p:nvSpPr>
          <p:spPr bwMode="auto">
            <a:xfrm>
              <a:off x="1247" y="2992"/>
              <a:ext cx="1153" cy="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 (tiamina),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B2 (riboflavina)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B6 (piridosamina)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B12 (cobalamina)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Folati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B3/PP (Niacina)</a:t>
              </a:r>
            </a:p>
          </p:txBody>
        </p:sp>
        <p:sp>
          <p:nvSpPr>
            <p:cNvPr id="177158" name="Rectangle 5"/>
            <p:cNvSpPr>
              <a:spLocks noChangeArrowheads="1"/>
            </p:cNvSpPr>
            <p:nvPr/>
          </p:nvSpPr>
          <p:spPr bwMode="auto">
            <a:xfrm>
              <a:off x="192" y="2992"/>
              <a:ext cx="1055" cy="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Vitamine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59" name="Rectangle 6"/>
            <p:cNvSpPr>
              <a:spLocks noChangeArrowheads="1"/>
            </p:cNvSpPr>
            <p:nvPr/>
          </p:nvSpPr>
          <p:spPr bwMode="auto">
            <a:xfrm>
              <a:off x="4368" y="2992"/>
              <a:ext cx="1200" cy="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B12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Folati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Niacina</a:t>
              </a:r>
            </a:p>
          </p:txBody>
        </p:sp>
        <p:sp>
          <p:nvSpPr>
            <p:cNvPr id="177160" name="Rectangle 7"/>
            <p:cNvSpPr>
              <a:spLocks noChangeArrowheads="1"/>
            </p:cNvSpPr>
            <p:nvPr/>
          </p:nvSpPr>
          <p:spPr bwMode="auto">
            <a:xfrm>
              <a:off x="3408" y="2992"/>
              <a:ext cx="960" cy="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B1, B2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Folati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Niacina</a:t>
              </a:r>
            </a:p>
          </p:txBody>
        </p:sp>
        <p:sp>
          <p:nvSpPr>
            <p:cNvPr id="177161" name="Rectangle 8"/>
            <p:cNvSpPr>
              <a:spLocks noChangeArrowheads="1"/>
            </p:cNvSpPr>
            <p:nvPr/>
          </p:nvSpPr>
          <p:spPr bwMode="auto">
            <a:xfrm>
              <a:off x="2400" y="2992"/>
              <a:ext cx="1008" cy="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B1, B2, B6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B12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Folati 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Niacina</a:t>
              </a:r>
            </a:p>
          </p:txBody>
        </p:sp>
        <p:sp>
          <p:nvSpPr>
            <p:cNvPr id="177162" name="Rectangle 9"/>
            <p:cNvSpPr>
              <a:spLocks noChangeArrowheads="1"/>
            </p:cNvSpPr>
            <p:nvPr/>
          </p:nvSpPr>
          <p:spPr bwMode="auto">
            <a:xfrm>
              <a:off x="192" y="2751"/>
              <a:ext cx="1055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Zinco</a:t>
              </a:r>
            </a:p>
          </p:txBody>
        </p:sp>
        <p:sp>
          <p:nvSpPr>
            <p:cNvPr id="177163" name="Rectangle 10"/>
            <p:cNvSpPr>
              <a:spLocks noChangeArrowheads="1"/>
            </p:cNvSpPr>
            <p:nvPr/>
          </p:nvSpPr>
          <p:spPr bwMode="auto">
            <a:xfrm>
              <a:off x="192" y="2462"/>
              <a:ext cx="1055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Magnesio</a:t>
              </a:r>
            </a:p>
          </p:txBody>
        </p:sp>
        <p:sp>
          <p:nvSpPr>
            <p:cNvPr id="177164" name="Rectangle 11"/>
            <p:cNvSpPr>
              <a:spLocks noChangeArrowheads="1"/>
            </p:cNvSpPr>
            <p:nvPr/>
          </p:nvSpPr>
          <p:spPr bwMode="auto">
            <a:xfrm>
              <a:off x="192" y="2222"/>
              <a:ext cx="1055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Vit. D</a:t>
              </a:r>
            </a:p>
          </p:txBody>
        </p:sp>
        <p:sp>
          <p:nvSpPr>
            <p:cNvPr id="177165" name="Rectangle 12"/>
            <p:cNvSpPr>
              <a:spLocks noChangeArrowheads="1"/>
            </p:cNvSpPr>
            <p:nvPr/>
          </p:nvSpPr>
          <p:spPr bwMode="auto">
            <a:xfrm>
              <a:off x="192" y="2010"/>
              <a:ext cx="105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Calcio</a:t>
              </a:r>
            </a:p>
          </p:txBody>
        </p:sp>
        <p:sp>
          <p:nvSpPr>
            <p:cNvPr id="177166" name="Rectangle 13"/>
            <p:cNvSpPr>
              <a:spLocks noChangeArrowheads="1"/>
            </p:cNvSpPr>
            <p:nvPr/>
          </p:nvSpPr>
          <p:spPr bwMode="auto">
            <a:xfrm>
              <a:off x="192" y="1769"/>
              <a:ext cx="1055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Ferro</a:t>
              </a:r>
            </a:p>
          </p:txBody>
        </p:sp>
        <p:sp>
          <p:nvSpPr>
            <p:cNvPr id="177167" name="Rectangle 14"/>
            <p:cNvSpPr>
              <a:spLocks noChangeArrowheads="1"/>
            </p:cNvSpPr>
            <p:nvPr/>
          </p:nvSpPr>
          <p:spPr bwMode="auto">
            <a:xfrm>
              <a:off x="192" y="1557"/>
              <a:ext cx="105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Fibra</a:t>
              </a:r>
            </a:p>
          </p:txBody>
        </p:sp>
        <p:sp>
          <p:nvSpPr>
            <p:cNvPr id="177168" name="Rectangle 15"/>
            <p:cNvSpPr>
              <a:spLocks noChangeArrowheads="1"/>
            </p:cNvSpPr>
            <p:nvPr/>
          </p:nvSpPr>
          <p:spPr bwMode="auto">
            <a:xfrm>
              <a:off x="192" y="1297"/>
              <a:ext cx="1055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Calorie/proteine</a:t>
              </a:r>
            </a:p>
          </p:txBody>
        </p:sp>
        <p:sp>
          <p:nvSpPr>
            <p:cNvPr id="177169" name="Rectangle 16"/>
            <p:cNvSpPr>
              <a:spLocks noChangeArrowheads="1"/>
            </p:cNvSpPr>
            <p:nvPr/>
          </p:nvSpPr>
          <p:spPr bwMode="auto">
            <a:xfrm>
              <a:off x="192" y="672"/>
              <a:ext cx="1055" cy="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0" name="Rectangle 17"/>
            <p:cNvSpPr>
              <a:spLocks noChangeArrowheads="1"/>
            </p:cNvSpPr>
            <p:nvPr/>
          </p:nvSpPr>
          <p:spPr bwMode="auto">
            <a:xfrm>
              <a:off x="4368" y="2751"/>
              <a:ext cx="1200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1" name="Rectangle 18"/>
            <p:cNvSpPr>
              <a:spLocks noChangeArrowheads="1"/>
            </p:cNvSpPr>
            <p:nvPr/>
          </p:nvSpPr>
          <p:spPr bwMode="auto">
            <a:xfrm>
              <a:off x="3408" y="2751"/>
              <a:ext cx="960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2" name="Rectangle 19"/>
            <p:cNvSpPr>
              <a:spLocks noChangeArrowheads="1"/>
            </p:cNvSpPr>
            <p:nvPr/>
          </p:nvSpPr>
          <p:spPr bwMode="auto">
            <a:xfrm>
              <a:off x="2400" y="2751"/>
              <a:ext cx="1008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3" name="Rectangle 20"/>
            <p:cNvSpPr>
              <a:spLocks noChangeArrowheads="1"/>
            </p:cNvSpPr>
            <p:nvPr/>
          </p:nvSpPr>
          <p:spPr bwMode="auto">
            <a:xfrm>
              <a:off x="1247" y="2751"/>
              <a:ext cx="1153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74" name="Rectangle 21"/>
            <p:cNvSpPr>
              <a:spLocks noChangeArrowheads="1"/>
            </p:cNvSpPr>
            <p:nvPr/>
          </p:nvSpPr>
          <p:spPr bwMode="auto">
            <a:xfrm>
              <a:off x="4368" y="2462"/>
              <a:ext cx="1200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5" name="Rectangle 22"/>
            <p:cNvSpPr>
              <a:spLocks noChangeArrowheads="1"/>
            </p:cNvSpPr>
            <p:nvPr/>
          </p:nvSpPr>
          <p:spPr bwMode="auto">
            <a:xfrm>
              <a:off x="3408" y="2462"/>
              <a:ext cx="960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6" name="Rectangle 23"/>
            <p:cNvSpPr>
              <a:spLocks noChangeArrowheads="1"/>
            </p:cNvSpPr>
            <p:nvPr/>
          </p:nvSpPr>
          <p:spPr bwMode="auto">
            <a:xfrm>
              <a:off x="2400" y="2462"/>
              <a:ext cx="1008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77" name="Rectangle 24"/>
            <p:cNvSpPr>
              <a:spLocks noChangeArrowheads="1"/>
            </p:cNvSpPr>
            <p:nvPr/>
          </p:nvSpPr>
          <p:spPr bwMode="auto">
            <a:xfrm>
              <a:off x="1247" y="2462"/>
              <a:ext cx="1153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78" name="Rectangle 25"/>
            <p:cNvSpPr>
              <a:spLocks noChangeArrowheads="1"/>
            </p:cNvSpPr>
            <p:nvPr/>
          </p:nvSpPr>
          <p:spPr bwMode="auto">
            <a:xfrm>
              <a:off x="4368" y="2222"/>
              <a:ext cx="120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79" name="Rectangle 26"/>
            <p:cNvSpPr>
              <a:spLocks noChangeArrowheads="1"/>
            </p:cNvSpPr>
            <p:nvPr/>
          </p:nvSpPr>
          <p:spPr bwMode="auto">
            <a:xfrm>
              <a:off x="3408" y="2222"/>
              <a:ext cx="9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80" name="Rectangle 27"/>
            <p:cNvSpPr>
              <a:spLocks noChangeArrowheads="1"/>
            </p:cNvSpPr>
            <p:nvPr/>
          </p:nvSpPr>
          <p:spPr bwMode="auto">
            <a:xfrm>
              <a:off x="2400" y="2222"/>
              <a:ext cx="100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1" name="Rectangle 28"/>
            <p:cNvSpPr>
              <a:spLocks noChangeArrowheads="1"/>
            </p:cNvSpPr>
            <p:nvPr/>
          </p:nvSpPr>
          <p:spPr bwMode="auto">
            <a:xfrm>
              <a:off x="1247" y="2222"/>
              <a:ext cx="1153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2" name="Rectangle 29"/>
            <p:cNvSpPr>
              <a:spLocks noChangeArrowheads="1"/>
            </p:cNvSpPr>
            <p:nvPr/>
          </p:nvSpPr>
          <p:spPr bwMode="auto">
            <a:xfrm>
              <a:off x="4368" y="2010"/>
              <a:ext cx="120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83" name="Rectangle 30"/>
            <p:cNvSpPr>
              <a:spLocks noChangeArrowheads="1"/>
            </p:cNvSpPr>
            <p:nvPr/>
          </p:nvSpPr>
          <p:spPr bwMode="auto">
            <a:xfrm>
              <a:off x="3408" y="2010"/>
              <a:ext cx="96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84" name="Rectangle 31"/>
            <p:cNvSpPr>
              <a:spLocks noChangeArrowheads="1"/>
            </p:cNvSpPr>
            <p:nvPr/>
          </p:nvSpPr>
          <p:spPr bwMode="auto">
            <a:xfrm>
              <a:off x="2400" y="2010"/>
              <a:ext cx="10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5" name="Rectangle 32"/>
            <p:cNvSpPr>
              <a:spLocks noChangeArrowheads="1"/>
            </p:cNvSpPr>
            <p:nvPr/>
          </p:nvSpPr>
          <p:spPr bwMode="auto">
            <a:xfrm>
              <a:off x="1247" y="2010"/>
              <a:ext cx="115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6" name="Rectangle 33"/>
            <p:cNvSpPr>
              <a:spLocks noChangeArrowheads="1"/>
            </p:cNvSpPr>
            <p:nvPr/>
          </p:nvSpPr>
          <p:spPr bwMode="auto">
            <a:xfrm>
              <a:off x="4368" y="1769"/>
              <a:ext cx="1200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87" name="Rectangle 34"/>
            <p:cNvSpPr>
              <a:spLocks noChangeArrowheads="1"/>
            </p:cNvSpPr>
            <p:nvPr/>
          </p:nvSpPr>
          <p:spPr bwMode="auto">
            <a:xfrm>
              <a:off x="3408" y="1769"/>
              <a:ext cx="960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8" name="Rectangle 35"/>
            <p:cNvSpPr>
              <a:spLocks noChangeArrowheads="1"/>
            </p:cNvSpPr>
            <p:nvPr/>
          </p:nvSpPr>
          <p:spPr bwMode="auto">
            <a:xfrm>
              <a:off x="2400" y="1769"/>
              <a:ext cx="1008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89" name="Rectangle 36"/>
            <p:cNvSpPr>
              <a:spLocks noChangeArrowheads="1"/>
            </p:cNvSpPr>
            <p:nvPr/>
          </p:nvSpPr>
          <p:spPr bwMode="auto">
            <a:xfrm>
              <a:off x="1247" y="1769"/>
              <a:ext cx="1153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90" name="Rectangle 37"/>
            <p:cNvSpPr>
              <a:spLocks noChangeArrowheads="1"/>
            </p:cNvSpPr>
            <p:nvPr/>
          </p:nvSpPr>
          <p:spPr bwMode="auto">
            <a:xfrm>
              <a:off x="4368" y="1557"/>
              <a:ext cx="120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91" name="Rectangle 38"/>
            <p:cNvSpPr>
              <a:spLocks noChangeArrowheads="1"/>
            </p:cNvSpPr>
            <p:nvPr/>
          </p:nvSpPr>
          <p:spPr bwMode="auto">
            <a:xfrm>
              <a:off x="3408" y="1557"/>
              <a:ext cx="96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92" name="Rectangle 39"/>
            <p:cNvSpPr>
              <a:spLocks noChangeArrowheads="1"/>
            </p:cNvSpPr>
            <p:nvPr/>
          </p:nvSpPr>
          <p:spPr bwMode="auto">
            <a:xfrm>
              <a:off x="2400" y="1557"/>
              <a:ext cx="10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93" name="Rectangle 40"/>
            <p:cNvSpPr>
              <a:spLocks noChangeArrowheads="1"/>
            </p:cNvSpPr>
            <p:nvPr/>
          </p:nvSpPr>
          <p:spPr bwMode="auto">
            <a:xfrm>
              <a:off x="1247" y="1557"/>
              <a:ext cx="115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</a:p>
          </p:txBody>
        </p:sp>
        <p:sp>
          <p:nvSpPr>
            <p:cNvPr id="177194" name="Rectangle 41"/>
            <p:cNvSpPr>
              <a:spLocks noChangeArrowheads="1"/>
            </p:cNvSpPr>
            <p:nvPr/>
          </p:nvSpPr>
          <p:spPr bwMode="auto">
            <a:xfrm>
              <a:off x="4368" y="1297"/>
              <a:ext cx="1200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95" name="Rectangle 42"/>
            <p:cNvSpPr>
              <a:spLocks noChangeArrowheads="1"/>
            </p:cNvSpPr>
            <p:nvPr/>
          </p:nvSpPr>
          <p:spPr bwMode="auto">
            <a:xfrm>
              <a:off x="3408" y="1297"/>
              <a:ext cx="960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96" name="Rectangle 43"/>
            <p:cNvSpPr>
              <a:spLocks noChangeArrowheads="1"/>
            </p:cNvSpPr>
            <p:nvPr/>
          </p:nvSpPr>
          <p:spPr bwMode="auto">
            <a:xfrm>
              <a:off x="2400" y="1297"/>
              <a:ext cx="1008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97" name="Rectangle 44"/>
            <p:cNvSpPr>
              <a:spLocks noChangeArrowheads="1"/>
            </p:cNvSpPr>
            <p:nvPr/>
          </p:nvSpPr>
          <p:spPr bwMode="auto">
            <a:xfrm>
              <a:off x="1247" y="1297"/>
              <a:ext cx="1153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  <a:sym typeface="Symbol" panose="05050102010706020507" pitchFamily="18" charset="2"/>
                </a:rPr>
                <a:t></a:t>
              </a:r>
              <a:endParaRPr lang="it-IT" altLang="it-IT" sz="1600" b="1">
                <a:solidFill>
                  <a:srgbClr val="00B050"/>
                </a:solidFill>
              </a:endParaRPr>
            </a:p>
          </p:txBody>
        </p:sp>
        <p:sp>
          <p:nvSpPr>
            <p:cNvPr id="177198" name="Rectangle 45"/>
            <p:cNvSpPr>
              <a:spLocks noChangeArrowheads="1"/>
            </p:cNvSpPr>
            <p:nvPr/>
          </p:nvSpPr>
          <p:spPr bwMode="auto">
            <a:xfrm>
              <a:off x="4368" y="672"/>
              <a:ext cx="1200" cy="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Dieta priva di glutine a lungo termine</a:t>
              </a:r>
              <a:r>
                <a:rPr lang="it-IT" altLang="it-IT" sz="1600" b="1" baseline="30000">
                  <a:solidFill>
                    <a:srgbClr val="00B050"/>
                  </a:solidFill>
                </a:rPr>
                <a:t> </a:t>
              </a:r>
              <a:r>
                <a:rPr lang="it-IT" altLang="it-IT" sz="1600" b="1">
                  <a:solidFill>
                    <a:srgbClr val="00B050"/>
                  </a:solidFill>
                </a:rPr>
                <a:t>(8-12 anni)</a:t>
              </a:r>
              <a:r>
                <a:rPr lang="it-IT" altLang="it-IT" sz="1600" b="1" baseline="3000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177199" name="Rectangle 46"/>
            <p:cNvSpPr>
              <a:spLocks noChangeArrowheads="1"/>
            </p:cNvSpPr>
            <p:nvPr/>
          </p:nvSpPr>
          <p:spPr bwMode="auto">
            <a:xfrm>
              <a:off x="3408" y="672"/>
              <a:ext cx="960" cy="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Prodotti privi di glutine</a:t>
              </a:r>
              <a:r>
                <a:rPr lang="it-IT" altLang="it-IT" sz="1600" b="1" baseline="3000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177200" name="Rectangle 47"/>
            <p:cNvSpPr>
              <a:spLocks noChangeArrowheads="1"/>
            </p:cNvSpPr>
            <p:nvPr/>
          </p:nvSpPr>
          <p:spPr bwMode="auto">
            <a:xfrm>
              <a:off x="2400" y="672"/>
              <a:ext cx="1008" cy="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Dieta priva di glutine</a:t>
              </a:r>
              <a:r>
                <a:rPr lang="it-IT" altLang="it-IT" sz="1600" b="1" baseline="3000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177201" name="Rectangle 48"/>
            <p:cNvSpPr>
              <a:spLocks noChangeArrowheads="1"/>
            </p:cNvSpPr>
            <p:nvPr/>
          </p:nvSpPr>
          <p:spPr bwMode="auto">
            <a:xfrm>
              <a:off x="1247" y="672"/>
              <a:ext cx="1153" cy="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it-IT" sz="1600" b="1">
                  <a:solidFill>
                    <a:srgbClr val="00B050"/>
                  </a:solidFill>
                </a:rPr>
                <a:t>Alla diagnosi</a:t>
              </a:r>
              <a:r>
                <a:rPr lang="it-IT" altLang="it-IT" sz="1600" b="1" baseline="3000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177202" name="Line 49"/>
            <p:cNvSpPr>
              <a:spLocks noChangeShapeType="1"/>
            </p:cNvSpPr>
            <p:nvPr/>
          </p:nvSpPr>
          <p:spPr bwMode="auto">
            <a:xfrm>
              <a:off x="192" y="672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3" name="Line 50"/>
            <p:cNvSpPr>
              <a:spLocks noChangeShapeType="1"/>
            </p:cNvSpPr>
            <p:nvPr/>
          </p:nvSpPr>
          <p:spPr bwMode="auto">
            <a:xfrm>
              <a:off x="192" y="1297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4" name="Line 51"/>
            <p:cNvSpPr>
              <a:spLocks noChangeShapeType="1"/>
            </p:cNvSpPr>
            <p:nvPr/>
          </p:nvSpPr>
          <p:spPr bwMode="auto">
            <a:xfrm>
              <a:off x="192" y="1557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5" name="Line 52"/>
            <p:cNvSpPr>
              <a:spLocks noChangeShapeType="1"/>
            </p:cNvSpPr>
            <p:nvPr/>
          </p:nvSpPr>
          <p:spPr bwMode="auto">
            <a:xfrm>
              <a:off x="192" y="1769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6" name="Line 53"/>
            <p:cNvSpPr>
              <a:spLocks noChangeShapeType="1"/>
            </p:cNvSpPr>
            <p:nvPr/>
          </p:nvSpPr>
          <p:spPr bwMode="auto">
            <a:xfrm>
              <a:off x="192" y="2010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7" name="Line 54"/>
            <p:cNvSpPr>
              <a:spLocks noChangeShapeType="1"/>
            </p:cNvSpPr>
            <p:nvPr/>
          </p:nvSpPr>
          <p:spPr bwMode="auto">
            <a:xfrm>
              <a:off x="192" y="222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8" name="Line 55"/>
            <p:cNvSpPr>
              <a:spLocks noChangeShapeType="1"/>
            </p:cNvSpPr>
            <p:nvPr/>
          </p:nvSpPr>
          <p:spPr bwMode="auto">
            <a:xfrm>
              <a:off x="192" y="246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09" name="Line 56"/>
            <p:cNvSpPr>
              <a:spLocks noChangeShapeType="1"/>
            </p:cNvSpPr>
            <p:nvPr/>
          </p:nvSpPr>
          <p:spPr bwMode="auto">
            <a:xfrm>
              <a:off x="192" y="2751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0" name="Line 57"/>
            <p:cNvSpPr>
              <a:spLocks noChangeShapeType="1"/>
            </p:cNvSpPr>
            <p:nvPr/>
          </p:nvSpPr>
          <p:spPr bwMode="auto">
            <a:xfrm>
              <a:off x="192" y="4128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1" name="Line 58"/>
            <p:cNvSpPr>
              <a:spLocks noChangeShapeType="1"/>
            </p:cNvSpPr>
            <p:nvPr/>
          </p:nvSpPr>
          <p:spPr bwMode="auto">
            <a:xfrm>
              <a:off x="192" y="672"/>
              <a:ext cx="0" cy="34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2" name="Line 59"/>
            <p:cNvSpPr>
              <a:spLocks noChangeShapeType="1"/>
            </p:cNvSpPr>
            <p:nvPr/>
          </p:nvSpPr>
          <p:spPr bwMode="auto">
            <a:xfrm>
              <a:off x="2400" y="672"/>
              <a:ext cx="0" cy="3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3" name="Line 60"/>
            <p:cNvSpPr>
              <a:spLocks noChangeShapeType="1"/>
            </p:cNvSpPr>
            <p:nvPr/>
          </p:nvSpPr>
          <p:spPr bwMode="auto">
            <a:xfrm>
              <a:off x="3408" y="672"/>
              <a:ext cx="0" cy="3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4" name="Line 61"/>
            <p:cNvSpPr>
              <a:spLocks noChangeShapeType="1"/>
            </p:cNvSpPr>
            <p:nvPr/>
          </p:nvSpPr>
          <p:spPr bwMode="auto">
            <a:xfrm>
              <a:off x="4368" y="672"/>
              <a:ext cx="0" cy="3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5" name="Line 62"/>
            <p:cNvSpPr>
              <a:spLocks noChangeShapeType="1"/>
            </p:cNvSpPr>
            <p:nvPr/>
          </p:nvSpPr>
          <p:spPr bwMode="auto">
            <a:xfrm>
              <a:off x="5568" y="672"/>
              <a:ext cx="0" cy="34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6" name="Line 63"/>
            <p:cNvSpPr>
              <a:spLocks noChangeShapeType="1"/>
            </p:cNvSpPr>
            <p:nvPr/>
          </p:nvSpPr>
          <p:spPr bwMode="auto">
            <a:xfrm>
              <a:off x="192" y="299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77217" name="Line 64"/>
            <p:cNvSpPr>
              <a:spLocks noChangeShapeType="1"/>
            </p:cNvSpPr>
            <p:nvPr/>
          </p:nvSpPr>
          <p:spPr bwMode="auto">
            <a:xfrm>
              <a:off x="1247" y="672"/>
              <a:ext cx="0" cy="3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7156" name="Text Box 65"/>
          <p:cNvSpPr txBox="1">
            <a:spLocks noChangeArrowheads="1"/>
          </p:cNvSpPr>
          <p:nvPr/>
        </p:nvSpPr>
        <p:spPr bwMode="auto">
          <a:xfrm>
            <a:off x="2095500" y="6524625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 i="1">
                <a:solidFill>
                  <a:srgbClr val="FFFFFF"/>
                </a:solidFill>
                <a:latin typeface="Arial" panose="020B0604020202020204" pitchFamily="34" charset="0"/>
              </a:rPr>
              <a:t>a: Thomson et al 200;      b: Hallert et al 2002</a:t>
            </a:r>
          </a:p>
        </p:txBody>
      </p:sp>
    </p:spTree>
    <p:extLst>
      <p:ext uri="{BB962C8B-B14F-4D97-AF65-F5344CB8AC3E}">
        <p14:creationId xmlns:p14="http://schemas.microsoft.com/office/powerpoint/2010/main" val="4760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304800"/>
            <a:ext cx="7772400" cy="2057400"/>
          </a:xfrm>
        </p:spPr>
        <p:txBody>
          <a:bodyPr/>
          <a:lstStyle/>
          <a:p>
            <a:r>
              <a:rPr lang="it-IT" altLang="it-IT" sz="3200">
                <a:solidFill>
                  <a:srgbClr val="FFFF00"/>
                </a:solidFill>
              </a:rPr>
              <a:t>Terapia farmacologica della celiachia</a:t>
            </a:r>
            <a:endParaRPr lang="it-IT" altLang="it-IT" sz="320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76" y="1214439"/>
            <a:ext cx="8786813" cy="6016625"/>
          </a:xfrm>
        </p:spPr>
        <p:txBody>
          <a:bodyPr/>
          <a:lstStyle/>
          <a:p>
            <a:pPr algn="just"/>
            <a:r>
              <a:rPr lang="it-IT" altLang="it-IT" sz="2400">
                <a:solidFill>
                  <a:schemeClr val="bg1"/>
                </a:solidFill>
              </a:rPr>
              <a:t>Nei casi con severo malassorbimento, marcata anemizzazione ed edemi discrasici terapia parenterale con infusione di liquidi, elettroliti, albumina, ferro</a:t>
            </a:r>
          </a:p>
          <a:p>
            <a:pPr algn="just"/>
            <a:endParaRPr lang="it-IT" altLang="it-IT" sz="800">
              <a:solidFill>
                <a:schemeClr val="bg1"/>
              </a:solidFill>
            </a:endParaRPr>
          </a:p>
          <a:p>
            <a:pPr algn="just"/>
            <a:r>
              <a:rPr lang="it-IT" altLang="it-IT" sz="2400">
                <a:solidFill>
                  <a:schemeClr val="bg1"/>
                </a:solidFill>
              </a:rPr>
              <a:t>Terapia dell</a:t>
            </a:r>
            <a:r>
              <a:rPr lang="ja-JP" altLang="it-IT" sz="2400">
                <a:solidFill>
                  <a:schemeClr val="bg1"/>
                </a:solidFill>
              </a:rPr>
              <a:t>’</a:t>
            </a:r>
            <a:r>
              <a:rPr lang="it-IT" altLang="ja-JP" sz="2400">
                <a:solidFill>
                  <a:schemeClr val="bg1"/>
                </a:solidFill>
              </a:rPr>
              <a:t>osteopenia ed osteoporosi con calcio, vitamina D e  bifosfonati  (per os una volta instaurata la dieta aglutinata)</a:t>
            </a:r>
          </a:p>
          <a:p>
            <a:pPr algn="just"/>
            <a:endParaRPr lang="it-IT" altLang="it-IT" sz="800">
              <a:solidFill>
                <a:schemeClr val="bg1"/>
              </a:solidFill>
            </a:endParaRPr>
          </a:p>
          <a:p>
            <a:pPr algn="just"/>
            <a:r>
              <a:rPr lang="it-IT" altLang="it-IT" sz="2400">
                <a:solidFill>
                  <a:schemeClr val="bg1"/>
                </a:solidFill>
              </a:rPr>
              <a:t>Cicli mensili con fermenti lattici per la coesistenza frequente di IBS</a:t>
            </a:r>
          </a:p>
          <a:p>
            <a:pPr algn="just"/>
            <a:endParaRPr lang="it-IT" altLang="it-IT" sz="800">
              <a:solidFill>
                <a:schemeClr val="bg1"/>
              </a:solidFill>
            </a:endParaRPr>
          </a:p>
          <a:p>
            <a:pPr algn="just"/>
            <a:r>
              <a:rPr lang="it-IT" altLang="it-IT" sz="2400">
                <a:solidFill>
                  <a:schemeClr val="bg1"/>
                </a:solidFill>
              </a:rPr>
              <a:t>Nei casi con iposplenismo raccomandata vaccinazione anti-pneumococcica</a:t>
            </a:r>
          </a:p>
          <a:p>
            <a:pPr algn="just"/>
            <a:endParaRPr lang="it-IT" altLang="it-IT" sz="800">
              <a:solidFill>
                <a:schemeClr val="bg1"/>
              </a:solidFill>
            </a:endParaRPr>
          </a:p>
          <a:p>
            <a:pPr algn="just"/>
            <a:r>
              <a:rPr lang="it-IT" altLang="it-IT" sz="2400">
                <a:solidFill>
                  <a:schemeClr val="bg1"/>
                </a:solidFill>
              </a:rPr>
              <a:t>Terapia steroidea ed immunosoppressiva per malattia celiaca refrattaria, digiunoileite ulcerativa e sprue collagenosica</a:t>
            </a:r>
            <a:endParaRPr lang="it-IT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"/>
          <p:cNvSpPr>
            <a:spLocks noChangeArrowheads="1"/>
          </p:cNvSpPr>
          <p:nvPr/>
        </p:nvSpPr>
        <p:spPr bwMode="auto">
          <a:xfrm>
            <a:off x="1919288" y="11114"/>
            <a:ext cx="82296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/>
              <a:t>Future opzioni terapeutiche</a:t>
            </a:r>
          </a:p>
        </p:txBody>
      </p:sp>
      <p:sp>
        <p:nvSpPr>
          <p:cNvPr id="179202" name="Rectangle 5"/>
          <p:cNvSpPr>
            <a:spLocks noChangeArrowheads="1"/>
          </p:cNvSpPr>
          <p:nvPr/>
        </p:nvSpPr>
        <p:spPr bwMode="auto">
          <a:xfrm>
            <a:off x="1981200" y="1571625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u="sng">
                <a:solidFill>
                  <a:srgbClr val="FFFFFF"/>
                </a:solidFill>
              </a:rPr>
              <a:t>Diminuzione del carico antigenico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    	- </a:t>
            </a:r>
            <a:r>
              <a:rPr lang="it-IT" altLang="it-IT" u="sng">
                <a:solidFill>
                  <a:srgbClr val="FFFFFF"/>
                </a:solidFill>
              </a:rPr>
              <a:t>terapia enzimatica supplementare per digerire i peptidi di gliadina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1400" u="sng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u="sng">
                <a:solidFill>
                  <a:srgbClr val="FFFFFF"/>
                </a:solidFill>
              </a:rPr>
              <a:t>Interferenza con il passaggio del glutine attraverso la parete intestinale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    - </a:t>
            </a:r>
            <a:r>
              <a:rPr lang="it-IT" altLang="it-IT" u="sng">
                <a:solidFill>
                  <a:srgbClr val="FFFFFF"/>
                </a:solidFill>
              </a:rPr>
              <a:t>antagonista della zonulina (larazotide)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1400" u="sng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u="sng">
                <a:solidFill>
                  <a:srgbClr val="FFFFFF"/>
                </a:solidFill>
              </a:rPr>
              <a:t>Vaccinazione terapeutica (</a:t>
            </a:r>
            <a:r>
              <a:rPr lang="ja-JP" altLang="it-IT" u="sng">
                <a:solidFill>
                  <a:srgbClr val="FFFFFF"/>
                </a:solidFill>
              </a:rPr>
              <a:t>‘</a:t>
            </a:r>
            <a:r>
              <a:rPr lang="it-IT" altLang="ja-JP" u="sng">
                <a:solidFill>
                  <a:srgbClr val="FFFFFF"/>
                </a:solidFill>
              </a:rPr>
              <a:t>riprogranmmazione</a:t>
            </a:r>
            <a:r>
              <a:rPr lang="ja-JP" altLang="it-IT" u="sng">
                <a:solidFill>
                  <a:srgbClr val="FFFFFF"/>
                </a:solidFill>
              </a:rPr>
              <a:t>’</a:t>
            </a:r>
            <a:r>
              <a:rPr lang="it-IT" altLang="ja-JP" u="sng">
                <a:solidFill>
                  <a:srgbClr val="FFFFFF"/>
                </a:solidFill>
              </a:rPr>
              <a:t> del sistema immunitario attraverso mecanismo di desensibilizzazione)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400" u="sng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14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5" name="Group 4"/>
          <p:cNvGrpSpPr>
            <a:grpSpLocks/>
          </p:cNvGrpSpPr>
          <p:nvPr/>
        </p:nvGrpSpPr>
        <p:grpSpPr bwMode="auto">
          <a:xfrm>
            <a:off x="3432176" y="5060951"/>
            <a:ext cx="6969125" cy="2193925"/>
            <a:chOff x="1166" y="24"/>
            <a:chExt cx="4497" cy="1585"/>
          </a:xfrm>
        </p:grpSpPr>
        <p:grpSp>
          <p:nvGrpSpPr>
            <p:cNvPr id="180237" name="Group 5"/>
            <p:cNvGrpSpPr>
              <a:grpSpLocks/>
            </p:cNvGrpSpPr>
            <p:nvPr/>
          </p:nvGrpSpPr>
          <p:grpSpPr bwMode="auto">
            <a:xfrm>
              <a:off x="2606" y="24"/>
              <a:ext cx="1502" cy="379"/>
              <a:chOff x="2581" y="60"/>
              <a:chExt cx="1502" cy="379"/>
            </a:xfrm>
          </p:grpSpPr>
          <p:sp>
            <p:nvSpPr>
              <p:cNvPr id="94244" name="Oval 6"/>
              <p:cNvSpPr>
                <a:spLocks noChangeArrowheads="1"/>
              </p:cNvSpPr>
              <p:nvPr/>
            </p:nvSpPr>
            <p:spPr bwMode="auto">
              <a:xfrm rot="-3297127">
                <a:off x="3798" y="285"/>
                <a:ext cx="92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4245" name="Oval 7"/>
              <p:cNvSpPr>
                <a:spLocks noChangeArrowheads="1"/>
              </p:cNvSpPr>
              <p:nvPr/>
            </p:nvSpPr>
            <p:spPr bwMode="auto">
              <a:xfrm rot="-3297127">
                <a:off x="3625" y="266"/>
                <a:ext cx="93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4246" name="Oval 8"/>
              <p:cNvSpPr>
                <a:spLocks noChangeArrowheads="1"/>
              </p:cNvSpPr>
              <p:nvPr/>
            </p:nvSpPr>
            <p:spPr bwMode="auto">
              <a:xfrm rot="-3297127">
                <a:off x="3393" y="321"/>
                <a:ext cx="92" cy="8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4247" name="Oval 9"/>
              <p:cNvSpPr>
                <a:spLocks noChangeArrowheads="1"/>
              </p:cNvSpPr>
              <p:nvPr/>
            </p:nvSpPr>
            <p:spPr bwMode="auto">
              <a:xfrm>
                <a:off x="3991" y="183"/>
                <a:ext cx="92" cy="9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4248" name="Oval 10"/>
              <p:cNvSpPr>
                <a:spLocks noChangeArrowheads="1"/>
              </p:cNvSpPr>
              <p:nvPr/>
            </p:nvSpPr>
            <p:spPr bwMode="auto">
              <a:xfrm>
                <a:off x="2878" y="341"/>
                <a:ext cx="92" cy="9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4249" name="Oval 11"/>
              <p:cNvSpPr>
                <a:spLocks noChangeArrowheads="1"/>
              </p:cNvSpPr>
              <p:nvPr/>
            </p:nvSpPr>
            <p:spPr bwMode="auto">
              <a:xfrm>
                <a:off x="3145" y="301"/>
                <a:ext cx="87" cy="95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90508" name="Text Box 12"/>
              <p:cNvSpPr txBox="1">
                <a:spLocks noChangeArrowheads="1"/>
              </p:cNvSpPr>
              <p:nvPr/>
            </p:nvSpPr>
            <p:spPr bwMode="auto">
              <a:xfrm rot="-3812">
                <a:off x="2581" y="60"/>
                <a:ext cx="119" cy="2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ap="rnd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94251" name="Oval 13"/>
              <p:cNvSpPr>
                <a:spLocks noChangeArrowheads="1"/>
              </p:cNvSpPr>
              <p:nvPr/>
            </p:nvSpPr>
            <p:spPr bwMode="auto">
              <a:xfrm>
                <a:off x="3033" y="311"/>
                <a:ext cx="91" cy="10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180238" name="Group 14"/>
            <p:cNvGrpSpPr>
              <a:grpSpLocks/>
            </p:cNvGrpSpPr>
            <p:nvPr/>
          </p:nvGrpSpPr>
          <p:grpSpPr bwMode="auto">
            <a:xfrm>
              <a:off x="1166" y="479"/>
              <a:ext cx="3530" cy="785"/>
              <a:chOff x="1166" y="479"/>
              <a:chExt cx="3530" cy="785"/>
            </a:xfrm>
          </p:grpSpPr>
          <p:sp>
            <p:nvSpPr>
              <p:cNvPr id="180243" name="Freeform 15"/>
              <p:cNvSpPr>
                <a:spLocks/>
              </p:cNvSpPr>
              <p:nvPr/>
            </p:nvSpPr>
            <p:spPr bwMode="auto">
              <a:xfrm>
                <a:off x="1186" y="1149"/>
                <a:ext cx="3488" cy="36"/>
              </a:xfrm>
              <a:custGeom>
                <a:avLst/>
                <a:gdLst>
                  <a:gd name="T0" fmla="*/ 0 w 3628"/>
                  <a:gd name="T1" fmla="*/ 0 h 46"/>
                  <a:gd name="T2" fmla="*/ 280 w 3628"/>
                  <a:gd name="T3" fmla="*/ 10 h 46"/>
                  <a:gd name="T4" fmla="*/ 1429 w 3628"/>
                  <a:gd name="T5" fmla="*/ 14 h 46"/>
                  <a:gd name="T6" fmla="*/ 1725 w 3628"/>
                  <a:gd name="T7" fmla="*/ 3 h 46"/>
                  <a:gd name="T8" fmla="*/ 2276 w 3628"/>
                  <a:gd name="T9" fmla="*/ 17 h 46"/>
                  <a:gd name="T10" fmla="*/ 2672 w 3628"/>
                  <a:gd name="T11" fmla="*/ 3 h 46"/>
                  <a:gd name="T12" fmla="*/ 3100 w 3628"/>
                  <a:gd name="T13" fmla="*/ 1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8" h="46">
                    <a:moveTo>
                      <a:pt x="0" y="0"/>
                    </a:moveTo>
                    <a:cubicBezTo>
                      <a:pt x="109" y="15"/>
                      <a:pt x="219" y="15"/>
                      <a:pt x="328" y="27"/>
                    </a:cubicBezTo>
                    <a:cubicBezTo>
                      <a:pt x="777" y="21"/>
                      <a:pt x="1225" y="8"/>
                      <a:pt x="1673" y="37"/>
                    </a:cubicBezTo>
                    <a:cubicBezTo>
                      <a:pt x="1793" y="31"/>
                      <a:pt x="1902" y="25"/>
                      <a:pt x="2019" y="9"/>
                    </a:cubicBezTo>
                    <a:cubicBezTo>
                      <a:pt x="2236" y="15"/>
                      <a:pt x="2448" y="30"/>
                      <a:pt x="2664" y="46"/>
                    </a:cubicBezTo>
                    <a:cubicBezTo>
                      <a:pt x="2823" y="40"/>
                      <a:pt x="2972" y="28"/>
                      <a:pt x="3128" y="9"/>
                    </a:cubicBezTo>
                    <a:cubicBezTo>
                      <a:pt x="3298" y="15"/>
                      <a:pt x="3460" y="37"/>
                      <a:pt x="3628" y="37"/>
                    </a:cubicBezTo>
                  </a:path>
                </a:pathLst>
              </a:custGeom>
              <a:noFill/>
              <a:ln w="19050" cap="rnd" cmpd="sng">
                <a:solidFill>
                  <a:srgbClr val="FF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0244" name="Freeform 16"/>
              <p:cNvSpPr>
                <a:spLocks/>
              </p:cNvSpPr>
              <p:nvPr/>
            </p:nvSpPr>
            <p:spPr bwMode="auto">
              <a:xfrm>
                <a:off x="1166" y="1218"/>
                <a:ext cx="3530" cy="46"/>
              </a:xfrm>
              <a:custGeom>
                <a:avLst/>
                <a:gdLst>
                  <a:gd name="T0" fmla="*/ 0 w 3628"/>
                  <a:gd name="T1" fmla="*/ 0 h 46"/>
                  <a:gd name="T2" fmla="*/ 294 w 3628"/>
                  <a:gd name="T3" fmla="*/ 27 h 46"/>
                  <a:gd name="T4" fmla="*/ 1499 w 3628"/>
                  <a:gd name="T5" fmla="*/ 37 h 46"/>
                  <a:gd name="T6" fmla="*/ 1809 w 3628"/>
                  <a:gd name="T7" fmla="*/ 9 h 46"/>
                  <a:gd name="T8" fmla="*/ 2388 w 3628"/>
                  <a:gd name="T9" fmla="*/ 46 h 46"/>
                  <a:gd name="T10" fmla="*/ 2804 w 3628"/>
                  <a:gd name="T11" fmla="*/ 9 h 46"/>
                  <a:gd name="T12" fmla="*/ 3252 w 3628"/>
                  <a:gd name="T13" fmla="*/ 37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8" h="46">
                    <a:moveTo>
                      <a:pt x="0" y="0"/>
                    </a:moveTo>
                    <a:cubicBezTo>
                      <a:pt x="109" y="15"/>
                      <a:pt x="219" y="15"/>
                      <a:pt x="328" y="27"/>
                    </a:cubicBezTo>
                    <a:cubicBezTo>
                      <a:pt x="777" y="21"/>
                      <a:pt x="1225" y="8"/>
                      <a:pt x="1673" y="37"/>
                    </a:cubicBezTo>
                    <a:cubicBezTo>
                      <a:pt x="1793" y="31"/>
                      <a:pt x="1902" y="25"/>
                      <a:pt x="2019" y="9"/>
                    </a:cubicBezTo>
                    <a:cubicBezTo>
                      <a:pt x="2236" y="15"/>
                      <a:pt x="2448" y="30"/>
                      <a:pt x="2664" y="46"/>
                    </a:cubicBezTo>
                    <a:cubicBezTo>
                      <a:pt x="2823" y="40"/>
                      <a:pt x="2972" y="28"/>
                      <a:pt x="3128" y="9"/>
                    </a:cubicBezTo>
                    <a:cubicBezTo>
                      <a:pt x="3298" y="15"/>
                      <a:pt x="3460" y="37"/>
                      <a:pt x="3628" y="37"/>
                    </a:cubicBezTo>
                  </a:path>
                </a:pathLst>
              </a:custGeom>
              <a:noFill/>
              <a:ln w="19050" cap="rnd" cmpd="sng">
                <a:solidFill>
                  <a:srgbClr val="FF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0245" name="Group 17"/>
              <p:cNvGrpSpPr>
                <a:grpSpLocks/>
              </p:cNvGrpSpPr>
              <p:nvPr/>
            </p:nvGrpSpPr>
            <p:grpSpPr bwMode="auto">
              <a:xfrm>
                <a:off x="1241" y="479"/>
                <a:ext cx="3382" cy="702"/>
                <a:chOff x="1241" y="479"/>
                <a:chExt cx="3382" cy="702"/>
              </a:xfrm>
            </p:grpSpPr>
            <p:sp>
              <p:nvSpPr>
                <p:cNvPr id="180246" name="Freeform 18"/>
                <p:cNvSpPr>
                  <a:spLocks/>
                </p:cNvSpPr>
                <p:nvPr/>
              </p:nvSpPr>
              <p:spPr bwMode="auto">
                <a:xfrm>
                  <a:off x="2319" y="516"/>
                  <a:ext cx="550" cy="638"/>
                </a:xfrm>
                <a:custGeom>
                  <a:avLst/>
                  <a:gdLst>
                    <a:gd name="T0" fmla="*/ 28 w 589"/>
                    <a:gd name="T1" fmla="*/ 69 h 744"/>
                    <a:gd name="T2" fmla="*/ 41 w 589"/>
                    <a:gd name="T3" fmla="*/ 7 h 744"/>
                    <a:gd name="T4" fmla="*/ 68 w 589"/>
                    <a:gd name="T5" fmla="*/ 45 h 744"/>
                    <a:gd name="T6" fmla="*/ 78 w 589"/>
                    <a:gd name="T7" fmla="*/ 64 h 744"/>
                    <a:gd name="T8" fmla="*/ 105 w 589"/>
                    <a:gd name="T9" fmla="*/ 62 h 744"/>
                    <a:gd name="T10" fmla="*/ 132 w 589"/>
                    <a:gd name="T11" fmla="*/ 23 h 744"/>
                    <a:gd name="T12" fmla="*/ 141 w 589"/>
                    <a:gd name="T13" fmla="*/ 3 h 744"/>
                    <a:gd name="T14" fmla="*/ 154 w 589"/>
                    <a:gd name="T15" fmla="*/ 7 h 744"/>
                    <a:gd name="T16" fmla="*/ 164 w 589"/>
                    <a:gd name="T17" fmla="*/ 26 h 744"/>
                    <a:gd name="T18" fmla="*/ 202 w 589"/>
                    <a:gd name="T19" fmla="*/ 62 h 744"/>
                    <a:gd name="T20" fmla="*/ 256 w 589"/>
                    <a:gd name="T21" fmla="*/ 0 h 744"/>
                    <a:gd name="T22" fmla="*/ 292 w 589"/>
                    <a:gd name="T23" fmla="*/ 59 h 744"/>
                    <a:gd name="T24" fmla="*/ 338 w 589"/>
                    <a:gd name="T25" fmla="*/ 0 h 744"/>
                    <a:gd name="T26" fmla="*/ 378 w 589"/>
                    <a:gd name="T27" fmla="*/ 55 h 744"/>
                    <a:gd name="T28" fmla="*/ 415 w 589"/>
                    <a:gd name="T29" fmla="*/ 9 h 744"/>
                    <a:gd name="T30" fmla="*/ 429 w 589"/>
                    <a:gd name="T31" fmla="*/ 16 h 744"/>
                    <a:gd name="T32" fmla="*/ 438 w 589"/>
                    <a:gd name="T33" fmla="*/ 36 h 744"/>
                    <a:gd name="T34" fmla="*/ 442 w 589"/>
                    <a:gd name="T35" fmla="*/ 64 h 744"/>
                    <a:gd name="T36" fmla="*/ 438 w 589"/>
                    <a:gd name="T37" fmla="*/ 379 h 744"/>
                    <a:gd name="T38" fmla="*/ 384 w 589"/>
                    <a:gd name="T39" fmla="*/ 400 h 744"/>
                    <a:gd name="T40" fmla="*/ 132 w 589"/>
                    <a:gd name="T41" fmla="*/ 402 h 744"/>
                    <a:gd name="T42" fmla="*/ 36 w 589"/>
                    <a:gd name="T43" fmla="*/ 393 h 744"/>
                    <a:gd name="T44" fmla="*/ 8 w 589"/>
                    <a:gd name="T45" fmla="*/ 364 h 744"/>
                    <a:gd name="T46" fmla="*/ 0 w 589"/>
                    <a:gd name="T47" fmla="*/ 343 h 744"/>
                    <a:gd name="T48" fmla="*/ 19 w 589"/>
                    <a:gd name="T49" fmla="*/ 263 h 744"/>
                    <a:gd name="T50" fmla="*/ 22 w 589"/>
                    <a:gd name="T51" fmla="*/ 142 h 744"/>
                    <a:gd name="T52" fmla="*/ 28 w 589"/>
                    <a:gd name="T53" fmla="*/ 69 h 7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89" h="744">
                      <a:moveTo>
                        <a:pt x="36" y="126"/>
                      </a:moveTo>
                      <a:cubicBezTo>
                        <a:pt x="48" y="89"/>
                        <a:pt x="42" y="49"/>
                        <a:pt x="54" y="12"/>
                      </a:cubicBezTo>
                      <a:cubicBezTo>
                        <a:pt x="86" y="23"/>
                        <a:pt x="82" y="51"/>
                        <a:pt x="90" y="84"/>
                      </a:cubicBezTo>
                      <a:cubicBezTo>
                        <a:pt x="93" y="96"/>
                        <a:pt x="102" y="120"/>
                        <a:pt x="102" y="120"/>
                      </a:cubicBezTo>
                      <a:cubicBezTo>
                        <a:pt x="114" y="118"/>
                        <a:pt x="128" y="121"/>
                        <a:pt x="138" y="114"/>
                      </a:cubicBezTo>
                      <a:cubicBezTo>
                        <a:pt x="158" y="100"/>
                        <a:pt x="167" y="63"/>
                        <a:pt x="174" y="42"/>
                      </a:cubicBezTo>
                      <a:cubicBezTo>
                        <a:pt x="178" y="30"/>
                        <a:pt x="186" y="6"/>
                        <a:pt x="186" y="6"/>
                      </a:cubicBezTo>
                      <a:cubicBezTo>
                        <a:pt x="192" y="8"/>
                        <a:pt x="200" y="7"/>
                        <a:pt x="204" y="12"/>
                      </a:cubicBezTo>
                      <a:cubicBezTo>
                        <a:pt x="211" y="22"/>
                        <a:pt x="209" y="37"/>
                        <a:pt x="216" y="48"/>
                      </a:cubicBezTo>
                      <a:cubicBezTo>
                        <a:pt x="231" y="70"/>
                        <a:pt x="242" y="100"/>
                        <a:pt x="264" y="114"/>
                      </a:cubicBezTo>
                      <a:cubicBezTo>
                        <a:pt x="304" y="87"/>
                        <a:pt x="295" y="27"/>
                        <a:pt x="336" y="0"/>
                      </a:cubicBezTo>
                      <a:cubicBezTo>
                        <a:pt x="349" y="38"/>
                        <a:pt x="371" y="70"/>
                        <a:pt x="384" y="108"/>
                      </a:cubicBezTo>
                      <a:cubicBezTo>
                        <a:pt x="434" y="91"/>
                        <a:pt x="392" y="17"/>
                        <a:pt x="444" y="0"/>
                      </a:cubicBezTo>
                      <a:cubicBezTo>
                        <a:pt x="456" y="36"/>
                        <a:pt x="466" y="80"/>
                        <a:pt x="498" y="102"/>
                      </a:cubicBezTo>
                      <a:cubicBezTo>
                        <a:pt x="527" y="83"/>
                        <a:pt x="527" y="47"/>
                        <a:pt x="546" y="18"/>
                      </a:cubicBezTo>
                      <a:cubicBezTo>
                        <a:pt x="552" y="22"/>
                        <a:pt x="560" y="24"/>
                        <a:pt x="564" y="30"/>
                      </a:cubicBezTo>
                      <a:cubicBezTo>
                        <a:pt x="571" y="41"/>
                        <a:pt x="576" y="66"/>
                        <a:pt x="576" y="66"/>
                      </a:cubicBezTo>
                      <a:cubicBezTo>
                        <a:pt x="578" y="84"/>
                        <a:pt x="582" y="102"/>
                        <a:pt x="582" y="120"/>
                      </a:cubicBezTo>
                      <a:cubicBezTo>
                        <a:pt x="582" y="314"/>
                        <a:pt x="589" y="508"/>
                        <a:pt x="576" y="702"/>
                      </a:cubicBezTo>
                      <a:cubicBezTo>
                        <a:pt x="575" y="714"/>
                        <a:pt x="514" y="738"/>
                        <a:pt x="504" y="738"/>
                      </a:cubicBezTo>
                      <a:cubicBezTo>
                        <a:pt x="394" y="740"/>
                        <a:pt x="284" y="742"/>
                        <a:pt x="174" y="744"/>
                      </a:cubicBezTo>
                      <a:cubicBezTo>
                        <a:pt x="132" y="740"/>
                        <a:pt x="88" y="739"/>
                        <a:pt x="48" y="726"/>
                      </a:cubicBezTo>
                      <a:cubicBezTo>
                        <a:pt x="36" y="708"/>
                        <a:pt x="24" y="690"/>
                        <a:pt x="12" y="672"/>
                      </a:cubicBezTo>
                      <a:cubicBezTo>
                        <a:pt x="5" y="661"/>
                        <a:pt x="0" y="636"/>
                        <a:pt x="0" y="636"/>
                      </a:cubicBezTo>
                      <a:cubicBezTo>
                        <a:pt x="4" y="582"/>
                        <a:pt x="7" y="537"/>
                        <a:pt x="24" y="486"/>
                      </a:cubicBezTo>
                      <a:cubicBezTo>
                        <a:pt x="31" y="403"/>
                        <a:pt x="35" y="351"/>
                        <a:pt x="30" y="264"/>
                      </a:cubicBezTo>
                      <a:cubicBezTo>
                        <a:pt x="36" y="118"/>
                        <a:pt x="36" y="72"/>
                        <a:pt x="36" y="12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0247" name="Freeform 19"/>
                <p:cNvSpPr>
                  <a:spLocks/>
                </p:cNvSpPr>
                <p:nvPr/>
              </p:nvSpPr>
              <p:spPr bwMode="auto">
                <a:xfrm>
                  <a:off x="2971" y="479"/>
                  <a:ext cx="603" cy="666"/>
                </a:xfrm>
                <a:custGeom>
                  <a:avLst/>
                  <a:gdLst>
                    <a:gd name="T0" fmla="*/ 10 w 636"/>
                    <a:gd name="T1" fmla="*/ 77 h 778"/>
                    <a:gd name="T2" fmla="*/ 36 w 636"/>
                    <a:gd name="T3" fmla="*/ 9 h 778"/>
                    <a:gd name="T4" fmla="*/ 79 w 636"/>
                    <a:gd name="T5" fmla="*/ 68 h 778"/>
                    <a:gd name="T6" fmla="*/ 123 w 636"/>
                    <a:gd name="T7" fmla="*/ 58 h 778"/>
                    <a:gd name="T8" fmla="*/ 137 w 636"/>
                    <a:gd name="T9" fmla="*/ 26 h 778"/>
                    <a:gd name="T10" fmla="*/ 142 w 636"/>
                    <a:gd name="T11" fmla="*/ 16 h 778"/>
                    <a:gd name="T12" fmla="*/ 191 w 636"/>
                    <a:gd name="T13" fmla="*/ 39 h 778"/>
                    <a:gd name="T14" fmla="*/ 210 w 636"/>
                    <a:gd name="T15" fmla="*/ 58 h 778"/>
                    <a:gd name="T16" fmla="*/ 258 w 636"/>
                    <a:gd name="T17" fmla="*/ 28 h 778"/>
                    <a:gd name="T18" fmla="*/ 268 w 636"/>
                    <a:gd name="T19" fmla="*/ 9 h 778"/>
                    <a:gd name="T20" fmla="*/ 283 w 636"/>
                    <a:gd name="T21" fmla="*/ 13 h 778"/>
                    <a:gd name="T22" fmla="*/ 320 w 636"/>
                    <a:gd name="T23" fmla="*/ 58 h 778"/>
                    <a:gd name="T24" fmla="*/ 360 w 636"/>
                    <a:gd name="T25" fmla="*/ 0 h 778"/>
                    <a:gd name="T26" fmla="*/ 413 w 636"/>
                    <a:gd name="T27" fmla="*/ 54 h 778"/>
                    <a:gd name="T28" fmla="*/ 448 w 636"/>
                    <a:gd name="T29" fmla="*/ 9 h 778"/>
                    <a:gd name="T30" fmla="*/ 472 w 636"/>
                    <a:gd name="T31" fmla="*/ 33 h 778"/>
                    <a:gd name="T32" fmla="*/ 477 w 636"/>
                    <a:gd name="T33" fmla="*/ 42 h 778"/>
                    <a:gd name="T34" fmla="*/ 462 w 636"/>
                    <a:gd name="T35" fmla="*/ 155 h 778"/>
                    <a:gd name="T36" fmla="*/ 467 w 636"/>
                    <a:gd name="T37" fmla="*/ 238 h 778"/>
                    <a:gd name="T38" fmla="*/ 399 w 636"/>
                    <a:gd name="T39" fmla="*/ 412 h 778"/>
                    <a:gd name="T40" fmla="*/ 70 w 636"/>
                    <a:gd name="T41" fmla="*/ 403 h 778"/>
                    <a:gd name="T42" fmla="*/ 26 w 636"/>
                    <a:gd name="T43" fmla="*/ 354 h 778"/>
                    <a:gd name="T44" fmla="*/ 16 w 636"/>
                    <a:gd name="T45" fmla="*/ 335 h 778"/>
                    <a:gd name="T46" fmla="*/ 16 w 636"/>
                    <a:gd name="T47" fmla="*/ 199 h 778"/>
                    <a:gd name="T48" fmla="*/ 26 w 636"/>
                    <a:gd name="T49" fmla="*/ 174 h 778"/>
                    <a:gd name="T50" fmla="*/ 30 w 636"/>
                    <a:gd name="T51" fmla="*/ 161 h 778"/>
                    <a:gd name="T52" fmla="*/ 26 w 636"/>
                    <a:gd name="T53" fmla="*/ 135 h 778"/>
                    <a:gd name="T54" fmla="*/ 16 w 636"/>
                    <a:gd name="T55" fmla="*/ 116 h 778"/>
                    <a:gd name="T56" fmla="*/ 10 w 636"/>
                    <a:gd name="T57" fmla="*/ 77 h 77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36" h="778">
                      <a:moveTo>
                        <a:pt x="14" y="144"/>
                      </a:moveTo>
                      <a:cubicBezTo>
                        <a:pt x="0" y="102"/>
                        <a:pt x="6" y="44"/>
                        <a:pt x="44" y="18"/>
                      </a:cubicBezTo>
                      <a:cubicBezTo>
                        <a:pt x="57" y="58"/>
                        <a:pt x="68" y="96"/>
                        <a:pt x="98" y="126"/>
                      </a:cubicBezTo>
                      <a:cubicBezTo>
                        <a:pt x="111" y="124"/>
                        <a:pt x="141" y="124"/>
                        <a:pt x="152" y="108"/>
                      </a:cubicBezTo>
                      <a:cubicBezTo>
                        <a:pt x="164" y="91"/>
                        <a:pt x="163" y="68"/>
                        <a:pt x="170" y="48"/>
                      </a:cubicBezTo>
                      <a:cubicBezTo>
                        <a:pt x="172" y="42"/>
                        <a:pt x="176" y="30"/>
                        <a:pt x="176" y="30"/>
                      </a:cubicBezTo>
                      <a:cubicBezTo>
                        <a:pt x="225" y="38"/>
                        <a:pt x="215" y="34"/>
                        <a:pt x="236" y="72"/>
                      </a:cubicBezTo>
                      <a:cubicBezTo>
                        <a:pt x="243" y="85"/>
                        <a:pt x="260" y="108"/>
                        <a:pt x="260" y="108"/>
                      </a:cubicBezTo>
                      <a:cubicBezTo>
                        <a:pt x="295" y="99"/>
                        <a:pt x="306" y="86"/>
                        <a:pt x="320" y="54"/>
                      </a:cubicBezTo>
                      <a:cubicBezTo>
                        <a:pt x="325" y="42"/>
                        <a:pt x="332" y="18"/>
                        <a:pt x="332" y="18"/>
                      </a:cubicBezTo>
                      <a:cubicBezTo>
                        <a:pt x="338" y="20"/>
                        <a:pt x="346" y="19"/>
                        <a:pt x="350" y="24"/>
                      </a:cubicBezTo>
                      <a:cubicBezTo>
                        <a:pt x="372" y="55"/>
                        <a:pt x="361" y="83"/>
                        <a:pt x="398" y="108"/>
                      </a:cubicBezTo>
                      <a:cubicBezTo>
                        <a:pt x="431" y="86"/>
                        <a:pt x="434" y="37"/>
                        <a:pt x="446" y="0"/>
                      </a:cubicBezTo>
                      <a:cubicBezTo>
                        <a:pt x="467" y="31"/>
                        <a:pt x="482" y="82"/>
                        <a:pt x="512" y="102"/>
                      </a:cubicBezTo>
                      <a:cubicBezTo>
                        <a:pt x="523" y="69"/>
                        <a:pt x="525" y="38"/>
                        <a:pt x="554" y="18"/>
                      </a:cubicBezTo>
                      <a:cubicBezTo>
                        <a:pt x="584" y="28"/>
                        <a:pt x="570" y="18"/>
                        <a:pt x="584" y="60"/>
                      </a:cubicBezTo>
                      <a:cubicBezTo>
                        <a:pt x="586" y="66"/>
                        <a:pt x="590" y="78"/>
                        <a:pt x="590" y="78"/>
                      </a:cubicBezTo>
                      <a:cubicBezTo>
                        <a:pt x="587" y="150"/>
                        <a:pt x="586" y="218"/>
                        <a:pt x="572" y="288"/>
                      </a:cubicBezTo>
                      <a:cubicBezTo>
                        <a:pt x="574" y="340"/>
                        <a:pt x="575" y="392"/>
                        <a:pt x="578" y="444"/>
                      </a:cubicBezTo>
                      <a:cubicBezTo>
                        <a:pt x="586" y="577"/>
                        <a:pt x="636" y="721"/>
                        <a:pt x="494" y="768"/>
                      </a:cubicBezTo>
                      <a:cubicBezTo>
                        <a:pt x="409" y="766"/>
                        <a:pt x="198" y="778"/>
                        <a:pt x="86" y="750"/>
                      </a:cubicBezTo>
                      <a:cubicBezTo>
                        <a:pt x="76" y="735"/>
                        <a:pt x="37" y="674"/>
                        <a:pt x="32" y="660"/>
                      </a:cubicBezTo>
                      <a:cubicBezTo>
                        <a:pt x="28" y="648"/>
                        <a:pt x="20" y="624"/>
                        <a:pt x="20" y="624"/>
                      </a:cubicBezTo>
                      <a:cubicBezTo>
                        <a:pt x="11" y="515"/>
                        <a:pt x="8" y="519"/>
                        <a:pt x="20" y="372"/>
                      </a:cubicBezTo>
                      <a:cubicBezTo>
                        <a:pt x="21" y="356"/>
                        <a:pt x="28" y="340"/>
                        <a:pt x="32" y="324"/>
                      </a:cubicBezTo>
                      <a:cubicBezTo>
                        <a:pt x="34" y="316"/>
                        <a:pt x="38" y="300"/>
                        <a:pt x="38" y="300"/>
                      </a:cubicBezTo>
                      <a:cubicBezTo>
                        <a:pt x="36" y="284"/>
                        <a:pt x="35" y="268"/>
                        <a:pt x="32" y="252"/>
                      </a:cubicBezTo>
                      <a:cubicBezTo>
                        <a:pt x="29" y="240"/>
                        <a:pt x="20" y="216"/>
                        <a:pt x="20" y="216"/>
                      </a:cubicBezTo>
                      <a:cubicBezTo>
                        <a:pt x="14" y="148"/>
                        <a:pt x="14" y="172"/>
                        <a:pt x="14" y="14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0248" name="Freeform 20"/>
                <p:cNvSpPr>
                  <a:spLocks/>
                </p:cNvSpPr>
                <p:nvPr/>
              </p:nvSpPr>
              <p:spPr bwMode="auto">
                <a:xfrm>
                  <a:off x="1782" y="499"/>
                  <a:ext cx="557" cy="647"/>
                </a:xfrm>
                <a:custGeom>
                  <a:avLst/>
                  <a:gdLst>
                    <a:gd name="T0" fmla="*/ 51 w 588"/>
                    <a:gd name="T1" fmla="*/ 396 h 756"/>
                    <a:gd name="T2" fmla="*/ 31 w 588"/>
                    <a:gd name="T3" fmla="*/ 363 h 756"/>
                    <a:gd name="T4" fmla="*/ 17 w 588"/>
                    <a:gd name="T5" fmla="*/ 277 h 756"/>
                    <a:gd name="T6" fmla="*/ 23 w 588"/>
                    <a:gd name="T7" fmla="*/ 119 h 756"/>
                    <a:gd name="T8" fmla="*/ 51 w 588"/>
                    <a:gd name="T9" fmla="*/ 0 h 756"/>
                    <a:gd name="T10" fmla="*/ 94 w 588"/>
                    <a:gd name="T11" fmla="*/ 68 h 756"/>
                    <a:gd name="T12" fmla="*/ 143 w 588"/>
                    <a:gd name="T13" fmla="*/ 7 h 756"/>
                    <a:gd name="T14" fmla="*/ 186 w 588"/>
                    <a:gd name="T15" fmla="*/ 68 h 756"/>
                    <a:gd name="T16" fmla="*/ 220 w 588"/>
                    <a:gd name="T17" fmla="*/ 26 h 756"/>
                    <a:gd name="T18" fmla="*/ 253 w 588"/>
                    <a:gd name="T19" fmla="*/ 0 h 756"/>
                    <a:gd name="T20" fmla="*/ 307 w 588"/>
                    <a:gd name="T21" fmla="*/ 58 h 756"/>
                    <a:gd name="T22" fmla="*/ 331 w 588"/>
                    <a:gd name="T23" fmla="*/ 28 h 756"/>
                    <a:gd name="T24" fmla="*/ 341 w 588"/>
                    <a:gd name="T25" fmla="*/ 9 h 756"/>
                    <a:gd name="T26" fmla="*/ 355 w 588"/>
                    <a:gd name="T27" fmla="*/ 13 h 756"/>
                    <a:gd name="T28" fmla="*/ 379 w 588"/>
                    <a:gd name="T29" fmla="*/ 64 h 756"/>
                    <a:gd name="T30" fmla="*/ 418 w 588"/>
                    <a:gd name="T31" fmla="*/ 35 h 756"/>
                    <a:gd name="T32" fmla="*/ 437 w 588"/>
                    <a:gd name="T33" fmla="*/ 16 h 756"/>
                    <a:gd name="T34" fmla="*/ 466 w 588"/>
                    <a:gd name="T35" fmla="*/ 42 h 756"/>
                    <a:gd name="T36" fmla="*/ 447 w 588"/>
                    <a:gd name="T37" fmla="*/ 312 h 756"/>
                    <a:gd name="T38" fmla="*/ 442 w 588"/>
                    <a:gd name="T39" fmla="*/ 367 h 756"/>
                    <a:gd name="T40" fmla="*/ 307 w 588"/>
                    <a:gd name="T41" fmla="*/ 406 h 756"/>
                    <a:gd name="T42" fmla="*/ 114 w 588"/>
                    <a:gd name="T43" fmla="*/ 402 h 756"/>
                    <a:gd name="T44" fmla="*/ 51 w 588"/>
                    <a:gd name="T45" fmla="*/ 396 h 7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8" h="756">
                      <a:moveTo>
                        <a:pt x="63" y="738"/>
                      </a:moveTo>
                      <a:cubicBezTo>
                        <a:pt x="56" y="716"/>
                        <a:pt x="45" y="701"/>
                        <a:pt x="39" y="678"/>
                      </a:cubicBezTo>
                      <a:cubicBezTo>
                        <a:pt x="33" y="624"/>
                        <a:pt x="28" y="570"/>
                        <a:pt x="21" y="516"/>
                      </a:cubicBezTo>
                      <a:cubicBezTo>
                        <a:pt x="28" y="409"/>
                        <a:pt x="31" y="334"/>
                        <a:pt x="27" y="222"/>
                      </a:cubicBezTo>
                      <a:cubicBezTo>
                        <a:pt x="28" y="179"/>
                        <a:pt x="0" y="42"/>
                        <a:pt x="63" y="0"/>
                      </a:cubicBezTo>
                      <a:cubicBezTo>
                        <a:pt x="122" y="20"/>
                        <a:pt x="60" y="107"/>
                        <a:pt x="117" y="126"/>
                      </a:cubicBezTo>
                      <a:cubicBezTo>
                        <a:pt x="169" y="109"/>
                        <a:pt x="122" y="30"/>
                        <a:pt x="177" y="12"/>
                      </a:cubicBezTo>
                      <a:cubicBezTo>
                        <a:pt x="209" y="44"/>
                        <a:pt x="206" y="89"/>
                        <a:pt x="231" y="126"/>
                      </a:cubicBezTo>
                      <a:cubicBezTo>
                        <a:pt x="262" y="116"/>
                        <a:pt x="263" y="77"/>
                        <a:pt x="273" y="48"/>
                      </a:cubicBezTo>
                      <a:cubicBezTo>
                        <a:pt x="283" y="18"/>
                        <a:pt x="294" y="14"/>
                        <a:pt x="315" y="0"/>
                      </a:cubicBezTo>
                      <a:cubicBezTo>
                        <a:pt x="359" y="15"/>
                        <a:pt x="339" y="80"/>
                        <a:pt x="381" y="108"/>
                      </a:cubicBezTo>
                      <a:cubicBezTo>
                        <a:pt x="411" y="98"/>
                        <a:pt x="403" y="83"/>
                        <a:pt x="411" y="54"/>
                      </a:cubicBezTo>
                      <a:cubicBezTo>
                        <a:pt x="414" y="42"/>
                        <a:pt x="423" y="18"/>
                        <a:pt x="423" y="18"/>
                      </a:cubicBezTo>
                      <a:cubicBezTo>
                        <a:pt x="429" y="20"/>
                        <a:pt x="437" y="19"/>
                        <a:pt x="441" y="24"/>
                      </a:cubicBezTo>
                      <a:cubicBezTo>
                        <a:pt x="457" y="46"/>
                        <a:pt x="462" y="93"/>
                        <a:pt x="471" y="120"/>
                      </a:cubicBezTo>
                      <a:cubicBezTo>
                        <a:pt x="506" y="108"/>
                        <a:pt x="507" y="103"/>
                        <a:pt x="519" y="66"/>
                      </a:cubicBezTo>
                      <a:cubicBezTo>
                        <a:pt x="524" y="52"/>
                        <a:pt x="543" y="30"/>
                        <a:pt x="543" y="30"/>
                      </a:cubicBezTo>
                      <a:cubicBezTo>
                        <a:pt x="576" y="38"/>
                        <a:pt x="571" y="46"/>
                        <a:pt x="579" y="78"/>
                      </a:cubicBezTo>
                      <a:cubicBezTo>
                        <a:pt x="588" y="247"/>
                        <a:pt x="579" y="414"/>
                        <a:pt x="555" y="582"/>
                      </a:cubicBezTo>
                      <a:cubicBezTo>
                        <a:pt x="553" y="616"/>
                        <a:pt x="552" y="650"/>
                        <a:pt x="549" y="684"/>
                      </a:cubicBezTo>
                      <a:cubicBezTo>
                        <a:pt x="543" y="742"/>
                        <a:pt x="421" y="751"/>
                        <a:pt x="381" y="756"/>
                      </a:cubicBezTo>
                      <a:cubicBezTo>
                        <a:pt x="301" y="754"/>
                        <a:pt x="221" y="753"/>
                        <a:pt x="141" y="750"/>
                      </a:cubicBezTo>
                      <a:cubicBezTo>
                        <a:pt x="131" y="750"/>
                        <a:pt x="63" y="727"/>
                        <a:pt x="63" y="7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0249" name="Freeform 21"/>
                <p:cNvSpPr>
                  <a:spLocks/>
                </p:cNvSpPr>
                <p:nvPr/>
              </p:nvSpPr>
              <p:spPr bwMode="auto">
                <a:xfrm>
                  <a:off x="3533" y="507"/>
                  <a:ext cx="549" cy="674"/>
                </a:xfrm>
                <a:custGeom>
                  <a:avLst/>
                  <a:gdLst>
                    <a:gd name="T0" fmla="*/ 12 w 580"/>
                    <a:gd name="T1" fmla="*/ 12 h 792"/>
                    <a:gd name="T2" fmla="*/ 9 w 580"/>
                    <a:gd name="T3" fmla="*/ 54 h 792"/>
                    <a:gd name="T4" fmla="*/ 12 w 580"/>
                    <a:gd name="T5" fmla="*/ 356 h 792"/>
                    <a:gd name="T6" fmla="*/ 230 w 580"/>
                    <a:gd name="T7" fmla="*/ 409 h 792"/>
                    <a:gd name="T8" fmla="*/ 336 w 580"/>
                    <a:gd name="T9" fmla="*/ 406 h 792"/>
                    <a:gd name="T10" fmla="*/ 374 w 580"/>
                    <a:gd name="T11" fmla="*/ 399 h 792"/>
                    <a:gd name="T12" fmla="*/ 403 w 580"/>
                    <a:gd name="T13" fmla="*/ 393 h 792"/>
                    <a:gd name="T14" fmla="*/ 452 w 580"/>
                    <a:gd name="T15" fmla="*/ 324 h 792"/>
                    <a:gd name="T16" fmla="*/ 452 w 580"/>
                    <a:gd name="T17" fmla="*/ 76 h 792"/>
                    <a:gd name="T18" fmla="*/ 428 w 580"/>
                    <a:gd name="T19" fmla="*/ 9 h 792"/>
                    <a:gd name="T20" fmla="*/ 374 w 580"/>
                    <a:gd name="T21" fmla="*/ 60 h 792"/>
                    <a:gd name="T22" fmla="*/ 350 w 580"/>
                    <a:gd name="T23" fmla="*/ 7 h 792"/>
                    <a:gd name="T24" fmla="*/ 336 w 580"/>
                    <a:gd name="T25" fmla="*/ 0 h 792"/>
                    <a:gd name="T26" fmla="*/ 277 w 580"/>
                    <a:gd name="T27" fmla="*/ 56 h 792"/>
                    <a:gd name="T28" fmla="*/ 220 w 580"/>
                    <a:gd name="T29" fmla="*/ 3 h 792"/>
                    <a:gd name="T30" fmla="*/ 148 w 580"/>
                    <a:gd name="T31" fmla="*/ 60 h 792"/>
                    <a:gd name="T32" fmla="*/ 109 w 580"/>
                    <a:gd name="T33" fmla="*/ 7 h 792"/>
                    <a:gd name="T34" fmla="*/ 95 w 580"/>
                    <a:gd name="T35" fmla="*/ 9 h 792"/>
                    <a:gd name="T36" fmla="*/ 46 w 580"/>
                    <a:gd name="T37" fmla="*/ 60 h 792"/>
                    <a:gd name="T38" fmla="*/ 27 w 580"/>
                    <a:gd name="T39" fmla="*/ 31 h 792"/>
                    <a:gd name="T40" fmla="*/ 18 w 580"/>
                    <a:gd name="T41" fmla="*/ 9 h 792"/>
                    <a:gd name="T42" fmla="*/ 4 w 580"/>
                    <a:gd name="T43" fmla="*/ 7 h 792"/>
                    <a:gd name="T44" fmla="*/ 12 w 580"/>
                    <a:gd name="T45" fmla="*/ 12 h 79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0" h="792">
                      <a:moveTo>
                        <a:pt x="16" y="24"/>
                      </a:moveTo>
                      <a:cubicBezTo>
                        <a:pt x="14" y="50"/>
                        <a:pt x="10" y="76"/>
                        <a:pt x="10" y="102"/>
                      </a:cubicBezTo>
                      <a:cubicBezTo>
                        <a:pt x="10" y="294"/>
                        <a:pt x="10" y="486"/>
                        <a:pt x="16" y="678"/>
                      </a:cubicBezTo>
                      <a:cubicBezTo>
                        <a:pt x="19" y="792"/>
                        <a:pt x="222" y="773"/>
                        <a:pt x="286" y="780"/>
                      </a:cubicBezTo>
                      <a:cubicBezTo>
                        <a:pt x="330" y="778"/>
                        <a:pt x="374" y="778"/>
                        <a:pt x="418" y="774"/>
                      </a:cubicBezTo>
                      <a:cubicBezTo>
                        <a:pt x="434" y="772"/>
                        <a:pt x="450" y="767"/>
                        <a:pt x="466" y="762"/>
                      </a:cubicBezTo>
                      <a:cubicBezTo>
                        <a:pt x="478" y="758"/>
                        <a:pt x="502" y="750"/>
                        <a:pt x="502" y="750"/>
                      </a:cubicBezTo>
                      <a:cubicBezTo>
                        <a:pt x="531" y="706"/>
                        <a:pt x="549" y="669"/>
                        <a:pt x="562" y="618"/>
                      </a:cubicBezTo>
                      <a:cubicBezTo>
                        <a:pt x="580" y="460"/>
                        <a:pt x="571" y="303"/>
                        <a:pt x="562" y="144"/>
                      </a:cubicBezTo>
                      <a:cubicBezTo>
                        <a:pt x="560" y="104"/>
                        <a:pt x="579" y="34"/>
                        <a:pt x="532" y="18"/>
                      </a:cubicBezTo>
                      <a:cubicBezTo>
                        <a:pt x="493" y="44"/>
                        <a:pt x="510" y="85"/>
                        <a:pt x="466" y="114"/>
                      </a:cubicBezTo>
                      <a:cubicBezTo>
                        <a:pt x="463" y="104"/>
                        <a:pt x="441" y="22"/>
                        <a:pt x="436" y="12"/>
                      </a:cubicBezTo>
                      <a:cubicBezTo>
                        <a:pt x="432" y="6"/>
                        <a:pt x="424" y="4"/>
                        <a:pt x="418" y="0"/>
                      </a:cubicBezTo>
                      <a:cubicBezTo>
                        <a:pt x="374" y="30"/>
                        <a:pt x="399" y="90"/>
                        <a:pt x="346" y="108"/>
                      </a:cubicBezTo>
                      <a:cubicBezTo>
                        <a:pt x="295" y="91"/>
                        <a:pt x="320" y="21"/>
                        <a:pt x="274" y="6"/>
                      </a:cubicBezTo>
                      <a:cubicBezTo>
                        <a:pt x="236" y="31"/>
                        <a:pt x="239" y="96"/>
                        <a:pt x="184" y="114"/>
                      </a:cubicBezTo>
                      <a:cubicBezTo>
                        <a:pt x="172" y="78"/>
                        <a:pt x="168" y="33"/>
                        <a:pt x="136" y="12"/>
                      </a:cubicBezTo>
                      <a:cubicBezTo>
                        <a:pt x="130" y="14"/>
                        <a:pt x="122" y="13"/>
                        <a:pt x="118" y="18"/>
                      </a:cubicBezTo>
                      <a:cubicBezTo>
                        <a:pt x="95" y="50"/>
                        <a:pt x="102" y="99"/>
                        <a:pt x="58" y="114"/>
                      </a:cubicBezTo>
                      <a:cubicBezTo>
                        <a:pt x="39" y="85"/>
                        <a:pt x="48" y="103"/>
                        <a:pt x="34" y="60"/>
                      </a:cubicBezTo>
                      <a:cubicBezTo>
                        <a:pt x="34" y="60"/>
                        <a:pt x="25" y="21"/>
                        <a:pt x="22" y="18"/>
                      </a:cubicBezTo>
                      <a:cubicBezTo>
                        <a:pt x="18" y="14"/>
                        <a:pt x="8" y="8"/>
                        <a:pt x="4" y="12"/>
                      </a:cubicBezTo>
                      <a:cubicBezTo>
                        <a:pt x="0" y="16"/>
                        <a:pt x="12" y="20"/>
                        <a:pt x="16" y="2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0250" name="Freeform 22"/>
                <p:cNvSpPr>
                  <a:spLocks/>
                </p:cNvSpPr>
                <p:nvPr/>
              </p:nvSpPr>
              <p:spPr bwMode="auto">
                <a:xfrm>
                  <a:off x="4065" y="502"/>
                  <a:ext cx="558" cy="648"/>
                </a:xfrm>
                <a:custGeom>
                  <a:avLst/>
                  <a:gdLst>
                    <a:gd name="T0" fmla="*/ 51 w 588"/>
                    <a:gd name="T1" fmla="*/ 399 h 756"/>
                    <a:gd name="T2" fmla="*/ 31 w 588"/>
                    <a:gd name="T3" fmla="*/ 366 h 756"/>
                    <a:gd name="T4" fmla="*/ 17 w 588"/>
                    <a:gd name="T5" fmla="*/ 279 h 756"/>
                    <a:gd name="T6" fmla="*/ 23 w 588"/>
                    <a:gd name="T7" fmla="*/ 120 h 756"/>
                    <a:gd name="T8" fmla="*/ 51 w 588"/>
                    <a:gd name="T9" fmla="*/ 0 h 756"/>
                    <a:gd name="T10" fmla="*/ 95 w 588"/>
                    <a:gd name="T11" fmla="*/ 69 h 756"/>
                    <a:gd name="T12" fmla="*/ 143 w 588"/>
                    <a:gd name="T13" fmla="*/ 7 h 756"/>
                    <a:gd name="T14" fmla="*/ 187 w 588"/>
                    <a:gd name="T15" fmla="*/ 69 h 756"/>
                    <a:gd name="T16" fmla="*/ 221 w 588"/>
                    <a:gd name="T17" fmla="*/ 26 h 756"/>
                    <a:gd name="T18" fmla="*/ 256 w 588"/>
                    <a:gd name="T19" fmla="*/ 0 h 756"/>
                    <a:gd name="T20" fmla="*/ 309 w 588"/>
                    <a:gd name="T21" fmla="*/ 59 h 756"/>
                    <a:gd name="T22" fmla="*/ 333 w 588"/>
                    <a:gd name="T23" fmla="*/ 28 h 756"/>
                    <a:gd name="T24" fmla="*/ 344 w 588"/>
                    <a:gd name="T25" fmla="*/ 9 h 756"/>
                    <a:gd name="T26" fmla="*/ 359 w 588"/>
                    <a:gd name="T27" fmla="*/ 13 h 756"/>
                    <a:gd name="T28" fmla="*/ 381 w 588"/>
                    <a:gd name="T29" fmla="*/ 64 h 756"/>
                    <a:gd name="T30" fmla="*/ 421 w 588"/>
                    <a:gd name="T31" fmla="*/ 36 h 756"/>
                    <a:gd name="T32" fmla="*/ 440 w 588"/>
                    <a:gd name="T33" fmla="*/ 16 h 756"/>
                    <a:gd name="T34" fmla="*/ 469 w 588"/>
                    <a:gd name="T35" fmla="*/ 42 h 756"/>
                    <a:gd name="T36" fmla="*/ 450 w 588"/>
                    <a:gd name="T37" fmla="*/ 315 h 756"/>
                    <a:gd name="T38" fmla="*/ 445 w 588"/>
                    <a:gd name="T39" fmla="*/ 369 h 756"/>
                    <a:gd name="T40" fmla="*/ 309 w 588"/>
                    <a:gd name="T41" fmla="*/ 408 h 756"/>
                    <a:gd name="T42" fmla="*/ 115 w 588"/>
                    <a:gd name="T43" fmla="*/ 405 h 756"/>
                    <a:gd name="T44" fmla="*/ 51 w 588"/>
                    <a:gd name="T45" fmla="*/ 399 h 7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8" h="756">
                      <a:moveTo>
                        <a:pt x="63" y="738"/>
                      </a:moveTo>
                      <a:cubicBezTo>
                        <a:pt x="56" y="716"/>
                        <a:pt x="45" y="701"/>
                        <a:pt x="39" y="678"/>
                      </a:cubicBezTo>
                      <a:cubicBezTo>
                        <a:pt x="33" y="624"/>
                        <a:pt x="28" y="570"/>
                        <a:pt x="21" y="516"/>
                      </a:cubicBezTo>
                      <a:cubicBezTo>
                        <a:pt x="28" y="409"/>
                        <a:pt x="31" y="334"/>
                        <a:pt x="27" y="222"/>
                      </a:cubicBezTo>
                      <a:cubicBezTo>
                        <a:pt x="28" y="179"/>
                        <a:pt x="0" y="42"/>
                        <a:pt x="63" y="0"/>
                      </a:cubicBezTo>
                      <a:cubicBezTo>
                        <a:pt x="122" y="20"/>
                        <a:pt x="60" y="107"/>
                        <a:pt x="117" y="126"/>
                      </a:cubicBezTo>
                      <a:cubicBezTo>
                        <a:pt x="169" y="109"/>
                        <a:pt x="122" y="30"/>
                        <a:pt x="177" y="12"/>
                      </a:cubicBezTo>
                      <a:cubicBezTo>
                        <a:pt x="209" y="44"/>
                        <a:pt x="206" y="89"/>
                        <a:pt x="231" y="126"/>
                      </a:cubicBezTo>
                      <a:cubicBezTo>
                        <a:pt x="262" y="116"/>
                        <a:pt x="263" y="77"/>
                        <a:pt x="273" y="48"/>
                      </a:cubicBezTo>
                      <a:cubicBezTo>
                        <a:pt x="283" y="18"/>
                        <a:pt x="294" y="14"/>
                        <a:pt x="315" y="0"/>
                      </a:cubicBezTo>
                      <a:cubicBezTo>
                        <a:pt x="359" y="15"/>
                        <a:pt x="339" y="80"/>
                        <a:pt x="381" y="108"/>
                      </a:cubicBezTo>
                      <a:cubicBezTo>
                        <a:pt x="411" y="98"/>
                        <a:pt x="403" y="83"/>
                        <a:pt x="411" y="54"/>
                      </a:cubicBezTo>
                      <a:cubicBezTo>
                        <a:pt x="414" y="42"/>
                        <a:pt x="423" y="18"/>
                        <a:pt x="423" y="18"/>
                      </a:cubicBezTo>
                      <a:cubicBezTo>
                        <a:pt x="429" y="20"/>
                        <a:pt x="437" y="19"/>
                        <a:pt x="441" y="24"/>
                      </a:cubicBezTo>
                      <a:cubicBezTo>
                        <a:pt x="457" y="46"/>
                        <a:pt x="462" y="93"/>
                        <a:pt x="471" y="120"/>
                      </a:cubicBezTo>
                      <a:cubicBezTo>
                        <a:pt x="506" y="108"/>
                        <a:pt x="507" y="103"/>
                        <a:pt x="519" y="66"/>
                      </a:cubicBezTo>
                      <a:cubicBezTo>
                        <a:pt x="524" y="52"/>
                        <a:pt x="543" y="30"/>
                        <a:pt x="543" y="30"/>
                      </a:cubicBezTo>
                      <a:cubicBezTo>
                        <a:pt x="576" y="38"/>
                        <a:pt x="571" y="46"/>
                        <a:pt x="579" y="78"/>
                      </a:cubicBezTo>
                      <a:cubicBezTo>
                        <a:pt x="588" y="247"/>
                        <a:pt x="579" y="414"/>
                        <a:pt x="555" y="582"/>
                      </a:cubicBezTo>
                      <a:cubicBezTo>
                        <a:pt x="553" y="616"/>
                        <a:pt x="552" y="650"/>
                        <a:pt x="549" y="684"/>
                      </a:cubicBezTo>
                      <a:cubicBezTo>
                        <a:pt x="543" y="742"/>
                        <a:pt x="421" y="751"/>
                        <a:pt x="381" y="756"/>
                      </a:cubicBezTo>
                      <a:cubicBezTo>
                        <a:pt x="301" y="754"/>
                        <a:pt x="221" y="753"/>
                        <a:pt x="141" y="750"/>
                      </a:cubicBezTo>
                      <a:cubicBezTo>
                        <a:pt x="131" y="750"/>
                        <a:pt x="63" y="727"/>
                        <a:pt x="63" y="7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237" name="Oval 23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1955" y="894"/>
                  <a:ext cx="156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4238" name="Oval 24"/>
                <p:cNvSpPr>
                  <a:spLocks noChangeArrowheads="1"/>
                </p:cNvSpPr>
                <p:nvPr/>
              </p:nvSpPr>
              <p:spPr bwMode="auto">
                <a:xfrm rot="5051118" flipH="1">
                  <a:off x="2519" y="872"/>
                  <a:ext cx="156" cy="20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4239" name="Oval 25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3209" y="841"/>
                  <a:ext cx="157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4240" name="Oval 26"/>
                <p:cNvSpPr>
                  <a:spLocks noChangeArrowheads="1"/>
                </p:cNvSpPr>
                <p:nvPr/>
              </p:nvSpPr>
              <p:spPr bwMode="auto">
                <a:xfrm rot="5051118" flipH="1">
                  <a:off x="3750" y="900"/>
                  <a:ext cx="157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4241" name="Oval 27"/>
                <p:cNvSpPr>
                  <a:spLocks noChangeArrowheads="1"/>
                </p:cNvSpPr>
                <p:nvPr/>
              </p:nvSpPr>
              <p:spPr bwMode="auto">
                <a:xfrm rot="5218978" flipH="1">
                  <a:off x="4257" y="886"/>
                  <a:ext cx="157" cy="1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80256" name="Freeform 28"/>
                <p:cNvSpPr>
                  <a:spLocks/>
                </p:cNvSpPr>
                <p:nvPr/>
              </p:nvSpPr>
              <p:spPr bwMode="auto">
                <a:xfrm>
                  <a:off x="1241" y="484"/>
                  <a:ext cx="560" cy="664"/>
                </a:xfrm>
                <a:custGeom>
                  <a:avLst/>
                  <a:gdLst>
                    <a:gd name="T0" fmla="*/ 40 w 590"/>
                    <a:gd name="T1" fmla="*/ 6 h 805"/>
                    <a:gd name="T2" fmla="*/ 20 w 590"/>
                    <a:gd name="T3" fmla="*/ 22 h 805"/>
                    <a:gd name="T4" fmla="*/ 0 w 590"/>
                    <a:gd name="T5" fmla="*/ 145 h 805"/>
                    <a:gd name="T6" fmla="*/ 6 w 590"/>
                    <a:gd name="T7" fmla="*/ 312 h 805"/>
                    <a:gd name="T8" fmla="*/ 14 w 590"/>
                    <a:gd name="T9" fmla="*/ 345 h 805"/>
                    <a:gd name="T10" fmla="*/ 219 w 590"/>
                    <a:gd name="T11" fmla="*/ 370 h 805"/>
                    <a:gd name="T12" fmla="*/ 370 w 590"/>
                    <a:gd name="T13" fmla="*/ 367 h 805"/>
                    <a:gd name="T14" fmla="*/ 468 w 590"/>
                    <a:gd name="T15" fmla="*/ 286 h 805"/>
                    <a:gd name="T16" fmla="*/ 462 w 590"/>
                    <a:gd name="T17" fmla="*/ 81 h 805"/>
                    <a:gd name="T18" fmla="*/ 439 w 590"/>
                    <a:gd name="T19" fmla="*/ 1 h 805"/>
                    <a:gd name="T20" fmla="*/ 390 w 590"/>
                    <a:gd name="T21" fmla="*/ 48 h 805"/>
                    <a:gd name="T22" fmla="*/ 336 w 590"/>
                    <a:gd name="T23" fmla="*/ 6 h 805"/>
                    <a:gd name="T24" fmla="*/ 322 w 590"/>
                    <a:gd name="T25" fmla="*/ 9 h 805"/>
                    <a:gd name="T26" fmla="*/ 288 w 590"/>
                    <a:gd name="T27" fmla="*/ 50 h 805"/>
                    <a:gd name="T28" fmla="*/ 233 w 590"/>
                    <a:gd name="T29" fmla="*/ 12 h 805"/>
                    <a:gd name="T30" fmla="*/ 195 w 590"/>
                    <a:gd name="T31" fmla="*/ 56 h 805"/>
                    <a:gd name="T32" fmla="*/ 166 w 590"/>
                    <a:gd name="T33" fmla="*/ 22 h 805"/>
                    <a:gd name="T34" fmla="*/ 156 w 590"/>
                    <a:gd name="T35" fmla="*/ 6 h 805"/>
                    <a:gd name="T36" fmla="*/ 126 w 590"/>
                    <a:gd name="T37" fmla="*/ 9 h 805"/>
                    <a:gd name="T38" fmla="*/ 88 w 590"/>
                    <a:gd name="T39" fmla="*/ 53 h 805"/>
                    <a:gd name="T40" fmla="*/ 40 w 590"/>
                    <a:gd name="T41" fmla="*/ 6 h 8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90" h="805">
                      <a:moveTo>
                        <a:pt x="48" y="13"/>
                      </a:moveTo>
                      <a:cubicBezTo>
                        <a:pt x="10" y="0"/>
                        <a:pt x="17" y="22"/>
                        <a:pt x="24" y="49"/>
                      </a:cubicBezTo>
                      <a:cubicBezTo>
                        <a:pt x="17" y="137"/>
                        <a:pt x="6" y="224"/>
                        <a:pt x="0" y="313"/>
                      </a:cubicBezTo>
                      <a:cubicBezTo>
                        <a:pt x="2" y="433"/>
                        <a:pt x="3" y="553"/>
                        <a:pt x="6" y="673"/>
                      </a:cubicBezTo>
                      <a:cubicBezTo>
                        <a:pt x="7" y="697"/>
                        <a:pt x="1" y="728"/>
                        <a:pt x="18" y="745"/>
                      </a:cubicBezTo>
                      <a:cubicBezTo>
                        <a:pt x="78" y="805"/>
                        <a:pt x="203" y="796"/>
                        <a:pt x="270" y="799"/>
                      </a:cubicBezTo>
                      <a:cubicBezTo>
                        <a:pt x="332" y="797"/>
                        <a:pt x="394" y="797"/>
                        <a:pt x="456" y="793"/>
                      </a:cubicBezTo>
                      <a:cubicBezTo>
                        <a:pt x="532" y="789"/>
                        <a:pt x="564" y="680"/>
                        <a:pt x="576" y="619"/>
                      </a:cubicBezTo>
                      <a:cubicBezTo>
                        <a:pt x="574" y="471"/>
                        <a:pt x="573" y="323"/>
                        <a:pt x="570" y="175"/>
                      </a:cubicBezTo>
                      <a:cubicBezTo>
                        <a:pt x="569" y="133"/>
                        <a:pt x="590" y="34"/>
                        <a:pt x="540" y="1"/>
                      </a:cubicBezTo>
                      <a:cubicBezTo>
                        <a:pt x="517" y="35"/>
                        <a:pt x="515" y="80"/>
                        <a:pt x="480" y="103"/>
                      </a:cubicBezTo>
                      <a:cubicBezTo>
                        <a:pt x="439" y="75"/>
                        <a:pt x="463" y="29"/>
                        <a:pt x="414" y="13"/>
                      </a:cubicBezTo>
                      <a:cubicBezTo>
                        <a:pt x="408" y="15"/>
                        <a:pt x="401" y="15"/>
                        <a:pt x="396" y="19"/>
                      </a:cubicBezTo>
                      <a:cubicBezTo>
                        <a:pt x="387" y="26"/>
                        <a:pt x="360" y="92"/>
                        <a:pt x="354" y="109"/>
                      </a:cubicBezTo>
                      <a:cubicBezTo>
                        <a:pt x="309" y="94"/>
                        <a:pt x="333" y="40"/>
                        <a:pt x="288" y="25"/>
                      </a:cubicBezTo>
                      <a:cubicBezTo>
                        <a:pt x="266" y="57"/>
                        <a:pt x="268" y="93"/>
                        <a:pt x="240" y="121"/>
                      </a:cubicBezTo>
                      <a:cubicBezTo>
                        <a:pt x="218" y="99"/>
                        <a:pt x="214" y="78"/>
                        <a:pt x="204" y="49"/>
                      </a:cubicBezTo>
                      <a:cubicBezTo>
                        <a:pt x="200" y="37"/>
                        <a:pt x="192" y="13"/>
                        <a:pt x="192" y="13"/>
                      </a:cubicBezTo>
                      <a:cubicBezTo>
                        <a:pt x="180" y="15"/>
                        <a:pt x="165" y="11"/>
                        <a:pt x="156" y="19"/>
                      </a:cubicBezTo>
                      <a:cubicBezTo>
                        <a:pt x="126" y="45"/>
                        <a:pt x="155" y="99"/>
                        <a:pt x="108" y="115"/>
                      </a:cubicBezTo>
                      <a:cubicBezTo>
                        <a:pt x="65" y="86"/>
                        <a:pt x="68" y="54"/>
                        <a:pt x="48" y="1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243" name="Oval 29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1441" y="852"/>
                  <a:ext cx="159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0239" name="Text Box 30"/>
            <p:cNvSpPr txBox="1">
              <a:spLocks noChangeArrowheads="1"/>
            </p:cNvSpPr>
            <p:nvPr/>
          </p:nvSpPr>
          <p:spPr bwMode="auto">
            <a:xfrm>
              <a:off x="4673" y="1099"/>
              <a:ext cx="11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20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0240" name="Text Box 31"/>
            <p:cNvSpPr txBox="1">
              <a:spLocks noChangeArrowheads="1"/>
            </p:cNvSpPr>
            <p:nvPr/>
          </p:nvSpPr>
          <p:spPr bwMode="auto">
            <a:xfrm>
              <a:off x="5544" y="1243"/>
              <a:ext cx="1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3200" b="1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0241" name="Text Box 32"/>
            <p:cNvSpPr txBox="1">
              <a:spLocks noChangeArrowheads="1"/>
            </p:cNvSpPr>
            <p:nvPr/>
          </p:nvSpPr>
          <p:spPr bwMode="auto">
            <a:xfrm>
              <a:off x="4593" y="790"/>
              <a:ext cx="11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18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0242" name="Text Box 33"/>
            <p:cNvSpPr txBox="1">
              <a:spLocks noChangeArrowheads="1"/>
            </p:cNvSpPr>
            <p:nvPr/>
          </p:nvSpPr>
          <p:spPr bwMode="auto">
            <a:xfrm>
              <a:off x="4701" y="230"/>
              <a:ext cx="11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20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180226" name="Object 34"/>
          <p:cNvGraphicFramePr>
            <a:graphicFrameLocks noChangeAspect="1"/>
          </p:cNvGraphicFramePr>
          <p:nvPr/>
        </p:nvGraphicFramePr>
        <p:xfrm>
          <a:off x="3719514" y="2260600"/>
          <a:ext cx="50942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hotoHouse" r:id="rId3" imgW="4681737" imgH="4956058" progId="CorelPhotoHouse.Document">
                  <p:embed/>
                </p:oleObj>
              </mc:Choice>
              <mc:Fallback>
                <p:oleObj name="PhotoHouse" r:id="rId3" imgW="4681737" imgH="4956058" progId="CorelPhotoHouse.Document">
                  <p:embed/>
                  <p:pic>
                    <p:nvPicPr>
                      <p:cNvPr id="1802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2260600"/>
                        <a:ext cx="5094287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7" name="Oval 35"/>
          <p:cNvSpPr>
            <a:spLocks noChangeArrowheads="1"/>
          </p:cNvSpPr>
          <p:nvPr/>
        </p:nvSpPr>
        <p:spPr bwMode="auto">
          <a:xfrm>
            <a:off x="7670800" y="3403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28" name="Oval 36"/>
          <p:cNvSpPr>
            <a:spLocks noChangeArrowheads="1"/>
          </p:cNvSpPr>
          <p:nvPr/>
        </p:nvSpPr>
        <p:spPr bwMode="auto">
          <a:xfrm>
            <a:off x="7442200" y="355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29" name="Oval 37"/>
          <p:cNvSpPr>
            <a:spLocks noChangeArrowheads="1"/>
          </p:cNvSpPr>
          <p:nvPr/>
        </p:nvSpPr>
        <p:spPr bwMode="auto">
          <a:xfrm>
            <a:off x="7823200" y="363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30" name="Oval 38"/>
          <p:cNvSpPr>
            <a:spLocks noChangeArrowheads="1"/>
          </p:cNvSpPr>
          <p:nvPr/>
        </p:nvSpPr>
        <p:spPr bwMode="auto">
          <a:xfrm flipV="1">
            <a:off x="7899400" y="3937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31" name="Oval 39"/>
          <p:cNvSpPr>
            <a:spLocks noChangeArrowheads="1"/>
          </p:cNvSpPr>
          <p:nvPr/>
        </p:nvSpPr>
        <p:spPr bwMode="auto">
          <a:xfrm>
            <a:off x="7823200" y="309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32" name="Oval 40"/>
          <p:cNvSpPr>
            <a:spLocks noChangeArrowheads="1"/>
          </p:cNvSpPr>
          <p:nvPr/>
        </p:nvSpPr>
        <p:spPr bwMode="auto">
          <a:xfrm flipV="1">
            <a:off x="7670800" y="408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80233" name="Text Box 41"/>
          <p:cNvSpPr txBox="1">
            <a:spLocks noChangeArrowheads="1"/>
          </p:cNvSpPr>
          <p:nvPr/>
        </p:nvSpPr>
        <p:spPr bwMode="auto">
          <a:xfrm>
            <a:off x="1919288" y="431800"/>
            <a:ext cx="8424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/>
              <a:t>Digestione gastrica dei peptidi di gliadina da parte di peptidasi batteriche o fungine prima del loro arrivo a livello intestinale</a:t>
            </a:r>
          </a:p>
        </p:txBody>
      </p:sp>
      <p:sp>
        <p:nvSpPr>
          <p:cNvPr id="180234" name="Text Box 42"/>
          <p:cNvSpPr txBox="1">
            <a:spLocks noChangeArrowheads="1"/>
          </p:cNvSpPr>
          <p:nvPr/>
        </p:nvSpPr>
        <p:spPr bwMode="auto">
          <a:xfrm>
            <a:off x="3071813" y="3251201"/>
            <a:ext cx="4176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Endopeptidasi 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Aspergillus Niger e Flavobacterium</a:t>
            </a:r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180235" name="Line 43"/>
          <p:cNvSpPr>
            <a:spLocks noChangeShapeType="1"/>
          </p:cNvSpPr>
          <p:nvPr/>
        </p:nvSpPr>
        <p:spPr bwMode="auto">
          <a:xfrm>
            <a:off x="6756400" y="3860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0236" name="Text Box 44"/>
          <p:cNvSpPr txBox="1">
            <a:spLocks noChangeArrowheads="1"/>
          </p:cNvSpPr>
          <p:nvPr/>
        </p:nvSpPr>
        <p:spPr bwMode="auto">
          <a:xfrm>
            <a:off x="7502526" y="268287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9900"/>
                </a:solidFill>
              </a:rPr>
              <a:t>Peptidi</a:t>
            </a: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2209800" y="214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/>
              <a:t>Valore diagnostico di marker anticorpali correlati alla celiachia</a:t>
            </a:r>
          </a:p>
        </p:txBody>
      </p:sp>
      <p:sp>
        <p:nvSpPr>
          <p:cNvPr id="156674" name="Rectangle 4"/>
          <p:cNvSpPr>
            <a:spLocks noChangeArrowheads="1"/>
          </p:cNvSpPr>
          <p:nvPr/>
        </p:nvSpPr>
        <p:spPr bwMode="auto">
          <a:xfrm>
            <a:off x="1809750" y="4935539"/>
            <a:ext cx="7772400" cy="1216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>
                <a:solidFill>
                  <a:srgbClr val="FFFFFF"/>
                </a:solidFill>
              </a:rPr>
              <a:t>Anti-tTG come test di I livello (più sensibili e più riproducibili)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>
                <a:solidFill>
                  <a:srgbClr val="FFFFFF"/>
                </a:solidFill>
              </a:rPr>
              <a:t>EmA come test di conferma (test più specifico)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16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>
                <a:solidFill>
                  <a:srgbClr val="FFFFFF"/>
                </a:solidFill>
              </a:rPr>
              <a:t>Ricerca marker IgG indicata solo nei casi con deficit di IgA</a:t>
            </a:r>
            <a:endParaRPr lang="it-IT" altLang="it-IT" sz="1600" b="1">
              <a:solidFill>
                <a:srgbClr val="FFFFFF"/>
              </a:solidFill>
            </a:endParaRP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8001000" y="4111626"/>
            <a:ext cx="1581150" cy="8239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56676" name="Rectangle 6"/>
          <p:cNvSpPr>
            <a:spLocks noChangeArrowheads="1"/>
          </p:cNvSpPr>
          <p:nvPr/>
        </p:nvSpPr>
        <p:spPr bwMode="auto">
          <a:xfrm>
            <a:off x="6416676" y="4111626"/>
            <a:ext cx="1584325" cy="8239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156677" name="Rectangle 7"/>
          <p:cNvSpPr>
            <a:spLocks noChangeArrowheads="1"/>
          </p:cNvSpPr>
          <p:nvPr/>
        </p:nvSpPr>
        <p:spPr bwMode="auto">
          <a:xfrm>
            <a:off x="4918075" y="4111626"/>
            <a:ext cx="1498600" cy="8239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56678" name="Rectangle 8"/>
          <p:cNvSpPr>
            <a:spLocks noChangeArrowheads="1"/>
          </p:cNvSpPr>
          <p:nvPr/>
        </p:nvSpPr>
        <p:spPr bwMode="auto">
          <a:xfrm>
            <a:off x="3363913" y="4111626"/>
            <a:ext cx="1554162" cy="8239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156679" name="Rectangle 9"/>
          <p:cNvSpPr>
            <a:spLocks noChangeArrowheads="1"/>
          </p:cNvSpPr>
          <p:nvPr/>
        </p:nvSpPr>
        <p:spPr bwMode="auto">
          <a:xfrm>
            <a:off x="1809751" y="4111626"/>
            <a:ext cx="1554163" cy="8239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IgA AGA</a:t>
            </a:r>
          </a:p>
        </p:txBody>
      </p:sp>
      <p:sp>
        <p:nvSpPr>
          <p:cNvPr id="156680" name="Rectangle 10"/>
          <p:cNvSpPr>
            <a:spLocks noChangeArrowheads="1"/>
          </p:cNvSpPr>
          <p:nvPr/>
        </p:nvSpPr>
        <p:spPr bwMode="auto">
          <a:xfrm>
            <a:off x="8001000" y="3289301"/>
            <a:ext cx="1581150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95</a:t>
            </a:r>
          </a:p>
        </p:txBody>
      </p:sp>
      <p:sp>
        <p:nvSpPr>
          <p:cNvPr id="156681" name="Rectangle 11"/>
          <p:cNvSpPr>
            <a:spLocks noChangeArrowheads="1"/>
          </p:cNvSpPr>
          <p:nvPr/>
        </p:nvSpPr>
        <p:spPr bwMode="auto">
          <a:xfrm>
            <a:off x="6416676" y="3289301"/>
            <a:ext cx="1584325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156682" name="Rectangle 12"/>
          <p:cNvSpPr>
            <a:spLocks noChangeArrowheads="1"/>
          </p:cNvSpPr>
          <p:nvPr/>
        </p:nvSpPr>
        <p:spPr bwMode="auto">
          <a:xfrm>
            <a:off x="4918075" y="3289301"/>
            <a:ext cx="1498600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99</a:t>
            </a:r>
          </a:p>
        </p:txBody>
      </p:sp>
      <p:sp>
        <p:nvSpPr>
          <p:cNvPr id="156683" name="Rectangle 13"/>
          <p:cNvSpPr>
            <a:spLocks noChangeArrowheads="1"/>
          </p:cNvSpPr>
          <p:nvPr/>
        </p:nvSpPr>
        <p:spPr bwMode="auto">
          <a:xfrm>
            <a:off x="3363913" y="3289301"/>
            <a:ext cx="1554162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95</a:t>
            </a:r>
          </a:p>
        </p:txBody>
      </p:sp>
      <p:sp>
        <p:nvSpPr>
          <p:cNvPr id="156684" name="Rectangle 14"/>
          <p:cNvSpPr>
            <a:spLocks noChangeArrowheads="1"/>
          </p:cNvSpPr>
          <p:nvPr/>
        </p:nvSpPr>
        <p:spPr bwMode="auto">
          <a:xfrm>
            <a:off x="1809751" y="3289301"/>
            <a:ext cx="1554163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IgA EmA</a:t>
            </a:r>
          </a:p>
        </p:txBody>
      </p:sp>
      <p:sp>
        <p:nvSpPr>
          <p:cNvPr id="156685" name="Rectangle 15"/>
          <p:cNvSpPr>
            <a:spLocks noChangeArrowheads="1"/>
          </p:cNvSpPr>
          <p:nvPr/>
        </p:nvSpPr>
        <p:spPr bwMode="auto">
          <a:xfrm>
            <a:off x="8001000" y="2465388"/>
            <a:ext cx="1581150" cy="8239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98</a:t>
            </a:r>
          </a:p>
        </p:txBody>
      </p:sp>
      <p:sp>
        <p:nvSpPr>
          <p:cNvPr id="156686" name="Rectangle 16"/>
          <p:cNvSpPr>
            <a:spLocks noChangeArrowheads="1"/>
          </p:cNvSpPr>
          <p:nvPr/>
        </p:nvSpPr>
        <p:spPr bwMode="auto">
          <a:xfrm>
            <a:off x="6416676" y="2465388"/>
            <a:ext cx="1584325" cy="8239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91</a:t>
            </a:r>
          </a:p>
        </p:txBody>
      </p:sp>
      <p:sp>
        <p:nvSpPr>
          <p:cNvPr id="156687" name="Rectangle 17"/>
          <p:cNvSpPr>
            <a:spLocks noChangeArrowheads="1"/>
          </p:cNvSpPr>
          <p:nvPr/>
        </p:nvSpPr>
        <p:spPr bwMode="auto">
          <a:xfrm>
            <a:off x="4918075" y="2465388"/>
            <a:ext cx="1498600" cy="8239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156688" name="Rectangle 18"/>
          <p:cNvSpPr>
            <a:spLocks noChangeArrowheads="1"/>
          </p:cNvSpPr>
          <p:nvPr/>
        </p:nvSpPr>
        <p:spPr bwMode="auto">
          <a:xfrm>
            <a:off x="3363913" y="2465388"/>
            <a:ext cx="1554162" cy="8239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98</a:t>
            </a:r>
          </a:p>
        </p:txBody>
      </p:sp>
      <p:sp>
        <p:nvSpPr>
          <p:cNvPr id="156689" name="Rectangle 19"/>
          <p:cNvSpPr>
            <a:spLocks noChangeArrowheads="1"/>
          </p:cNvSpPr>
          <p:nvPr/>
        </p:nvSpPr>
        <p:spPr bwMode="auto">
          <a:xfrm>
            <a:off x="1809751" y="2465388"/>
            <a:ext cx="1554163" cy="8239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IgA anti-tTGA</a:t>
            </a:r>
          </a:p>
        </p:txBody>
      </p:sp>
      <p:sp>
        <p:nvSpPr>
          <p:cNvPr id="156690" name="Rectangle 20"/>
          <p:cNvSpPr>
            <a:spLocks noChangeArrowheads="1"/>
          </p:cNvSpPr>
          <p:nvPr/>
        </p:nvSpPr>
        <p:spPr bwMode="auto">
          <a:xfrm>
            <a:off x="8001000" y="1643064"/>
            <a:ext cx="1581150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VPN%</a:t>
            </a:r>
          </a:p>
        </p:txBody>
      </p:sp>
      <p:sp>
        <p:nvSpPr>
          <p:cNvPr id="156691" name="Rectangle 21"/>
          <p:cNvSpPr>
            <a:spLocks noChangeArrowheads="1"/>
          </p:cNvSpPr>
          <p:nvPr/>
        </p:nvSpPr>
        <p:spPr bwMode="auto">
          <a:xfrm>
            <a:off x="6416676" y="1643064"/>
            <a:ext cx="1584325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VPP%</a:t>
            </a:r>
          </a:p>
        </p:txBody>
      </p:sp>
      <p:sp>
        <p:nvSpPr>
          <p:cNvPr id="156692" name="Rectangle 22"/>
          <p:cNvSpPr>
            <a:spLocks noChangeArrowheads="1"/>
          </p:cNvSpPr>
          <p:nvPr/>
        </p:nvSpPr>
        <p:spPr bwMode="auto">
          <a:xfrm>
            <a:off x="4918075" y="1643064"/>
            <a:ext cx="1498600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Specificità%</a:t>
            </a:r>
          </a:p>
        </p:txBody>
      </p:sp>
      <p:sp>
        <p:nvSpPr>
          <p:cNvPr id="156693" name="Rectangle 23"/>
          <p:cNvSpPr>
            <a:spLocks noChangeArrowheads="1"/>
          </p:cNvSpPr>
          <p:nvPr/>
        </p:nvSpPr>
        <p:spPr bwMode="auto">
          <a:xfrm>
            <a:off x="3363913" y="1643064"/>
            <a:ext cx="1554162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</a:rPr>
              <a:t>Sensibilità%</a:t>
            </a:r>
          </a:p>
        </p:txBody>
      </p:sp>
      <p:sp>
        <p:nvSpPr>
          <p:cNvPr id="156694" name="Rectangle 24"/>
          <p:cNvSpPr>
            <a:spLocks noChangeArrowheads="1"/>
          </p:cNvSpPr>
          <p:nvPr/>
        </p:nvSpPr>
        <p:spPr bwMode="auto">
          <a:xfrm>
            <a:off x="1809751" y="1643064"/>
            <a:ext cx="1554163" cy="822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156695" name="Line 25"/>
          <p:cNvSpPr>
            <a:spLocks noChangeShapeType="1"/>
          </p:cNvSpPr>
          <p:nvPr/>
        </p:nvSpPr>
        <p:spPr bwMode="auto">
          <a:xfrm>
            <a:off x="1809750" y="1643063"/>
            <a:ext cx="777240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696" name="Line 26"/>
          <p:cNvSpPr>
            <a:spLocks noChangeShapeType="1"/>
          </p:cNvSpPr>
          <p:nvPr/>
        </p:nvSpPr>
        <p:spPr bwMode="auto">
          <a:xfrm>
            <a:off x="1809750" y="2465388"/>
            <a:ext cx="7772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697" name="Line 27"/>
          <p:cNvSpPr>
            <a:spLocks noChangeShapeType="1"/>
          </p:cNvSpPr>
          <p:nvPr/>
        </p:nvSpPr>
        <p:spPr bwMode="auto">
          <a:xfrm>
            <a:off x="1809750" y="3289300"/>
            <a:ext cx="7772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698" name="Line 28"/>
          <p:cNvSpPr>
            <a:spLocks noChangeShapeType="1"/>
          </p:cNvSpPr>
          <p:nvPr/>
        </p:nvSpPr>
        <p:spPr bwMode="auto">
          <a:xfrm>
            <a:off x="1809750" y="4111625"/>
            <a:ext cx="7772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699" name="Line 29"/>
          <p:cNvSpPr>
            <a:spLocks noChangeShapeType="1"/>
          </p:cNvSpPr>
          <p:nvPr/>
        </p:nvSpPr>
        <p:spPr bwMode="auto">
          <a:xfrm>
            <a:off x="1809750" y="4935538"/>
            <a:ext cx="7772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0" name="Line 30"/>
          <p:cNvSpPr>
            <a:spLocks noChangeShapeType="1"/>
          </p:cNvSpPr>
          <p:nvPr/>
        </p:nvSpPr>
        <p:spPr bwMode="auto">
          <a:xfrm>
            <a:off x="1809750" y="6151563"/>
            <a:ext cx="777240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1" name="Line 31"/>
          <p:cNvSpPr>
            <a:spLocks noChangeShapeType="1"/>
          </p:cNvSpPr>
          <p:nvPr/>
        </p:nvSpPr>
        <p:spPr bwMode="auto">
          <a:xfrm>
            <a:off x="1809750" y="1643063"/>
            <a:ext cx="0" cy="45085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2" name="Line 32"/>
          <p:cNvSpPr>
            <a:spLocks noChangeShapeType="1"/>
          </p:cNvSpPr>
          <p:nvPr/>
        </p:nvSpPr>
        <p:spPr bwMode="auto">
          <a:xfrm>
            <a:off x="3363913" y="1643064"/>
            <a:ext cx="0" cy="32924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3" name="Line 33"/>
          <p:cNvSpPr>
            <a:spLocks noChangeShapeType="1"/>
          </p:cNvSpPr>
          <p:nvPr/>
        </p:nvSpPr>
        <p:spPr bwMode="auto">
          <a:xfrm>
            <a:off x="4918075" y="1643064"/>
            <a:ext cx="0" cy="32924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4" name="Line 34"/>
          <p:cNvSpPr>
            <a:spLocks noChangeShapeType="1"/>
          </p:cNvSpPr>
          <p:nvPr/>
        </p:nvSpPr>
        <p:spPr bwMode="auto">
          <a:xfrm>
            <a:off x="6416675" y="1643064"/>
            <a:ext cx="0" cy="32924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5" name="Line 35"/>
          <p:cNvSpPr>
            <a:spLocks noChangeShapeType="1"/>
          </p:cNvSpPr>
          <p:nvPr/>
        </p:nvSpPr>
        <p:spPr bwMode="auto">
          <a:xfrm>
            <a:off x="8001000" y="1643064"/>
            <a:ext cx="0" cy="32924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6" name="Line 36"/>
          <p:cNvSpPr>
            <a:spLocks noChangeShapeType="1"/>
          </p:cNvSpPr>
          <p:nvPr/>
        </p:nvSpPr>
        <p:spPr bwMode="auto">
          <a:xfrm>
            <a:off x="9582150" y="1643063"/>
            <a:ext cx="0" cy="45085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6707" name="CasellaDiTesto 38"/>
          <p:cNvSpPr txBox="1">
            <a:spLocks noChangeArrowheads="1"/>
          </p:cNvSpPr>
          <p:nvPr/>
        </p:nvSpPr>
        <p:spPr bwMode="auto">
          <a:xfrm>
            <a:off x="9652001" y="4260850"/>
            <a:ext cx="904875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0000"/>
                </a:solidFill>
              </a:rPr>
              <a:t>Test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0000"/>
                </a:solidFill>
              </a:rPr>
              <a:t>obsoleto</a:t>
            </a:r>
          </a:p>
        </p:txBody>
      </p:sp>
      <p:sp>
        <p:nvSpPr>
          <p:cNvPr id="156708" name="CasellaDiTesto 39"/>
          <p:cNvSpPr txBox="1">
            <a:spLocks noChangeArrowheads="1"/>
          </p:cNvSpPr>
          <p:nvPr/>
        </p:nvSpPr>
        <p:spPr bwMode="auto">
          <a:xfrm>
            <a:off x="9618663" y="3429000"/>
            <a:ext cx="971550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FFFF"/>
                </a:solidFill>
              </a:rPr>
              <a:t>Gold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FFFF"/>
                </a:solidFill>
              </a:rPr>
              <a:t>standard</a:t>
            </a:r>
          </a:p>
        </p:txBody>
      </p:sp>
      <p:sp>
        <p:nvSpPr>
          <p:cNvPr id="156709" name="CasellaDiTesto 40"/>
          <p:cNvSpPr txBox="1">
            <a:spLocks noChangeArrowheads="1"/>
          </p:cNvSpPr>
          <p:nvPr/>
        </p:nvSpPr>
        <p:spPr bwMode="auto">
          <a:xfrm>
            <a:off x="9618663" y="2571750"/>
            <a:ext cx="971550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FFFF"/>
                </a:solidFill>
              </a:rPr>
              <a:t>Gold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FFFF"/>
                </a:solidFill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3806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oup 4"/>
          <p:cNvGrpSpPr>
            <a:grpSpLocks/>
          </p:cNvGrpSpPr>
          <p:nvPr/>
        </p:nvGrpSpPr>
        <p:grpSpPr bwMode="auto">
          <a:xfrm>
            <a:off x="3935414" y="3640286"/>
            <a:ext cx="6472237" cy="2368402"/>
            <a:chOff x="1166" y="31"/>
            <a:chExt cx="4502" cy="1540"/>
          </a:xfrm>
        </p:grpSpPr>
        <p:grpSp>
          <p:nvGrpSpPr>
            <p:cNvPr id="181258" name="Group 5"/>
            <p:cNvGrpSpPr>
              <a:grpSpLocks/>
            </p:cNvGrpSpPr>
            <p:nvPr/>
          </p:nvGrpSpPr>
          <p:grpSpPr bwMode="auto">
            <a:xfrm>
              <a:off x="2606" y="31"/>
              <a:ext cx="1502" cy="360"/>
              <a:chOff x="2581" y="67"/>
              <a:chExt cx="1502" cy="360"/>
            </a:xfrm>
          </p:grpSpPr>
          <p:sp>
            <p:nvSpPr>
              <p:cNvPr id="95265" name="Oval 6"/>
              <p:cNvSpPr>
                <a:spLocks noChangeArrowheads="1"/>
              </p:cNvSpPr>
              <p:nvPr/>
            </p:nvSpPr>
            <p:spPr bwMode="auto">
              <a:xfrm rot="-3297127">
                <a:off x="3798" y="286"/>
                <a:ext cx="92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5266" name="Oval 7"/>
              <p:cNvSpPr>
                <a:spLocks noChangeArrowheads="1"/>
              </p:cNvSpPr>
              <p:nvPr/>
            </p:nvSpPr>
            <p:spPr bwMode="auto">
              <a:xfrm rot="-3297127">
                <a:off x="3614" y="280"/>
                <a:ext cx="92" cy="95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5267" name="Oval 8"/>
              <p:cNvSpPr>
                <a:spLocks noChangeArrowheads="1"/>
              </p:cNvSpPr>
              <p:nvPr/>
            </p:nvSpPr>
            <p:spPr bwMode="auto">
              <a:xfrm rot="-3297127">
                <a:off x="3388" y="324"/>
                <a:ext cx="92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5268" name="Oval 9"/>
              <p:cNvSpPr>
                <a:spLocks noChangeArrowheads="1"/>
              </p:cNvSpPr>
              <p:nvPr/>
            </p:nvSpPr>
            <p:spPr bwMode="auto">
              <a:xfrm>
                <a:off x="3991" y="183"/>
                <a:ext cx="92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5269" name="Oval 10"/>
              <p:cNvSpPr>
                <a:spLocks noChangeArrowheads="1"/>
              </p:cNvSpPr>
              <p:nvPr/>
            </p:nvSpPr>
            <p:spPr bwMode="auto">
              <a:xfrm>
                <a:off x="2878" y="331"/>
                <a:ext cx="92" cy="96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5270" name="Oval 11"/>
              <p:cNvSpPr>
                <a:spLocks noChangeArrowheads="1"/>
              </p:cNvSpPr>
              <p:nvPr/>
            </p:nvSpPr>
            <p:spPr bwMode="auto">
              <a:xfrm>
                <a:off x="3141" y="300"/>
                <a:ext cx="91" cy="92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91532" name="Text Box 12"/>
              <p:cNvSpPr txBox="1">
                <a:spLocks noChangeArrowheads="1"/>
              </p:cNvSpPr>
              <p:nvPr/>
            </p:nvSpPr>
            <p:spPr bwMode="auto">
              <a:xfrm rot="21596188">
                <a:off x="2581" y="67"/>
                <a:ext cx="128" cy="2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ap="rnd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95272" name="Oval 13"/>
              <p:cNvSpPr>
                <a:spLocks noChangeArrowheads="1"/>
              </p:cNvSpPr>
              <p:nvPr/>
            </p:nvSpPr>
            <p:spPr bwMode="auto">
              <a:xfrm>
                <a:off x="3033" y="313"/>
                <a:ext cx="93" cy="9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9783" dir="151440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FFFF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181259" name="Group 14"/>
            <p:cNvGrpSpPr>
              <a:grpSpLocks/>
            </p:cNvGrpSpPr>
            <p:nvPr/>
          </p:nvGrpSpPr>
          <p:grpSpPr bwMode="auto">
            <a:xfrm>
              <a:off x="1166" y="479"/>
              <a:ext cx="3530" cy="785"/>
              <a:chOff x="1166" y="479"/>
              <a:chExt cx="3530" cy="785"/>
            </a:xfrm>
          </p:grpSpPr>
          <p:sp>
            <p:nvSpPr>
              <p:cNvPr id="181264" name="Freeform 15"/>
              <p:cNvSpPr>
                <a:spLocks/>
              </p:cNvSpPr>
              <p:nvPr/>
            </p:nvSpPr>
            <p:spPr bwMode="auto">
              <a:xfrm>
                <a:off x="1186" y="1150"/>
                <a:ext cx="3496" cy="35"/>
              </a:xfrm>
              <a:custGeom>
                <a:avLst/>
                <a:gdLst>
                  <a:gd name="T0" fmla="*/ 0 w 3628"/>
                  <a:gd name="T1" fmla="*/ 0 h 46"/>
                  <a:gd name="T2" fmla="*/ 283 w 3628"/>
                  <a:gd name="T3" fmla="*/ 9 h 46"/>
                  <a:gd name="T4" fmla="*/ 1442 w 3628"/>
                  <a:gd name="T5" fmla="*/ 12 h 46"/>
                  <a:gd name="T6" fmla="*/ 1741 w 3628"/>
                  <a:gd name="T7" fmla="*/ 3 h 46"/>
                  <a:gd name="T8" fmla="*/ 2297 w 3628"/>
                  <a:gd name="T9" fmla="*/ 16 h 46"/>
                  <a:gd name="T10" fmla="*/ 2696 w 3628"/>
                  <a:gd name="T11" fmla="*/ 3 h 46"/>
                  <a:gd name="T12" fmla="*/ 3128 w 3628"/>
                  <a:gd name="T13" fmla="*/ 1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8" h="46">
                    <a:moveTo>
                      <a:pt x="0" y="0"/>
                    </a:moveTo>
                    <a:cubicBezTo>
                      <a:pt x="109" y="15"/>
                      <a:pt x="219" y="15"/>
                      <a:pt x="328" y="27"/>
                    </a:cubicBezTo>
                    <a:cubicBezTo>
                      <a:pt x="777" y="21"/>
                      <a:pt x="1225" y="8"/>
                      <a:pt x="1673" y="37"/>
                    </a:cubicBezTo>
                    <a:cubicBezTo>
                      <a:pt x="1793" y="31"/>
                      <a:pt x="1902" y="25"/>
                      <a:pt x="2019" y="9"/>
                    </a:cubicBezTo>
                    <a:cubicBezTo>
                      <a:pt x="2236" y="15"/>
                      <a:pt x="2448" y="30"/>
                      <a:pt x="2664" y="46"/>
                    </a:cubicBezTo>
                    <a:cubicBezTo>
                      <a:pt x="2823" y="40"/>
                      <a:pt x="2972" y="28"/>
                      <a:pt x="3128" y="9"/>
                    </a:cubicBezTo>
                    <a:cubicBezTo>
                      <a:pt x="3298" y="15"/>
                      <a:pt x="3460" y="37"/>
                      <a:pt x="3628" y="37"/>
                    </a:cubicBezTo>
                  </a:path>
                </a:pathLst>
              </a:custGeom>
              <a:noFill/>
              <a:ln w="19050" cap="rnd" cmpd="sng">
                <a:solidFill>
                  <a:srgbClr val="FF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1265" name="Freeform 16"/>
              <p:cNvSpPr>
                <a:spLocks/>
              </p:cNvSpPr>
              <p:nvPr/>
            </p:nvSpPr>
            <p:spPr bwMode="auto">
              <a:xfrm>
                <a:off x="1166" y="1218"/>
                <a:ext cx="3530" cy="46"/>
              </a:xfrm>
              <a:custGeom>
                <a:avLst/>
                <a:gdLst>
                  <a:gd name="T0" fmla="*/ 0 w 3628"/>
                  <a:gd name="T1" fmla="*/ 0 h 46"/>
                  <a:gd name="T2" fmla="*/ 294 w 3628"/>
                  <a:gd name="T3" fmla="*/ 27 h 46"/>
                  <a:gd name="T4" fmla="*/ 1499 w 3628"/>
                  <a:gd name="T5" fmla="*/ 37 h 46"/>
                  <a:gd name="T6" fmla="*/ 1809 w 3628"/>
                  <a:gd name="T7" fmla="*/ 9 h 46"/>
                  <a:gd name="T8" fmla="*/ 2388 w 3628"/>
                  <a:gd name="T9" fmla="*/ 46 h 46"/>
                  <a:gd name="T10" fmla="*/ 2804 w 3628"/>
                  <a:gd name="T11" fmla="*/ 9 h 46"/>
                  <a:gd name="T12" fmla="*/ 3252 w 3628"/>
                  <a:gd name="T13" fmla="*/ 37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8" h="46">
                    <a:moveTo>
                      <a:pt x="0" y="0"/>
                    </a:moveTo>
                    <a:cubicBezTo>
                      <a:pt x="109" y="15"/>
                      <a:pt x="219" y="15"/>
                      <a:pt x="328" y="27"/>
                    </a:cubicBezTo>
                    <a:cubicBezTo>
                      <a:pt x="777" y="21"/>
                      <a:pt x="1225" y="8"/>
                      <a:pt x="1673" y="37"/>
                    </a:cubicBezTo>
                    <a:cubicBezTo>
                      <a:pt x="1793" y="31"/>
                      <a:pt x="1902" y="25"/>
                      <a:pt x="2019" y="9"/>
                    </a:cubicBezTo>
                    <a:cubicBezTo>
                      <a:pt x="2236" y="15"/>
                      <a:pt x="2448" y="30"/>
                      <a:pt x="2664" y="46"/>
                    </a:cubicBezTo>
                    <a:cubicBezTo>
                      <a:pt x="2823" y="40"/>
                      <a:pt x="2972" y="28"/>
                      <a:pt x="3128" y="9"/>
                    </a:cubicBezTo>
                    <a:cubicBezTo>
                      <a:pt x="3298" y="15"/>
                      <a:pt x="3460" y="37"/>
                      <a:pt x="3628" y="37"/>
                    </a:cubicBezTo>
                  </a:path>
                </a:pathLst>
              </a:custGeom>
              <a:noFill/>
              <a:ln w="19050" cap="rnd" cmpd="sng">
                <a:solidFill>
                  <a:srgbClr val="FF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1266" name="Group 17"/>
              <p:cNvGrpSpPr>
                <a:grpSpLocks/>
              </p:cNvGrpSpPr>
              <p:nvPr/>
            </p:nvGrpSpPr>
            <p:grpSpPr bwMode="auto">
              <a:xfrm>
                <a:off x="1241" y="479"/>
                <a:ext cx="3382" cy="702"/>
                <a:chOff x="1241" y="479"/>
                <a:chExt cx="3382" cy="702"/>
              </a:xfrm>
            </p:grpSpPr>
            <p:sp>
              <p:nvSpPr>
                <p:cNvPr id="181267" name="Freeform 18"/>
                <p:cNvSpPr>
                  <a:spLocks/>
                </p:cNvSpPr>
                <p:nvPr/>
              </p:nvSpPr>
              <p:spPr bwMode="auto">
                <a:xfrm>
                  <a:off x="2320" y="516"/>
                  <a:ext cx="559" cy="647"/>
                </a:xfrm>
                <a:custGeom>
                  <a:avLst/>
                  <a:gdLst>
                    <a:gd name="T0" fmla="*/ 28 w 589"/>
                    <a:gd name="T1" fmla="*/ 72 h 744"/>
                    <a:gd name="T2" fmla="*/ 44 w 589"/>
                    <a:gd name="T3" fmla="*/ 7 h 744"/>
                    <a:gd name="T4" fmla="*/ 73 w 589"/>
                    <a:gd name="T5" fmla="*/ 48 h 744"/>
                    <a:gd name="T6" fmla="*/ 83 w 589"/>
                    <a:gd name="T7" fmla="*/ 68 h 744"/>
                    <a:gd name="T8" fmla="*/ 112 w 589"/>
                    <a:gd name="T9" fmla="*/ 65 h 744"/>
                    <a:gd name="T10" fmla="*/ 141 w 589"/>
                    <a:gd name="T11" fmla="*/ 24 h 744"/>
                    <a:gd name="T12" fmla="*/ 151 w 589"/>
                    <a:gd name="T13" fmla="*/ 3 h 744"/>
                    <a:gd name="T14" fmla="*/ 166 w 589"/>
                    <a:gd name="T15" fmla="*/ 7 h 744"/>
                    <a:gd name="T16" fmla="*/ 176 w 589"/>
                    <a:gd name="T17" fmla="*/ 28 h 744"/>
                    <a:gd name="T18" fmla="*/ 214 w 589"/>
                    <a:gd name="T19" fmla="*/ 65 h 744"/>
                    <a:gd name="T20" fmla="*/ 273 w 589"/>
                    <a:gd name="T21" fmla="*/ 0 h 744"/>
                    <a:gd name="T22" fmla="*/ 310 w 589"/>
                    <a:gd name="T23" fmla="*/ 62 h 744"/>
                    <a:gd name="T24" fmla="*/ 361 w 589"/>
                    <a:gd name="T25" fmla="*/ 0 h 744"/>
                    <a:gd name="T26" fmla="*/ 404 w 589"/>
                    <a:gd name="T27" fmla="*/ 58 h 744"/>
                    <a:gd name="T28" fmla="*/ 443 w 589"/>
                    <a:gd name="T29" fmla="*/ 10 h 744"/>
                    <a:gd name="T30" fmla="*/ 457 w 589"/>
                    <a:gd name="T31" fmla="*/ 17 h 744"/>
                    <a:gd name="T32" fmla="*/ 468 w 589"/>
                    <a:gd name="T33" fmla="*/ 37 h 744"/>
                    <a:gd name="T34" fmla="*/ 472 w 589"/>
                    <a:gd name="T35" fmla="*/ 68 h 744"/>
                    <a:gd name="T36" fmla="*/ 468 w 589"/>
                    <a:gd name="T37" fmla="*/ 401 h 744"/>
                    <a:gd name="T38" fmla="*/ 409 w 589"/>
                    <a:gd name="T39" fmla="*/ 422 h 744"/>
                    <a:gd name="T40" fmla="*/ 141 w 589"/>
                    <a:gd name="T41" fmla="*/ 426 h 744"/>
                    <a:gd name="T42" fmla="*/ 40 w 589"/>
                    <a:gd name="T43" fmla="*/ 415 h 744"/>
                    <a:gd name="T44" fmla="*/ 9 w 589"/>
                    <a:gd name="T45" fmla="*/ 384 h 744"/>
                    <a:gd name="T46" fmla="*/ 0 w 589"/>
                    <a:gd name="T47" fmla="*/ 364 h 744"/>
                    <a:gd name="T48" fmla="*/ 20 w 589"/>
                    <a:gd name="T49" fmla="*/ 278 h 744"/>
                    <a:gd name="T50" fmla="*/ 25 w 589"/>
                    <a:gd name="T51" fmla="*/ 151 h 744"/>
                    <a:gd name="T52" fmla="*/ 28 w 589"/>
                    <a:gd name="T53" fmla="*/ 72 h 7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89" h="744">
                      <a:moveTo>
                        <a:pt x="36" y="126"/>
                      </a:moveTo>
                      <a:cubicBezTo>
                        <a:pt x="48" y="89"/>
                        <a:pt x="42" y="49"/>
                        <a:pt x="54" y="12"/>
                      </a:cubicBezTo>
                      <a:cubicBezTo>
                        <a:pt x="86" y="23"/>
                        <a:pt x="82" y="51"/>
                        <a:pt x="90" y="84"/>
                      </a:cubicBezTo>
                      <a:cubicBezTo>
                        <a:pt x="93" y="96"/>
                        <a:pt x="102" y="120"/>
                        <a:pt x="102" y="120"/>
                      </a:cubicBezTo>
                      <a:cubicBezTo>
                        <a:pt x="114" y="118"/>
                        <a:pt x="128" y="121"/>
                        <a:pt x="138" y="114"/>
                      </a:cubicBezTo>
                      <a:cubicBezTo>
                        <a:pt x="158" y="100"/>
                        <a:pt x="167" y="63"/>
                        <a:pt x="174" y="42"/>
                      </a:cubicBezTo>
                      <a:cubicBezTo>
                        <a:pt x="178" y="30"/>
                        <a:pt x="186" y="6"/>
                        <a:pt x="186" y="6"/>
                      </a:cubicBezTo>
                      <a:cubicBezTo>
                        <a:pt x="192" y="8"/>
                        <a:pt x="200" y="7"/>
                        <a:pt x="204" y="12"/>
                      </a:cubicBezTo>
                      <a:cubicBezTo>
                        <a:pt x="211" y="22"/>
                        <a:pt x="209" y="37"/>
                        <a:pt x="216" y="48"/>
                      </a:cubicBezTo>
                      <a:cubicBezTo>
                        <a:pt x="231" y="70"/>
                        <a:pt x="242" y="100"/>
                        <a:pt x="264" y="114"/>
                      </a:cubicBezTo>
                      <a:cubicBezTo>
                        <a:pt x="304" y="87"/>
                        <a:pt x="295" y="27"/>
                        <a:pt x="336" y="0"/>
                      </a:cubicBezTo>
                      <a:cubicBezTo>
                        <a:pt x="349" y="38"/>
                        <a:pt x="371" y="70"/>
                        <a:pt x="384" y="108"/>
                      </a:cubicBezTo>
                      <a:cubicBezTo>
                        <a:pt x="434" y="91"/>
                        <a:pt x="392" y="17"/>
                        <a:pt x="444" y="0"/>
                      </a:cubicBezTo>
                      <a:cubicBezTo>
                        <a:pt x="456" y="36"/>
                        <a:pt x="466" y="80"/>
                        <a:pt x="498" y="102"/>
                      </a:cubicBezTo>
                      <a:cubicBezTo>
                        <a:pt x="527" y="83"/>
                        <a:pt x="527" y="47"/>
                        <a:pt x="546" y="18"/>
                      </a:cubicBezTo>
                      <a:cubicBezTo>
                        <a:pt x="552" y="22"/>
                        <a:pt x="560" y="24"/>
                        <a:pt x="564" y="30"/>
                      </a:cubicBezTo>
                      <a:cubicBezTo>
                        <a:pt x="571" y="41"/>
                        <a:pt x="576" y="66"/>
                        <a:pt x="576" y="66"/>
                      </a:cubicBezTo>
                      <a:cubicBezTo>
                        <a:pt x="578" y="84"/>
                        <a:pt x="582" y="102"/>
                        <a:pt x="582" y="120"/>
                      </a:cubicBezTo>
                      <a:cubicBezTo>
                        <a:pt x="582" y="314"/>
                        <a:pt x="589" y="508"/>
                        <a:pt x="576" y="702"/>
                      </a:cubicBezTo>
                      <a:cubicBezTo>
                        <a:pt x="575" y="714"/>
                        <a:pt x="514" y="738"/>
                        <a:pt x="504" y="738"/>
                      </a:cubicBezTo>
                      <a:cubicBezTo>
                        <a:pt x="394" y="740"/>
                        <a:pt x="284" y="742"/>
                        <a:pt x="174" y="744"/>
                      </a:cubicBezTo>
                      <a:cubicBezTo>
                        <a:pt x="132" y="740"/>
                        <a:pt x="88" y="739"/>
                        <a:pt x="48" y="726"/>
                      </a:cubicBezTo>
                      <a:cubicBezTo>
                        <a:pt x="36" y="708"/>
                        <a:pt x="24" y="690"/>
                        <a:pt x="12" y="672"/>
                      </a:cubicBezTo>
                      <a:cubicBezTo>
                        <a:pt x="5" y="661"/>
                        <a:pt x="0" y="636"/>
                        <a:pt x="0" y="636"/>
                      </a:cubicBezTo>
                      <a:cubicBezTo>
                        <a:pt x="4" y="582"/>
                        <a:pt x="7" y="537"/>
                        <a:pt x="24" y="486"/>
                      </a:cubicBezTo>
                      <a:cubicBezTo>
                        <a:pt x="31" y="403"/>
                        <a:pt x="35" y="351"/>
                        <a:pt x="30" y="264"/>
                      </a:cubicBezTo>
                      <a:cubicBezTo>
                        <a:pt x="36" y="118"/>
                        <a:pt x="36" y="72"/>
                        <a:pt x="36" y="12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1268" name="Freeform 19"/>
                <p:cNvSpPr>
                  <a:spLocks/>
                </p:cNvSpPr>
                <p:nvPr/>
              </p:nvSpPr>
              <p:spPr bwMode="auto">
                <a:xfrm>
                  <a:off x="2971" y="479"/>
                  <a:ext cx="603" cy="676"/>
                </a:xfrm>
                <a:custGeom>
                  <a:avLst/>
                  <a:gdLst>
                    <a:gd name="T0" fmla="*/ 10 w 636"/>
                    <a:gd name="T1" fmla="*/ 83 h 778"/>
                    <a:gd name="T2" fmla="*/ 36 w 636"/>
                    <a:gd name="T3" fmla="*/ 10 h 778"/>
                    <a:gd name="T4" fmla="*/ 79 w 636"/>
                    <a:gd name="T5" fmla="*/ 72 h 778"/>
                    <a:gd name="T6" fmla="*/ 123 w 636"/>
                    <a:gd name="T7" fmla="*/ 62 h 778"/>
                    <a:gd name="T8" fmla="*/ 137 w 636"/>
                    <a:gd name="T9" fmla="*/ 27 h 778"/>
                    <a:gd name="T10" fmla="*/ 142 w 636"/>
                    <a:gd name="T11" fmla="*/ 17 h 778"/>
                    <a:gd name="T12" fmla="*/ 191 w 636"/>
                    <a:gd name="T13" fmla="*/ 42 h 778"/>
                    <a:gd name="T14" fmla="*/ 210 w 636"/>
                    <a:gd name="T15" fmla="*/ 62 h 778"/>
                    <a:gd name="T16" fmla="*/ 258 w 636"/>
                    <a:gd name="T17" fmla="*/ 31 h 778"/>
                    <a:gd name="T18" fmla="*/ 268 w 636"/>
                    <a:gd name="T19" fmla="*/ 10 h 778"/>
                    <a:gd name="T20" fmla="*/ 283 w 636"/>
                    <a:gd name="T21" fmla="*/ 14 h 778"/>
                    <a:gd name="T22" fmla="*/ 320 w 636"/>
                    <a:gd name="T23" fmla="*/ 62 h 778"/>
                    <a:gd name="T24" fmla="*/ 360 w 636"/>
                    <a:gd name="T25" fmla="*/ 0 h 778"/>
                    <a:gd name="T26" fmla="*/ 413 w 636"/>
                    <a:gd name="T27" fmla="*/ 58 h 778"/>
                    <a:gd name="T28" fmla="*/ 448 w 636"/>
                    <a:gd name="T29" fmla="*/ 10 h 778"/>
                    <a:gd name="T30" fmla="*/ 472 w 636"/>
                    <a:gd name="T31" fmla="*/ 34 h 778"/>
                    <a:gd name="T32" fmla="*/ 477 w 636"/>
                    <a:gd name="T33" fmla="*/ 44 h 778"/>
                    <a:gd name="T34" fmla="*/ 462 w 636"/>
                    <a:gd name="T35" fmla="*/ 164 h 778"/>
                    <a:gd name="T36" fmla="*/ 467 w 636"/>
                    <a:gd name="T37" fmla="*/ 253 h 778"/>
                    <a:gd name="T38" fmla="*/ 399 w 636"/>
                    <a:gd name="T39" fmla="*/ 438 h 778"/>
                    <a:gd name="T40" fmla="*/ 70 w 636"/>
                    <a:gd name="T41" fmla="*/ 428 h 778"/>
                    <a:gd name="T42" fmla="*/ 26 w 636"/>
                    <a:gd name="T43" fmla="*/ 376 h 778"/>
                    <a:gd name="T44" fmla="*/ 16 w 636"/>
                    <a:gd name="T45" fmla="*/ 355 h 778"/>
                    <a:gd name="T46" fmla="*/ 16 w 636"/>
                    <a:gd name="T47" fmla="*/ 212 h 778"/>
                    <a:gd name="T48" fmla="*/ 26 w 636"/>
                    <a:gd name="T49" fmla="*/ 185 h 778"/>
                    <a:gd name="T50" fmla="*/ 30 w 636"/>
                    <a:gd name="T51" fmla="*/ 171 h 778"/>
                    <a:gd name="T52" fmla="*/ 26 w 636"/>
                    <a:gd name="T53" fmla="*/ 143 h 778"/>
                    <a:gd name="T54" fmla="*/ 16 w 636"/>
                    <a:gd name="T55" fmla="*/ 123 h 778"/>
                    <a:gd name="T56" fmla="*/ 10 w 636"/>
                    <a:gd name="T57" fmla="*/ 83 h 77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36" h="778">
                      <a:moveTo>
                        <a:pt x="14" y="144"/>
                      </a:moveTo>
                      <a:cubicBezTo>
                        <a:pt x="0" y="102"/>
                        <a:pt x="6" y="44"/>
                        <a:pt x="44" y="18"/>
                      </a:cubicBezTo>
                      <a:cubicBezTo>
                        <a:pt x="57" y="58"/>
                        <a:pt x="68" y="96"/>
                        <a:pt x="98" y="126"/>
                      </a:cubicBezTo>
                      <a:cubicBezTo>
                        <a:pt x="111" y="124"/>
                        <a:pt x="141" y="124"/>
                        <a:pt x="152" y="108"/>
                      </a:cubicBezTo>
                      <a:cubicBezTo>
                        <a:pt x="164" y="91"/>
                        <a:pt x="163" y="68"/>
                        <a:pt x="170" y="48"/>
                      </a:cubicBezTo>
                      <a:cubicBezTo>
                        <a:pt x="172" y="42"/>
                        <a:pt x="176" y="30"/>
                        <a:pt x="176" y="30"/>
                      </a:cubicBezTo>
                      <a:cubicBezTo>
                        <a:pt x="225" y="38"/>
                        <a:pt x="215" y="34"/>
                        <a:pt x="236" y="72"/>
                      </a:cubicBezTo>
                      <a:cubicBezTo>
                        <a:pt x="243" y="85"/>
                        <a:pt x="260" y="108"/>
                        <a:pt x="260" y="108"/>
                      </a:cubicBezTo>
                      <a:cubicBezTo>
                        <a:pt x="295" y="99"/>
                        <a:pt x="306" y="86"/>
                        <a:pt x="320" y="54"/>
                      </a:cubicBezTo>
                      <a:cubicBezTo>
                        <a:pt x="325" y="42"/>
                        <a:pt x="332" y="18"/>
                        <a:pt x="332" y="18"/>
                      </a:cubicBezTo>
                      <a:cubicBezTo>
                        <a:pt x="338" y="20"/>
                        <a:pt x="346" y="19"/>
                        <a:pt x="350" y="24"/>
                      </a:cubicBezTo>
                      <a:cubicBezTo>
                        <a:pt x="372" y="55"/>
                        <a:pt x="361" y="83"/>
                        <a:pt x="398" y="108"/>
                      </a:cubicBezTo>
                      <a:cubicBezTo>
                        <a:pt x="431" y="86"/>
                        <a:pt x="434" y="37"/>
                        <a:pt x="446" y="0"/>
                      </a:cubicBezTo>
                      <a:cubicBezTo>
                        <a:pt x="467" y="31"/>
                        <a:pt x="482" y="82"/>
                        <a:pt x="512" y="102"/>
                      </a:cubicBezTo>
                      <a:cubicBezTo>
                        <a:pt x="523" y="69"/>
                        <a:pt x="525" y="38"/>
                        <a:pt x="554" y="18"/>
                      </a:cubicBezTo>
                      <a:cubicBezTo>
                        <a:pt x="584" y="28"/>
                        <a:pt x="570" y="18"/>
                        <a:pt x="584" y="60"/>
                      </a:cubicBezTo>
                      <a:cubicBezTo>
                        <a:pt x="586" y="66"/>
                        <a:pt x="590" y="78"/>
                        <a:pt x="590" y="78"/>
                      </a:cubicBezTo>
                      <a:cubicBezTo>
                        <a:pt x="587" y="150"/>
                        <a:pt x="586" y="218"/>
                        <a:pt x="572" y="288"/>
                      </a:cubicBezTo>
                      <a:cubicBezTo>
                        <a:pt x="574" y="340"/>
                        <a:pt x="575" y="392"/>
                        <a:pt x="578" y="444"/>
                      </a:cubicBezTo>
                      <a:cubicBezTo>
                        <a:pt x="586" y="577"/>
                        <a:pt x="636" y="721"/>
                        <a:pt x="494" y="768"/>
                      </a:cubicBezTo>
                      <a:cubicBezTo>
                        <a:pt x="409" y="766"/>
                        <a:pt x="198" y="778"/>
                        <a:pt x="86" y="750"/>
                      </a:cubicBezTo>
                      <a:cubicBezTo>
                        <a:pt x="76" y="735"/>
                        <a:pt x="37" y="674"/>
                        <a:pt x="32" y="660"/>
                      </a:cubicBezTo>
                      <a:cubicBezTo>
                        <a:pt x="28" y="648"/>
                        <a:pt x="20" y="624"/>
                        <a:pt x="20" y="624"/>
                      </a:cubicBezTo>
                      <a:cubicBezTo>
                        <a:pt x="11" y="515"/>
                        <a:pt x="8" y="519"/>
                        <a:pt x="20" y="372"/>
                      </a:cubicBezTo>
                      <a:cubicBezTo>
                        <a:pt x="21" y="356"/>
                        <a:pt x="28" y="340"/>
                        <a:pt x="32" y="324"/>
                      </a:cubicBezTo>
                      <a:cubicBezTo>
                        <a:pt x="34" y="316"/>
                        <a:pt x="38" y="300"/>
                        <a:pt x="38" y="300"/>
                      </a:cubicBezTo>
                      <a:cubicBezTo>
                        <a:pt x="36" y="284"/>
                        <a:pt x="35" y="268"/>
                        <a:pt x="32" y="252"/>
                      </a:cubicBezTo>
                      <a:cubicBezTo>
                        <a:pt x="29" y="240"/>
                        <a:pt x="20" y="216"/>
                        <a:pt x="20" y="216"/>
                      </a:cubicBezTo>
                      <a:cubicBezTo>
                        <a:pt x="14" y="148"/>
                        <a:pt x="14" y="172"/>
                        <a:pt x="14" y="14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1269" name="Freeform 20"/>
                <p:cNvSpPr>
                  <a:spLocks/>
                </p:cNvSpPr>
                <p:nvPr/>
              </p:nvSpPr>
              <p:spPr bwMode="auto">
                <a:xfrm>
                  <a:off x="1782" y="495"/>
                  <a:ext cx="557" cy="651"/>
                </a:xfrm>
                <a:custGeom>
                  <a:avLst/>
                  <a:gdLst>
                    <a:gd name="T0" fmla="*/ 51 w 588"/>
                    <a:gd name="T1" fmla="*/ 406 h 756"/>
                    <a:gd name="T2" fmla="*/ 31 w 588"/>
                    <a:gd name="T3" fmla="*/ 373 h 756"/>
                    <a:gd name="T4" fmla="*/ 17 w 588"/>
                    <a:gd name="T5" fmla="*/ 283 h 756"/>
                    <a:gd name="T6" fmla="*/ 23 w 588"/>
                    <a:gd name="T7" fmla="*/ 121 h 756"/>
                    <a:gd name="T8" fmla="*/ 51 w 588"/>
                    <a:gd name="T9" fmla="*/ 0 h 756"/>
                    <a:gd name="T10" fmla="*/ 94 w 588"/>
                    <a:gd name="T11" fmla="*/ 70 h 756"/>
                    <a:gd name="T12" fmla="*/ 143 w 588"/>
                    <a:gd name="T13" fmla="*/ 7 h 756"/>
                    <a:gd name="T14" fmla="*/ 186 w 588"/>
                    <a:gd name="T15" fmla="*/ 70 h 756"/>
                    <a:gd name="T16" fmla="*/ 220 w 588"/>
                    <a:gd name="T17" fmla="*/ 26 h 756"/>
                    <a:gd name="T18" fmla="*/ 253 w 588"/>
                    <a:gd name="T19" fmla="*/ 0 h 756"/>
                    <a:gd name="T20" fmla="*/ 307 w 588"/>
                    <a:gd name="T21" fmla="*/ 59 h 756"/>
                    <a:gd name="T22" fmla="*/ 331 w 588"/>
                    <a:gd name="T23" fmla="*/ 29 h 756"/>
                    <a:gd name="T24" fmla="*/ 341 w 588"/>
                    <a:gd name="T25" fmla="*/ 10 h 756"/>
                    <a:gd name="T26" fmla="*/ 355 w 588"/>
                    <a:gd name="T27" fmla="*/ 14 h 756"/>
                    <a:gd name="T28" fmla="*/ 379 w 588"/>
                    <a:gd name="T29" fmla="*/ 66 h 756"/>
                    <a:gd name="T30" fmla="*/ 418 w 588"/>
                    <a:gd name="T31" fmla="*/ 36 h 756"/>
                    <a:gd name="T32" fmla="*/ 437 w 588"/>
                    <a:gd name="T33" fmla="*/ 16 h 756"/>
                    <a:gd name="T34" fmla="*/ 466 w 588"/>
                    <a:gd name="T35" fmla="*/ 43 h 756"/>
                    <a:gd name="T36" fmla="*/ 447 w 588"/>
                    <a:gd name="T37" fmla="*/ 319 h 756"/>
                    <a:gd name="T38" fmla="*/ 442 w 588"/>
                    <a:gd name="T39" fmla="*/ 376 h 756"/>
                    <a:gd name="T40" fmla="*/ 307 w 588"/>
                    <a:gd name="T41" fmla="*/ 416 h 756"/>
                    <a:gd name="T42" fmla="*/ 114 w 588"/>
                    <a:gd name="T43" fmla="*/ 412 h 756"/>
                    <a:gd name="T44" fmla="*/ 51 w 588"/>
                    <a:gd name="T45" fmla="*/ 406 h 7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8" h="756">
                      <a:moveTo>
                        <a:pt x="63" y="738"/>
                      </a:moveTo>
                      <a:cubicBezTo>
                        <a:pt x="56" y="716"/>
                        <a:pt x="45" y="701"/>
                        <a:pt x="39" y="678"/>
                      </a:cubicBezTo>
                      <a:cubicBezTo>
                        <a:pt x="33" y="624"/>
                        <a:pt x="28" y="570"/>
                        <a:pt x="21" y="516"/>
                      </a:cubicBezTo>
                      <a:cubicBezTo>
                        <a:pt x="28" y="409"/>
                        <a:pt x="31" y="334"/>
                        <a:pt x="27" y="222"/>
                      </a:cubicBezTo>
                      <a:cubicBezTo>
                        <a:pt x="28" y="179"/>
                        <a:pt x="0" y="42"/>
                        <a:pt x="63" y="0"/>
                      </a:cubicBezTo>
                      <a:cubicBezTo>
                        <a:pt x="122" y="20"/>
                        <a:pt x="60" y="107"/>
                        <a:pt x="117" y="126"/>
                      </a:cubicBezTo>
                      <a:cubicBezTo>
                        <a:pt x="169" y="109"/>
                        <a:pt x="122" y="30"/>
                        <a:pt x="177" y="12"/>
                      </a:cubicBezTo>
                      <a:cubicBezTo>
                        <a:pt x="209" y="44"/>
                        <a:pt x="206" y="89"/>
                        <a:pt x="231" y="126"/>
                      </a:cubicBezTo>
                      <a:cubicBezTo>
                        <a:pt x="262" y="116"/>
                        <a:pt x="263" y="77"/>
                        <a:pt x="273" y="48"/>
                      </a:cubicBezTo>
                      <a:cubicBezTo>
                        <a:pt x="283" y="18"/>
                        <a:pt x="294" y="14"/>
                        <a:pt x="315" y="0"/>
                      </a:cubicBezTo>
                      <a:cubicBezTo>
                        <a:pt x="359" y="15"/>
                        <a:pt x="339" y="80"/>
                        <a:pt x="381" y="108"/>
                      </a:cubicBezTo>
                      <a:cubicBezTo>
                        <a:pt x="411" y="98"/>
                        <a:pt x="403" y="83"/>
                        <a:pt x="411" y="54"/>
                      </a:cubicBezTo>
                      <a:cubicBezTo>
                        <a:pt x="414" y="42"/>
                        <a:pt x="423" y="18"/>
                        <a:pt x="423" y="18"/>
                      </a:cubicBezTo>
                      <a:cubicBezTo>
                        <a:pt x="429" y="20"/>
                        <a:pt x="437" y="19"/>
                        <a:pt x="441" y="24"/>
                      </a:cubicBezTo>
                      <a:cubicBezTo>
                        <a:pt x="457" y="46"/>
                        <a:pt x="462" y="93"/>
                        <a:pt x="471" y="120"/>
                      </a:cubicBezTo>
                      <a:cubicBezTo>
                        <a:pt x="506" y="108"/>
                        <a:pt x="507" y="103"/>
                        <a:pt x="519" y="66"/>
                      </a:cubicBezTo>
                      <a:cubicBezTo>
                        <a:pt x="524" y="52"/>
                        <a:pt x="543" y="30"/>
                        <a:pt x="543" y="30"/>
                      </a:cubicBezTo>
                      <a:cubicBezTo>
                        <a:pt x="576" y="38"/>
                        <a:pt x="571" y="46"/>
                        <a:pt x="579" y="78"/>
                      </a:cubicBezTo>
                      <a:cubicBezTo>
                        <a:pt x="588" y="247"/>
                        <a:pt x="579" y="414"/>
                        <a:pt x="555" y="582"/>
                      </a:cubicBezTo>
                      <a:cubicBezTo>
                        <a:pt x="553" y="616"/>
                        <a:pt x="552" y="650"/>
                        <a:pt x="549" y="684"/>
                      </a:cubicBezTo>
                      <a:cubicBezTo>
                        <a:pt x="543" y="742"/>
                        <a:pt x="421" y="751"/>
                        <a:pt x="381" y="756"/>
                      </a:cubicBezTo>
                      <a:cubicBezTo>
                        <a:pt x="301" y="754"/>
                        <a:pt x="221" y="753"/>
                        <a:pt x="141" y="750"/>
                      </a:cubicBezTo>
                      <a:cubicBezTo>
                        <a:pt x="131" y="750"/>
                        <a:pt x="63" y="727"/>
                        <a:pt x="63" y="7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1270" name="Freeform 21"/>
                <p:cNvSpPr>
                  <a:spLocks/>
                </p:cNvSpPr>
                <p:nvPr/>
              </p:nvSpPr>
              <p:spPr bwMode="auto">
                <a:xfrm>
                  <a:off x="3533" y="507"/>
                  <a:ext cx="549" cy="683"/>
                </a:xfrm>
                <a:custGeom>
                  <a:avLst/>
                  <a:gdLst>
                    <a:gd name="T0" fmla="*/ 12 w 580"/>
                    <a:gd name="T1" fmla="*/ 14 h 792"/>
                    <a:gd name="T2" fmla="*/ 9 w 580"/>
                    <a:gd name="T3" fmla="*/ 57 h 792"/>
                    <a:gd name="T4" fmla="*/ 12 w 580"/>
                    <a:gd name="T5" fmla="*/ 375 h 792"/>
                    <a:gd name="T6" fmla="*/ 230 w 580"/>
                    <a:gd name="T7" fmla="*/ 431 h 792"/>
                    <a:gd name="T8" fmla="*/ 336 w 580"/>
                    <a:gd name="T9" fmla="*/ 428 h 792"/>
                    <a:gd name="T10" fmla="*/ 374 w 580"/>
                    <a:gd name="T11" fmla="*/ 422 h 792"/>
                    <a:gd name="T12" fmla="*/ 403 w 580"/>
                    <a:gd name="T13" fmla="*/ 415 h 792"/>
                    <a:gd name="T14" fmla="*/ 452 w 580"/>
                    <a:gd name="T15" fmla="*/ 342 h 792"/>
                    <a:gd name="T16" fmla="*/ 452 w 580"/>
                    <a:gd name="T17" fmla="*/ 79 h 792"/>
                    <a:gd name="T18" fmla="*/ 428 w 580"/>
                    <a:gd name="T19" fmla="*/ 10 h 792"/>
                    <a:gd name="T20" fmla="*/ 374 w 580"/>
                    <a:gd name="T21" fmla="*/ 63 h 792"/>
                    <a:gd name="T22" fmla="*/ 350 w 580"/>
                    <a:gd name="T23" fmla="*/ 7 h 792"/>
                    <a:gd name="T24" fmla="*/ 336 w 580"/>
                    <a:gd name="T25" fmla="*/ 0 h 792"/>
                    <a:gd name="T26" fmla="*/ 277 w 580"/>
                    <a:gd name="T27" fmla="*/ 60 h 792"/>
                    <a:gd name="T28" fmla="*/ 220 w 580"/>
                    <a:gd name="T29" fmla="*/ 3 h 792"/>
                    <a:gd name="T30" fmla="*/ 148 w 580"/>
                    <a:gd name="T31" fmla="*/ 63 h 792"/>
                    <a:gd name="T32" fmla="*/ 109 w 580"/>
                    <a:gd name="T33" fmla="*/ 7 h 792"/>
                    <a:gd name="T34" fmla="*/ 95 w 580"/>
                    <a:gd name="T35" fmla="*/ 10 h 792"/>
                    <a:gd name="T36" fmla="*/ 46 w 580"/>
                    <a:gd name="T37" fmla="*/ 63 h 792"/>
                    <a:gd name="T38" fmla="*/ 27 w 580"/>
                    <a:gd name="T39" fmla="*/ 34 h 792"/>
                    <a:gd name="T40" fmla="*/ 18 w 580"/>
                    <a:gd name="T41" fmla="*/ 10 h 792"/>
                    <a:gd name="T42" fmla="*/ 4 w 580"/>
                    <a:gd name="T43" fmla="*/ 7 h 792"/>
                    <a:gd name="T44" fmla="*/ 12 w 580"/>
                    <a:gd name="T45" fmla="*/ 14 h 79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0" h="792">
                      <a:moveTo>
                        <a:pt x="16" y="24"/>
                      </a:moveTo>
                      <a:cubicBezTo>
                        <a:pt x="14" y="50"/>
                        <a:pt x="10" y="76"/>
                        <a:pt x="10" y="102"/>
                      </a:cubicBezTo>
                      <a:cubicBezTo>
                        <a:pt x="10" y="294"/>
                        <a:pt x="10" y="486"/>
                        <a:pt x="16" y="678"/>
                      </a:cubicBezTo>
                      <a:cubicBezTo>
                        <a:pt x="19" y="792"/>
                        <a:pt x="222" y="773"/>
                        <a:pt x="286" y="780"/>
                      </a:cubicBezTo>
                      <a:cubicBezTo>
                        <a:pt x="330" y="778"/>
                        <a:pt x="374" y="778"/>
                        <a:pt x="418" y="774"/>
                      </a:cubicBezTo>
                      <a:cubicBezTo>
                        <a:pt x="434" y="772"/>
                        <a:pt x="450" y="767"/>
                        <a:pt x="466" y="762"/>
                      </a:cubicBezTo>
                      <a:cubicBezTo>
                        <a:pt x="478" y="758"/>
                        <a:pt x="502" y="750"/>
                        <a:pt x="502" y="750"/>
                      </a:cubicBezTo>
                      <a:cubicBezTo>
                        <a:pt x="531" y="706"/>
                        <a:pt x="549" y="669"/>
                        <a:pt x="562" y="618"/>
                      </a:cubicBezTo>
                      <a:cubicBezTo>
                        <a:pt x="580" y="460"/>
                        <a:pt x="571" y="303"/>
                        <a:pt x="562" y="144"/>
                      </a:cubicBezTo>
                      <a:cubicBezTo>
                        <a:pt x="560" y="104"/>
                        <a:pt x="579" y="34"/>
                        <a:pt x="532" y="18"/>
                      </a:cubicBezTo>
                      <a:cubicBezTo>
                        <a:pt x="493" y="44"/>
                        <a:pt x="510" y="85"/>
                        <a:pt x="466" y="114"/>
                      </a:cubicBezTo>
                      <a:cubicBezTo>
                        <a:pt x="463" y="104"/>
                        <a:pt x="441" y="22"/>
                        <a:pt x="436" y="12"/>
                      </a:cubicBezTo>
                      <a:cubicBezTo>
                        <a:pt x="432" y="6"/>
                        <a:pt x="424" y="4"/>
                        <a:pt x="418" y="0"/>
                      </a:cubicBezTo>
                      <a:cubicBezTo>
                        <a:pt x="374" y="30"/>
                        <a:pt x="399" y="90"/>
                        <a:pt x="346" y="108"/>
                      </a:cubicBezTo>
                      <a:cubicBezTo>
                        <a:pt x="295" y="91"/>
                        <a:pt x="320" y="21"/>
                        <a:pt x="274" y="6"/>
                      </a:cubicBezTo>
                      <a:cubicBezTo>
                        <a:pt x="236" y="31"/>
                        <a:pt x="239" y="96"/>
                        <a:pt x="184" y="114"/>
                      </a:cubicBezTo>
                      <a:cubicBezTo>
                        <a:pt x="172" y="78"/>
                        <a:pt x="168" y="33"/>
                        <a:pt x="136" y="12"/>
                      </a:cubicBezTo>
                      <a:cubicBezTo>
                        <a:pt x="130" y="14"/>
                        <a:pt x="122" y="13"/>
                        <a:pt x="118" y="18"/>
                      </a:cubicBezTo>
                      <a:cubicBezTo>
                        <a:pt x="95" y="50"/>
                        <a:pt x="102" y="99"/>
                        <a:pt x="58" y="114"/>
                      </a:cubicBezTo>
                      <a:cubicBezTo>
                        <a:pt x="39" y="85"/>
                        <a:pt x="48" y="103"/>
                        <a:pt x="34" y="60"/>
                      </a:cubicBezTo>
                      <a:cubicBezTo>
                        <a:pt x="34" y="60"/>
                        <a:pt x="25" y="21"/>
                        <a:pt x="22" y="18"/>
                      </a:cubicBezTo>
                      <a:cubicBezTo>
                        <a:pt x="18" y="14"/>
                        <a:pt x="8" y="8"/>
                        <a:pt x="4" y="12"/>
                      </a:cubicBezTo>
                      <a:cubicBezTo>
                        <a:pt x="0" y="16"/>
                        <a:pt x="12" y="20"/>
                        <a:pt x="16" y="2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1271" name="Freeform 22"/>
                <p:cNvSpPr>
                  <a:spLocks/>
                </p:cNvSpPr>
                <p:nvPr/>
              </p:nvSpPr>
              <p:spPr bwMode="auto">
                <a:xfrm>
                  <a:off x="4067" y="502"/>
                  <a:ext cx="562" cy="659"/>
                </a:xfrm>
                <a:custGeom>
                  <a:avLst/>
                  <a:gdLst>
                    <a:gd name="T0" fmla="*/ 52 w 588"/>
                    <a:gd name="T1" fmla="*/ 425 h 756"/>
                    <a:gd name="T2" fmla="*/ 32 w 588"/>
                    <a:gd name="T3" fmla="*/ 391 h 756"/>
                    <a:gd name="T4" fmla="*/ 17 w 588"/>
                    <a:gd name="T5" fmla="*/ 298 h 756"/>
                    <a:gd name="T6" fmla="*/ 23 w 588"/>
                    <a:gd name="T7" fmla="*/ 128 h 756"/>
                    <a:gd name="T8" fmla="*/ 52 w 588"/>
                    <a:gd name="T9" fmla="*/ 0 h 756"/>
                    <a:gd name="T10" fmla="*/ 97 w 588"/>
                    <a:gd name="T11" fmla="*/ 73 h 756"/>
                    <a:gd name="T12" fmla="*/ 148 w 588"/>
                    <a:gd name="T13" fmla="*/ 7 h 756"/>
                    <a:gd name="T14" fmla="*/ 193 w 588"/>
                    <a:gd name="T15" fmla="*/ 73 h 756"/>
                    <a:gd name="T16" fmla="*/ 227 w 588"/>
                    <a:gd name="T17" fmla="*/ 28 h 756"/>
                    <a:gd name="T18" fmla="*/ 263 w 588"/>
                    <a:gd name="T19" fmla="*/ 0 h 756"/>
                    <a:gd name="T20" fmla="*/ 318 w 588"/>
                    <a:gd name="T21" fmla="*/ 62 h 756"/>
                    <a:gd name="T22" fmla="*/ 343 w 588"/>
                    <a:gd name="T23" fmla="*/ 31 h 756"/>
                    <a:gd name="T24" fmla="*/ 353 w 588"/>
                    <a:gd name="T25" fmla="*/ 10 h 756"/>
                    <a:gd name="T26" fmla="*/ 368 w 588"/>
                    <a:gd name="T27" fmla="*/ 14 h 756"/>
                    <a:gd name="T28" fmla="*/ 393 w 588"/>
                    <a:gd name="T29" fmla="*/ 70 h 756"/>
                    <a:gd name="T30" fmla="*/ 433 w 588"/>
                    <a:gd name="T31" fmla="*/ 38 h 756"/>
                    <a:gd name="T32" fmla="*/ 453 w 588"/>
                    <a:gd name="T33" fmla="*/ 17 h 756"/>
                    <a:gd name="T34" fmla="*/ 484 w 588"/>
                    <a:gd name="T35" fmla="*/ 44 h 756"/>
                    <a:gd name="T36" fmla="*/ 464 w 588"/>
                    <a:gd name="T37" fmla="*/ 336 h 756"/>
                    <a:gd name="T38" fmla="*/ 459 w 588"/>
                    <a:gd name="T39" fmla="*/ 395 h 756"/>
                    <a:gd name="T40" fmla="*/ 318 w 588"/>
                    <a:gd name="T41" fmla="*/ 436 h 756"/>
                    <a:gd name="T42" fmla="*/ 118 w 588"/>
                    <a:gd name="T43" fmla="*/ 433 h 756"/>
                    <a:gd name="T44" fmla="*/ 52 w 588"/>
                    <a:gd name="T45" fmla="*/ 425 h 7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8" h="756">
                      <a:moveTo>
                        <a:pt x="63" y="738"/>
                      </a:moveTo>
                      <a:cubicBezTo>
                        <a:pt x="56" y="716"/>
                        <a:pt x="45" y="701"/>
                        <a:pt x="39" y="678"/>
                      </a:cubicBezTo>
                      <a:cubicBezTo>
                        <a:pt x="33" y="624"/>
                        <a:pt x="28" y="570"/>
                        <a:pt x="21" y="516"/>
                      </a:cubicBezTo>
                      <a:cubicBezTo>
                        <a:pt x="28" y="409"/>
                        <a:pt x="31" y="334"/>
                        <a:pt x="27" y="222"/>
                      </a:cubicBezTo>
                      <a:cubicBezTo>
                        <a:pt x="28" y="179"/>
                        <a:pt x="0" y="42"/>
                        <a:pt x="63" y="0"/>
                      </a:cubicBezTo>
                      <a:cubicBezTo>
                        <a:pt x="122" y="20"/>
                        <a:pt x="60" y="107"/>
                        <a:pt x="117" y="126"/>
                      </a:cubicBezTo>
                      <a:cubicBezTo>
                        <a:pt x="169" y="109"/>
                        <a:pt x="122" y="30"/>
                        <a:pt x="177" y="12"/>
                      </a:cubicBezTo>
                      <a:cubicBezTo>
                        <a:pt x="209" y="44"/>
                        <a:pt x="206" y="89"/>
                        <a:pt x="231" y="126"/>
                      </a:cubicBezTo>
                      <a:cubicBezTo>
                        <a:pt x="262" y="116"/>
                        <a:pt x="263" y="77"/>
                        <a:pt x="273" y="48"/>
                      </a:cubicBezTo>
                      <a:cubicBezTo>
                        <a:pt x="283" y="18"/>
                        <a:pt x="294" y="14"/>
                        <a:pt x="315" y="0"/>
                      </a:cubicBezTo>
                      <a:cubicBezTo>
                        <a:pt x="359" y="15"/>
                        <a:pt x="339" y="80"/>
                        <a:pt x="381" y="108"/>
                      </a:cubicBezTo>
                      <a:cubicBezTo>
                        <a:pt x="411" y="98"/>
                        <a:pt x="403" y="83"/>
                        <a:pt x="411" y="54"/>
                      </a:cubicBezTo>
                      <a:cubicBezTo>
                        <a:pt x="414" y="42"/>
                        <a:pt x="423" y="18"/>
                        <a:pt x="423" y="18"/>
                      </a:cubicBezTo>
                      <a:cubicBezTo>
                        <a:pt x="429" y="20"/>
                        <a:pt x="437" y="19"/>
                        <a:pt x="441" y="24"/>
                      </a:cubicBezTo>
                      <a:cubicBezTo>
                        <a:pt x="457" y="46"/>
                        <a:pt x="462" y="93"/>
                        <a:pt x="471" y="120"/>
                      </a:cubicBezTo>
                      <a:cubicBezTo>
                        <a:pt x="506" y="108"/>
                        <a:pt x="507" y="103"/>
                        <a:pt x="519" y="66"/>
                      </a:cubicBezTo>
                      <a:cubicBezTo>
                        <a:pt x="524" y="52"/>
                        <a:pt x="543" y="30"/>
                        <a:pt x="543" y="30"/>
                      </a:cubicBezTo>
                      <a:cubicBezTo>
                        <a:pt x="576" y="38"/>
                        <a:pt x="571" y="46"/>
                        <a:pt x="579" y="78"/>
                      </a:cubicBezTo>
                      <a:cubicBezTo>
                        <a:pt x="588" y="247"/>
                        <a:pt x="579" y="414"/>
                        <a:pt x="555" y="582"/>
                      </a:cubicBezTo>
                      <a:cubicBezTo>
                        <a:pt x="553" y="616"/>
                        <a:pt x="552" y="650"/>
                        <a:pt x="549" y="684"/>
                      </a:cubicBezTo>
                      <a:cubicBezTo>
                        <a:pt x="543" y="742"/>
                        <a:pt x="421" y="751"/>
                        <a:pt x="381" y="756"/>
                      </a:cubicBezTo>
                      <a:cubicBezTo>
                        <a:pt x="301" y="754"/>
                        <a:pt x="221" y="753"/>
                        <a:pt x="141" y="750"/>
                      </a:cubicBezTo>
                      <a:cubicBezTo>
                        <a:pt x="131" y="750"/>
                        <a:pt x="63" y="727"/>
                        <a:pt x="63" y="7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258" name="Oval 23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1953" y="894"/>
                  <a:ext cx="158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5259" name="Oval 24"/>
                <p:cNvSpPr>
                  <a:spLocks noChangeArrowheads="1"/>
                </p:cNvSpPr>
                <p:nvPr/>
              </p:nvSpPr>
              <p:spPr bwMode="auto">
                <a:xfrm rot="5051118" flipH="1">
                  <a:off x="2515" y="883"/>
                  <a:ext cx="166" cy="19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5260" name="Oval 25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3213" y="842"/>
                  <a:ext cx="159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5261" name="Oval 26"/>
                <p:cNvSpPr>
                  <a:spLocks noChangeArrowheads="1"/>
                </p:cNvSpPr>
                <p:nvPr/>
              </p:nvSpPr>
              <p:spPr bwMode="auto">
                <a:xfrm rot="5051118" flipH="1">
                  <a:off x="3750" y="910"/>
                  <a:ext cx="158" cy="19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5262" name="Oval 27"/>
                <p:cNvSpPr>
                  <a:spLocks noChangeArrowheads="1"/>
                </p:cNvSpPr>
                <p:nvPr/>
              </p:nvSpPr>
              <p:spPr bwMode="auto">
                <a:xfrm rot="5218978" flipH="1">
                  <a:off x="4262" y="889"/>
                  <a:ext cx="161" cy="1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81277" name="Freeform 28"/>
                <p:cNvSpPr>
                  <a:spLocks/>
                </p:cNvSpPr>
                <p:nvPr/>
              </p:nvSpPr>
              <p:spPr bwMode="auto">
                <a:xfrm>
                  <a:off x="1241" y="484"/>
                  <a:ext cx="560" cy="673"/>
                </a:xfrm>
                <a:custGeom>
                  <a:avLst/>
                  <a:gdLst>
                    <a:gd name="T0" fmla="*/ 40 w 590"/>
                    <a:gd name="T1" fmla="*/ 7 h 805"/>
                    <a:gd name="T2" fmla="*/ 20 w 590"/>
                    <a:gd name="T3" fmla="*/ 23 h 805"/>
                    <a:gd name="T4" fmla="*/ 0 w 590"/>
                    <a:gd name="T5" fmla="*/ 153 h 805"/>
                    <a:gd name="T6" fmla="*/ 6 w 590"/>
                    <a:gd name="T7" fmla="*/ 329 h 805"/>
                    <a:gd name="T8" fmla="*/ 14 w 590"/>
                    <a:gd name="T9" fmla="*/ 365 h 805"/>
                    <a:gd name="T10" fmla="*/ 219 w 590"/>
                    <a:gd name="T11" fmla="*/ 390 h 805"/>
                    <a:gd name="T12" fmla="*/ 370 w 590"/>
                    <a:gd name="T13" fmla="*/ 387 h 805"/>
                    <a:gd name="T14" fmla="*/ 468 w 590"/>
                    <a:gd name="T15" fmla="*/ 302 h 805"/>
                    <a:gd name="T16" fmla="*/ 462 w 590"/>
                    <a:gd name="T17" fmla="*/ 85 h 805"/>
                    <a:gd name="T18" fmla="*/ 439 w 590"/>
                    <a:gd name="T19" fmla="*/ 1 h 805"/>
                    <a:gd name="T20" fmla="*/ 390 w 590"/>
                    <a:gd name="T21" fmla="*/ 50 h 805"/>
                    <a:gd name="T22" fmla="*/ 336 w 590"/>
                    <a:gd name="T23" fmla="*/ 7 h 805"/>
                    <a:gd name="T24" fmla="*/ 322 w 590"/>
                    <a:gd name="T25" fmla="*/ 9 h 805"/>
                    <a:gd name="T26" fmla="*/ 288 w 590"/>
                    <a:gd name="T27" fmla="*/ 54 h 805"/>
                    <a:gd name="T28" fmla="*/ 233 w 590"/>
                    <a:gd name="T29" fmla="*/ 13 h 805"/>
                    <a:gd name="T30" fmla="*/ 195 w 590"/>
                    <a:gd name="T31" fmla="*/ 59 h 805"/>
                    <a:gd name="T32" fmla="*/ 166 w 590"/>
                    <a:gd name="T33" fmla="*/ 23 h 805"/>
                    <a:gd name="T34" fmla="*/ 156 w 590"/>
                    <a:gd name="T35" fmla="*/ 7 h 805"/>
                    <a:gd name="T36" fmla="*/ 126 w 590"/>
                    <a:gd name="T37" fmla="*/ 9 h 805"/>
                    <a:gd name="T38" fmla="*/ 88 w 590"/>
                    <a:gd name="T39" fmla="*/ 56 h 805"/>
                    <a:gd name="T40" fmla="*/ 40 w 590"/>
                    <a:gd name="T41" fmla="*/ 7 h 8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90" h="805">
                      <a:moveTo>
                        <a:pt x="48" y="13"/>
                      </a:moveTo>
                      <a:cubicBezTo>
                        <a:pt x="10" y="0"/>
                        <a:pt x="17" y="22"/>
                        <a:pt x="24" y="49"/>
                      </a:cubicBezTo>
                      <a:cubicBezTo>
                        <a:pt x="17" y="137"/>
                        <a:pt x="6" y="224"/>
                        <a:pt x="0" y="313"/>
                      </a:cubicBezTo>
                      <a:cubicBezTo>
                        <a:pt x="2" y="433"/>
                        <a:pt x="3" y="553"/>
                        <a:pt x="6" y="673"/>
                      </a:cubicBezTo>
                      <a:cubicBezTo>
                        <a:pt x="7" y="697"/>
                        <a:pt x="1" y="728"/>
                        <a:pt x="18" y="745"/>
                      </a:cubicBezTo>
                      <a:cubicBezTo>
                        <a:pt x="78" y="805"/>
                        <a:pt x="203" y="796"/>
                        <a:pt x="270" y="799"/>
                      </a:cubicBezTo>
                      <a:cubicBezTo>
                        <a:pt x="332" y="797"/>
                        <a:pt x="394" y="797"/>
                        <a:pt x="456" y="793"/>
                      </a:cubicBezTo>
                      <a:cubicBezTo>
                        <a:pt x="532" y="789"/>
                        <a:pt x="564" y="680"/>
                        <a:pt x="576" y="619"/>
                      </a:cubicBezTo>
                      <a:cubicBezTo>
                        <a:pt x="574" y="471"/>
                        <a:pt x="573" y="323"/>
                        <a:pt x="570" y="175"/>
                      </a:cubicBezTo>
                      <a:cubicBezTo>
                        <a:pt x="569" y="133"/>
                        <a:pt x="590" y="34"/>
                        <a:pt x="540" y="1"/>
                      </a:cubicBezTo>
                      <a:cubicBezTo>
                        <a:pt x="517" y="35"/>
                        <a:pt x="515" y="80"/>
                        <a:pt x="480" y="103"/>
                      </a:cubicBezTo>
                      <a:cubicBezTo>
                        <a:pt x="439" y="75"/>
                        <a:pt x="463" y="29"/>
                        <a:pt x="414" y="13"/>
                      </a:cubicBezTo>
                      <a:cubicBezTo>
                        <a:pt x="408" y="15"/>
                        <a:pt x="401" y="15"/>
                        <a:pt x="396" y="19"/>
                      </a:cubicBezTo>
                      <a:cubicBezTo>
                        <a:pt x="387" y="26"/>
                        <a:pt x="360" y="92"/>
                        <a:pt x="354" y="109"/>
                      </a:cubicBezTo>
                      <a:cubicBezTo>
                        <a:pt x="309" y="94"/>
                        <a:pt x="333" y="40"/>
                        <a:pt x="288" y="25"/>
                      </a:cubicBezTo>
                      <a:cubicBezTo>
                        <a:pt x="266" y="57"/>
                        <a:pt x="268" y="93"/>
                        <a:pt x="240" y="121"/>
                      </a:cubicBezTo>
                      <a:cubicBezTo>
                        <a:pt x="218" y="99"/>
                        <a:pt x="214" y="78"/>
                        <a:pt x="204" y="49"/>
                      </a:cubicBezTo>
                      <a:cubicBezTo>
                        <a:pt x="200" y="37"/>
                        <a:pt x="192" y="13"/>
                        <a:pt x="192" y="13"/>
                      </a:cubicBezTo>
                      <a:cubicBezTo>
                        <a:pt x="180" y="15"/>
                        <a:pt x="165" y="11"/>
                        <a:pt x="156" y="19"/>
                      </a:cubicBezTo>
                      <a:cubicBezTo>
                        <a:pt x="126" y="45"/>
                        <a:pt x="155" y="99"/>
                        <a:pt x="108" y="115"/>
                      </a:cubicBezTo>
                      <a:cubicBezTo>
                        <a:pt x="65" y="86"/>
                        <a:pt x="68" y="54"/>
                        <a:pt x="48" y="1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66FF33"/>
                    </a:gs>
                    <a:gs pos="100000">
                      <a:srgbClr val="388C1C"/>
                    </a:gs>
                  </a:gsLst>
                  <a:path path="rect">
                    <a:fillToRect l="50000" t="50000" r="50000" b="50000"/>
                  </a:path>
                </a:gradFill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1593903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264" name="Oval 29"/>
                <p:cNvSpPr>
                  <a:spLocks noChangeArrowheads="1"/>
                </p:cNvSpPr>
                <p:nvPr/>
              </p:nvSpPr>
              <p:spPr bwMode="auto">
                <a:xfrm rot="6310096" flipH="1">
                  <a:off x="1441" y="863"/>
                  <a:ext cx="162" cy="1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/>
                    </a:gs>
                    <a:gs pos="100000">
                      <a:srgbClr val="26004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1260" name="Text Box 30"/>
            <p:cNvSpPr txBox="1">
              <a:spLocks noChangeArrowheads="1"/>
            </p:cNvSpPr>
            <p:nvPr/>
          </p:nvSpPr>
          <p:spPr bwMode="auto">
            <a:xfrm>
              <a:off x="4673" y="1101"/>
              <a:ext cx="1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20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261" name="Text Box 31"/>
            <p:cNvSpPr txBox="1">
              <a:spLocks noChangeArrowheads="1"/>
            </p:cNvSpPr>
            <p:nvPr/>
          </p:nvSpPr>
          <p:spPr bwMode="auto">
            <a:xfrm>
              <a:off x="5540" y="1242"/>
              <a:ext cx="12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3200" b="1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262" name="Text Box 32"/>
            <p:cNvSpPr txBox="1">
              <a:spLocks noChangeArrowheads="1"/>
            </p:cNvSpPr>
            <p:nvPr/>
          </p:nvSpPr>
          <p:spPr bwMode="auto">
            <a:xfrm>
              <a:off x="4592" y="79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18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263" name="Text Box 33"/>
            <p:cNvSpPr txBox="1">
              <a:spLocks noChangeArrowheads="1"/>
            </p:cNvSpPr>
            <p:nvPr/>
          </p:nvSpPr>
          <p:spPr bwMode="auto">
            <a:xfrm>
              <a:off x="4701" y="230"/>
              <a:ext cx="12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altLang="it-IT" sz="2000" b="1" u="sng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1250" name="Text Box 34"/>
          <p:cNvSpPr txBox="1">
            <a:spLocks noChangeArrowheads="1"/>
          </p:cNvSpPr>
          <p:nvPr/>
        </p:nvSpPr>
        <p:spPr bwMode="auto">
          <a:xfrm>
            <a:off x="7442200" y="340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Peptidi di gliadina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1251" name="Text Box 35"/>
          <p:cNvSpPr txBox="1">
            <a:spLocks noChangeArrowheads="1"/>
          </p:cNvSpPr>
          <p:nvPr/>
        </p:nvSpPr>
        <p:spPr bwMode="auto">
          <a:xfrm>
            <a:off x="2566988" y="3140075"/>
            <a:ext cx="2520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ym typeface="Symbol" panose="05050102010706020507" pitchFamily="18" charset="2"/>
              </a:rPr>
              <a:t>aumento zonulina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ym typeface="Symbol" panose="05050102010706020507" pitchFamily="18" charset="2"/>
              </a:rPr>
              <a:t>con incremento permeabilità</a:t>
            </a:r>
            <a:endParaRPr lang="it-IT" altLang="it-IT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1252" name="Text Box 36"/>
          <p:cNvSpPr txBox="1">
            <a:spLocks noChangeArrowheads="1"/>
          </p:cNvSpPr>
          <p:nvPr/>
        </p:nvSpPr>
        <p:spPr bwMode="auto">
          <a:xfrm>
            <a:off x="3937000" y="5613401"/>
            <a:ext cx="495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Antagonisti della zonulina AT-1001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bloccano il passaggio dei peptidi di gliadina attraverso la mucosa</a:t>
            </a:r>
          </a:p>
        </p:txBody>
      </p:sp>
      <p:sp>
        <p:nvSpPr>
          <p:cNvPr id="181253" name="Text Box 37"/>
          <p:cNvSpPr txBox="1">
            <a:spLocks noChangeArrowheads="1"/>
          </p:cNvSpPr>
          <p:nvPr/>
        </p:nvSpPr>
        <p:spPr bwMode="auto">
          <a:xfrm>
            <a:off x="2495551" y="620714"/>
            <a:ext cx="7642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Come bloccare l</a:t>
            </a:r>
            <a:r>
              <a:rPr lang="ja-JP" altLang="it-IT" sz="3600"/>
              <a:t>’</a:t>
            </a:r>
            <a:r>
              <a:rPr lang="it-IT" altLang="ja-JP" sz="3600"/>
              <a:t>assorbimento intestinale dei peptidi di gliadina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1254" name="Oval 38"/>
          <p:cNvSpPr>
            <a:spLocks noChangeArrowheads="1"/>
          </p:cNvSpPr>
          <p:nvPr/>
        </p:nvSpPr>
        <p:spPr bwMode="auto">
          <a:xfrm>
            <a:off x="4927600" y="2641600"/>
            <a:ext cx="2286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AT-1001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antagonista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zonulina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1255" name="Line 39"/>
          <p:cNvSpPr>
            <a:spLocks noChangeShapeType="1"/>
          </p:cNvSpPr>
          <p:nvPr/>
        </p:nvSpPr>
        <p:spPr bwMode="auto">
          <a:xfrm>
            <a:off x="6240463" y="4076700"/>
            <a:ext cx="285750" cy="57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1256" name="Line 40"/>
          <p:cNvSpPr>
            <a:spLocks noChangeShapeType="1"/>
          </p:cNvSpPr>
          <p:nvPr/>
        </p:nvSpPr>
        <p:spPr bwMode="auto">
          <a:xfrm flipV="1">
            <a:off x="6383338" y="4581525"/>
            <a:ext cx="21590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1257" name="Line 41"/>
          <p:cNvSpPr>
            <a:spLocks noChangeShapeType="1"/>
          </p:cNvSpPr>
          <p:nvPr/>
        </p:nvSpPr>
        <p:spPr bwMode="auto">
          <a:xfrm flipH="1" flipV="1">
            <a:off x="6383338" y="4581525"/>
            <a:ext cx="21590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8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4"/>
          <p:cNvSpPr>
            <a:spLocks noChangeArrowheads="1"/>
          </p:cNvSpPr>
          <p:nvPr/>
        </p:nvSpPr>
        <p:spPr bwMode="auto">
          <a:xfrm>
            <a:off x="2351088" y="304801"/>
            <a:ext cx="77835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/>
              <a:t>Vaccini: Ipotesi di lavoro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2208214" y="2571750"/>
            <a:ext cx="79263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Strategia vaccinale con meccanismo desensibilizzante applicabile sia in fase di prevenzione che nei soggetti con malattia già manifesta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2667000" y="0"/>
            <a:ext cx="723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99FF66"/>
                </a:solidFill>
              </a:rPr>
              <a:t>Follow-up della malattia celiaca</a:t>
            </a:r>
            <a:r>
              <a:rPr lang="it-IT" altLang="it-IT" sz="3600"/>
              <a:t> 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84322" name="Text Box 3"/>
          <p:cNvSpPr txBox="1">
            <a:spLocks noChangeArrowheads="1"/>
          </p:cNvSpPr>
          <p:nvPr/>
        </p:nvSpPr>
        <p:spPr bwMode="auto">
          <a:xfrm>
            <a:off x="2209800" y="1295401"/>
            <a:ext cx="82296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Primo controllo a 6-8 mesi dalla diagnosi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I successivi ogni 1-2 anni mediante: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Visita medica con intervista dietetica c/o centro specialistico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Esami bioumorali: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- assorbimento, ferritina, emocromo, folatemia, Vit D3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- marker immunologici e di autoimmunità: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anti-tTGA IgA e DGP-AGA IgG (solo DGP-AGA IgG se vi è deficit di IgA), TSH, anti-TPO, anti-TG.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C000"/>
                </a:solidFill>
              </a:rPr>
              <a:t>Motivazione: valutazione della funzione assorbente intestinale, della compliance alla dieta aglutinata e dello sviluppo della più frequente complicanza autoimmune correlata (tiroidite autoimmune)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2209800" y="1428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66FF66"/>
                </a:solidFill>
              </a:rPr>
              <a:t>Follow-up della malattia celiaca</a:t>
            </a:r>
            <a:r>
              <a:rPr lang="it-IT" altLang="it-IT" sz="3600"/>
              <a:t> 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85346" name="Text Box 3"/>
          <p:cNvSpPr txBox="1">
            <a:spLocks noChangeArrowheads="1"/>
          </p:cNvSpPr>
          <p:nvPr/>
        </p:nvSpPr>
        <p:spPr bwMode="auto">
          <a:xfrm>
            <a:off x="1981200" y="1285875"/>
            <a:ext cx="8415338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 </a:t>
            </a:r>
            <a:r>
              <a:rPr lang="it-IT" altLang="it-IT" sz="2800">
                <a:solidFill>
                  <a:srgbClr val="FFFFFF"/>
                </a:solidFill>
              </a:rPr>
              <a:t>Esami bioumorali utili in casi selezionati</a:t>
            </a:r>
            <a:endParaRPr lang="it-IT" altLang="it-IT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-metabolici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colesterolo, HDL, trigliceridi, glicemia, transaminasi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-immunologici 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autoanticorpi organo (anti-GAD, ICA, etc.) e non organo specifici (ANA, ENA, SMA, AMA, etc)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C000"/>
                </a:solidFill>
              </a:rPr>
              <a:t>Motivazione: valutazione dello stato metabolico (in relazione al possibile aumento ponderale favorito dalla ripresa dell</a:t>
            </a:r>
            <a:r>
              <a:rPr lang="ja-JP" altLang="it-IT" sz="2000" b="1">
                <a:solidFill>
                  <a:srgbClr val="FFC000"/>
                </a:solidFill>
              </a:rPr>
              <a:t>’</a:t>
            </a:r>
            <a:r>
              <a:rPr lang="it-IT" altLang="ja-JP" sz="2000" b="1">
                <a:solidFill>
                  <a:srgbClr val="FFC000"/>
                </a:solidFill>
              </a:rPr>
              <a:t>assorbimento e dalla dieta aglutinata, sbilanciata in senso iperlipidico) e del possibile sviluppo di complicanze autoimmuni tanto più elevato quanto maggiore il numero di anni trascorsi dal celiaco a dieta libera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09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2514600" y="0"/>
            <a:ext cx="746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00FF00"/>
                </a:solidFill>
              </a:rPr>
              <a:t>Follow-up della malattia celiaca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86370" name="Text Box 3"/>
          <p:cNvSpPr txBox="1">
            <a:spLocks noChangeArrowheads="1"/>
          </p:cNvSpPr>
          <p:nvPr/>
        </p:nvSpPr>
        <p:spPr bwMode="auto">
          <a:xfrm>
            <a:off x="1881188" y="1143000"/>
            <a:ext cx="8882062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/>
              <a:t>Esami strumentali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 EGDS </a:t>
            </a:r>
            <a:endParaRPr lang="it-IT" altLang="it-IT" sz="1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18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800">
                <a:solidFill>
                  <a:srgbClr val="FFFFFF"/>
                </a:solidFill>
              </a:rPr>
              <a:t> </a:t>
            </a:r>
            <a:r>
              <a:rPr lang="it-IT" altLang="it-IT">
                <a:solidFill>
                  <a:srgbClr val="FFFFFF"/>
                </a:solidFill>
              </a:rPr>
              <a:t>DENSITOMETRIA OSSEA</a:t>
            </a:r>
            <a:r>
              <a:rPr lang="it-IT" altLang="it-IT" sz="1800">
                <a:solidFill>
                  <a:srgbClr val="FFFFFF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 ECOGRAFIA ADDOMINALE E TIROIDEA </a:t>
            </a:r>
            <a:r>
              <a:rPr lang="it-IT" altLang="it-IT" sz="1800">
                <a:solidFill>
                  <a:srgbClr val="FFFFFF"/>
                </a:solidFill>
              </a:rPr>
              <a:t>(se clinicamente  indicate)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18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 ENTEROSCOPIA, Entero-TC / RMN, VIDEOCAPSULA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(utili negli adulti per la definizione delle complicanze  neoplastiche e non –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digiunoileite  ulcerativa, sprue collagenosica, malattia celiaca  refratta)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 CONSULENZE SPECIALISTICHE </a:t>
            </a:r>
            <a:r>
              <a:rPr lang="it-IT" altLang="it-IT" sz="1800">
                <a:solidFill>
                  <a:srgbClr val="FFFFFF"/>
                </a:solidFill>
              </a:rPr>
              <a:t>(solo in caso di sospetto clinico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   di patologia associata)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/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202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2209800" y="-357188"/>
            <a:ext cx="77724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Videocapsula endoscopica (VCE)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 nel follow-up della celiachia 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2209800" y="1643063"/>
            <a:ext cx="44958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>
                <a:solidFill>
                  <a:srgbClr val="FFFFFF"/>
                </a:solidFill>
              </a:rPr>
              <a:t>VCE consente di visualizzare la presenza di un quadro macroscopico di atrofia diffusa nell</a:t>
            </a:r>
            <a:r>
              <a:rPr lang="ja-JP" altLang="it-IT" sz="2000">
                <a:solidFill>
                  <a:srgbClr val="FFFFFF"/>
                </a:solidFill>
              </a:rPr>
              <a:t>’</a:t>
            </a:r>
            <a:r>
              <a:rPr lang="it-IT" altLang="ja-JP" sz="2000">
                <a:solidFill>
                  <a:srgbClr val="FFFFFF"/>
                </a:solidFill>
              </a:rPr>
              <a:t>ambito di una verosimile celiachia refrattaria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>
                <a:solidFill>
                  <a:srgbClr val="FFFFFF"/>
                </a:solidFill>
              </a:rPr>
              <a:t>VCE evidenzia quadri di digiunoileite ulcerativa e sprue collagenosica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>
                <a:solidFill>
                  <a:srgbClr val="FFFFFF"/>
                </a:solidFill>
              </a:rPr>
              <a:t>VCE consente di documentare la presenza di masse lungo il percorso dell</a:t>
            </a:r>
            <a:r>
              <a:rPr lang="ja-JP" altLang="it-IT" sz="2000">
                <a:solidFill>
                  <a:srgbClr val="FFFFFF"/>
                </a:solidFill>
              </a:rPr>
              <a:t>’</a:t>
            </a:r>
            <a:r>
              <a:rPr lang="it-IT" altLang="ja-JP" sz="2000">
                <a:solidFill>
                  <a:srgbClr val="FFFFFF"/>
                </a:solidFill>
              </a:rPr>
              <a:t>intestino tenue riferibili a linfoma intestinale ed adenocarcionma del tenue, temibili complicanze eteroplastiche della celiachia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</a:endParaRPr>
          </a:p>
        </p:txBody>
      </p:sp>
      <p:pic>
        <p:nvPicPr>
          <p:cNvPr id="187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60025" r="51981" b="8345"/>
          <a:stretch>
            <a:fillRect/>
          </a:stretch>
        </p:blipFill>
        <p:spPr bwMode="auto">
          <a:xfrm>
            <a:off x="7042150" y="1630363"/>
            <a:ext cx="2743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56938" r="25960" b="11430"/>
          <a:stretch>
            <a:fillRect/>
          </a:stretch>
        </p:blipFill>
        <p:spPr bwMode="auto">
          <a:xfrm>
            <a:off x="7045325" y="4222750"/>
            <a:ext cx="27432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7" name="Text Box 6"/>
          <p:cNvSpPr txBox="1">
            <a:spLocks noChangeArrowheads="1"/>
          </p:cNvSpPr>
          <p:nvPr/>
        </p:nvSpPr>
        <p:spPr bwMode="auto">
          <a:xfrm>
            <a:off x="6953250" y="3790951"/>
            <a:ext cx="302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 Pattern a mosaico con atrofia</a:t>
            </a:r>
            <a:endParaRPr lang="it-IT" altLang="it-IT" sz="3600">
              <a:solidFill>
                <a:srgbClr val="000000"/>
              </a:solidFill>
            </a:endParaRPr>
          </a:p>
        </p:txBody>
      </p:sp>
      <p:sp>
        <p:nvSpPr>
          <p:cNvPr id="187398" name="Text Box 7"/>
          <p:cNvSpPr txBox="1">
            <a:spLocks noChangeArrowheads="1"/>
          </p:cNvSpPr>
          <p:nvPr/>
        </p:nvSpPr>
        <p:spPr bwMode="auto">
          <a:xfrm>
            <a:off x="7172326" y="6180139"/>
            <a:ext cx="157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Villi normali</a:t>
            </a:r>
            <a:endParaRPr lang="it-IT" altLang="it-IT" sz="3600">
              <a:solidFill>
                <a:srgbClr val="000000"/>
              </a:solidFill>
            </a:endParaRPr>
          </a:p>
        </p:txBody>
      </p:sp>
      <p:sp>
        <p:nvSpPr>
          <p:cNvPr id="187399" name="CasellaDiTesto 8"/>
          <p:cNvSpPr txBox="1">
            <a:spLocks noChangeArrowheads="1"/>
          </p:cNvSpPr>
          <p:nvPr/>
        </p:nvSpPr>
        <p:spPr bwMode="auto">
          <a:xfrm>
            <a:off x="1654175" y="6370639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1">
                <a:solidFill>
                  <a:srgbClr val="FFFFCC"/>
                </a:solidFill>
              </a:rPr>
              <a:t>Hopper AD, 2007</a:t>
            </a:r>
          </a:p>
        </p:txBody>
      </p:sp>
    </p:spTree>
    <p:extLst>
      <p:ext uri="{BB962C8B-B14F-4D97-AF65-F5344CB8AC3E}">
        <p14:creationId xmlns:p14="http://schemas.microsoft.com/office/powerpoint/2010/main" val="26231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-71438"/>
            <a:ext cx="7543800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Malattia celiaca refrattaria (MCR)</a:t>
            </a:r>
            <a:endParaRPr lang="it-IT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1500188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Per MCR si intende una celiachia che non risponde né sul piano istologico né sul piano clinico alla dieta aglutinata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La mancata risposta alla dieta può essere presente </a:t>
            </a:r>
            <a:r>
              <a:rPr lang="ja-JP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</a:t>
            </a:r>
            <a:r>
              <a:rPr lang="it-IT" altLang="ja-JP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ab initio</a:t>
            </a:r>
            <a:r>
              <a:rPr lang="ja-JP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”</a:t>
            </a:r>
            <a:r>
              <a:rPr lang="it-IT" altLang="ja-JP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o instaurarsi in un secondo tempo (anche a distanza di anni) dopo una soddisfacente risposta iniziale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MCR compare nell</a:t>
            </a:r>
            <a:r>
              <a:rPr lang="ja-JP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</a:t>
            </a:r>
            <a:r>
              <a:rPr lang="it-IT" altLang="ja-JP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1-2% dei celiaci, manifestandosi in genere dopo i 50 anni e nei casi diagnosticati con grave ritardo (non esiste in pratica in età pediatrica)</a:t>
            </a: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8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81250" y="-214313"/>
            <a:ext cx="7543800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Digiunoileite</a:t>
            </a:r>
            <a:r>
              <a:rPr lang="it-IT" sz="4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 ulcerativa</a:t>
            </a:r>
            <a:endParaRPr lang="it-IT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1096963"/>
            <a:ext cx="75438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Insorgenza più frequente in celiachia refrattaria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Ulcere multifocali (digiuno&gt;ileo)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Età media 50 aa, sintomi: diarrea, calo ponderale, dolori addominali, febbricola, clubbing ungueale, deficit nutrizionali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Complicanze evolutive delle ulcere: emorragia, perforazione, ed ostruzione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Terapia: stessa terapia della MCR, ma prognosi più severa, talora con necessità di intervento chirurgico in seguito a stenosi e perforazioni intestinali    </a:t>
            </a:r>
          </a:p>
        </p:txBody>
      </p:sp>
    </p:spTree>
    <p:extLst>
      <p:ext uri="{BB962C8B-B14F-4D97-AF65-F5344CB8AC3E}">
        <p14:creationId xmlns:p14="http://schemas.microsoft.com/office/powerpoint/2010/main" val="18763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0200" y="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Sprue </a:t>
            </a:r>
            <a:r>
              <a:rPr lang="it-IT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collagenosica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2286000"/>
            <a:ext cx="4876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sprue collagenosica è un</a:t>
            </a:r>
            <a:r>
              <a:rPr lang="ja-JP" altLang="it-IT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it-IT" altLang="ja-JP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altra complicanza molto rara della celiachia.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Deposizione di una banda di collageno subepiteliale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Mancata risposta clinica alla GFD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 decorso può essere rapidamente evolutivo, anche se in alcuni casi la terapia steroidea dà temporanei benefici. </a:t>
            </a:r>
          </a:p>
        </p:txBody>
      </p:sp>
      <p:pic>
        <p:nvPicPr>
          <p:cNvPr id="191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b="5641"/>
          <a:stretch>
            <a:fillRect/>
          </a:stretch>
        </p:blipFill>
        <p:spPr bwMode="auto">
          <a:xfrm>
            <a:off x="5334000" y="0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Text Box 7"/>
          <p:cNvSpPr txBox="1">
            <a:spLocks noChangeArrowheads="1"/>
          </p:cNvSpPr>
          <p:nvPr/>
        </p:nvSpPr>
        <p:spPr bwMode="auto">
          <a:xfrm>
            <a:off x="5397500" y="1765301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Depositi di collagene in sede subepiteliale nel tenue</a:t>
            </a:r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438401"/>
            <a:ext cx="2876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3810000"/>
            <a:ext cx="2905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Text Box 10"/>
          <p:cNvSpPr txBox="1">
            <a:spLocks noChangeArrowheads="1"/>
          </p:cNvSpPr>
          <p:nvPr/>
        </p:nvSpPr>
        <p:spPr bwMode="auto">
          <a:xfrm>
            <a:off x="7381875" y="5448300"/>
            <a:ext cx="2971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Biopsie del colon: banda di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collagene in sede subepiteliale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nella mucosa colica</a:t>
            </a:r>
          </a:p>
        </p:txBody>
      </p:sp>
      <p:sp>
        <p:nvSpPr>
          <p:cNvPr id="191496" name="Line 11"/>
          <p:cNvSpPr>
            <a:spLocks noChangeShapeType="1"/>
          </p:cNvSpPr>
          <p:nvPr/>
        </p:nvSpPr>
        <p:spPr bwMode="auto">
          <a:xfrm>
            <a:off x="7848600" y="40386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1497" name="Line 12"/>
          <p:cNvSpPr>
            <a:spLocks noChangeShapeType="1"/>
          </p:cNvSpPr>
          <p:nvPr/>
        </p:nvSpPr>
        <p:spPr bwMode="auto">
          <a:xfrm flipH="1">
            <a:off x="9753600" y="44196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1498" name="Line 13"/>
          <p:cNvSpPr>
            <a:spLocks noChangeShapeType="1"/>
          </p:cNvSpPr>
          <p:nvPr/>
        </p:nvSpPr>
        <p:spPr bwMode="auto">
          <a:xfrm>
            <a:off x="8305800" y="25908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1499" name="Line 14"/>
          <p:cNvSpPr>
            <a:spLocks noChangeShapeType="1"/>
          </p:cNvSpPr>
          <p:nvPr/>
        </p:nvSpPr>
        <p:spPr bwMode="auto">
          <a:xfrm flipH="1" flipV="1">
            <a:off x="9296400" y="2590800"/>
            <a:ext cx="457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4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2203450" y="3048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/>
              <a:t>Anticorpi anti transglutaminasi tissutale umana  (anti-tTGA) 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2416176" y="1828801"/>
            <a:ext cx="7407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C000"/>
                </a:solidFill>
              </a:rPr>
              <a:t>Come si dosano:</a:t>
            </a:r>
            <a:r>
              <a:rPr lang="it-IT" altLang="it-IT">
                <a:solidFill>
                  <a:srgbClr val="FFFFFF"/>
                </a:solidFill>
              </a:rPr>
              <a:t> Kit commerciali ELISA con transglutaminasi tissutale umana ricombinante (da evitare l</a:t>
            </a:r>
            <a:r>
              <a:rPr lang="ja-JP" altLang="it-IT">
                <a:solidFill>
                  <a:srgbClr val="FFFFFF"/>
                </a:solidFill>
              </a:rPr>
              <a:t>’</a:t>
            </a:r>
            <a:r>
              <a:rPr lang="it-IT" altLang="ja-JP">
                <a:solidFill>
                  <a:srgbClr val="FFFFFF"/>
                </a:solidFill>
              </a:rPr>
              <a:t>antigene da cavia, che  da 30% di falsi positivi)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C000"/>
                </a:solidFill>
              </a:rPr>
              <a:t>Sensibilità:</a:t>
            </a:r>
            <a:r>
              <a:rPr lang="it-IT" altLang="it-IT">
                <a:solidFill>
                  <a:srgbClr val="FFFFFF"/>
                </a:solidFill>
              </a:rPr>
              <a:t>  più elevata degli  EmA   (fino al 98%)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C000"/>
                </a:solidFill>
              </a:rPr>
              <a:t>Specificità: </a:t>
            </a:r>
            <a:r>
              <a:rPr lang="it-IT" altLang="it-IT">
                <a:solidFill>
                  <a:srgbClr val="FFFFFF"/>
                </a:solidFill>
              </a:rPr>
              <a:t>90%, inferiore a quella degli EmA (10% circa di falsi positivi in pazienti con IDDM, IBD, giardiasi, malattie epatiche). Falsi positivi in genere con bassi titoli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C000"/>
                </a:solidFill>
              </a:rPr>
              <a:t>Riproducibilità: </a:t>
            </a:r>
            <a:r>
              <a:rPr lang="it-IT" altLang="it-IT">
                <a:solidFill>
                  <a:srgbClr val="FFFFFF"/>
                </a:solidFill>
              </a:rPr>
              <a:t>elevata in tutti i laboratori grazie alla tecnica ELISA, semplice, affidabile e ben standardizzata</a:t>
            </a: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uppo 96"/>
          <p:cNvGrpSpPr>
            <a:grpSpLocks/>
          </p:cNvGrpSpPr>
          <p:nvPr/>
        </p:nvGrpSpPr>
        <p:grpSpPr bwMode="auto">
          <a:xfrm>
            <a:off x="1524000" y="1169989"/>
            <a:ext cx="4572000" cy="5106987"/>
            <a:chOff x="0" y="1169243"/>
            <a:chExt cx="4572000" cy="5107732"/>
          </a:xfrm>
        </p:grpSpPr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511175" y="2350515"/>
              <a:ext cx="836613" cy="152104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>
              <a:off x="1344613" y="2355278"/>
              <a:ext cx="836612" cy="152104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2179638" y="2363217"/>
              <a:ext cx="836612" cy="152104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3019425" y="2382270"/>
              <a:ext cx="836613" cy="152104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819150" y="3471454"/>
              <a:ext cx="219075" cy="279441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 rot="1763134">
              <a:off x="1339850" y="3930308"/>
              <a:ext cx="1136650" cy="1189211"/>
            </a:xfrm>
            <a:custGeom>
              <a:avLst/>
              <a:gdLst>
                <a:gd name="T0" fmla="*/ 2147483647 w 594"/>
                <a:gd name="T1" fmla="*/ 2147483647 h 598"/>
                <a:gd name="T2" fmla="*/ 2147483647 w 594"/>
                <a:gd name="T3" fmla="*/ 2147483647 h 598"/>
                <a:gd name="T4" fmla="*/ 2147483647 w 594"/>
                <a:gd name="T5" fmla="*/ 2147483647 h 598"/>
                <a:gd name="T6" fmla="*/ 2147483647 w 594"/>
                <a:gd name="T7" fmla="*/ 0 h 598"/>
                <a:gd name="T8" fmla="*/ 2147483647 w 594"/>
                <a:gd name="T9" fmla="*/ 2147483647 h 598"/>
                <a:gd name="T10" fmla="*/ 2147483647 w 594"/>
                <a:gd name="T11" fmla="*/ 2147483647 h 598"/>
                <a:gd name="T12" fmla="*/ 2147483647 w 594"/>
                <a:gd name="T13" fmla="*/ 2147483647 h 598"/>
                <a:gd name="T14" fmla="*/ 2147483647 w 594"/>
                <a:gd name="T15" fmla="*/ 2147483647 h 598"/>
                <a:gd name="T16" fmla="*/ 2147483647 w 594"/>
                <a:gd name="T17" fmla="*/ 2147483647 h 598"/>
                <a:gd name="T18" fmla="*/ 2147483647 w 594"/>
                <a:gd name="T19" fmla="*/ 2147483647 h 598"/>
                <a:gd name="T20" fmla="*/ 2147483647 w 594"/>
                <a:gd name="T21" fmla="*/ 2147483647 h 598"/>
                <a:gd name="T22" fmla="*/ 2147483647 w 594"/>
                <a:gd name="T23" fmla="*/ 2147483647 h 598"/>
                <a:gd name="T24" fmla="*/ 2147483647 w 594"/>
                <a:gd name="T25" fmla="*/ 2147483647 h 598"/>
                <a:gd name="T26" fmla="*/ 2147483647 w 594"/>
                <a:gd name="T27" fmla="*/ 2147483647 h 598"/>
                <a:gd name="T28" fmla="*/ 2147483647 w 594"/>
                <a:gd name="T29" fmla="*/ 2147483647 h 598"/>
                <a:gd name="T30" fmla="*/ 2147483647 w 594"/>
                <a:gd name="T31" fmla="*/ 2147483647 h 598"/>
                <a:gd name="T32" fmla="*/ 2147483647 w 594"/>
                <a:gd name="T33" fmla="*/ 2147483647 h 598"/>
                <a:gd name="T34" fmla="*/ 2147483647 w 594"/>
                <a:gd name="T35" fmla="*/ 2147483647 h 598"/>
                <a:gd name="T36" fmla="*/ 2147483647 w 594"/>
                <a:gd name="T37" fmla="*/ 2147483647 h 598"/>
                <a:gd name="T38" fmla="*/ 2147483647 w 594"/>
                <a:gd name="T39" fmla="*/ 2147483647 h 598"/>
                <a:gd name="T40" fmla="*/ 2147483647 w 594"/>
                <a:gd name="T41" fmla="*/ 2147483647 h 5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4"/>
                <a:gd name="T64" fmla="*/ 0 h 598"/>
                <a:gd name="T65" fmla="*/ 594 w 594"/>
                <a:gd name="T66" fmla="*/ 598 h 5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4" h="598">
                  <a:moveTo>
                    <a:pt x="131" y="267"/>
                  </a:moveTo>
                  <a:cubicBezTo>
                    <a:pt x="143" y="265"/>
                    <a:pt x="140" y="271"/>
                    <a:pt x="149" y="262"/>
                  </a:cubicBezTo>
                  <a:cubicBezTo>
                    <a:pt x="160" y="251"/>
                    <a:pt x="163" y="218"/>
                    <a:pt x="163" y="218"/>
                  </a:cubicBezTo>
                  <a:cubicBezTo>
                    <a:pt x="169" y="75"/>
                    <a:pt x="140" y="38"/>
                    <a:pt x="258" y="0"/>
                  </a:cubicBezTo>
                  <a:cubicBezTo>
                    <a:pt x="268" y="2"/>
                    <a:pt x="279" y="1"/>
                    <a:pt x="287" y="7"/>
                  </a:cubicBezTo>
                  <a:cubicBezTo>
                    <a:pt x="303" y="18"/>
                    <a:pt x="305" y="52"/>
                    <a:pt x="309" y="66"/>
                  </a:cubicBezTo>
                  <a:cubicBezTo>
                    <a:pt x="321" y="113"/>
                    <a:pt x="331" y="168"/>
                    <a:pt x="367" y="204"/>
                  </a:cubicBezTo>
                  <a:cubicBezTo>
                    <a:pt x="421" y="258"/>
                    <a:pt x="508" y="262"/>
                    <a:pt x="578" y="284"/>
                  </a:cubicBezTo>
                  <a:cubicBezTo>
                    <a:pt x="583" y="291"/>
                    <a:pt x="591" y="297"/>
                    <a:pt x="592" y="306"/>
                  </a:cubicBezTo>
                  <a:cubicBezTo>
                    <a:pt x="594" y="337"/>
                    <a:pt x="591" y="369"/>
                    <a:pt x="585" y="400"/>
                  </a:cubicBezTo>
                  <a:cubicBezTo>
                    <a:pt x="572" y="471"/>
                    <a:pt x="393" y="465"/>
                    <a:pt x="374" y="466"/>
                  </a:cubicBezTo>
                  <a:cubicBezTo>
                    <a:pt x="337" y="489"/>
                    <a:pt x="357" y="473"/>
                    <a:pt x="323" y="524"/>
                  </a:cubicBezTo>
                  <a:cubicBezTo>
                    <a:pt x="296" y="566"/>
                    <a:pt x="266" y="571"/>
                    <a:pt x="229" y="597"/>
                  </a:cubicBezTo>
                  <a:cubicBezTo>
                    <a:pt x="217" y="594"/>
                    <a:pt x="201" y="598"/>
                    <a:pt x="192" y="589"/>
                  </a:cubicBezTo>
                  <a:cubicBezTo>
                    <a:pt x="181" y="578"/>
                    <a:pt x="178" y="546"/>
                    <a:pt x="178" y="546"/>
                  </a:cubicBezTo>
                  <a:cubicBezTo>
                    <a:pt x="175" y="512"/>
                    <a:pt x="176" y="478"/>
                    <a:pt x="170" y="444"/>
                  </a:cubicBezTo>
                  <a:cubicBezTo>
                    <a:pt x="166" y="421"/>
                    <a:pt x="149" y="420"/>
                    <a:pt x="134" y="408"/>
                  </a:cubicBezTo>
                  <a:cubicBezTo>
                    <a:pt x="104" y="383"/>
                    <a:pt x="77" y="369"/>
                    <a:pt x="39" y="357"/>
                  </a:cubicBezTo>
                  <a:cubicBezTo>
                    <a:pt x="32" y="352"/>
                    <a:pt x="20" y="350"/>
                    <a:pt x="18" y="342"/>
                  </a:cubicBezTo>
                  <a:cubicBezTo>
                    <a:pt x="0" y="268"/>
                    <a:pt x="73" y="288"/>
                    <a:pt x="111" y="275"/>
                  </a:cubicBezTo>
                  <a:cubicBezTo>
                    <a:pt x="116" y="273"/>
                    <a:pt x="136" y="270"/>
                    <a:pt x="131" y="26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1376363" y="3160258"/>
              <a:ext cx="120650" cy="1381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1289050" y="3585770"/>
              <a:ext cx="120650" cy="1397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390650" y="2444191"/>
              <a:ext cx="165100" cy="1921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1406525" y="4341531"/>
              <a:ext cx="120650" cy="1381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1209675" y="3930308"/>
              <a:ext cx="122238" cy="1397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9762" name="Group 124"/>
            <p:cNvGrpSpPr>
              <a:grpSpLocks/>
            </p:cNvGrpSpPr>
            <p:nvPr/>
          </p:nvGrpSpPr>
          <p:grpSpPr bwMode="auto">
            <a:xfrm>
              <a:off x="0" y="4068763"/>
              <a:ext cx="1692275" cy="2208212"/>
              <a:chOff x="0" y="2171"/>
              <a:chExt cx="1066" cy="1391"/>
            </a:xfrm>
          </p:grpSpPr>
          <p:sp>
            <p:nvSpPr>
              <p:cNvPr id="69" name="AutoShape 125"/>
              <p:cNvSpPr>
                <a:spLocks noChangeArrowheads="1"/>
              </p:cNvSpPr>
              <p:nvPr/>
            </p:nvSpPr>
            <p:spPr bwMode="auto">
              <a:xfrm>
                <a:off x="476" y="2810"/>
                <a:ext cx="144" cy="10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9775" name="Group 126"/>
              <p:cNvGrpSpPr>
                <a:grpSpLocks/>
              </p:cNvGrpSpPr>
              <p:nvPr/>
            </p:nvGrpSpPr>
            <p:grpSpPr bwMode="auto">
              <a:xfrm>
                <a:off x="134" y="2171"/>
                <a:ext cx="649" cy="595"/>
                <a:chOff x="134" y="2171"/>
                <a:chExt cx="649" cy="595"/>
              </a:xfrm>
            </p:grpSpPr>
            <p:grpSp>
              <p:nvGrpSpPr>
                <p:cNvPr id="159777" name="Group 127"/>
                <p:cNvGrpSpPr>
                  <a:grpSpLocks/>
                </p:cNvGrpSpPr>
                <p:nvPr/>
              </p:nvGrpSpPr>
              <p:grpSpPr bwMode="auto">
                <a:xfrm rot="5400000">
                  <a:off x="204" y="2176"/>
                  <a:ext cx="407" cy="408"/>
                  <a:chOff x="4241" y="1298"/>
                  <a:chExt cx="589" cy="590"/>
                </a:xfrm>
              </p:grpSpPr>
              <p:grpSp>
                <p:nvGrpSpPr>
                  <p:cNvPr id="159782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241" y="1298"/>
                    <a:ext cx="589" cy="590"/>
                    <a:chOff x="4241" y="1298"/>
                    <a:chExt cx="589" cy="590"/>
                  </a:xfrm>
                </p:grpSpPr>
                <p:sp>
                  <p:nvSpPr>
                    <p:cNvPr id="80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0" y="1296"/>
                      <a:ext cx="589" cy="590"/>
                    </a:xfrm>
                    <a:prstGeom prst="ellipse">
                      <a:avLst/>
                    </a:prstGeom>
                    <a:solidFill>
                      <a:srgbClr val="FF6666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GB" sz="4400" kern="0">
                        <a:solidFill>
                          <a:srgbClr val="000000"/>
                        </a:solidFill>
                        <a:latin typeface="Verdana" pitchFamily="34" charset="0"/>
                        <a:ea typeface="MS PGothic" panose="020B0600070205080204" pitchFamily="34" charset="-128"/>
                      </a:endParaRPr>
                    </a:p>
                  </p:txBody>
                </p:sp>
                <p:sp>
                  <p:nvSpPr>
                    <p:cNvPr id="81" name="AutoShape 130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408" y="1296"/>
                      <a:ext cx="272" cy="27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GB" sz="4400" kern="0">
                        <a:solidFill>
                          <a:srgbClr val="000000"/>
                        </a:solidFill>
                        <a:latin typeface="Verdana" pitchFamily="34" charset="0"/>
                        <a:ea typeface="MS PGothic" panose="020B0600070205080204" pitchFamily="34" charset="-128"/>
                      </a:endParaRPr>
                    </a:p>
                  </p:txBody>
                </p:sp>
              </p:grpSp>
              <p:sp>
                <p:nvSpPr>
                  <p:cNvPr id="78" name="Freeform 131"/>
                  <p:cNvSpPr>
                    <a:spLocks/>
                  </p:cNvSpPr>
                  <p:nvPr/>
                </p:nvSpPr>
                <p:spPr bwMode="auto">
                  <a:xfrm>
                    <a:off x="4421" y="1319"/>
                    <a:ext cx="126" cy="252"/>
                  </a:xfrm>
                  <a:custGeom>
                    <a:avLst/>
                    <a:gdLst>
                      <a:gd name="T0" fmla="*/ 0 w 126"/>
                      <a:gd name="T1" fmla="*/ 0 h 252"/>
                      <a:gd name="T2" fmla="*/ 126 w 126"/>
                      <a:gd name="T3" fmla="*/ 252 h 252"/>
                      <a:gd name="T4" fmla="*/ 0 60000 65536"/>
                      <a:gd name="T5" fmla="*/ 0 60000 65536"/>
                      <a:gd name="T6" fmla="*/ 0 w 126"/>
                      <a:gd name="T7" fmla="*/ 0 h 252"/>
                      <a:gd name="T8" fmla="*/ 126 w 126"/>
                      <a:gd name="T9" fmla="*/ 252 h 2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6" h="252">
                        <a:moveTo>
                          <a:pt x="0" y="0"/>
                        </a:moveTo>
                        <a:lnTo>
                          <a:pt x="126" y="2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79" name="Freeform 132"/>
                  <p:cNvSpPr>
                    <a:spLocks/>
                  </p:cNvSpPr>
                  <p:nvPr/>
                </p:nvSpPr>
                <p:spPr bwMode="auto">
                  <a:xfrm>
                    <a:off x="4547" y="1346"/>
                    <a:ext cx="120" cy="230"/>
                  </a:xfrm>
                  <a:custGeom>
                    <a:avLst/>
                    <a:gdLst>
                      <a:gd name="T0" fmla="*/ 120 w 120"/>
                      <a:gd name="T1" fmla="*/ 0 h 232"/>
                      <a:gd name="T2" fmla="*/ 0 w 120"/>
                      <a:gd name="T3" fmla="*/ 232 h 232"/>
                      <a:gd name="T4" fmla="*/ 0 60000 65536"/>
                      <a:gd name="T5" fmla="*/ 0 60000 65536"/>
                      <a:gd name="T6" fmla="*/ 0 w 120"/>
                      <a:gd name="T7" fmla="*/ 0 h 232"/>
                      <a:gd name="T8" fmla="*/ 120 w 120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0" h="232">
                        <a:moveTo>
                          <a:pt x="120" y="0"/>
                        </a:moveTo>
                        <a:lnTo>
                          <a:pt x="0" y="23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59778" name="Group 133"/>
                <p:cNvGrpSpPr>
                  <a:grpSpLocks/>
                </p:cNvGrpSpPr>
                <p:nvPr/>
              </p:nvGrpSpPr>
              <p:grpSpPr bwMode="auto">
                <a:xfrm>
                  <a:off x="134" y="2171"/>
                  <a:ext cx="649" cy="595"/>
                  <a:chOff x="134" y="2171"/>
                  <a:chExt cx="649" cy="595"/>
                </a:xfrm>
              </p:grpSpPr>
              <p:sp>
                <p:nvSpPr>
                  <p:cNvPr id="74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" y="2171"/>
                    <a:ext cx="4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nb-NO" sz="16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rPr>
                      <a:t>TG2</a:t>
                    </a:r>
                    <a:endParaRPr lang="en-US" sz="1600" b="1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75" name="Arc 135"/>
                  <p:cNvSpPr>
                    <a:spLocks/>
                  </p:cNvSpPr>
                  <p:nvPr/>
                </p:nvSpPr>
                <p:spPr bwMode="auto">
                  <a:xfrm rot="-6189836" flipH="1" flipV="1">
                    <a:off x="384" y="2010"/>
                    <a:ext cx="134" cy="649"/>
                  </a:xfrm>
                  <a:custGeom>
                    <a:avLst/>
                    <a:gdLst>
                      <a:gd name="T0" fmla="*/ 0 w 17995"/>
                      <a:gd name="T1" fmla="*/ 0 h 21600"/>
                      <a:gd name="T2" fmla="*/ 0 w 17995"/>
                      <a:gd name="T3" fmla="*/ 0 h 21600"/>
                      <a:gd name="T4" fmla="*/ 0 w 1799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7995"/>
                      <a:gd name="T10" fmla="*/ 0 h 21600"/>
                      <a:gd name="T11" fmla="*/ 17995 w 1799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995" h="21600" fill="none" extrusionOk="0">
                        <a:moveTo>
                          <a:pt x="-1" y="55"/>
                        </a:moveTo>
                        <a:cubicBezTo>
                          <a:pt x="515" y="18"/>
                          <a:pt x="1032" y="-1"/>
                          <a:pt x="1550" y="0"/>
                        </a:cubicBezTo>
                        <a:cubicBezTo>
                          <a:pt x="7879" y="0"/>
                          <a:pt x="13891" y="2776"/>
                          <a:pt x="17995" y="7595"/>
                        </a:cubicBezTo>
                      </a:path>
                      <a:path w="17995" h="21600" stroke="0" extrusionOk="0">
                        <a:moveTo>
                          <a:pt x="-1" y="55"/>
                        </a:moveTo>
                        <a:cubicBezTo>
                          <a:pt x="515" y="18"/>
                          <a:pt x="1032" y="-1"/>
                          <a:pt x="1550" y="0"/>
                        </a:cubicBezTo>
                        <a:cubicBezTo>
                          <a:pt x="7879" y="0"/>
                          <a:pt x="13891" y="2776"/>
                          <a:pt x="17995" y="7595"/>
                        </a:cubicBezTo>
                        <a:lnTo>
                          <a:pt x="155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76" name="Arc 136"/>
                  <p:cNvSpPr>
                    <a:spLocks/>
                  </p:cNvSpPr>
                  <p:nvPr/>
                </p:nvSpPr>
                <p:spPr bwMode="auto">
                  <a:xfrm rot="18632010" flipH="1">
                    <a:off x="317" y="2471"/>
                    <a:ext cx="273" cy="31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sp>
            <p:nvSpPr>
              <p:cNvPr id="71" name="Text Box 137"/>
              <p:cNvSpPr txBox="1">
                <a:spLocks noChangeArrowheads="1"/>
              </p:cNvSpPr>
              <p:nvPr/>
            </p:nvSpPr>
            <p:spPr bwMode="auto">
              <a:xfrm>
                <a:off x="0" y="3158"/>
                <a:ext cx="106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Deamidation</a:t>
                </a:r>
                <a:r>
                  <a:rPr lang="en-US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 by TG2</a:t>
                </a:r>
              </a:p>
            </p:txBody>
          </p:sp>
        </p:grp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1638300" y="3428585"/>
              <a:ext cx="219075" cy="279441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3" name="Oval 10"/>
            <p:cNvSpPr>
              <a:spLocks noChangeArrowheads="1"/>
            </p:cNvSpPr>
            <p:nvPr/>
          </p:nvSpPr>
          <p:spPr bwMode="auto">
            <a:xfrm>
              <a:off x="2495550" y="3428585"/>
              <a:ext cx="219075" cy="279441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3286125" y="3428585"/>
              <a:ext cx="219075" cy="279441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4400" kern="0">
                <a:solidFill>
                  <a:srgbClr val="000000"/>
                </a:solidFill>
                <a:latin typeface="Verdana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159766" name="Connettore 2 87"/>
            <p:cNvCxnSpPr>
              <a:cxnSpLocks noChangeShapeType="1"/>
            </p:cNvCxnSpPr>
            <p:nvPr/>
          </p:nvCxnSpPr>
          <p:spPr bwMode="auto">
            <a:xfrm flipV="1">
              <a:off x="1643042" y="1571612"/>
              <a:ext cx="1214446" cy="8572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767" name="CasellaDiTesto 88"/>
            <p:cNvSpPr txBox="1">
              <a:spLocks noChangeArrowheads="1"/>
            </p:cNvSpPr>
            <p:nvPr/>
          </p:nvSpPr>
          <p:spPr bwMode="auto">
            <a:xfrm>
              <a:off x="2832088" y="1169243"/>
              <a:ext cx="12089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3333CC"/>
                  </a:solidFill>
                </a:rPr>
                <a:t>Gliadin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3333CC"/>
                  </a:solidFill>
                </a:rPr>
                <a:t>peptides</a:t>
              </a:r>
            </a:p>
          </p:txBody>
        </p:sp>
        <p:sp>
          <p:nvSpPr>
            <p:cNvPr id="159768" name="CasellaDiTesto 89"/>
            <p:cNvSpPr txBox="1">
              <a:spLocks noChangeArrowheads="1"/>
            </p:cNvSpPr>
            <p:nvPr/>
          </p:nvSpPr>
          <p:spPr bwMode="auto">
            <a:xfrm>
              <a:off x="1482704" y="4411670"/>
              <a:ext cx="7841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3333CC"/>
                  </a:solidFill>
                </a:rPr>
                <a:t>APC</a:t>
              </a:r>
            </a:p>
          </p:txBody>
        </p:sp>
        <p:sp>
          <p:nvSpPr>
            <p:cNvPr id="159769" name="Oval 16"/>
            <p:cNvSpPr>
              <a:spLocks noChangeArrowheads="1"/>
            </p:cNvSpPr>
            <p:nvPr/>
          </p:nvSpPr>
          <p:spPr bwMode="auto">
            <a:xfrm>
              <a:off x="2965434" y="4795853"/>
              <a:ext cx="552450" cy="5508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it-IT" sz="20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9770" name="Oval 17"/>
            <p:cNvSpPr>
              <a:spLocks noChangeArrowheads="1"/>
            </p:cNvSpPr>
            <p:nvPr/>
          </p:nvSpPr>
          <p:spPr bwMode="auto">
            <a:xfrm>
              <a:off x="2285984" y="5162566"/>
              <a:ext cx="549275" cy="552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it-IT" sz="2000" b="1">
                  <a:solidFill>
                    <a:srgbClr val="000000"/>
                  </a:solidFill>
                </a:rPr>
                <a:t>T</a:t>
              </a:r>
              <a:endParaRPr lang="nb-NO" altLang="it-IT" sz="2000">
                <a:solidFill>
                  <a:srgbClr val="000000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159771" name="AutoShape 93"/>
            <p:cNvSpPr>
              <a:spLocks noChangeArrowheads="1"/>
            </p:cNvSpPr>
            <p:nvPr/>
          </p:nvSpPr>
          <p:spPr bwMode="auto">
            <a:xfrm>
              <a:off x="2143108" y="4857760"/>
              <a:ext cx="228600" cy="17303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it-IT" sz="4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9772" name="Oval 16"/>
            <p:cNvSpPr>
              <a:spLocks noChangeArrowheads="1"/>
            </p:cNvSpPr>
            <p:nvPr/>
          </p:nvSpPr>
          <p:spPr bwMode="auto">
            <a:xfrm>
              <a:off x="4019550" y="5081605"/>
              <a:ext cx="552450" cy="5508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it-IT" sz="20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9773" name="Oval 16"/>
            <p:cNvSpPr>
              <a:spLocks noChangeArrowheads="1"/>
            </p:cNvSpPr>
            <p:nvPr/>
          </p:nvSpPr>
          <p:spPr bwMode="auto">
            <a:xfrm>
              <a:off x="3214678" y="5592781"/>
              <a:ext cx="552450" cy="5508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altLang="it-IT" sz="20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159747" name="Text Box 2"/>
          <p:cNvSpPr txBox="1">
            <a:spLocks noChangeArrowheads="1"/>
          </p:cNvSpPr>
          <p:nvPr/>
        </p:nvSpPr>
        <p:spPr bwMode="auto">
          <a:xfrm>
            <a:off x="5810251" y="908051"/>
            <a:ext cx="47529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3333CC"/>
                </a:solidFill>
              </a:rPr>
              <a:t>Deamidazione dei peptidi di gliadina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3333CC"/>
                </a:solidFill>
              </a:rPr>
              <a:t>da parte della transglutaminasi tissutale (TG2)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3333CC"/>
                </a:solidFill>
              </a:rPr>
              <a:t>(glutamina →  acido glutammico)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3333CC"/>
                </a:solidFill>
              </a:rPr>
              <a:t>Peptidi deamidati riconosciuti in modo  specifico dai linfociti T specifici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  <a:sym typeface="Symbol" panose="05050102010706020507" pitchFamily="18" charset="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3333CC"/>
                </a:solidFill>
                <a:sym typeface="Symbol" panose="05050102010706020507" pitchFamily="18" charset="2"/>
              </a:rPr>
              <a:t>Stimolazione dei linfociti B con risposta anticorpale specifica verso i peptidi deamidati </a:t>
            </a: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3333CC"/>
              </a:solidFill>
            </a:endParaRPr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2566989" y="125413"/>
            <a:ext cx="7058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0000"/>
                </a:solidFill>
              </a:rPr>
              <a:t>ANTICORPI ANTI PEPTIDI DEAMIDATI DI GLIADINA (DGP-AGA)</a:t>
            </a:r>
            <a:endParaRPr lang="it-IT" altLang="it-IT" sz="2800">
              <a:solidFill>
                <a:srgbClr val="FF0000"/>
              </a:solidFill>
            </a:endParaRPr>
          </a:p>
        </p:txBody>
      </p:sp>
      <p:sp>
        <p:nvSpPr>
          <p:cNvPr id="159749" name="Line 3"/>
          <p:cNvSpPr>
            <a:spLocks noChangeShapeType="1"/>
          </p:cNvSpPr>
          <p:nvPr/>
        </p:nvSpPr>
        <p:spPr bwMode="auto">
          <a:xfrm flipH="1">
            <a:off x="8024813" y="2638426"/>
            <a:ext cx="0" cy="72072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cxnSp>
        <p:nvCxnSpPr>
          <p:cNvPr id="159750" name="Connettore 2 103"/>
          <p:cNvCxnSpPr>
            <a:cxnSpLocks noChangeShapeType="1"/>
          </p:cNvCxnSpPr>
          <p:nvPr/>
        </p:nvCxnSpPr>
        <p:spPr bwMode="auto">
          <a:xfrm rot="5400000">
            <a:off x="7775576" y="4251326"/>
            <a:ext cx="500062" cy="1587"/>
          </a:xfrm>
          <a:prstGeom prst="straightConnector1">
            <a:avLst/>
          </a:prstGeom>
          <a:noFill/>
          <a:ln w="57150">
            <a:solidFill>
              <a:srgbClr val="FF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299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 txBox="1">
            <a:spLocks noChangeArrowheads="1"/>
          </p:cNvSpPr>
          <p:nvPr/>
        </p:nvSpPr>
        <p:spPr>
          <a:xfrm>
            <a:off x="2590800" y="304801"/>
            <a:ext cx="7543800" cy="1431925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kern="0" dirty="0">
                <a:solidFill>
                  <a:srgbClr val="003399"/>
                </a:solidFill>
                <a:latin typeface="Calibri"/>
                <a:ea typeface="MS PGothic" panose="020B0600070205080204" pitchFamily="34" charset="-128"/>
              </a:rPr>
              <a:t>Anticorpi verso i peptidi </a:t>
            </a:r>
            <a:r>
              <a:rPr lang="it-IT" sz="3200" kern="0" dirty="0" err="1">
                <a:solidFill>
                  <a:srgbClr val="003399"/>
                </a:solidFill>
                <a:latin typeface="Calibri"/>
                <a:ea typeface="MS PGothic" panose="020B0600070205080204" pitchFamily="34" charset="-128"/>
              </a:rPr>
              <a:t>deamidati</a:t>
            </a:r>
            <a:r>
              <a:rPr lang="it-IT" sz="3200" kern="0" dirty="0">
                <a:solidFill>
                  <a:srgbClr val="003399"/>
                </a:solidFill>
                <a:latin typeface="Calibri"/>
                <a:ea typeface="MS PGothic" panose="020B0600070205080204" pitchFamily="34" charset="-128"/>
              </a:rPr>
              <a:t> di gliadina (DGP): dubbi e certezze </a:t>
            </a:r>
          </a:p>
        </p:txBody>
      </p:sp>
      <p:sp>
        <p:nvSpPr>
          <p:cNvPr id="160770" name="Oval 51"/>
          <p:cNvSpPr>
            <a:spLocks noChangeArrowheads="1"/>
          </p:cNvSpPr>
          <p:nvPr/>
        </p:nvSpPr>
        <p:spPr bwMode="auto">
          <a:xfrm>
            <a:off x="2381250" y="1857376"/>
            <a:ext cx="3455988" cy="31480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 </a:t>
            </a:r>
            <a:r>
              <a:rPr lang="it-IT" altLang="it-IT" b="1"/>
              <a:t>85-90%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/>
              <a:t>    CD</a:t>
            </a:r>
          </a:p>
        </p:txBody>
      </p:sp>
      <p:grpSp>
        <p:nvGrpSpPr>
          <p:cNvPr id="3" name="Gruppo 8"/>
          <p:cNvGrpSpPr>
            <a:grpSpLocks/>
          </p:cNvGrpSpPr>
          <p:nvPr/>
        </p:nvGrpSpPr>
        <p:grpSpPr bwMode="auto">
          <a:xfrm>
            <a:off x="4440239" y="1844676"/>
            <a:ext cx="6048375" cy="3292475"/>
            <a:chOff x="2916238" y="1844675"/>
            <a:chExt cx="6048375" cy="3292475"/>
          </a:xfrm>
        </p:grpSpPr>
        <p:sp>
          <p:nvSpPr>
            <p:cNvPr id="160773" name="Oval 52"/>
            <p:cNvSpPr>
              <a:spLocks noChangeArrowheads="1"/>
            </p:cNvSpPr>
            <p:nvPr/>
          </p:nvSpPr>
          <p:spPr bwMode="auto">
            <a:xfrm>
              <a:off x="2916238" y="2420938"/>
              <a:ext cx="1439862" cy="1944687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000099"/>
                  </a:solidFill>
                </a:rPr>
                <a:t>10-15%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600" b="1">
                  <a:solidFill>
                    <a:srgbClr val="000099"/>
                  </a:solidFill>
                </a:rPr>
                <a:t>?</a:t>
              </a:r>
            </a:p>
          </p:txBody>
        </p:sp>
        <p:sp>
          <p:nvSpPr>
            <p:cNvPr id="160774" name="Text Box 55"/>
            <p:cNvSpPr txBox="1">
              <a:spLocks noChangeArrowheads="1"/>
            </p:cNvSpPr>
            <p:nvPr/>
          </p:nvSpPr>
          <p:spPr bwMode="auto">
            <a:xfrm>
              <a:off x="4500563" y="1844675"/>
              <a:ext cx="4464050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003399"/>
                  </a:solidFill>
                  <a:cs typeface="Times New Roman" panose="02020603050405020304" pitchFamily="18" charset="0"/>
                </a:rPr>
                <a:t>Negli adulti 10-15% di positivtà isolate per DGP con negatività degli anti-tTG e con mucosa normale (quesito: sono falsi positivi o espressione di celiachia potenziale?)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600">
                <a:solidFill>
                  <a:srgbClr val="003399"/>
                </a:solidFill>
                <a:cs typeface="Times New Roman" panose="02020603050405020304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600">
                  <a:solidFill>
                    <a:srgbClr val="003399"/>
                  </a:solidFill>
                  <a:cs typeface="Times New Roman" panose="02020603050405020304" pitchFamily="18" charset="0"/>
                </a:rPr>
                <a:t>Dahle C, APT2010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600">
                  <a:solidFill>
                    <a:srgbClr val="003399"/>
                  </a:solidFill>
                  <a:cs typeface="Times New Roman" panose="02020603050405020304" pitchFamily="18" charset="0"/>
                </a:rPr>
                <a:t>Lutteri L, AnnBiol Clin 2010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600"/>
            </a:p>
          </p:txBody>
        </p:sp>
      </p:grpSp>
      <p:sp>
        <p:nvSpPr>
          <p:cNvPr id="160772" name="Text Box 56"/>
          <p:cNvSpPr txBox="1">
            <a:spLocks noChangeArrowheads="1"/>
          </p:cNvSpPr>
          <p:nvPr/>
        </p:nvSpPr>
        <p:spPr bwMode="auto">
          <a:xfrm>
            <a:off x="2474913" y="5013326"/>
            <a:ext cx="7975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3300"/>
                </a:solidFill>
                <a:cs typeface="Times New Roman" panose="02020603050405020304" pitchFamily="18" charset="0"/>
              </a:rPr>
              <a:t>DGP IgG sono considerati test molto utile per identificare la celiachia nei pazienti con deficit selettivo di IgA e nell</a:t>
            </a:r>
            <a:r>
              <a:rPr lang="ja-JP" altLang="it-IT">
                <a:solidFill>
                  <a:srgbClr val="FF3300"/>
                </a:solidFill>
                <a:cs typeface="Times New Roman" panose="02020603050405020304" pitchFamily="18" charset="0"/>
              </a:rPr>
              <a:t>’</a:t>
            </a:r>
            <a:r>
              <a:rPr lang="it-IT" altLang="ja-JP">
                <a:solidFill>
                  <a:srgbClr val="FF3300"/>
                </a:solidFill>
                <a:cs typeface="Times New Roman" panose="02020603050405020304" pitchFamily="18" charset="0"/>
              </a:rPr>
              <a:t>infanzia (bambini &gt;2 anni).</a:t>
            </a:r>
            <a:endParaRPr lang="it-IT" altLang="ja-JP" sz="160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0000"/>
                </a:solidFill>
                <a:cs typeface="Times New Roman" panose="02020603050405020304" pitchFamily="18" charset="0"/>
              </a:rPr>
              <a:t>Mozo L, JPGN 2012;   Amarri S, </a:t>
            </a:r>
            <a:r>
              <a:rPr lang="it-IT" altLang="it-IT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Volta U</a:t>
            </a:r>
            <a:r>
              <a:rPr lang="it-IT" altLang="it-IT" sz="1600">
                <a:solidFill>
                  <a:srgbClr val="FF0000"/>
                </a:solidFill>
                <a:cs typeface="Times New Roman" panose="02020603050405020304" pitchFamily="18" charset="0"/>
              </a:rPr>
              <a:t>, De Giorgio, J Clin Immunol 2013</a:t>
            </a:r>
          </a:p>
        </p:txBody>
      </p:sp>
    </p:spTree>
    <p:extLst>
      <p:ext uri="{BB962C8B-B14F-4D97-AF65-F5344CB8AC3E}">
        <p14:creationId xmlns:p14="http://schemas.microsoft.com/office/powerpoint/2010/main" val="21717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ChangeArrowheads="1"/>
          </p:cNvSpPr>
          <p:nvPr/>
        </p:nvSpPr>
        <p:spPr bwMode="auto">
          <a:xfrm>
            <a:off x="881063" y="214313"/>
            <a:ext cx="10287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/>
              <a:t>Marcatori sierologici nel follow-up della celiachia</a:t>
            </a:r>
            <a:endParaRPr lang="it-IT" altLang="it-IT" sz="4000">
              <a:solidFill>
                <a:srgbClr val="000000"/>
              </a:solidFill>
            </a:endParaRPr>
          </a:p>
        </p:txBody>
      </p:sp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2217738" y="1285875"/>
            <a:ext cx="77724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32675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CCECFF"/>
                </a:solidFill>
              </a:rPr>
              <a:t>Anti-tTGA IgA,  più utili di EmA IgA, dal momento che la loro scomparsa dopo dieta aglutinata correla con la ricrescita dei villi intestinali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600">
              <a:solidFill>
                <a:srgbClr val="CCECFF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CCECFF"/>
                </a:solidFill>
              </a:rPr>
              <a:t> La loro persistente positività indica che la mucosa intestinale è ancora piatta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1600">
              <a:solidFill>
                <a:srgbClr val="CCECFF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CCECFF"/>
                </a:solidFill>
              </a:rPr>
              <a:t>DGP-AGA IgG si stanno dimostrando un ottimo marker per valutare la compliance alla dieta , anche nei pazienti di età &lt; 2 anni</a:t>
            </a:r>
          </a:p>
        </p:txBody>
      </p:sp>
    </p:spTree>
    <p:extLst>
      <p:ext uri="{BB962C8B-B14F-4D97-AF65-F5344CB8AC3E}">
        <p14:creationId xmlns:p14="http://schemas.microsoft.com/office/powerpoint/2010/main" val="18718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ChangeArrowheads="1"/>
          </p:cNvSpPr>
          <p:nvPr/>
        </p:nvSpPr>
        <p:spPr bwMode="auto">
          <a:xfrm>
            <a:off x="2252663" y="214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/>
              <a:t>Biopsia intestinale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164866" name="Rectangle 3"/>
          <p:cNvSpPr>
            <a:spLocks noChangeArrowheads="1"/>
          </p:cNvSpPr>
          <p:nvPr/>
        </p:nvSpPr>
        <p:spPr bwMode="auto">
          <a:xfrm>
            <a:off x="2209800" y="1571625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A tutt</a:t>
            </a:r>
            <a:r>
              <a:rPr lang="ja-JP" altLang="it-IT">
                <a:solidFill>
                  <a:srgbClr val="FFFFFF"/>
                </a:solidFill>
              </a:rPr>
              <a:t>’</a:t>
            </a:r>
            <a:r>
              <a:rPr lang="it-IT" altLang="ja-JP">
                <a:solidFill>
                  <a:srgbClr val="FFFFFF"/>
                </a:solidFill>
              </a:rPr>
              <a:t>oggi è il </a:t>
            </a:r>
            <a:r>
              <a:rPr lang="ja-JP" altLang="it-IT">
                <a:solidFill>
                  <a:srgbClr val="FFFFFF"/>
                </a:solidFill>
              </a:rPr>
              <a:t>“</a:t>
            </a:r>
            <a:r>
              <a:rPr lang="it-IT" altLang="ja-JP">
                <a:solidFill>
                  <a:srgbClr val="FFFFFF"/>
                </a:solidFill>
              </a:rPr>
              <a:t>gold standard</a:t>
            </a:r>
            <a:r>
              <a:rPr lang="ja-JP" altLang="it-IT">
                <a:solidFill>
                  <a:srgbClr val="FFFFFF"/>
                </a:solidFill>
              </a:rPr>
              <a:t>”</a:t>
            </a:r>
            <a:r>
              <a:rPr lang="it-IT" altLang="ja-JP">
                <a:solidFill>
                  <a:srgbClr val="FFFFFF"/>
                </a:solidFill>
              </a:rPr>
              <a:t> per la diagnosi  di celiachia (nessuno dei test di screening ha una sensibilità e specificità del 100%)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Sede della biopsia intestinale: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	bulbo duodenale e 2</a:t>
            </a:r>
            <a:r>
              <a:rPr lang="it-IT" altLang="it-IT" baseline="30000">
                <a:solidFill>
                  <a:srgbClr val="FFFFFF"/>
                </a:solidFill>
              </a:rPr>
              <a:t>a</a:t>
            </a:r>
            <a:r>
              <a:rPr lang="it-IT" altLang="it-IT">
                <a:solidFill>
                  <a:srgbClr val="FFFFFF"/>
                </a:solidFill>
              </a:rPr>
              <a:t>-3</a:t>
            </a:r>
            <a:r>
              <a:rPr lang="it-IT" altLang="it-IT" baseline="30000">
                <a:solidFill>
                  <a:srgbClr val="FFFFFF"/>
                </a:solidFill>
              </a:rPr>
              <a:t>a</a:t>
            </a:r>
            <a:r>
              <a:rPr lang="it-IT" altLang="it-IT">
                <a:solidFill>
                  <a:srgbClr val="FFFFFF"/>
                </a:solidFill>
              </a:rPr>
              <a:t> porzione duodenale in corso di EGDS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>
                <a:solidFill>
                  <a:srgbClr val="FFFFFF"/>
                </a:solidFill>
              </a:rPr>
              <a:t>Vantaggi della biopsia duodenale endoscopica:	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  - buona tollerabilità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  - rapidità di esecuzione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</a:rPr>
              <a:t>   - possibilità di prelievi multipli       	</a:t>
            </a:r>
            <a:endParaRPr lang="it-IT" altLang="it-IT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89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House" r:id="rId3" imgW="7060317" imgH="4673016" progId="CorelPhotoHouse.Document">
                  <p:embed/>
                </p:oleObj>
              </mc:Choice>
              <mc:Fallback>
                <p:oleObj name="PhotoHouse" r:id="rId3" imgW="7060317" imgH="4673016" progId="CorelPhotoHouse.Document">
                  <p:embed/>
                  <p:pic>
                    <p:nvPicPr>
                      <p:cNvPr id="1658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1524000" y="6308726"/>
            <a:ext cx="9144000" cy="549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1524001" y="0"/>
            <a:ext cx="684213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5892" name="Rectangle 5"/>
          <p:cNvSpPr>
            <a:spLocks noChangeArrowheads="1"/>
          </p:cNvSpPr>
          <p:nvPr/>
        </p:nvSpPr>
        <p:spPr bwMode="auto">
          <a:xfrm>
            <a:off x="1774826" y="0"/>
            <a:ext cx="8893175" cy="11255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Biopsia duodenale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classificazione di Marsh </a:t>
            </a:r>
            <a:r>
              <a:rPr lang="it-IT" altLang="it-IT" sz="2800"/>
              <a:t>(modificata sec. Oberhuber)</a:t>
            </a:r>
            <a:endParaRPr lang="it-IT" altLang="it-IT" sz="3600"/>
          </a:p>
        </p:txBody>
      </p:sp>
      <p:sp>
        <p:nvSpPr>
          <p:cNvPr id="165893" name="Rectangle 6"/>
          <p:cNvSpPr>
            <a:spLocks noChangeArrowheads="1"/>
          </p:cNvSpPr>
          <p:nvPr/>
        </p:nvSpPr>
        <p:spPr bwMode="auto">
          <a:xfrm>
            <a:off x="10058400" y="1066800"/>
            <a:ext cx="609600" cy="525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5894" name="Text Box 7"/>
          <p:cNvSpPr txBox="1">
            <a:spLocks noChangeArrowheads="1"/>
          </p:cNvSpPr>
          <p:nvPr/>
        </p:nvSpPr>
        <p:spPr bwMode="auto">
          <a:xfrm>
            <a:off x="2651125" y="3851276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600">
              <a:solidFill>
                <a:srgbClr val="000000"/>
              </a:solidFill>
            </a:endParaRPr>
          </a:p>
        </p:txBody>
      </p:sp>
      <p:sp>
        <p:nvSpPr>
          <p:cNvPr id="165895" name="Text Box 8"/>
          <p:cNvSpPr txBox="1">
            <a:spLocks noChangeArrowheads="1"/>
          </p:cNvSpPr>
          <p:nvPr/>
        </p:nvSpPr>
        <p:spPr bwMode="auto">
          <a:xfrm>
            <a:off x="2362201" y="3716339"/>
            <a:ext cx="1501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IEL &gt; 25/100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600">
              <a:solidFill>
                <a:srgbClr val="000000"/>
              </a:solidFill>
            </a:endParaRPr>
          </a:p>
        </p:txBody>
      </p:sp>
      <p:sp>
        <p:nvSpPr>
          <p:cNvPr id="165896" name="Text Box 10"/>
          <p:cNvSpPr txBox="1">
            <a:spLocks noChangeArrowheads="1"/>
          </p:cNvSpPr>
          <p:nvPr/>
        </p:nvSpPr>
        <p:spPr bwMode="auto">
          <a:xfrm>
            <a:off x="4295776" y="4005263"/>
            <a:ext cx="1870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IEL &gt; 25/100</a:t>
            </a:r>
          </a:p>
        </p:txBody>
      </p:sp>
      <p:sp>
        <p:nvSpPr>
          <p:cNvPr id="165897" name="Text Box 11"/>
          <p:cNvSpPr txBox="1">
            <a:spLocks noChangeArrowheads="1"/>
          </p:cNvSpPr>
          <p:nvPr/>
        </p:nvSpPr>
        <p:spPr bwMode="auto">
          <a:xfrm>
            <a:off x="6940550" y="34448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600">
              <a:solidFill>
                <a:srgbClr val="000000"/>
              </a:solidFill>
            </a:endParaRPr>
          </a:p>
        </p:txBody>
      </p:sp>
      <p:sp>
        <p:nvSpPr>
          <p:cNvPr id="165898" name="Text Box 12"/>
          <p:cNvSpPr txBox="1">
            <a:spLocks noChangeArrowheads="1"/>
          </p:cNvSpPr>
          <p:nvPr/>
        </p:nvSpPr>
        <p:spPr bwMode="auto">
          <a:xfrm>
            <a:off x="6167439" y="400526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IEL &gt; 25/100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 b="1">
              <a:solidFill>
                <a:srgbClr val="000000"/>
              </a:solidFill>
            </a:endParaRPr>
          </a:p>
        </p:txBody>
      </p:sp>
      <p:sp>
        <p:nvSpPr>
          <p:cNvPr id="165899" name="Rectangle 13"/>
          <p:cNvSpPr>
            <a:spLocks noChangeArrowheads="1"/>
          </p:cNvSpPr>
          <p:nvPr/>
        </p:nvSpPr>
        <p:spPr bwMode="auto">
          <a:xfrm>
            <a:off x="4224339" y="5805489"/>
            <a:ext cx="3527425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5900" name="Rectangle 14"/>
          <p:cNvSpPr>
            <a:spLocks noChangeArrowheads="1"/>
          </p:cNvSpPr>
          <p:nvPr/>
        </p:nvSpPr>
        <p:spPr bwMode="auto">
          <a:xfrm>
            <a:off x="4114801" y="1268414"/>
            <a:ext cx="180975" cy="453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165901" name="Rectangle 15"/>
          <p:cNvSpPr>
            <a:spLocks noChangeArrowheads="1"/>
          </p:cNvSpPr>
          <p:nvPr/>
        </p:nvSpPr>
        <p:spPr bwMode="auto">
          <a:xfrm>
            <a:off x="4224339" y="1196976"/>
            <a:ext cx="18002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65902" name="Line 16"/>
          <p:cNvSpPr>
            <a:spLocks noChangeShapeType="1"/>
          </p:cNvSpPr>
          <p:nvPr/>
        </p:nvSpPr>
        <p:spPr bwMode="auto">
          <a:xfrm>
            <a:off x="6024563" y="1268414"/>
            <a:ext cx="0" cy="45370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65903" name="Line 17"/>
          <p:cNvSpPr>
            <a:spLocks noChangeShapeType="1"/>
          </p:cNvSpPr>
          <p:nvPr/>
        </p:nvSpPr>
        <p:spPr bwMode="auto">
          <a:xfrm>
            <a:off x="6024563" y="5805488"/>
            <a:ext cx="17272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65904" name="Text Box 18"/>
          <p:cNvSpPr txBox="1">
            <a:spLocks noChangeArrowheads="1"/>
          </p:cNvSpPr>
          <p:nvPr/>
        </p:nvSpPr>
        <p:spPr bwMode="auto">
          <a:xfrm>
            <a:off x="8040688" y="4005263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  <a:latin typeface="Tahoma" panose="020B0604030504040204" pitchFamily="34" charset="0"/>
              </a:rPr>
              <a:t>IEL &lt; 25/100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ext Box 4"/>
          <p:cNvSpPr txBox="1">
            <a:spLocks noChangeArrowheads="1"/>
          </p:cNvSpPr>
          <p:nvPr/>
        </p:nvSpPr>
        <p:spPr bwMode="auto">
          <a:xfrm>
            <a:off x="2438400" y="762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/>
              <a:t>Criteri diagnostici compatibili ma non specifici per celiachia</a:t>
            </a:r>
          </a:p>
        </p:txBody>
      </p:sp>
      <p:sp>
        <p:nvSpPr>
          <p:cNvPr id="166914" name="Text Box 5"/>
          <p:cNvSpPr txBox="1">
            <a:spLocks noChangeArrowheads="1"/>
          </p:cNvSpPr>
          <p:nvPr/>
        </p:nvSpPr>
        <p:spPr bwMode="auto">
          <a:xfrm>
            <a:off x="2286000" y="1336675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3333CC"/>
                </a:solidFill>
              </a:rPr>
              <a:t>	    	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5091114" y="3581400"/>
            <a:ext cx="160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3333CC"/>
                </a:solidFill>
              </a:rPr>
              <a:t> </a:t>
            </a:r>
            <a:endParaRPr lang="it-IT" altLang="it-IT">
              <a:solidFill>
                <a:srgbClr val="000000"/>
              </a:solidFill>
            </a:endParaRPr>
          </a:p>
        </p:txBody>
      </p:sp>
      <p:grpSp>
        <p:nvGrpSpPr>
          <p:cNvPr id="166916" name="Gruppo 8"/>
          <p:cNvGrpSpPr>
            <a:grpSpLocks/>
          </p:cNvGrpSpPr>
          <p:nvPr/>
        </p:nvGrpSpPr>
        <p:grpSpPr bwMode="auto">
          <a:xfrm>
            <a:off x="3282951" y="1211263"/>
            <a:ext cx="5527675" cy="3751262"/>
            <a:chOff x="1187450" y="1142984"/>
            <a:chExt cx="5527690" cy="3750932"/>
          </a:xfrm>
        </p:grpSpPr>
        <p:pic>
          <p:nvPicPr>
            <p:cNvPr id="166918" name="Picture 3" descr="villiconlinfociti003"/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142984"/>
              <a:ext cx="5527690" cy="375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19" name="Text Box 7"/>
            <p:cNvSpPr txBox="1">
              <a:spLocks noChangeArrowheads="1"/>
            </p:cNvSpPr>
            <p:nvPr/>
          </p:nvSpPr>
          <p:spPr bwMode="auto">
            <a:xfrm>
              <a:off x="4033846" y="1142984"/>
              <a:ext cx="1752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2800" b="1">
                  <a:solidFill>
                    <a:srgbClr val="000000"/>
                  </a:solidFill>
                </a:rPr>
                <a:t>IEL &gt; 25</a:t>
              </a:r>
            </a:p>
          </p:txBody>
        </p:sp>
      </p:grp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1970088" y="4630738"/>
            <a:ext cx="79930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</a:rPr>
              <a:t>Lesione grado Marsh 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FFFF"/>
                </a:solidFill>
              </a:rPr>
              <a:t>presente anche in: allergia alimentare,  IBS, infezioni intestinali  (inclusa l</a:t>
            </a:r>
            <a:r>
              <a:rPr lang="ja-JP" altLang="it-IT" sz="2000" b="1">
                <a:solidFill>
                  <a:srgbClr val="FFFFFF"/>
                </a:solidFill>
              </a:rPr>
              <a:t>’</a:t>
            </a:r>
            <a:r>
              <a:rPr lang="it-IT" altLang="ja-JP" sz="2000" b="1">
                <a:solidFill>
                  <a:srgbClr val="FFFFFF"/>
                </a:solidFill>
              </a:rPr>
              <a:t>infezione da HP), IBD, patologie autoimmuni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b="1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FFFF"/>
                </a:solidFill>
              </a:rPr>
              <a:t>Solo il 10-20% di questi pazienti ha o svilupperà la celiachia</a:t>
            </a:r>
            <a:endParaRPr lang="it-IT" altLang="it-IT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ersonalizzat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D05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Microsoft Office PowerPoint</Application>
  <PresentationFormat>Widescreen</PresentationFormat>
  <Paragraphs>325</Paragraphs>
  <Slides>28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43" baseType="lpstr">
      <vt:lpstr>MS PGothic</vt:lpstr>
      <vt:lpstr>MS PGothic</vt:lpstr>
      <vt:lpstr>Arial</vt:lpstr>
      <vt:lpstr>Arial Narrow</vt:lpstr>
      <vt:lpstr>Calibri</vt:lpstr>
      <vt:lpstr>Symbol</vt:lpstr>
      <vt:lpstr>Tahoma</vt:lpstr>
      <vt:lpstr>Times New Roman</vt:lpstr>
      <vt:lpstr>Verdana</vt:lpstr>
      <vt:lpstr>Wingdings</vt:lpstr>
      <vt:lpstr>Presentazione vuota</vt:lpstr>
      <vt:lpstr>1_Tema di Office</vt:lpstr>
      <vt:lpstr>Riflesso</vt:lpstr>
      <vt:lpstr>PhotoHouse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Terapia farmacologica della celiachia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4</cp:revision>
  <dcterms:created xsi:type="dcterms:W3CDTF">2019-04-02T10:27:43Z</dcterms:created>
  <dcterms:modified xsi:type="dcterms:W3CDTF">2019-04-02T10:47:38Z</dcterms:modified>
</cp:coreProperties>
</file>