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1" r:id="rId25"/>
    <p:sldId id="281" r:id="rId26"/>
    <p:sldId id="282" r:id="rId27"/>
    <p:sldId id="283" r:id="rId28"/>
    <p:sldId id="302" r:id="rId29"/>
    <p:sldId id="285" r:id="rId30"/>
    <p:sldId id="286" r:id="rId31"/>
    <p:sldId id="303" r:id="rId32"/>
    <p:sldId id="288" r:id="rId33"/>
    <p:sldId id="289" r:id="rId34"/>
    <p:sldId id="304" r:id="rId35"/>
    <p:sldId id="291" r:id="rId36"/>
    <p:sldId id="305" r:id="rId37"/>
    <p:sldId id="293" r:id="rId38"/>
    <p:sldId id="306" r:id="rId39"/>
    <p:sldId id="310" r:id="rId40"/>
    <p:sldId id="296" r:id="rId41"/>
    <p:sldId id="307" r:id="rId42"/>
    <p:sldId id="298" r:id="rId43"/>
    <p:sldId id="309" r:id="rId44"/>
    <p:sldId id="30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A6BFF-3B3A-4C17-AC1C-1938935677FB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C83EFCB-F0DA-4DDD-8F93-0E9ACDB64D7D}">
      <dgm:prSet phldrT="[Testo]"/>
      <dgm:spPr/>
      <dgm:t>
        <a:bodyPr/>
        <a:lstStyle/>
        <a:p>
          <a:pPr>
            <a:buFontTx/>
            <a:buNone/>
          </a:pPr>
          <a:r>
            <a:rPr lang="it-IT" altLang="it-IT"/>
            <a:t>Monoartrite</a:t>
          </a:r>
          <a:endParaRPr lang="it-IT"/>
        </a:p>
      </dgm:t>
    </dgm:pt>
    <dgm:pt modelId="{95E43A06-9CBE-4520-97B5-B522CA7E1DDC}" type="parTrans" cxnId="{4C5A1DC6-0A47-44AD-9B40-CCEA1A7E897E}">
      <dgm:prSet/>
      <dgm:spPr/>
      <dgm:t>
        <a:bodyPr/>
        <a:lstStyle/>
        <a:p>
          <a:endParaRPr lang="it-IT"/>
        </a:p>
      </dgm:t>
    </dgm:pt>
    <dgm:pt modelId="{E0230F3B-F801-492B-8F20-073D55F3ADCB}" type="sibTrans" cxnId="{4C5A1DC6-0A47-44AD-9B40-CCEA1A7E897E}">
      <dgm:prSet/>
      <dgm:spPr/>
      <dgm:t>
        <a:bodyPr/>
        <a:lstStyle/>
        <a:p>
          <a:endParaRPr lang="it-IT"/>
        </a:p>
      </dgm:t>
    </dgm:pt>
    <dgm:pt modelId="{3C22B9AD-87C9-401E-BE4B-8C1E9FD072CF}">
      <dgm:prSet/>
      <dgm:spPr/>
      <dgm:t>
        <a:bodyPr/>
        <a:lstStyle/>
        <a:p>
          <a:r>
            <a:rPr lang="it-IT" altLang="it-IT"/>
            <a:t>Oligoartrite</a:t>
          </a:r>
          <a:endParaRPr lang="it-IT" altLang="it-IT" dirty="0"/>
        </a:p>
      </dgm:t>
    </dgm:pt>
    <dgm:pt modelId="{24805147-2CAE-4C31-91B4-05C2B8F340E0}" type="parTrans" cxnId="{92596536-563A-47A6-B3E0-C695F8BFEEFD}">
      <dgm:prSet/>
      <dgm:spPr/>
      <dgm:t>
        <a:bodyPr/>
        <a:lstStyle/>
        <a:p>
          <a:endParaRPr lang="it-IT"/>
        </a:p>
      </dgm:t>
    </dgm:pt>
    <dgm:pt modelId="{0F603006-B335-479A-871D-1BDFCD6EBFBF}" type="sibTrans" cxnId="{92596536-563A-47A6-B3E0-C695F8BFEEFD}">
      <dgm:prSet/>
      <dgm:spPr/>
      <dgm:t>
        <a:bodyPr/>
        <a:lstStyle/>
        <a:p>
          <a:endParaRPr lang="it-IT"/>
        </a:p>
      </dgm:t>
    </dgm:pt>
    <dgm:pt modelId="{118BF9BB-E515-42DB-A169-BC2256039A04}">
      <dgm:prSet/>
      <dgm:spPr/>
      <dgm:t>
        <a:bodyPr/>
        <a:lstStyle/>
        <a:p>
          <a:r>
            <a:rPr lang="it-IT" altLang="it-IT"/>
            <a:t>Poliartrite</a:t>
          </a:r>
          <a:endParaRPr lang="it-IT" altLang="it-IT" dirty="0"/>
        </a:p>
      </dgm:t>
    </dgm:pt>
    <dgm:pt modelId="{AF83553E-40DB-4282-B770-1CDBBC5C59B9}" type="parTrans" cxnId="{88071604-022F-410C-A46D-0033B0F7C4EC}">
      <dgm:prSet/>
      <dgm:spPr/>
      <dgm:t>
        <a:bodyPr/>
        <a:lstStyle/>
        <a:p>
          <a:endParaRPr lang="it-IT"/>
        </a:p>
      </dgm:t>
    </dgm:pt>
    <dgm:pt modelId="{811A0DA6-CB4D-4748-AB03-5AB27AE05400}" type="sibTrans" cxnId="{88071604-022F-410C-A46D-0033B0F7C4EC}">
      <dgm:prSet/>
      <dgm:spPr/>
      <dgm:t>
        <a:bodyPr/>
        <a:lstStyle/>
        <a:p>
          <a:endParaRPr lang="it-IT"/>
        </a:p>
      </dgm:t>
    </dgm:pt>
    <dgm:pt modelId="{255B874D-96AF-428C-B95F-D860EBF44EA7}" type="pres">
      <dgm:prSet presAssocID="{2FEA6BFF-3B3A-4C17-AC1C-1938935677FB}" presName="diagram" presStyleCnt="0">
        <dgm:presLayoutVars>
          <dgm:dir/>
          <dgm:resizeHandles val="exact"/>
        </dgm:presLayoutVars>
      </dgm:prSet>
      <dgm:spPr/>
    </dgm:pt>
    <dgm:pt modelId="{0D256EE8-ED9B-41FC-83DB-D78C37851E92}" type="pres">
      <dgm:prSet presAssocID="{2C83EFCB-F0DA-4DDD-8F93-0E9ACDB64D7D}" presName="node" presStyleLbl="node1" presStyleIdx="0" presStyleCnt="3">
        <dgm:presLayoutVars>
          <dgm:bulletEnabled val="1"/>
        </dgm:presLayoutVars>
      </dgm:prSet>
      <dgm:spPr/>
    </dgm:pt>
    <dgm:pt modelId="{C70FD39A-DE40-455A-98BF-179D63AE32CF}" type="pres">
      <dgm:prSet presAssocID="{E0230F3B-F801-492B-8F20-073D55F3ADCB}" presName="sibTrans" presStyleCnt="0"/>
      <dgm:spPr/>
    </dgm:pt>
    <dgm:pt modelId="{8C6A2C9C-85B7-4C9C-A884-968925EA00C2}" type="pres">
      <dgm:prSet presAssocID="{3C22B9AD-87C9-401E-BE4B-8C1E9FD072CF}" presName="node" presStyleLbl="node1" presStyleIdx="1" presStyleCnt="3">
        <dgm:presLayoutVars>
          <dgm:bulletEnabled val="1"/>
        </dgm:presLayoutVars>
      </dgm:prSet>
      <dgm:spPr/>
    </dgm:pt>
    <dgm:pt modelId="{AD4B4773-A806-4E70-887A-A0AD3B7CD041}" type="pres">
      <dgm:prSet presAssocID="{0F603006-B335-479A-871D-1BDFCD6EBFBF}" presName="sibTrans" presStyleCnt="0"/>
      <dgm:spPr/>
    </dgm:pt>
    <dgm:pt modelId="{D9262775-3DA7-4E53-AC1F-221A7C22241B}" type="pres">
      <dgm:prSet presAssocID="{118BF9BB-E515-42DB-A169-BC2256039A04}" presName="node" presStyleLbl="node1" presStyleIdx="2" presStyleCnt="3">
        <dgm:presLayoutVars>
          <dgm:bulletEnabled val="1"/>
        </dgm:presLayoutVars>
      </dgm:prSet>
      <dgm:spPr/>
    </dgm:pt>
  </dgm:ptLst>
  <dgm:cxnLst>
    <dgm:cxn modelId="{AE7EE301-D016-411B-9DAA-23BAAD2A2886}" type="presOf" srcId="{2FEA6BFF-3B3A-4C17-AC1C-1938935677FB}" destId="{255B874D-96AF-428C-B95F-D860EBF44EA7}" srcOrd="0" destOrd="0" presId="urn:microsoft.com/office/officeart/2005/8/layout/default"/>
    <dgm:cxn modelId="{88071604-022F-410C-A46D-0033B0F7C4EC}" srcId="{2FEA6BFF-3B3A-4C17-AC1C-1938935677FB}" destId="{118BF9BB-E515-42DB-A169-BC2256039A04}" srcOrd="2" destOrd="0" parTransId="{AF83553E-40DB-4282-B770-1CDBBC5C59B9}" sibTransId="{811A0DA6-CB4D-4748-AB03-5AB27AE05400}"/>
    <dgm:cxn modelId="{071A6108-F466-4855-9B65-5CAD26D8A354}" type="presOf" srcId="{2C83EFCB-F0DA-4DDD-8F93-0E9ACDB64D7D}" destId="{0D256EE8-ED9B-41FC-83DB-D78C37851E92}" srcOrd="0" destOrd="0" presId="urn:microsoft.com/office/officeart/2005/8/layout/default"/>
    <dgm:cxn modelId="{92596536-563A-47A6-B3E0-C695F8BFEEFD}" srcId="{2FEA6BFF-3B3A-4C17-AC1C-1938935677FB}" destId="{3C22B9AD-87C9-401E-BE4B-8C1E9FD072CF}" srcOrd="1" destOrd="0" parTransId="{24805147-2CAE-4C31-91B4-05C2B8F340E0}" sibTransId="{0F603006-B335-479A-871D-1BDFCD6EBFBF}"/>
    <dgm:cxn modelId="{B0D89C49-66F8-4D88-9791-065107234CED}" type="presOf" srcId="{3C22B9AD-87C9-401E-BE4B-8C1E9FD072CF}" destId="{8C6A2C9C-85B7-4C9C-A884-968925EA00C2}" srcOrd="0" destOrd="0" presId="urn:microsoft.com/office/officeart/2005/8/layout/default"/>
    <dgm:cxn modelId="{6473387B-8EB3-49D9-A5B9-22E6A3666221}" type="presOf" srcId="{118BF9BB-E515-42DB-A169-BC2256039A04}" destId="{D9262775-3DA7-4E53-AC1F-221A7C22241B}" srcOrd="0" destOrd="0" presId="urn:microsoft.com/office/officeart/2005/8/layout/default"/>
    <dgm:cxn modelId="{4C5A1DC6-0A47-44AD-9B40-CCEA1A7E897E}" srcId="{2FEA6BFF-3B3A-4C17-AC1C-1938935677FB}" destId="{2C83EFCB-F0DA-4DDD-8F93-0E9ACDB64D7D}" srcOrd="0" destOrd="0" parTransId="{95E43A06-9CBE-4520-97B5-B522CA7E1DDC}" sibTransId="{E0230F3B-F801-492B-8F20-073D55F3ADCB}"/>
    <dgm:cxn modelId="{560EADFF-BC14-43E4-B83A-89723AD118E1}" type="presParOf" srcId="{255B874D-96AF-428C-B95F-D860EBF44EA7}" destId="{0D256EE8-ED9B-41FC-83DB-D78C37851E92}" srcOrd="0" destOrd="0" presId="urn:microsoft.com/office/officeart/2005/8/layout/default"/>
    <dgm:cxn modelId="{8FC63FFB-8788-4300-BB33-34FAD9C90958}" type="presParOf" srcId="{255B874D-96AF-428C-B95F-D860EBF44EA7}" destId="{C70FD39A-DE40-455A-98BF-179D63AE32CF}" srcOrd="1" destOrd="0" presId="urn:microsoft.com/office/officeart/2005/8/layout/default"/>
    <dgm:cxn modelId="{88302C88-D864-4561-A5D5-A80CD8DBF481}" type="presParOf" srcId="{255B874D-96AF-428C-B95F-D860EBF44EA7}" destId="{8C6A2C9C-85B7-4C9C-A884-968925EA00C2}" srcOrd="2" destOrd="0" presId="urn:microsoft.com/office/officeart/2005/8/layout/default"/>
    <dgm:cxn modelId="{F9D6FEF0-25F7-4768-A563-23ED578C5BAC}" type="presParOf" srcId="{255B874D-96AF-428C-B95F-D860EBF44EA7}" destId="{AD4B4773-A806-4E70-887A-A0AD3B7CD041}" srcOrd="3" destOrd="0" presId="urn:microsoft.com/office/officeart/2005/8/layout/default"/>
    <dgm:cxn modelId="{53716B47-D28B-45AF-A49B-C26F33EC99BE}" type="presParOf" srcId="{255B874D-96AF-428C-B95F-D860EBF44EA7}" destId="{D9262775-3DA7-4E53-AC1F-221A7C2224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AF53D-1381-40EC-B665-24813023A76D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7BBEB86D-CA66-4B9A-8A23-A043F2C4C5F0}">
      <dgm:prSet phldrT="[Testo]"/>
      <dgm:spPr/>
      <dgm:t>
        <a:bodyPr/>
        <a:lstStyle/>
        <a:p>
          <a:r>
            <a:rPr lang="it-IT" altLang="it-IT"/>
            <a:t>Ricorrente</a:t>
          </a:r>
          <a:endParaRPr lang="it-IT"/>
        </a:p>
      </dgm:t>
    </dgm:pt>
    <dgm:pt modelId="{8F4AC62A-2932-4061-9063-EA1271C42E6C}" type="parTrans" cxnId="{F5B9F9CD-4756-4507-B56B-7B95DB3156EE}">
      <dgm:prSet/>
      <dgm:spPr/>
      <dgm:t>
        <a:bodyPr/>
        <a:lstStyle/>
        <a:p>
          <a:endParaRPr lang="it-IT"/>
        </a:p>
      </dgm:t>
    </dgm:pt>
    <dgm:pt modelId="{D73D1CFD-6035-4E36-AC87-FCA2B552EA61}" type="sibTrans" cxnId="{F5B9F9CD-4756-4507-B56B-7B95DB3156EE}">
      <dgm:prSet/>
      <dgm:spPr/>
      <dgm:t>
        <a:bodyPr/>
        <a:lstStyle/>
        <a:p>
          <a:endParaRPr lang="it-IT"/>
        </a:p>
      </dgm:t>
    </dgm:pt>
    <dgm:pt modelId="{C3872480-50E9-47BF-AA09-23168ED46E63}">
      <dgm:prSet/>
      <dgm:spPr/>
      <dgm:t>
        <a:bodyPr/>
        <a:lstStyle/>
        <a:p>
          <a:r>
            <a:rPr lang="it-IT" altLang="it-IT" dirty="0"/>
            <a:t>Sostitutivo</a:t>
          </a:r>
        </a:p>
      </dgm:t>
    </dgm:pt>
    <dgm:pt modelId="{644F8A10-A98C-4525-82A5-1F6DC524C2B3}" type="parTrans" cxnId="{54C4903C-8921-4563-ABE1-40165746891A}">
      <dgm:prSet/>
      <dgm:spPr/>
      <dgm:t>
        <a:bodyPr/>
        <a:lstStyle/>
        <a:p>
          <a:endParaRPr lang="it-IT"/>
        </a:p>
      </dgm:t>
    </dgm:pt>
    <dgm:pt modelId="{13C4BC3F-889B-4211-B897-FE4463A6A346}" type="sibTrans" cxnId="{54C4903C-8921-4563-ABE1-40165746891A}">
      <dgm:prSet/>
      <dgm:spPr/>
      <dgm:t>
        <a:bodyPr/>
        <a:lstStyle/>
        <a:p>
          <a:endParaRPr lang="it-IT"/>
        </a:p>
      </dgm:t>
    </dgm:pt>
    <dgm:pt modelId="{118FBE04-02E1-40F0-874D-578915B39992}">
      <dgm:prSet/>
      <dgm:spPr/>
      <dgm:t>
        <a:bodyPr/>
        <a:lstStyle/>
        <a:p>
          <a:r>
            <a:rPr lang="it-IT" altLang="it-IT" dirty="0"/>
            <a:t>Aggiuntivo</a:t>
          </a:r>
        </a:p>
      </dgm:t>
    </dgm:pt>
    <dgm:pt modelId="{A949FF36-DA9A-4073-A45A-FD035588B786}" type="parTrans" cxnId="{9E9C4B54-014B-4D83-A472-A9CB152BA887}">
      <dgm:prSet/>
      <dgm:spPr/>
      <dgm:t>
        <a:bodyPr/>
        <a:lstStyle/>
        <a:p>
          <a:endParaRPr lang="it-IT"/>
        </a:p>
      </dgm:t>
    </dgm:pt>
    <dgm:pt modelId="{50E9B26E-40ED-4150-B9D6-BC4173B87402}" type="sibTrans" cxnId="{9E9C4B54-014B-4D83-A472-A9CB152BA887}">
      <dgm:prSet/>
      <dgm:spPr/>
      <dgm:t>
        <a:bodyPr/>
        <a:lstStyle/>
        <a:p>
          <a:endParaRPr lang="it-IT"/>
        </a:p>
      </dgm:t>
    </dgm:pt>
    <dgm:pt modelId="{4A2B5D83-8989-4702-9794-D0B15573DD11}" type="pres">
      <dgm:prSet presAssocID="{FBFAF53D-1381-40EC-B665-24813023A76D}" presName="compositeShape" presStyleCnt="0">
        <dgm:presLayoutVars>
          <dgm:chMax val="7"/>
          <dgm:dir/>
          <dgm:resizeHandles val="exact"/>
        </dgm:presLayoutVars>
      </dgm:prSet>
      <dgm:spPr/>
    </dgm:pt>
    <dgm:pt modelId="{F94C9FC3-D6FE-41AC-BE7B-A4913D45B1EC}" type="pres">
      <dgm:prSet presAssocID="{FBFAF53D-1381-40EC-B665-24813023A76D}" presName="wedge1" presStyleLbl="node1" presStyleIdx="0" presStyleCnt="3" custLinFactNeighborX="-5073" custLinFactNeighborY="2841"/>
      <dgm:spPr/>
    </dgm:pt>
    <dgm:pt modelId="{EFE99972-2ECE-4214-A549-FE4549EE0576}" type="pres">
      <dgm:prSet presAssocID="{FBFAF53D-1381-40EC-B665-24813023A76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6594B4A-1115-4C75-A501-7D77AF8B87EE}" type="pres">
      <dgm:prSet presAssocID="{FBFAF53D-1381-40EC-B665-24813023A76D}" presName="wedge2" presStyleLbl="node1" presStyleIdx="1" presStyleCnt="3"/>
      <dgm:spPr/>
    </dgm:pt>
    <dgm:pt modelId="{A08DEC07-5ADE-4965-8E9A-E0A3AC5004A5}" type="pres">
      <dgm:prSet presAssocID="{FBFAF53D-1381-40EC-B665-24813023A76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B5ED1ED-49DF-429D-8EC4-D75627FAAD3E}" type="pres">
      <dgm:prSet presAssocID="{FBFAF53D-1381-40EC-B665-24813023A76D}" presName="wedge3" presStyleLbl="node1" presStyleIdx="2" presStyleCnt="3"/>
      <dgm:spPr/>
    </dgm:pt>
    <dgm:pt modelId="{FEA88508-8BC0-4CE8-BB7D-886319A8609C}" type="pres">
      <dgm:prSet presAssocID="{FBFAF53D-1381-40EC-B665-24813023A76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1DAF80D-1247-4800-BAF3-95650D711FA4}" type="presOf" srcId="{118FBE04-02E1-40F0-874D-578915B39992}" destId="{DB5ED1ED-49DF-429D-8EC4-D75627FAAD3E}" srcOrd="0" destOrd="0" presId="urn:microsoft.com/office/officeart/2005/8/layout/chart3"/>
    <dgm:cxn modelId="{D5A0F622-AC70-43DE-97EA-7B8051BE3A17}" type="presOf" srcId="{7BBEB86D-CA66-4B9A-8A23-A043F2C4C5F0}" destId="{F94C9FC3-D6FE-41AC-BE7B-A4913D45B1EC}" srcOrd="0" destOrd="0" presId="urn:microsoft.com/office/officeart/2005/8/layout/chart3"/>
    <dgm:cxn modelId="{F8AC2028-C376-43AA-BB8C-9D4517D879AB}" type="presOf" srcId="{FBFAF53D-1381-40EC-B665-24813023A76D}" destId="{4A2B5D83-8989-4702-9794-D0B15573DD11}" srcOrd="0" destOrd="0" presId="urn:microsoft.com/office/officeart/2005/8/layout/chart3"/>
    <dgm:cxn modelId="{54C4903C-8921-4563-ABE1-40165746891A}" srcId="{FBFAF53D-1381-40EC-B665-24813023A76D}" destId="{C3872480-50E9-47BF-AA09-23168ED46E63}" srcOrd="1" destOrd="0" parTransId="{644F8A10-A98C-4525-82A5-1F6DC524C2B3}" sibTransId="{13C4BC3F-889B-4211-B897-FE4463A6A346}"/>
    <dgm:cxn modelId="{9E9C4B54-014B-4D83-A472-A9CB152BA887}" srcId="{FBFAF53D-1381-40EC-B665-24813023A76D}" destId="{118FBE04-02E1-40F0-874D-578915B39992}" srcOrd="2" destOrd="0" parTransId="{A949FF36-DA9A-4073-A45A-FD035588B786}" sibTransId="{50E9B26E-40ED-4150-B9D6-BC4173B87402}"/>
    <dgm:cxn modelId="{CDEC0C8D-4E2A-4ED4-9699-4315B5ABC220}" type="presOf" srcId="{118FBE04-02E1-40F0-874D-578915B39992}" destId="{FEA88508-8BC0-4CE8-BB7D-886319A8609C}" srcOrd="1" destOrd="0" presId="urn:microsoft.com/office/officeart/2005/8/layout/chart3"/>
    <dgm:cxn modelId="{F5B9F9CD-4756-4507-B56B-7B95DB3156EE}" srcId="{FBFAF53D-1381-40EC-B665-24813023A76D}" destId="{7BBEB86D-CA66-4B9A-8A23-A043F2C4C5F0}" srcOrd="0" destOrd="0" parTransId="{8F4AC62A-2932-4061-9063-EA1271C42E6C}" sibTransId="{D73D1CFD-6035-4E36-AC87-FCA2B552EA61}"/>
    <dgm:cxn modelId="{4D2FFDD4-2B2B-44D6-B767-DD8C76BFB261}" type="presOf" srcId="{7BBEB86D-CA66-4B9A-8A23-A043F2C4C5F0}" destId="{EFE99972-2ECE-4214-A549-FE4549EE0576}" srcOrd="1" destOrd="0" presId="urn:microsoft.com/office/officeart/2005/8/layout/chart3"/>
    <dgm:cxn modelId="{CABE94D5-BBD7-4723-9565-CF5335A10FFB}" type="presOf" srcId="{C3872480-50E9-47BF-AA09-23168ED46E63}" destId="{B6594B4A-1115-4C75-A501-7D77AF8B87EE}" srcOrd="0" destOrd="0" presId="urn:microsoft.com/office/officeart/2005/8/layout/chart3"/>
    <dgm:cxn modelId="{279F50F9-C568-40D3-8DBA-0BA6AEF5B3A7}" type="presOf" srcId="{C3872480-50E9-47BF-AA09-23168ED46E63}" destId="{A08DEC07-5ADE-4965-8E9A-E0A3AC5004A5}" srcOrd="1" destOrd="0" presId="urn:microsoft.com/office/officeart/2005/8/layout/chart3"/>
    <dgm:cxn modelId="{48A045AC-E03D-4A38-B2C1-C09A613DCFB6}" type="presParOf" srcId="{4A2B5D83-8989-4702-9794-D0B15573DD11}" destId="{F94C9FC3-D6FE-41AC-BE7B-A4913D45B1EC}" srcOrd="0" destOrd="0" presId="urn:microsoft.com/office/officeart/2005/8/layout/chart3"/>
    <dgm:cxn modelId="{80F31225-B2DE-48A3-ADDC-4B83AA5862D9}" type="presParOf" srcId="{4A2B5D83-8989-4702-9794-D0B15573DD11}" destId="{EFE99972-2ECE-4214-A549-FE4549EE0576}" srcOrd="1" destOrd="0" presId="urn:microsoft.com/office/officeart/2005/8/layout/chart3"/>
    <dgm:cxn modelId="{19CEB884-D137-4447-ABCD-78C7F3540646}" type="presParOf" srcId="{4A2B5D83-8989-4702-9794-D0B15573DD11}" destId="{B6594B4A-1115-4C75-A501-7D77AF8B87EE}" srcOrd="2" destOrd="0" presId="urn:microsoft.com/office/officeart/2005/8/layout/chart3"/>
    <dgm:cxn modelId="{B8CE1DE4-858D-49C4-B2E0-714B8BF10C45}" type="presParOf" srcId="{4A2B5D83-8989-4702-9794-D0B15573DD11}" destId="{A08DEC07-5ADE-4965-8E9A-E0A3AC5004A5}" srcOrd="3" destOrd="0" presId="urn:microsoft.com/office/officeart/2005/8/layout/chart3"/>
    <dgm:cxn modelId="{717018E5-96B5-4571-9F3C-1632540B2F84}" type="presParOf" srcId="{4A2B5D83-8989-4702-9794-D0B15573DD11}" destId="{DB5ED1ED-49DF-429D-8EC4-D75627FAAD3E}" srcOrd="4" destOrd="0" presId="urn:microsoft.com/office/officeart/2005/8/layout/chart3"/>
    <dgm:cxn modelId="{6C2EB5AA-4D6D-4A47-8C47-D2471A99588D}" type="presParOf" srcId="{4A2B5D83-8989-4702-9794-D0B15573DD11}" destId="{FEA88508-8BC0-4CE8-BB7D-886319A8609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07F9E-515D-452E-94A5-CDB1AAB1921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435F39-2556-4D33-9510-44AA79B049A3}">
      <dgm:prSet phldrT="[Testo]"/>
      <dgm:spPr/>
      <dgm:t>
        <a:bodyPr/>
        <a:lstStyle/>
        <a:p>
          <a:pPr>
            <a:buFontTx/>
            <a:buNone/>
          </a:pPr>
          <a:r>
            <a:rPr lang="it-IT" altLang="it-IT" b="0" dirty="0">
              <a:solidFill>
                <a:schemeClr val="bg1"/>
              </a:solidFill>
            </a:rPr>
            <a:t>Artriti  erosive</a:t>
          </a:r>
          <a:endParaRPr lang="it-IT" b="0" dirty="0">
            <a:solidFill>
              <a:schemeClr val="bg1"/>
            </a:solidFill>
          </a:endParaRPr>
        </a:p>
      </dgm:t>
    </dgm:pt>
    <dgm:pt modelId="{34766324-4CDB-4CFE-85B3-31399F3FE30A}" type="parTrans" cxnId="{B132CDF4-9AF5-4E6B-AC81-386420547396}">
      <dgm:prSet/>
      <dgm:spPr/>
      <dgm:t>
        <a:bodyPr/>
        <a:lstStyle/>
        <a:p>
          <a:endParaRPr lang="it-IT"/>
        </a:p>
      </dgm:t>
    </dgm:pt>
    <dgm:pt modelId="{229986D1-8316-4156-90CC-4CFC8E701F98}" type="sibTrans" cxnId="{B132CDF4-9AF5-4E6B-AC81-386420547396}">
      <dgm:prSet/>
      <dgm:spPr/>
      <dgm:t>
        <a:bodyPr/>
        <a:lstStyle/>
        <a:p>
          <a:endParaRPr lang="it-IT"/>
        </a:p>
      </dgm:t>
    </dgm:pt>
    <dgm:pt modelId="{90BB7EF5-DCA1-4FFD-A462-515BC4BF1911}">
      <dgm:prSet/>
      <dgm:spPr/>
      <dgm:t>
        <a:bodyPr/>
        <a:lstStyle/>
        <a:p>
          <a:r>
            <a:rPr lang="it-IT" altLang="it-IT" b="0" dirty="0">
              <a:solidFill>
                <a:schemeClr val="bg1"/>
              </a:solidFill>
            </a:rPr>
            <a:t>Artriti non erosive</a:t>
          </a:r>
        </a:p>
      </dgm:t>
    </dgm:pt>
    <dgm:pt modelId="{5732496F-304A-4C6D-8FE8-6D3862B8EED4}" type="parTrans" cxnId="{62CE85F3-57F5-46F2-B4DD-15620D7F1BD5}">
      <dgm:prSet/>
      <dgm:spPr/>
      <dgm:t>
        <a:bodyPr/>
        <a:lstStyle/>
        <a:p>
          <a:endParaRPr lang="it-IT"/>
        </a:p>
      </dgm:t>
    </dgm:pt>
    <dgm:pt modelId="{9DF8173D-C3FD-448A-9882-3DF9C49A3F6E}" type="sibTrans" cxnId="{62CE85F3-57F5-46F2-B4DD-15620D7F1BD5}">
      <dgm:prSet/>
      <dgm:spPr/>
      <dgm:t>
        <a:bodyPr/>
        <a:lstStyle/>
        <a:p>
          <a:endParaRPr lang="it-IT"/>
        </a:p>
      </dgm:t>
    </dgm:pt>
    <dgm:pt modelId="{D5A889C1-5911-405A-ACB3-82EF96A9309C}" type="pres">
      <dgm:prSet presAssocID="{1CE07F9E-515D-452E-94A5-CDB1AAB1921F}" presName="compositeShape" presStyleCnt="0">
        <dgm:presLayoutVars>
          <dgm:chMax val="2"/>
          <dgm:dir/>
          <dgm:resizeHandles val="exact"/>
        </dgm:presLayoutVars>
      </dgm:prSet>
      <dgm:spPr/>
    </dgm:pt>
    <dgm:pt modelId="{AE03CEA1-5440-4906-9457-8737AE6C8FAC}" type="pres">
      <dgm:prSet presAssocID="{1CE07F9E-515D-452E-94A5-CDB1AAB1921F}" presName="ribbon" presStyleLbl="node1" presStyleIdx="0" presStyleCnt="1"/>
      <dgm:spPr/>
    </dgm:pt>
    <dgm:pt modelId="{BE4F6165-552D-40FE-A334-51A1401370D5}" type="pres">
      <dgm:prSet presAssocID="{1CE07F9E-515D-452E-94A5-CDB1AAB1921F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171D8FC-E8A8-48E5-853D-BE1D113D8B7E}" type="pres">
      <dgm:prSet presAssocID="{1CE07F9E-515D-452E-94A5-CDB1AAB1921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4048112-9DB5-4D23-BFFB-DF34CED89E9C}" type="presOf" srcId="{1CE07F9E-515D-452E-94A5-CDB1AAB1921F}" destId="{D5A889C1-5911-405A-ACB3-82EF96A9309C}" srcOrd="0" destOrd="0" presId="urn:microsoft.com/office/officeart/2005/8/layout/arrow6"/>
    <dgm:cxn modelId="{79E35198-3CF4-46B7-8E03-B20306C31ED6}" type="presOf" srcId="{4D435F39-2556-4D33-9510-44AA79B049A3}" destId="{BE4F6165-552D-40FE-A334-51A1401370D5}" srcOrd="0" destOrd="0" presId="urn:microsoft.com/office/officeart/2005/8/layout/arrow6"/>
    <dgm:cxn modelId="{8FF9D7C5-99C1-4DBE-A168-FB62A57CDBEA}" type="presOf" srcId="{90BB7EF5-DCA1-4FFD-A462-515BC4BF1911}" destId="{2171D8FC-E8A8-48E5-853D-BE1D113D8B7E}" srcOrd="0" destOrd="0" presId="urn:microsoft.com/office/officeart/2005/8/layout/arrow6"/>
    <dgm:cxn modelId="{62CE85F3-57F5-46F2-B4DD-15620D7F1BD5}" srcId="{1CE07F9E-515D-452E-94A5-CDB1AAB1921F}" destId="{90BB7EF5-DCA1-4FFD-A462-515BC4BF1911}" srcOrd="1" destOrd="0" parTransId="{5732496F-304A-4C6D-8FE8-6D3862B8EED4}" sibTransId="{9DF8173D-C3FD-448A-9882-3DF9C49A3F6E}"/>
    <dgm:cxn modelId="{B132CDF4-9AF5-4E6B-AC81-386420547396}" srcId="{1CE07F9E-515D-452E-94A5-CDB1AAB1921F}" destId="{4D435F39-2556-4D33-9510-44AA79B049A3}" srcOrd="0" destOrd="0" parTransId="{34766324-4CDB-4CFE-85B3-31399F3FE30A}" sibTransId="{229986D1-8316-4156-90CC-4CFC8E701F98}"/>
    <dgm:cxn modelId="{29B9C87F-7AAB-4724-9CA6-F1D1C4EDC6DF}" type="presParOf" srcId="{D5A889C1-5911-405A-ACB3-82EF96A9309C}" destId="{AE03CEA1-5440-4906-9457-8737AE6C8FAC}" srcOrd="0" destOrd="0" presId="urn:microsoft.com/office/officeart/2005/8/layout/arrow6"/>
    <dgm:cxn modelId="{3AF63786-B6BE-4613-8ABC-8FED303C94FD}" type="presParOf" srcId="{D5A889C1-5911-405A-ACB3-82EF96A9309C}" destId="{BE4F6165-552D-40FE-A334-51A1401370D5}" srcOrd="1" destOrd="0" presId="urn:microsoft.com/office/officeart/2005/8/layout/arrow6"/>
    <dgm:cxn modelId="{93D8281F-2A50-4FCA-BD7D-22EE2B51B815}" type="presParOf" srcId="{D5A889C1-5911-405A-ACB3-82EF96A9309C}" destId="{2171D8FC-E8A8-48E5-853D-BE1D113D8B7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04C1ED-216A-4E99-8B58-97D529943208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276E04-3D37-4CD4-9BDC-3B4386D8583D}">
      <dgm:prSet phldrT="[Testo]"/>
      <dgm:spPr/>
      <dgm:t>
        <a:bodyPr/>
        <a:lstStyle/>
        <a:p>
          <a:pPr>
            <a:buFontTx/>
            <a:buAutoNum type="arabicPeriod"/>
          </a:pPr>
          <a:r>
            <a:rPr lang="it-IT" altLang="it-IT" dirty="0">
              <a:solidFill>
                <a:schemeClr val="bg1"/>
              </a:solidFill>
            </a:rPr>
            <a:t>Malattie sistemiche:</a:t>
          </a:r>
          <a:endParaRPr lang="it-IT" dirty="0">
            <a:solidFill>
              <a:schemeClr val="bg1"/>
            </a:solidFill>
          </a:endParaRPr>
        </a:p>
      </dgm:t>
    </dgm:pt>
    <dgm:pt modelId="{E5CCFA4A-1D00-4C61-9F77-2D38E1FBBC51}" type="parTrans" cxnId="{0B20CF9F-10E2-441C-BDAD-2AA061146D0F}">
      <dgm:prSet/>
      <dgm:spPr/>
      <dgm:t>
        <a:bodyPr/>
        <a:lstStyle/>
        <a:p>
          <a:endParaRPr lang="it-IT"/>
        </a:p>
      </dgm:t>
    </dgm:pt>
    <dgm:pt modelId="{1E298E80-0503-4103-92D0-9BCBA3B3C110}" type="sibTrans" cxnId="{0B20CF9F-10E2-441C-BDAD-2AA061146D0F}">
      <dgm:prSet/>
      <dgm:spPr/>
      <dgm:t>
        <a:bodyPr/>
        <a:lstStyle/>
        <a:p>
          <a:endParaRPr lang="it-IT"/>
        </a:p>
      </dgm:t>
    </dgm:pt>
    <dgm:pt modelId="{E503F981-DAB6-4FB6-8C99-FE992F417864}">
      <dgm:prSet phldrT="[Testo]"/>
      <dgm:spPr/>
      <dgm:t>
        <a:bodyPr/>
        <a:lstStyle/>
        <a:p>
          <a:r>
            <a:rPr lang="it-IT" altLang="it-IT" dirty="0">
              <a:solidFill>
                <a:schemeClr val="bg1"/>
              </a:solidFill>
            </a:rPr>
            <a:t>Malattie articolari:</a:t>
          </a:r>
          <a:endParaRPr lang="it-IT" dirty="0">
            <a:solidFill>
              <a:schemeClr val="bg1"/>
            </a:solidFill>
          </a:endParaRPr>
        </a:p>
      </dgm:t>
    </dgm:pt>
    <dgm:pt modelId="{6A0C6EF1-37BF-4709-B806-0AEAE00A16E5}" type="parTrans" cxnId="{B311C962-D915-4D8F-898F-7B33428C429C}">
      <dgm:prSet/>
      <dgm:spPr/>
      <dgm:t>
        <a:bodyPr/>
        <a:lstStyle/>
        <a:p>
          <a:endParaRPr lang="it-IT"/>
        </a:p>
      </dgm:t>
    </dgm:pt>
    <dgm:pt modelId="{45920232-A16D-4BCE-A588-51FB662949D1}" type="sibTrans" cxnId="{B311C962-D915-4D8F-898F-7B33428C429C}">
      <dgm:prSet/>
      <dgm:spPr/>
      <dgm:t>
        <a:bodyPr/>
        <a:lstStyle/>
        <a:p>
          <a:endParaRPr lang="it-IT"/>
        </a:p>
      </dgm:t>
    </dgm:pt>
    <dgm:pt modelId="{9622CC12-B8B3-4FFB-80AA-F4C8F1155F37}">
      <dgm:prSet/>
      <dgm:spPr/>
      <dgm:t>
        <a:bodyPr/>
        <a:lstStyle/>
        <a:p>
          <a:r>
            <a:rPr lang="it-IT" altLang="it-IT" dirty="0"/>
            <a:t>con sintomi articolari</a:t>
          </a:r>
        </a:p>
      </dgm:t>
    </dgm:pt>
    <dgm:pt modelId="{17146167-3667-4825-9385-8AC71E8D77BB}" type="parTrans" cxnId="{D30D5F30-CEF0-41EF-9B3C-6C2D03B6E2F5}">
      <dgm:prSet/>
      <dgm:spPr/>
      <dgm:t>
        <a:bodyPr/>
        <a:lstStyle/>
        <a:p>
          <a:endParaRPr lang="it-IT"/>
        </a:p>
      </dgm:t>
    </dgm:pt>
    <dgm:pt modelId="{4152B278-3F10-431F-B43E-5484E0866D87}" type="sibTrans" cxnId="{D30D5F30-CEF0-41EF-9B3C-6C2D03B6E2F5}">
      <dgm:prSet/>
      <dgm:spPr/>
      <dgm:t>
        <a:bodyPr/>
        <a:lstStyle/>
        <a:p>
          <a:endParaRPr lang="it-IT"/>
        </a:p>
      </dgm:t>
    </dgm:pt>
    <dgm:pt modelId="{F0E57010-27BE-47FE-B1EE-E3C0A34CA3C1}">
      <dgm:prSet phldrT="[Testo]"/>
      <dgm:spPr/>
      <dgm:t>
        <a:bodyPr/>
        <a:lstStyle/>
        <a:p>
          <a:r>
            <a:rPr lang="it-IT" altLang="it-IT" dirty="0"/>
            <a:t>con sintomi d’organo</a:t>
          </a:r>
          <a:endParaRPr lang="it-IT" dirty="0"/>
        </a:p>
      </dgm:t>
    </dgm:pt>
    <dgm:pt modelId="{CCB8A939-DDF1-4FCF-92E8-7448D2ACE7D3}" type="parTrans" cxnId="{E6DBB21A-6C33-492A-922E-5E5B9C161D0D}">
      <dgm:prSet/>
      <dgm:spPr/>
      <dgm:t>
        <a:bodyPr/>
        <a:lstStyle/>
        <a:p>
          <a:endParaRPr lang="it-IT"/>
        </a:p>
      </dgm:t>
    </dgm:pt>
    <dgm:pt modelId="{4878B776-7BFF-4511-AD68-11741F8AF09D}" type="sibTrans" cxnId="{E6DBB21A-6C33-492A-922E-5E5B9C161D0D}">
      <dgm:prSet/>
      <dgm:spPr/>
      <dgm:t>
        <a:bodyPr/>
        <a:lstStyle/>
        <a:p>
          <a:endParaRPr lang="it-IT"/>
        </a:p>
      </dgm:t>
    </dgm:pt>
    <dgm:pt modelId="{364A6B07-0573-4890-9F7D-3DF0A623C6E6}" type="pres">
      <dgm:prSet presAssocID="{0004C1ED-216A-4E99-8B58-97D529943208}" presName="compositeShape" presStyleCnt="0">
        <dgm:presLayoutVars>
          <dgm:chMax val="2"/>
          <dgm:dir/>
          <dgm:resizeHandles val="exact"/>
        </dgm:presLayoutVars>
      </dgm:prSet>
      <dgm:spPr/>
    </dgm:pt>
    <dgm:pt modelId="{17997E29-D260-4616-BC9F-60E5C5C417D9}" type="pres">
      <dgm:prSet presAssocID="{0004C1ED-216A-4E99-8B58-97D529943208}" presName="ribbon" presStyleLbl="node1" presStyleIdx="0" presStyleCnt="1"/>
      <dgm:spPr/>
    </dgm:pt>
    <dgm:pt modelId="{55A426C5-2ABB-444F-8CFF-01669D8912D7}" type="pres">
      <dgm:prSet presAssocID="{0004C1ED-216A-4E99-8B58-97D529943208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5C942773-E494-4583-B512-696315CAE3DE}" type="pres">
      <dgm:prSet presAssocID="{0004C1ED-216A-4E99-8B58-97D529943208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DBB21A-6C33-492A-922E-5E5B9C161D0D}" srcId="{E503F981-DAB6-4FB6-8C99-FE992F417864}" destId="{F0E57010-27BE-47FE-B1EE-E3C0A34CA3C1}" srcOrd="0" destOrd="0" parTransId="{CCB8A939-DDF1-4FCF-92E8-7448D2ACE7D3}" sibTransId="{4878B776-7BFF-4511-AD68-11741F8AF09D}"/>
    <dgm:cxn modelId="{D30D5F30-CEF0-41EF-9B3C-6C2D03B6E2F5}" srcId="{97276E04-3D37-4CD4-9BDC-3B4386D8583D}" destId="{9622CC12-B8B3-4FFB-80AA-F4C8F1155F37}" srcOrd="0" destOrd="0" parTransId="{17146167-3667-4825-9385-8AC71E8D77BB}" sibTransId="{4152B278-3F10-431F-B43E-5484E0866D87}"/>
    <dgm:cxn modelId="{B311C962-D915-4D8F-898F-7B33428C429C}" srcId="{0004C1ED-216A-4E99-8B58-97D529943208}" destId="{E503F981-DAB6-4FB6-8C99-FE992F417864}" srcOrd="1" destOrd="0" parTransId="{6A0C6EF1-37BF-4709-B806-0AEAE00A16E5}" sibTransId="{45920232-A16D-4BCE-A588-51FB662949D1}"/>
    <dgm:cxn modelId="{8248C05A-E044-4A4E-9BAF-C6C7C30B090D}" type="presOf" srcId="{E503F981-DAB6-4FB6-8C99-FE992F417864}" destId="{5C942773-E494-4583-B512-696315CAE3DE}" srcOrd="0" destOrd="0" presId="urn:microsoft.com/office/officeart/2005/8/layout/arrow6"/>
    <dgm:cxn modelId="{6706387E-F9A0-46E8-AA65-2019245A8442}" type="presOf" srcId="{0004C1ED-216A-4E99-8B58-97D529943208}" destId="{364A6B07-0573-4890-9F7D-3DF0A623C6E6}" srcOrd="0" destOrd="0" presId="urn:microsoft.com/office/officeart/2005/8/layout/arrow6"/>
    <dgm:cxn modelId="{A8B7B594-D58E-46AF-ABA2-144A9264B8AB}" type="presOf" srcId="{97276E04-3D37-4CD4-9BDC-3B4386D8583D}" destId="{55A426C5-2ABB-444F-8CFF-01669D8912D7}" srcOrd="0" destOrd="0" presId="urn:microsoft.com/office/officeart/2005/8/layout/arrow6"/>
    <dgm:cxn modelId="{0B20CF9F-10E2-441C-BDAD-2AA061146D0F}" srcId="{0004C1ED-216A-4E99-8B58-97D529943208}" destId="{97276E04-3D37-4CD4-9BDC-3B4386D8583D}" srcOrd="0" destOrd="0" parTransId="{E5CCFA4A-1D00-4C61-9F77-2D38E1FBBC51}" sibTransId="{1E298E80-0503-4103-92D0-9BCBA3B3C110}"/>
    <dgm:cxn modelId="{DDFAB7D8-CB41-491A-B6F9-5457BAC4F0C5}" type="presOf" srcId="{F0E57010-27BE-47FE-B1EE-E3C0A34CA3C1}" destId="{5C942773-E494-4583-B512-696315CAE3DE}" srcOrd="0" destOrd="1" presId="urn:microsoft.com/office/officeart/2005/8/layout/arrow6"/>
    <dgm:cxn modelId="{69B974E6-B668-4D13-B4F2-7E0024951304}" type="presOf" srcId="{9622CC12-B8B3-4FFB-80AA-F4C8F1155F37}" destId="{55A426C5-2ABB-444F-8CFF-01669D8912D7}" srcOrd="0" destOrd="1" presId="urn:microsoft.com/office/officeart/2005/8/layout/arrow6"/>
    <dgm:cxn modelId="{3AA4E029-82BA-4E60-ABF5-20BD4442505F}" type="presParOf" srcId="{364A6B07-0573-4890-9F7D-3DF0A623C6E6}" destId="{17997E29-D260-4616-BC9F-60E5C5C417D9}" srcOrd="0" destOrd="0" presId="urn:microsoft.com/office/officeart/2005/8/layout/arrow6"/>
    <dgm:cxn modelId="{B1D3A068-5FFC-4894-82D1-19BC65BD4F36}" type="presParOf" srcId="{364A6B07-0573-4890-9F7D-3DF0A623C6E6}" destId="{55A426C5-2ABB-444F-8CFF-01669D8912D7}" srcOrd="1" destOrd="0" presId="urn:microsoft.com/office/officeart/2005/8/layout/arrow6"/>
    <dgm:cxn modelId="{31BD2D23-7A11-4F4F-AC23-29F835861423}" type="presParOf" srcId="{364A6B07-0573-4890-9F7D-3DF0A623C6E6}" destId="{5C942773-E494-4583-B512-696315CAE3D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9A60A3-2E31-4FF7-B9C0-5D5896C76A3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61D41F5-C25F-4FBB-8C2D-E1614495D593}">
      <dgm:prSet phldrT="[Testo]"/>
      <dgm:spPr/>
      <dgm:t>
        <a:bodyPr/>
        <a:lstStyle/>
        <a:p>
          <a:r>
            <a:rPr lang="it-IT" altLang="it-IT"/>
            <a:t>Transitorio </a:t>
          </a:r>
          <a:endParaRPr lang="it-IT"/>
        </a:p>
      </dgm:t>
    </dgm:pt>
    <dgm:pt modelId="{6BD0B7DD-E440-433F-A26E-2079E2A0F107}" type="parTrans" cxnId="{89BC85E0-6ECA-4EA1-8DFA-2EAAAF545452}">
      <dgm:prSet/>
      <dgm:spPr/>
      <dgm:t>
        <a:bodyPr/>
        <a:lstStyle/>
        <a:p>
          <a:endParaRPr lang="it-IT"/>
        </a:p>
      </dgm:t>
    </dgm:pt>
    <dgm:pt modelId="{E679562D-77D5-4A13-B3D4-A2187D531301}" type="sibTrans" cxnId="{89BC85E0-6ECA-4EA1-8DFA-2EAAAF545452}">
      <dgm:prSet/>
      <dgm:spPr/>
      <dgm:t>
        <a:bodyPr/>
        <a:lstStyle/>
        <a:p>
          <a:endParaRPr lang="it-IT"/>
        </a:p>
      </dgm:t>
    </dgm:pt>
    <dgm:pt modelId="{8E4093FF-DEFC-49EB-A25D-269FD1AB59C2}">
      <dgm:prSet phldrT="[Testo]" phldr="1"/>
      <dgm:spPr/>
      <dgm:t>
        <a:bodyPr/>
        <a:lstStyle/>
        <a:p>
          <a:endParaRPr lang="it-IT"/>
        </a:p>
      </dgm:t>
    </dgm:pt>
    <dgm:pt modelId="{EDEC1285-AB5C-4D05-8131-7EC0FFE5F6F0}" type="parTrans" cxnId="{BE62E7ED-3CE7-4D52-89D2-12BFBB709C37}">
      <dgm:prSet/>
      <dgm:spPr/>
      <dgm:t>
        <a:bodyPr/>
        <a:lstStyle/>
        <a:p>
          <a:endParaRPr lang="it-IT"/>
        </a:p>
      </dgm:t>
    </dgm:pt>
    <dgm:pt modelId="{A4B3F681-B6C0-41C9-B4E8-6F75BAE8D95C}" type="sibTrans" cxnId="{BE62E7ED-3CE7-4D52-89D2-12BFBB709C37}">
      <dgm:prSet/>
      <dgm:spPr/>
      <dgm:t>
        <a:bodyPr/>
        <a:lstStyle/>
        <a:p>
          <a:endParaRPr lang="it-IT"/>
        </a:p>
      </dgm:t>
    </dgm:pt>
    <dgm:pt modelId="{D1A3AF55-6CE4-4B0D-8B7D-851A3ACFAC6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altLang="it-IT" sz="4200" dirty="0"/>
            <a:t>Persistente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altLang="it-IT" sz="3200" dirty="0"/>
            <a:t>(12 settimane)</a:t>
          </a:r>
          <a:endParaRPr lang="it-IT" altLang="it-IT" sz="4200" dirty="0"/>
        </a:p>
      </dgm:t>
    </dgm:pt>
    <dgm:pt modelId="{5B4C5B22-F6B2-4405-A7FD-E23E66951118}" type="parTrans" cxnId="{505D3C18-901C-462F-B844-0C0A605B231E}">
      <dgm:prSet/>
      <dgm:spPr/>
      <dgm:t>
        <a:bodyPr/>
        <a:lstStyle/>
        <a:p>
          <a:endParaRPr lang="it-IT"/>
        </a:p>
      </dgm:t>
    </dgm:pt>
    <dgm:pt modelId="{497781B9-8F3D-4C9D-AEBE-FB5FA5798C48}" type="sibTrans" cxnId="{505D3C18-901C-462F-B844-0C0A605B231E}">
      <dgm:prSet/>
      <dgm:spPr/>
      <dgm:t>
        <a:bodyPr/>
        <a:lstStyle/>
        <a:p>
          <a:endParaRPr lang="it-IT"/>
        </a:p>
      </dgm:t>
    </dgm:pt>
    <dgm:pt modelId="{A6CB01D7-8899-4DC0-B5DD-464E8BF44D36}" type="pres">
      <dgm:prSet presAssocID="{8B9A60A3-2E31-4FF7-B9C0-5D5896C76A3F}" presName="compositeShape" presStyleCnt="0">
        <dgm:presLayoutVars>
          <dgm:chMax val="2"/>
          <dgm:dir/>
          <dgm:resizeHandles val="exact"/>
        </dgm:presLayoutVars>
      </dgm:prSet>
      <dgm:spPr/>
    </dgm:pt>
    <dgm:pt modelId="{591DB230-727C-4F3C-8497-63BE1700339F}" type="pres">
      <dgm:prSet presAssocID="{8B9A60A3-2E31-4FF7-B9C0-5D5896C76A3F}" presName="ribbon" presStyleLbl="node1" presStyleIdx="0" presStyleCnt="1"/>
      <dgm:spPr/>
    </dgm:pt>
    <dgm:pt modelId="{27A3DB8F-30F7-4A98-AEE7-FC9461B0E75B}" type="pres">
      <dgm:prSet presAssocID="{8B9A60A3-2E31-4FF7-B9C0-5D5896C76A3F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6C7C951A-518A-451E-A59D-7A5B37A7176E}" type="pres">
      <dgm:prSet presAssocID="{8B9A60A3-2E31-4FF7-B9C0-5D5896C76A3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05D3C18-901C-462F-B844-0C0A605B231E}" srcId="{8B9A60A3-2E31-4FF7-B9C0-5D5896C76A3F}" destId="{D1A3AF55-6CE4-4B0D-8B7D-851A3ACFAC6C}" srcOrd="1" destOrd="0" parTransId="{5B4C5B22-F6B2-4405-A7FD-E23E66951118}" sibTransId="{497781B9-8F3D-4C9D-AEBE-FB5FA5798C48}"/>
    <dgm:cxn modelId="{1E662F35-E184-416E-9834-C8305550D480}" type="presOf" srcId="{D1A3AF55-6CE4-4B0D-8B7D-851A3ACFAC6C}" destId="{6C7C951A-518A-451E-A59D-7A5B37A7176E}" srcOrd="0" destOrd="0" presId="urn:microsoft.com/office/officeart/2005/8/layout/arrow6"/>
    <dgm:cxn modelId="{70E55B85-01CB-421C-B7FC-9B3D38CA00B9}" type="presOf" srcId="{161D41F5-C25F-4FBB-8C2D-E1614495D593}" destId="{27A3DB8F-30F7-4A98-AEE7-FC9461B0E75B}" srcOrd="0" destOrd="0" presId="urn:microsoft.com/office/officeart/2005/8/layout/arrow6"/>
    <dgm:cxn modelId="{6BDF1CA5-20BE-4809-98A2-88BCB17E8A07}" type="presOf" srcId="{8B9A60A3-2E31-4FF7-B9C0-5D5896C76A3F}" destId="{A6CB01D7-8899-4DC0-B5DD-464E8BF44D36}" srcOrd="0" destOrd="0" presId="urn:microsoft.com/office/officeart/2005/8/layout/arrow6"/>
    <dgm:cxn modelId="{89BC85E0-6ECA-4EA1-8DFA-2EAAAF545452}" srcId="{8B9A60A3-2E31-4FF7-B9C0-5D5896C76A3F}" destId="{161D41F5-C25F-4FBB-8C2D-E1614495D593}" srcOrd="0" destOrd="0" parTransId="{6BD0B7DD-E440-433F-A26E-2079E2A0F107}" sibTransId="{E679562D-77D5-4A13-B3D4-A2187D531301}"/>
    <dgm:cxn modelId="{BE62E7ED-3CE7-4D52-89D2-12BFBB709C37}" srcId="{8B9A60A3-2E31-4FF7-B9C0-5D5896C76A3F}" destId="{8E4093FF-DEFC-49EB-A25D-269FD1AB59C2}" srcOrd="2" destOrd="0" parTransId="{EDEC1285-AB5C-4D05-8131-7EC0FFE5F6F0}" sibTransId="{A4B3F681-B6C0-41C9-B4E8-6F75BAE8D95C}"/>
    <dgm:cxn modelId="{24B04B6B-26EC-4595-8669-2B8B0507DF14}" type="presParOf" srcId="{A6CB01D7-8899-4DC0-B5DD-464E8BF44D36}" destId="{591DB230-727C-4F3C-8497-63BE1700339F}" srcOrd="0" destOrd="0" presId="urn:microsoft.com/office/officeart/2005/8/layout/arrow6"/>
    <dgm:cxn modelId="{9622A183-E056-43B9-9D80-1C90B3628BBD}" type="presParOf" srcId="{A6CB01D7-8899-4DC0-B5DD-464E8BF44D36}" destId="{27A3DB8F-30F7-4A98-AEE7-FC9461B0E75B}" srcOrd="1" destOrd="0" presId="urn:microsoft.com/office/officeart/2005/8/layout/arrow6"/>
    <dgm:cxn modelId="{AAA58142-1435-4E47-A014-D1EDD9A3EF0F}" type="presParOf" srcId="{A6CB01D7-8899-4DC0-B5DD-464E8BF44D36}" destId="{6C7C951A-518A-451E-A59D-7A5B37A7176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56EE8-ED9B-41FC-83DB-D78C37851E92}">
      <dsp:nvSpPr>
        <dsp:cNvPr id="0" name=""/>
        <dsp:cNvSpPr/>
      </dsp:nvSpPr>
      <dsp:spPr>
        <a:xfrm>
          <a:off x="691941" y="973"/>
          <a:ext cx="3534964" cy="212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4900" kern="1200"/>
            <a:t>Monoartrite</a:t>
          </a:r>
          <a:endParaRPr lang="it-IT" sz="4900" kern="1200"/>
        </a:p>
      </dsp:txBody>
      <dsp:txXfrm>
        <a:off x="691941" y="973"/>
        <a:ext cx="3534964" cy="2120978"/>
      </dsp:txXfrm>
    </dsp:sp>
    <dsp:sp modelId="{8C6A2C9C-85B7-4C9C-A884-968925EA00C2}">
      <dsp:nvSpPr>
        <dsp:cNvPr id="0" name=""/>
        <dsp:cNvSpPr/>
      </dsp:nvSpPr>
      <dsp:spPr>
        <a:xfrm>
          <a:off x="4580401" y="973"/>
          <a:ext cx="3534964" cy="212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4900" kern="1200"/>
            <a:t>Oligoartrite</a:t>
          </a:r>
          <a:endParaRPr lang="it-IT" altLang="it-IT" sz="4900" kern="1200" dirty="0"/>
        </a:p>
      </dsp:txBody>
      <dsp:txXfrm>
        <a:off x="4580401" y="973"/>
        <a:ext cx="3534964" cy="2120978"/>
      </dsp:txXfrm>
    </dsp:sp>
    <dsp:sp modelId="{D9262775-3DA7-4E53-AC1F-221A7C22241B}">
      <dsp:nvSpPr>
        <dsp:cNvPr id="0" name=""/>
        <dsp:cNvSpPr/>
      </dsp:nvSpPr>
      <dsp:spPr>
        <a:xfrm>
          <a:off x="2636171" y="2475448"/>
          <a:ext cx="3534964" cy="2120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4900" kern="1200"/>
            <a:t>Poliartrite</a:t>
          </a:r>
          <a:endParaRPr lang="it-IT" altLang="it-IT" sz="4900" kern="1200" dirty="0"/>
        </a:p>
      </dsp:txBody>
      <dsp:txXfrm>
        <a:off x="2636171" y="2475448"/>
        <a:ext cx="3534964" cy="2120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C9FC3-D6FE-41AC-BE7B-A4913D45B1EC}">
      <dsp:nvSpPr>
        <dsp:cNvPr id="0" name=""/>
        <dsp:cNvSpPr/>
      </dsp:nvSpPr>
      <dsp:spPr>
        <a:xfrm>
          <a:off x="1674567" y="49507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600" kern="1200"/>
            <a:t>Ricorrente</a:t>
          </a:r>
          <a:endParaRPr lang="it-IT" sz="2600" kern="1200"/>
        </a:p>
      </dsp:txBody>
      <dsp:txXfrm>
        <a:off x="4149272" y="1334966"/>
        <a:ext cx="1544320" cy="1517226"/>
      </dsp:txXfrm>
    </dsp:sp>
    <dsp:sp modelId="{B6594B4A-1115-4C75-A501-7D77AF8B87EE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600" kern="1200" dirty="0"/>
            <a:t>Sostitutivo</a:t>
          </a:r>
        </a:p>
      </dsp:txBody>
      <dsp:txXfrm>
        <a:off x="2917139" y="3373120"/>
        <a:ext cx="2059093" cy="1408853"/>
      </dsp:txXfrm>
    </dsp:sp>
    <dsp:sp modelId="{DB5ED1ED-49DF-429D-8EC4-D75627FAAD3E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600" kern="1200" dirty="0"/>
            <a:t>Aggiuntivo</a:t>
          </a:r>
        </a:p>
      </dsp:txBody>
      <dsp:txXfrm>
        <a:off x="2158525" y="1395306"/>
        <a:ext cx="1544320" cy="1517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3CEA1-5440-4906-9457-8737AE6C8FAC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F6165-552D-40FE-A334-51A1401370D5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4500" b="0" kern="1200" dirty="0">
              <a:solidFill>
                <a:schemeClr val="bg1"/>
              </a:solidFill>
            </a:rPr>
            <a:t>Artriti  erosive</a:t>
          </a:r>
          <a:endParaRPr lang="it-IT" sz="4500" b="0" kern="1200" dirty="0">
            <a:solidFill>
              <a:schemeClr val="bg1"/>
            </a:solidFill>
          </a:endParaRPr>
        </a:p>
      </dsp:txBody>
      <dsp:txXfrm>
        <a:off x="975360" y="1652693"/>
        <a:ext cx="2682239" cy="1593088"/>
      </dsp:txXfrm>
    </dsp:sp>
    <dsp:sp modelId="{2171D8FC-E8A8-48E5-853D-BE1D113D8B7E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4500" b="0" kern="1200" dirty="0">
              <a:solidFill>
                <a:schemeClr val="bg1"/>
              </a:solidFill>
            </a:rPr>
            <a:t>Artriti non erosive</a:t>
          </a:r>
        </a:p>
      </dsp:txBody>
      <dsp:txXfrm>
        <a:off x="4064000" y="2172885"/>
        <a:ext cx="3169920" cy="15930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97E29-D260-4616-BC9F-60E5C5C417D9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426C5-2ABB-444F-8CFF-01669D8912D7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2800" kern="1200" dirty="0">
              <a:solidFill>
                <a:schemeClr val="bg1"/>
              </a:solidFill>
            </a:rPr>
            <a:t>Malattie sistemiche:</a:t>
          </a:r>
          <a:endParaRPr lang="it-IT" sz="28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200" kern="1200" dirty="0"/>
            <a:t>con sintomi articolari</a:t>
          </a:r>
        </a:p>
      </dsp:txBody>
      <dsp:txXfrm>
        <a:off x="975360" y="1652693"/>
        <a:ext cx="2682239" cy="1593088"/>
      </dsp:txXfrm>
    </dsp:sp>
    <dsp:sp modelId="{5C942773-E494-4583-B512-696315CAE3DE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800" kern="1200" dirty="0">
              <a:solidFill>
                <a:schemeClr val="bg1"/>
              </a:solidFill>
            </a:rPr>
            <a:t>Malattie articolari:</a:t>
          </a:r>
          <a:endParaRPr lang="it-IT" sz="28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altLang="it-IT" sz="2200" kern="1200" dirty="0"/>
            <a:t>con sintomi d’organo</a:t>
          </a:r>
          <a:endParaRPr lang="it-IT" sz="2200" kern="1200" dirty="0"/>
        </a:p>
      </dsp:txBody>
      <dsp:txXfrm>
        <a:off x="4064000" y="2172885"/>
        <a:ext cx="3169920" cy="1593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DB230-727C-4F3C-8497-63BE1700339F}">
      <dsp:nvSpPr>
        <dsp:cNvPr id="0" name=""/>
        <dsp:cNvSpPr/>
      </dsp:nvSpPr>
      <dsp:spPr>
        <a:xfrm>
          <a:off x="0" y="808058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3DB8F-30F7-4A98-AEE7-FC9461B0E75B}">
      <dsp:nvSpPr>
        <dsp:cNvPr id="0" name=""/>
        <dsp:cNvSpPr/>
      </dsp:nvSpPr>
      <dsp:spPr>
        <a:xfrm>
          <a:off x="975360" y="1377018"/>
          <a:ext cx="2682239" cy="15930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0688" rIns="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4800" kern="1200"/>
            <a:t>Transitorio </a:t>
          </a:r>
          <a:endParaRPr lang="it-IT" sz="4800" kern="1200"/>
        </a:p>
      </dsp:txBody>
      <dsp:txXfrm>
        <a:off x="975360" y="1377018"/>
        <a:ext cx="2682239" cy="1593088"/>
      </dsp:txXfrm>
    </dsp:sp>
    <dsp:sp modelId="{6C7C951A-518A-451E-A59D-7A5B37A7176E}">
      <dsp:nvSpPr>
        <dsp:cNvPr id="0" name=""/>
        <dsp:cNvSpPr/>
      </dsp:nvSpPr>
      <dsp:spPr>
        <a:xfrm>
          <a:off x="4064000" y="1897210"/>
          <a:ext cx="3169920" cy="15930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marL="0" lvl="0" indent="0" algn="ctr" defTabSz="1866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altLang="it-IT" sz="4200" kern="1200" dirty="0"/>
            <a:t>Persistente</a:t>
          </a:r>
        </a:p>
        <a:p>
          <a:pPr marL="0" lvl="0" indent="0" algn="ctr" defTabSz="1866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altLang="it-IT" sz="3200" kern="1200" dirty="0"/>
            <a:t>(12 settimane)</a:t>
          </a:r>
          <a:endParaRPr lang="it-IT" altLang="it-IT" sz="4200" kern="1200" dirty="0"/>
        </a:p>
      </dsp:txBody>
      <dsp:txXfrm>
        <a:off x="4064000" y="1897210"/>
        <a:ext cx="3169920" cy="159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80AFB-A43D-48B6-9A55-8977F2293CE7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A1A68-A683-4B95-93EB-4F92E51EB0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42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FA253AD-4142-40D2-9216-564765B2BF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D80596-EBE0-4E02-A754-B62E638EB006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AF20DCA-B2D3-4D6F-85F9-B0BF2C5D1B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A8C6C34-10AB-4346-9D36-B38AB808D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235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41AA707-7D8A-4DE9-933B-6AC09CB87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912EE8-8368-4909-86E1-7314A029F2FC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FEBC8C4-907E-430C-A2DB-CB9A601F6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C3B9B3F-2C79-4DBC-8D17-8E0DD509B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7832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C393ED5-874C-4A2D-94CF-50351CC02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CB843B-8DB5-40D0-968B-A381BFFB83E0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469C6CF-95A5-4528-BA0C-9E9BB2CCF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0F1CB80-9AED-41A5-9149-7010E3B0B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324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916AB25-43CC-4FC8-8F7D-E49C5FAE8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716388-DC3E-4D72-825B-C04B2B177CF6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07675EF2-D87B-44DE-ABF3-4A880D9B2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5F882A9-2E77-4BFF-8798-2D8F74C8F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7203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414C808B-FBA3-4781-B0AB-223C9119F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703EB4-042F-45D5-BC24-2D4863BD3F0C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3808F59-4E9C-48FC-8FE4-4C980D3EC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E62580CC-1DA9-4C4A-AA8A-53BB52065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5016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28104F3-F457-4B2A-AEC2-932D7BCF0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9C819FC-61F3-4240-906D-724714266A33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6E82592-34CE-4A73-AB73-8187C8CA6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6A9F777-BE80-465E-8D25-F58C5B942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265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99994229-7AD8-409C-8C2B-C63B8EF5D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840F5E-ADD0-4891-9D36-1A56EA49E7F3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53FA396-C7DF-41E3-81C5-EB8FD1BC61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C544380-B28A-4DAD-A6A7-EA3B71FC3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4024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2CB43E0-440E-4B85-9B36-834AA81E5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8B364D-EF50-4FBE-B85C-7322DC204A95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E75AC87-B900-491B-9CFE-9AB69F860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C9C61B-E922-49FA-84BD-CAFF500A4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2878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6B983AC2-6D2D-4692-986B-C011970E48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45067B-F413-401B-B52A-98C8054DE7CD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4910EAE8-5911-4733-8112-51B4B5435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1815024-2EE2-456E-B2B0-E11964F1E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175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6A46BD5A-F79A-474F-80D3-7A78486E3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12C4EFB-AFD5-4C4D-B15F-8FB104895F28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A642DEB-0364-46D1-B5A2-D94CCB7993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C9477A5B-6158-4B67-B041-4EB2BA29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4388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3737C8F-67C9-4976-AE7C-754DA3450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50110CA-B8DA-4339-807C-3CF0574C2EC9}" type="slidenum">
              <a:rPr lang="it-IT" altLang="it-IT" sz="1200"/>
              <a:pPr eaLnBrk="1" hangingPunct="1"/>
              <a:t>20</a:t>
            </a:fld>
            <a:endParaRPr lang="it-IT" altLang="it-IT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9B5466A9-2E04-49F5-BC0A-51E5E8E57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6B12E45-6B4C-488C-BF2B-4FD22A2FD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380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98FBDC7-3948-4FA4-AEA8-8992EE1E0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2CB13B-20BC-4490-BC2A-E98A7E6143E5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7783FAB-5566-46A1-8DEE-0C24B0917E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8908FD6-4ACE-4C25-8CAA-3184616DE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3933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38A81092-C6E7-4C40-8E14-CFD89483D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57A91-ABB3-4CAC-87D6-5A0E29D8BCCF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F910D4F0-ABB5-4E0D-AA80-1EA256398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6179F17-7C64-4289-9D26-B3588AE39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3432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6FD8B73-AC10-4917-970A-B66258D19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7841AB-4641-4A94-8FB7-7C98A1DE36D5}" type="slidenum">
              <a:rPr lang="it-IT" altLang="it-IT" sz="1200"/>
              <a:pPr eaLnBrk="1" hangingPunct="1"/>
              <a:t>22</a:t>
            </a:fld>
            <a:endParaRPr lang="it-IT" altLang="it-IT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816B597-83B5-4A5F-924B-8F66E0D0B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B9ED9C2-D4BB-4B0E-8AE5-682543CA1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4435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3C3A908-1F07-49FA-A770-62591797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53D97E-8A11-4837-9863-11F5B99FA403}" type="slidenum">
              <a:rPr lang="it-IT" altLang="it-IT" sz="1200"/>
              <a:pPr eaLnBrk="1" hangingPunct="1"/>
              <a:t>23</a:t>
            </a:fld>
            <a:endParaRPr lang="it-IT" altLang="it-IT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350A354-B537-446C-84BC-B72DD4CBC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CB83536-D932-4C9C-A906-CB228ABF7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5356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3C3A908-1F07-49FA-A770-62591797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53D97E-8A11-4837-9863-11F5B99FA403}" type="slidenum">
              <a:rPr lang="it-IT" altLang="it-IT" sz="1200"/>
              <a:pPr eaLnBrk="1" hangingPunct="1"/>
              <a:t>24</a:t>
            </a:fld>
            <a:endParaRPr lang="it-IT" altLang="it-IT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350A354-B537-446C-84BC-B72DD4CBC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CB83536-D932-4C9C-A906-CB228ABF7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3283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EC62E2C3-C934-4349-A5B8-6D806FE3A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A00D70-6204-4CC3-8905-18DC7CAEB46A}" type="slidenum">
              <a:rPr lang="it-IT" altLang="it-IT" sz="1200"/>
              <a:pPr eaLnBrk="1" hangingPunct="1"/>
              <a:t>25</a:t>
            </a:fld>
            <a:endParaRPr lang="it-IT" altLang="it-IT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954F5FF-97FE-4D92-9BE9-A83384AE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73167D0-21E4-4FBE-8AB3-84F9E939B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7326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6D988CA6-F4AA-482E-99ED-791CD177E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CE51BE-81FC-4CEC-B8A9-29292BA25DCC}" type="slidenum">
              <a:rPr lang="it-IT" altLang="it-IT" sz="1200"/>
              <a:pPr eaLnBrk="1" hangingPunct="1"/>
              <a:t>26</a:t>
            </a:fld>
            <a:endParaRPr lang="it-IT" altLang="it-IT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2C133596-BC98-4D2D-B508-D9D2FACA0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78154C2A-141F-4F4E-BF48-2C60525E5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5308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7730E5E9-D90E-4555-878B-34B35B7FC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7C4D3D-3F17-4579-BAE6-E46612C681E7}" type="slidenum">
              <a:rPr lang="it-IT" altLang="it-IT" sz="1200"/>
              <a:pPr eaLnBrk="1" hangingPunct="1"/>
              <a:t>27</a:t>
            </a:fld>
            <a:endParaRPr lang="it-IT" altLang="it-IT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6BF3529D-3D31-4D54-9834-C100E35F8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8FAB23A-9EFF-43C0-8580-3BAD15F0C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6369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3C3A908-1F07-49FA-A770-62591797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53D97E-8A11-4837-9863-11F5B99FA403}" type="slidenum">
              <a:rPr lang="it-IT" altLang="it-IT" sz="1200"/>
              <a:pPr eaLnBrk="1" hangingPunct="1"/>
              <a:t>28</a:t>
            </a:fld>
            <a:endParaRPr lang="it-IT" altLang="it-IT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350A354-B537-446C-84BC-B72DD4CBC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CB83536-D932-4C9C-A906-CB228ABF7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5749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990E332-9802-476A-A73D-9A9D7E82F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B9FE59-19B3-4474-BEEA-2CD201B026B8}" type="slidenum">
              <a:rPr lang="it-IT" altLang="it-IT" sz="1200"/>
              <a:pPr eaLnBrk="1" hangingPunct="1"/>
              <a:t>29</a:t>
            </a:fld>
            <a:endParaRPr lang="it-IT" altLang="it-IT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EDFE1C3-C5C7-4A43-8992-2A62C17EA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6359EDF6-11A8-41A2-BAA2-452B661C2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1606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59924108-E53D-490A-B370-A15FA4C01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E4A8D85-B156-4263-B8B2-4A56BF194849}" type="slidenum">
              <a:rPr lang="it-IT" altLang="it-IT" sz="1200"/>
              <a:pPr eaLnBrk="1" hangingPunct="1"/>
              <a:t>30</a:t>
            </a:fld>
            <a:endParaRPr lang="it-IT" altLang="it-IT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1900891-FF20-45FB-A4E5-B16646CC4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223E162-D6DA-44E1-A6CD-19E3CE45A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253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0366078-2D86-4A14-BF00-06EF23550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459652-F052-406E-A86F-5D26AD7CB4EC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368D697-53CA-4326-A34F-9E91EA799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391DCFB-A263-49AB-90A5-B0E2B0484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2865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3C3A908-1F07-49FA-A770-62591797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53D97E-8A11-4837-9863-11F5B99FA403}" type="slidenum">
              <a:rPr lang="it-IT" altLang="it-IT" sz="1200"/>
              <a:pPr eaLnBrk="1" hangingPunct="1"/>
              <a:t>31</a:t>
            </a:fld>
            <a:endParaRPr lang="it-IT" altLang="it-IT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350A354-B537-446C-84BC-B72DD4CBC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CB83536-D932-4C9C-A906-CB228ABF7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8975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4C2D8EB-0790-41C5-A9B7-3F8561C64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75463D-A5B8-4552-87CF-7B5C9EC980F0}" type="slidenum">
              <a:rPr lang="it-IT" altLang="it-IT" sz="1200"/>
              <a:pPr eaLnBrk="1" hangingPunct="1"/>
              <a:t>32</a:t>
            </a:fld>
            <a:endParaRPr lang="it-IT" altLang="it-IT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2C16183-E491-43CD-9BC0-3374AD3A3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1667CB10-8C79-488F-BE15-D4268012C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5937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52DDA70-1188-4319-AB3A-6479E4646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A23761-F856-42E6-9408-1DE32DB7B19B}" type="slidenum">
              <a:rPr lang="it-IT" altLang="it-IT" sz="1200"/>
              <a:pPr eaLnBrk="1" hangingPunct="1"/>
              <a:t>33</a:t>
            </a:fld>
            <a:endParaRPr lang="it-IT" altLang="it-IT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8D85FA02-8427-4982-9E71-6CACD20D8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9412FC1B-9253-4D87-9427-B3BDD0622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4153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3C3A908-1F07-49FA-A770-62591797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53D97E-8A11-4837-9863-11F5B99FA403}" type="slidenum">
              <a:rPr lang="it-IT" altLang="it-IT" sz="1200"/>
              <a:pPr eaLnBrk="1" hangingPunct="1"/>
              <a:t>34</a:t>
            </a:fld>
            <a:endParaRPr lang="it-IT" altLang="it-IT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350A354-B537-446C-84BC-B72DD4CBC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CB83536-D932-4C9C-A906-CB228ABF7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5862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3588D773-AD83-4A7A-92AC-975AFFE32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1EFFCF-20AF-4279-8CFC-1C8A702D16D1}" type="slidenum">
              <a:rPr lang="it-IT" altLang="it-IT" sz="1200"/>
              <a:pPr eaLnBrk="1" hangingPunct="1"/>
              <a:t>35</a:t>
            </a:fld>
            <a:endParaRPr lang="it-IT" altLang="it-IT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311659E5-99F5-4BBF-88C2-2BDDE38B8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3B7D17D-CEA6-4AE6-96E3-40E20F054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7992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3C3A908-1F07-49FA-A770-62591797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53D97E-8A11-4837-9863-11F5B99FA403}" type="slidenum">
              <a:rPr lang="it-IT" altLang="it-IT" sz="1200"/>
              <a:pPr eaLnBrk="1" hangingPunct="1"/>
              <a:t>36</a:t>
            </a:fld>
            <a:endParaRPr lang="it-IT" altLang="it-IT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350A354-B537-446C-84BC-B72DD4CBC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CB83536-D932-4C9C-A906-CB228ABF7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77690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3D40A696-D35B-48F2-BCE5-26DF1D656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F07AAF5-4A76-4868-A24D-90CCB8D2C828}" type="slidenum">
              <a:rPr lang="it-IT" altLang="it-IT" sz="1200"/>
              <a:pPr eaLnBrk="1" hangingPunct="1"/>
              <a:t>37</a:t>
            </a:fld>
            <a:endParaRPr lang="it-IT" altLang="it-IT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08543B64-AF44-4C62-BA44-A40AC3A2E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158FE8B-AF69-4DEF-BEF4-91CA7749B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06160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3C3A908-1F07-49FA-A770-62591797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53D97E-8A11-4837-9863-11F5B99FA403}" type="slidenum">
              <a:rPr lang="it-IT" altLang="it-IT" sz="1200"/>
              <a:pPr eaLnBrk="1" hangingPunct="1"/>
              <a:t>38</a:t>
            </a:fld>
            <a:endParaRPr lang="it-IT" altLang="it-IT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350A354-B537-446C-84BC-B72DD4CBC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CB83536-D932-4C9C-A906-CB228ABF7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907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0FB8C2AE-BCEF-4DFE-8B53-E287F392B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E948DE-E8C5-4FF1-9E3A-DFF824187B2B}" type="slidenum">
              <a:rPr lang="it-IT" altLang="it-IT" sz="1200"/>
              <a:pPr eaLnBrk="1" hangingPunct="1"/>
              <a:t>40</a:t>
            </a:fld>
            <a:endParaRPr lang="it-IT" altLang="it-IT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4E2F5A90-FD3B-4384-AC81-601228BA8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45C61964-5DB0-48B0-B8EA-91230B8C6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95015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3C3A908-1F07-49FA-A770-62591797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53D97E-8A11-4837-9863-11F5B99FA403}" type="slidenum">
              <a:rPr lang="it-IT" altLang="it-IT" sz="1200"/>
              <a:pPr eaLnBrk="1" hangingPunct="1"/>
              <a:t>41</a:t>
            </a:fld>
            <a:endParaRPr lang="it-IT" altLang="it-IT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350A354-B537-446C-84BC-B72DD4CBC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CB83536-D932-4C9C-A906-CB228ABF7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193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9354700-99A5-4AC1-94A3-5B48F0C29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7739EE-3A51-49C4-A6F5-FF0F86CB5E5D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BCF6072-9F84-4064-96E1-89FA463DBC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4F98CA7-A5F7-450F-8C95-F62B9BAAB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9780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96486260-255F-4397-A835-402BF74B8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753BB7-0DB6-4C35-924E-CBDD87CC2023}" type="slidenum">
              <a:rPr lang="it-IT" altLang="it-IT" sz="1200"/>
              <a:pPr eaLnBrk="1" hangingPunct="1"/>
              <a:t>42</a:t>
            </a:fld>
            <a:endParaRPr lang="it-IT" altLang="it-IT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A091BCD4-E3E5-4F3C-83DE-E78BA21A8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98AC7D9-863C-44A1-AEA6-E463BC56B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0306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3C3A908-1F07-49FA-A770-62591797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53D97E-8A11-4837-9863-11F5B99FA403}" type="slidenum">
              <a:rPr lang="it-IT" altLang="it-IT" sz="1200"/>
              <a:pPr eaLnBrk="1" hangingPunct="1"/>
              <a:t>43</a:t>
            </a:fld>
            <a:endParaRPr lang="it-IT" altLang="it-IT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6350A354-B537-446C-84BC-B72DD4CBC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CB83536-D932-4C9C-A906-CB228ABF7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74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0B5365E-0DFD-4C7B-9208-9262B196E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D9EF38-1371-485F-9289-7A7F6DF4D1A6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70018FC-D06E-45BB-B00E-17E170A56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4823813-A176-4E6F-8CCC-8C78BD544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72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1BA3192-A9FD-421B-964B-199077147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1FB343D-8D95-424B-8871-1F337BA6E861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D30C641-11E7-4641-A071-345D845DD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F23BB23-9CEE-46C4-BA85-6195B6F5C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309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3E76AEC2-7017-47F4-9D54-E60276050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6A60CD2-0384-43C2-A214-74F0DFFB8D02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EAA5AFB-4C45-4856-BE63-00A684DC5F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51096EE-D479-4C2B-B674-8152671E2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284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29A541A-00CF-457F-B7FA-7E66D94E7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64C8090-D81B-4B0D-8C07-64EE3ED20A66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69500B2-8A91-47AF-B508-F69DD0437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60A840D-B5FE-439D-A2F6-51C808B45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216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14EEC89-689A-47C0-A020-DAE185EF4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71D724-D2B4-4400-BF66-18541AAD4E60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E01BF16-F1D0-4A7D-866F-8E3F3438A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0C009B1-5CF8-456E-85D9-5C495E464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891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id="{2A4F1E3D-5E6C-4FE7-8C19-2FD30815C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id="{C2C411D3-6BEE-44F8-B71E-657ECD7DFF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4DA03E-AC05-47E0-AC52-54B59FBD0757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A.A. 2017-2018 –  PROF. M. GOVONI – LEZIONE [2]– [DOLORE]</a:t>
            </a:r>
          </a:p>
        </p:txBody>
      </p:sp>
    </p:spTree>
    <p:extLst>
      <p:ext uri="{BB962C8B-B14F-4D97-AF65-F5344CB8AC3E}">
        <p14:creationId xmlns:p14="http://schemas.microsoft.com/office/powerpoint/2010/main" val="405218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2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id="{9CE44146-814C-4686-B66C-DE8D57C73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id="{05302580-64C2-4047-BB6A-8FB92A02B9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9BBD32B-617E-4136-8809-D82E9D2E250D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A.A. 2017-2018 –  PROF. M. GOVONI – LEZIONE [2]– [DOLORE]</a:t>
            </a:r>
          </a:p>
        </p:txBody>
      </p:sp>
    </p:spTree>
    <p:extLst>
      <p:ext uri="{BB962C8B-B14F-4D97-AF65-F5344CB8AC3E}">
        <p14:creationId xmlns:p14="http://schemas.microsoft.com/office/powerpoint/2010/main" val="12330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2063" y="259171"/>
            <a:ext cx="11164823" cy="82896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371600"/>
            <a:ext cx="5522974" cy="4497494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71600"/>
            <a:ext cx="5458967" cy="449749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8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5216" y="286603"/>
            <a:ext cx="11091670" cy="82896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16" y="1345765"/>
            <a:ext cx="544982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16" y="2082047"/>
            <a:ext cx="5449824" cy="3878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45765"/>
            <a:ext cx="5458967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82047"/>
            <a:ext cx="5458966" cy="387848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9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id="{10E906EA-3D43-41CD-BA7B-42B5076621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id="{99B48F9F-5F08-40D8-A1AC-FCD7481816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9008A3-D64E-42C5-AD25-6AB68470F024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A.A. 2017-2018 –  PROF. M. GOVONI – LEZIONE [2]– [DOLORE]</a:t>
            </a:r>
          </a:p>
        </p:txBody>
      </p:sp>
    </p:spTree>
    <p:extLst>
      <p:ext uri="{BB962C8B-B14F-4D97-AF65-F5344CB8AC3E}">
        <p14:creationId xmlns:p14="http://schemas.microsoft.com/office/powerpoint/2010/main" val="294431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8C8B6B-7F4D-4344-A1AE-004A97A2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1C7C0F-CC9F-49A4-9F92-B7605E32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21A2CC-30D2-4BAC-BC98-B3A3C3C5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DDF47-B700-4641-9F88-E67C367021F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043562-D8BC-491E-A998-77520FC3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FA0F79-93AC-483C-AD2C-9EE34482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0DF993-B773-416F-ACDA-980C3380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03950-01C9-49F8-A757-0CF6728246F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7393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621" y="286603"/>
            <a:ext cx="11166267" cy="801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621" y="1271016"/>
            <a:ext cx="11166267" cy="45980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6739447-8AC7-4639-8DD6-3A048017A36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10621" y="1106909"/>
            <a:ext cx="1116626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isultati immagini per unife">
            <a:extLst>
              <a:ext uri="{FF2B5EF4-FFF2-40B4-BE49-F238E27FC236}">
                <a16:creationId xmlns:a16="http://schemas.microsoft.com/office/drawing/2014/main" id="{6FA51658-06CD-4809-A687-B48214965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unife">
            <a:extLst>
              <a:ext uri="{FF2B5EF4-FFF2-40B4-BE49-F238E27FC236}">
                <a16:creationId xmlns:a16="http://schemas.microsoft.com/office/drawing/2014/main" id="{B9620098-B957-41CE-B0AF-27D61A3CD7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499237-D03C-4E6C-921C-FAB33039F8E4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>
                <a:solidFill>
                  <a:schemeClr val="bg2">
                    <a:lumMod val="50000"/>
                  </a:schemeClr>
                </a:solidFill>
              </a:rPr>
              <a:t>FACOLTA’ di MEDICINA E CHIRURGIA - CORSO DI REUMATOLOGIA A.A. 2017-2018 –  PROF. M. GOVONI – LEZIONE [2]– [DOLORE]</a:t>
            </a:r>
          </a:p>
        </p:txBody>
      </p:sp>
    </p:spTree>
    <p:extLst>
      <p:ext uri="{BB962C8B-B14F-4D97-AF65-F5344CB8AC3E}">
        <p14:creationId xmlns:p14="http://schemas.microsoft.com/office/powerpoint/2010/main" val="24045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cello.govoni@unif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9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50E9E-954F-4B7A-A2BA-5E3D79385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258866"/>
          </a:xfrm>
        </p:spPr>
        <p:txBody>
          <a:bodyPr/>
          <a:lstStyle/>
          <a:p>
            <a:r>
              <a:rPr lang="it-IT" sz="7200" dirty="0"/>
              <a:t>Approccio clinico al dolore in reumatologia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331731-A97F-4329-A063-4EDD1BBE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8797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dirty="0"/>
              <a:t>Prof. Marcello Govoni – </a:t>
            </a:r>
            <a:r>
              <a:rPr lang="it-IT" dirty="0">
                <a:hlinkClick r:id="rId2"/>
              </a:rPr>
              <a:t>marcello.govoni@unife.it</a:t>
            </a:r>
            <a:endParaRPr lang="it-IT" dirty="0"/>
          </a:p>
          <a:p>
            <a:pPr algn="ctr"/>
            <a:r>
              <a:rPr lang="it-IT" sz="2200" i="1" dirty="0"/>
              <a:t>Sezione di reumatologia ed ematologia </a:t>
            </a:r>
            <a:endParaRPr lang="it-IT" sz="1800" i="1" dirty="0"/>
          </a:p>
          <a:p>
            <a:pPr algn="ctr"/>
            <a:r>
              <a:rPr lang="it-IT" sz="1800" dirty="0"/>
              <a:t>Dipartimento di Scienze mediche </a:t>
            </a:r>
          </a:p>
          <a:p>
            <a:pPr algn="ctr"/>
            <a:r>
              <a:rPr lang="it-IT" sz="1800" b="1" dirty="0"/>
              <a:t>Università degli studi di Ferrara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321043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uto0">
            <a:extLst>
              <a:ext uri="{FF2B5EF4-FFF2-40B4-BE49-F238E27FC236}">
                <a16:creationId xmlns:a16="http://schemas.microsoft.com/office/drawing/2014/main" id="{F95E13E3-1B99-4BA9-816E-B308A57DE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723862"/>
            <a:ext cx="4202257" cy="45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Risultati immagini per osteonecrosi asettica anca risonanza magnetica">
            <a:extLst>
              <a:ext uri="{FF2B5EF4-FFF2-40B4-BE49-F238E27FC236}">
                <a16:creationId xmlns:a16="http://schemas.microsoft.com/office/drawing/2014/main" id="{EFA95B04-3681-43BA-8198-0B46EFA3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723861"/>
            <a:ext cx="5781554" cy="45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30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uto0">
            <a:extLst>
              <a:ext uri="{FF2B5EF4-FFF2-40B4-BE49-F238E27FC236}">
                <a16:creationId xmlns:a16="http://schemas.microsoft.com/office/drawing/2014/main" id="{0FEF3F3E-73CC-4F0F-849E-0F772802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33" y="476250"/>
            <a:ext cx="5281367" cy="547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Risultati immagini per bamberger pierre marie">
            <a:extLst>
              <a:ext uri="{FF2B5EF4-FFF2-40B4-BE49-F238E27FC236}">
                <a16:creationId xmlns:a16="http://schemas.microsoft.com/office/drawing/2014/main" id="{33A01889-5568-4DEB-9AC4-778747D31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98"/>
          <a:stretch>
            <a:fillRect/>
          </a:stretch>
        </p:blipFill>
        <p:spPr bwMode="auto">
          <a:xfrm>
            <a:off x="6718300" y="476250"/>
            <a:ext cx="2182903" cy="547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7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uto0">
            <a:extLst>
              <a:ext uri="{FF2B5EF4-FFF2-40B4-BE49-F238E27FC236}">
                <a16:creationId xmlns:a16="http://schemas.microsoft.com/office/drawing/2014/main" id="{D3A0F8A1-6E15-4E3C-BBB1-66E140DF7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8830">
            <a:off x="5288909" y="-652695"/>
            <a:ext cx="1865303" cy="783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62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uto0">
            <a:extLst>
              <a:ext uri="{FF2B5EF4-FFF2-40B4-BE49-F238E27FC236}">
                <a16:creationId xmlns:a16="http://schemas.microsoft.com/office/drawing/2014/main" id="{5DA3B340-95C2-4183-8C0C-4AE68F5C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63" y="616527"/>
            <a:ext cx="3239654" cy="48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auto0">
            <a:extLst>
              <a:ext uri="{FF2B5EF4-FFF2-40B4-BE49-F238E27FC236}">
                <a16:creationId xmlns:a16="http://schemas.microsoft.com/office/drawing/2014/main" id="{FB37A55A-7286-4A24-9EBF-975A56D43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42" y="616526"/>
            <a:ext cx="2638138" cy="48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9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7F7CA63-6BB2-429E-82B5-46ADE542F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413164"/>
            <a:ext cx="8229600" cy="4759036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9E6434F5-3AFA-4EDB-A216-F209A964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Dolore di origine </a:t>
            </a:r>
            <a:r>
              <a:rPr lang="it-IT" altLang="it-IT" dirty="0" err="1"/>
              <a:t>miofasciale</a:t>
            </a:r>
            <a:endParaRPr lang="it-IT" dirty="0"/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0118B563-0ED2-4A90-9235-3628B620E57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11388" y="1608138"/>
          <a:ext cx="776605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name="Document" r:id="rId4" imgW="7764844" imgH="3922055" progId="Word.Document.8">
                  <p:embed/>
                </p:oleObj>
              </mc:Choice>
              <mc:Fallback>
                <p:oleObj name="Document" r:id="rId4" imgW="7764844" imgH="3922055" progId="Word.Document.8">
                  <p:embed/>
                  <p:pic>
                    <p:nvPicPr>
                      <p:cNvPr id="17411" name="Object 3">
                        <a:extLst>
                          <a:ext uri="{FF2B5EF4-FFF2-40B4-BE49-F238E27FC236}">
                            <a16:creationId xmlns:a16="http://schemas.microsoft.com/office/drawing/2014/main" id="{0118B563-0ED2-4A90-9235-3628B620E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1608138"/>
                        <a:ext cx="7766050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26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uto0">
            <a:extLst>
              <a:ext uri="{FF2B5EF4-FFF2-40B4-BE49-F238E27FC236}">
                <a16:creationId xmlns:a16="http://schemas.microsoft.com/office/drawing/2014/main" id="{4A93B563-9101-4423-A2DF-26648304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1348"/>
            <a:ext cx="5470237" cy="552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93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5330359-8281-4E74-A17C-F28978DF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459345"/>
            <a:ext cx="8229600" cy="471285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6FFFACF-8988-4608-8FC3-E02E9DFF6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Dolore di origine neurologica</a:t>
            </a:r>
          </a:p>
        </p:txBody>
      </p:sp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3D43E6C7-F01D-4D3B-8B18-78B9A611EEB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12181" y="1543050"/>
          <a:ext cx="7764463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Document" r:id="rId4" imgW="7764844" imgH="4054004" progId="Word.Document.8">
                  <p:embed/>
                </p:oleObj>
              </mc:Choice>
              <mc:Fallback>
                <p:oleObj name="Document" r:id="rId4" imgW="7764844" imgH="4054004" progId="Word.Document.8">
                  <p:embed/>
                  <p:pic>
                    <p:nvPicPr>
                      <p:cNvPr id="19459" name="Object 3">
                        <a:extLst>
                          <a:ext uri="{FF2B5EF4-FFF2-40B4-BE49-F238E27FC236}">
                            <a16:creationId xmlns:a16="http://schemas.microsoft.com/office/drawing/2014/main" id="{3D43E6C7-F01D-4D3B-8B18-78B9A611E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181" y="1543050"/>
                        <a:ext cx="7764463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25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uto0">
            <a:extLst>
              <a:ext uri="{FF2B5EF4-FFF2-40B4-BE49-F238E27FC236}">
                <a16:creationId xmlns:a16="http://schemas.microsoft.com/office/drawing/2014/main" id="{11057FD6-9444-4217-8693-E5FE8C00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27" y="360219"/>
            <a:ext cx="5813945" cy="549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564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E9BA272-3B86-4E2B-BD3B-D2A87ADE7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30036"/>
            <a:ext cx="8229600" cy="4842164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B45D4139-D31B-49D2-B70D-890B97D4B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Dolore di origine tendinea</a:t>
            </a:r>
          </a:p>
        </p:txBody>
      </p:sp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02913DE0-FACE-482E-8B65-089D9084FA0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11388" y="1404938"/>
          <a:ext cx="776605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7" name="Document" r:id="rId4" imgW="7764844" imgH="4329170" progId="Word.Document.8">
                  <p:embed/>
                </p:oleObj>
              </mc:Choice>
              <mc:Fallback>
                <p:oleObj name="Document" r:id="rId4" imgW="7764844" imgH="4329170" progId="Word.Document.8">
                  <p:embed/>
                  <p:pic>
                    <p:nvPicPr>
                      <p:cNvPr id="21507" name="Object 3">
                        <a:extLst>
                          <a:ext uri="{FF2B5EF4-FFF2-40B4-BE49-F238E27FC236}">
                            <a16:creationId xmlns:a16="http://schemas.microsoft.com/office/drawing/2014/main" id="{02913DE0-FACE-482E-8B65-089D9084FA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1404938"/>
                        <a:ext cx="776605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67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646A4D0-4D35-45CA-AA79-5223CF163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Classificazione delle malattie dei tendini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67D7D40-46D5-4C94-BD22-6162BFCA3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it-IT" altLang="it-IT" sz="2700" dirty="0"/>
              <a:t>Tenosinoviti ipertrofico-essudative</a:t>
            </a:r>
          </a:p>
          <a:p>
            <a:pPr marL="360363" indent="-360363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it-IT" altLang="it-IT" sz="2700" dirty="0"/>
              <a:t>Tenosinoviti stenosanti</a:t>
            </a:r>
          </a:p>
          <a:p>
            <a:pPr marL="360363" indent="-360363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it-IT" altLang="it-IT" sz="2700" dirty="0"/>
              <a:t>Tendinopatie inserzionali (</a:t>
            </a:r>
            <a:r>
              <a:rPr lang="it-IT" altLang="it-IT" sz="2700" dirty="0" err="1"/>
              <a:t>entesopatie</a:t>
            </a:r>
            <a:r>
              <a:rPr lang="it-IT" altLang="it-IT" sz="2700" dirty="0"/>
              <a:t>)</a:t>
            </a:r>
          </a:p>
          <a:p>
            <a:pPr marL="360363" indent="-360363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it-IT" altLang="it-IT" sz="2700" dirty="0" err="1"/>
              <a:t>Peritendiniti</a:t>
            </a:r>
            <a:endParaRPr lang="it-IT" altLang="it-IT" sz="2700" dirty="0"/>
          </a:p>
          <a:p>
            <a:pPr marL="360363" indent="-360363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it-IT" altLang="it-IT" sz="2700" dirty="0"/>
              <a:t>Tendinosi</a:t>
            </a:r>
          </a:p>
        </p:txBody>
      </p:sp>
    </p:spTree>
    <p:extLst>
      <p:ext uri="{BB962C8B-B14F-4D97-AF65-F5344CB8AC3E}">
        <p14:creationId xmlns:p14="http://schemas.microsoft.com/office/powerpoint/2010/main" val="3757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A19C91-5256-4AD6-9DEE-2A0A527009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42109" y="287337"/>
            <a:ext cx="10224366" cy="1513753"/>
          </a:xfrm>
        </p:spPr>
        <p:txBody>
          <a:bodyPr>
            <a:noAutofit/>
          </a:bodyPr>
          <a:lstStyle/>
          <a:p>
            <a:pPr algn="ctr"/>
            <a:r>
              <a:rPr lang="it-IT" altLang="it-IT" sz="4400" dirty="0"/>
              <a:t>Approccio clinico al paziente con dolore riferito all’apparato locomotore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A4FBA4-0B72-42F5-B139-543B90794B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42109" y="2392218"/>
            <a:ext cx="10224366" cy="3476769"/>
          </a:xfrm>
        </p:spPr>
        <p:txBody>
          <a:bodyPr>
            <a:normAutofit/>
          </a:bodyPr>
          <a:lstStyle/>
          <a:p>
            <a:r>
              <a:rPr lang="it-IT" altLang="it-IT" sz="3200" dirty="0"/>
              <a:t> A. Diagnosi di “origine” del dolore</a:t>
            </a:r>
          </a:p>
          <a:p>
            <a:endParaRPr lang="it-IT" altLang="it-IT" sz="3200" dirty="0"/>
          </a:p>
          <a:p>
            <a:r>
              <a:rPr lang="it-IT" altLang="it-IT" sz="3200" dirty="0"/>
              <a:t> B. Comprensione del meccanismo fisiopatologico che sottende il dolore</a:t>
            </a:r>
          </a:p>
        </p:txBody>
      </p:sp>
    </p:spTree>
    <p:extLst>
      <p:ext uri="{BB962C8B-B14F-4D97-AF65-F5344CB8AC3E}">
        <p14:creationId xmlns:p14="http://schemas.microsoft.com/office/powerpoint/2010/main" val="1733586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FE164A0-9F82-4493-96AB-5F9ACF316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1300018"/>
            <a:ext cx="8229600" cy="47244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6EA176EB-5558-4EC8-9FF1-23C853040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Dolore di origine articolare</a:t>
            </a: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6EACCF26-F933-454C-9F78-4BC92CD078F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11388" y="1547813"/>
          <a:ext cx="7766050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Document" r:id="rId4" imgW="7764844" imgH="4043651" progId="Word.Document.8">
                  <p:embed/>
                </p:oleObj>
              </mc:Choice>
              <mc:Fallback>
                <p:oleObj name="Document" r:id="rId4" imgW="7764844" imgH="4043651" progId="Word.Document.8">
                  <p:embed/>
                  <p:pic>
                    <p:nvPicPr>
                      <p:cNvPr id="23555" name="Object 3">
                        <a:extLst>
                          <a:ext uri="{FF2B5EF4-FFF2-40B4-BE49-F238E27FC236}">
                            <a16:creationId xmlns:a16="http://schemas.microsoft.com/office/drawing/2014/main" id="{6EACCF26-F933-454C-9F78-4BC92CD07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1547813"/>
                        <a:ext cx="7766050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57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7369B5C-E3E7-40E2-8491-569D3ECDA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Dolore articolare</a:t>
            </a:r>
          </a:p>
        </p:txBody>
      </p:sp>
      <p:graphicFrame>
        <p:nvGraphicFramePr>
          <p:cNvPr id="39939" name="Group 3">
            <a:extLst>
              <a:ext uri="{FF2B5EF4-FFF2-40B4-BE49-F238E27FC236}">
                <a16:creationId xmlns:a16="http://schemas.microsoft.com/office/drawing/2014/main" id="{579A93AB-823B-4C2F-88E0-AEC48D692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370649"/>
              </p:ext>
            </p:extLst>
          </p:nvPr>
        </p:nvGraphicFramePr>
        <p:xfrm>
          <a:off x="510621" y="1358467"/>
          <a:ext cx="11166267" cy="4818062"/>
        </p:xfrm>
        <a:graphic>
          <a:graphicData uri="http://schemas.openxmlformats.org/drawingml/2006/table">
            <a:tbl>
              <a:tblPr firstRow="1" firstCol="1">
                <a:tableStyleId>{08FB837D-C827-4EFA-A057-4D05807E0F7C}</a:tableStyleId>
              </a:tblPr>
              <a:tblGrid>
                <a:gridCol w="416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Cadenza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“meccanica”</a:t>
                      </a: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Cadenza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“flogistica”</a:t>
                      </a: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Dolore a riposo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+++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Dolore notturno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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+++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Rigidità da inattività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+++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Esacerbato dal movimento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+++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Segni di flogosi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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+++</a:t>
                      </a: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902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0992A6C-A90E-46F9-AD48-E383D0E1E36B}"/>
              </a:ext>
            </a:extLst>
          </p:cNvPr>
          <p:cNvSpPr/>
          <p:nvPr/>
        </p:nvSpPr>
        <p:spPr>
          <a:xfrm>
            <a:off x="2438400" y="1274618"/>
            <a:ext cx="7259782" cy="45904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89743D0-58D8-4FFD-9B69-2BB2ACC9F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/>
              <a:t>Segni e sintomi differenziali nella diagnostica delle artropatie</a:t>
            </a: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A8AA6F61-A901-4AD1-999F-1DB152D6670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955840"/>
              </p:ext>
            </p:extLst>
          </p:nvPr>
        </p:nvGraphicFramePr>
        <p:xfrm>
          <a:off x="2498725" y="1271588"/>
          <a:ext cx="7191375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5" name="Document" r:id="rId4" imgW="9083992" imgH="5807467" progId="Word.Document.8">
                  <p:embed/>
                </p:oleObj>
              </mc:Choice>
              <mc:Fallback>
                <p:oleObj name="Document" r:id="rId4" imgW="9083992" imgH="5807467" progId="Word.Document.8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A8AA6F61-A901-4AD1-999F-1DB152D66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1271588"/>
                        <a:ext cx="7191375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568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F29D21-9D85-40B0-9531-4E509E61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Criteri clinici  diagnostici orientativi delle artropatie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F293DE2-0354-49B3-9EAD-D1802128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400" dirty="0"/>
              <a:t>1) Diffusione</a:t>
            </a:r>
          </a:p>
          <a:p>
            <a:r>
              <a:rPr lang="it-IT" altLang="it-IT" sz="2400" dirty="0"/>
              <a:t>2) Decorso</a:t>
            </a:r>
          </a:p>
          <a:p>
            <a:r>
              <a:rPr lang="it-IT" altLang="it-IT" sz="2400" dirty="0"/>
              <a:t>3) Sedi preferenziali</a:t>
            </a:r>
          </a:p>
          <a:p>
            <a:r>
              <a:rPr lang="it-IT" altLang="it-IT" sz="2400" dirty="0"/>
              <a:t>4) Lesività anatomica</a:t>
            </a:r>
          </a:p>
          <a:p>
            <a:r>
              <a:rPr lang="it-IT" altLang="it-IT" sz="2400" dirty="0"/>
              <a:t>5) Precedenti anamnestici</a:t>
            </a:r>
          </a:p>
          <a:p>
            <a:r>
              <a:rPr lang="it-IT" altLang="it-IT" sz="2400" dirty="0"/>
              <a:t>6) Manifestazioni extra-articolari</a:t>
            </a:r>
          </a:p>
          <a:p>
            <a:r>
              <a:rPr lang="it-IT" altLang="it-IT" sz="2400" dirty="0"/>
              <a:t>7) Durata (acuto, subacuto, cronico, transitorio, persistente …)</a:t>
            </a:r>
          </a:p>
          <a:p>
            <a:r>
              <a:rPr lang="it-IT" altLang="it-IT" sz="2400" dirty="0"/>
              <a:t>8) Sesso</a:t>
            </a:r>
          </a:p>
          <a:p>
            <a:r>
              <a:rPr lang="it-IT" altLang="it-IT" sz="2400" dirty="0"/>
              <a:t>9) Età </a:t>
            </a:r>
          </a:p>
        </p:txBody>
      </p:sp>
    </p:spTree>
    <p:extLst>
      <p:ext uri="{BB962C8B-B14F-4D97-AF65-F5344CB8AC3E}">
        <p14:creationId xmlns:p14="http://schemas.microsoft.com/office/powerpoint/2010/main" val="304987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F29D21-9D85-40B0-9531-4E509E61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Criteri clinici  diagnostici orientativi delle artropatie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F293DE2-0354-49B3-9EAD-D1802128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400" dirty="0">
                <a:solidFill>
                  <a:srgbClr val="FF0000"/>
                </a:solidFill>
              </a:rPr>
              <a:t>1) Diffusione</a:t>
            </a:r>
          </a:p>
          <a:p>
            <a:r>
              <a:rPr lang="it-IT" altLang="it-IT" sz="2400" dirty="0"/>
              <a:t>2) Decorso</a:t>
            </a:r>
          </a:p>
          <a:p>
            <a:r>
              <a:rPr lang="it-IT" altLang="it-IT" sz="2400" dirty="0"/>
              <a:t>3) Sedi preferenziali</a:t>
            </a:r>
          </a:p>
          <a:p>
            <a:r>
              <a:rPr lang="it-IT" altLang="it-IT" sz="2400" dirty="0"/>
              <a:t>4) Lesività anatomica</a:t>
            </a:r>
          </a:p>
          <a:p>
            <a:r>
              <a:rPr lang="it-IT" altLang="it-IT" sz="2400" dirty="0"/>
              <a:t>5) Precedenti anamnestici</a:t>
            </a:r>
          </a:p>
          <a:p>
            <a:r>
              <a:rPr lang="it-IT" altLang="it-IT" sz="2400" dirty="0"/>
              <a:t>6) Manifestazioni extra-articolari</a:t>
            </a:r>
          </a:p>
          <a:p>
            <a:r>
              <a:rPr lang="it-IT" altLang="it-IT" sz="2400" dirty="0"/>
              <a:t>7) Durata (acuto, subacuto, cronico, transitorio, persistente …)</a:t>
            </a:r>
          </a:p>
          <a:p>
            <a:r>
              <a:rPr lang="it-IT" altLang="it-IT" sz="2400" dirty="0"/>
              <a:t>8) Sesso</a:t>
            </a:r>
          </a:p>
          <a:p>
            <a:r>
              <a:rPr lang="it-IT" altLang="it-IT" sz="2400" dirty="0"/>
              <a:t>9) Età </a:t>
            </a:r>
          </a:p>
        </p:txBody>
      </p:sp>
    </p:spTree>
    <p:extLst>
      <p:ext uri="{BB962C8B-B14F-4D97-AF65-F5344CB8AC3E}">
        <p14:creationId xmlns:p14="http://schemas.microsoft.com/office/powerpoint/2010/main" val="153354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C385B-0F45-45B3-8C64-60FA4517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Diffusione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093C4A79-6B14-46C1-9C11-044DAF737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970703"/>
              </p:ext>
            </p:extLst>
          </p:nvPr>
        </p:nvGraphicFramePr>
        <p:xfrm>
          <a:off x="511175" y="1271588"/>
          <a:ext cx="8807307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086086AD-8268-4E20-9A19-BFB0B37A8D65}"/>
              </a:ext>
            </a:extLst>
          </p:cNvPr>
          <p:cNvGraphicFramePr>
            <a:graphicFrameLocks noGrp="1" noChangeAspect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3464342951"/>
              </p:ext>
            </p:extLst>
          </p:nvPr>
        </p:nvGraphicFramePr>
        <p:xfrm>
          <a:off x="9253827" y="1277363"/>
          <a:ext cx="2134609" cy="459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7" name="ClipArt" r:id="rId9" imgW="1857375" imgH="3995738" progId="MS_ClipArt_Gallery.2">
                  <p:embed/>
                </p:oleObj>
              </mc:Choice>
              <mc:Fallback>
                <p:oleObj name="ClipArt" r:id="rId9" imgW="1857375" imgH="3995738" progId="MS_ClipArt_Gallery.2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086086AD-8268-4E20-9A19-BFB0B37A8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3827" y="1277363"/>
                        <a:ext cx="2134609" cy="45916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7676"/>
                          </a:gs>
                          <a:gs pos="100000">
                            <a:srgbClr val="00FF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78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F96F73C-5587-4C5F-80C5-FD13AFD11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Malattie con abituale localizzazione </a:t>
            </a:r>
            <a:r>
              <a:rPr lang="it-IT" altLang="it-IT" dirty="0" err="1"/>
              <a:t>monoarticolare</a:t>
            </a:r>
            <a:endParaRPr lang="it-IT" altLang="it-IT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5723573-06B8-43EF-B066-22CD39E3B8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Artrite settica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Artrite tubercolare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Sinovite post-traumatica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Gotta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 err="1"/>
              <a:t>Pseudogotta</a:t>
            </a:r>
            <a:r>
              <a:rPr lang="it-IT" altLang="it-IT" sz="3200" dirty="0"/>
              <a:t> (malattia da CPPD)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Artropatia </a:t>
            </a:r>
            <a:r>
              <a:rPr lang="it-IT" altLang="it-IT" sz="3200" dirty="0" err="1"/>
              <a:t>neuropatogena</a:t>
            </a:r>
            <a:endParaRPr lang="it-IT" altLang="it-IT" sz="3200" dirty="0"/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Febbre Mediterranea Familiare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Sinovite </a:t>
            </a:r>
            <a:r>
              <a:rPr lang="it-IT" altLang="it-IT" sz="3200" dirty="0" err="1"/>
              <a:t>villonodulare</a:t>
            </a:r>
            <a:r>
              <a:rPr lang="it-IT" altLang="it-IT" sz="3200" dirty="0"/>
              <a:t> pigmentosa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it-IT" altLang="it-IT" sz="3200" dirty="0"/>
              <a:t>Turbe </a:t>
            </a:r>
            <a:r>
              <a:rPr lang="it-IT" altLang="it-IT" sz="3200" dirty="0" err="1"/>
              <a:t>endoarticolari</a:t>
            </a: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2392864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F33A6F0-07A5-4B7A-8604-622F6C2D1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4000" dirty="0"/>
              <a:t>Malattie con abituale localizzazione  </a:t>
            </a:r>
            <a:r>
              <a:rPr lang="it-IT" altLang="it-IT" sz="4000" dirty="0" err="1"/>
              <a:t>oligo-poliarticolare</a:t>
            </a:r>
            <a:endParaRPr lang="it-IT" altLang="it-IT" sz="4000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095F042-F7A1-4433-ABDB-6BC04109F8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000" dirty="0"/>
              <a:t>Artrite reumatoide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000" dirty="0"/>
              <a:t>Artrite cronica dell’infanzia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000" dirty="0"/>
              <a:t>Artropatia psoriasica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000" dirty="0"/>
              <a:t>Spondiloartriti sieronegative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000" dirty="0"/>
              <a:t>Connettiviti sistemiche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000" dirty="0"/>
              <a:t>Artriti virali</a:t>
            </a:r>
          </a:p>
          <a:p>
            <a:pPr marL="360363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3000" dirty="0"/>
              <a:t>Malattia reumatica</a:t>
            </a:r>
          </a:p>
        </p:txBody>
      </p:sp>
    </p:spTree>
    <p:extLst>
      <p:ext uri="{BB962C8B-B14F-4D97-AF65-F5344CB8AC3E}">
        <p14:creationId xmlns:p14="http://schemas.microsoft.com/office/powerpoint/2010/main" val="1117330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F29D21-9D85-40B0-9531-4E509E61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Criteri clinici  diagnostici orientativi delle artropatie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F293DE2-0354-49B3-9EAD-D1802128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400" dirty="0"/>
              <a:t>1) Diffusione</a:t>
            </a:r>
          </a:p>
          <a:p>
            <a:r>
              <a:rPr lang="it-IT" altLang="it-IT" sz="2400" dirty="0">
                <a:solidFill>
                  <a:srgbClr val="FF0000"/>
                </a:solidFill>
              </a:rPr>
              <a:t>2) Decorso</a:t>
            </a:r>
          </a:p>
          <a:p>
            <a:r>
              <a:rPr lang="it-IT" altLang="it-IT" sz="2400" dirty="0"/>
              <a:t>3) Sedi preferenziali</a:t>
            </a:r>
          </a:p>
          <a:p>
            <a:r>
              <a:rPr lang="it-IT" altLang="it-IT" sz="2400" dirty="0"/>
              <a:t>4) Lesività anatomica</a:t>
            </a:r>
          </a:p>
          <a:p>
            <a:r>
              <a:rPr lang="it-IT" altLang="it-IT" sz="2400" dirty="0"/>
              <a:t>5) Precedenti anamnestici</a:t>
            </a:r>
          </a:p>
          <a:p>
            <a:r>
              <a:rPr lang="it-IT" altLang="it-IT" sz="2400" dirty="0"/>
              <a:t>6) Manifestazioni extra-articolari</a:t>
            </a:r>
          </a:p>
          <a:p>
            <a:r>
              <a:rPr lang="it-IT" altLang="it-IT" sz="2400" dirty="0"/>
              <a:t>7) Durata (acuto, subacuto, cronico, transitorio, persistente …)</a:t>
            </a:r>
          </a:p>
          <a:p>
            <a:r>
              <a:rPr lang="it-IT" altLang="it-IT" sz="2400" dirty="0"/>
              <a:t>8) Sesso</a:t>
            </a:r>
          </a:p>
          <a:p>
            <a:r>
              <a:rPr lang="it-IT" altLang="it-IT" sz="2400" dirty="0"/>
              <a:t>9) Età </a:t>
            </a:r>
          </a:p>
        </p:txBody>
      </p:sp>
    </p:spTree>
    <p:extLst>
      <p:ext uri="{BB962C8B-B14F-4D97-AF65-F5344CB8AC3E}">
        <p14:creationId xmlns:p14="http://schemas.microsoft.com/office/powerpoint/2010/main" val="3361525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4B9983C-A6AE-4D4E-95AE-7249192A8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Principali modalità di decorso clinico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FA87E73-2F48-4116-9653-36D02D707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DBF96B2-560B-432B-85AE-2C02A6B73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32567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604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3CA0000-A85F-4E03-ACE7-DF05ABA12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/>
              <a:t>Origine del dolore riferito all’apparato locomotore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6B67EB2-F0D8-45A2-A238-72947043B1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3200" dirty="0"/>
              <a:t>Scheletro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3200" dirty="0"/>
              <a:t>Muscoli e fasce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3200" dirty="0"/>
              <a:t>Sistema nervoso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3200" dirty="0"/>
              <a:t>Tendini e borse sinoviali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3200" dirty="0"/>
              <a:t>Articolazioni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endParaRPr lang="it-IT" altLang="it-IT" sz="3200" dirty="0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t-IT" altLang="it-IT" sz="3200" dirty="0"/>
              <a:t>Dolore viscerale riferito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6B5E576-F38C-4700-A1B1-B22E40B81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5050"/>
              </a:buClr>
              <a:buSzPct val="60000"/>
              <a:buFont typeface="Marlett" pitchFamily="2" charset="2"/>
              <a:buChar char="4"/>
            </a:pPr>
            <a:endParaRPr lang="it-IT" altLang="it-IT" sz="3200" dirty="0"/>
          </a:p>
        </p:txBody>
      </p:sp>
    </p:spTree>
    <p:extLst>
      <p:ext uri="{BB962C8B-B14F-4D97-AF65-F5344CB8AC3E}">
        <p14:creationId xmlns:p14="http://schemas.microsoft.com/office/powerpoint/2010/main" val="2179222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F6C108D-F56D-4CF5-9FC9-57E8AA67A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4000" dirty="0"/>
              <a:t>Differenziazione artropatie in base al decorso clinico</a:t>
            </a:r>
          </a:p>
        </p:txBody>
      </p:sp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D522978E-9196-493C-8D3D-7E6CC06B078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638086"/>
              </p:ext>
            </p:extLst>
          </p:nvPr>
        </p:nvGraphicFramePr>
        <p:xfrm>
          <a:off x="2193925" y="1414463"/>
          <a:ext cx="779938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Documento" r:id="rId4" imgW="7799832" imgH="4311396" progId="Word.Document.8">
                  <p:embed/>
                </p:oleObj>
              </mc:Choice>
              <mc:Fallback>
                <p:oleObj name="Documento" r:id="rId4" imgW="7799832" imgH="4311396" progId="Word.Document.8">
                  <p:embed/>
                  <p:pic>
                    <p:nvPicPr>
                      <p:cNvPr id="33795" name="Object 3">
                        <a:extLst>
                          <a:ext uri="{FF2B5EF4-FFF2-40B4-BE49-F238E27FC236}">
                            <a16:creationId xmlns:a16="http://schemas.microsoft.com/office/drawing/2014/main" id="{D522978E-9196-493C-8D3D-7E6CC06B07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1414463"/>
                        <a:ext cx="7799388" cy="43116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50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F29D21-9D85-40B0-9531-4E509E61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Criteri clinici  diagnostici orientativi delle artropatie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F293DE2-0354-49B3-9EAD-D1802128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400" dirty="0"/>
              <a:t>1) Diffusione</a:t>
            </a:r>
          </a:p>
          <a:p>
            <a:r>
              <a:rPr lang="it-IT" altLang="it-IT" sz="2400" dirty="0"/>
              <a:t>2) Decorso</a:t>
            </a:r>
          </a:p>
          <a:p>
            <a:r>
              <a:rPr lang="it-IT" altLang="it-IT" sz="2400" dirty="0">
                <a:solidFill>
                  <a:srgbClr val="FF0000"/>
                </a:solidFill>
              </a:rPr>
              <a:t>3) Sedi preferenziali</a:t>
            </a:r>
          </a:p>
          <a:p>
            <a:r>
              <a:rPr lang="it-IT" altLang="it-IT" sz="2400" dirty="0"/>
              <a:t>4) Lesività anatomica</a:t>
            </a:r>
          </a:p>
          <a:p>
            <a:r>
              <a:rPr lang="it-IT" altLang="it-IT" sz="2400" dirty="0"/>
              <a:t>5) Precedenti anamnestici</a:t>
            </a:r>
          </a:p>
          <a:p>
            <a:r>
              <a:rPr lang="it-IT" altLang="it-IT" sz="2400" dirty="0"/>
              <a:t>6) Manifestazioni extra-articolari</a:t>
            </a:r>
          </a:p>
          <a:p>
            <a:r>
              <a:rPr lang="it-IT" altLang="it-IT" sz="2400" dirty="0"/>
              <a:t>7) Durata (acuto, subacuto, cronico, transitorio, persistente …)</a:t>
            </a:r>
          </a:p>
          <a:p>
            <a:r>
              <a:rPr lang="it-IT" altLang="it-IT" sz="2400" dirty="0"/>
              <a:t>8) Sesso</a:t>
            </a:r>
          </a:p>
          <a:p>
            <a:r>
              <a:rPr lang="it-IT" altLang="it-IT" sz="2400" dirty="0"/>
              <a:t>9) Età </a:t>
            </a:r>
          </a:p>
        </p:txBody>
      </p:sp>
    </p:spTree>
    <p:extLst>
      <p:ext uri="{BB962C8B-B14F-4D97-AF65-F5344CB8AC3E}">
        <p14:creationId xmlns:p14="http://schemas.microsoft.com/office/powerpoint/2010/main" val="2434225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AFBCBFD-3289-4070-A2D3-657634F89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Localizzazioni articolari evocative</a:t>
            </a:r>
          </a:p>
        </p:txBody>
      </p:sp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CFC6D68E-2906-4496-8216-72196D4E7CF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698363"/>
              </p:ext>
            </p:extLst>
          </p:nvPr>
        </p:nvGraphicFramePr>
        <p:xfrm>
          <a:off x="2123281" y="1375569"/>
          <a:ext cx="7942263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1" name="Documento" r:id="rId4" imgW="7942580" imgH="4389120" progId="Word.Document.8">
                  <p:embed/>
                </p:oleObj>
              </mc:Choice>
              <mc:Fallback>
                <p:oleObj name="Documento" r:id="rId4" imgW="7942580" imgH="4389120" progId="Word.Document.8">
                  <p:embed/>
                  <p:pic>
                    <p:nvPicPr>
                      <p:cNvPr id="35843" name="Object 3">
                        <a:extLst>
                          <a:ext uri="{FF2B5EF4-FFF2-40B4-BE49-F238E27FC236}">
                            <a16:creationId xmlns:a16="http://schemas.microsoft.com/office/drawing/2014/main" id="{CFC6D68E-2906-4496-8216-72196D4E7C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281" y="1375569"/>
                        <a:ext cx="7942263" cy="438943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5">
            <a:extLst>
              <a:ext uri="{FF2B5EF4-FFF2-40B4-BE49-F238E27FC236}">
                <a16:creationId xmlns:a16="http://schemas.microsoft.com/office/drawing/2014/main" id="{3836E280-2F92-444B-93B4-7D23A259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439" y="2735408"/>
            <a:ext cx="1346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200" dirty="0">
                <a:solidFill>
                  <a:schemeClr val="bg1"/>
                </a:solidFill>
              </a:rPr>
              <a:t>Artrosi</a:t>
            </a:r>
          </a:p>
        </p:txBody>
      </p:sp>
    </p:spTree>
    <p:extLst>
      <p:ext uri="{BB962C8B-B14F-4D97-AF65-F5344CB8AC3E}">
        <p14:creationId xmlns:p14="http://schemas.microsoft.com/office/powerpoint/2010/main" val="2734694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F1F949-1655-473B-BBA7-658A8466F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Localizzazioni articolari suggestive</a:t>
            </a:r>
          </a:p>
        </p:txBody>
      </p:sp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E7B98FD8-CAA8-4949-89F3-916862956E9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950667"/>
              </p:ext>
            </p:extLst>
          </p:nvPr>
        </p:nvGraphicFramePr>
        <p:xfrm>
          <a:off x="2176463" y="1531938"/>
          <a:ext cx="7835900" cy="407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3" name="Documento" r:id="rId4" imgW="7836408" imgH="4078224" progId="Word.Document.8">
                  <p:embed/>
                </p:oleObj>
              </mc:Choice>
              <mc:Fallback>
                <p:oleObj name="Documento" r:id="rId4" imgW="7836408" imgH="4078224" progId="Word.Document.8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E7B98FD8-CAA8-4949-89F3-916862956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1531938"/>
                        <a:ext cx="7835900" cy="407828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03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F29D21-9D85-40B0-9531-4E509E61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Criteri clinici  diagnostici orientativi delle artropatie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F293DE2-0354-49B3-9EAD-D1802128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400" dirty="0"/>
              <a:t>1) Diffusione</a:t>
            </a:r>
          </a:p>
          <a:p>
            <a:r>
              <a:rPr lang="it-IT" altLang="it-IT" sz="2400" dirty="0"/>
              <a:t>2) Decorso</a:t>
            </a:r>
          </a:p>
          <a:p>
            <a:r>
              <a:rPr lang="it-IT" altLang="it-IT" sz="2400" dirty="0"/>
              <a:t>3) Sedi preferenziali</a:t>
            </a:r>
          </a:p>
          <a:p>
            <a:r>
              <a:rPr lang="it-IT" altLang="it-IT" sz="2400" dirty="0">
                <a:solidFill>
                  <a:srgbClr val="FF0000"/>
                </a:solidFill>
              </a:rPr>
              <a:t>4) Lesività anatomica</a:t>
            </a:r>
          </a:p>
          <a:p>
            <a:r>
              <a:rPr lang="it-IT" altLang="it-IT" sz="2400" dirty="0"/>
              <a:t>5) Precedenti anamnestici</a:t>
            </a:r>
          </a:p>
          <a:p>
            <a:r>
              <a:rPr lang="it-IT" altLang="it-IT" sz="2400" dirty="0"/>
              <a:t>6) Manifestazioni extra-articolari</a:t>
            </a:r>
          </a:p>
          <a:p>
            <a:r>
              <a:rPr lang="it-IT" altLang="it-IT" sz="2400" dirty="0"/>
              <a:t>7) Durata (acuto, subacuto, cronico, transitorio, persistente …)</a:t>
            </a:r>
          </a:p>
          <a:p>
            <a:r>
              <a:rPr lang="it-IT" altLang="it-IT" sz="2400" dirty="0"/>
              <a:t>8) Sesso</a:t>
            </a:r>
          </a:p>
          <a:p>
            <a:r>
              <a:rPr lang="it-IT" altLang="it-IT" sz="2400" dirty="0"/>
              <a:t>9) Età </a:t>
            </a:r>
          </a:p>
        </p:txBody>
      </p:sp>
    </p:spTree>
    <p:extLst>
      <p:ext uri="{BB962C8B-B14F-4D97-AF65-F5344CB8AC3E}">
        <p14:creationId xmlns:p14="http://schemas.microsoft.com/office/powerpoint/2010/main" val="2571814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2119C7EB-44CC-45AA-88E1-4CC4BC603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8718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olo 8">
            <a:extLst>
              <a:ext uri="{FF2B5EF4-FFF2-40B4-BE49-F238E27FC236}">
                <a16:creationId xmlns:a16="http://schemas.microsoft.com/office/drawing/2014/main" id="{203261CC-1812-4074-9402-297775A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Lesività anatomica</a:t>
            </a:r>
          </a:p>
        </p:txBody>
      </p:sp>
    </p:spTree>
    <p:extLst>
      <p:ext uri="{BB962C8B-B14F-4D97-AF65-F5344CB8AC3E}">
        <p14:creationId xmlns:p14="http://schemas.microsoft.com/office/powerpoint/2010/main" val="3914031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F29D21-9D85-40B0-9531-4E509E61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Criteri clinici  diagnostici orientativi delle artropatie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F293DE2-0354-49B3-9EAD-D1802128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400" dirty="0"/>
              <a:t>1) Diffusione</a:t>
            </a:r>
          </a:p>
          <a:p>
            <a:r>
              <a:rPr lang="it-IT" altLang="it-IT" sz="2400" dirty="0"/>
              <a:t>2) Decorso</a:t>
            </a:r>
          </a:p>
          <a:p>
            <a:r>
              <a:rPr lang="it-IT" altLang="it-IT" sz="2400" dirty="0"/>
              <a:t>3) Sedi preferenziali</a:t>
            </a:r>
          </a:p>
          <a:p>
            <a:r>
              <a:rPr lang="it-IT" altLang="it-IT" sz="2400" dirty="0"/>
              <a:t>4) Lesività anatomica</a:t>
            </a:r>
          </a:p>
          <a:p>
            <a:r>
              <a:rPr lang="it-IT" altLang="it-IT" sz="2400" dirty="0">
                <a:solidFill>
                  <a:srgbClr val="FF0000"/>
                </a:solidFill>
              </a:rPr>
              <a:t>5) Precedenti anamnestici</a:t>
            </a:r>
          </a:p>
          <a:p>
            <a:r>
              <a:rPr lang="it-IT" altLang="it-IT" sz="2400" dirty="0"/>
              <a:t>6) Manifestazioni extra-articolari</a:t>
            </a:r>
          </a:p>
          <a:p>
            <a:r>
              <a:rPr lang="it-IT" altLang="it-IT" sz="2400" dirty="0"/>
              <a:t>7) Durata (acuto, subacuto, cronico, transitorio, persistente …)</a:t>
            </a:r>
          </a:p>
          <a:p>
            <a:r>
              <a:rPr lang="it-IT" altLang="it-IT" sz="2400" dirty="0"/>
              <a:t>8) Sesso</a:t>
            </a:r>
          </a:p>
          <a:p>
            <a:r>
              <a:rPr lang="it-IT" altLang="it-IT" sz="2400" dirty="0"/>
              <a:t>9) Età </a:t>
            </a:r>
          </a:p>
        </p:txBody>
      </p:sp>
    </p:spTree>
    <p:extLst>
      <p:ext uri="{BB962C8B-B14F-4D97-AF65-F5344CB8AC3E}">
        <p14:creationId xmlns:p14="http://schemas.microsoft.com/office/powerpoint/2010/main" val="3244026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02927A33-6F9C-4A04-A533-3C3860077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8534400" cy="405245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A3529F1-8953-4607-BC01-D0F758704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Precedenti anamnestici</a:t>
            </a:r>
          </a:p>
        </p:txBody>
      </p:sp>
      <p:graphicFrame>
        <p:nvGraphicFramePr>
          <p:cNvPr id="40963" name="Object 3">
            <a:extLst>
              <a:ext uri="{FF2B5EF4-FFF2-40B4-BE49-F238E27FC236}">
                <a16:creationId xmlns:a16="http://schemas.microsoft.com/office/drawing/2014/main" id="{E68383AC-986D-4A0B-AB7D-2F7736DCF1A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703821"/>
              </p:ext>
            </p:extLst>
          </p:nvPr>
        </p:nvGraphicFramePr>
        <p:xfrm>
          <a:off x="2347336" y="1854200"/>
          <a:ext cx="73279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Document" r:id="rId4" imgW="8724159" imgH="5474077" progId="Word.Document.8">
                  <p:embed/>
                </p:oleObj>
              </mc:Choice>
              <mc:Fallback>
                <p:oleObj name="Document" r:id="rId4" imgW="8724159" imgH="5474077" progId="Word.Document.8">
                  <p:embed/>
                  <p:pic>
                    <p:nvPicPr>
                      <p:cNvPr id="40963" name="Object 3">
                        <a:extLst>
                          <a:ext uri="{FF2B5EF4-FFF2-40B4-BE49-F238E27FC236}">
                            <a16:creationId xmlns:a16="http://schemas.microsoft.com/office/drawing/2014/main" id="{E68383AC-986D-4A0B-AB7D-2F7736DCF1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336" y="1854200"/>
                        <a:ext cx="73279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600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F29D21-9D85-40B0-9531-4E509E61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Criteri clinici  diagnostici orientativi delle artropatie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F293DE2-0354-49B3-9EAD-D1802128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400" dirty="0"/>
              <a:t>1) Diffusione</a:t>
            </a:r>
          </a:p>
          <a:p>
            <a:r>
              <a:rPr lang="it-IT" altLang="it-IT" sz="2400" dirty="0"/>
              <a:t>2) Decorso</a:t>
            </a:r>
          </a:p>
          <a:p>
            <a:r>
              <a:rPr lang="it-IT" altLang="it-IT" sz="2400" dirty="0"/>
              <a:t>3) Sedi preferenziali</a:t>
            </a:r>
          </a:p>
          <a:p>
            <a:r>
              <a:rPr lang="it-IT" altLang="it-IT" sz="2400" dirty="0"/>
              <a:t>4) Lesività anatomica</a:t>
            </a:r>
          </a:p>
          <a:p>
            <a:r>
              <a:rPr lang="it-IT" altLang="it-IT" sz="2400" dirty="0"/>
              <a:t>5) Precedenti anamnestici</a:t>
            </a:r>
          </a:p>
          <a:p>
            <a:r>
              <a:rPr lang="it-IT" altLang="it-IT" sz="2400" dirty="0">
                <a:solidFill>
                  <a:srgbClr val="FF0000"/>
                </a:solidFill>
              </a:rPr>
              <a:t>6) Manifestazioni extra-articolari</a:t>
            </a:r>
          </a:p>
          <a:p>
            <a:r>
              <a:rPr lang="it-IT" altLang="it-IT" sz="2400" dirty="0"/>
              <a:t>7) Durata (acuto, subacuto, cronico, transitorio, persistente …)</a:t>
            </a:r>
          </a:p>
          <a:p>
            <a:r>
              <a:rPr lang="it-IT" altLang="it-IT" sz="2400" dirty="0"/>
              <a:t>8) Sesso</a:t>
            </a:r>
          </a:p>
          <a:p>
            <a:r>
              <a:rPr lang="it-IT" altLang="it-IT" sz="2400" dirty="0"/>
              <a:t>9) Età </a:t>
            </a:r>
          </a:p>
        </p:txBody>
      </p:sp>
    </p:spTree>
    <p:extLst>
      <p:ext uri="{BB962C8B-B14F-4D97-AF65-F5344CB8AC3E}">
        <p14:creationId xmlns:p14="http://schemas.microsoft.com/office/powerpoint/2010/main" val="361476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582EAF8-DB8E-45CA-8571-C2B01CCB5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1612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C955CCF9-FB00-4795-9140-83741B24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Manifestazioni extra-articolari</a:t>
            </a:r>
          </a:p>
        </p:txBody>
      </p:sp>
    </p:spTree>
    <p:extLst>
      <p:ext uri="{BB962C8B-B14F-4D97-AF65-F5344CB8AC3E}">
        <p14:creationId xmlns:p14="http://schemas.microsoft.com/office/powerpoint/2010/main" val="408631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05FF176-CBAE-4DBA-AC27-E83C6111E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Dolore “meccanico” </a:t>
            </a:r>
            <a:r>
              <a:rPr lang="it-IT" altLang="it-IT">
                <a:sym typeface="Symbol" panose="05050102010706020507" pitchFamily="18" charset="2"/>
              </a:rPr>
              <a:t> malattie degenerative</a:t>
            </a:r>
            <a:endParaRPr lang="it-IT" alt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D70D848-17BB-4F22-9924-8E720C86A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Prevalentemente diurno</a:t>
            </a:r>
          </a:p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Aggravato dal carico</a:t>
            </a:r>
          </a:p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Migliorato dal riposo</a:t>
            </a:r>
          </a:p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Rigidità mattutina (“</a:t>
            </a:r>
            <a:r>
              <a:rPr lang="it-IT" altLang="it-IT" sz="3200" dirty="0" err="1"/>
              <a:t>stiffness</a:t>
            </a:r>
            <a:r>
              <a:rPr lang="it-IT" altLang="it-IT" sz="3200" dirty="0"/>
              <a:t>”) di breve durata</a:t>
            </a:r>
          </a:p>
        </p:txBody>
      </p:sp>
    </p:spTree>
    <p:extLst>
      <p:ext uri="{BB962C8B-B14F-4D97-AF65-F5344CB8AC3E}">
        <p14:creationId xmlns:p14="http://schemas.microsoft.com/office/powerpoint/2010/main" val="1874805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1C49FAE-62BD-4C1A-83E8-8B6532408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Criteri clinici orientativi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70E8F7A-BDEA-44D9-8DD5-66E97FD7A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3600" dirty="0"/>
              <a:t>Sintomi sistemici</a:t>
            </a:r>
          </a:p>
          <a:p>
            <a:pPr marL="652971" lvl="1" indent="-360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febbre, anemia, astenia, calo ponderale</a:t>
            </a:r>
          </a:p>
          <a:p>
            <a:pPr marL="360363" indent="-360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3600" dirty="0"/>
              <a:t>Manifestazioni extra-articolari</a:t>
            </a:r>
          </a:p>
          <a:p>
            <a:pPr marL="652971" lvl="1" indent="-360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afte, psoriasi (cute, unghie), eritemi, porpora, noduli,  uveite, xeroftalmia, xerostomia</a:t>
            </a:r>
          </a:p>
          <a:p>
            <a:pPr marL="652971" lvl="1" indent="-360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manifestazioni a carico di sistema nervoso (centrale e/o periferico), polmone, cuore, tubo digerente, reni, ecc.</a:t>
            </a:r>
          </a:p>
        </p:txBody>
      </p:sp>
    </p:spTree>
    <p:extLst>
      <p:ext uri="{BB962C8B-B14F-4D97-AF65-F5344CB8AC3E}">
        <p14:creationId xmlns:p14="http://schemas.microsoft.com/office/powerpoint/2010/main" val="4048739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F29D21-9D85-40B0-9531-4E509E61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Criteri clinici  diagnostici orientativi delle artropatie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F293DE2-0354-49B3-9EAD-D1802128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400" dirty="0"/>
              <a:t>1) Diffusione</a:t>
            </a:r>
          </a:p>
          <a:p>
            <a:r>
              <a:rPr lang="it-IT" altLang="it-IT" sz="2400" dirty="0"/>
              <a:t>2) Decorso</a:t>
            </a:r>
          </a:p>
          <a:p>
            <a:r>
              <a:rPr lang="it-IT" altLang="it-IT" sz="2400" dirty="0"/>
              <a:t>3) Sedi preferenziali</a:t>
            </a:r>
          </a:p>
          <a:p>
            <a:r>
              <a:rPr lang="it-IT" altLang="it-IT" sz="2400" dirty="0"/>
              <a:t>4) Lesività anatomica</a:t>
            </a:r>
          </a:p>
          <a:p>
            <a:r>
              <a:rPr lang="it-IT" altLang="it-IT" sz="2400" dirty="0"/>
              <a:t>5) Precedenti anamnestici</a:t>
            </a:r>
          </a:p>
          <a:p>
            <a:r>
              <a:rPr lang="it-IT" altLang="it-IT" sz="2400" dirty="0"/>
              <a:t>6) Manifestazioni extra-articolari</a:t>
            </a:r>
          </a:p>
          <a:p>
            <a:r>
              <a:rPr lang="it-IT" altLang="it-IT" sz="2400" dirty="0">
                <a:solidFill>
                  <a:srgbClr val="FF0000"/>
                </a:solidFill>
              </a:rPr>
              <a:t>7) Durata </a:t>
            </a:r>
            <a:r>
              <a:rPr lang="it-IT" altLang="it-IT" sz="2400" dirty="0"/>
              <a:t>(acuto, subacuto, cronico, transitorio, persistente …)</a:t>
            </a:r>
          </a:p>
          <a:p>
            <a:r>
              <a:rPr lang="it-IT" altLang="it-IT" sz="2400" dirty="0"/>
              <a:t>8) Sesso</a:t>
            </a:r>
          </a:p>
          <a:p>
            <a:r>
              <a:rPr lang="it-IT" altLang="it-IT" sz="2400" dirty="0"/>
              <a:t>9) Età </a:t>
            </a:r>
          </a:p>
        </p:txBody>
      </p:sp>
    </p:spTree>
    <p:extLst>
      <p:ext uri="{BB962C8B-B14F-4D97-AF65-F5344CB8AC3E}">
        <p14:creationId xmlns:p14="http://schemas.microsoft.com/office/powerpoint/2010/main" val="1616332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C2EDF37-0B85-4B1A-823D-0F80A8454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Durata del sintomo dolore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AC7E97B-AA7F-4EDB-AF9D-0D5850ACA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DF37E9A9-5DA5-44B2-AD10-FCCBB4383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19600"/>
            <a:ext cx="25908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it-IT" altLang="it-IT" sz="1200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1848C705-98F7-41A8-961D-85FAADED3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739932"/>
              </p:ext>
            </p:extLst>
          </p:nvPr>
        </p:nvGraphicFramePr>
        <p:xfrm>
          <a:off x="2032000" y="1271016"/>
          <a:ext cx="8128000" cy="486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5024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8F29D21-9D85-40B0-9531-4E509E616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/>
              <a:t>Criteri clinici  diagnostici orientativi delle artropatie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F293DE2-0354-49B3-9EAD-D1802128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altLang="it-IT" sz="2400" dirty="0"/>
              <a:t>1) Diffusione</a:t>
            </a:r>
          </a:p>
          <a:p>
            <a:r>
              <a:rPr lang="it-IT" altLang="it-IT" sz="2400" dirty="0"/>
              <a:t>2) Decorso</a:t>
            </a:r>
          </a:p>
          <a:p>
            <a:r>
              <a:rPr lang="it-IT" altLang="it-IT" sz="2400" dirty="0"/>
              <a:t>3) Sedi preferenziali</a:t>
            </a:r>
          </a:p>
          <a:p>
            <a:r>
              <a:rPr lang="it-IT" altLang="it-IT" sz="2400" dirty="0"/>
              <a:t>4) Lesività anatomica</a:t>
            </a:r>
          </a:p>
          <a:p>
            <a:r>
              <a:rPr lang="it-IT" altLang="it-IT" sz="2400" dirty="0"/>
              <a:t>5) Precedenti anamnestici</a:t>
            </a:r>
          </a:p>
          <a:p>
            <a:r>
              <a:rPr lang="it-IT" altLang="it-IT" sz="2400" dirty="0"/>
              <a:t>6) Manifestazioni extra-articolari</a:t>
            </a:r>
          </a:p>
          <a:p>
            <a:r>
              <a:rPr lang="it-IT" altLang="it-IT" sz="2400" dirty="0">
                <a:solidFill>
                  <a:schemeClr val="tx1"/>
                </a:solidFill>
              </a:rPr>
              <a:t>7) Durata (acuto, subacuto, cronico, transitorio, persistente …)</a:t>
            </a:r>
          </a:p>
          <a:p>
            <a:r>
              <a:rPr lang="it-IT" altLang="it-IT" sz="2400" dirty="0">
                <a:solidFill>
                  <a:srgbClr val="FF0000"/>
                </a:solidFill>
              </a:rPr>
              <a:t>8) Sesso</a:t>
            </a:r>
          </a:p>
          <a:p>
            <a:r>
              <a:rPr lang="it-IT" altLang="it-IT" sz="2400" dirty="0">
                <a:solidFill>
                  <a:srgbClr val="FF0000"/>
                </a:solidFill>
              </a:rPr>
              <a:t>9) Età </a:t>
            </a:r>
          </a:p>
        </p:txBody>
      </p:sp>
    </p:spTree>
    <p:extLst>
      <p:ext uri="{BB962C8B-B14F-4D97-AF65-F5344CB8AC3E}">
        <p14:creationId xmlns:p14="http://schemas.microsoft.com/office/powerpoint/2010/main" val="156558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813F15F-D7E1-4FB7-8543-E1D1FFE1A5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365" y="592138"/>
            <a:ext cx="11000508" cy="3565525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it-IT" altLang="it-IT" sz="4400" dirty="0"/>
              <a:t>Anamnesi</a:t>
            </a:r>
            <a:br>
              <a:rPr lang="it-IT" altLang="it-IT" sz="4400" dirty="0"/>
            </a:br>
            <a:r>
              <a:rPr lang="it-IT" altLang="it-IT" sz="4400" dirty="0"/>
              <a:t>Esame obiettivo dell’apparato locomotore</a:t>
            </a:r>
            <a:br>
              <a:rPr lang="it-IT" altLang="it-IT" sz="4400" dirty="0"/>
            </a:br>
            <a:r>
              <a:rPr lang="it-IT" altLang="it-IT" sz="4400" dirty="0"/>
              <a:t>Esame  obiettivo  generale</a:t>
            </a:r>
            <a:endParaRPr lang="it-IT" sz="4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8D5BF6-026B-4D7B-9704-8B2BE81B0169}"/>
              </a:ext>
            </a:extLst>
          </p:cNvPr>
          <p:cNvSpPr txBox="1"/>
          <p:nvPr/>
        </p:nvSpPr>
        <p:spPr>
          <a:xfrm>
            <a:off x="600366" y="4978400"/>
            <a:ext cx="10732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/>
              <a:t>La maggior parte degli errori diagnostici deriva da peccati d’omissione</a:t>
            </a:r>
          </a:p>
        </p:txBody>
      </p:sp>
    </p:spTree>
    <p:extLst>
      <p:ext uri="{BB962C8B-B14F-4D97-AF65-F5344CB8AC3E}">
        <p14:creationId xmlns:p14="http://schemas.microsoft.com/office/powerpoint/2010/main" val="12898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29BE6A3-3F7C-4669-985B-5FB24A7B0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Dolore “flogistico”</a:t>
            </a:r>
            <a:r>
              <a:rPr lang="it-IT" altLang="it-IT">
                <a:sym typeface="Symbol" panose="05050102010706020507" pitchFamily="18" charset="2"/>
              </a:rPr>
              <a:t> malattie infiammatorie</a:t>
            </a:r>
            <a:endParaRPr lang="it-IT" altLang="it-IT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7293F8D-18A7-4BF4-8944-C9992958D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3200" dirty="0"/>
              <a:t>Prevalentemente notturno</a:t>
            </a:r>
          </a:p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3200" dirty="0"/>
              <a:t>Non alleviato dal riposo</a:t>
            </a:r>
          </a:p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3200" dirty="0"/>
              <a:t>Si accompagna a rigidità mattutina (“</a:t>
            </a:r>
            <a:r>
              <a:rPr lang="it-IT" sz="3200" dirty="0" err="1"/>
              <a:t>stiffness</a:t>
            </a:r>
            <a:r>
              <a:rPr lang="it-IT" sz="3200" dirty="0"/>
              <a:t>”) prolungata (&gt; 30’)</a:t>
            </a:r>
          </a:p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3200" dirty="0"/>
              <a:t>Segni tipici della flogosi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181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FD9B34E-2FA6-4053-A9B6-6336F3616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3600" dirty="0"/>
              <a:t>Parametri clinici del dolore riferito all’apparato locomotore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AC98204-504D-43A9-AE7E-808227E6C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Carattere</a:t>
            </a:r>
          </a:p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Sede</a:t>
            </a:r>
          </a:p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Cadenza</a:t>
            </a:r>
          </a:p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Possibilità di </a:t>
            </a:r>
            <a:r>
              <a:rPr lang="it-IT" altLang="it-IT" sz="3200" dirty="0" err="1"/>
              <a:t>elicitazione</a:t>
            </a:r>
            <a:endParaRPr lang="it-IT" altLang="it-IT" sz="3200" dirty="0"/>
          </a:p>
          <a:p>
            <a:pPr marL="360363" indent="-3603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/>
              <a:t>Obiettività d’accompagnamento</a:t>
            </a:r>
          </a:p>
        </p:txBody>
      </p:sp>
    </p:spTree>
    <p:extLst>
      <p:ext uri="{BB962C8B-B14F-4D97-AF65-F5344CB8AC3E}">
        <p14:creationId xmlns:p14="http://schemas.microsoft.com/office/powerpoint/2010/main" val="377083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>
            <a:extLst>
              <a:ext uri="{FF2B5EF4-FFF2-40B4-BE49-F238E27FC236}">
                <a16:creationId xmlns:a16="http://schemas.microsoft.com/office/drawing/2014/main" id="{E1C45E7E-ED01-43A5-9967-F66997AE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Dolore di origine scheletrica (ossea)</a:t>
            </a:r>
            <a:endParaRPr lang="it-IT" dirty="0"/>
          </a:p>
        </p:txBody>
      </p:sp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5FA76D61-5CA8-4C13-9D3F-DB13B160E02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331643"/>
              </p:ext>
            </p:extLst>
          </p:nvPr>
        </p:nvGraphicFramePr>
        <p:xfrm>
          <a:off x="793102" y="1606550"/>
          <a:ext cx="8736660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Document" r:id="rId4" imgW="6870658" imgH="3928184" progId="Word.Document.8">
                  <p:embed/>
                </p:oleObj>
              </mc:Choice>
              <mc:Fallback>
                <p:oleObj name="Document" r:id="rId4" imgW="6870658" imgH="3928184" progId="Word.Document.8">
                  <p:embed/>
                  <p:pic>
                    <p:nvPicPr>
                      <p:cNvPr id="10243" name="Object 3">
                        <a:extLst>
                          <a:ext uri="{FF2B5EF4-FFF2-40B4-BE49-F238E27FC236}">
                            <a16:creationId xmlns:a16="http://schemas.microsoft.com/office/drawing/2014/main" id="{5FA76D61-5CA8-4C13-9D3F-DB13B160E0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02" y="1606550"/>
                        <a:ext cx="8736660" cy="39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C583CF28-9F1B-4F67-AA53-C0B029045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37505"/>
              </p:ext>
            </p:extLst>
          </p:nvPr>
        </p:nvGraphicFramePr>
        <p:xfrm>
          <a:off x="2219642" y="1692593"/>
          <a:ext cx="7749540" cy="3755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3340">
                  <a:extLst>
                    <a:ext uri="{9D8B030D-6E8A-4147-A177-3AD203B41FA5}">
                      <a16:colId xmlns:a16="http://schemas.microsoft.com/office/drawing/2014/main" val="993039638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410396894"/>
                    </a:ext>
                  </a:extLst>
                </a:gridCol>
              </a:tblGrid>
              <a:tr h="750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kern="0" dirty="0">
                          <a:effectLst/>
                        </a:rPr>
                        <a:t>Carattere</a:t>
                      </a:r>
                      <a:endParaRPr lang="it-IT" sz="2000" b="1" kern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Intenso, profondo</a:t>
                      </a:r>
                      <a:endParaRPr lang="it-IT" sz="2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9915223"/>
                  </a:ext>
                </a:extLst>
              </a:tr>
              <a:tr h="751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Sede</a:t>
                      </a:r>
                      <a:endParaRPr lang="it-IT" sz="2000" b="1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Mal definita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Uni o multifocale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2357861"/>
                  </a:ext>
                </a:extLst>
              </a:tr>
              <a:tr h="751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Cadenza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Prevalentemente meccanica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A volte notturna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711007"/>
                  </a:ext>
                </a:extLst>
              </a:tr>
              <a:tr h="751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 err="1">
                          <a:effectLst/>
                        </a:rPr>
                        <a:t>Elicitazione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Non sempre possibile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0877935"/>
                  </a:ext>
                </a:extLst>
              </a:tr>
              <a:tr h="751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Obiettività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Spesso assente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5087841"/>
                  </a:ext>
                </a:extLst>
              </a:tr>
            </a:tbl>
          </a:graphicData>
        </a:graphic>
      </p:graphicFrame>
      <p:sp>
        <p:nvSpPr>
          <p:cNvPr id="28" name="Rectangle 1">
            <a:extLst>
              <a:ext uri="{FF2B5EF4-FFF2-40B4-BE49-F238E27FC236}">
                <a16:creationId xmlns:a16="http://schemas.microsoft.com/office/drawing/2014/main" id="{01AE35FE-ECD8-4BE5-BB15-79F19FA5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1692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45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DFADE5F-B2B3-48F7-A802-E331A7903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Fisiopatologia del dolore osseo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A5B4588-D6E3-45EF-B42E-420447D9D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it-IT" altLang="it-IT" sz="2700" dirty="0"/>
              <a:t>Frattura e microfrattura</a:t>
            </a:r>
          </a:p>
          <a:p>
            <a:pPr marL="360363" indent="-360363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it-IT" altLang="it-IT" sz="2700" dirty="0"/>
              <a:t>Distensione e/o irritazione del periostio</a:t>
            </a:r>
          </a:p>
          <a:p>
            <a:pPr marL="360363" indent="-360363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it-IT" altLang="it-IT" sz="2700" dirty="0"/>
              <a:t>Aumento della pressione </a:t>
            </a:r>
            <a:r>
              <a:rPr lang="it-IT" altLang="it-IT" sz="2700" dirty="0" err="1"/>
              <a:t>endomidollare</a:t>
            </a:r>
            <a:endParaRPr lang="it-IT" altLang="it-IT" sz="2700" dirty="0"/>
          </a:p>
        </p:txBody>
      </p:sp>
    </p:spTree>
    <p:extLst>
      <p:ext uri="{BB962C8B-B14F-4D97-AF65-F5344CB8AC3E}">
        <p14:creationId xmlns:p14="http://schemas.microsoft.com/office/powerpoint/2010/main" val="41833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uto0">
            <a:extLst>
              <a:ext uri="{FF2B5EF4-FFF2-40B4-BE49-F238E27FC236}">
                <a16:creationId xmlns:a16="http://schemas.microsoft.com/office/drawing/2014/main" id="{8EC27925-A24A-4FCE-9DFC-51163AB3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33" y="616102"/>
            <a:ext cx="3304941" cy="50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760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412</TotalTime>
  <Words>920</Words>
  <Application>Microsoft Office PowerPoint</Application>
  <PresentationFormat>Widescreen</PresentationFormat>
  <Paragraphs>263</Paragraphs>
  <Slides>44</Slides>
  <Notes>41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Marlett</vt:lpstr>
      <vt:lpstr>Symbol</vt:lpstr>
      <vt:lpstr>Times New Roman</vt:lpstr>
      <vt:lpstr>Retrospettivo</vt:lpstr>
      <vt:lpstr>Document</vt:lpstr>
      <vt:lpstr>Documento di Microsoft Word 97 - 2003</vt:lpstr>
      <vt:lpstr>ClipArt</vt:lpstr>
      <vt:lpstr>Documento</vt:lpstr>
      <vt:lpstr>Approccio clinico al dolore in reumatologia</vt:lpstr>
      <vt:lpstr>Approccio clinico al paziente con dolore riferito all’apparato locomotore</vt:lpstr>
      <vt:lpstr>Origine del dolore riferito all’apparato locomotore</vt:lpstr>
      <vt:lpstr>Dolore “meccanico”  malattie degenerative</vt:lpstr>
      <vt:lpstr>Dolore “flogistico” malattie infiammatorie</vt:lpstr>
      <vt:lpstr>Parametri clinici del dolore riferito all’apparato locomotore</vt:lpstr>
      <vt:lpstr>Dolore di origine scheletrica (ossea)</vt:lpstr>
      <vt:lpstr>Fisiopatologia del dolore osseo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Dolore di origine miofasciale</vt:lpstr>
      <vt:lpstr>Presentazione standard di PowerPoint</vt:lpstr>
      <vt:lpstr>Dolore di origine neurologica</vt:lpstr>
      <vt:lpstr>Presentazione standard di PowerPoint</vt:lpstr>
      <vt:lpstr>Dolore di origine tendinea</vt:lpstr>
      <vt:lpstr>Classificazione delle malattie dei tendini</vt:lpstr>
      <vt:lpstr>Dolore di origine articolare</vt:lpstr>
      <vt:lpstr>Dolore articolare</vt:lpstr>
      <vt:lpstr>Segni e sintomi differenziali nella diagnostica delle artropatie</vt:lpstr>
      <vt:lpstr>Criteri clinici  diagnostici orientativi delle artropatie</vt:lpstr>
      <vt:lpstr>Criteri clinici  diagnostici orientativi delle artropatie</vt:lpstr>
      <vt:lpstr>Diffusione</vt:lpstr>
      <vt:lpstr>Malattie con abituale localizzazione monoarticolare</vt:lpstr>
      <vt:lpstr>Malattie con abituale localizzazione  oligo-poliarticolare</vt:lpstr>
      <vt:lpstr>Criteri clinici  diagnostici orientativi delle artropatie</vt:lpstr>
      <vt:lpstr>Principali modalità di decorso clinico</vt:lpstr>
      <vt:lpstr>Differenziazione artropatie in base al decorso clinico</vt:lpstr>
      <vt:lpstr>Criteri clinici  diagnostici orientativi delle artropatie</vt:lpstr>
      <vt:lpstr>Localizzazioni articolari evocative</vt:lpstr>
      <vt:lpstr>Localizzazioni articolari suggestive</vt:lpstr>
      <vt:lpstr>Criteri clinici  diagnostici orientativi delle artropatie</vt:lpstr>
      <vt:lpstr>Lesività anatomica</vt:lpstr>
      <vt:lpstr>Criteri clinici  diagnostici orientativi delle artropatie</vt:lpstr>
      <vt:lpstr>Precedenti anamnestici</vt:lpstr>
      <vt:lpstr>Criteri clinici  diagnostici orientativi delle artropatie</vt:lpstr>
      <vt:lpstr>Manifestazioni extra-articolari</vt:lpstr>
      <vt:lpstr>Criteri clinici orientativi</vt:lpstr>
      <vt:lpstr>Criteri clinici  diagnostici orientativi delle artropatie</vt:lpstr>
      <vt:lpstr>Durata del sintomo dolore</vt:lpstr>
      <vt:lpstr>Criteri clinici  diagnostici orientativi delle artropatie</vt:lpstr>
      <vt:lpstr>Anamnesi Esame obiettivo dell’apparato locomotore Esame  obiettivo  generale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Scirè</dc:creator>
  <cp:lastModifiedBy>Carlo Scirè</cp:lastModifiedBy>
  <cp:revision>43</cp:revision>
  <dcterms:created xsi:type="dcterms:W3CDTF">2017-09-13T17:59:48Z</dcterms:created>
  <dcterms:modified xsi:type="dcterms:W3CDTF">2017-10-02T19:34:39Z</dcterms:modified>
</cp:coreProperties>
</file>