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5.xml" ContentType="application/vnd.openxmlformats-officedocument.presentationml.slide+xml"/>
  <Override PartName="/ppt/slides/slide38.xml" ContentType="application/vnd.openxmlformats-officedocument.presentationml.slide+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notesSlides/notesSlide6.xml" ContentType="application/vnd.openxmlformats-officedocument.presentationml.notesSlide+xml"/>
  <Override PartName="/ppt/slides/slide4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revisionInfo.xml" ContentType="application/vnd.ms-powerpoint.revisioninfo+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Default Extension="wdp" ContentType="image/vnd.ms-photo"/>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4" r:id="rId1"/>
  </p:sldMasterIdLst>
  <p:notesMasterIdLst>
    <p:notesMasterId r:id="rId50"/>
  </p:notesMasterIdLst>
  <p:sldIdLst>
    <p:sldId id="256" r:id="rId2"/>
    <p:sldId id="377" r:id="rId3"/>
    <p:sldId id="378" r:id="rId4"/>
    <p:sldId id="379" r:id="rId5"/>
    <p:sldId id="380" r:id="rId6"/>
    <p:sldId id="381" r:id="rId7"/>
    <p:sldId id="382" r:id="rId8"/>
    <p:sldId id="383" r:id="rId9"/>
    <p:sldId id="384" r:id="rId10"/>
    <p:sldId id="385"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5" r:id="rId40"/>
    <p:sldId id="416" r:id="rId41"/>
    <p:sldId id="417" r:id="rId42"/>
    <p:sldId id="418" r:id="rId43"/>
    <p:sldId id="419" r:id="rId44"/>
    <p:sldId id="420" r:id="rId45"/>
    <p:sldId id="421" r:id="rId46"/>
    <p:sldId id="422" r:id="rId47"/>
    <p:sldId id="423" r:id="rId48"/>
    <p:sldId id="42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995" autoAdjust="0"/>
    <p:restoredTop sz="88462" autoAdjust="0"/>
  </p:normalViewPr>
  <p:slideViewPr>
    <p:cSldViewPr snapToGrid="0">
      <p:cViewPr varScale="1">
        <p:scale>
          <a:sx n="61" d="100"/>
          <a:sy n="61" d="100"/>
        </p:scale>
        <p:origin x="-1440" y="-112"/>
      </p:cViewPr>
      <p:guideLst>
        <p:guide orient="horz" pos="2160"/>
        <p:guide pos="3840"/>
      </p:guideLst>
    </p:cSldViewPr>
  </p:slideViewPr>
  <p:notesTextViewPr>
    <p:cViewPr>
      <p:scale>
        <a:sx n="1" d="1"/>
        <a:sy n="1" d="1"/>
      </p:scale>
      <p:origin x="0" y="0"/>
    </p:cViewPr>
  </p:notesTextViewPr>
  <p:sorterViewPr>
    <p:cViewPr>
      <p:scale>
        <a:sx n="66" d="100"/>
        <a:sy n="66" d="100"/>
      </p:scale>
      <p:origin x="0" y="41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94"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7EAC94-297F-6844-8C89-BEBD7ED9D642}" type="datetimeFigureOut">
              <a:rPr lang="it-IT" smtClean="0"/>
              <a:pPr/>
              <a:t>27-11-2017</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889035-40C9-7F4A-92E4-631B0F42417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t.wikipedia.org/wiki/Periostio" TargetMode="External"/><Relationship Id="rId4" Type="http://schemas.openxmlformats.org/officeDocument/2006/relationships/hyperlink" Target="https://it.wikipedia.org/wiki/Liquido_sinoviale"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b="1"/>
              <a:t>La parte profonda della matrice cartilaginea, quella a contatto con l'osso, è mineralizzata, questa è quindi impermeabile e forma una barriera insormontabile ai metaboliti tra cartilagine e osso subcondrale</a:t>
            </a:r>
            <a:r>
              <a:rPr lang="it-IT"/>
              <a:t>; da ciò deriva che la cartilagine articolare dipende per </a:t>
            </a:r>
            <a:r>
              <a:rPr lang="it-IT" b="1" u="sng"/>
              <a:t>il suo trofismo</a:t>
            </a:r>
            <a:r>
              <a:rPr lang="it-IT"/>
              <a:t>, non dall'osso subcondrale, ma, in minima parte, dai vasi </a:t>
            </a:r>
            <a:r>
              <a:rPr lang="it-IT">
                <a:hlinkClick r:id="rId3" tooltip="Periostio"/>
              </a:rPr>
              <a:t>periostali</a:t>
            </a:r>
            <a:r>
              <a:rPr lang="it-IT"/>
              <a:t>, e soprattutto dal </a:t>
            </a:r>
            <a:r>
              <a:rPr lang="it-IT">
                <a:hlinkClick r:id="rId4" tooltip="Liquido sinoviale"/>
              </a:rPr>
              <a:t>liquido sinoviale</a:t>
            </a:r>
            <a:r>
              <a:rPr lang="it-IT"/>
              <a:t>, che riempie la cavità articolare, dove la cartilagine prende i suoi metaboliti e dove riversa i cataboliti. Ne deriva che una variazione metabolica del liquido sinoviale causa enormi danni all'articolazione.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egnaposto immagine diapositiva 1"/>
          <p:cNvSpPr>
            <a:spLocks noGrp="1" noRot="1" noChangeAspect="1"/>
          </p:cNvSpPr>
          <p:nvPr>
            <p:ph type="sldImg"/>
          </p:nvPr>
        </p:nvSpPr>
        <p:spPr bwMode="auto">
          <a:noFill/>
          <a:ln>
            <a:solidFill>
              <a:srgbClr val="000000"/>
            </a:solidFill>
            <a:miter lim="800000"/>
            <a:headEnd/>
            <a:tailEnd/>
          </a:ln>
        </p:spPr>
      </p:sp>
      <p:sp>
        <p:nvSpPr>
          <p:cNvPr id="337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L</a:t>
            </a:r>
            <a:r>
              <a:rPr lang="ja-JP" altLang="it-IT"/>
              <a:t>’</a:t>
            </a:r>
            <a:r>
              <a:rPr lang="it-IT" altLang="ja-JP"/>
              <a:t>attivazione metabolica dei condrociti si realizza nelle fasi precoci dell</a:t>
            </a:r>
            <a:r>
              <a:rPr lang="ja-JP" altLang="it-IT"/>
              <a:t>’</a:t>
            </a:r>
            <a:r>
              <a:rPr lang="it-IT" altLang="ja-JP"/>
              <a:t>OA: K.B. dimostrava che la resezione del legamento crociato in questo modello sperimentale di OA determinava il progressivo incremento del contenuto di proteoglicani nella cartilagine articolare.</a:t>
            </a:r>
          </a:p>
          <a:p>
            <a:pPr eaLnBrk="1" hangingPunct="1">
              <a:spcBef>
                <a:spcPct val="0"/>
              </a:spcBef>
            </a:pPr>
            <a:r>
              <a:rPr lang="it-IT"/>
              <a:t>Solo successivamente si verifica un aumento del turn-over della matrice con netta deplezione dei PG, ed infine la fase lesionale con il danneggiamento delle fibre collagene e perdita focale di cartilagine.</a:t>
            </a:r>
          </a:p>
          <a:p>
            <a:pPr eaLnBrk="1" hangingPunct="1">
              <a:spcBef>
                <a:spcPct val="0"/>
              </a:spcBef>
            </a:pPr>
            <a:r>
              <a:rPr lang="it-IT"/>
              <a:t>La fase ipertrofica è sostenuta da una serie di fattori di crescita e se tali fattori di crescita siano di per se primitivamente patogeni o riflettano il tentativo di riparare il danno tissutale rimane insoluto.</a:t>
            </a:r>
          </a:p>
          <a:p>
            <a:pPr eaLnBrk="1" hangingPunct="1">
              <a:spcBef>
                <a:spcPct val="0"/>
              </a:spcBef>
            </a:pPr>
            <a:endParaRPr lang="it-IT"/>
          </a:p>
        </p:txBody>
      </p:sp>
      <p:sp>
        <p:nvSpPr>
          <p:cNvPr id="33796" name="Segnaposto numero diapositiva 3"/>
          <p:cNvSpPr>
            <a:spLocks noGrp="1"/>
          </p:cNvSpPr>
          <p:nvPr>
            <p:ph type="sldNum" sz="quarter" idx="5"/>
          </p:nvPr>
        </p:nvSpPr>
        <p:spPr bwMode="auto">
          <a:noFill/>
          <a:ln>
            <a:miter lim="800000"/>
            <a:headEnd/>
            <a:tailEnd/>
          </a:ln>
        </p:spPr>
        <p:txBody>
          <a:bodyPr/>
          <a:lstStyle/>
          <a:p>
            <a:fld id="{91F98851-8F6B-034D-8CB6-DB8CDFFCEB63}" type="slidenum">
              <a:rPr lang="it-IT"/>
              <a:pPr/>
              <a:t>14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b="1"/>
              <a:t>This flow chart represents a whole-joint model that explains the pathways leading to progressive cartilage deterioration and OA</a:t>
            </a:r>
            <a:r>
              <a:rPr lang="it-IT"/>
              <a:t>. Joint loading increases subchondral remodelling, perhaps to repair bone damage, and can itself disrupt the </a:t>
            </a:r>
            <a:r>
              <a:rPr lang="it-IT" b="1"/>
              <a:t>normal collagen network.</a:t>
            </a:r>
            <a:r>
              <a:rPr lang="it-IT"/>
              <a:t> Increased vascularisation associated with rapid bone turnover may accelerate this process through vascular budding into the deep layers of cartilage. These </a:t>
            </a:r>
            <a:r>
              <a:rPr lang="it-IT" b="1"/>
              <a:t>changes cause a loss of aggrecan,</a:t>
            </a:r>
            <a:r>
              <a:rPr lang="it-IT"/>
              <a:t> which provides stiffness to the cartilage, and exacerbates the overloading. This process sets up a positive feedback mechanism within the bone, which attempts to adapt to the overloading by increasing bone density. The loss of aggrecan from the cartilage, and subsequent overloading, leads to synovial thickening and loss of B cells from the synovial lining. B cells produce inhibitors to catabolic enzymes, and their loss provides greater access of </a:t>
            </a:r>
            <a:r>
              <a:rPr lang="it-IT" b="1"/>
              <a:t>collagenases and other enzymes that destroy cartilage</a:t>
            </a:r>
            <a:r>
              <a:rPr lang="it-IT"/>
              <a:t>. The presence of unopposed enzymatic degradation of the cartilage causes a secondary inflammatory reaction which can accelerate the process of cartilage destruction as well. Ultimately, this process leads to progressive cartilage loss, and clinically evident OA. Abbreviation: OA, osteoarthritis.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egnaposto immagine diapositiva 1"/>
          <p:cNvSpPr>
            <a:spLocks noGrp="1" noRot="1" noChangeAspect="1"/>
          </p:cNvSpPr>
          <p:nvPr>
            <p:ph type="sldImg"/>
          </p:nvPr>
        </p:nvSpPr>
        <p:spPr bwMode="auto">
          <a:noFill/>
          <a:ln>
            <a:solidFill>
              <a:srgbClr val="000000"/>
            </a:solidFill>
            <a:miter lim="800000"/>
            <a:headEnd/>
            <a:tailEnd/>
          </a:ln>
        </p:spPr>
      </p:sp>
      <p:sp>
        <p:nvSpPr>
          <p:cNvPr id="542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54276" name="Segnaposto numero diapositiva 3"/>
          <p:cNvSpPr>
            <a:spLocks noGrp="1"/>
          </p:cNvSpPr>
          <p:nvPr>
            <p:ph type="sldNum" sz="quarter" idx="5"/>
          </p:nvPr>
        </p:nvSpPr>
        <p:spPr bwMode="auto">
          <a:noFill/>
          <a:ln>
            <a:miter lim="800000"/>
            <a:headEnd/>
            <a:tailEnd/>
          </a:ln>
        </p:spPr>
        <p:txBody>
          <a:bodyPr/>
          <a:lstStyle/>
          <a:p>
            <a:fld id="{2F01BE17-98FD-7D42-9A4B-B0067B53CFDA}" type="slidenum">
              <a:rPr lang="it-IT"/>
              <a:pPr/>
              <a:t>31</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egnaposto immagine diapositiva 1"/>
          <p:cNvSpPr>
            <a:spLocks noGrp="1" noRot="1" noChangeAspec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56324" name="Segnaposto numero diapositiva 3"/>
          <p:cNvSpPr>
            <a:spLocks noGrp="1"/>
          </p:cNvSpPr>
          <p:nvPr>
            <p:ph type="sldNum" sz="quarter" idx="5"/>
          </p:nvPr>
        </p:nvSpPr>
        <p:spPr bwMode="auto">
          <a:noFill/>
          <a:ln>
            <a:miter lim="800000"/>
            <a:headEnd/>
            <a:tailEnd/>
          </a:ln>
        </p:spPr>
        <p:txBody>
          <a:bodyPr/>
          <a:lstStyle/>
          <a:p>
            <a:fld id="{896AAC6D-F0EA-E545-89ED-6416A48EBDC3}" type="slidenum">
              <a:rPr lang="it-IT"/>
              <a:pPr/>
              <a:t>32</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egnaposto immagine diapositiva 1"/>
          <p:cNvSpPr>
            <a:spLocks noGrp="1" noRot="1" noChangeAspec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58372" name="Segnaposto numero diapositiva 3"/>
          <p:cNvSpPr>
            <a:spLocks noGrp="1"/>
          </p:cNvSpPr>
          <p:nvPr>
            <p:ph type="sldNum" sz="quarter" idx="5"/>
          </p:nvPr>
        </p:nvSpPr>
        <p:spPr bwMode="auto">
          <a:noFill/>
          <a:ln>
            <a:miter lim="800000"/>
            <a:headEnd/>
            <a:tailEnd/>
          </a:ln>
        </p:spPr>
        <p:txBody>
          <a:bodyPr/>
          <a:lstStyle/>
          <a:p>
            <a:fld id="{579EFE9C-BD88-114A-A896-6168A6D0A412}" type="slidenum">
              <a:rPr lang="it-IT"/>
              <a:pPr/>
              <a:t>33</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egnaposto immagine diapositiva 1"/>
          <p:cNvSpPr>
            <a:spLocks noGrp="1" noRot="1" noChangeAspect="1"/>
          </p:cNvSpPr>
          <p:nvPr>
            <p:ph type="sldImg"/>
          </p:nvPr>
        </p:nvSpPr>
        <p:spPr bwMode="auto">
          <a:noFill/>
          <a:ln>
            <a:solidFill>
              <a:srgbClr val="000000"/>
            </a:solidFill>
            <a:miter lim="800000"/>
            <a:headEnd/>
            <a:tailEnd/>
          </a:ln>
        </p:spPr>
      </p:sp>
      <p:sp>
        <p:nvSpPr>
          <p:cNvPr id="604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60420" name="Segnaposto numero diapositiva 3"/>
          <p:cNvSpPr>
            <a:spLocks noGrp="1"/>
          </p:cNvSpPr>
          <p:nvPr>
            <p:ph type="sldNum" sz="quarter" idx="5"/>
          </p:nvPr>
        </p:nvSpPr>
        <p:spPr bwMode="auto">
          <a:noFill/>
          <a:ln>
            <a:miter lim="800000"/>
            <a:headEnd/>
            <a:tailEnd/>
          </a:ln>
        </p:spPr>
        <p:txBody>
          <a:bodyPr/>
          <a:lstStyle/>
          <a:p>
            <a:fld id="{33F6718F-C075-F84B-B2E6-515F374F1A40}" type="slidenum">
              <a:rPr lang="it-IT"/>
              <a:pPr/>
              <a:t>34</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egnaposto immagine diapositiva 1"/>
          <p:cNvSpPr>
            <a:spLocks noGrp="1" noRot="1" noChangeAspec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62468" name="Segnaposto numero diapositiva 3"/>
          <p:cNvSpPr>
            <a:spLocks noGrp="1"/>
          </p:cNvSpPr>
          <p:nvPr>
            <p:ph type="sldNum" sz="quarter" idx="5"/>
          </p:nvPr>
        </p:nvSpPr>
        <p:spPr bwMode="auto">
          <a:noFill/>
          <a:ln>
            <a:miter lim="800000"/>
            <a:headEnd/>
            <a:tailEnd/>
          </a:ln>
        </p:spPr>
        <p:txBody>
          <a:bodyPr/>
          <a:lstStyle/>
          <a:p>
            <a:fld id="{D3DD754B-125E-6F4F-B662-AFBC7005AD0E}" type="slidenum">
              <a:rPr lang="it-IT"/>
              <a:pPr/>
              <a:t>35</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egnaposto immagine diapositiva 1"/>
          <p:cNvSpPr>
            <a:spLocks noGrp="1" noRot="1" noChangeAspect="1"/>
          </p:cNvSpPr>
          <p:nvPr>
            <p:ph type="sldImg"/>
          </p:nvPr>
        </p:nvSpPr>
        <p:spPr bwMode="auto">
          <a:noFill/>
          <a:ln>
            <a:solidFill>
              <a:srgbClr val="000000"/>
            </a:solidFill>
            <a:miter lim="800000"/>
            <a:headEnd/>
            <a:tailEnd/>
          </a:ln>
        </p:spPr>
      </p:sp>
      <p:sp>
        <p:nvSpPr>
          <p:cNvPr id="696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b="1"/>
              <a:t>Erosive (inflammatory) osteoarthritis (EOA) is a form of osteoarthritis (OA) where, as the name implies, there is an additional erosive/inflammatory component. On imaging, it is usually characterised by proximal interphalangeal (PIP) and distal interphalangeal (DIP) joints erosive and productive bony changes with central erosions producing the classic "gull or seagull wing" appearance. Distribution of OA, with first carpometacarpal (CMC) joint involvement, leads to the diagnosis.  EpidemiologyThere is marked female predilection (F:M ~12:1), typically presenting in the postmenopausal patient. </a:t>
            </a:r>
            <a:endParaRPr lang="it-IT"/>
          </a:p>
        </p:txBody>
      </p:sp>
      <p:sp>
        <p:nvSpPr>
          <p:cNvPr id="69636" name="Segnaposto numero diapositiva 3"/>
          <p:cNvSpPr>
            <a:spLocks noGrp="1"/>
          </p:cNvSpPr>
          <p:nvPr>
            <p:ph type="sldNum" sz="quarter" idx="5"/>
          </p:nvPr>
        </p:nvSpPr>
        <p:spPr bwMode="auto">
          <a:noFill/>
          <a:ln>
            <a:miter lim="800000"/>
            <a:headEnd/>
            <a:tailEnd/>
          </a:ln>
        </p:spPr>
        <p:txBody>
          <a:bodyPr/>
          <a:lstStyle/>
          <a:p>
            <a:fld id="{42101F8F-1D42-E44D-BC47-FC6CB29C5C4D}" type="slidenum">
              <a:rPr lang="it-IT"/>
              <a:pPr/>
              <a:t>41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Diapositiva titolo">
    <p:spTree>
      <p:nvGrpSpPr>
        <p:cNvPr id="1" name=""/>
        <p:cNvGrpSpPr/>
        <p:nvPr/>
      </p:nvGrpSpPr>
      <p:grpSpPr>
        <a:xfrm>
          <a:off x="0" y="0"/>
          <a:ext cx="0" cy="0"/>
          <a:chOff x="0" y="0"/>
          <a:chExt cx="0" cy="0"/>
        </a:xfrm>
      </p:grpSpPr>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1022348" y="6459785"/>
            <a:ext cx="654539" cy="365125"/>
          </a:xfrm>
          <a:prstGeom prst="rect">
            <a:avLst/>
          </a:prstGeom>
        </p:spPr>
        <p:txBody>
          <a:bodyPr/>
          <a:lstStyle/>
          <a:p>
            <a:fld id="{F6739447-8AC7-4639-8DD6-3A048017A368}" type="slidenum">
              <a:rPr lang="it-IT" smtClean="0"/>
              <a:pPr/>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Risultati immagini per unif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A4F1E3D-5E6C-4FE7-8C19-2FD30815C8A3}"/>
              </a:ext>
            </a:extLst>
          </p:cNvPr>
          <p:cNvPicPr>
            <a:picLocks noChangeAspect="1" noChangeArrowheads="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0621" y="6467296"/>
            <a:ext cx="1270254" cy="321798"/>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1" name="Picture 4" descr="Risultati immagini per unif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C411D3-6BEE-44F8-B71E-657ECD7DFFAB}"/>
              </a:ext>
            </a:extLst>
          </p:cNvPr>
          <p:cNvPicPr>
            <a:picLocks noChangeAspect="1" noChangeArrowheads="1"/>
          </p:cNvPicPr>
          <p:nvPr userDrawn="1"/>
        </p:nvPicPr>
        <p:blipFill rotWithShape="1">
          <a:blip r:embed="rId3">
            <a:duotone>
              <a:schemeClr val="accent6">
                <a:shade val="45000"/>
                <a:satMod val="135000"/>
              </a:schemeClr>
              <a:prstClr val="white"/>
            </a:duotone>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4">
                    <a14:imgEffect>
                      <a14:colorTemperature colorTemp="72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57724" b="2329"/>
          <a:stretch/>
        </p:blipFill>
        <p:spPr bwMode="auto">
          <a:xfrm>
            <a:off x="27433" y="6387047"/>
            <a:ext cx="416794" cy="41282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4" name="Sottotitolo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3331731-A97F-4329-A063-4EDD1BBEC5C8}"/>
              </a:ext>
            </a:extLst>
          </p:cNvPr>
          <p:cNvSpPr>
            <a:spLocks noGrp="1"/>
          </p:cNvSpPr>
          <p:nvPr userDrawn="1">
            <p:ph type="subTitle" idx="1"/>
          </p:nvPr>
        </p:nvSpPr>
        <p:spPr>
          <a:xfrm>
            <a:off x="1100051" y="4455620"/>
            <a:ext cx="10058400" cy="1487979"/>
          </a:xfrm>
        </p:spPr>
        <p:txBody>
          <a:bodyPr>
            <a:normAutofit fontScale="62500" lnSpcReduction="20000"/>
          </a:bodyPr>
          <a:lstStyle/>
          <a:p>
            <a:pPr algn="ctr"/>
            <a:r>
              <a:rPr lang="it-IT" sz="3400" dirty="0" err="1" smtClean="0"/>
              <a:t>DOTT</a:t>
            </a:r>
            <a:r>
              <a:rPr lang="it-IT" sz="3400" dirty="0" smtClean="0"/>
              <a:t>. ALESSANDRA BORTOLUZZI </a:t>
            </a:r>
            <a:r>
              <a:rPr lang="it-IT" sz="3400" dirty="0" err="1"/>
              <a:t>–</a:t>
            </a:r>
            <a:r>
              <a:rPr lang="it-IT" sz="3400" dirty="0" smtClean="0"/>
              <a:t> brtlsn1@unife.it</a:t>
            </a:r>
          </a:p>
          <a:p>
            <a:pPr algn="ctr"/>
            <a:r>
              <a:rPr lang="it-IT" sz="3200" i="1" dirty="0"/>
              <a:t>Sezione di reumatologia ed ematologia </a:t>
            </a:r>
            <a:endParaRPr lang="it-IT" i="1" dirty="0"/>
          </a:p>
          <a:p>
            <a:pPr algn="ctr"/>
            <a:r>
              <a:rPr lang="it-IT" dirty="0"/>
              <a:t>Dipartimento di Scienze mediche </a:t>
            </a:r>
          </a:p>
          <a:p>
            <a:pPr algn="ctr"/>
            <a:r>
              <a:rPr lang="it-IT" b="1" dirty="0"/>
              <a:t>Università degli studi di Ferrara</a:t>
            </a:r>
            <a:endParaRPr lang="it-IT" sz="1600" b="1" dirty="0"/>
          </a:p>
          <a:p>
            <a:pPr algn="ctr"/>
            <a:endParaRPr lang="it-IT" sz="1200" dirty="0"/>
          </a:p>
        </p:txBody>
      </p:sp>
      <p:sp>
        <p:nvSpPr>
          <p:cNvPr id="15" name="CasellaDiTesto 1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8499237-D03C-4E6C-921C-FAB33039F8E4}"/>
              </a:ext>
            </a:extLst>
          </p:cNvPr>
          <p:cNvSpPr txBox="1"/>
          <p:nvPr userDrawn="1"/>
        </p:nvSpPr>
        <p:spPr>
          <a:xfrm>
            <a:off x="2359152" y="6497390"/>
            <a:ext cx="838504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dirty="0">
                <a:solidFill>
                  <a:schemeClr val="bg2">
                    <a:lumMod val="50000"/>
                  </a:schemeClr>
                </a:solidFill>
              </a:rPr>
              <a:t>FACOLTA’ di MEDICINA E CHIRURGIA - CORSO DI REUMATOLOGIA </a:t>
            </a:r>
            <a:r>
              <a:rPr lang="it-IT" sz="1100" dirty="0" err="1">
                <a:solidFill>
                  <a:schemeClr val="bg2">
                    <a:lumMod val="50000"/>
                  </a:schemeClr>
                </a:solidFill>
              </a:rPr>
              <a:t>–</a:t>
            </a:r>
            <a:r>
              <a:rPr lang="it-IT" sz="1100" dirty="0">
                <a:solidFill>
                  <a:schemeClr val="bg2">
                    <a:lumMod val="50000"/>
                  </a:schemeClr>
                </a:solidFill>
              </a:rPr>
              <a:t> </a:t>
            </a:r>
            <a:r>
              <a:rPr lang="it-IT" sz="1100" dirty="0" smtClean="0">
                <a:solidFill>
                  <a:schemeClr val="bg2">
                    <a:lumMod val="50000"/>
                  </a:schemeClr>
                </a:solidFill>
              </a:rPr>
              <a:t> </a:t>
            </a:r>
            <a:r>
              <a:rPr lang="it-IT" sz="1100" dirty="0" err="1" smtClean="0">
                <a:solidFill>
                  <a:schemeClr val="bg2">
                    <a:lumMod val="50000"/>
                  </a:schemeClr>
                </a:solidFill>
              </a:rPr>
              <a:t>DOTT.SSA</a:t>
            </a:r>
            <a:r>
              <a:rPr lang="it-IT" sz="1100" baseline="0" dirty="0" smtClean="0">
                <a:solidFill>
                  <a:schemeClr val="bg2">
                    <a:lumMod val="50000"/>
                  </a:schemeClr>
                </a:solidFill>
              </a:rPr>
              <a:t> A BORTOLUZZI</a:t>
            </a:r>
            <a:r>
              <a:rPr lang="it-IT" sz="1100" dirty="0" smtClean="0">
                <a:solidFill>
                  <a:schemeClr val="bg2">
                    <a:lumMod val="50000"/>
                  </a:schemeClr>
                </a:solidFill>
              </a:rPr>
              <a:t> </a:t>
            </a:r>
            <a:r>
              <a:rPr lang="it-IT" sz="1100" dirty="0">
                <a:solidFill>
                  <a:schemeClr val="bg2">
                    <a:lumMod val="50000"/>
                  </a:schemeClr>
                </a:solidFill>
              </a:rPr>
              <a:t>– LEZIONE </a:t>
            </a:r>
            <a:r>
              <a:rPr lang="it-IT" sz="1100" dirty="0" smtClean="0">
                <a:solidFill>
                  <a:schemeClr val="bg2">
                    <a:lumMod val="50000"/>
                  </a:schemeClr>
                </a:solidFill>
              </a:rPr>
              <a:t>[</a:t>
            </a:r>
            <a:r>
              <a:rPr lang="it-IT" sz="1100" dirty="0" smtClean="0">
                <a:solidFill>
                  <a:schemeClr val="bg2">
                    <a:lumMod val="50000"/>
                  </a:schemeClr>
                </a:solidFill>
              </a:rPr>
              <a:t>17]</a:t>
            </a:r>
            <a:r>
              <a:rPr lang="it-IT" sz="1100" dirty="0" err="1">
                <a:solidFill>
                  <a:schemeClr val="bg2">
                    <a:lumMod val="50000"/>
                  </a:schemeClr>
                </a:solidFill>
              </a:rPr>
              <a:t>–</a:t>
            </a:r>
            <a:r>
              <a:rPr lang="it-IT" sz="1100" dirty="0">
                <a:solidFill>
                  <a:schemeClr val="bg2">
                    <a:lumMod val="50000"/>
                  </a:schemeClr>
                </a:solidFill>
              </a:rPr>
              <a:t> </a:t>
            </a:r>
            <a:r>
              <a:rPr lang="it-IT" sz="1100" dirty="0" smtClean="0">
                <a:solidFill>
                  <a:schemeClr val="bg2">
                    <a:lumMod val="50000"/>
                  </a:schemeClr>
                </a:solidFill>
              </a:rPr>
              <a:t>[ARTROSI]</a:t>
            </a:r>
            <a:endParaRPr lang="it-IT" sz="1100" dirty="0">
              <a:solidFill>
                <a:schemeClr val="bg2">
                  <a:lumMod val="50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5218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dirty="0" smtClean="0"/>
              <a:t>Modifica gli stili del testo dello schema</a:t>
            </a:r>
          </a:p>
          <a:p>
            <a:pPr lvl="1"/>
            <a:r>
              <a:rPr lang="it-IT" dirty="0" smtClean="0"/>
              <a:t>Secondo </a:t>
            </a:r>
            <a:r>
              <a:rPr lang="it-IT" dirty="0"/>
              <a:t>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12"/>
          </p:nvPr>
        </p:nvSpPr>
        <p:spPr>
          <a:xfrm>
            <a:off x="11022348" y="6459785"/>
            <a:ext cx="654539" cy="365125"/>
          </a:xfrm>
          <a:prstGeom prst="rect">
            <a:avLst/>
          </a:prstGeom>
        </p:spPr>
        <p:txBody>
          <a:bodyPr/>
          <a:lstStyle/>
          <a:p>
            <a:fld id="{F6739447-8AC7-4639-8DD6-3A048017A368}" type="slidenum">
              <a:rPr lang="it-IT" smtClean="0"/>
              <a:pPr/>
              <a:t>‹n.›</a:t>
            </a:fld>
            <a:endParaRPr lang="it-IT"/>
          </a:p>
        </p:txBody>
      </p:sp>
      <p:sp>
        <p:nvSpPr>
          <p:cNvPr id="7" name="Titolo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622FEC9-9B41-483D-A629-6AC7A992358D}"/>
              </a:ext>
            </a:extLst>
          </p:cNvPr>
          <p:cNvSpPr>
            <a:spLocks noGrp="1"/>
          </p:cNvSpPr>
          <p:nvPr userDrawn="1">
            <p:ph type="title"/>
          </p:nvPr>
        </p:nvSpPr>
        <p:spPr>
          <a:xfrm>
            <a:off x="510621" y="286603"/>
            <a:ext cx="11166267" cy="801533"/>
          </a:xfrm>
        </p:spPr>
        <p:txBody>
          <a:bodyPr>
            <a:normAutofit fontScale="90000"/>
          </a:bodyPr>
          <a:lstStyle/>
          <a:p>
            <a:endParaRPr lang="it-IT" altLang="it-IT" sz="4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222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512063" y="259171"/>
            <a:ext cx="11164823" cy="828965"/>
          </a:xfrm>
        </p:spPr>
        <p:txBody>
          <a:bodyPr/>
          <a:lstStyle/>
          <a:p>
            <a:endParaRPr lang="en-US" dirty="0"/>
          </a:p>
        </p:txBody>
      </p:sp>
      <p:sp>
        <p:nvSpPr>
          <p:cNvPr id="3" name="Content Placeholder 2"/>
          <p:cNvSpPr>
            <a:spLocks noGrp="1"/>
          </p:cNvSpPr>
          <p:nvPr>
            <p:ph sz="half" idx="1"/>
          </p:nvPr>
        </p:nvSpPr>
        <p:spPr>
          <a:xfrm>
            <a:off x="512064" y="1371600"/>
            <a:ext cx="5522974" cy="4497494"/>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Content Placeholder 3"/>
          <p:cNvSpPr>
            <a:spLocks noGrp="1"/>
          </p:cNvSpPr>
          <p:nvPr>
            <p:ph sz="half" idx="2"/>
          </p:nvPr>
        </p:nvSpPr>
        <p:spPr>
          <a:xfrm>
            <a:off x="6217920" y="1371600"/>
            <a:ext cx="5458967" cy="449749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Slide Number Placeholder 6"/>
          <p:cNvSpPr>
            <a:spLocks noGrp="1"/>
          </p:cNvSpPr>
          <p:nvPr>
            <p:ph type="sldNum" sz="quarter" idx="12"/>
          </p:nvPr>
        </p:nvSpPr>
        <p:spPr>
          <a:xfrm>
            <a:off x="11022348" y="6459785"/>
            <a:ext cx="654539" cy="365125"/>
          </a:xfrm>
          <a:prstGeom prst="rect">
            <a:avLst/>
          </a:prstGeom>
        </p:spPr>
        <p:txBody>
          <a:bodyPr/>
          <a:lstStyle/>
          <a:p>
            <a:fld id="{F6739447-8AC7-4639-8DD6-3A048017A3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388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585216" y="286603"/>
            <a:ext cx="11091670" cy="828965"/>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585216" y="1345765"/>
            <a:ext cx="5449824"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585216" y="2082047"/>
            <a:ext cx="5449824" cy="38784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345765"/>
            <a:ext cx="5458967"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17920" y="2082047"/>
            <a:ext cx="5458966" cy="3878487"/>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Slide Number Placeholder 8"/>
          <p:cNvSpPr>
            <a:spLocks noGrp="1"/>
          </p:cNvSpPr>
          <p:nvPr>
            <p:ph type="sldNum" sz="quarter" idx="12"/>
          </p:nvPr>
        </p:nvSpPr>
        <p:spPr>
          <a:xfrm>
            <a:off x="11022348" y="6459785"/>
            <a:ext cx="654539" cy="365125"/>
          </a:xfrm>
          <a:prstGeom prst="rect">
            <a:avLst/>
          </a:prstGeom>
        </p:spPr>
        <p:txBody>
          <a:bodyPr/>
          <a:lstStyle/>
          <a:p>
            <a:fld id="{F6739447-8AC7-4639-8DD6-3A048017A3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7802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5" name="Slide Number Placeholder 4"/>
          <p:cNvSpPr>
            <a:spLocks noGrp="1"/>
          </p:cNvSpPr>
          <p:nvPr>
            <p:ph type="sldNum" sz="quarter" idx="12"/>
          </p:nvPr>
        </p:nvSpPr>
        <p:spPr>
          <a:xfrm>
            <a:off x="11022348" y="6459785"/>
            <a:ext cx="654539" cy="365125"/>
          </a:xfrm>
          <a:prstGeom prst="rect">
            <a:avLst/>
          </a:prstGeom>
        </p:spPr>
        <p:txBody>
          <a:bodyPr/>
          <a:lstStyle/>
          <a:p>
            <a:fld id="{F6739447-8AC7-4639-8DD6-3A048017A3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799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Vuota">
    <p:spTree>
      <p:nvGrpSpPr>
        <p:cNvPr id="1" name=""/>
        <p:cNvGrpSpPr/>
        <p:nvPr/>
      </p:nvGrpSpPr>
      <p:grpSpPr>
        <a:xfrm>
          <a:off x="0" y="0"/>
          <a:ext cx="0" cy="0"/>
          <a:chOff x="0" y="0"/>
          <a:chExt cx="0" cy="0"/>
        </a:xfrm>
      </p:grpSpPr>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a:xfrm>
            <a:off x="11022348" y="6459785"/>
            <a:ext cx="654539" cy="365125"/>
          </a:xfrm>
          <a:prstGeom prst="rect">
            <a:avLst/>
          </a:prstGeom>
        </p:spPr>
        <p:txBody>
          <a:bodyPr/>
          <a:lstStyle/>
          <a:p>
            <a:fld id="{F6739447-8AC7-4639-8DD6-3A048017A368}" type="slidenum">
              <a:rPr lang="it-IT" smtClean="0"/>
              <a:pPr/>
              <a:t>‹n.›</a:t>
            </a:fld>
            <a:endParaRPr lang="it-IT"/>
          </a:p>
        </p:txBody>
      </p:sp>
      <p:pic>
        <p:nvPicPr>
          <p:cNvPr id="10" name="Picture 2" descr="Risultati immagini per unif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0E906EA-3D43-41CD-BA7B-42B507662158}"/>
              </a:ext>
            </a:extLst>
          </p:cNvPr>
          <p:cNvPicPr>
            <a:picLocks noChangeAspect="1" noChangeArrowheads="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0621" y="6467296"/>
            <a:ext cx="1270254" cy="321798"/>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1" name="Picture 4" descr="Risultati immagini per unif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9B48F9F-5F08-40D8-A1AC-FCD748181664}"/>
              </a:ext>
            </a:extLst>
          </p:cNvPr>
          <p:cNvPicPr>
            <a:picLocks noChangeAspect="1" noChangeArrowheads="1"/>
          </p:cNvPicPr>
          <p:nvPr userDrawn="1"/>
        </p:nvPicPr>
        <p:blipFill rotWithShape="1">
          <a:blip r:embed="rId3">
            <a:duotone>
              <a:schemeClr val="accent6">
                <a:shade val="45000"/>
                <a:satMod val="135000"/>
              </a:schemeClr>
              <a:prstClr val="white"/>
            </a:duotone>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4">
                    <a14:imgEffect>
                      <a14:colorTemperature colorTemp="72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57724" b="2329"/>
          <a:stretch/>
        </p:blipFill>
        <p:spPr bwMode="auto">
          <a:xfrm>
            <a:off x="27433" y="6387047"/>
            <a:ext cx="416794" cy="41282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7" name="CasellaDiTesto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8499237-D03C-4E6C-921C-FAB33039F8E4}"/>
              </a:ext>
            </a:extLst>
          </p:cNvPr>
          <p:cNvSpPr txBox="1"/>
          <p:nvPr userDrawn="1"/>
        </p:nvSpPr>
        <p:spPr>
          <a:xfrm>
            <a:off x="2359152" y="6497390"/>
            <a:ext cx="838504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dirty="0">
                <a:solidFill>
                  <a:schemeClr val="bg2">
                    <a:lumMod val="50000"/>
                  </a:schemeClr>
                </a:solidFill>
              </a:rPr>
              <a:t>FACOLTA’ di MEDICINA E CHIRURGIA - CORSO DI REUMATOLOGIA </a:t>
            </a:r>
            <a:r>
              <a:rPr lang="it-IT" sz="1100" dirty="0" err="1">
                <a:solidFill>
                  <a:schemeClr val="bg2">
                    <a:lumMod val="50000"/>
                  </a:schemeClr>
                </a:solidFill>
              </a:rPr>
              <a:t>–</a:t>
            </a:r>
            <a:r>
              <a:rPr lang="it-IT" sz="1100" dirty="0">
                <a:solidFill>
                  <a:schemeClr val="bg2">
                    <a:lumMod val="50000"/>
                  </a:schemeClr>
                </a:solidFill>
              </a:rPr>
              <a:t> </a:t>
            </a:r>
            <a:r>
              <a:rPr lang="it-IT" sz="1100" dirty="0" smtClean="0">
                <a:solidFill>
                  <a:schemeClr val="bg2">
                    <a:lumMod val="50000"/>
                  </a:schemeClr>
                </a:solidFill>
              </a:rPr>
              <a:t> </a:t>
            </a:r>
            <a:r>
              <a:rPr lang="it-IT" sz="1100" dirty="0" err="1" smtClean="0">
                <a:solidFill>
                  <a:schemeClr val="bg2">
                    <a:lumMod val="50000"/>
                  </a:schemeClr>
                </a:solidFill>
              </a:rPr>
              <a:t>DOTT.SSA</a:t>
            </a:r>
            <a:r>
              <a:rPr lang="it-IT" sz="1100" baseline="0" dirty="0" smtClean="0">
                <a:solidFill>
                  <a:schemeClr val="bg2">
                    <a:lumMod val="50000"/>
                  </a:schemeClr>
                </a:solidFill>
              </a:rPr>
              <a:t> A BORTOLUZZI</a:t>
            </a:r>
            <a:r>
              <a:rPr lang="it-IT" sz="1100" dirty="0" smtClean="0">
                <a:solidFill>
                  <a:schemeClr val="bg2">
                    <a:lumMod val="50000"/>
                  </a:schemeClr>
                </a:solidFill>
              </a:rPr>
              <a:t> </a:t>
            </a:r>
            <a:r>
              <a:rPr lang="it-IT" sz="1100" dirty="0">
                <a:solidFill>
                  <a:schemeClr val="bg2">
                    <a:lumMod val="50000"/>
                  </a:schemeClr>
                </a:solidFill>
              </a:rPr>
              <a:t>– LEZIONE </a:t>
            </a:r>
            <a:r>
              <a:rPr lang="it-IT" sz="1100" dirty="0" smtClean="0">
                <a:solidFill>
                  <a:schemeClr val="bg2">
                    <a:lumMod val="50000"/>
                  </a:schemeClr>
                </a:solidFill>
              </a:rPr>
              <a:t>[</a:t>
            </a:r>
            <a:r>
              <a:rPr lang="it-IT" sz="1100" dirty="0" smtClean="0">
                <a:solidFill>
                  <a:schemeClr val="bg2">
                    <a:lumMod val="50000"/>
                  </a:schemeClr>
                </a:solidFill>
              </a:rPr>
              <a:t>17]</a:t>
            </a:r>
            <a:r>
              <a:rPr lang="it-IT" sz="1100" dirty="0" err="1">
                <a:solidFill>
                  <a:schemeClr val="bg2">
                    <a:lumMod val="50000"/>
                  </a:schemeClr>
                </a:solidFill>
              </a:rPr>
              <a:t>–</a:t>
            </a:r>
            <a:r>
              <a:rPr lang="it-IT" sz="1100" dirty="0">
                <a:solidFill>
                  <a:schemeClr val="bg2">
                    <a:lumMod val="50000"/>
                  </a:schemeClr>
                </a:solidFill>
              </a:rPr>
              <a:t> </a:t>
            </a:r>
            <a:r>
              <a:rPr lang="it-IT" sz="1100" dirty="0" smtClean="0">
                <a:solidFill>
                  <a:schemeClr val="bg2">
                    <a:lumMod val="50000"/>
                  </a:schemeClr>
                </a:solidFill>
              </a:rPr>
              <a:t>[ARTROSI]</a:t>
            </a:r>
            <a:endParaRPr lang="it-IT" sz="1100" dirty="0">
              <a:solidFill>
                <a:schemeClr val="bg2">
                  <a:lumMod val="50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4431848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4639"/>
            <a:ext cx="10972800" cy="5851525"/>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it-IT"/>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CFD2C11F-D19E-3D47-94A7-79F0F69C2957}"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smtClean="0"/>
              <a:t>Fare clic per modificare stile</a:t>
            </a:r>
            <a:endParaRPr lang="it-IT"/>
          </a:p>
        </p:txBody>
      </p:sp>
      <p:sp>
        <p:nvSpPr>
          <p:cNvPr id="3" name="Segnaposto tabella 2"/>
          <p:cNvSpPr>
            <a:spLocks noGrp="1"/>
          </p:cNvSpPr>
          <p:nvPr>
            <p:ph type="tbl" idx="1"/>
          </p:nvPr>
        </p:nvSpPr>
        <p:spPr>
          <a:xfrm>
            <a:off x="609600" y="1600201"/>
            <a:ext cx="10972800" cy="4525963"/>
          </a:xfrm>
        </p:spPr>
        <p:txBody>
          <a:bodyPr/>
          <a:lstStyle/>
          <a:p>
            <a:pPr lvl="0"/>
            <a:endParaRPr lang="it-IT" noProof="0"/>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it-IT"/>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359DFD9-470D-DC44-81AF-103D93D2612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png"/><Relationship Id="rId12"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10621" y="286603"/>
            <a:ext cx="11166267" cy="801533"/>
          </a:xfrm>
          <a:prstGeom prst="rect">
            <a:avLst/>
          </a:prstGeom>
        </p:spPr>
        <p:txBody>
          <a:bodyPr vert="horz" lIns="91440" tIns="45720" rIns="91440" bIns="45720" rtlCol="0" anchor="b">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510621" y="1271016"/>
            <a:ext cx="11166267" cy="4598078"/>
          </a:xfrm>
          <a:prstGeom prst="rect">
            <a:avLst/>
          </a:prstGeom>
        </p:spPr>
        <p:txBody>
          <a:bodyPr vert="horz" lIns="0" tIns="45720" rIns="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11022348" y="6459785"/>
            <a:ext cx="654539" cy="365125"/>
          </a:xfrm>
          <a:prstGeom prst="rect">
            <a:avLst/>
          </a:prstGeom>
        </p:spPr>
        <p:txBody>
          <a:bodyPr vert="horz" lIns="91440" tIns="45720" rIns="91440" bIns="45720" rtlCol="0" anchor="ctr"/>
          <a:lstStyle>
            <a:lvl1pPr algn="r">
              <a:defRPr sz="1050">
                <a:solidFill>
                  <a:schemeClr val="bg2">
                    <a:lumMod val="50000"/>
                  </a:schemeClr>
                </a:solidFill>
              </a:defRPr>
            </a:lvl1pPr>
          </a:lstStyle>
          <a:p>
            <a:fld id="{F6739447-8AC7-4639-8DD6-3A048017A368}" type="slidenum">
              <a:rPr lang="it-IT" smtClean="0"/>
              <a:pPr/>
              <a:t>‹n.›</a:t>
            </a:fld>
            <a:endParaRPr lang="it-IT" dirty="0"/>
          </a:p>
        </p:txBody>
      </p:sp>
      <p:cxnSp>
        <p:nvCxnSpPr>
          <p:cNvPr id="10" name="Straight Connector 9"/>
          <p:cNvCxnSpPr>
            <a:cxnSpLocks/>
          </p:cNvCxnSpPr>
          <p:nvPr/>
        </p:nvCxnSpPr>
        <p:spPr>
          <a:xfrm>
            <a:off x="510621" y="1106909"/>
            <a:ext cx="1116626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Risultati immagini per unif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FA51658-06CD-4809-A687-B482149651D1}"/>
              </a:ext>
            </a:extLst>
          </p:cNvPr>
          <p:cNvPicPr>
            <a:picLocks noChangeAspect="1" noChangeArrowheads="1"/>
          </p:cNvPicPr>
          <p:nvPr userDrawn="1"/>
        </p:nvPicPr>
        <p:blipFill>
          <a:blip r:embed="rId1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0621" y="6467296"/>
            <a:ext cx="1270254" cy="321798"/>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28" name="Picture 4" descr="Risultati immagini per unif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9620098-B957-41CE-B0AF-27D61A3CD743}"/>
              </a:ext>
            </a:extLst>
          </p:cNvPr>
          <p:cNvPicPr>
            <a:picLocks noChangeAspect="1" noChangeArrowheads="1"/>
          </p:cNvPicPr>
          <p:nvPr userDrawn="1"/>
        </p:nvPicPr>
        <p:blipFill rotWithShape="1">
          <a:blip r:embed="rId11">
            <a:duotone>
              <a:schemeClr val="accent6">
                <a:shade val="45000"/>
                <a:satMod val="135000"/>
              </a:schemeClr>
              <a:prstClr val="white"/>
            </a:duotone>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12">
                    <a14:imgEffect>
                      <a14:colorTemperature colorTemp="72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57724" b="2329"/>
          <a:stretch/>
        </p:blipFill>
        <p:spPr bwMode="auto">
          <a:xfrm>
            <a:off x="27433" y="6387047"/>
            <a:ext cx="416794" cy="41282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1" name="CasellaDiTesto 10">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8499237-D03C-4E6C-921C-FAB33039F8E4}"/>
              </a:ext>
            </a:extLst>
          </p:cNvPr>
          <p:cNvSpPr txBox="1"/>
          <p:nvPr userDrawn="1"/>
        </p:nvSpPr>
        <p:spPr>
          <a:xfrm>
            <a:off x="2359152" y="6497390"/>
            <a:ext cx="838504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dirty="0">
                <a:solidFill>
                  <a:schemeClr val="bg2">
                    <a:lumMod val="50000"/>
                  </a:schemeClr>
                </a:solidFill>
              </a:rPr>
              <a:t>FACOLTA’ di MEDICINA E CHIRURGIA - CORSO DI REUMATOLOGIA </a:t>
            </a:r>
            <a:r>
              <a:rPr lang="it-IT" sz="1100" dirty="0" err="1">
                <a:solidFill>
                  <a:schemeClr val="bg2">
                    <a:lumMod val="50000"/>
                  </a:schemeClr>
                </a:solidFill>
              </a:rPr>
              <a:t>–</a:t>
            </a:r>
            <a:r>
              <a:rPr lang="it-IT" sz="1100" dirty="0">
                <a:solidFill>
                  <a:schemeClr val="bg2">
                    <a:lumMod val="50000"/>
                  </a:schemeClr>
                </a:solidFill>
              </a:rPr>
              <a:t> </a:t>
            </a:r>
            <a:r>
              <a:rPr lang="it-IT" sz="1100" dirty="0" smtClean="0">
                <a:solidFill>
                  <a:schemeClr val="bg2">
                    <a:lumMod val="50000"/>
                  </a:schemeClr>
                </a:solidFill>
              </a:rPr>
              <a:t> </a:t>
            </a:r>
            <a:r>
              <a:rPr lang="it-IT" sz="1100" dirty="0" err="1" smtClean="0">
                <a:solidFill>
                  <a:schemeClr val="bg2">
                    <a:lumMod val="50000"/>
                  </a:schemeClr>
                </a:solidFill>
              </a:rPr>
              <a:t>DOTT.SSA</a:t>
            </a:r>
            <a:r>
              <a:rPr lang="it-IT" sz="1100" baseline="0" dirty="0" smtClean="0">
                <a:solidFill>
                  <a:schemeClr val="bg2">
                    <a:lumMod val="50000"/>
                  </a:schemeClr>
                </a:solidFill>
              </a:rPr>
              <a:t> A BORTOLUZZI</a:t>
            </a:r>
            <a:r>
              <a:rPr lang="it-IT" sz="1100" dirty="0" smtClean="0">
                <a:solidFill>
                  <a:schemeClr val="bg2">
                    <a:lumMod val="50000"/>
                  </a:schemeClr>
                </a:solidFill>
              </a:rPr>
              <a:t> </a:t>
            </a:r>
            <a:r>
              <a:rPr lang="it-IT" sz="1100" dirty="0">
                <a:solidFill>
                  <a:schemeClr val="bg2">
                    <a:lumMod val="50000"/>
                  </a:schemeClr>
                </a:solidFill>
              </a:rPr>
              <a:t>– LEZIONE </a:t>
            </a:r>
            <a:r>
              <a:rPr lang="it-IT" sz="1100" dirty="0" smtClean="0">
                <a:solidFill>
                  <a:schemeClr val="bg2">
                    <a:lumMod val="50000"/>
                  </a:schemeClr>
                </a:solidFill>
              </a:rPr>
              <a:t>[</a:t>
            </a:r>
            <a:r>
              <a:rPr lang="it-IT" sz="1100" dirty="0" smtClean="0">
                <a:solidFill>
                  <a:schemeClr val="bg2">
                    <a:lumMod val="50000"/>
                  </a:schemeClr>
                </a:solidFill>
              </a:rPr>
              <a:t>17]</a:t>
            </a:r>
            <a:r>
              <a:rPr lang="it-IT" sz="1100" dirty="0" err="1">
                <a:solidFill>
                  <a:schemeClr val="bg2">
                    <a:lumMod val="50000"/>
                  </a:schemeClr>
                </a:solidFill>
              </a:rPr>
              <a:t>–</a:t>
            </a:r>
            <a:r>
              <a:rPr lang="it-IT" sz="1100" dirty="0">
                <a:solidFill>
                  <a:schemeClr val="bg2">
                    <a:lumMod val="50000"/>
                  </a:schemeClr>
                </a:solidFill>
              </a:rPr>
              <a:t> </a:t>
            </a:r>
            <a:r>
              <a:rPr lang="it-IT" sz="1100" dirty="0" smtClean="0">
                <a:solidFill>
                  <a:schemeClr val="bg2">
                    <a:lumMod val="50000"/>
                  </a:schemeClr>
                </a:solidFill>
              </a:rPr>
              <a:t>[ARTROSI]</a:t>
            </a:r>
            <a:endParaRPr lang="it-IT" sz="1100" dirty="0">
              <a:solidFill>
                <a:schemeClr val="bg2">
                  <a:lumMod val="50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45532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2" r:id="rId7"/>
    <p:sldLayoutId id="2147483693" r:id="rId8"/>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3.xml"/><Relationship Id="rId2"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5750E9E-954F-4B7A-A2BA-5E3D7938564D}"/>
              </a:ext>
            </a:extLst>
          </p:cNvPr>
          <p:cNvSpPr>
            <a:spLocks noGrp="1"/>
          </p:cNvSpPr>
          <p:nvPr>
            <p:ph type="ctrTitle" idx="4294967295"/>
          </p:nvPr>
        </p:nvSpPr>
        <p:spPr>
          <a:xfrm>
            <a:off x="1097280" y="758952"/>
            <a:ext cx="10058400" cy="3566160"/>
          </a:xfrm>
        </p:spPr>
        <p:txBody>
          <a:bodyPr>
            <a:normAutofit/>
          </a:bodyPr>
          <a:lstStyle/>
          <a:p>
            <a:r>
              <a:rPr lang="it-IT" sz="6000" dirty="0" smtClean="0"/>
              <a:t>Osteoa</a:t>
            </a:r>
            <a:r>
              <a:rPr lang="it-IT" sz="6000" dirty="0" smtClean="0"/>
              <a:t>rtrosi</a:t>
            </a:r>
            <a:r>
              <a:rPr lang="it-IT" sz="6000" dirty="0" smtClean="0"/>
              <a:t/>
            </a:r>
            <a:br>
              <a:rPr lang="it-IT" sz="6000" dirty="0" smtClean="0"/>
            </a:br>
            <a:endParaRPr lang="it-IT" sz="6000" dirty="0"/>
          </a:p>
        </p:txBody>
      </p:sp>
      <p:sp>
        <p:nvSpPr>
          <p:cNvPr id="4" name="Sottotitolo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3331731-A97F-4329-A063-4EDD1BBEC5C8}"/>
              </a:ext>
            </a:extLst>
          </p:cNvPr>
          <p:cNvSpPr>
            <a:spLocks noGrp="1"/>
          </p:cNvSpPr>
          <p:nvPr>
            <p:ph type="subTitle" idx="1"/>
          </p:nvPr>
        </p:nvSpPr>
        <p:spPr>
          <a:xfrm>
            <a:off x="1100051" y="4455620"/>
            <a:ext cx="10058400" cy="1487979"/>
          </a:xfrm>
        </p:spPr>
        <p:txBody>
          <a:bodyPr>
            <a:normAutofit fontScale="70000" lnSpcReduction="20000"/>
          </a:bodyPr>
          <a:lstStyle/>
          <a:p>
            <a:pPr algn="ctr"/>
            <a:r>
              <a:rPr lang="it-IT" sz="3400" dirty="0" err="1" smtClean="0"/>
              <a:t>DOTT</a:t>
            </a:r>
            <a:r>
              <a:rPr lang="it-IT" sz="3400" dirty="0" smtClean="0"/>
              <a:t>. ALESSANDRA BORTOLUZZI </a:t>
            </a:r>
            <a:r>
              <a:rPr lang="it-IT" sz="3400" dirty="0" err="1"/>
              <a:t>–</a:t>
            </a:r>
            <a:r>
              <a:rPr lang="it-IT" sz="3400" dirty="0" smtClean="0"/>
              <a:t> brtlsn1@unife.it</a:t>
            </a:r>
          </a:p>
          <a:p>
            <a:pPr algn="ctr"/>
            <a:r>
              <a:rPr lang="it-IT" sz="3200" i="1" dirty="0"/>
              <a:t>Sezione di</a:t>
            </a:r>
            <a:r>
              <a:rPr lang="it-IT" sz="3200" i="1" dirty="0" smtClean="0"/>
              <a:t> Reumatologia </a:t>
            </a:r>
            <a:r>
              <a:rPr lang="it-IT" sz="3200" i="1" dirty="0"/>
              <a:t>ed</a:t>
            </a:r>
            <a:r>
              <a:rPr lang="it-IT" sz="3200" i="1" dirty="0" smtClean="0"/>
              <a:t> Ematologia </a:t>
            </a:r>
            <a:endParaRPr lang="it-IT" i="1" dirty="0"/>
          </a:p>
          <a:p>
            <a:pPr algn="ctr"/>
            <a:r>
              <a:rPr lang="it-IT" dirty="0"/>
              <a:t>Dipartimento di Scienze mediche </a:t>
            </a:r>
          </a:p>
          <a:p>
            <a:pPr algn="ctr"/>
            <a:r>
              <a:rPr lang="it-IT" b="1" dirty="0"/>
              <a:t>Università degli studi di Ferrara</a:t>
            </a:r>
            <a:endParaRPr lang="it-IT" sz="1600" b="1" dirty="0"/>
          </a:p>
          <a:p>
            <a:pPr algn="ctr"/>
            <a:endParaRPr lang="it-IT" sz="1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0433573"/>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609600" y="44450"/>
            <a:ext cx="10972800" cy="1143000"/>
          </a:xfrm>
          <a:prstGeom prst="rect">
            <a:avLst/>
          </a:prstGeom>
          <a:noFill/>
          <a:ln w="9525">
            <a:noFill/>
            <a:miter lim="800000"/>
            <a:headEnd/>
            <a:tailEnd/>
          </a:ln>
        </p:spPr>
        <p:txBody>
          <a:bodyPr anchor="ctr">
            <a:prstTxWarp prst="textNoShape">
              <a:avLst/>
            </a:prstTxWarp>
          </a:bodyPr>
          <a:lstStyle/>
          <a:p>
            <a:r>
              <a:rPr lang="it-IT" sz="4000" b="1" dirty="0">
                <a:solidFill>
                  <a:schemeClr val="tx2"/>
                </a:solidFill>
                <a:latin typeface="Calibri" pitchFamily="4" charset="0"/>
              </a:rPr>
              <a:t>COMPOSIZIONE</a:t>
            </a:r>
          </a:p>
        </p:txBody>
      </p:sp>
      <p:sp>
        <p:nvSpPr>
          <p:cNvPr id="27651" name="Rectangle 5"/>
          <p:cNvSpPr>
            <a:spLocks noChangeArrowheads="1"/>
          </p:cNvSpPr>
          <p:nvPr/>
        </p:nvSpPr>
        <p:spPr bwMode="auto">
          <a:xfrm>
            <a:off x="239184" y="1312864"/>
            <a:ext cx="5384800" cy="4852987"/>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Tx/>
              <a:buChar char="•"/>
            </a:pPr>
            <a:r>
              <a:rPr lang="it-IT" b="1" i="1">
                <a:latin typeface="Calibri" pitchFamily="4" charset="0"/>
              </a:rPr>
              <a:t>Componente cellulare: condrociti</a:t>
            </a:r>
          </a:p>
          <a:p>
            <a:pPr marL="342900" indent="-342900" eaLnBrk="0" hangingPunct="0">
              <a:spcBef>
                <a:spcPct val="20000"/>
              </a:spcBef>
              <a:buFontTx/>
              <a:buChar char="•"/>
            </a:pPr>
            <a:r>
              <a:rPr lang="it-IT" b="1" i="1">
                <a:latin typeface="Calibri" pitchFamily="4" charset="0"/>
              </a:rPr>
              <a:t>Componete extracellulare: H20 (60-80%), collagene/prot di matrice (10-30%), proteoglicani</a:t>
            </a:r>
            <a:endParaRPr lang="it-IT">
              <a:latin typeface="Calibri" pitchFamily="4" charset="0"/>
            </a:endParaRPr>
          </a:p>
          <a:p>
            <a:pPr marL="342900" indent="-342900" eaLnBrk="0" hangingPunct="0">
              <a:spcBef>
                <a:spcPct val="20000"/>
              </a:spcBef>
              <a:buFontTx/>
              <a:buChar char="•"/>
            </a:pPr>
            <a:r>
              <a:rPr lang="it-IT" b="1">
                <a:latin typeface="Calibri" pitchFamily="4" charset="0"/>
              </a:rPr>
              <a:t>PG: </a:t>
            </a:r>
            <a:r>
              <a:rPr lang="it-IT">
                <a:latin typeface="Calibri" pitchFamily="4" charset="0"/>
              </a:rPr>
              <a:t>costituenti base della sostanza fondamentale</a:t>
            </a:r>
          </a:p>
          <a:p>
            <a:pPr marL="342900" indent="-342900" eaLnBrk="0" hangingPunct="0">
              <a:spcBef>
                <a:spcPct val="20000"/>
              </a:spcBef>
              <a:buFontTx/>
              <a:buChar char="•"/>
            </a:pPr>
            <a:r>
              <a:rPr lang="it-IT">
                <a:latin typeface="Calibri" pitchFamily="4" charset="0"/>
              </a:rPr>
              <a:t>Ogni singola molecola di ac. ialuronico lega fino a 200 PG per formare complessi macromolecolari ad elevatissimo pm </a:t>
            </a:r>
            <a:endParaRPr lang="it-IT" b="1" i="1">
              <a:latin typeface="Calibri" pitchFamily="4" charset="0"/>
            </a:endParaRPr>
          </a:p>
        </p:txBody>
      </p:sp>
      <p:pic>
        <p:nvPicPr>
          <p:cNvPr id="27652" name="Picture 7" descr="Grafico-1"/>
          <p:cNvPicPr>
            <a:picLocks noChangeAspect="1" noChangeArrowheads="1"/>
          </p:cNvPicPr>
          <p:nvPr/>
        </p:nvPicPr>
        <p:blipFill>
          <a:blip r:embed="rId2"/>
          <a:srcRect/>
          <a:stretch>
            <a:fillRect/>
          </a:stretch>
        </p:blipFill>
        <p:spPr bwMode="auto">
          <a:xfrm>
            <a:off x="4751918" y="3700584"/>
            <a:ext cx="6913033" cy="2509838"/>
          </a:xfrm>
          <a:prstGeom prst="rect">
            <a:avLst/>
          </a:prstGeom>
          <a:noFill/>
          <a:ln w="9525">
            <a:noFill/>
            <a:miter lim="800000"/>
            <a:headEnd/>
            <a:tailEnd/>
          </a:ln>
        </p:spPr>
      </p:pic>
      <p:sp>
        <p:nvSpPr>
          <p:cNvPr id="27653" name="Rectangle 9"/>
          <p:cNvSpPr>
            <a:spLocks noChangeArrowheads="1"/>
          </p:cNvSpPr>
          <p:nvPr/>
        </p:nvSpPr>
        <p:spPr bwMode="auto">
          <a:xfrm>
            <a:off x="6288617" y="1312863"/>
            <a:ext cx="5384800" cy="1539875"/>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Tx/>
              <a:buChar char="•"/>
            </a:pPr>
            <a:r>
              <a:rPr lang="it-IT" b="1" i="1">
                <a:latin typeface="Calibri" pitchFamily="4" charset="0"/>
              </a:rPr>
              <a:t>Macroaggregati con carica elettronegativa che conferiscono rigidità al sistema e legano H20 ceduta al carico e riassunta al termine della compressione </a:t>
            </a:r>
          </a:p>
          <a:p>
            <a:pPr marL="342900" indent="-342900" eaLnBrk="0" hangingPunct="0">
              <a:spcBef>
                <a:spcPct val="20000"/>
              </a:spcBef>
              <a:buFontTx/>
              <a:buChar char="•"/>
            </a:pPr>
            <a:endParaRPr lang="it-IT" b="1" i="1">
              <a:latin typeface="Calibri" pitchFamily="4" charset="0"/>
            </a:endParaRPr>
          </a:p>
          <a:p>
            <a:pPr marL="342900" indent="-342900" eaLnBrk="0" hangingPunct="0">
              <a:spcBef>
                <a:spcPct val="20000"/>
              </a:spcBef>
              <a:buFontTx/>
              <a:buChar char="•"/>
            </a:pPr>
            <a:r>
              <a:rPr lang="it-IT">
                <a:latin typeface="Calibri" pitchFamily="4" charset="0"/>
              </a:rPr>
              <a:t>Distribuzione degli stress meccanici</a:t>
            </a:r>
          </a:p>
          <a:p>
            <a:pPr marL="342900" indent="-342900" eaLnBrk="0" hangingPunct="0">
              <a:spcBef>
                <a:spcPct val="20000"/>
              </a:spcBef>
              <a:buFontTx/>
              <a:buChar char="•"/>
            </a:pPr>
            <a:endParaRPr lang="it-IT" b="1" i="1">
              <a:latin typeface="Calibri" pitchFamily="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609600" y="44450"/>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ACIDO IALURONICO</a:t>
            </a:r>
          </a:p>
        </p:txBody>
      </p:sp>
      <p:sp>
        <p:nvSpPr>
          <p:cNvPr id="29699" name="Segnaposto contenuto 3"/>
          <p:cNvSpPr>
            <a:spLocks noGrp="1"/>
          </p:cNvSpPr>
          <p:nvPr>
            <p:ph sz="half" idx="1"/>
          </p:nvPr>
        </p:nvSpPr>
        <p:spPr/>
        <p:txBody>
          <a:bodyPr/>
          <a:lstStyle/>
          <a:p>
            <a:pPr eaLnBrk="1" hangingPunct="1">
              <a:lnSpc>
                <a:spcPct val="130000"/>
              </a:lnSpc>
              <a:spcAft>
                <a:spcPct val="50000"/>
              </a:spcAft>
            </a:pPr>
            <a:r>
              <a:rPr lang="it-IT" sz="2400" smtClean="0">
                <a:latin typeface="Calibri" pitchFamily="4" charset="0"/>
                <a:ea typeface="Calibri" pitchFamily="4" charset="0"/>
                <a:cs typeface="Calibri" pitchFamily="4" charset="0"/>
              </a:rPr>
              <a:t>Proprietà viscoelastiche</a:t>
            </a:r>
          </a:p>
          <a:p>
            <a:pPr eaLnBrk="1" hangingPunct="1">
              <a:lnSpc>
                <a:spcPct val="130000"/>
              </a:lnSpc>
              <a:spcAft>
                <a:spcPct val="50000"/>
              </a:spcAft>
            </a:pPr>
            <a:r>
              <a:rPr lang="it-IT" sz="2400" smtClean="0">
                <a:latin typeface="Calibri" pitchFamily="4" charset="0"/>
                <a:ea typeface="Calibri" pitchFamily="4" charset="0"/>
                <a:cs typeface="Calibri" pitchFamily="4" charset="0"/>
              </a:rPr>
              <a:t>Modula il passaggio dei soluti nei tessuti articolari</a:t>
            </a:r>
          </a:p>
          <a:p>
            <a:pPr eaLnBrk="1" hangingPunct="1">
              <a:lnSpc>
                <a:spcPct val="130000"/>
              </a:lnSpc>
              <a:spcAft>
                <a:spcPct val="50000"/>
              </a:spcAft>
            </a:pPr>
            <a:r>
              <a:rPr lang="it-IT" sz="2400" smtClean="0">
                <a:latin typeface="Calibri" pitchFamily="4" charset="0"/>
                <a:ea typeface="Calibri" pitchFamily="4" charset="0"/>
                <a:cs typeface="Calibri" pitchFamily="4" charset="0"/>
              </a:rPr>
              <a:t>HA a basso MW (500-700KDa) ha un effetto TROFICO sulla cartilagine</a:t>
            </a:r>
          </a:p>
          <a:p>
            <a:pPr eaLnBrk="1" hangingPunct="1">
              <a:lnSpc>
                <a:spcPct val="130000"/>
              </a:lnSpc>
              <a:spcAft>
                <a:spcPct val="50000"/>
              </a:spcAft>
            </a:pPr>
            <a:endParaRPr lang="it-IT" sz="2400" smtClean="0">
              <a:latin typeface="Calibri" pitchFamily="4" charset="0"/>
              <a:ea typeface="Calibri" pitchFamily="4" charset="0"/>
              <a:cs typeface="Calibri" pitchFamily="4" charset="0"/>
            </a:endParaRPr>
          </a:p>
          <a:p>
            <a:endParaRPr lang="it-IT" sz="2400" smtClean="0">
              <a:latin typeface="Calibri" pitchFamily="4" charset="0"/>
              <a:ea typeface="Calibri" pitchFamily="4" charset="0"/>
              <a:cs typeface="Calibri" pitchFamily="4" charset="0"/>
            </a:endParaRPr>
          </a:p>
        </p:txBody>
      </p:sp>
      <p:sp>
        <p:nvSpPr>
          <p:cNvPr id="29700" name="Segnaposto contenuto 4"/>
          <p:cNvSpPr>
            <a:spLocks noGrp="1"/>
          </p:cNvSpPr>
          <p:nvPr>
            <p:ph sz="half" idx="2"/>
          </p:nvPr>
        </p:nvSpPr>
        <p:spPr/>
        <p:txBody>
          <a:bodyPr/>
          <a:lstStyle/>
          <a:p>
            <a:r>
              <a:rPr lang="it-IT" sz="2400" smtClean="0">
                <a:solidFill>
                  <a:srgbClr val="000000"/>
                </a:solidFill>
                <a:latin typeface="Calibri" pitchFamily="4" charset="0"/>
                <a:ea typeface="Calibri" pitchFamily="4" charset="0"/>
                <a:cs typeface="Calibri" pitchFamily="4" charset="0"/>
              </a:rPr>
              <a:t>HA a basso MW (500-700KDa) diffonde nella m. sinoviale e nella cartilagine</a:t>
            </a:r>
          </a:p>
          <a:p>
            <a:r>
              <a:rPr lang="it-IT" sz="2400" smtClean="0">
                <a:solidFill>
                  <a:srgbClr val="000000"/>
                </a:solidFill>
                <a:latin typeface="Calibri" pitchFamily="4" charset="0"/>
                <a:ea typeface="Calibri" pitchFamily="4" charset="0"/>
                <a:cs typeface="Calibri" pitchFamily="4" charset="0"/>
              </a:rPr>
              <a:t>HA a basso MW (500-700KDa) ha un effetto trofico sul condrocita e inibisce l’apoptosi dei condrociti</a:t>
            </a:r>
          </a:p>
          <a:p>
            <a:r>
              <a:rPr lang="it-IT" sz="2400" smtClean="0">
                <a:solidFill>
                  <a:srgbClr val="000000"/>
                </a:solidFill>
                <a:latin typeface="Calibri" pitchFamily="4" charset="0"/>
                <a:ea typeface="Calibri" pitchFamily="4" charset="0"/>
                <a:cs typeface="Calibri" pitchFamily="4" charset="0"/>
              </a:rPr>
              <a:t>Stimola la produzione endogena dei sinoviociti B</a:t>
            </a:r>
          </a:p>
          <a:p>
            <a:endParaRPr lang="it-IT" sz="2400" smtClean="0">
              <a:solidFill>
                <a:srgbClr val="000000"/>
              </a:solidFill>
              <a:latin typeface="Calibri" pitchFamily="4" charset="0"/>
              <a:ea typeface="Calibri" pitchFamily="4" charset="0"/>
              <a:cs typeface="Calibri" pitchFamily="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6"/>
          <p:cNvSpPr>
            <a:spLocks noChangeArrowheads="1"/>
          </p:cNvSpPr>
          <p:nvPr/>
        </p:nvSpPr>
        <p:spPr bwMode="auto">
          <a:xfrm>
            <a:off x="609600" y="44450"/>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CONDROCITA</a:t>
            </a:r>
          </a:p>
        </p:txBody>
      </p:sp>
      <p:pic>
        <p:nvPicPr>
          <p:cNvPr id="30723" name="Picture 3" descr="C:\Documenti\Marco Radice\Database immagini cartilagine\Istochimica\isogen groups.jpg"/>
          <p:cNvPicPr>
            <a:picLocks noChangeAspect="1" noChangeArrowheads="1"/>
          </p:cNvPicPr>
          <p:nvPr/>
        </p:nvPicPr>
        <p:blipFill>
          <a:blip r:embed="rId2"/>
          <a:srcRect r="61856"/>
          <a:stretch>
            <a:fillRect/>
          </a:stretch>
        </p:blipFill>
        <p:spPr bwMode="auto">
          <a:xfrm>
            <a:off x="406400" y="1323444"/>
            <a:ext cx="3759200" cy="4908550"/>
          </a:xfrm>
          <a:prstGeom prst="rect">
            <a:avLst/>
          </a:prstGeom>
          <a:noFill/>
          <a:ln w="9525">
            <a:noFill/>
            <a:miter lim="800000"/>
            <a:headEnd/>
            <a:tailEnd/>
          </a:ln>
        </p:spPr>
      </p:pic>
      <p:sp>
        <p:nvSpPr>
          <p:cNvPr id="30724" name="Segnaposto contenuto 12"/>
          <p:cNvSpPr>
            <a:spLocks noGrp="1"/>
          </p:cNvSpPr>
          <p:nvPr>
            <p:ph sz="half" idx="2"/>
          </p:nvPr>
        </p:nvSpPr>
        <p:spPr>
          <a:xfrm>
            <a:off x="4572000" y="1600200"/>
            <a:ext cx="7010400" cy="4876800"/>
          </a:xfrm>
        </p:spPr>
        <p:txBody>
          <a:bodyPr/>
          <a:lstStyle/>
          <a:p>
            <a:r>
              <a:rPr lang="it-IT" sz="2400" smtClean="0">
                <a:latin typeface="Calibri" pitchFamily="4" charset="0"/>
                <a:ea typeface="Calibri" pitchFamily="4" charset="0"/>
                <a:cs typeface="Calibri" pitchFamily="4" charset="0"/>
              </a:rPr>
              <a:t>I condrociti si circondano con la loro MEC e non formano contatti cellula-cellula.</a:t>
            </a:r>
          </a:p>
          <a:p>
            <a:r>
              <a:rPr lang="it-IT" sz="2400" smtClean="0">
                <a:latin typeface="Calibri" pitchFamily="4" charset="0"/>
                <a:ea typeface="Calibri" pitchFamily="4" charset="0"/>
                <a:cs typeface="Calibri" pitchFamily="4" charset="0"/>
              </a:rPr>
              <a:t>Caratteristiche di condrociti:</a:t>
            </a:r>
          </a:p>
          <a:p>
            <a:pPr>
              <a:buFontTx/>
              <a:buNone/>
            </a:pPr>
            <a:r>
              <a:rPr lang="it-IT" sz="2400" smtClean="0">
                <a:latin typeface="Calibri" pitchFamily="4" charset="0"/>
                <a:ea typeface="Calibri" pitchFamily="4" charset="0"/>
                <a:cs typeface="Calibri" pitchFamily="4" charset="0"/>
              </a:rPr>
              <a:t>	forma sferoidale</a:t>
            </a:r>
          </a:p>
          <a:p>
            <a:pPr>
              <a:buFontTx/>
              <a:buNone/>
            </a:pPr>
            <a:r>
              <a:rPr lang="it-IT" sz="2400" smtClean="0">
                <a:latin typeface="Calibri" pitchFamily="4" charset="0"/>
                <a:ea typeface="Calibri" pitchFamily="4" charset="0"/>
                <a:cs typeface="Calibri" pitchFamily="4" charset="0"/>
              </a:rPr>
              <a:t>	sintesi del collagene di tipo II, grandi proteoglicani aggreganti e proteine ​​non collagene specifiche</a:t>
            </a:r>
          </a:p>
          <a:p>
            <a:r>
              <a:rPr lang="it-IT" sz="2400" smtClean="0">
                <a:latin typeface="Calibri" pitchFamily="4" charset="0"/>
                <a:ea typeface="Calibri" pitchFamily="4" charset="0"/>
                <a:cs typeface="Calibri" pitchFamily="4" charset="0"/>
              </a:rPr>
              <a:t>attività metabolica elevata (l'attività metabolica totale del tessuto è bassa a causa della bassa densità cellulare)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Segnaposto contenuto 3" descr="80275454a68dea128abe5a23b2407ca8.gif"/>
          <p:cNvPicPr>
            <a:picLocks noGrp="1" noChangeAspect="1"/>
          </p:cNvPicPr>
          <p:nvPr>
            <p:ph idx="1"/>
          </p:nvPr>
        </p:nvPicPr>
        <p:blipFill>
          <a:blip r:embed="rId2"/>
          <a:srcRect l="-2327" r="-2327"/>
          <a:stretch>
            <a:fillRect/>
          </a:stretch>
        </p:blipFill>
        <p:spPr/>
      </p:pic>
      <p:sp>
        <p:nvSpPr>
          <p:cNvPr id="31747" name="Rectangle 6"/>
          <p:cNvSpPr>
            <a:spLocks noChangeArrowheads="1"/>
          </p:cNvSpPr>
          <p:nvPr/>
        </p:nvSpPr>
        <p:spPr bwMode="auto">
          <a:xfrm>
            <a:off x="609600" y="44450"/>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EZIOLOGIA/FATTORI di RISCHIO</a:t>
            </a:r>
          </a:p>
        </p:txBody>
      </p:sp>
      <p:sp>
        <p:nvSpPr>
          <p:cNvPr id="31748" name="Rectangle 5"/>
          <p:cNvSpPr>
            <a:spLocks noChangeArrowheads="1"/>
          </p:cNvSpPr>
          <p:nvPr/>
        </p:nvSpPr>
        <p:spPr bwMode="auto">
          <a:xfrm>
            <a:off x="4271434" y="1557339"/>
            <a:ext cx="3649133" cy="287337"/>
          </a:xfrm>
          <a:prstGeom prst="rect">
            <a:avLst/>
          </a:prstGeom>
          <a:solidFill>
            <a:schemeClr val="bg1"/>
          </a:solidFill>
          <a:ln w="9525">
            <a:noFill/>
            <a:miter lim="800000"/>
            <a:headEnd/>
            <a:tailEnd/>
          </a:ln>
        </p:spPr>
        <p:txBody>
          <a:bodyPr wrap="none" anchor="ctr">
            <a:prstTxWarp prst="textNoShape">
              <a:avLst/>
            </a:prstTxWarp>
          </a:bodyPr>
          <a:lstStyle/>
          <a:p>
            <a:endParaRPr lang="it-IT"/>
          </a:p>
        </p:txBody>
      </p:sp>
      <p:sp>
        <p:nvSpPr>
          <p:cNvPr id="31749" name="Rectangle 6"/>
          <p:cNvSpPr>
            <a:spLocks noChangeArrowheads="1"/>
          </p:cNvSpPr>
          <p:nvPr/>
        </p:nvSpPr>
        <p:spPr bwMode="auto">
          <a:xfrm>
            <a:off x="10896600" y="5734050"/>
            <a:ext cx="670984" cy="719138"/>
          </a:xfrm>
          <a:prstGeom prst="rect">
            <a:avLst/>
          </a:prstGeom>
          <a:solidFill>
            <a:schemeClr val="bg1"/>
          </a:solidFill>
          <a:ln w="9525">
            <a:noFill/>
            <a:miter lim="800000"/>
            <a:headEnd/>
            <a:tailEnd/>
          </a:ln>
        </p:spPr>
        <p:txBody>
          <a:bodyPr wrap="none" anchor="ctr">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09600" y="5479219"/>
            <a:ext cx="11176000" cy="914400"/>
          </a:xfrm>
          <a:prstGeom prst="rect">
            <a:avLst/>
          </a:prstGeom>
          <a:noFill/>
          <a:ln w="12700">
            <a:noFill/>
            <a:miter lim="800000"/>
            <a:headEnd/>
            <a:tailEnd/>
          </a:ln>
        </p:spPr>
        <p:txBody>
          <a:bodyPr anchor="ctr">
            <a:prstTxWarp prst="textNoShape">
              <a:avLst/>
            </a:prstTxWarp>
          </a:bodyPr>
          <a:lstStyle/>
          <a:p>
            <a:r>
              <a:rPr lang="en-GB" sz="1600" dirty="0">
                <a:solidFill>
                  <a:srgbClr val="000000"/>
                </a:solidFill>
              </a:rPr>
              <a:t>Adams ME, Brandt KD</a:t>
            </a:r>
            <a:br>
              <a:rPr lang="en-GB" sz="1600" dirty="0">
                <a:solidFill>
                  <a:srgbClr val="000000"/>
                </a:solidFill>
              </a:rPr>
            </a:br>
            <a:r>
              <a:rPr lang="en-GB" sz="1600" dirty="0">
                <a:solidFill>
                  <a:srgbClr val="000000"/>
                </a:solidFill>
              </a:rPr>
              <a:t>Hypertrophic repair of canine </a:t>
            </a:r>
            <a:r>
              <a:rPr lang="en-GB" sz="1600" dirty="0" err="1">
                <a:solidFill>
                  <a:srgbClr val="000000"/>
                </a:solidFill>
              </a:rPr>
              <a:t>articular</a:t>
            </a:r>
            <a:r>
              <a:rPr lang="en-GB" sz="1600" dirty="0">
                <a:solidFill>
                  <a:srgbClr val="000000"/>
                </a:solidFill>
              </a:rPr>
              <a:t> cartilage in osteoarthritis after anterior </a:t>
            </a:r>
            <a:r>
              <a:rPr lang="en-GB" sz="1600" dirty="0" err="1">
                <a:solidFill>
                  <a:srgbClr val="000000"/>
                </a:solidFill>
              </a:rPr>
              <a:t>cruciate</a:t>
            </a:r>
            <a:r>
              <a:rPr lang="en-GB" sz="1600" dirty="0">
                <a:solidFill>
                  <a:srgbClr val="000000"/>
                </a:solidFill>
              </a:rPr>
              <a:t> ligament </a:t>
            </a:r>
            <a:r>
              <a:rPr lang="en-GB" sz="1600" dirty="0" err="1">
                <a:solidFill>
                  <a:srgbClr val="000000"/>
                </a:solidFill>
              </a:rPr>
              <a:t>transection</a:t>
            </a:r>
            <a:r>
              <a:rPr lang="en-GB" sz="1600" dirty="0">
                <a:solidFill>
                  <a:srgbClr val="000000"/>
                </a:solidFill>
              </a:rPr>
              <a:t> </a:t>
            </a:r>
            <a:r>
              <a:rPr lang="it-IT" sz="1600" i="1" dirty="0" err="1">
                <a:solidFill>
                  <a:srgbClr val="000000"/>
                </a:solidFill>
              </a:rPr>
              <a:t>J</a:t>
            </a:r>
            <a:r>
              <a:rPr lang="it-IT" sz="1600" i="1" dirty="0">
                <a:solidFill>
                  <a:srgbClr val="000000"/>
                </a:solidFill>
              </a:rPr>
              <a:t> </a:t>
            </a:r>
            <a:r>
              <a:rPr lang="it-IT" sz="1600" i="1" dirty="0" err="1">
                <a:solidFill>
                  <a:srgbClr val="000000"/>
                </a:solidFill>
              </a:rPr>
              <a:t>Rheumatol</a:t>
            </a:r>
            <a:r>
              <a:rPr lang="it-IT" sz="1600" dirty="0">
                <a:solidFill>
                  <a:srgbClr val="000000"/>
                </a:solidFill>
              </a:rPr>
              <a:t> 1991; 18:428-35 </a:t>
            </a:r>
          </a:p>
        </p:txBody>
      </p:sp>
      <p:grpSp>
        <p:nvGrpSpPr>
          <p:cNvPr id="2" name="Group 25"/>
          <p:cNvGrpSpPr>
            <a:grpSpLocks/>
          </p:cNvGrpSpPr>
          <p:nvPr/>
        </p:nvGrpSpPr>
        <p:grpSpPr bwMode="auto">
          <a:xfrm>
            <a:off x="508000" y="2057400"/>
            <a:ext cx="11277600" cy="3505200"/>
            <a:chOff x="96" y="2016"/>
            <a:chExt cx="5328" cy="2208"/>
          </a:xfrm>
        </p:grpSpPr>
        <p:sp>
          <p:nvSpPr>
            <p:cNvPr id="5" name="AutoShape 17"/>
            <p:cNvSpPr>
              <a:spLocks/>
            </p:cNvSpPr>
            <p:nvPr/>
          </p:nvSpPr>
          <p:spPr bwMode="auto">
            <a:xfrm>
              <a:off x="96" y="2640"/>
              <a:ext cx="1248" cy="528"/>
            </a:xfrm>
            <a:prstGeom prst="accentBorderCallout2">
              <a:avLst>
                <a:gd name="adj1" fmla="val 13634"/>
                <a:gd name="adj2" fmla="val 103847"/>
                <a:gd name="adj3" fmla="val 13634"/>
                <a:gd name="adj4" fmla="val 115463"/>
                <a:gd name="adj5" fmla="val -70264"/>
                <a:gd name="adj6" fmla="val 127565"/>
              </a:avLst>
            </a:prstGeom>
            <a:gradFill flip="none" rotWithShape="1">
              <a:gsLst>
                <a:gs pos="0">
                  <a:srgbClr val="FF0080"/>
                </a:gs>
                <a:gs pos="100000">
                  <a:srgbClr val="FFFFFF"/>
                </a:gs>
              </a:gsLst>
              <a:path path="circle">
                <a:fillToRect l="100000" t="100000"/>
              </a:path>
              <a:tileRect r="-100000" b="-100000"/>
            </a:gradFill>
            <a:ln w="38100">
              <a:solidFill>
                <a:srgbClr val="660066"/>
              </a:solidFill>
              <a:miter lim="800000"/>
              <a:headEnd/>
              <a:tailEnd/>
            </a:ln>
          </p:spPr>
          <p:txBody>
            <a:bodyPr>
              <a:prstTxWarp prst="textNoShape">
                <a:avLst/>
              </a:prstTxWarp>
            </a:bodyPr>
            <a:lstStyle/>
            <a:p>
              <a:pPr algn="ctr">
                <a:defRPr/>
              </a:pPr>
              <a:r>
                <a:rPr lang="it-IT" sz="2400" dirty="0">
                  <a:latin typeface="Arial" pitchFamily="-109" charset="0"/>
                  <a:ea typeface="+mn-ea"/>
                  <a:cs typeface="+mn-cs"/>
                </a:rPr>
                <a:t>Fase ipertrofica</a:t>
              </a:r>
            </a:p>
            <a:p>
              <a:pPr algn="ctr">
                <a:defRPr/>
              </a:pPr>
              <a:endParaRPr lang="it-IT" sz="2400" dirty="0">
                <a:latin typeface="Arial" pitchFamily="-109" charset="0"/>
                <a:ea typeface="+mn-ea"/>
                <a:cs typeface="+mn-cs"/>
              </a:endParaRPr>
            </a:p>
          </p:txBody>
        </p:sp>
        <p:sp>
          <p:nvSpPr>
            <p:cNvPr id="6" name="AutoShape 19"/>
            <p:cNvSpPr>
              <a:spLocks/>
            </p:cNvSpPr>
            <p:nvPr/>
          </p:nvSpPr>
          <p:spPr bwMode="auto">
            <a:xfrm>
              <a:off x="1536" y="3312"/>
              <a:ext cx="1536" cy="528"/>
            </a:xfrm>
            <a:prstGeom prst="accentBorderCallout2">
              <a:avLst>
                <a:gd name="adj1" fmla="val 13634"/>
                <a:gd name="adj2" fmla="val 103125"/>
                <a:gd name="adj3" fmla="val 13634"/>
                <a:gd name="adj4" fmla="val 116148"/>
                <a:gd name="adj5" fmla="val -113069"/>
                <a:gd name="adj6" fmla="val 129690"/>
              </a:avLst>
            </a:prstGeom>
            <a:gradFill flip="none" rotWithShape="1">
              <a:gsLst>
                <a:gs pos="0">
                  <a:srgbClr val="FF0080"/>
                </a:gs>
                <a:gs pos="100000">
                  <a:srgbClr val="FFFFFF"/>
                </a:gs>
              </a:gsLst>
              <a:path path="circle">
                <a:fillToRect l="100000" t="100000"/>
              </a:path>
              <a:tileRect r="-100000" b="-100000"/>
            </a:gradFill>
            <a:ln w="38100">
              <a:solidFill>
                <a:srgbClr val="660066"/>
              </a:solidFill>
              <a:miter lim="800000"/>
              <a:headEnd/>
              <a:tailEnd/>
            </a:ln>
          </p:spPr>
          <p:txBody>
            <a:bodyPr>
              <a:prstTxWarp prst="textNoShape">
                <a:avLst/>
              </a:prstTxWarp>
            </a:bodyPr>
            <a:lstStyle/>
            <a:p>
              <a:pPr algn="ctr">
                <a:defRPr/>
              </a:pPr>
              <a:r>
                <a:rPr lang="it-IT" sz="2400" dirty="0">
                  <a:latin typeface="Arial" pitchFamily="-109" charset="0"/>
                  <a:ea typeface="+mn-ea"/>
                  <a:cs typeface="+mn-cs"/>
                </a:rPr>
                <a:t>Turn-over della matrice</a:t>
              </a:r>
            </a:p>
            <a:p>
              <a:pPr algn="ctr">
                <a:defRPr/>
              </a:pPr>
              <a:endParaRPr lang="it-IT" sz="2400" dirty="0">
                <a:latin typeface="Arial" pitchFamily="-109" charset="0"/>
                <a:ea typeface="+mn-ea"/>
                <a:cs typeface="+mn-cs"/>
              </a:endParaRPr>
            </a:p>
          </p:txBody>
        </p:sp>
        <p:sp>
          <p:nvSpPr>
            <p:cNvPr id="7" name="AutoShape 20"/>
            <p:cNvSpPr>
              <a:spLocks/>
            </p:cNvSpPr>
            <p:nvPr/>
          </p:nvSpPr>
          <p:spPr bwMode="auto">
            <a:xfrm>
              <a:off x="3408" y="3696"/>
              <a:ext cx="1248" cy="528"/>
            </a:xfrm>
            <a:prstGeom prst="accentBorderCallout2">
              <a:avLst>
                <a:gd name="adj1" fmla="val 13634"/>
                <a:gd name="adj2" fmla="val 103847"/>
                <a:gd name="adj3" fmla="val 13634"/>
                <a:gd name="adj4" fmla="val 116588"/>
                <a:gd name="adj5" fmla="val -102273"/>
                <a:gd name="adj6" fmla="val 129806"/>
              </a:avLst>
            </a:prstGeom>
            <a:gradFill flip="none" rotWithShape="1">
              <a:gsLst>
                <a:gs pos="0">
                  <a:srgbClr val="FF0080"/>
                </a:gs>
                <a:gs pos="100000">
                  <a:srgbClr val="FFFFFF"/>
                </a:gs>
              </a:gsLst>
              <a:path path="circle">
                <a:fillToRect l="100000" t="100000"/>
              </a:path>
              <a:tileRect r="-100000" b="-100000"/>
            </a:gradFill>
            <a:ln w="38100">
              <a:solidFill>
                <a:srgbClr val="660066"/>
              </a:solidFill>
              <a:miter lim="800000"/>
              <a:headEnd/>
              <a:tailEnd/>
            </a:ln>
          </p:spPr>
          <p:txBody>
            <a:bodyPr>
              <a:prstTxWarp prst="textNoShape">
                <a:avLst/>
              </a:prstTxWarp>
            </a:bodyPr>
            <a:lstStyle/>
            <a:p>
              <a:pPr algn="ctr">
                <a:defRPr/>
              </a:pPr>
              <a:r>
                <a:rPr lang="it-IT" sz="2400" dirty="0">
                  <a:latin typeface="Arial" pitchFamily="-109" charset="0"/>
                  <a:ea typeface="+mn-ea"/>
                  <a:cs typeface="+mn-cs"/>
                </a:rPr>
                <a:t>Fase</a:t>
              </a:r>
            </a:p>
            <a:p>
              <a:pPr algn="ctr">
                <a:defRPr/>
              </a:pPr>
              <a:r>
                <a:rPr lang="it-IT" sz="2400" dirty="0" err="1">
                  <a:latin typeface="Arial" pitchFamily="-109" charset="0"/>
                  <a:ea typeface="+mn-ea"/>
                  <a:cs typeface="+mn-cs"/>
                </a:rPr>
                <a:t>lesionale</a:t>
              </a:r>
              <a:endParaRPr lang="it-IT" sz="2400" dirty="0">
                <a:latin typeface="Arial" pitchFamily="-109" charset="0"/>
                <a:ea typeface="+mn-ea"/>
                <a:cs typeface="+mn-cs"/>
              </a:endParaRPr>
            </a:p>
            <a:p>
              <a:pPr algn="ctr">
                <a:defRPr/>
              </a:pPr>
              <a:endParaRPr lang="it-IT" sz="2400" dirty="0">
                <a:latin typeface="Arial" pitchFamily="-109" charset="0"/>
                <a:ea typeface="+mn-ea"/>
                <a:cs typeface="+mn-cs"/>
              </a:endParaRPr>
            </a:p>
          </p:txBody>
        </p:sp>
        <p:sp>
          <p:nvSpPr>
            <p:cNvPr id="32782" name="Line 12"/>
            <p:cNvSpPr>
              <a:spLocks noChangeShapeType="1"/>
            </p:cNvSpPr>
            <p:nvPr/>
          </p:nvSpPr>
          <p:spPr bwMode="auto">
            <a:xfrm>
              <a:off x="672" y="2016"/>
              <a:ext cx="4752" cy="1200"/>
            </a:xfrm>
            <a:prstGeom prst="line">
              <a:avLst/>
            </a:prstGeom>
            <a:noFill/>
            <a:ln w="38100">
              <a:solidFill>
                <a:srgbClr val="FF0000"/>
              </a:solidFill>
              <a:round/>
              <a:headEnd/>
              <a:tailEnd type="triangle" w="lg" len="lg"/>
            </a:ln>
          </p:spPr>
          <p:txBody>
            <a:bodyPr>
              <a:prstTxWarp prst="textNoShape">
                <a:avLst/>
              </a:prstTxWarp>
            </a:bodyPr>
            <a:lstStyle/>
            <a:p>
              <a:endParaRPr lang="it-IT"/>
            </a:p>
          </p:txBody>
        </p:sp>
        <p:sp>
          <p:nvSpPr>
            <p:cNvPr id="32783" name="Oval 21"/>
            <p:cNvSpPr>
              <a:spLocks noChangeArrowheads="1"/>
            </p:cNvSpPr>
            <p:nvPr/>
          </p:nvSpPr>
          <p:spPr bwMode="auto">
            <a:xfrm>
              <a:off x="1536" y="2112"/>
              <a:ext cx="288" cy="288"/>
            </a:xfrm>
            <a:prstGeom prst="ellipse">
              <a:avLst/>
            </a:prstGeom>
            <a:solidFill>
              <a:srgbClr val="FF3300"/>
            </a:solidFill>
            <a:ln w="9525">
              <a:solidFill>
                <a:schemeClr val="tx1"/>
              </a:solidFill>
              <a:round/>
              <a:headEnd/>
              <a:tailEnd/>
            </a:ln>
          </p:spPr>
          <p:txBody>
            <a:bodyPr wrap="none" anchor="ctr">
              <a:prstTxWarp prst="textNoShape">
                <a:avLst/>
              </a:prstTxWarp>
            </a:bodyPr>
            <a:lstStyle/>
            <a:p>
              <a:pPr algn="ctr"/>
              <a:r>
                <a:rPr lang="it-IT" sz="2400" b="1">
                  <a:solidFill>
                    <a:schemeClr val="bg1"/>
                  </a:solidFill>
                </a:rPr>
                <a:t>1</a:t>
              </a:r>
            </a:p>
          </p:txBody>
        </p:sp>
        <p:sp>
          <p:nvSpPr>
            <p:cNvPr id="32784" name="Oval 23"/>
            <p:cNvSpPr>
              <a:spLocks noChangeArrowheads="1"/>
            </p:cNvSpPr>
            <p:nvPr/>
          </p:nvSpPr>
          <p:spPr bwMode="auto">
            <a:xfrm>
              <a:off x="3360" y="2592"/>
              <a:ext cx="288" cy="288"/>
            </a:xfrm>
            <a:prstGeom prst="ellipse">
              <a:avLst/>
            </a:prstGeom>
            <a:solidFill>
              <a:srgbClr val="FF3300"/>
            </a:solidFill>
            <a:ln w="9525">
              <a:solidFill>
                <a:schemeClr val="tx1"/>
              </a:solidFill>
              <a:round/>
              <a:headEnd/>
              <a:tailEnd/>
            </a:ln>
          </p:spPr>
          <p:txBody>
            <a:bodyPr wrap="none" anchor="ctr">
              <a:prstTxWarp prst="textNoShape">
                <a:avLst/>
              </a:prstTxWarp>
            </a:bodyPr>
            <a:lstStyle/>
            <a:p>
              <a:pPr algn="ctr"/>
              <a:r>
                <a:rPr lang="it-IT" sz="2400" b="1">
                  <a:solidFill>
                    <a:schemeClr val="bg1"/>
                  </a:solidFill>
                </a:rPr>
                <a:t>2</a:t>
              </a:r>
            </a:p>
          </p:txBody>
        </p:sp>
        <p:sp>
          <p:nvSpPr>
            <p:cNvPr id="32785" name="Oval 24"/>
            <p:cNvSpPr>
              <a:spLocks noChangeArrowheads="1"/>
            </p:cNvSpPr>
            <p:nvPr/>
          </p:nvSpPr>
          <p:spPr bwMode="auto">
            <a:xfrm>
              <a:off x="4896" y="2976"/>
              <a:ext cx="288" cy="288"/>
            </a:xfrm>
            <a:prstGeom prst="ellipse">
              <a:avLst/>
            </a:prstGeom>
            <a:solidFill>
              <a:srgbClr val="FF3300"/>
            </a:solidFill>
            <a:ln w="9525">
              <a:solidFill>
                <a:schemeClr val="tx1"/>
              </a:solidFill>
              <a:round/>
              <a:headEnd/>
              <a:tailEnd/>
            </a:ln>
          </p:spPr>
          <p:txBody>
            <a:bodyPr wrap="none" anchor="ctr">
              <a:prstTxWarp prst="textNoShape">
                <a:avLst/>
              </a:prstTxWarp>
            </a:bodyPr>
            <a:lstStyle/>
            <a:p>
              <a:pPr algn="ctr"/>
              <a:r>
                <a:rPr lang="it-IT" sz="2400" b="1">
                  <a:solidFill>
                    <a:schemeClr val="bg1"/>
                  </a:solidFill>
                </a:rPr>
                <a:t>3</a:t>
              </a:r>
            </a:p>
          </p:txBody>
        </p:sp>
      </p:grpSp>
      <p:sp>
        <p:nvSpPr>
          <p:cNvPr id="32772" name="Rectangle 6"/>
          <p:cNvSpPr txBox="1">
            <a:spLocks noChangeArrowheads="1"/>
          </p:cNvSpPr>
          <p:nvPr/>
        </p:nvSpPr>
        <p:spPr bwMode="auto">
          <a:xfrm>
            <a:off x="609600" y="274638"/>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CARTILAGINE</a:t>
            </a:r>
          </a:p>
          <a:p>
            <a:pPr algn="ctr"/>
            <a:r>
              <a:rPr lang="it-IT" sz="3200">
                <a:solidFill>
                  <a:schemeClr val="tx2"/>
                </a:solidFill>
                <a:latin typeface="Calibri" pitchFamily="4" charset="0"/>
              </a:rPr>
              <a:t>Stadi evolutivi dell’artrosi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1117600" y="1828800"/>
            <a:ext cx="2946400" cy="1200328"/>
          </a:xfrm>
          <a:prstGeom prst="rect">
            <a:avLst/>
          </a:prstGeom>
          <a:noFill/>
          <a:ln w="9525">
            <a:noFill/>
            <a:miter lim="800000"/>
            <a:headEnd/>
            <a:tailEnd/>
          </a:ln>
        </p:spPr>
        <p:txBody>
          <a:bodyPr>
            <a:prstTxWarp prst="textNoShape">
              <a:avLst/>
            </a:prstTxWarp>
            <a:spAutoFit/>
          </a:bodyPr>
          <a:lstStyle/>
          <a:p>
            <a:pPr algn="ctr">
              <a:spcBef>
                <a:spcPct val="50000"/>
              </a:spcBef>
            </a:pPr>
            <a:r>
              <a:rPr lang="it-IT" sz="2400" b="1">
                <a:latin typeface="Calibri" pitchFamily="4" charset="0"/>
                <a:ea typeface="Calibri" pitchFamily="4" charset="0"/>
                <a:cs typeface="Calibri" pitchFamily="4" charset="0"/>
              </a:rPr>
              <a:t>Perdita di integrità e quantità dei proteoglicani</a:t>
            </a:r>
          </a:p>
        </p:txBody>
      </p:sp>
      <p:sp>
        <p:nvSpPr>
          <p:cNvPr id="34819" name="Text Box 4"/>
          <p:cNvSpPr txBox="1">
            <a:spLocks noChangeArrowheads="1"/>
          </p:cNvSpPr>
          <p:nvPr/>
        </p:nvSpPr>
        <p:spPr bwMode="auto">
          <a:xfrm>
            <a:off x="6096000" y="2133600"/>
            <a:ext cx="5080000" cy="523220"/>
          </a:xfrm>
          <a:prstGeom prst="rect">
            <a:avLst/>
          </a:prstGeom>
          <a:noFill/>
          <a:ln w="9525">
            <a:noFill/>
            <a:miter lim="800000"/>
            <a:headEnd/>
            <a:tailEnd/>
          </a:ln>
        </p:spPr>
        <p:txBody>
          <a:bodyPr>
            <a:prstTxWarp prst="textNoShape">
              <a:avLst/>
            </a:prstTxWarp>
            <a:spAutoFit/>
          </a:bodyPr>
          <a:lstStyle/>
          <a:p>
            <a:pPr algn="ctr">
              <a:spcBef>
                <a:spcPct val="50000"/>
              </a:spcBef>
            </a:pPr>
            <a:r>
              <a:rPr lang="it-IT" sz="2800" b="1">
                <a:solidFill>
                  <a:srgbClr val="FF3300"/>
                </a:solidFill>
                <a:latin typeface="Calibri" pitchFamily="4" charset="0"/>
                <a:ea typeface="Calibri" pitchFamily="4" charset="0"/>
                <a:cs typeface="Calibri" pitchFamily="4" charset="0"/>
              </a:rPr>
              <a:t>Minor resistenza meccanica </a:t>
            </a:r>
          </a:p>
        </p:txBody>
      </p:sp>
      <p:sp>
        <p:nvSpPr>
          <p:cNvPr id="34820" name="Text Box 5"/>
          <p:cNvSpPr txBox="1">
            <a:spLocks noChangeArrowheads="1"/>
          </p:cNvSpPr>
          <p:nvPr/>
        </p:nvSpPr>
        <p:spPr bwMode="auto">
          <a:xfrm>
            <a:off x="406400" y="3817938"/>
            <a:ext cx="4165600" cy="830262"/>
          </a:xfrm>
          <a:prstGeom prst="rect">
            <a:avLst/>
          </a:prstGeom>
          <a:noFill/>
          <a:ln w="9525">
            <a:noFill/>
            <a:miter lim="800000"/>
            <a:headEnd/>
            <a:tailEnd/>
          </a:ln>
        </p:spPr>
        <p:txBody>
          <a:bodyPr>
            <a:prstTxWarp prst="textNoShape">
              <a:avLst/>
            </a:prstTxWarp>
            <a:spAutoFit/>
          </a:bodyPr>
          <a:lstStyle/>
          <a:p>
            <a:pPr algn="ctr">
              <a:spcBef>
                <a:spcPct val="50000"/>
              </a:spcBef>
            </a:pPr>
            <a:r>
              <a:rPr lang="it-IT" sz="2400" b="1">
                <a:latin typeface="Calibri" pitchFamily="4" charset="0"/>
                <a:ea typeface="Calibri" pitchFamily="4" charset="0"/>
                <a:cs typeface="Calibri" pitchFamily="4" charset="0"/>
              </a:rPr>
              <a:t>Frantumazione delle fibre collagene</a:t>
            </a:r>
          </a:p>
        </p:txBody>
      </p:sp>
      <p:sp>
        <p:nvSpPr>
          <p:cNvPr id="34821" name="Text Box 6"/>
          <p:cNvSpPr txBox="1">
            <a:spLocks noChangeArrowheads="1"/>
          </p:cNvSpPr>
          <p:nvPr/>
        </p:nvSpPr>
        <p:spPr bwMode="auto">
          <a:xfrm>
            <a:off x="6096000" y="4114800"/>
            <a:ext cx="5080000" cy="954107"/>
          </a:xfrm>
          <a:prstGeom prst="rect">
            <a:avLst/>
          </a:prstGeom>
          <a:noFill/>
          <a:ln w="9525">
            <a:noFill/>
            <a:miter lim="800000"/>
            <a:headEnd/>
            <a:tailEnd/>
          </a:ln>
        </p:spPr>
        <p:txBody>
          <a:bodyPr>
            <a:prstTxWarp prst="textNoShape">
              <a:avLst/>
            </a:prstTxWarp>
            <a:spAutoFit/>
          </a:bodyPr>
          <a:lstStyle/>
          <a:p>
            <a:pPr algn="ctr">
              <a:spcBef>
                <a:spcPct val="50000"/>
              </a:spcBef>
            </a:pPr>
            <a:r>
              <a:rPr lang="it-IT" sz="2800" b="1">
                <a:solidFill>
                  <a:srgbClr val="FF3300"/>
                </a:solidFill>
                <a:latin typeface="Calibri" pitchFamily="4" charset="0"/>
                <a:ea typeface="Calibri" pitchFamily="4" charset="0"/>
                <a:cs typeface="Calibri" pitchFamily="4" charset="0"/>
              </a:rPr>
              <a:t>Deficit della struttura di protezione del condrocita</a:t>
            </a:r>
          </a:p>
        </p:txBody>
      </p:sp>
      <p:sp>
        <p:nvSpPr>
          <p:cNvPr id="8" name="AutoShape 8"/>
          <p:cNvSpPr>
            <a:spLocks noChangeArrowheads="1"/>
          </p:cNvSpPr>
          <p:nvPr/>
        </p:nvSpPr>
        <p:spPr bwMode="auto">
          <a:xfrm>
            <a:off x="4470400" y="2438400"/>
            <a:ext cx="1117600" cy="304800"/>
          </a:xfrm>
          <a:prstGeom prst="rightArrow">
            <a:avLst>
              <a:gd name="adj1" fmla="val 50000"/>
              <a:gd name="adj2" fmla="val 68750"/>
            </a:avLst>
          </a:prstGeom>
          <a:solidFill>
            <a:srgbClr val="FF0080"/>
          </a:solidFill>
          <a:ln w="9525">
            <a:noFill/>
            <a:miter lim="800000"/>
            <a:headEnd/>
            <a:tailEnd/>
          </a:ln>
          <a:effectLst/>
        </p:spPr>
        <p:txBody>
          <a:bodyPr wrap="none" anchor="ctr">
            <a:prstTxWarp prst="textNoShape">
              <a:avLst/>
            </a:prstTxWarp>
          </a:bodyPr>
          <a:lstStyle/>
          <a:p>
            <a:pPr>
              <a:defRPr/>
            </a:pPr>
            <a:endParaRPr lang="it-IT">
              <a:effectLst>
                <a:outerShdw blurRad="38100" dist="38100" dir="2700000" algn="tl">
                  <a:srgbClr val="000000">
                    <a:alpha val="43137"/>
                  </a:srgbClr>
                </a:outerShdw>
              </a:effectLst>
            </a:endParaRPr>
          </a:p>
        </p:txBody>
      </p:sp>
      <p:sp>
        <p:nvSpPr>
          <p:cNvPr id="9" name="AutoShape 9"/>
          <p:cNvSpPr>
            <a:spLocks noChangeArrowheads="1"/>
          </p:cNvSpPr>
          <p:nvPr/>
        </p:nvSpPr>
        <p:spPr bwMode="auto">
          <a:xfrm>
            <a:off x="4470400" y="4114800"/>
            <a:ext cx="1117600" cy="304800"/>
          </a:xfrm>
          <a:prstGeom prst="rightArrow">
            <a:avLst>
              <a:gd name="adj1" fmla="val 50000"/>
              <a:gd name="adj2" fmla="val 62500"/>
            </a:avLst>
          </a:prstGeom>
          <a:solidFill>
            <a:srgbClr val="FF0080"/>
          </a:solidFill>
          <a:ln w="9525">
            <a:noFill/>
            <a:miter lim="800000"/>
            <a:headEnd/>
            <a:tailEnd/>
          </a:ln>
          <a:effectLst/>
        </p:spPr>
        <p:txBody>
          <a:bodyPr wrap="none" anchor="ctr">
            <a:prstTxWarp prst="textNoShape">
              <a:avLst/>
            </a:prstTxWarp>
          </a:bodyPr>
          <a:lstStyle/>
          <a:p>
            <a:pPr>
              <a:defRPr/>
            </a:pPr>
            <a:endParaRPr lang="it-IT">
              <a:effectLst>
                <a:outerShdw blurRad="38100" dist="38100" dir="2700000" algn="tl">
                  <a:srgbClr val="000000">
                    <a:alpha val="43137"/>
                  </a:srgbClr>
                </a:outerShdw>
              </a:effectLst>
            </a:endParaRPr>
          </a:p>
        </p:txBody>
      </p:sp>
      <p:sp>
        <p:nvSpPr>
          <p:cNvPr id="10" name="AutoShape 10"/>
          <p:cNvSpPr>
            <a:spLocks noChangeArrowheads="1"/>
          </p:cNvSpPr>
          <p:nvPr/>
        </p:nvSpPr>
        <p:spPr bwMode="auto">
          <a:xfrm>
            <a:off x="8331200" y="3124200"/>
            <a:ext cx="406400" cy="762000"/>
          </a:xfrm>
          <a:prstGeom prst="downArrow">
            <a:avLst>
              <a:gd name="adj1" fmla="val 50000"/>
              <a:gd name="adj2" fmla="val 62500"/>
            </a:avLst>
          </a:prstGeom>
          <a:solidFill>
            <a:srgbClr val="FF0080"/>
          </a:solidFill>
          <a:ln w="9525">
            <a:noFill/>
            <a:miter lim="800000"/>
            <a:headEnd/>
            <a:tailEnd/>
          </a:ln>
          <a:effectLst/>
        </p:spPr>
        <p:txBody>
          <a:bodyPr wrap="none" anchor="ctr">
            <a:prstTxWarp prst="textNoShape">
              <a:avLst/>
            </a:prstTxWarp>
          </a:bodyPr>
          <a:lstStyle/>
          <a:p>
            <a:pPr>
              <a:defRPr/>
            </a:pPr>
            <a:endParaRPr lang="it-IT">
              <a:effectLst>
                <a:outerShdw blurRad="38100" dist="38100" dir="2700000" algn="tl">
                  <a:srgbClr val="000000">
                    <a:alpha val="43137"/>
                  </a:srgbClr>
                </a:outerShdw>
              </a:effectLst>
            </a:endParaRPr>
          </a:p>
        </p:txBody>
      </p:sp>
      <p:grpSp>
        <p:nvGrpSpPr>
          <p:cNvPr id="2" name="Gruppo 11"/>
          <p:cNvGrpSpPr>
            <a:grpSpLocks/>
          </p:cNvGrpSpPr>
          <p:nvPr/>
        </p:nvGrpSpPr>
        <p:grpSpPr bwMode="auto">
          <a:xfrm>
            <a:off x="3048000" y="5410200"/>
            <a:ext cx="6502400" cy="1371600"/>
            <a:chOff x="3276600" y="5181600"/>
            <a:chExt cx="4876800" cy="1371600"/>
          </a:xfrm>
          <a:solidFill>
            <a:schemeClr val="bg1"/>
          </a:solidFill>
        </p:grpSpPr>
        <p:sp>
          <p:nvSpPr>
            <p:cNvPr id="11" name="Oval 11"/>
            <p:cNvSpPr>
              <a:spLocks noChangeArrowheads="1"/>
            </p:cNvSpPr>
            <p:nvPr/>
          </p:nvSpPr>
          <p:spPr bwMode="auto">
            <a:xfrm>
              <a:off x="3276600" y="5181600"/>
              <a:ext cx="4876800" cy="1371600"/>
            </a:xfrm>
            <a:prstGeom prst="ellipse">
              <a:avLst/>
            </a:prstGeom>
            <a:grpFill/>
            <a:ln w="9525">
              <a:solidFill>
                <a:srgbClr val="FFFF00"/>
              </a:solidFill>
              <a:round/>
              <a:headEnd/>
              <a:tailEnd/>
            </a:ln>
            <a:effectLst/>
          </p:spPr>
          <p:txBody>
            <a:bodyPr wrap="none" anchor="ctr">
              <a:prstTxWarp prst="textNoShape">
                <a:avLst/>
              </a:prstTxWarp>
            </a:bodyPr>
            <a:lstStyle/>
            <a:p>
              <a:pPr>
                <a:defRPr/>
              </a:pPr>
              <a:endParaRPr lang="it-IT">
                <a:effectLst>
                  <a:outerShdw blurRad="38100" dist="38100" dir="2700000" algn="tl">
                    <a:srgbClr val="000000">
                      <a:alpha val="43137"/>
                    </a:srgbClr>
                  </a:outerShdw>
                </a:effectLst>
              </a:endParaRPr>
            </a:p>
          </p:txBody>
        </p:sp>
        <p:sp>
          <p:nvSpPr>
            <p:cNvPr id="7" name="Text Box 7"/>
            <p:cNvSpPr txBox="1">
              <a:spLocks noChangeArrowheads="1"/>
            </p:cNvSpPr>
            <p:nvPr/>
          </p:nvSpPr>
          <p:spPr bwMode="auto">
            <a:xfrm>
              <a:off x="3931383" y="5431618"/>
              <a:ext cx="3559018" cy="954107"/>
            </a:xfrm>
            <a:prstGeom prst="rect">
              <a:avLst/>
            </a:prstGeom>
            <a:grpFill/>
            <a:ln w="9525">
              <a:noFill/>
              <a:miter lim="800000"/>
              <a:headEnd/>
              <a:tailEnd/>
            </a:ln>
            <a:effectLst/>
          </p:spPr>
          <p:txBody>
            <a:bodyPr wrap="square">
              <a:prstTxWarp prst="textNoShape">
                <a:avLst/>
              </a:prstTxWarp>
              <a:spAutoFit/>
            </a:bodyPr>
            <a:lstStyle/>
            <a:p>
              <a:pPr algn="ctr">
                <a:spcBef>
                  <a:spcPct val="50000"/>
                </a:spcBef>
                <a:defRPr/>
              </a:pPr>
              <a:r>
                <a:rPr lang="it-IT" sz="2800" b="1" dirty="0">
                  <a:effectLst>
                    <a:outerShdw blurRad="38100" dist="38100" dir="2700000" algn="tl">
                      <a:srgbClr val="000000">
                        <a:alpha val="43137"/>
                      </a:srgbClr>
                    </a:outerShdw>
                  </a:effectLst>
                  <a:latin typeface="Calibri"/>
                  <a:cs typeface="Calibri"/>
                </a:rPr>
                <a:t>Sofferenza e necrosi del </a:t>
              </a:r>
              <a:r>
                <a:rPr lang="it-IT" sz="2800" b="1" dirty="0" err="1">
                  <a:effectLst>
                    <a:outerShdw blurRad="38100" dist="38100" dir="2700000" algn="tl">
                      <a:srgbClr val="000000">
                        <a:alpha val="43137"/>
                      </a:srgbClr>
                    </a:outerShdw>
                  </a:effectLst>
                  <a:latin typeface="Calibri"/>
                  <a:cs typeface="Calibri"/>
                </a:rPr>
                <a:t>condrocita</a:t>
              </a:r>
              <a:endParaRPr lang="it-IT" sz="2800" b="1" dirty="0">
                <a:effectLst>
                  <a:outerShdw blurRad="38100" dist="38100" dir="2700000" algn="tl">
                    <a:srgbClr val="000000">
                      <a:alpha val="43137"/>
                    </a:srgbClr>
                  </a:outerShdw>
                </a:effectLst>
                <a:latin typeface="Calibri"/>
                <a:cs typeface="Calibri"/>
              </a:endParaRPr>
            </a:p>
          </p:txBody>
        </p:sp>
      </p:grpSp>
      <p:sp>
        <p:nvSpPr>
          <p:cNvPr id="34826" name="Rectangle 6"/>
          <p:cNvSpPr txBox="1">
            <a:spLocks noChangeArrowheads="1"/>
          </p:cNvSpPr>
          <p:nvPr/>
        </p:nvSpPr>
        <p:spPr bwMode="auto">
          <a:xfrm>
            <a:off x="609600" y="274638"/>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FISIOPATOLOGIA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4" descr="nrrheum"/>
          <p:cNvPicPr>
            <a:picLocks noChangeAspect="1" noChangeArrowheads="1"/>
          </p:cNvPicPr>
          <p:nvPr/>
        </p:nvPicPr>
        <p:blipFill>
          <a:blip r:embed="rId3"/>
          <a:srcRect/>
          <a:stretch>
            <a:fillRect/>
          </a:stretch>
        </p:blipFill>
        <p:spPr bwMode="auto">
          <a:xfrm>
            <a:off x="2927352" y="1341438"/>
            <a:ext cx="6419849" cy="4591050"/>
          </a:xfrm>
          <a:prstGeom prst="rect">
            <a:avLst/>
          </a:prstGeom>
          <a:noFill/>
          <a:ln w="9525">
            <a:noFill/>
            <a:miter lim="800000"/>
            <a:headEnd/>
            <a:tailEnd/>
          </a:ln>
        </p:spPr>
      </p:pic>
      <p:sp>
        <p:nvSpPr>
          <p:cNvPr id="35843" name="Text Box 5"/>
          <p:cNvSpPr txBox="1">
            <a:spLocks noChangeArrowheads="1"/>
          </p:cNvSpPr>
          <p:nvPr/>
        </p:nvSpPr>
        <p:spPr bwMode="auto">
          <a:xfrm>
            <a:off x="0" y="5772373"/>
            <a:ext cx="8113184" cy="457200"/>
          </a:xfrm>
          <a:prstGeom prst="rect">
            <a:avLst/>
          </a:prstGeom>
          <a:noFill/>
          <a:ln w="9525">
            <a:noFill/>
            <a:miter lim="800000"/>
            <a:headEnd/>
            <a:tailEnd/>
          </a:ln>
        </p:spPr>
        <p:txBody>
          <a:bodyPr>
            <a:prstTxWarp prst="textNoShape">
              <a:avLst/>
            </a:prstTxWarp>
            <a:spAutoFit/>
          </a:bodyPr>
          <a:lstStyle/>
          <a:p>
            <a:r>
              <a:rPr lang="en-US" sz="1200" dirty="0"/>
              <a:t>Burr, D. B. &amp; Gallant, M. A</a:t>
            </a:r>
            <a:r>
              <a:rPr lang="en-US" sz="1200" i="1" dirty="0"/>
              <a:t>.</a:t>
            </a:r>
            <a:r>
              <a:rPr lang="en-US" sz="1200" dirty="0"/>
              <a:t> </a:t>
            </a:r>
            <a:r>
              <a:rPr lang="en-GB" sz="1200" dirty="0">
                <a:ea typeface="Arial" pitchFamily="4" charset="0"/>
                <a:cs typeface="Arial" pitchFamily="4" charset="0"/>
              </a:rPr>
              <a:t>(2012)</a:t>
            </a:r>
            <a:r>
              <a:rPr lang="en-US" sz="1200" dirty="0">
                <a:solidFill>
                  <a:srgbClr val="000000"/>
                </a:solidFill>
                <a:ea typeface="Arial" pitchFamily="4" charset="0"/>
                <a:cs typeface="Arial" pitchFamily="4" charset="0"/>
              </a:rPr>
              <a:t> </a:t>
            </a:r>
            <a:r>
              <a:rPr lang="en-US" sz="1200" dirty="0"/>
              <a:t>Bone </a:t>
            </a:r>
            <a:r>
              <a:rPr lang="en-US" sz="1200" dirty="0" err="1"/>
              <a:t>remodelling</a:t>
            </a:r>
            <a:r>
              <a:rPr lang="en-US" sz="1200" dirty="0"/>
              <a:t> in osteoarthritis</a:t>
            </a:r>
          </a:p>
          <a:p>
            <a:r>
              <a:rPr lang="en-US" sz="1200" i="1" dirty="0">
                <a:ea typeface="Arial" pitchFamily="4" charset="0"/>
                <a:cs typeface="Arial" pitchFamily="4" charset="0"/>
              </a:rPr>
              <a:t>Nat. Rev. </a:t>
            </a:r>
            <a:r>
              <a:rPr lang="en-US" sz="1200" i="1" dirty="0" err="1">
                <a:ea typeface="Arial" pitchFamily="4" charset="0"/>
                <a:cs typeface="Arial" pitchFamily="4" charset="0"/>
              </a:rPr>
              <a:t>Rheumatol</a:t>
            </a:r>
            <a:r>
              <a:rPr lang="en-US" sz="1200" i="1" dirty="0">
                <a:ea typeface="Arial" pitchFamily="4" charset="0"/>
                <a:cs typeface="Arial" pitchFamily="4" charset="0"/>
              </a:rPr>
              <a:t>.</a:t>
            </a:r>
            <a:r>
              <a:rPr lang="en-US" sz="1200" dirty="0">
                <a:ea typeface="Arial" pitchFamily="4" charset="0"/>
                <a:cs typeface="Arial" pitchFamily="4" charset="0"/>
              </a:rPr>
              <a:t> doi:10.1038/nrrheum.2012.130</a:t>
            </a:r>
          </a:p>
        </p:txBody>
      </p:sp>
      <p:pic>
        <p:nvPicPr>
          <p:cNvPr id="35844" name="Picture 10" descr="nrrheum"/>
          <p:cNvPicPr>
            <a:picLocks noChangeAspect="1" noChangeArrowheads="1"/>
          </p:cNvPicPr>
          <p:nvPr/>
        </p:nvPicPr>
        <p:blipFill>
          <a:blip r:embed="rId4"/>
          <a:srcRect/>
          <a:stretch>
            <a:fillRect/>
          </a:stretch>
        </p:blipFill>
        <p:spPr bwMode="auto">
          <a:xfrm>
            <a:off x="8551334" y="6334126"/>
            <a:ext cx="3594100" cy="479425"/>
          </a:xfrm>
          <a:prstGeom prst="rect">
            <a:avLst/>
          </a:prstGeom>
          <a:noFill/>
          <a:ln w="9525">
            <a:noFill/>
            <a:miter lim="800000"/>
            <a:headEnd/>
            <a:tailEnd/>
          </a:ln>
        </p:spPr>
      </p:pic>
      <p:sp>
        <p:nvSpPr>
          <p:cNvPr id="35845" name="Rectangle 6"/>
          <p:cNvSpPr>
            <a:spLocks noChangeArrowheads="1"/>
          </p:cNvSpPr>
          <p:nvPr/>
        </p:nvSpPr>
        <p:spPr bwMode="auto">
          <a:xfrm>
            <a:off x="609600" y="0"/>
            <a:ext cx="10957984" cy="132715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PATOGENESI</a:t>
            </a:r>
            <a:br>
              <a:rPr lang="it-IT" sz="4000" b="1">
                <a:solidFill>
                  <a:schemeClr val="tx2"/>
                </a:solidFill>
                <a:latin typeface="Calibri" pitchFamily="4" charset="0"/>
              </a:rPr>
            </a:br>
            <a:r>
              <a:rPr lang="it-IT" sz="3200">
                <a:solidFill>
                  <a:schemeClr val="tx2"/>
                </a:solidFill>
                <a:latin typeface="Calibri" pitchFamily="4" charset="0"/>
              </a:rPr>
              <a:t>modello ipotetico</a:t>
            </a:r>
          </a:p>
        </p:txBody>
      </p:sp>
      <p:sp>
        <p:nvSpPr>
          <p:cNvPr id="35846" name="Rectangle 12"/>
          <p:cNvSpPr>
            <a:spLocks noChangeArrowheads="1"/>
          </p:cNvSpPr>
          <p:nvPr/>
        </p:nvSpPr>
        <p:spPr bwMode="auto">
          <a:xfrm>
            <a:off x="9215967" y="5516563"/>
            <a:ext cx="3119967" cy="457200"/>
          </a:xfrm>
          <a:prstGeom prst="rect">
            <a:avLst/>
          </a:prstGeom>
          <a:noFill/>
          <a:ln w="9525">
            <a:noFill/>
            <a:miter lim="800000"/>
            <a:headEnd/>
            <a:tailEnd/>
          </a:ln>
        </p:spPr>
        <p:txBody>
          <a:bodyPr>
            <a:prstTxWarp prst="textNoShape">
              <a:avLst/>
            </a:prstTxWarp>
            <a:spAutoFit/>
          </a:bodyPr>
          <a:lstStyle/>
          <a:p>
            <a:pPr algn="ctr"/>
            <a:r>
              <a:rPr lang="it-IT" sz="1200">
                <a:latin typeface="Calibri" pitchFamily="4" charset="0"/>
              </a:rPr>
              <a:t>collagenases and other enzymes that destroy cartilage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6"/>
          <p:cNvSpPr txBox="1">
            <a:spLocks noChangeArrowheads="1"/>
          </p:cNvSpPr>
          <p:nvPr/>
        </p:nvSpPr>
        <p:spPr bwMode="auto">
          <a:xfrm>
            <a:off x="624417" y="29337"/>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PROGRESSIONE delle LESIONI -1</a:t>
            </a:r>
          </a:p>
        </p:txBody>
      </p:sp>
      <p:sp>
        <p:nvSpPr>
          <p:cNvPr id="37891" name="Rectangle 6"/>
          <p:cNvSpPr>
            <a:spLocks noGrp="1" noChangeArrowheads="1"/>
          </p:cNvSpPr>
          <p:nvPr>
            <p:ph type="body" sz="half" idx="1"/>
          </p:nvPr>
        </p:nvSpPr>
        <p:spPr>
          <a:xfrm>
            <a:off x="624418" y="1600200"/>
            <a:ext cx="3566583" cy="4205288"/>
          </a:xfrm>
        </p:spPr>
        <p:txBody>
          <a:bodyPr/>
          <a:lstStyle/>
          <a:p>
            <a:pPr algn="ctr">
              <a:buFontTx/>
              <a:buNone/>
            </a:pPr>
            <a:r>
              <a:rPr lang="it-IT" sz="2400" b="1">
                <a:latin typeface="Calibri" pitchFamily="4" charset="0"/>
              </a:rPr>
              <a:t>MACROSCOPICO</a:t>
            </a:r>
          </a:p>
          <a:p>
            <a:pPr algn="ctr">
              <a:buFontTx/>
              <a:buNone/>
            </a:pPr>
            <a:r>
              <a:rPr lang="it-IT" sz="2000">
                <a:latin typeface="Calibri" pitchFamily="4" charset="0"/>
              </a:rPr>
              <a:t>Perdita di</a:t>
            </a:r>
          </a:p>
          <a:p>
            <a:pPr algn="ctr">
              <a:buFontTx/>
              <a:buNone/>
            </a:pPr>
            <a:r>
              <a:rPr lang="it-IT" sz="2000">
                <a:latin typeface="Calibri" pitchFamily="4" charset="0"/>
              </a:rPr>
              <a:t>levigatezza con</a:t>
            </a:r>
          </a:p>
          <a:p>
            <a:pPr algn="ctr">
              <a:buFontTx/>
              <a:buNone/>
            </a:pPr>
            <a:r>
              <a:rPr lang="it-IT" sz="2000">
                <a:latin typeface="Calibri" pitchFamily="4" charset="0"/>
              </a:rPr>
              <a:t>comparsa di</a:t>
            </a:r>
          </a:p>
          <a:p>
            <a:pPr algn="ctr">
              <a:buFontTx/>
              <a:buNone/>
            </a:pPr>
            <a:r>
              <a:rPr lang="it-IT" sz="2000">
                <a:latin typeface="Calibri" pitchFamily="4" charset="0"/>
              </a:rPr>
              <a:t>chiazze giallastre</a:t>
            </a:r>
          </a:p>
          <a:p>
            <a:pPr algn="ctr">
              <a:buFontTx/>
              <a:buNone/>
            </a:pPr>
            <a:endParaRPr lang="it-IT" sz="2400" b="1">
              <a:latin typeface="Calibri" pitchFamily="4" charset="0"/>
            </a:endParaRPr>
          </a:p>
        </p:txBody>
      </p:sp>
      <p:sp>
        <p:nvSpPr>
          <p:cNvPr id="37892" name="Rectangle 8"/>
          <p:cNvSpPr>
            <a:spLocks noChangeArrowheads="1"/>
          </p:cNvSpPr>
          <p:nvPr/>
        </p:nvSpPr>
        <p:spPr bwMode="auto">
          <a:xfrm>
            <a:off x="4353985" y="1600200"/>
            <a:ext cx="3566583" cy="4205288"/>
          </a:xfrm>
          <a:prstGeom prst="rect">
            <a:avLst/>
          </a:prstGeom>
          <a:noFill/>
          <a:ln w="9525">
            <a:noFill/>
            <a:miter lim="800000"/>
            <a:headEnd/>
            <a:tailEnd/>
          </a:ln>
        </p:spPr>
        <p:txBody>
          <a:bodyPr>
            <a:prstTxWarp prst="textNoShape">
              <a:avLst/>
            </a:prstTxWarp>
          </a:bodyPr>
          <a:lstStyle/>
          <a:p>
            <a:pPr marL="342900" indent="-342900" algn="ctr" eaLnBrk="0" hangingPunct="0">
              <a:spcBef>
                <a:spcPct val="20000"/>
              </a:spcBef>
            </a:pPr>
            <a:r>
              <a:rPr lang="it-IT" sz="2400" b="1">
                <a:latin typeface="Calibri" pitchFamily="4" charset="0"/>
              </a:rPr>
              <a:t>MICROSCOPICO</a:t>
            </a:r>
          </a:p>
          <a:p>
            <a:pPr marL="342900" indent="-342900" algn="ctr" eaLnBrk="0" hangingPunct="0">
              <a:spcBef>
                <a:spcPct val="20000"/>
              </a:spcBef>
            </a:pPr>
            <a:r>
              <a:rPr lang="it-IT" sz="2000">
                <a:latin typeface="Calibri" pitchFamily="4" charset="0"/>
              </a:rPr>
              <a:t>Fibrillazione della</a:t>
            </a:r>
          </a:p>
          <a:p>
            <a:pPr marL="342900" indent="-342900" algn="ctr" eaLnBrk="0" hangingPunct="0">
              <a:spcBef>
                <a:spcPct val="20000"/>
              </a:spcBef>
            </a:pPr>
            <a:r>
              <a:rPr lang="it-IT" sz="2000">
                <a:latin typeface="Calibri" pitchFamily="4" charset="0"/>
              </a:rPr>
              <a:t>cartilagine con </a:t>
            </a:r>
            <a:r>
              <a:rPr lang="it-IT" sz="2000" b="1">
                <a:latin typeface="Calibri" pitchFamily="4" charset="0"/>
              </a:rPr>
              <a:t>necrosi</a:t>
            </a:r>
          </a:p>
          <a:p>
            <a:pPr marL="342900" indent="-342900" algn="ctr" eaLnBrk="0" hangingPunct="0">
              <a:spcBef>
                <a:spcPct val="20000"/>
              </a:spcBef>
            </a:pPr>
            <a:r>
              <a:rPr lang="it-IT" sz="2000" b="1">
                <a:latin typeface="Calibri" pitchFamily="4" charset="0"/>
              </a:rPr>
              <a:t>dei condrociti </a:t>
            </a:r>
            <a:r>
              <a:rPr lang="it-IT" sz="2000">
                <a:latin typeface="Calibri" pitchFamily="4" charset="0"/>
              </a:rPr>
              <a:t>degli</a:t>
            </a:r>
          </a:p>
          <a:p>
            <a:pPr marL="342900" indent="-342900" algn="ctr" eaLnBrk="0" hangingPunct="0">
              <a:spcBef>
                <a:spcPct val="20000"/>
              </a:spcBef>
            </a:pPr>
            <a:r>
              <a:rPr lang="it-IT" sz="2000">
                <a:latin typeface="Calibri" pitchFamily="4" charset="0"/>
              </a:rPr>
              <a:t>strati superficiali</a:t>
            </a:r>
          </a:p>
        </p:txBody>
      </p:sp>
      <p:sp>
        <p:nvSpPr>
          <p:cNvPr id="37893" name="Rectangle 9"/>
          <p:cNvSpPr>
            <a:spLocks noChangeArrowheads="1"/>
          </p:cNvSpPr>
          <p:nvPr/>
        </p:nvSpPr>
        <p:spPr bwMode="auto">
          <a:xfrm>
            <a:off x="8098367" y="1600200"/>
            <a:ext cx="3566584" cy="4205288"/>
          </a:xfrm>
          <a:prstGeom prst="rect">
            <a:avLst/>
          </a:prstGeom>
          <a:noFill/>
          <a:ln w="9525">
            <a:noFill/>
            <a:miter lim="800000"/>
            <a:headEnd/>
            <a:tailEnd/>
          </a:ln>
        </p:spPr>
        <p:txBody>
          <a:bodyPr>
            <a:prstTxWarp prst="textNoShape">
              <a:avLst/>
            </a:prstTxWarp>
          </a:bodyPr>
          <a:lstStyle/>
          <a:p>
            <a:pPr marL="342900" indent="-342900" algn="ctr" eaLnBrk="0" hangingPunct="0">
              <a:spcBef>
                <a:spcPct val="20000"/>
              </a:spcBef>
            </a:pPr>
            <a:r>
              <a:rPr lang="it-IT" sz="2400" b="1">
                <a:latin typeface="Calibri" pitchFamily="4" charset="0"/>
              </a:rPr>
              <a:t>ISTOCHIMICO</a:t>
            </a:r>
          </a:p>
          <a:p>
            <a:pPr marL="342900" indent="-342900" algn="ctr" eaLnBrk="0" hangingPunct="0">
              <a:spcBef>
                <a:spcPct val="20000"/>
              </a:spcBef>
            </a:pPr>
            <a:r>
              <a:rPr lang="it-IT" sz="2000">
                <a:latin typeface="Calibri" pitchFamily="4" charset="0"/>
              </a:rPr>
              <a:t>Scompaginamento</a:t>
            </a:r>
          </a:p>
          <a:p>
            <a:pPr marL="342900" indent="-342900" algn="ctr" eaLnBrk="0" hangingPunct="0">
              <a:spcBef>
                <a:spcPct val="20000"/>
              </a:spcBef>
            </a:pPr>
            <a:r>
              <a:rPr lang="it-IT" sz="2000">
                <a:latin typeface="Calibri" pitchFamily="4" charset="0"/>
              </a:rPr>
              <a:t>della trama</a:t>
            </a:r>
          </a:p>
          <a:p>
            <a:pPr marL="342900" indent="-342900" algn="ctr" eaLnBrk="0" hangingPunct="0">
              <a:spcBef>
                <a:spcPct val="20000"/>
              </a:spcBef>
            </a:pPr>
            <a:r>
              <a:rPr lang="it-IT" sz="2000">
                <a:latin typeface="Calibri" pitchFamily="4" charset="0"/>
              </a:rPr>
              <a:t>fibrillare con perdita</a:t>
            </a:r>
          </a:p>
          <a:p>
            <a:pPr marL="342900" indent="-342900" algn="ctr" eaLnBrk="0" hangingPunct="0">
              <a:spcBef>
                <a:spcPct val="20000"/>
              </a:spcBef>
            </a:pPr>
            <a:r>
              <a:rPr lang="it-IT" sz="2000">
                <a:latin typeface="Calibri" pitchFamily="4" charset="0"/>
              </a:rPr>
              <a:t>dell’intensità</a:t>
            </a:r>
          </a:p>
          <a:p>
            <a:pPr marL="342900" indent="-342900" algn="ctr" eaLnBrk="0" hangingPunct="0">
              <a:spcBef>
                <a:spcPct val="20000"/>
              </a:spcBef>
            </a:pPr>
            <a:r>
              <a:rPr lang="it-IT" sz="2000">
                <a:latin typeface="Calibri" pitchFamily="4" charset="0"/>
              </a:rPr>
              <a:t>metacromatica</a:t>
            </a:r>
          </a:p>
          <a:p>
            <a:pPr marL="342900" indent="-342900" algn="ctr" eaLnBrk="0" hangingPunct="0">
              <a:spcBef>
                <a:spcPct val="20000"/>
              </a:spcBef>
            </a:pPr>
            <a:endParaRPr lang="it-IT" sz="2000">
              <a:latin typeface="Calibri" pitchFamily="4" charset="0"/>
            </a:endParaRPr>
          </a:p>
          <a:p>
            <a:pPr marL="342900" indent="-342900" algn="ctr" eaLnBrk="0" hangingPunct="0">
              <a:spcBef>
                <a:spcPct val="20000"/>
              </a:spcBef>
            </a:pPr>
            <a:endParaRPr lang="it-IT" sz="2400" b="1">
              <a:latin typeface="Calibri" pitchFamily="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6"/>
          <p:cNvSpPr txBox="1">
            <a:spLocks noChangeArrowheads="1"/>
          </p:cNvSpPr>
          <p:nvPr/>
        </p:nvSpPr>
        <p:spPr bwMode="auto">
          <a:xfrm>
            <a:off x="624417" y="29337"/>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PROGRESSIONE delle LESIONI -2</a:t>
            </a:r>
          </a:p>
        </p:txBody>
      </p:sp>
      <p:sp>
        <p:nvSpPr>
          <p:cNvPr id="38915" name="Rectangle 5"/>
          <p:cNvSpPr>
            <a:spLocks noChangeArrowheads="1"/>
          </p:cNvSpPr>
          <p:nvPr/>
        </p:nvSpPr>
        <p:spPr bwMode="auto">
          <a:xfrm>
            <a:off x="624418" y="1600200"/>
            <a:ext cx="3566583" cy="4205288"/>
          </a:xfrm>
          <a:prstGeom prst="rect">
            <a:avLst/>
          </a:prstGeom>
          <a:noFill/>
          <a:ln w="9525">
            <a:noFill/>
            <a:miter lim="800000"/>
            <a:headEnd/>
            <a:tailEnd/>
          </a:ln>
        </p:spPr>
        <p:txBody>
          <a:bodyPr>
            <a:prstTxWarp prst="textNoShape">
              <a:avLst/>
            </a:prstTxWarp>
          </a:bodyPr>
          <a:lstStyle/>
          <a:p>
            <a:pPr marL="342900" indent="-342900" algn="ctr" eaLnBrk="0" hangingPunct="0">
              <a:spcBef>
                <a:spcPct val="20000"/>
              </a:spcBef>
            </a:pPr>
            <a:r>
              <a:rPr lang="it-IT" sz="2400" b="1">
                <a:latin typeface="Calibri" pitchFamily="4" charset="0"/>
              </a:rPr>
              <a:t>MACROSCOPICO</a:t>
            </a:r>
          </a:p>
          <a:p>
            <a:pPr marL="342900" indent="-342900" algn="ctr" eaLnBrk="0" hangingPunct="0">
              <a:spcBef>
                <a:spcPct val="20000"/>
              </a:spcBef>
            </a:pPr>
            <a:r>
              <a:rPr lang="it-IT" sz="2000">
                <a:latin typeface="Calibri" pitchFamily="4" charset="0"/>
              </a:rPr>
              <a:t>Fissurazioni e</a:t>
            </a:r>
          </a:p>
          <a:p>
            <a:pPr marL="342900" indent="-342900" algn="ctr" eaLnBrk="0" hangingPunct="0">
              <a:spcBef>
                <a:spcPct val="20000"/>
              </a:spcBef>
            </a:pPr>
            <a:r>
              <a:rPr lang="it-IT" sz="2000">
                <a:latin typeface="Calibri" pitchFamily="4" charset="0"/>
              </a:rPr>
              <a:t>ulcerazioni focali o confluenti fino alla</a:t>
            </a:r>
          </a:p>
          <a:p>
            <a:pPr marL="342900" indent="-342900" algn="ctr" eaLnBrk="0" hangingPunct="0">
              <a:spcBef>
                <a:spcPct val="20000"/>
              </a:spcBef>
            </a:pPr>
            <a:r>
              <a:rPr lang="it-IT" sz="2000">
                <a:latin typeface="Calibri" pitchFamily="4" charset="0"/>
              </a:rPr>
              <a:t>denudazione dell’osso</a:t>
            </a:r>
          </a:p>
          <a:p>
            <a:pPr marL="342900" indent="-342900" algn="ctr" eaLnBrk="0" hangingPunct="0">
              <a:spcBef>
                <a:spcPct val="20000"/>
              </a:spcBef>
            </a:pPr>
            <a:r>
              <a:rPr lang="it-IT" sz="2000">
                <a:latin typeface="Calibri" pitchFamily="4" charset="0"/>
              </a:rPr>
              <a:t>subcondrale nelle zone</a:t>
            </a:r>
          </a:p>
          <a:p>
            <a:pPr marL="342900" indent="-342900" algn="ctr" eaLnBrk="0" hangingPunct="0">
              <a:spcBef>
                <a:spcPct val="20000"/>
              </a:spcBef>
            </a:pPr>
            <a:r>
              <a:rPr lang="it-IT" sz="2000">
                <a:latin typeface="Calibri" pitchFamily="4" charset="0"/>
              </a:rPr>
              <a:t>sottoposte a carico</a:t>
            </a:r>
          </a:p>
          <a:p>
            <a:pPr marL="342900" indent="-342900" algn="ctr" eaLnBrk="0" hangingPunct="0">
              <a:spcBef>
                <a:spcPct val="20000"/>
              </a:spcBef>
            </a:pPr>
            <a:endParaRPr lang="it-IT" sz="2400" b="1">
              <a:latin typeface="Calibri" pitchFamily="4" charset="0"/>
            </a:endParaRPr>
          </a:p>
        </p:txBody>
      </p:sp>
      <p:sp>
        <p:nvSpPr>
          <p:cNvPr id="38916" name="Rectangle 6"/>
          <p:cNvSpPr>
            <a:spLocks noChangeArrowheads="1"/>
          </p:cNvSpPr>
          <p:nvPr/>
        </p:nvSpPr>
        <p:spPr bwMode="auto">
          <a:xfrm>
            <a:off x="4353985" y="1600200"/>
            <a:ext cx="3566583" cy="4205288"/>
          </a:xfrm>
          <a:prstGeom prst="rect">
            <a:avLst/>
          </a:prstGeom>
          <a:noFill/>
          <a:ln w="9525">
            <a:noFill/>
            <a:miter lim="800000"/>
            <a:headEnd/>
            <a:tailEnd/>
          </a:ln>
        </p:spPr>
        <p:txBody>
          <a:bodyPr>
            <a:prstTxWarp prst="textNoShape">
              <a:avLst/>
            </a:prstTxWarp>
          </a:bodyPr>
          <a:lstStyle/>
          <a:p>
            <a:pPr marL="342900" indent="-342900" algn="ctr" eaLnBrk="0" hangingPunct="0">
              <a:spcBef>
                <a:spcPct val="20000"/>
              </a:spcBef>
            </a:pPr>
            <a:r>
              <a:rPr lang="it-IT" sz="2400" b="1">
                <a:latin typeface="Calibri" pitchFamily="4" charset="0"/>
              </a:rPr>
              <a:t>MICROSCOPICO</a:t>
            </a:r>
          </a:p>
          <a:p>
            <a:pPr marL="342900" indent="-342900" algn="ctr" eaLnBrk="0" hangingPunct="0">
              <a:spcBef>
                <a:spcPct val="20000"/>
              </a:spcBef>
            </a:pPr>
            <a:r>
              <a:rPr lang="it-IT" sz="2000">
                <a:latin typeface="Calibri" pitchFamily="4" charset="0"/>
              </a:rPr>
              <a:t>Fissurazioni ed erosioni</a:t>
            </a:r>
          </a:p>
          <a:p>
            <a:pPr marL="342900" indent="-342900" algn="ctr" eaLnBrk="0" hangingPunct="0">
              <a:spcBef>
                <a:spcPct val="20000"/>
              </a:spcBef>
            </a:pPr>
            <a:r>
              <a:rPr lang="it-IT" sz="2000">
                <a:latin typeface="Calibri" pitchFamily="4" charset="0"/>
              </a:rPr>
              <a:t>raggiungono lo strato</a:t>
            </a:r>
          </a:p>
          <a:p>
            <a:pPr marL="342900" indent="-342900" algn="ctr" eaLnBrk="0" hangingPunct="0">
              <a:spcBef>
                <a:spcPct val="20000"/>
              </a:spcBef>
            </a:pPr>
            <a:r>
              <a:rPr lang="it-IT" sz="2000">
                <a:latin typeface="Calibri" pitchFamily="4" charset="0"/>
              </a:rPr>
              <a:t>profondo. </a:t>
            </a:r>
            <a:r>
              <a:rPr lang="it-IT" sz="2000" b="1">
                <a:latin typeface="Calibri" pitchFamily="4" charset="0"/>
              </a:rPr>
              <a:t>I condrociti</a:t>
            </a:r>
          </a:p>
          <a:p>
            <a:pPr marL="342900" indent="-342900" algn="ctr" eaLnBrk="0" hangingPunct="0">
              <a:spcBef>
                <a:spcPct val="20000"/>
              </a:spcBef>
            </a:pPr>
            <a:r>
              <a:rPr lang="it-IT" sz="2000" b="1">
                <a:latin typeface="Calibri" pitchFamily="4" charset="0"/>
              </a:rPr>
              <a:t>proliferano tendendo a</a:t>
            </a:r>
          </a:p>
          <a:p>
            <a:pPr marL="342900" indent="-342900" algn="ctr" eaLnBrk="0" hangingPunct="0">
              <a:spcBef>
                <a:spcPct val="20000"/>
              </a:spcBef>
            </a:pPr>
            <a:r>
              <a:rPr lang="it-IT" sz="2000" b="1">
                <a:latin typeface="Calibri" pitchFamily="4" charset="0"/>
              </a:rPr>
              <a:t>raggrupparsi per dare</a:t>
            </a:r>
          </a:p>
          <a:p>
            <a:pPr marL="342900" indent="-342900" algn="ctr" eaLnBrk="0" hangingPunct="0">
              <a:spcBef>
                <a:spcPct val="20000"/>
              </a:spcBef>
            </a:pPr>
            <a:r>
              <a:rPr lang="it-IT" sz="2000" b="1">
                <a:latin typeface="Calibri" pitchFamily="4" charset="0"/>
              </a:rPr>
              <a:t>una risposta riparativa</a:t>
            </a:r>
          </a:p>
        </p:txBody>
      </p:sp>
      <p:sp>
        <p:nvSpPr>
          <p:cNvPr id="38917" name="Rectangle 7"/>
          <p:cNvSpPr>
            <a:spLocks noChangeArrowheads="1"/>
          </p:cNvSpPr>
          <p:nvPr/>
        </p:nvSpPr>
        <p:spPr bwMode="auto">
          <a:xfrm>
            <a:off x="8098367" y="1600200"/>
            <a:ext cx="3566584" cy="4205288"/>
          </a:xfrm>
          <a:prstGeom prst="rect">
            <a:avLst/>
          </a:prstGeom>
          <a:noFill/>
          <a:ln w="9525">
            <a:noFill/>
            <a:miter lim="800000"/>
            <a:headEnd/>
            <a:tailEnd/>
          </a:ln>
        </p:spPr>
        <p:txBody>
          <a:bodyPr>
            <a:prstTxWarp prst="textNoShape">
              <a:avLst/>
            </a:prstTxWarp>
          </a:bodyPr>
          <a:lstStyle/>
          <a:p>
            <a:pPr marL="342900" indent="-342900" algn="ctr" eaLnBrk="0" hangingPunct="0">
              <a:spcBef>
                <a:spcPct val="20000"/>
              </a:spcBef>
            </a:pPr>
            <a:r>
              <a:rPr lang="it-IT" sz="2400" b="1">
                <a:latin typeface="Calibri" pitchFamily="4" charset="0"/>
              </a:rPr>
              <a:t>ISTOCHIMICO</a:t>
            </a:r>
          </a:p>
          <a:p>
            <a:pPr marL="342900" indent="-342900" algn="ctr" eaLnBrk="0" hangingPunct="0">
              <a:spcBef>
                <a:spcPct val="20000"/>
              </a:spcBef>
            </a:pPr>
            <a:r>
              <a:rPr lang="it-IT" sz="2000">
                <a:latin typeface="Calibri" pitchFamily="4" charset="0"/>
              </a:rPr>
              <a:t>Aumento della</a:t>
            </a:r>
          </a:p>
          <a:p>
            <a:pPr marL="342900" indent="-342900" algn="ctr" eaLnBrk="0" hangingPunct="0">
              <a:spcBef>
                <a:spcPct val="20000"/>
              </a:spcBef>
            </a:pPr>
            <a:r>
              <a:rPr lang="it-IT" sz="2000">
                <a:latin typeface="Calibri" pitchFamily="4" charset="0"/>
              </a:rPr>
              <a:t>produzione di</a:t>
            </a:r>
          </a:p>
          <a:p>
            <a:pPr marL="342900" indent="-342900" algn="ctr" eaLnBrk="0" hangingPunct="0">
              <a:spcBef>
                <a:spcPct val="20000"/>
              </a:spcBef>
            </a:pPr>
            <a:r>
              <a:rPr lang="it-IT" sz="2000">
                <a:latin typeface="Calibri" pitchFamily="4" charset="0"/>
              </a:rPr>
              <a:t>proteoglicani e</a:t>
            </a:r>
          </a:p>
          <a:p>
            <a:pPr marL="342900" indent="-342900" algn="ctr" eaLnBrk="0" hangingPunct="0">
              <a:spcBef>
                <a:spcPct val="20000"/>
              </a:spcBef>
            </a:pPr>
            <a:r>
              <a:rPr lang="it-IT" sz="2000">
                <a:latin typeface="Calibri" pitchFamily="4" charset="0"/>
              </a:rPr>
              <a:t>collagene con un</a:t>
            </a:r>
          </a:p>
          <a:p>
            <a:pPr marL="342900" indent="-342900" algn="ctr" eaLnBrk="0" hangingPunct="0">
              <a:spcBef>
                <a:spcPct val="20000"/>
              </a:spcBef>
            </a:pPr>
            <a:r>
              <a:rPr lang="it-IT" sz="2000">
                <a:latin typeface="Calibri" pitchFamily="4" charset="0"/>
              </a:rPr>
              <a:t>alterato rapporto</a:t>
            </a:r>
          </a:p>
          <a:p>
            <a:pPr marL="342900" indent="-342900" algn="ctr" eaLnBrk="0" hangingPunct="0">
              <a:spcBef>
                <a:spcPct val="20000"/>
              </a:spcBef>
            </a:pPr>
            <a:r>
              <a:rPr lang="it-IT" sz="2000">
                <a:latin typeface="Calibri" pitchFamily="4" charset="0"/>
              </a:rPr>
              <a:t>condroitin-4/condroitin</a:t>
            </a:r>
          </a:p>
          <a:p>
            <a:pPr marL="342900" indent="-342900" algn="ctr" eaLnBrk="0" hangingPunct="0">
              <a:spcBef>
                <a:spcPct val="20000"/>
              </a:spcBef>
            </a:pPr>
            <a:r>
              <a:rPr lang="it-IT" sz="2000">
                <a:latin typeface="Calibri" pitchFamily="4" charset="0"/>
              </a:rPr>
              <a:t>6-solfato con</a:t>
            </a:r>
          </a:p>
          <a:p>
            <a:pPr marL="342900" indent="-342900" algn="ctr" eaLnBrk="0" hangingPunct="0">
              <a:spcBef>
                <a:spcPct val="20000"/>
              </a:spcBef>
            </a:pPr>
            <a:r>
              <a:rPr lang="it-IT" sz="2000">
                <a:latin typeface="Calibri" pitchFamily="4" charset="0"/>
              </a:rPr>
              <a:t>prevalenza del primo</a:t>
            </a:r>
            <a:endParaRPr lang="it-IT" sz="2400" b="1">
              <a:latin typeface="Calibri" pitchFamily="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6"/>
          <p:cNvSpPr txBox="1">
            <a:spLocks noChangeArrowheads="1"/>
          </p:cNvSpPr>
          <p:nvPr/>
        </p:nvSpPr>
        <p:spPr bwMode="auto">
          <a:xfrm>
            <a:off x="624417" y="29337"/>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PROGRESSIONE delle LESIONI -3</a:t>
            </a:r>
          </a:p>
        </p:txBody>
      </p:sp>
      <p:sp>
        <p:nvSpPr>
          <p:cNvPr id="39939" name="Rectangle 5"/>
          <p:cNvSpPr>
            <a:spLocks noChangeArrowheads="1"/>
          </p:cNvSpPr>
          <p:nvPr/>
        </p:nvSpPr>
        <p:spPr bwMode="auto">
          <a:xfrm>
            <a:off x="624418" y="1600200"/>
            <a:ext cx="3566583" cy="4205288"/>
          </a:xfrm>
          <a:prstGeom prst="rect">
            <a:avLst/>
          </a:prstGeom>
          <a:noFill/>
          <a:ln w="9525">
            <a:noFill/>
            <a:miter lim="800000"/>
            <a:headEnd/>
            <a:tailEnd/>
          </a:ln>
        </p:spPr>
        <p:txBody>
          <a:bodyPr>
            <a:prstTxWarp prst="textNoShape">
              <a:avLst/>
            </a:prstTxWarp>
          </a:bodyPr>
          <a:lstStyle/>
          <a:p>
            <a:pPr marL="342900" indent="-342900" algn="ctr" eaLnBrk="0" hangingPunct="0">
              <a:spcBef>
                <a:spcPct val="20000"/>
              </a:spcBef>
            </a:pPr>
            <a:r>
              <a:rPr lang="it-IT" sz="2400" b="1">
                <a:latin typeface="Calibri" pitchFamily="4" charset="0"/>
              </a:rPr>
              <a:t>MACROSCOPICO</a:t>
            </a:r>
          </a:p>
          <a:p>
            <a:pPr marL="342900" indent="-342900" algn="ctr" eaLnBrk="0" hangingPunct="0">
              <a:spcBef>
                <a:spcPct val="20000"/>
              </a:spcBef>
            </a:pPr>
            <a:r>
              <a:rPr lang="it-IT" sz="2000">
                <a:latin typeface="Calibri" pitchFamily="4" charset="0"/>
              </a:rPr>
              <a:t>Formazione di zone di</a:t>
            </a:r>
          </a:p>
          <a:p>
            <a:pPr marL="342900" indent="-342900" algn="ctr" eaLnBrk="0" hangingPunct="0">
              <a:spcBef>
                <a:spcPct val="20000"/>
              </a:spcBef>
            </a:pPr>
            <a:r>
              <a:rPr lang="it-IT" sz="2000">
                <a:latin typeface="Calibri" pitchFamily="4" charset="0"/>
              </a:rPr>
              <a:t>neoproduzione</a:t>
            </a:r>
          </a:p>
          <a:p>
            <a:pPr marL="342900" indent="-342900" algn="ctr" eaLnBrk="0" hangingPunct="0">
              <a:spcBef>
                <a:spcPct val="20000"/>
              </a:spcBef>
            </a:pPr>
            <a:r>
              <a:rPr lang="it-IT" sz="2000">
                <a:latin typeface="Calibri" pitchFamily="4" charset="0"/>
              </a:rPr>
              <a:t>cartilaginea nelle zone</a:t>
            </a:r>
          </a:p>
          <a:p>
            <a:pPr marL="342900" indent="-342900" algn="ctr" eaLnBrk="0" hangingPunct="0">
              <a:spcBef>
                <a:spcPct val="20000"/>
              </a:spcBef>
            </a:pPr>
            <a:r>
              <a:rPr lang="it-IT" sz="2000">
                <a:latin typeface="Calibri" pitchFamily="4" charset="0"/>
              </a:rPr>
              <a:t>non sottoposte a carico</a:t>
            </a:r>
          </a:p>
          <a:p>
            <a:pPr marL="342900" indent="-342900" algn="ctr" eaLnBrk="0" hangingPunct="0">
              <a:spcBef>
                <a:spcPct val="20000"/>
              </a:spcBef>
            </a:pPr>
            <a:r>
              <a:rPr lang="it-IT" sz="2000">
                <a:latin typeface="Calibri" pitchFamily="4" charset="0"/>
              </a:rPr>
              <a:t>nelle neoapposizioni</a:t>
            </a:r>
          </a:p>
          <a:p>
            <a:pPr marL="342900" indent="-342900" algn="ctr" eaLnBrk="0" hangingPunct="0">
              <a:spcBef>
                <a:spcPct val="20000"/>
              </a:spcBef>
            </a:pPr>
            <a:r>
              <a:rPr lang="it-IT" sz="2000">
                <a:latin typeface="Calibri" pitchFamily="4" charset="0"/>
              </a:rPr>
              <a:t>provenienti dall’osso</a:t>
            </a:r>
          </a:p>
          <a:p>
            <a:pPr marL="342900" indent="-342900" algn="ctr" eaLnBrk="0" hangingPunct="0">
              <a:spcBef>
                <a:spcPct val="20000"/>
              </a:spcBef>
            </a:pPr>
            <a:r>
              <a:rPr lang="it-IT" sz="2000">
                <a:latin typeface="Calibri" pitchFamily="4" charset="0"/>
              </a:rPr>
              <a:t>subcondrale</a:t>
            </a:r>
            <a:endParaRPr lang="it-IT" sz="2400" b="1">
              <a:latin typeface="Calibri" pitchFamily="4" charset="0"/>
            </a:endParaRPr>
          </a:p>
        </p:txBody>
      </p:sp>
      <p:sp>
        <p:nvSpPr>
          <p:cNvPr id="39940" name="Rectangle 6"/>
          <p:cNvSpPr>
            <a:spLocks noChangeArrowheads="1"/>
          </p:cNvSpPr>
          <p:nvPr/>
        </p:nvSpPr>
        <p:spPr bwMode="auto">
          <a:xfrm>
            <a:off x="4353985" y="1600200"/>
            <a:ext cx="3566583" cy="4205288"/>
          </a:xfrm>
          <a:prstGeom prst="rect">
            <a:avLst/>
          </a:prstGeom>
          <a:noFill/>
          <a:ln w="9525">
            <a:noFill/>
            <a:miter lim="800000"/>
            <a:headEnd/>
            <a:tailEnd/>
          </a:ln>
        </p:spPr>
        <p:txBody>
          <a:bodyPr>
            <a:prstTxWarp prst="textNoShape">
              <a:avLst/>
            </a:prstTxWarp>
          </a:bodyPr>
          <a:lstStyle/>
          <a:p>
            <a:pPr marL="342900" indent="-342900" algn="ctr" eaLnBrk="0" hangingPunct="0">
              <a:spcBef>
                <a:spcPct val="20000"/>
              </a:spcBef>
            </a:pPr>
            <a:r>
              <a:rPr lang="it-IT" sz="2400" b="1">
                <a:latin typeface="Calibri" pitchFamily="4" charset="0"/>
              </a:rPr>
              <a:t>MICROSCOPICO</a:t>
            </a:r>
          </a:p>
          <a:p>
            <a:pPr marL="342900" indent="-342900" algn="ctr" eaLnBrk="0" hangingPunct="0">
              <a:spcBef>
                <a:spcPct val="20000"/>
              </a:spcBef>
            </a:pPr>
            <a:r>
              <a:rPr lang="it-IT" sz="2000" b="1">
                <a:latin typeface="Calibri" pitchFamily="4" charset="0"/>
              </a:rPr>
              <a:t>Proliferazione dell’osso</a:t>
            </a:r>
          </a:p>
          <a:p>
            <a:pPr marL="342900" indent="-342900" algn="ctr" eaLnBrk="0" hangingPunct="0">
              <a:spcBef>
                <a:spcPct val="20000"/>
              </a:spcBef>
            </a:pPr>
            <a:r>
              <a:rPr lang="it-IT" sz="2000" b="1">
                <a:latin typeface="Calibri" pitchFamily="4" charset="0"/>
              </a:rPr>
              <a:t>subcondrale</a:t>
            </a:r>
          </a:p>
        </p:txBody>
      </p:sp>
      <p:sp>
        <p:nvSpPr>
          <p:cNvPr id="39941" name="Rectangle 7"/>
          <p:cNvSpPr>
            <a:spLocks noChangeArrowheads="1"/>
          </p:cNvSpPr>
          <p:nvPr/>
        </p:nvSpPr>
        <p:spPr bwMode="auto">
          <a:xfrm>
            <a:off x="8098367" y="1600200"/>
            <a:ext cx="3566584" cy="4205288"/>
          </a:xfrm>
          <a:prstGeom prst="rect">
            <a:avLst/>
          </a:prstGeom>
          <a:noFill/>
          <a:ln w="9525">
            <a:noFill/>
            <a:miter lim="800000"/>
            <a:headEnd/>
            <a:tailEnd/>
          </a:ln>
        </p:spPr>
        <p:txBody>
          <a:bodyPr>
            <a:prstTxWarp prst="textNoShape">
              <a:avLst/>
            </a:prstTxWarp>
          </a:bodyPr>
          <a:lstStyle/>
          <a:p>
            <a:pPr marL="342900" indent="-342900" algn="ctr" eaLnBrk="0" hangingPunct="0">
              <a:spcBef>
                <a:spcPct val="20000"/>
              </a:spcBef>
            </a:pPr>
            <a:r>
              <a:rPr lang="it-IT" sz="2400" b="1">
                <a:latin typeface="Calibri" pitchFamily="4" charset="0"/>
              </a:rPr>
              <a:t>ISTOCHIMICO</a:t>
            </a:r>
          </a:p>
          <a:p>
            <a:pPr marL="342900" indent="-342900" algn="ctr" eaLnBrk="0" hangingPunct="0">
              <a:spcBef>
                <a:spcPct val="20000"/>
              </a:spcBef>
            </a:pPr>
            <a:r>
              <a:rPr lang="it-IT" sz="2000">
                <a:latin typeface="Calibri" pitchFamily="4" charset="0"/>
              </a:rPr>
              <a:t>Osteofiti sintetizzano</a:t>
            </a:r>
          </a:p>
          <a:p>
            <a:pPr marL="342900" indent="-342900" algn="ctr" eaLnBrk="0" hangingPunct="0">
              <a:spcBef>
                <a:spcPct val="20000"/>
              </a:spcBef>
            </a:pPr>
            <a:r>
              <a:rPr lang="it-IT" sz="2000">
                <a:latin typeface="Calibri" pitchFamily="4" charset="0"/>
              </a:rPr>
              <a:t>cartilagine con maggior</a:t>
            </a:r>
          </a:p>
          <a:p>
            <a:pPr marL="342900" indent="-342900" algn="ctr" eaLnBrk="0" hangingPunct="0">
              <a:spcBef>
                <a:spcPct val="20000"/>
              </a:spcBef>
            </a:pPr>
            <a:r>
              <a:rPr lang="it-IT" sz="2000">
                <a:latin typeface="Calibri" pitchFamily="4" charset="0"/>
              </a:rPr>
              <a:t>ricchezza di collagene di</a:t>
            </a:r>
          </a:p>
          <a:p>
            <a:pPr marL="342900" indent="-342900" algn="ctr" eaLnBrk="0" hangingPunct="0">
              <a:spcBef>
                <a:spcPct val="20000"/>
              </a:spcBef>
            </a:pPr>
            <a:r>
              <a:rPr lang="it-IT" sz="2000">
                <a:latin typeface="Calibri" pitchFamily="4" charset="0"/>
              </a:rPr>
              <a:t>tipo I e con normale</a:t>
            </a:r>
          </a:p>
          <a:p>
            <a:pPr marL="342900" indent="-342900" algn="ctr" eaLnBrk="0" hangingPunct="0">
              <a:spcBef>
                <a:spcPct val="20000"/>
              </a:spcBef>
            </a:pPr>
            <a:r>
              <a:rPr lang="it-IT" sz="2000">
                <a:latin typeface="Calibri" pitchFamily="4" charset="0"/>
              </a:rPr>
              <a:t>produzione cartilaginea</a:t>
            </a:r>
            <a:endParaRPr lang="it-IT" sz="2400" b="1">
              <a:latin typeface="Calibri" pitchFamily="4" charset="0"/>
            </a:endParaRPr>
          </a:p>
        </p:txBody>
      </p:sp>
      <p:pic>
        <p:nvPicPr>
          <p:cNvPr id="39942" name="Picture 6" descr="3047 dx MA 4"/>
          <p:cNvPicPr>
            <a:picLocks noChangeAspect="1" noChangeArrowheads="1"/>
          </p:cNvPicPr>
          <p:nvPr/>
        </p:nvPicPr>
        <p:blipFill>
          <a:blip r:embed="rId2">
            <a:lum bright="6000" contrast="6000"/>
          </a:blip>
          <a:srcRect/>
          <a:stretch>
            <a:fillRect/>
          </a:stretch>
        </p:blipFill>
        <p:spPr bwMode="auto">
          <a:xfrm>
            <a:off x="5640917" y="4191000"/>
            <a:ext cx="6551083"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normAutofit/>
          </a:bodyPr>
          <a:lstStyle/>
          <a:p>
            <a:pPr eaLnBrk="1" hangingPunct="1"/>
            <a:r>
              <a:rPr lang="it-IT" sz="4000" b="1">
                <a:latin typeface="Calibri" pitchFamily="4" charset="0"/>
              </a:rPr>
              <a:t>ARTROSI</a:t>
            </a:r>
          </a:p>
        </p:txBody>
      </p:sp>
      <p:sp>
        <p:nvSpPr>
          <p:cNvPr id="18435" name="Rectangle 5"/>
          <p:cNvSpPr>
            <a:spLocks noGrp="1" noChangeArrowheads="1"/>
          </p:cNvSpPr>
          <p:nvPr>
            <p:ph type="body" idx="1"/>
          </p:nvPr>
        </p:nvSpPr>
        <p:spPr>
          <a:xfrm>
            <a:off x="609600" y="1125538"/>
            <a:ext cx="10972800" cy="4525962"/>
          </a:xfrm>
        </p:spPr>
        <p:txBody>
          <a:bodyPr/>
          <a:lstStyle/>
          <a:p>
            <a:pPr marL="609600" indent="-609600" eaLnBrk="1" hangingPunct="1">
              <a:lnSpc>
                <a:spcPct val="90000"/>
              </a:lnSpc>
              <a:buFontTx/>
              <a:buNone/>
            </a:pPr>
            <a:endParaRPr lang="it-IT"/>
          </a:p>
          <a:p>
            <a:pPr marL="609600" indent="-609600" eaLnBrk="1" hangingPunct="1">
              <a:lnSpc>
                <a:spcPct val="90000"/>
              </a:lnSpc>
            </a:pPr>
            <a:r>
              <a:rPr lang="it-IT"/>
              <a:t>Classificazione </a:t>
            </a:r>
          </a:p>
          <a:p>
            <a:pPr marL="609600" indent="-609600" eaLnBrk="1" hangingPunct="1">
              <a:lnSpc>
                <a:spcPct val="90000"/>
              </a:lnSpc>
            </a:pPr>
            <a:r>
              <a:rPr lang="it-IT"/>
              <a:t>Definizione</a:t>
            </a:r>
          </a:p>
          <a:p>
            <a:pPr marL="609600" indent="-609600" eaLnBrk="1" hangingPunct="1">
              <a:lnSpc>
                <a:spcPct val="90000"/>
              </a:lnSpc>
            </a:pPr>
            <a:r>
              <a:rPr lang="it-IT"/>
              <a:t>Epidemiologia </a:t>
            </a:r>
          </a:p>
          <a:p>
            <a:pPr marL="609600" indent="-609600" eaLnBrk="1" hangingPunct="1">
              <a:lnSpc>
                <a:spcPct val="90000"/>
              </a:lnSpc>
            </a:pPr>
            <a:r>
              <a:rPr lang="it-IT"/>
              <a:t>FdR</a:t>
            </a:r>
          </a:p>
          <a:p>
            <a:pPr marL="609600" indent="-609600" eaLnBrk="1" hangingPunct="1">
              <a:lnSpc>
                <a:spcPct val="90000"/>
              </a:lnSpc>
            </a:pPr>
            <a:r>
              <a:rPr lang="it-IT"/>
              <a:t>Patogenesi</a:t>
            </a:r>
          </a:p>
          <a:p>
            <a:pPr marL="609600" indent="-609600" eaLnBrk="1" hangingPunct="1">
              <a:lnSpc>
                <a:spcPct val="90000"/>
              </a:lnSpc>
            </a:pPr>
            <a:r>
              <a:rPr lang="it-IT"/>
              <a:t>Quadro clinico</a:t>
            </a:r>
          </a:p>
          <a:p>
            <a:pPr marL="609600" indent="-609600" eaLnBrk="1" hangingPunct="1">
              <a:lnSpc>
                <a:spcPct val="90000"/>
              </a:lnSpc>
            </a:pPr>
            <a:r>
              <a:rPr lang="it-IT"/>
              <a:t>Diagnosi strumentale </a:t>
            </a:r>
          </a:p>
          <a:p>
            <a:pPr marL="609600" indent="-609600" eaLnBrk="1" hangingPunct="1">
              <a:lnSpc>
                <a:spcPct val="90000"/>
              </a:lnSpc>
            </a:pPr>
            <a:r>
              <a:rPr lang="it-IT"/>
              <a:t>Trattamento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4" descr="OA_Pezzi1"/>
          <p:cNvPicPr>
            <a:picLocks noChangeAspect="1" noChangeArrowheads="1"/>
          </p:cNvPicPr>
          <p:nvPr/>
        </p:nvPicPr>
        <p:blipFill>
          <a:blip r:embed="rId2"/>
          <a:srcRect/>
          <a:stretch>
            <a:fillRect/>
          </a:stretch>
        </p:blipFill>
        <p:spPr bwMode="auto">
          <a:xfrm>
            <a:off x="882651" y="1246188"/>
            <a:ext cx="4557183" cy="4762500"/>
          </a:xfrm>
          <a:prstGeom prst="rect">
            <a:avLst/>
          </a:prstGeom>
          <a:noFill/>
          <a:ln w="9525">
            <a:solidFill>
              <a:schemeClr val="tx1"/>
            </a:solidFill>
            <a:miter lim="800000"/>
            <a:headEnd/>
            <a:tailEnd/>
          </a:ln>
        </p:spPr>
      </p:pic>
      <p:sp>
        <p:nvSpPr>
          <p:cNvPr id="40963" name="Rectangle 5"/>
          <p:cNvSpPr>
            <a:spLocks noChangeArrowheads="1"/>
          </p:cNvSpPr>
          <p:nvPr/>
        </p:nvSpPr>
        <p:spPr bwMode="auto">
          <a:xfrm>
            <a:off x="882651" y="1246188"/>
            <a:ext cx="4572000" cy="4724400"/>
          </a:xfrm>
          <a:prstGeom prst="rect">
            <a:avLst/>
          </a:prstGeom>
          <a:noFill/>
          <a:ln w="38100">
            <a:solidFill>
              <a:srgbClr val="00FF00"/>
            </a:solidFill>
            <a:miter lim="800000"/>
            <a:headEnd/>
            <a:tailEnd/>
          </a:ln>
        </p:spPr>
        <p:txBody>
          <a:bodyPr wrap="none" anchor="ctr">
            <a:prstTxWarp prst="textNoShape">
              <a:avLst/>
            </a:prstTxWarp>
          </a:bodyPr>
          <a:lstStyle/>
          <a:p>
            <a:endParaRPr lang="en-GB"/>
          </a:p>
        </p:txBody>
      </p:sp>
      <p:pic>
        <p:nvPicPr>
          <p:cNvPr id="40964" name="Picture 7" descr="Rotation of OA_MAX03"/>
          <p:cNvPicPr>
            <a:picLocks noChangeAspect="1" noChangeArrowheads="1"/>
          </p:cNvPicPr>
          <p:nvPr/>
        </p:nvPicPr>
        <p:blipFill>
          <a:blip r:embed="rId3"/>
          <a:srcRect/>
          <a:stretch>
            <a:fillRect/>
          </a:stretch>
        </p:blipFill>
        <p:spPr bwMode="auto">
          <a:xfrm>
            <a:off x="6369051" y="1017589"/>
            <a:ext cx="5384800" cy="2670175"/>
          </a:xfrm>
          <a:prstGeom prst="rect">
            <a:avLst/>
          </a:prstGeom>
          <a:noFill/>
          <a:ln w="9525">
            <a:noFill/>
            <a:miter lim="800000"/>
            <a:headEnd/>
            <a:tailEnd/>
          </a:ln>
        </p:spPr>
      </p:pic>
      <p:pic>
        <p:nvPicPr>
          <p:cNvPr id="40965" name="Picture 8" descr="Rotation of OA_MIN02"/>
          <p:cNvPicPr>
            <a:picLocks noChangeAspect="1" noChangeArrowheads="1"/>
          </p:cNvPicPr>
          <p:nvPr/>
        </p:nvPicPr>
        <p:blipFill>
          <a:blip r:embed="rId4"/>
          <a:srcRect/>
          <a:stretch>
            <a:fillRect/>
          </a:stretch>
        </p:blipFill>
        <p:spPr bwMode="auto">
          <a:xfrm>
            <a:off x="6369051" y="3673476"/>
            <a:ext cx="5448300" cy="2678113"/>
          </a:xfrm>
          <a:prstGeom prst="rect">
            <a:avLst/>
          </a:prstGeom>
          <a:noFill/>
          <a:ln w="9525">
            <a:noFill/>
            <a:miter lim="800000"/>
            <a:headEnd/>
            <a:tailEnd/>
          </a:ln>
        </p:spPr>
      </p:pic>
      <p:sp>
        <p:nvSpPr>
          <p:cNvPr id="40966" name="Rectangle 9"/>
          <p:cNvSpPr>
            <a:spLocks noChangeArrowheads="1"/>
          </p:cNvSpPr>
          <p:nvPr/>
        </p:nvSpPr>
        <p:spPr bwMode="auto">
          <a:xfrm>
            <a:off x="6369051" y="1017588"/>
            <a:ext cx="5486400" cy="5334000"/>
          </a:xfrm>
          <a:prstGeom prst="rect">
            <a:avLst/>
          </a:prstGeom>
          <a:noFill/>
          <a:ln w="38100">
            <a:solidFill>
              <a:srgbClr val="00FF00"/>
            </a:solidFill>
            <a:miter lim="800000"/>
            <a:headEnd/>
            <a:tailEnd/>
          </a:ln>
        </p:spPr>
        <p:txBody>
          <a:bodyPr wrap="none" anchor="ctr">
            <a:prstTxWarp prst="textNoShape">
              <a:avLst/>
            </a:prstTxWarp>
          </a:bodyPr>
          <a:lstStyle/>
          <a:p>
            <a:endParaRPr lang="en-GB"/>
          </a:p>
        </p:txBody>
      </p:sp>
      <p:sp>
        <p:nvSpPr>
          <p:cNvPr id="40967" name="Line 10"/>
          <p:cNvSpPr>
            <a:spLocks noChangeShapeType="1"/>
          </p:cNvSpPr>
          <p:nvPr/>
        </p:nvSpPr>
        <p:spPr bwMode="auto">
          <a:xfrm>
            <a:off x="6369051" y="3684588"/>
            <a:ext cx="5486400" cy="0"/>
          </a:xfrm>
          <a:prstGeom prst="line">
            <a:avLst/>
          </a:prstGeom>
          <a:noFill/>
          <a:ln w="38100">
            <a:solidFill>
              <a:srgbClr val="00FF00"/>
            </a:solidFill>
            <a:round/>
            <a:headEnd/>
            <a:tailEnd/>
          </a:ln>
        </p:spPr>
        <p:txBody>
          <a:bodyPr>
            <a:prstTxWarp prst="textNoShape">
              <a:avLst/>
            </a:prstTxWarp>
          </a:bodyPr>
          <a:lstStyle/>
          <a:p>
            <a:endParaRPr lang="it-IT"/>
          </a:p>
        </p:txBody>
      </p:sp>
      <p:sp>
        <p:nvSpPr>
          <p:cNvPr id="40968" name="Line 11"/>
          <p:cNvSpPr>
            <a:spLocks noChangeShapeType="1"/>
          </p:cNvSpPr>
          <p:nvPr/>
        </p:nvSpPr>
        <p:spPr bwMode="auto">
          <a:xfrm flipV="1">
            <a:off x="4235451" y="1017588"/>
            <a:ext cx="2133600" cy="1676400"/>
          </a:xfrm>
          <a:prstGeom prst="line">
            <a:avLst/>
          </a:prstGeom>
          <a:noFill/>
          <a:ln w="38100" cap="rnd">
            <a:solidFill>
              <a:schemeClr val="accent2"/>
            </a:solidFill>
            <a:prstDash val="sysDot"/>
            <a:round/>
            <a:headEnd/>
            <a:tailEnd type="triangle" w="med" len="med"/>
          </a:ln>
        </p:spPr>
        <p:txBody>
          <a:bodyPr>
            <a:prstTxWarp prst="textNoShape">
              <a:avLst/>
            </a:prstTxWarp>
          </a:bodyPr>
          <a:lstStyle/>
          <a:p>
            <a:endParaRPr lang="it-IT"/>
          </a:p>
        </p:txBody>
      </p:sp>
      <p:sp>
        <p:nvSpPr>
          <p:cNvPr id="40969" name="Line 12"/>
          <p:cNvSpPr>
            <a:spLocks noChangeShapeType="1"/>
          </p:cNvSpPr>
          <p:nvPr/>
        </p:nvSpPr>
        <p:spPr bwMode="auto">
          <a:xfrm>
            <a:off x="4235451" y="2693988"/>
            <a:ext cx="2133600" cy="914400"/>
          </a:xfrm>
          <a:prstGeom prst="line">
            <a:avLst/>
          </a:prstGeom>
          <a:noFill/>
          <a:ln w="38100" cap="rnd">
            <a:solidFill>
              <a:schemeClr val="accent2"/>
            </a:solidFill>
            <a:prstDash val="sysDot"/>
            <a:round/>
            <a:headEnd/>
            <a:tailEnd type="triangle" w="med" len="med"/>
          </a:ln>
        </p:spPr>
        <p:txBody>
          <a:bodyPr>
            <a:prstTxWarp prst="textNoShape">
              <a:avLst/>
            </a:prstTxWarp>
          </a:bodyPr>
          <a:lstStyle/>
          <a:p>
            <a:endParaRPr lang="it-IT"/>
          </a:p>
        </p:txBody>
      </p:sp>
      <p:sp>
        <p:nvSpPr>
          <p:cNvPr id="40970" name="Line 13"/>
          <p:cNvSpPr>
            <a:spLocks noChangeShapeType="1"/>
          </p:cNvSpPr>
          <p:nvPr/>
        </p:nvSpPr>
        <p:spPr bwMode="auto">
          <a:xfrm flipV="1">
            <a:off x="4337051" y="3760788"/>
            <a:ext cx="2032000" cy="1524000"/>
          </a:xfrm>
          <a:prstGeom prst="line">
            <a:avLst/>
          </a:prstGeom>
          <a:noFill/>
          <a:ln w="38100" cap="rnd">
            <a:solidFill>
              <a:schemeClr val="accent2"/>
            </a:solidFill>
            <a:prstDash val="sysDot"/>
            <a:round/>
            <a:headEnd/>
            <a:tailEnd type="triangle" w="med" len="med"/>
          </a:ln>
        </p:spPr>
        <p:txBody>
          <a:bodyPr>
            <a:prstTxWarp prst="textNoShape">
              <a:avLst/>
            </a:prstTxWarp>
          </a:bodyPr>
          <a:lstStyle/>
          <a:p>
            <a:endParaRPr lang="it-IT"/>
          </a:p>
        </p:txBody>
      </p:sp>
      <p:sp>
        <p:nvSpPr>
          <p:cNvPr id="40971" name="Line 14"/>
          <p:cNvSpPr>
            <a:spLocks noChangeShapeType="1"/>
          </p:cNvSpPr>
          <p:nvPr/>
        </p:nvSpPr>
        <p:spPr bwMode="auto">
          <a:xfrm>
            <a:off x="4337051" y="5284788"/>
            <a:ext cx="2032000" cy="1066800"/>
          </a:xfrm>
          <a:prstGeom prst="line">
            <a:avLst/>
          </a:prstGeom>
          <a:noFill/>
          <a:ln w="38100" cap="rnd">
            <a:solidFill>
              <a:schemeClr val="accent2"/>
            </a:solidFill>
            <a:prstDash val="sysDot"/>
            <a:round/>
            <a:headEnd/>
            <a:tailEnd type="triangle" w="med" len="med"/>
          </a:ln>
        </p:spPr>
        <p:txBody>
          <a:bodyPr>
            <a:prstTxWarp prst="textNoShape">
              <a:avLst/>
            </a:prstTxWarp>
          </a:bodyPr>
          <a:lstStyle/>
          <a:p>
            <a:endParaRPr lang="it-IT"/>
          </a:p>
        </p:txBody>
      </p:sp>
      <p:sp>
        <p:nvSpPr>
          <p:cNvPr id="40972" name="Text Box 15"/>
          <p:cNvSpPr txBox="1">
            <a:spLocks noChangeArrowheads="1"/>
          </p:cNvSpPr>
          <p:nvPr/>
        </p:nvSpPr>
        <p:spPr bwMode="auto">
          <a:xfrm>
            <a:off x="7181851" y="5649914"/>
            <a:ext cx="31496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it-IT" sz="2000"/>
              <a:t>Minimally damaged cartilage</a:t>
            </a:r>
          </a:p>
        </p:txBody>
      </p:sp>
      <p:sp>
        <p:nvSpPr>
          <p:cNvPr id="40973" name="Text Box 16"/>
          <p:cNvSpPr txBox="1">
            <a:spLocks noChangeArrowheads="1"/>
          </p:cNvSpPr>
          <p:nvPr/>
        </p:nvSpPr>
        <p:spPr bwMode="auto">
          <a:xfrm>
            <a:off x="7181851" y="2982914"/>
            <a:ext cx="31496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it-IT" sz="2000"/>
              <a:t>Maximally damaged cartilage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6"/>
          <p:cNvSpPr txBox="1">
            <a:spLocks noChangeArrowheads="1"/>
          </p:cNvSpPr>
          <p:nvPr/>
        </p:nvSpPr>
        <p:spPr bwMode="auto">
          <a:xfrm>
            <a:off x="624417" y="76200"/>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OSSO SUBCONDRALE</a:t>
            </a:r>
          </a:p>
        </p:txBody>
      </p:sp>
      <p:pic>
        <p:nvPicPr>
          <p:cNvPr id="4" name="Picture 3" descr="002 sx MA 5 microrad copy"/>
          <p:cNvPicPr>
            <a:picLocks noChangeAspect="1" noChangeArrowheads="1"/>
          </p:cNvPicPr>
          <p:nvPr/>
        </p:nvPicPr>
        <p:blipFill>
          <a:blip r:embed="rId2"/>
          <a:srcRect/>
          <a:stretch>
            <a:fillRect/>
          </a:stretch>
        </p:blipFill>
        <p:spPr bwMode="auto">
          <a:xfrm>
            <a:off x="3352800" y="1143000"/>
            <a:ext cx="5293784" cy="2895600"/>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5" name="Parentesi graffa aperta 4"/>
          <p:cNvSpPr/>
          <p:nvPr/>
        </p:nvSpPr>
        <p:spPr>
          <a:xfrm flipH="1">
            <a:off x="7518400" y="2133600"/>
            <a:ext cx="609600" cy="1066800"/>
          </a:xfrm>
          <a:prstGeom prst="leftBrace">
            <a:avLst/>
          </a:prstGeom>
          <a:ln w="38100">
            <a:solidFill>
              <a:srgbClr val="FF0000"/>
            </a:solidFill>
          </a:ln>
        </p:spPr>
        <p:style>
          <a:lnRef idx="2">
            <a:schemeClr val="accent1"/>
          </a:lnRef>
          <a:fillRef idx="0">
            <a:schemeClr val="accent1"/>
          </a:fillRef>
          <a:effectRef idx="1">
            <a:schemeClr val="accent1"/>
          </a:effectRef>
          <a:fontRef idx="minor">
            <a:schemeClr val="tx1"/>
          </a:fontRef>
        </p:style>
      </p:sp>
      <p:sp>
        <p:nvSpPr>
          <p:cNvPr id="41989" name="Text Box 28"/>
          <p:cNvSpPr txBox="1">
            <a:spLocks noChangeArrowheads="1"/>
          </p:cNvSpPr>
          <p:nvPr/>
        </p:nvSpPr>
        <p:spPr bwMode="auto">
          <a:xfrm>
            <a:off x="7829552" y="4038600"/>
            <a:ext cx="4057649" cy="2616101"/>
          </a:xfrm>
          <a:prstGeom prst="rect">
            <a:avLst/>
          </a:prstGeom>
          <a:solidFill>
            <a:schemeClr val="bg1"/>
          </a:solidFill>
          <a:ln w="9525">
            <a:noFill/>
            <a:miter lim="800000"/>
            <a:headEnd/>
            <a:tailEnd/>
          </a:ln>
        </p:spPr>
        <p:txBody>
          <a:bodyPr wrap="square">
            <a:prstTxWarp prst="textNoShape">
              <a:avLst/>
            </a:prstTxWarp>
            <a:spAutoFit/>
          </a:bodyPr>
          <a:lstStyle/>
          <a:p>
            <a:pPr algn="ctr">
              <a:spcBef>
                <a:spcPct val="50000"/>
              </a:spcBef>
              <a:spcAft>
                <a:spcPts val="600"/>
              </a:spcAft>
            </a:pPr>
            <a:r>
              <a:rPr lang="en-US" sz="2400" b="1" i="1" dirty="0">
                <a:solidFill>
                  <a:srgbClr val="000000"/>
                </a:solidFill>
                <a:latin typeface="Calibri" pitchFamily="4" charset="0"/>
              </a:rPr>
              <a:t>OSSO TRABECOLARE</a:t>
            </a:r>
          </a:p>
          <a:p>
            <a:pPr>
              <a:spcBef>
                <a:spcPct val="50000"/>
              </a:spcBef>
              <a:spcAft>
                <a:spcPts val="600"/>
              </a:spcAft>
              <a:buFontTx/>
              <a:buChar char="•"/>
            </a:pPr>
            <a:r>
              <a:rPr lang="en-US" sz="2000" dirty="0" err="1">
                <a:solidFill>
                  <a:srgbClr val="000000"/>
                </a:solidFill>
                <a:latin typeface="Calibri" pitchFamily="4" charset="0"/>
              </a:rPr>
              <a:t>Ispessimento</a:t>
            </a:r>
            <a:r>
              <a:rPr lang="en-US" sz="2000" dirty="0">
                <a:solidFill>
                  <a:srgbClr val="000000"/>
                </a:solidFill>
                <a:latin typeface="Calibri" pitchFamily="4" charset="0"/>
              </a:rPr>
              <a:t> </a:t>
            </a:r>
            <a:r>
              <a:rPr lang="en-US" sz="2000" dirty="0" err="1">
                <a:solidFill>
                  <a:srgbClr val="000000"/>
                </a:solidFill>
                <a:latin typeface="Calibri" pitchFamily="4" charset="0"/>
              </a:rPr>
              <a:t>trabecole</a:t>
            </a:r>
            <a:endParaRPr lang="en-US" sz="2000" dirty="0">
              <a:solidFill>
                <a:srgbClr val="000000"/>
              </a:solidFill>
              <a:latin typeface="Calibri" pitchFamily="4" charset="0"/>
            </a:endParaRPr>
          </a:p>
          <a:p>
            <a:pPr>
              <a:spcBef>
                <a:spcPct val="50000"/>
              </a:spcBef>
              <a:spcAft>
                <a:spcPts val="600"/>
              </a:spcAft>
              <a:buFontTx/>
              <a:buChar char="•"/>
            </a:pPr>
            <a:r>
              <a:rPr lang="en-US" sz="2000" dirty="0" err="1">
                <a:solidFill>
                  <a:srgbClr val="000000"/>
                </a:solidFill>
                <a:latin typeface="Calibri" pitchFamily="4" charset="0"/>
              </a:rPr>
              <a:t>Microfratture</a:t>
            </a:r>
            <a:r>
              <a:rPr lang="en-US" sz="2000" dirty="0">
                <a:solidFill>
                  <a:srgbClr val="000000"/>
                </a:solidFill>
                <a:latin typeface="Calibri" pitchFamily="4" charset="0"/>
              </a:rPr>
              <a:t> </a:t>
            </a:r>
            <a:r>
              <a:rPr lang="en-US" sz="2000" dirty="0" err="1">
                <a:solidFill>
                  <a:srgbClr val="000000"/>
                </a:solidFill>
                <a:latin typeface="Calibri" pitchFamily="4" charset="0"/>
              </a:rPr>
              <a:t>trabecolari</a:t>
            </a:r>
            <a:endParaRPr lang="en-US" sz="2000" dirty="0">
              <a:solidFill>
                <a:srgbClr val="000000"/>
              </a:solidFill>
              <a:latin typeface="Calibri" pitchFamily="4" charset="0"/>
            </a:endParaRPr>
          </a:p>
          <a:p>
            <a:pPr>
              <a:spcBef>
                <a:spcPct val="50000"/>
              </a:spcBef>
              <a:spcAft>
                <a:spcPts val="600"/>
              </a:spcAft>
              <a:buFontTx/>
              <a:buChar char="•"/>
            </a:pPr>
            <a:r>
              <a:rPr lang="en-US" sz="2000" dirty="0" err="1">
                <a:solidFill>
                  <a:srgbClr val="000000"/>
                </a:solidFill>
                <a:latin typeface="Calibri" pitchFamily="4" charset="0"/>
              </a:rPr>
              <a:t>Aumento</a:t>
            </a:r>
            <a:r>
              <a:rPr lang="en-US" sz="2000" dirty="0">
                <a:solidFill>
                  <a:srgbClr val="000000"/>
                </a:solidFill>
                <a:latin typeface="Calibri" pitchFamily="4" charset="0"/>
              </a:rPr>
              <a:t> volume</a:t>
            </a:r>
          </a:p>
          <a:p>
            <a:pPr>
              <a:spcBef>
                <a:spcPct val="50000"/>
              </a:spcBef>
              <a:spcAft>
                <a:spcPts val="600"/>
              </a:spcAft>
              <a:buFontTx/>
              <a:buChar char="•"/>
            </a:pPr>
            <a:r>
              <a:rPr lang="en-US" sz="2000" dirty="0" err="1">
                <a:solidFill>
                  <a:srgbClr val="000000"/>
                </a:solidFill>
                <a:latin typeface="Calibri" pitchFamily="4" charset="0"/>
              </a:rPr>
              <a:t>Sclerosi</a:t>
            </a:r>
            <a:endParaRPr lang="en-US" sz="2000" dirty="0">
              <a:solidFill>
                <a:srgbClr val="000000"/>
              </a:solidFill>
              <a:latin typeface="Calibri" pitchFamily="4" charset="0"/>
            </a:endParaRPr>
          </a:p>
        </p:txBody>
      </p:sp>
      <p:sp>
        <p:nvSpPr>
          <p:cNvPr id="41990" name="Text Box 28"/>
          <p:cNvSpPr txBox="1">
            <a:spLocks noChangeArrowheads="1"/>
          </p:cNvSpPr>
          <p:nvPr/>
        </p:nvSpPr>
        <p:spPr bwMode="auto">
          <a:xfrm>
            <a:off x="711200" y="4038601"/>
            <a:ext cx="3722255" cy="2616101"/>
          </a:xfrm>
          <a:prstGeom prst="rect">
            <a:avLst/>
          </a:prstGeom>
          <a:solidFill>
            <a:schemeClr val="bg1"/>
          </a:solidFill>
          <a:ln w="9525">
            <a:noFill/>
            <a:miter lim="800000"/>
            <a:headEnd/>
            <a:tailEnd/>
          </a:ln>
        </p:spPr>
        <p:txBody>
          <a:bodyPr wrap="square">
            <a:prstTxWarp prst="textNoShape">
              <a:avLst/>
            </a:prstTxWarp>
            <a:spAutoFit/>
          </a:bodyPr>
          <a:lstStyle/>
          <a:p>
            <a:pPr algn="ctr">
              <a:spcBef>
                <a:spcPct val="50000"/>
              </a:spcBef>
              <a:spcAft>
                <a:spcPts val="600"/>
              </a:spcAft>
            </a:pPr>
            <a:r>
              <a:rPr lang="en-US" sz="2400" b="1" i="1" dirty="0">
                <a:solidFill>
                  <a:srgbClr val="000000"/>
                </a:solidFill>
                <a:latin typeface="Calibri" pitchFamily="4" charset="0"/>
              </a:rPr>
              <a:t>OSSO CORTICALE</a:t>
            </a:r>
          </a:p>
          <a:p>
            <a:pPr>
              <a:spcBef>
                <a:spcPct val="50000"/>
              </a:spcBef>
              <a:spcAft>
                <a:spcPts val="600"/>
              </a:spcAft>
              <a:buFontTx/>
              <a:buChar char="•"/>
            </a:pPr>
            <a:r>
              <a:rPr lang="en-US" sz="2000" dirty="0" err="1">
                <a:solidFill>
                  <a:srgbClr val="000000"/>
                </a:solidFill>
                <a:latin typeface="Calibri" pitchFamily="4" charset="0"/>
              </a:rPr>
              <a:t>Microcracks</a:t>
            </a:r>
            <a:endParaRPr lang="en-US" sz="2000" dirty="0">
              <a:solidFill>
                <a:srgbClr val="000000"/>
              </a:solidFill>
              <a:latin typeface="Calibri" pitchFamily="4" charset="0"/>
            </a:endParaRPr>
          </a:p>
          <a:p>
            <a:pPr>
              <a:spcBef>
                <a:spcPct val="50000"/>
              </a:spcBef>
              <a:spcAft>
                <a:spcPts val="600"/>
              </a:spcAft>
              <a:buFontTx/>
              <a:buChar char="•"/>
            </a:pPr>
            <a:r>
              <a:rPr lang="en-US" sz="2000" dirty="0" err="1">
                <a:solidFill>
                  <a:srgbClr val="000000"/>
                </a:solidFill>
                <a:latin typeface="Calibri" pitchFamily="4" charset="0"/>
              </a:rPr>
              <a:t>Riassorbimento</a:t>
            </a:r>
            <a:endParaRPr lang="en-US" sz="2000" dirty="0">
              <a:solidFill>
                <a:srgbClr val="000000"/>
              </a:solidFill>
              <a:latin typeface="Calibri" pitchFamily="4" charset="0"/>
            </a:endParaRPr>
          </a:p>
          <a:p>
            <a:pPr>
              <a:spcBef>
                <a:spcPct val="50000"/>
              </a:spcBef>
              <a:spcAft>
                <a:spcPts val="600"/>
              </a:spcAft>
              <a:buFontTx/>
              <a:buChar char="•"/>
            </a:pPr>
            <a:r>
              <a:rPr lang="en-US" sz="2000" dirty="0" err="1">
                <a:solidFill>
                  <a:srgbClr val="000000"/>
                </a:solidFill>
                <a:latin typeface="Calibri" pitchFamily="4" charset="0"/>
              </a:rPr>
              <a:t>Ispessimento</a:t>
            </a:r>
            <a:endParaRPr lang="en-US" sz="2000" dirty="0">
              <a:solidFill>
                <a:srgbClr val="000000"/>
              </a:solidFill>
              <a:latin typeface="Calibri" pitchFamily="4" charset="0"/>
            </a:endParaRPr>
          </a:p>
          <a:p>
            <a:pPr>
              <a:spcBef>
                <a:spcPct val="50000"/>
              </a:spcBef>
              <a:spcAft>
                <a:spcPts val="600"/>
              </a:spcAft>
              <a:buFontTx/>
              <a:buChar char="•"/>
            </a:pPr>
            <a:r>
              <a:rPr lang="en-US" sz="2000" dirty="0" err="1">
                <a:solidFill>
                  <a:srgbClr val="000000"/>
                </a:solidFill>
                <a:latin typeface="Calibri" pitchFamily="4" charset="0"/>
              </a:rPr>
              <a:t>Eburneazione</a:t>
            </a:r>
            <a:endParaRPr lang="en-US" sz="2000" dirty="0">
              <a:solidFill>
                <a:srgbClr val="000000"/>
              </a:solidFill>
              <a:latin typeface="Calibri" pitchFamily="4" charset="0"/>
            </a:endParaRPr>
          </a:p>
        </p:txBody>
      </p:sp>
      <p:cxnSp>
        <p:nvCxnSpPr>
          <p:cNvPr id="8" name="Connettore 1 7"/>
          <p:cNvCxnSpPr>
            <a:endCxn id="41989" idx="0"/>
          </p:cNvCxnSpPr>
          <p:nvPr/>
        </p:nvCxnSpPr>
        <p:spPr>
          <a:xfrm>
            <a:off x="7829551" y="2659064"/>
            <a:ext cx="2028826" cy="1379536"/>
          </a:xfrm>
          <a:prstGeom prst="line">
            <a:avLst/>
          </a:prstGeom>
          <a:ln w="38100">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rot="10800000" flipV="1">
            <a:off x="1263651" y="2057400"/>
            <a:ext cx="3613149" cy="1912938"/>
          </a:xfrm>
          <a:prstGeom prst="line">
            <a:avLst/>
          </a:prstGeom>
          <a:ln w="38100">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41993" name="Rettangolo 14"/>
          <p:cNvSpPr>
            <a:spLocks noChangeArrowheads="1"/>
          </p:cNvSpPr>
          <p:nvPr/>
        </p:nvSpPr>
        <p:spPr bwMode="auto">
          <a:xfrm rot="10800000">
            <a:off x="4931834" y="1379538"/>
            <a:ext cx="554567" cy="1076325"/>
          </a:xfrm>
          <a:prstGeom prst="rect">
            <a:avLst/>
          </a:prstGeom>
          <a:noFill/>
          <a:ln w="9525">
            <a:noFill/>
            <a:miter lim="800000"/>
            <a:headEnd/>
            <a:tailEnd/>
          </a:ln>
        </p:spPr>
        <p:txBody>
          <a:bodyPr>
            <a:prstTxWarp prst="textNoShape">
              <a:avLst/>
            </a:prstTxWarp>
            <a:spAutoFit/>
          </a:bodyPr>
          <a:lstStyle/>
          <a:p>
            <a:r>
              <a:rPr lang="it-IT" sz="3200" b="1">
                <a:solidFill>
                  <a:srgbClr val="000000"/>
                </a:solidFill>
                <a:latin typeface="Lucida Grande" pitchFamily="4" charset="0"/>
              </a:rPr>
              <a:t>⌥</a:t>
            </a:r>
            <a:endParaRPr lang="it-IT" sz="320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6"/>
          <p:cNvSpPr txBox="1">
            <a:spLocks noChangeArrowheads="1"/>
          </p:cNvSpPr>
          <p:nvPr/>
        </p:nvSpPr>
        <p:spPr bwMode="auto">
          <a:xfrm>
            <a:off x="624417" y="76200"/>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MEMBRANA SINOVIALE</a:t>
            </a:r>
          </a:p>
        </p:txBody>
      </p:sp>
      <p:sp>
        <p:nvSpPr>
          <p:cNvPr id="43011" name="Segnaposto contenuto 3"/>
          <p:cNvSpPr>
            <a:spLocks noGrp="1"/>
          </p:cNvSpPr>
          <p:nvPr>
            <p:ph idx="1"/>
          </p:nvPr>
        </p:nvSpPr>
        <p:spPr/>
        <p:txBody>
          <a:bodyPr/>
          <a:lstStyle/>
          <a:p>
            <a:pPr algn="ctr">
              <a:buFontTx/>
              <a:buNone/>
            </a:pPr>
            <a:r>
              <a:rPr lang="it-IT" smtClean="0">
                <a:solidFill>
                  <a:srgbClr val="000000"/>
                </a:solidFill>
                <a:latin typeface="Calibri" pitchFamily="4" charset="0"/>
                <a:ea typeface="Calibri" pitchFamily="4" charset="0"/>
                <a:cs typeface="Calibri" pitchFamily="4" charset="0"/>
              </a:rPr>
              <a:t>edema e congestione; possibile infiltrato</a:t>
            </a:r>
          </a:p>
          <a:p>
            <a:pPr algn="ctr">
              <a:buFontTx/>
              <a:buNone/>
            </a:pPr>
            <a:r>
              <a:rPr lang="it-IT" smtClean="0">
                <a:solidFill>
                  <a:srgbClr val="000000"/>
                </a:solidFill>
                <a:latin typeface="Calibri" pitchFamily="4" charset="0"/>
                <a:ea typeface="Calibri" pitchFamily="4" charset="0"/>
                <a:cs typeface="Calibri" pitchFamily="4" charset="0"/>
              </a:rPr>
              <a:t>infiammatorio (sinovite e/o ipertrofia villosa)</a:t>
            </a:r>
          </a:p>
          <a:p>
            <a:pPr algn="ctr">
              <a:buFontTx/>
              <a:buNone/>
            </a:pPr>
            <a:r>
              <a:rPr lang="it-IT" smtClean="0">
                <a:solidFill>
                  <a:srgbClr val="000000"/>
                </a:solidFill>
                <a:latin typeface="Calibri" pitchFamily="4" charset="0"/>
                <a:ea typeface="Calibri" pitchFamily="4" charset="0"/>
                <a:cs typeface="Calibri" pitchFamily="4" charset="0"/>
              </a:rPr>
              <a:t>senza panno nè erosioni (DD con AR)</a:t>
            </a:r>
          </a:p>
          <a:p>
            <a:pPr algn="ctr">
              <a:buFontTx/>
              <a:buNone/>
            </a:pPr>
            <a:endParaRPr lang="it-IT" smtClean="0">
              <a:solidFill>
                <a:srgbClr val="000000"/>
              </a:solidFill>
              <a:latin typeface="Calibri" pitchFamily="4" charset="0"/>
              <a:ea typeface="Calibri" pitchFamily="4" charset="0"/>
              <a:cs typeface="Calibri" pitchFamily="4" charset="0"/>
            </a:endParaRPr>
          </a:p>
          <a:p>
            <a:pPr algn="ctr">
              <a:buFontTx/>
              <a:buNone/>
            </a:pPr>
            <a:r>
              <a:rPr lang="it-IT" smtClean="0">
                <a:solidFill>
                  <a:srgbClr val="000000"/>
                </a:solidFill>
                <a:latin typeface="Calibri" pitchFamily="4" charset="0"/>
                <a:ea typeface="Calibri" pitchFamily="4" charset="0"/>
                <a:cs typeface="Calibri" pitchFamily="4" charset="0"/>
              </a:rPr>
              <a:t>La sinovite compare molto precocemente in corso di OA con liberazione di citochine proflogogene (IL-1, TNFa, etc) </a:t>
            </a:r>
          </a:p>
          <a:p>
            <a:pPr algn="ctr">
              <a:buFontTx/>
              <a:buNone/>
            </a:pPr>
            <a:endParaRPr lang="it-IT" smtClean="0">
              <a:solidFill>
                <a:srgbClr val="000000"/>
              </a:solidFill>
              <a:latin typeface="Calibri" pitchFamily="4" charset="0"/>
              <a:ea typeface="Calibri" pitchFamily="4" charset="0"/>
              <a:cs typeface="Calibri" pitchFamily="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6"/>
          <p:cNvSpPr txBox="1">
            <a:spLocks noChangeArrowheads="1"/>
          </p:cNvSpPr>
          <p:nvPr/>
        </p:nvSpPr>
        <p:spPr bwMode="auto">
          <a:xfrm>
            <a:off x="624417" y="2492375"/>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QUADRO CLINICO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5"/>
          <p:cNvSpPr>
            <a:spLocks noChangeArrowheads="1"/>
          </p:cNvSpPr>
          <p:nvPr/>
        </p:nvSpPr>
        <p:spPr bwMode="auto">
          <a:xfrm>
            <a:off x="814918" y="1600201"/>
            <a:ext cx="10562167" cy="4525963"/>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spcBef>
                <a:spcPct val="20000"/>
              </a:spcBef>
              <a:buFontTx/>
              <a:buChar char="•"/>
            </a:pPr>
            <a:r>
              <a:rPr lang="it-IT" sz="2000" b="1"/>
              <a:t>COMUNI</a:t>
            </a:r>
          </a:p>
          <a:p>
            <a:pPr marL="342900" indent="-342900" eaLnBrk="0" hangingPunct="0">
              <a:lnSpc>
                <a:spcPct val="90000"/>
              </a:lnSpc>
              <a:spcBef>
                <a:spcPct val="20000"/>
              </a:spcBef>
            </a:pPr>
            <a:r>
              <a:rPr lang="it-IT" sz="2000"/>
              <a:t>MANI: IFD, TMC, IFP</a:t>
            </a:r>
          </a:p>
          <a:p>
            <a:pPr marL="342900" indent="-342900" eaLnBrk="0" hangingPunct="0">
              <a:lnSpc>
                <a:spcPct val="90000"/>
              </a:lnSpc>
              <a:spcBef>
                <a:spcPct val="20000"/>
              </a:spcBef>
            </a:pPr>
            <a:r>
              <a:rPr lang="it-IT" sz="2000"/>
              <a:t>ANCA</a:t>
            </a:r>
          </a:p>
          <a:p>
            <a:pPr marL="342900" indent="-342900" eaLnBrk="0" hangingPunct="0">
              <a:lnSpc>
                <a:spcPct val="90000"/>
              </a:lnSpc>
              <a:spcBef>
                <a:spcPct val="20000"/>
              </a:spcBef>
            </a:pPr>
            <a:r>
              <a:rPr lang="it-IT" sz="2000"/>
              <a:t>GINOCCHIO</a:t>
            </a:r>
          </a:p>
          <a:p>
            <a:pPr marL="342900" indent="-342900" eaLnBrk="0" hangingPunct="0">
              <a:lnSpc>
                <a:spcPct val="90000"/>
              </a:lnSpc>
              <a:spcBef>
                <a:spcPct val="20000"/>
              </a:spcBef>
            </a:pPr>
            <a:r>
              <a:rPr lang="it-IT" sz="2000"/>
              <a:t>PIEDE: I MTF</a:t>
            </a:r>
          </a:p>
          <a:p>
            <a:pPr marL="342900" indent="-342900" eaLnBrk="0" hangingPunct="0">
              <a:lnSpc>
                <a:spcPct val="90000"/>
              </a:lnSpc>
              <a:spcBef>
                <a:spcPct val="20000"/>
              </a:spcBef>
            </a:pPr>
            <a:r>
              <a:rPr lang="it-IT" sz="2000"/>
              <a:t>INTERAPOFISARIE VERTEBRALI (cervicali e lombari)</a:t>
            </a:r>
          </a:p>
          <a:p>
            <a:pPr marL="342900" indent="-342900" eaLnBrk="0" hangingPunct="0">
              <a:lnSpc>
                <a:spcPct val="90000"/>
              </a:lnSpc>
              <a:spcBef>
                <a:spcPct val="20000"/>
              </a:spcBef>
            </a:pPr>
            <a:r>
              <a:rPr lang="it-IT" sz="2000"/>
              <a:t>ACROMION e STERNO-CLAVEARI</a:t>
            </a:r>
          </a:p>
          <a:p>
            <a:pPr marL="342900" indent="-342900" eaLnBrk="0" hangingPunct="0">
              <a:lnSpc>
                <a:spcPct val="90000"/>
              </a:lnSpc>
              <a:spcBef>
                <a:spcPct val="20000"/>
              </a:spcBef>
            </a:pPr>
            <a:r>
              <a:rPr lang="it-IT" sz="2000"/>
              <a:t>TEMPOROMANDIBOLARI</a:t>
            </a:r>
          </a:p>
          <a:p>
            <a:pPr marL="342900" indent="-342900" eaLnBrk="0" hangingPunct="0">
              <a:lnSpc>
                <a:spcPct val="90000"/>
              </a:lnSpc>
              <a:spcBef>
                <a:spcPct val="20000"/>
              </a:spcBef>
            </a:pPr>
            <a:endParaRPr lang="it-IT" sz="2000"/>
          </a:p>
          <a:p>
            <a:pPr marL="342900" indent="-342900" eaLnBrk="0" hangingPunct="0">
              <a:lnSpc>
                <a:spcPct val="90000"/>
              </a:lnSpc>
              <a:spcBef>
                <a:spcPct val="20000"/>
              </a:spcBef>
              <a:buFontTx/>
              <a:buChar char="•"/>
            </a:pPr>
            <a:r>
              <a:rPr lang="it-IT" sz="2000" b="1"/>
              <a:t>RARE</a:t>
            </a:r>
          </a:p>
          <a:p>
            <a:pPr marL="342900" indent="-342900" eaLnBrk="0" hangingPunct="0">
              <a:lnSpc>
                <a:spcPct val="90000"/>
              </a:lnSpc>
              <a:spcBef>
                <a:spcPct val="20000"/>
              </a:spcBef>
            </a:pPr>
            <a:r>
              <a:rPr lang="it-IT" sz="2000"/>
              <a:t>MCF, GLENO-OMERALE, GOMITO</a:t>
            </a:r>
          </a:p>
          <a:p>
            <a:pPr marL="342900" indent="-342900" eaLnBrk="0" hangingPunct="0">
              <a:lnSpc>
                <a:spcPct val="90000"/>
              </a:lnSpc>
              <a:spcBef>
                <a:spcPct val="20000"/>
              </a:spcBef>
            </a:pPr>
            <a:r>
              <a:rPr lang="it-IT" sz="2000"/>
              <a:t>POLSO e CAVIGLIA</a:t>
            </a:r>
          </a:p>
        </p:txBody>
      </p:sp>
      <p:sp>
        <p:nvSpPr>
          <p:cNvPr id="45059" name="Rectangle 6"/>
          <p:cNvSpPr txBox="1">
            <a:spLocks noChangeArrowheads="1"/>
          </p:cNvSpPr>
          <p:nvPr/>
        </p:nvSpPr>
        <p:spPr bwMode="auto">
          <a:xfrm>
            <a:off x="624417" y="341313"/>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LOCALIZZAZIONI</a:t>
            </a:r>
          </a:p>
          <a:p>
            <a:pPr algn="ctr"/>
            <a:r>
              <a:rPr lang="it-IT" sz="2400" b="1">
                <a:solidFill>
                  <a:schemeClr val="tx2"/>
                </a:solidFill>
                <a:latin typeface="Calibri" pitchFamily="4" charset="0"/>
              </a:rPr>
              <a:t>in ordine di frequenza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274638"/>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MANIFESTAZIONI CLINICHE</a:t>
            </a:r>
          </a:p>
        </p:txBody>
      </p:sp>
      <p:graphicFrame>
        <p:nvGraphicFramePr>
          <p:cNvPr id="32793" name="Group 25"/>
          <p:cNvGraphicFramePr>
            <a:graphicFrameLocks noGrp="1"/>
          </p:cNvGraphicFramePr>
          <p:nvPr/>
        </p:nvGraphicFramePr>
        <p:xfrm>
          <a:off x="719667" y="1557339"/>
          <a:ext cx="10945284" cy="4468367"/>
        </p:xfrm>
        <a:graphic>
          <a:graphicData uri="http://schemas.openxmlformats.org/drawingml/2006/table">
            <a:tbl>
              <a:tblPr/>
              <a:tblGrid>
                <a:gridCol w="4064000"/>
                <a:gridCol w="6881284"/>
              </a:tblGrid>
              <a:tr h="4064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Caratteristiche del paziente</a:t>
                      </a: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Età di esordio</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&gt; 40 anni*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1"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 lesioni articolari maggiori e alcune malattie rare possono predisporre alla OA prima dell'età di 40 anni</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Sintomi</a:t>
                      </a: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Dolore</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 </a:t>
                      </a:r>
                      <a:r>
                        <a:rPr kumimoji="0" lang="it-IT" sz="18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interessamento mono o oligoarticolare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8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 esordio insidioso e lentamente progressivo negli anni</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8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 intensità variabile e andamento intermittente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8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 aumentato dall’utilizzo e alleviato dal riposo</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8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 associato a dolore notturno nelle forme severe</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Rigidità</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 </a:t>
                      </a:r>
                      <a:r>
                        <a:rPr kumimoji="0" lang="it-IT" sz="18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di breve durata e correlata all’inattività</a:t>
                      </a:r>
                      <a:endParaRPr kumimoji="0" lang="it-IT" sz="24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Sintomi sistemici</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 assenti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5396" name="Group 36"/>
          <p:cNvGraphicFramePr>
            <a:graphicFrameLocks noGrp="1"/>
          </p:cNvGraphicFramePr>
          <p:nvPr>
            <p:ph idx="4294967295"/>
          </p:nvPr>
        </p:nvGraphicFramePr>
        <p:xfrm>
          <a:off x="623812" y="476250"/>
          <a:ext cx="10972800" cy="5301298"/>
        </p:xfrm>
        <a:graphic>
          <a:graphicData uri="http://schemas.openxmlformats.org/drawingml/2006/table">
            <a:tbl>
              <a:tblPr/>
              <a:tblGrid>
                <a:gridCol w="4074584"/>
                <a:gridCol w="6898216"/>
              </a:tblGrid>
              <a:tr h="56356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a:ln>
                            <a:noFill/>
                          </a:ln>
                          <a:solidFill>
                            <a:schemeClr val="tx1"/>
                          </a:solidFill>
                          <a:effectLst/>
                          <a:latin typeface="Calibri" pitchFamily="-109" charset="0"/>
                        </a:rPr>
                        <a:t>Caratteristiche del paziente</a:t>
                      </a: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56356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a:ln>
                            <a:noFill/>
                          </a:ln>
                          <a:solidFill>
                            <a:schemeClr val="tx1"/>
                          </a:solidFill>
                          <a:effectLst/>
                          <a:latin typeface="Calibri" pitchFamily="-109" charset="0"/>
                        </a:rPr>
                        <a:t>Segni</a:t>
                      </a: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152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a:ln>
                            <a:noFill/>
                          </a:ln>
                          <a:solidFill>
                            <a:schemeClr val="tx1"/>
                          </a:solidFill>
                          <a:effectLst/>
                          <a:latin typeface="Calibri" pitchFamily="-109" charset="0"/>
                        </a:rPr>
                        <a:t>Aspetto</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alibri" pitchFamily="-109" charset="0"/>
                        </a:rPr>
                        <a:t>- </a:t>
                      </a:r>
                      <a:r>
                        <a:rPr kumimoji="0" lang="it-IT" sz="1800" b="0" i="0" u="none" strike="noStrike" cap="none" normalizeH="0" baseline="0">
                          <a:ln>
                            <a:noFill/>
                          </a:ln>
                          <a:solidFill>
                            <a:schemeClr val="tx1"/>
                          </a:solidFill>
                          <a:effectLst/>
                          <a:latin typeface="Calibri" pitchFamily="-109" charset="0"/>
                        </a:rPr>
                        <a:t>Tumefazione (proliferazione ossea ± fluido ±  ipertrofia sinoviale)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Calibri" pitchFamily="-109" charset="0"/>
                        </a:rPr>
                        <a:t>- Deformità</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Calibri" pitchFamily="-109" charset="0"/>
                        </a:rPr>
                        <a:t>- Atrofia muscolare (globale)</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a:ln>
                            <a:noFill/>
                          </a:ln>
                          <a:solidFill>
                            <a:schemeClr val="tx1"/>
                          </a:solidFill>
                          <a:effectLst/>
                          <a:latin typeface="Calibri" pitchFamily="-109" charset="0"/>
                        </a:rPr>
                        <a:t>Palpazione</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800" b="0" i="0" u="none" strike="noStrike" cap="none" normalizeH="0" baseline="0">
                          <a:ln>
                            <a:noFill/>
                          </a:ln>
                          <a:solidFill>
                            <a:schemeClr val="tx1"/>
                          </a:solidFill>
                          <a:effectLst/>
                          <a:latin typeface="Calibri" pitchFamily="-109" charset="0"/>
                        </a:rPr>
                        <a:t> assenza di calore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800" b="0" i="0" u="none" strike="noStrike" cap="none" normalizeH="0" baseline="0">
                          <a:ln>
                            <a:noFill/>
                          </a:ln>
                          <a:solidFill>
                            <a:schemeClr val="tx1"/>
                          </a:solidFill>
                          <a:effectLst/>
                          <a:latin typeface="Calibri" pitchFamily="-109" charset="0"/>
                        </a:rPr>
                        <a:t> gonfiore (se presente versamento di solito è modesto e freddo)</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800" b="0" i="0" u="none" strike="noStrike" cap="none" normalizeH="0" baseline="0">
                          <a:ln>
                            <a:noFill/>
                          </a:ln>
                          <a:solidFill>
                            <a:schemeClr val="tx1"/>
                          </a:solidFill>
                          <a:effectLst/>
                          <a:latin typeface="Calibri" pitchFamily="-109" charset="0"/>
                        </a:rPr>
                        <a:t> dolorabilità lungo la rima articolare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Calibri" pitchFamily="-109" charset="0"/>
                        </a:rPr>
                        <a:t>- tumefazione periarticolare (specialmente ginocchio, anca) di breve durata e correlata all’inattività</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a:ln>
                            <a:noFill/>
                          </a:ln>
                          <a:solidFill>
                            <a:schemeClr val="tx1"/>
                          </a:solidFill>
                          <a:effectLst/>
                          <a:latin typeface="Calibri" pitchFamily="-109" charset="0"/>
                        </a:rPr>
                        <a:t>Range di movimento</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800" b="0" i="0" u="none" strike="noStrike" cap="none" normalizeH="0" baseline="0" dirty="0">
                          <a:ln>
                            <a:noFill/>
                          </a:ln>
                          <a:solidFill>
                            <a:schemeClr val="tx1"/>
                          </a:solidFill>
                          <a:effectLst/>
                          <a:latin typeface="Calibri" pitchFamily="-109" charset="0"/>
                        </a:rPr>
                        <a:t> crepitazioni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800" b="0" i="0" u="none" strike="noStrike" cap="none" normalizeH="0" baseline="0" dirty="0">
                          <a:ln>
                            <a:noFill/>
                          </a:ln>
                          <a:solidFill>
                            <a:schemeClr val="tx1"/>
                          </a:solidFill>
                          <a:effectLst/>
                          <a:latin typeface="Calibri" pitchFamily="-109" charset="0"/>
                        </a:rPr>
                        <a:t> ridotto </a:t>
                      </a:r>
                      <a:r>
                        <a:rPr kumimoji="0" lang="it-IT" sz="1800" b="0" i="0" u="none" strike="noStrike" cap="none" normalizeH="0" baseline="0" dirty="0" err="1">
                          <a:ln>
                            <a:noFill/>
                          </a:ln>
                          <a:solidFill>
                            <a:schemeClr val="tx1"/>
                          </a:solidFill>
                          <a:effectLst/>
                          <a:latin typeface="Calibri" pitchFamily="-109" charset="0"/>
                        </a:rPr>
                        <a:t>range</a:t>
                      </a:r>
                      <a:r>
                        <a:rPr kumimoji="0" lang="it-IT" sz="1800" b="0" i="0" u="none" strike="noStrike" cap="none" normalizeH="0" baseline="0" dirty="0">
                          <a:ln>
                            <a:noFill/>
                          </a:ln>
                          <a:solidFill>
                            <a:schemeClr val="tx1"/>
                          </a:solidFill>
                          <a:effectLst/>
                          <a:latin typeface="Calibri" pitchFamily="-109" charset="0"/>
                        </a:rPr>
                        <a:t> di movimento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800" b="0" i="0" u="none" strike="noStrike" cap="none" normalizeH="0" baseline="0" dirty="0">
                          <a:ln>
                            <a:noFill/>
                          </a:ln>
                          <a:solidFill>
                            <a:schemeClr val="tx1"/>
                          </a:solidFill>
                          <a:effectLst/>
                          <a:latin typeface="Calibri" pitchFamily="-109" charset="0"/>
                        </a:rPr>
                        <a:t> debolezza muscolare locale</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609600" y="7230"/>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SINTOMO DOLORE</a:t>
            </a:r>
          </a:p>
        </p:txBody>
      </p:sp>
      <p:sp>
        <p:nvSpPr>
          <p:cNvPr id="48131" name="Rectangle 5"/>
          <p:cNvSpPr>
            <a:spLocks noChangeArrowheads="1"/>
          </p:cNvSpPr>
          <p:nvPr/>
        </p:nvSpPr>
        <p:spPr bwMode="auto">
          <a:xfrm>
            <a:off x="609600" y="1600201"/>
            <a:ext cx="5384800" cy="4525963"/>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spcBef>
                <a:spcPct val="20000"/>
              </a:spcBef>
            </a:pPr>
            <a:r>
              <a:rPr lang="it-IT" sz="2000" b="1">
                <a:latin typeface="Calibri" pitchFamily="4" charset="0"/>
              </a:rPr>
              <a:t>DOLORE MECCANICO</a:t>
            </a:r>
          </a:p>
          <a:p>
            <a:pPr marL="342900" indent="-342900" eaLnBrk="0" hangingPunct="0">
              <a:lnSpc>
                <a:spcPct val="90000"/>
              </a:lnSpc>
              <a:spcBef>
                <a:spcPct val="20000"/>
              </a:spcBef>
              <a:buFontTx/>
              <a:buChar char="•"/>
            </a:pPr>
            <a:r>
              <a:rPr lang="it-IT" sz="2000">
                <a:latin typeface="Calibri" pitchFamily="4" charset="0"/>
              </a:rPr>
              <a:t>Esordio subdolo e insidioso</a:t>
            </a:r>
          </a:p>
          <a:p>
            <a:pPr marL="342900" indent="-342900" eaLnBrk="0" hangingPunct="0">
              <a:lnSpc>
                <a:spcPct val="90000"/>
              </a:lnSpc>
              <a:spcBef>
                <a:spcPct val="20000"/>
              </a:spcBef>
              <a:buFontTx/>
              <a:buChar char="•"/>
            </a:pPr>
            <a:r>
              <a:rPr lang="it-IT" sz="2000">
                <a:latin typeface="Calibri" pitchFamily="4" charset="0"/>
              </a:rPr>
              <a:t>Insorge all’inizio del movimento e si accentua con esso</a:t>
            </a:r>
          </a:p>
          <a:p>
            <a:pPr marL="342900" indent="-342900" eaLnBrk="0" hangingPunct="0">
              <a:lnSpc>
                <a:spcPct val="90000"/>
              </a:lnSpc>
              <a:spcBef>
                <a:spcPct val="20000"/>
              </a:spcBef>
              <a:buFontTx/>
              <a:buChar char="•"/>
            </a:pPr>
            <a:r>
              <a:rPr lang="it-IT" sz="2000">
                <a:latin typeface="Calibri" pitchFamily="4" charset="0"/>
              </a:rPr>
              <a:t>Si attenua con il riposo</a:t>
            </a:r>
          </a:p>
          <a:p>
            <a:pPr marL="342900" indent="-342900" eaLnBrk="0" hangingPunct="0">
              <a:lnSpc>
                <a:spcPct val="90000"/>
              </a:lnSpc>
              <a:spcBef>
                <a:spcPct val="20000"/>
              </a:spcBef>
              <a:buFontTx/>
              <a:buChar char="•"/>
            </a:pPr>
            <a:r>
              <a:rPr lang="it-IT" sz="2000">
                <a:latin typeface="Calibri" pitchFamily="4" charset="0"/>
              </a:rPr>
              <a:t>Manca il dolore notturno (&gt;&gt; nelle fasi iniziali)</a:t>
            </a:r>
          </a:p>
          <a:p>
            <a:pPr marL="342900" indent="-342900" eaLnBrk="0" hangingPunct="0">
              <a:lnSpc>
                <a:spcPct val="90000"/>
              </a:lnSpc>
              <a:spcBef>
                <a:spcPct val="20000"/>
              </a:spcBef>
              <a:buFontTx/>
              <a:buChar char="•"/>
            </a:pPr>
            <a:r>
              <a:rPr lang="it-IT" sz="2000">
                <a:latin typeface="Calibri" pitchFamily="4" charset="0"/>
              </a:rPr>
              <a:t>Nelle fasi tardive il dolore tende a farsi più continuo e può presentarsi anche di notte (reazione flogistica sinoviale e fenomeni di stasi ematica)</a:t>
            </a:r>
          </a:p>
          <a:p>
            <a:pPr marL="342900" indent="-342900" eaLnBrk="0" hangingPunct="0">
              <a:lnSpc>
                <a:spcPct val="90000"/>
              </a:lnSpc>
              <a:spcBef>
                <a:spcPct val="20000"/>
              </a:spcBef>
              <a:buFontTx/>
              <a:buChar char="•"/>
            </a:pPr>
            <a:endParaRPr lang="it-IT" sz="2000">
              <a:latin typeface="Calibri" pitchFamily="4" charset="0"/>
            </a:endParaRPr>
          </a:p>
        </p:txBody>
      </p:sp>
      <p:sp>
        <p:nvSpPr>
          <p:cNvPr id="48132" name="Rectangle 6"/>
          <p:cNvSpPr>
            <a:spLocks noChangeArrowheads="1"/>
          </p:cNvSpPr>
          <p:nvPr/>
        </p:nvSpPr>
        <p:spPr bwMode="auto">
          <a:xfrm>
            <a:off x="6197600" y="1844676"/>
            <a:ext cx="5384800" cy="4525963"/>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spcBef>
                <a:spcPct val="20000"/>
              </a:spcBef>
              <a:buFontTx/>
              <a:buChar char="•"/>
            </a:pPr>
            <a:r>
              <a:rPr lang="it-IT" sz="2000">
                <a:latin typeface="Calibri" pitchFamily="4" charset="0"/>
              </a:rPr>
              <a:t>Cartilagine articolare: tessuto altamente specializzato sprovvisto di terminazioni nervose.</a:t>
            </a:r>
          </a:p>
          <a:p>
            <a:pPr marL="342900" indent="-342900" eaLnBrk="0" hangingPunct="0">
              <a:lnSpc>
                <a:spcPct val="90000"/>
              </a:lnSpc>
              <a:spcBef>
                <a:spcPct val="20000"/>
              </a:spcBef>
              <a:buFontTx/>
              <a:buChar char="•"/>
            </a:pPr>
            <a:r>
              <a:rPr lang="it-IT" sz="2000" b="1">
                <a:latin typeface="Calibri" pitchFamily="4" charset="0"/>
              </a:rPr>
              <a:t>PERIOSTIO</a:t>
            </a:r>
            <a:r>
              <a:rPr lang="it-IT" sz="2000">
                <a:latin typeface="Calibri" pitchFamily="4" charset="0"/>
              </a:rPr>
              <a:t>: Stimolazione di nocicettori  elicitati dalla reazione osteofitosica</a:t>
            </a:r>
          </a:p>
          <a:p>
            <a:pPr marL="342900" indent="-342900" eaLnBrk="0" hangingPunct="0">
              <a:lnSpc>
                <a:spcPct val="90000"/>
              </a:lnSpc>
              <a:spcBef>
                <a:spcPct val="20000"/>
              </a:spcBef>
              <a:buFontTx/>
              <a:buChar char="•"/>
            </a:pPr>
            <a:r>
              <a:rPr lang="it-IT" sz="2000" b="1">
                <a:latin typeface="Calibri" pitchFamily="4" charset="0"/>
              </a:rPr>
              <a:t>OSSO SUBCONDRALE</a:t>
            </a:r>
            <a:r>
              <a:rPr lang="it-IT" sz="2000">
                <a:latin typeface="Calibri" pitchFamily="4" charset="0"/>
              </a:rPr>
              <a:t> (ricco di terminazioni nervose): microfratture nelle zone sottoposte a carico</a:t>
            </a:r>
          </a:p>
          <a:p>
            <a:pPr marL="342900" indent="-342900" eaLnBrk="0" hangingPunct="0">
              <a:lnSpc>
                <a:spcPct val="90000"/>
              </a:lnSpc>
              <a:spcBef>
                <a:spcPct val="20000"/>
              </a:spcBef>
              <a:buFontTx/>
              <a:buChar char="•"/>
            </a:pPr>
            <a:r>
              <a:rPr lang="it-IT" sz="2000" b="1">
                <a:latin typeface="Calibri" pitchFamily="4" charset="0"/>
              </a:rPr>
              <a:t>SINOVIA</a:t>
            </a:r>
            <a:r>
              <a:rPr lang="it-IT" sz="2000">
                <a:latin typeface="Calibri" pitchFamily="4" charset="0"/>
              </a:rPr>
              <a:t>:  sofferenza sinoviale</a:t>
            </a:r>
          </a:p>
          <a:p>
            <a:pPr marL="342900" indent="-342900" eaLnBrk="0" hangingPunct="0">
              <a:lnSpc>
                <a:spcPct val="90000"/>
              </a:lnSpc>
              <a:spcBef>
                <a:spcPct val="20000"/>
              </a:spcBef>
              <a:buFontTx/>
              <a:buChar char="•"/>
            </a:pPr>
            <a:r>
              <a:rPr lang="it-IT" sz="2000">
                <a:latin typeface="Calibri" pitchFamily="4" charset="0"/>
              </a:rPr>
              <a:t>LEGAMENTI,TENDINI, FASCE,MUSCOLI: distensione e stiramento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609600" y="7230"/>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ASPETTI BIOUMORALI</a:t>
            </a:r>
          </a:p>
        </p:txBody>
      </p:sp>
      <p:sp>
        <p:nvSpPr>
          <p:cNvPr id="49155" name="Segnaposto contenuto 3"/>
          <p:cNvSpPr>
            <a:spLocks noGrp="1"/>
          </p:cNvSpPr>
          <p:nvPr>
            <p:ph sz="half" idx="1"/>
          </p:nvPr>
        </p:nvSpPr>
        <p:spPr/>
        <p:txBody>
          <a:bodyPr/>
          <a:lstStyle/>
          <a:p>
            <a:r>
              <a:rPr lang="it-IT" smtClean="0"/>
              <a:t>Indici di flogosi spenti</a:t>
            </a:r>
          </a:p>
        </p:txBody>
      </p:sp>
      <p:sp>
        <p:nvSpPr>
          <p:cNvPr id="49156" name="Segnaposto contenuto 4"/>
          <p:cNvSpPr>
            <a:spLocks noGrp="1"/>
          </p:cNvSpPr>
          <p:nvPr>
            <p:ph sz="half" idx="2"/>
          </p:nvPr>
        </p:nvSpPr>
        <p:spPr/>
        <p:txBody>
          <a:bodyPr/>
          <a:lstStyle/>
          <a:p>
            <a:r>
              <a:rPr lang="it-IT" smtClean="0"/>
              <a:t>LS poco informativo</a:t>
            </a:r>
          </a:p>
          <a:p>
            <a:r>
              <a:rPr lang="it-IT" smtClean="0"/>
              <a:t>&lt; 1000 cellule</a:t>
            </a:r>
          </a:p>
          <a:p>
            <a:r>
              <a:rPr lang="it-IT" smtClean="0"/>
              <a:t>DD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609600" y="29514"/>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DIAGNOSI STRUMENTALE</a:t>
            </a:r>
          </a:p>
        </p:txBody>
      </p:sp>
      <p:sp>
        <p:nvSpPr>
          <p:cNvPr id="51203" name="Segnaposto contenuto 4"/>
          <p:cNvSpPr>
            <a:spLocks noGrp="1"/>
          </p:cNvSpPr>
          <p:nvPr>
            <p:ph idx="1"/>
          </p:nvPr>
        </p:nvSpPr>
        <p:spPr>
          <a:xfrm>
            <a:off x="609600" y="1600200"/>
            <a:ext cx="10972800" cy="4953000"/>
          </a:xfrm>
        </p:spPr>
        <p:txBody>
          <a:bodyPr/>
          <a:lstStyle/>
          <a:p>
            <a:pPr eaLnBrk="1" hangingPunct="1"/>
            <a:r>
              <a:rPr lang="it-IT" sz="2800" dirty="0"/>
              <a:t>RADIOLOGIA CONVENZIONALE</a:t>
            </a:r>
          </a:p>
          <a:p>
            <a:pPr lvl="2" eaLnBrk="1" hangingPunct="1"/>
            <a:r>
              <a:rPr lang="it-IT" sz="2800" dirty="0">
                <a:ea typeface="ＭＳ Ｐゴシック" pitchFamily="4" charset="-128"/>
              </a:rPr>
              <a:t>Approccio diagnostico più utile e affidabile</a:t>
            </a:r>
          </a:p>
          <a:p>
            <a:pPr lvl="2" eaLnBrk="1" hangingPunct="1"/>
            <a:r>
              <a:rPr lang="it-IT" sz="2800" dirty="0">
                <a:ea typeface="ＭＳ Ｐゴシック" pitchFamily="4" charset="-128"/>
              </a:rPr>
              <a:t>Può da sola suggerire la diagnosi di osteoartrosi</a:t>
            </a:r>
          </a:p>
          <a:p>
            <a:pPr lvl="2" eaLnBrk="1" hangingPunct="1"/>
            <a:r>
              <a:rPr lang="it-IT" sz="2800" dirty="0">
                <a:ea typeface="ＭＳ Ｐゴシック" pitchFamily="4" charset="-128"/>
              </a:rPr>
              <a:t>Serve a documentare il grado e la severità delle lesioni</a:t>
            </a:r>
          </a:p>
          <a:p>
            <a:pPr lvl="2" eaLnBrk="1" hangingPunct="1"/>
            <a:r>
              <a:rPr lang="it-IT" sz="2800" dirty="0">
                <a:ea typeface="ＭＳ Ｐゴシック" pitchFamily="4" charset="-128"/>
              </a:rPr>
              <a:t>Permette </a:t>
            </a:r>
            <a:r>
              <a:rPr lang="it-IT" sz="2800" dirty="0" err="1">
                <a:ea typeface="ＭＳ Ｐゴシック" pitchFamily="4" charset="-128"/>
              </a:rPr>
              <a:t>dd</a:t>
            </a:r>
            <a:r>
              <a:rPr lang="it-IT" sz="2800" dirty="0">
                <a:ea typeface="ＭＳ Ｐゴシック" pitchFamily="4" charset="-128"/>
              </a:rPr>
              <a:t> tra forme infiammatorie e degenerative</a:t>
            </a:r>
          </a:p>
          <a:p>
            <a:pPr lvl="2" eaLnBrk="1" hangingPunct="1"/>
            <a:r>
              <a:rPr lang="it-IT" sz="2800" dirty="0">
                <a:ea typeface="ＭＳ Ｐゴシック" pitchFamily="4" charset="-128"/>
              </a:rPr>
              <a:t>NB: le immagini relative a strutture ad elevato peso atomico (capi ossei) ben evidenti e definite; strutture a basso peso atomico (parti molli articolari) scarsamente rappresentate e poco/non visibili</a:t>
            </a:r>
          </a:p>
          <a:p>
            <a:pPr lvl="2" eaLnBrk="1" hangingPunct="1"/>
            <a:endParaRPr lang="it-IT" dirty="0">
              <a:ea typeface="ＭＳ Ｐゴシック" pitchFamily="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5"/>
          <p:cNvSpPr>
            <a:spLocks noGrp="1" noChangeArrowheads="1"/>
          </p:cNvSpPr>
          <p:nvPr>
            <p:ph type="body" sz="half" idx="1"/>
          </p:nvPr>
        </p:nvSpPr>
        <p:spPr>
          <a:xfrm>
            <a:off x="609600" y="1311275"/>
            <a:ext cx="5384800" cy="604838"/>
          </a:xfrm>
        </p:spPr>
        <p:txBody>
          <a:bodyPr>
            <a:noAutofit/>
          </a:bodyPr>
          <a:lstStyle/>
          <a:p>
            <a:pPr eaLnBrk="1" hangingPunct="1">
              <a:lnSpc>
                <a:spcPct val="80000"/>
              </a:lnSpc>
              <a:buFontTx/>
              <a:buNone/>
            </a:pPr>
            <a:r>
              <a:rPr lang="it-IT" sz="2400" b="1" dirty="0">
                <a:latin typeface="Calibri" pitchFamily="4" charset="0"/>
              </a:rPr>
              <a:t>Primaria</a:t>
            </a:r>
          </a:p>
          <a:p>
            <a:pPr eaLnBrk="1" hangingPunct="1">
              <a:lnSpc>
                <a:spcPct val="80000"/>
              </a:lnSpc>
              <a:buFontTx/>
              <a:buNone/>
            </a:pPr>
            <a:r>
              <a:rPr lang="it-IT" sz="2400" b="1" dirty="0">
                <a:latin typeface="Calibri" pitchFamily="4" charset="0"/>
              </a:rPr>
              <a:t>Fattori generali</a:t>
            </a:r>
          </a:p>
        </p:txBody>
      </p:sp>
      <p:sp>
        <p:nvSpPr>
          <p:cNvPr id="19459" name="Rectangle 6"/>
          <p:cNvSpPr>
            <a:spLocks noGrp="1" noChangeArrowheads="1"/>
          </p:cNvSpPr>
          <p:nvPr>
            <p:ph type="body" sz="half" idx="2"/>
          </p:nvPr>
        </p:nvSpPr>
        <p:spPr>
          <a:xfrm>
            <a:off x="6197600" y="1219201"/>
            <a:ext cx="5384800" cy="790575"/>
          </a:xfrm>
        </p:spPr>
        <p:txBody>
          <a:bodyPr>
            <a:normAutofit lnSpcReduction="10000"/>
          </a:bodyPr>
          <a:lstStyle/>
          <a:p>
            <a:pPr eaLnBrk="1" hangingPunct="1">
              <a:lnSpc>
                <a:spcPct val="80000"/>
              </a:lnSpc>
              <a:buFontTx/>
              <a:buNone/>
            </a:pPr>
            <a:r>
              <a:rPr lang="it-IT" sz="2400" b="1" dirty="0">
                <a:latin typeface="Calibri" pitchFamily="4" charset="0"/>
              </a:rPr>
              <a:t>Secondaria</a:t>
            </a:r>
          </a:p>
          <a:p>
            <a:pPr eaLnBrk="1" hangingPunct="1">
              <a:lnSpc>
                <a:spcPct val="80000"/>
              </a:lnSpc>
              <a:buFontTx/>
              <a:buNone/>
            </a:pPr>
            <a:r>
              <a:rPr lang="it-IT" sz="2400" b="1" dirty="0">
                <a:latin typeface="Calibri" pitchFamily="4" charset="0"/>
              </a:rPr>
              <a:t>Fattori locali</a:t>
            </a:r>
          </a:p>
        </p:txBody>
      </p:sp>
      <p:sp>
        <p:nvSpPr>
          <p:cNvPr id="19460" name="Rectangle 7"/>
          <p:cNvSpPr>
            <a:spLocks noChangeArrowheads="1"/>
          </p:cNvSpPr>
          <p:nvPr/>
        </p:nvSpPr>
        <p:spPr bwMode="auto">
          <a:xfrm>
            <a:off x="609600" y="2276476"/>
            <a:ext cx="5384800" cy="3673475"/>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it-IT" sz="2000" b="1">
                <a:latin typeface="Calibri" pitchFamily="4" charset="0"/>
              </a:rPr>
              <a:t>artrosi localizzata</a:t>
            </a:r>
            <a:r>
              <a:rPr lang="it-IT" sz="2000">
                <a:latin typeface="Calibri" pitchFamily="4" charset="0"/>
              </a:rPr>
              <a:t>	</a:t>
            </a:r>
          </a:p>
          <a:p>
            <a:pPr marL="742950" lvl="1" indent="-285750">
              <a:lnSpc>
                <a:spcPct val="90000"/>
              </a:lnSpc>
              <a:spcBef>
                <a:spcPct val="20000"/>
              </a:spcBef>
              <a:buFontTx/>
              <a:buChar char="–"/>
            </a:pPr>
            <a:r>
              <a:rPr lang="it-IT">
                <a:latin typeface="Calibri" pitchFamily="4" charset="0"/>
              </a:rPr>
              <a:t>Articolazioni IFD (noduli di Heberden)</a:t>
            </a:r>
          </a:p>
          <a:p>
            <a:pPr marL="742950" lvl="1" indent="-285750">
              <a:lnSpc>
                <a:spcPct val="90000"/>
              </a:lnSpc>
              <a:spcBef>
                <a:spcPct val="20000"/>
              </a:spcBef>
              <a:buFontTx/>
              <a:buChar char="–"/>
            </a:pPr>
            <a:r>
              <a:rPr lang="it-IT">
                <a:latin typeface="Calibri" pitchFamily="4" charset="0"/>
              </a:rPr>
              <a:t>Articolazioni IFP (noduli di Bouchard)</a:t>
            </a:r>
          </a:p>
          <a:p>
            <a:pPr marL="742950" lvl="1" indent="-285750">
              <a:lnSpc>
                <a:spcPct val="90000"/>
              </a:lnSpc>
              <a:spcBef>
                <a:spcPct val="20000"/>
              </a:spcBef>
              <a:buFontTx/>
              <a:buChar char="–"/>
            </a:pPr>
            <a:r>
              <a:rPr lang="it-IT">
                <a:latin typeface="Calibri" pitchFamily="4" charset="0"/>
              </a:rPr>
              <a:t>Rizartrosi del pollice</a:t>
            </a:r>
          </a:p>
          <a:p>
            <a:pPr marL="742950" lvl="1" indent="-285750">
              <a:lnSpc>
                <a:spcPct val="90000"/>
              </a:lnSpc>
              <a:spcBef>
                <a:spcPct val="20000"/>
              </a:spcBef>
              <a:buFontTx/>
              <a:buChar char="–"/>
            </a:pPr>
            <a:r>
              <a:rPr lang="it-IT">
                <a:latin typeface="Calibri" pitchFamily="4" charset="0"/>
              </a:rPr>
              <a:t>Altre	</a:t>
            </a:r>
          </a:p>
          <a:p>
            <a:pPr marL="342900" indent="-342900">
              <a:lnSpc>
                <a:spcPct val="90000"/>
              </a:lnSpc>
              <a:spcBef>
                <a:spcPct val="20000"/>
              </a:spcBef>
              <a:buFontTx/>
              <a:buChar char="•"/>
            </a:pPr>
            <a:endParaRPr lang="it-IT" sz="2000">
              <a:latin typeface="Calibri" pitchFamily="4" charset="0"/>
            </a:endParaRPr>
          </a:p>
          <a:p>
            <a:pPr marL="342900" indent="-342900">
              <a:lnSpc>
                <a:spcPct val="90000"/>
              </a:lnSpc>
              <a:spcBef>
                <a:spcPct val="20000"/>
              </a:spcBef>
              <a:buFontTx/>
              <a:buChar char="•"/>
            </a:pPr>
            <a:r>
              <a:rPr lang="it-IT" sz="2000" b="1">
                <a:latin typeface="Calibri" pitchFamily="4" charset="0"/>
              </a:rPr>
              <a:t>artrosi generalizzata</a:t>
            </a:r>
          </a:p>
          <a:p>
            <a:pPr marL="342900" indent="-342900">
              <a:lnSpc>
                <a:spcPct val="90000"/>
              </a:lnSpc>
              <a:spcBef>
                <a:spcPct val="20000"/>
              </a:spcBef>
              <a:buFontTx/>
              <a:buChar char="•"/>
            </a:pPr>
            <a:endParaRPr lang="it-IT" sz="2000" b="1">
              <a:latin typeface="Calibri" pitchFamily="4" charset="0"/>
            </a:endParaRPr>
          </a:p>
          <a:p>
            <a:pPr marL="342900" indent="-342900">
              <a:lnSpc>
                <a:spcPct val="90000"/>
              </a:lnSpc>
              <a:spcBef>
                <a:spcPct val="20000"/>
              </a:spcBef>
              <a:buFontTx/>
              <a:buChar char="•"/>
            </a:pPr>
            <a:r>
              <a:rPr lang="it-IT" sz="2000" b="1">
                <a:latin typeface="Calibri" pitchFamily="4" charset="0"/>
              </a:rPr>
              <a:t>artrosi erosiva</a:t>
            </a:r>
          </a:p>
        </p:txBody>
      </p:sp>
      <p:sp>
        <p:nvSpPr>
          <p:cNvPr id="19461" name="Rectangle 8"/>
          <p:cNvSpPr>
            <a:spLocks noChangeArrowheads="1"/>
          </p:cNvSpPr>
          <p:nvPr/>
        </p:nvSpPr>
        <p:spPr bwMode="auto">
          <a:xfrm>
            <a:off x="6197600" y="2349501"/>
            <a:ext cx="5384800" cy="4525963"/>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it-IT" sz="2000" b="1">
                <a:latin typeface="Calibri" pitchFamily="4" charset="0"/>
              </a:rPr>
              <a:t>traumatismi	</a:t>
            </a:r>
          </a:p>
          <a:p>
            <a:pPr marL="342900" indent="-342900">
              <a:lnSpc>
                <a:spcPct val="90000"/>
              </a:lnSpc>
              <a:spcBef>
                <a:spcPct val="20000"/>
              </a:spcBef>
              <a:buFontTx/>
              <a:buChar char="•"/>
            </a:pPr>
            <a:r>
              <a:rPr lang="it-IT" sz="2000" b="1">
                <a:latin typeface="Calibri" pitchFamily="4" charset="0"/>
              </a:rPr>
              <a:t>anomalie di sviluppo	</a:t>
            </a:r>
          </a:p>
          <a:p>
            <a:pPr marL="342900" indent="-342900">
              <a:lnSpc>
                <a:spcPct val="90000"/>
              </a:lnSpc>
              <a:spcBef>
                <a:spcPct val="20000"/>
              </a:spcBef>
              <a:buFontTx/>
              <a:buChar char="•"/>
            </a:pPr>
            <a:r>
              <a:rPr lang="it-IT" sz="2000" b="1">
                <a:latin typeface="Calibri" pitchFamily="4" charset="0"/>
              </a:rPr>
              <a:t>turbe biomeccaniche	</a:t>
            </a:r>
          </a:p>
          <a:p>
            <a:pPr marL="342900" indent="-342900">
              <a:lnSpc>
                <a:spcPct val="90000"/>
              </a:lnSpc>
              <a:spcBef>
                <a:spcPct val="20000"/>
              </a:spcBef>
              <a:buFontTx/>
              <a:buChar char="•"/>
            </a:pPr>
            <a:r>
              <a:rPr lang="it-IT" sz="2000" b="1">
                <a:latin typeface="Calibri" pitchFamily="4" charset="0"/>
              </a:rPr>
              <a:t>alterazioni della struttura ossea</a:t>
            </a:r>
          </a:p>
          <a:p>
            <a:pPr marL="342900" indent="-342900">
              <a:lnSpc>
                <a:spcPct val="90000"/>
              </a:lnSpc>
              <a:spcBef>
                <a:spcPct val="20000"/>
              </a:spcBef>
              <a:buFontTx/>
              <a:buChar char="•"/>
            </a:pPr>
            <a:r>
              <a:rPr lang="it-IT" sz="2000" b="1">
                <a:latin typeface="Calibri" pitchFamily="4" charset="0"/>
              </a:rPr>
              <a:t>malattie metaboliche ed endocrine</a:t>
            </a:r>
          </a:p>
          <a:p>
            <a:pPr marL="1143000" lvl="2" indent="-228600">
              <a:lnSpc>
                <a:spcPct val="90000"/>
              </a:lnSpc>
              <a:spcBef>
                <a:spcPct val="20000"/>
              </a:spcBef>
            </a:pPr>
            <a:r>
              <a:rPr lang="it-IT" sz="1600">
                <a:latin typeface="Calibri" pitchFamily="4" charset="0"/>
              </a:rPr>
              <a:t>- congenite	</a:t>
            </a:r>
          </a:p>
          <a:p>
            <a:pPr marL="1143000" lvl="2" indent="-228600">
              <a:lnSpc>
                <a:spcPct val="90000"/>
              </a:lnSpc>
              <a:spcBef>
                <a:spcPct val="20000"/>
              </a:spcBef>
            </a:pPr>
            <a:r>
              <a:rPr lang="it-IT" sz="1600">
                <a:latin typeface="Calibri" pitchFamily="4" charset="0"/>
              </a:rPr>
              <a:t>- acquisite	</a:t>
            </a:r>
          </a:p>
          <a:p>
            <a:pPr marL="342900" indent="-342900">
              <a:lnSpc>
                <a:spcPct val="90000"/>
              </a:lnSpc>
              <a:spcBef>
                <a:spcPct val="20000"/>
              </a:spcBef>
              <a:buFontTx/>
              <a:buChar char="•"/>
            </a:pPr>
            <a:r>
              <a:rPr lang="it-IT" sz="2000" b="1">
                <a:latin typeface="Calibri" pitchFamily="4" charset="0"/>
              </a:rPr>
              <a:t>malattie ereditarie del connettivo</a:t>
            </a:r>
          </a:p>
          <a:p>
            <a:pPr marL="342900" indent="-342900">
              <a:lnSpc>
                <a:spcPct val="90000"/>
              </a:lnSpc>
              <a:spcBef>
                <a:spcPct val="20000"/>
              </a:spcBef>
              <a:buFontTx/>
              <a:buChar char="•"/>
            </a:pPr>
            <a:r>
              <a:rPr lang="it-IT" sz="2000" b="1">
                <a:latin typeface="Calibri" pitchFamily="4" charset="0"/>
              </a:rPr>
              <a:t>malattie ematologiche	</a:t>
            </a:r>
          </a:p>
          <a:p>
            <a:pPr marL="342900" indent="-342900">
              <a:lnSpc>
                <a:spcPct val="90000"/>
              </a:lnSpc>
              <a:spcBef>
                <a:spcPct val="20000"/>
              </a:spcBef>
              <a:buFontTx/>
              <a:buChar char="•"/>
            </a:pPr>
            <a:r>
              <a:rPr lang="it-IT" sz="2000" b="1">
                <a:latin typeface="Calibri" pitchFamily="4" charset="0"/>
              </a:rPr>
              <a:t>artriti	</a:t>
            </a:r>
          </a:p>
          <a:p>
            <a:pPr marL="342900" indent="-342900">
              <a:lnSpc>
                <a:spcPct val="90000"/>
              </a:lnSpc>
              <a:spcBef>
                <a:spcPct val="20000"/>
              </a:spcBef>
            </a:pPr>
            <a:endParaRPr lang="it-IT" sz="2000" b="1">
              <a:latin typeface="Calibri" pitchFamily="4" charset="0"/>
            </a:endParaRPr>
          </a:p>
        </p:txBody>
      </p:sp>
      <p:sp>
        <p:nvSpPr>
          <p:cNvPr id="19462" name="Rectangle 6"/>
          <p:cNvSpPr>
            <a:spLocks noGrp="1" noChangeArrowheads="1"/>
          </p:cNvSpPr>
          <p:nvPr>
            <p:ph type="title"/>
          </p:nvPr>
        </p:nvSpPr>
        <p:spPr>
          <a:xfrm>
            <a:off x="609600" y="0"/>
            <a:ext cx="10972800" cy="1143000"/>
          </a:xfrm>
          <a:noFill/>
        </p:spPr>
        <p:txBody>
          <a:bodyPr/>
          <a:lstStyle/>
          <a:p>
            <a:pPr eaLnBrk="1" hangingPunct="1"/>
            <a:r>
              <a:rPr lang="it-IT" sz="4000" b="1">
                <a:latin typeface="Calibri" pitchFamily="4" charset="0"/>
              </a:rPr>
              <a:t>CLASSIFICAZIONE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egnaposto contenuto 5"/>
          <p:cNvSpPr>
            <a:spLocks noGrp="1"/>
          </p:cNvSpPr>
          <p:nvPr>
            <p:ph sz="half" idx="1"/>
          </p:nvPr>
        </p:nvSpPr>
        <p:spPr>
          <a:xfrm>
            <a:off x="512064" y="1794996"/>
            <a:ext cx="5522974" cy="4497494"/>
          </a:xfrm>
        </p:spPr>
        <p:txBody>
          <a:bodyPr/>
          <a:lstStyle/>
          <a:p>
            <a:pPr eaLnBrk="1" hangingPunct="1"/>
            <a:r>
              <a:rPr lang="it-IT" sz="2400" b="1" dirty="0">
                <a:latin typeface="Calibri" pitchFamily="4" charset="0"/>
              </a:rPr>
              <a:t>Restringimento dell’interlinea articolare</a:t>
            </a:r>
          </a:p>
          <a:p>
            <a:pPr eaLnBrk="1" hangingPunct="1"/>
            <a:endParaRPr lang="it-IT" sz="2400" b="1" dirty="0">
              <a:latin typeface="Calibri" pitchFamily="4" charset="0"/>
            </a:endParaRPr>
          </a:p>
          <a:p>
            <a:pPr eaLnBrk="1" hangingPunct="1"/>
            <a:r>
              <a:rPr lang="it-IT" sz="2400" dirty="0">
                <a:latin typeface="Calibri" pitchFamily="4" charset="0"/>
              </a:rPr>
              <a:t>Riguarda, almeno inizialmente, un limitato distretto articolare</a:t>
            </a:r>
          </a:p>
          <a:p>
            <a:pPr eaLnBrk="1" hangingPunct="1"/>
            <a:r>
              <a:rPr lang="it-IT" sz="2400" dirty="0">
                <a:latin typeface="Calibri" pitchFamily="4" charset="0"/>
              </a:rPr>
              <a:t>Corrisponde alle alterazioni della cartilagine articolare con riduzione dello spessore cartilagineo</a:t>
            </a:r>
          </a:p>
          <a:p>
            <a:pPr eaLnBrk="1" hangingPunct="1"/>
            <a:endParaRPr lang="it-IT" sz="2400" b="1" dirty="0">
              <a:latin typeface="Calibri" pitchFamily="4" charset="0"/>
            </a:endParaRPr>
          </a:p>
        </p:txBody>
      </p:sp>
      <p:pic>
        <p:nvPicPr>
          <p:cNvPr id="52227" name="Segnaposto contenuto 7" descr="artrosi.png"/>
          <p:cNvPicPr>
            <a:picLocks noGrp="1" noChangeAspect="1"/>
          </p:cNvPicPr>
          <p:nvPr>
            <p:ph sz="half" idx="2"/>
          </p:nvPr>
        </p:nvPicPr>
        <p:blipFill>
          <a:blip r:embed="rId2"/>
          <a:srcRect l="20755" t="-4146" r="20755" b="45776"/>
          <a:stretch>
            <a:fillRect/>
          </a:stretch>
        </p:blipFill>
        <p:spPr>
          <a:xfrm>
            <a:off x="6140451" y="1752600"/>
            <a:ext cx="5746749" cy="3810000"/>
          </a:xfrm>
        </p:spPr>
      </p:pic>
      <p:sp>
        <p:nvSpPr>
          <p:cNvPr id="52228" name="Rectangle 4"/>
          <p:cNvSpPr>
            <a:spLocks noChangeArrowheads="1"/>
          </p:cNvSpPr>
          <p:nvPr/>
        </p:nvSpPr>
        <p:spPr bwMode="auto">
          <a:xfrm>
            <a:off x="609600" y="430626"/>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LESIONI ELEMENTARI </a:t>
            </a:r>
            <a:r>
              <a:rPr lang="it-IT" sz="4000" b="1" dirty="0" smtClean="0">
                <a:solidFill>
                  <a:schemeClr val="tx2"/>
                </a:solidFill>
                <a:latin typeface="Calibri" pitchFamily="4" charset="0"/>
              </a:rPr>
              <a:t>- </a:t>
            </a:r>
            <a:r>
              <a:rPr lang="it-IT" sz="4000" b="1" dirty="0" err="1" smtClean="0">
                <a:solidFill>
                  <a:schemeClr val="tx2"/>
                </a:solidFill>
                <a:latin typeface="Calibri" pitchFamily="4" charset="0"/>
              </a:rPr>
              <a:t>1</a:t>
            </a:r>
            <a:endParaRPr lang="it-IT" sz="4000" b="1" dirty="0" smtClean="0">
              <a:solidFill>
                <a:schemeClr val="tx2"/>
              </a:solidFill>
              <a:latin typeface="Calibri" pitchFamily="4" charset="0"/>
            </a:endParaRPr>
          </a:p>
          <a:p>
            <a:pPr algn="ctr"/>
            <a:r>
              <a:rPr lang="it-IT" sz="4000" b="1" dirty="0" smtClean="0">
                <a:solidFill>
                  <a:schemeClr val="tx2"/>
                </a:solidFill>
                <a:latin typeface="Calibri" pitchFamily="4" charset="0"/>
              </a:rPr>
              <a:t> </a:t>
            </a:r>
            <a:r>
              <a:rPr lang="it-IT" sz="3600" dirty="0" smtClean="0">
                <a:solidFill>
                  <a:schemeClr val="tx2"/>
                </a:solidFill>
                <a:latin typeface="Calibri" pitchFamily="4" charset="0"/>
              </a:rPr>
              <a:t>forme </a:t>
            </a:r>
            <a:r>
              <a:rPr lang="it-IT" sz="3600" dirty="0">
                <a:solidFill>
                  <a:schemeClr val="tx2"/>
                </a:solidFill>
                <a:latin typeface="Calibri" pitchFamily="4" charset="0"/>
              </a:rPr>
              <a:t>degenerative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egnaposto contenuto 5"/>
          <p:cNvSpPr>
            <a:spLocks noGrp="1"/>
          </p:cNvSpPr>
          <p:nvPr>
            <p:ph sz="half" idx="1"/>
          </p:nvPr>
        </p:nvSpPr>
        <p:spPr/>
        <p:txBody>
          <a:bodyPr/>
          <a:lstStyle/>
          <a:p>
            <a:pPr eaLnBrk="1" hangingPunct="1"/>
            <a:r>
              <a:rPr lang="it-IT" sz="2400" b="1">
                <a:latin typeface="Calibri" pitchFamily="4" charset="0"/>
              </a:rPr>
              <a:t>Osteosclerosi subcondrale</a:t>
            </a:r>
          </a:p>
          <a:p>
            <a:pPr eaLnBrk="1" hangingPunct="1"/>
            <a:endParaRPr lang="it-IT" sz="2400" b="1">
              <a:latin typeface="Calibri" pitchFamily="4" charset="0"/>
            </a:endParaRPr>
          </a:p>
          <a:p>
            <a:pPr eaLnBrk="1" hangingPunct="1"/>
            <a:r>
              <a:rPr lang="it-IT" sz="2400">
                <a:latin typeface="Calibri" pitchFamily="4" charset="0"/>
              </a:rPr>
              <a:t>Fenomeno reattivo presente in particolare nelle zone di alterato carico</a:t>
            </a:r>
          </a:p>
          <a:p>
            <a:pPr eaLnBrk="1" hangingPunct="1"/>
            <a:r>
              <a:rPr lang="it-IT" sz="2400">
                <a:latin typeface="Calibri" pitchFamily="4" charset="0"/>
              </a:rPr>
              <a:t>Reazione osteoproduttiva dell’osso subcondrale</a:t>
            </a:r>
          </a:p>
          <a:p>
            <a:pPr eaLnBrk="1" hangingPunct="1"/>
            <a:endParaRPr lang="it-IT" sz="2400" b="1">
              <a:latin typeface="Calibri" pitchFamily="4" charset="0"/>
            </a:endParaRPr>
          </a:p>
        </p:txBody>
      </p:sp>
      <p:pic>
        <p:nvPicPr>
          <p:cNvPr id="53251" name="Segnaposto contenuto 7" descr="artrosi.png"/>
          <p:cNvPicPr>
            <a:picLocks noGrp="1" noChangeAspect="1"/>
          </p:cNvPicPr>
          <p:nvPr>
            <p:ph sz="half" idx="2"/>
          </p:nvPr>
        </p:nvPicPr>
        <p:blipFill>
          <a:blip r:embed="rId3"/>
          <a:srcRect l="20755" t="-4146" r="20755" b="45776"/>
          <a:stretch>
            <a:fillRect/>
          </a:stretch>
        </p:blipFill>
        <p:spPr>
          <a:xfrm>
            <a:off x="6140451" y="1752600"/>
            <a:ext cx="5746749" cy="3810000"/>
          </a:xfrm>
        </p:spPr>
      </p:pic>
      <p:sp>
        <p:nvSpPr>
          <p:cNvPr id="9" name="Freccia destra 8"/>
          <p:cNvSpPr/>
          <p:nvPr/>
        </p:nvSpPr>
        <p:spPr>
          <a:xfrm rot="19459068">
            <a:off x="9696451" y="3865564"/>
            <a:ext cx="723900" cy="287337"/>
          </a:xfrm>
          <a:prstGeom prst="righ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 name="Rectangle 4"/>
          <p:cNvSpPr>
            <a:spLocks noChangeArrowheads="1"/>
          </p:cNvSpPr>
          <p:nvPr/>
        </p:nvSpPr>
        <p:spPr bwMode="auto">
          <a:xfrm>
            <a:off x="609600" y="430626"/>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LESIONI ELEMENTARI </a:t>
            </a:r>
            <a:r>
              <a:rPr lang="it-IT" sz="4000" b="1" dirty="0" smtClean="0">
                <a:solidFill>
                  <a:schemeClr val="tx2"/>
                </a:solidFill>
                <a:latin typeface="Calibri" pitchFamily="4" charset="0"/>
              </a:rPr>
              <a:t>- </a:t>
            </a:r>
            <a:r>
              <a:rPr lang="it-IT" sz="4000" b="1" dirty="0" err="1" smtClean="0">
                <a:solidFill>
                  <a:schemeClr val="tx2"/>
                </a:solidFill>
                <a:latin typeface="Calibri" pitchFamily="4" charset="0"/>
              </a:rPr>
              <a:t>2</a:t>
            </a:r>
            <a:endParaRPr lang="it-IT" sz="4000" b="1" dirty="0" smtClean="0">
              <a:solidFill>
                <a:schemeClr val="tx2"/>
              </a:solidFill>
              <a:latin typeface="Calibri" pitchFamily="4" charset="0"/>
            </a:endParaRPr>
          </a:p>
          <a:p>
            <a:pPr algn="ctr"/>
            <a:r>
              <a:rPr lang="it-IT" sz="4000" b="1" dirty="0" smtClean="0">
                <a:solidFill>
                  <a:schemeClr val="tx2"/>
                </a:solidFill>
                <a:latin typeface="Calibri" pitchFamily="4" charset="0"/>
              </a:rPr>
              <a:t> </a:t>
            </a:r>
            <a:r>
              <a:rPr lang="it-IT" sz="3600" dirty="0" smtClean="0">
                <a:solidFill>
                  <a:schemeClr val="tx2"/>
                </a:solidFill>
                <a:latin typeface="Calibri" pitchFamily="4" charset="0"/>
              </a:rPr>
              <a:t>forme </a:t>
            </a:r>
            <a:r>
              <a:rPr lang="it-IT" sz="3600" dirty="0">
                <a:solidFill>
                  <a:schemeClr val="tx2"/>
                </a:solidFill>
                <a:latin typeface="Calibri" pitchFamily="4" charset="0"/>
              </a:rPr>
              <a:t>degenerative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egnaposto contenuto 5"/>
          <p:cNvSpPr>
            <a:spLocks noGrp="1"/>
          </p:cNvSpPr>
          <p:nvPr>
            <p:ph sz="half" idx="1"/>
          </p:nvPr>
        </p:nvSpPr>
        <p:spPr/>
        <p:txBody>
          <a:bodyPr/>
          <a:lstStyle/>
          <a:p>
            <a:pPr eaLnBrk="1" hangingPunct="1"/>
            <a:r>
              <a:rPr lang="it-IT" sz="2400" b="1">
                <a:latin typeface="Calibri" pitchFamily="4" charset="0"/>
              </a:rPr>
              <a:t>Geodi (cisti) subcondrali</a:t>
            </a:r>
          </a:p>
          <a:p>
            <a:pPr eaLnBrk="1" hangingPunct="1"/>
            <a:endParaRPr lang="it-IT" sz="2400" b="1">
              <a:latin typeface="Calibri" pitchFamily="4" charset="0"/>
            </a:endParaRPr>
          </a:p>
          <a:p>
            <a:pPr eaLnBrk="1" hangingPunct="1"/>
            <a:r>
              <a:rPr lang="it-IT" sz="2400">
                <a:latin typeface="Calibri" pitchFamily="4" charset="0"/>
              </a:rPr>
              <a:t>Penetrazione del LS nella spongiosa ossea attraverso le discontinuità della cartilagine articolare</a:t>
            </a:r>
          </a:p>
          <a:p>
            <a:pPr eaLnBrk="1" hangingPunct="1"/>
            <a:r>
              <a:rPr lang="it-IT" sz="2400">
                <a:latin typeface="Calibri" pitchFamily="4" charset="0"/>
              </a:rPr>
              <a:t>Di n° e dimensioni variabili</a:t>
            </a:r>
          </a:p>
          <a:p>
            <a:pPr eaLnBrk="1" hangingPunct="1"/>
            <a:r>
              <a:rPr lang="it-IT" sz="2400">
                <a:latin typeface="Calibri" pitchFamily="4" charset="0"/>
              </a:rPr>
              <a:t>In corrispondenza di entrambi i capi articolari, nelle zone di maggior pressione</a:t>
            </a:r>
          </a:p>
          <a:p>
            <a:pPr eaLnBrk="1" hangingPunct="1"/>
            <a:endParaRPr lang="it-IT" sz="2400" b="1">
              <a:latin typeface="Calibri" pitchFamily="4" charset="0"/>
            </a:endParaRPr>
          </a:p>
        </p:txBody>
      </p:sp>
      <p:pic>
        <p:nvPicPr>
          <p:cNvPr id="55299" name="Segnaposto contenuto 7" descr="artrosi.png"/>
          <p:cNvPicPr>
            <a:picLocks noGrp="1" noChangeAspect="1"/>
          </p:cNvPicPr>
          <p:nvPr>
            <p:ph sz="half" idx="2"/>
          </p:nvPr>
        </p:nvPicPr>
        <p:blipFill>
          <a:blip r:embed="rId3"/>
          <a:srcRect l="20755" t="-4146" r="20755" b="45776"/>
          <a:stretch>
            <a:fillRect/>
          </a:stretch>
        </p:blipFill>
        <p:spPr>
          <a:xfrm>
            <a:off x="6140451" y="1752600"/>
            <a:ext cx="5746749" cy="3810000"/>
          </a:xfrm>
        </p:spPr>
      </p:pic>
      <p:sp>
        <p:nvSpPr>
          <p:cNvPr id="9" name="Freccia destra 8"/>
          <p:cNvSpPr/>
          <p:nvPr/>
        </p:nvSpPr>
        <p:spPr>
          <a:xfrm rot="19459068">
            <a:off x="9798051" y="4076700"/>
            <a:ext cx="723900" cy="287338"/>
          </a:xfrm>
          <a:prstGeom prst="righ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7" name="Freccia destra 6"/>
          <p:cNvSpPr/>
          <p:nvPr/>
        </p:nvSpPr>
        <p:spPr>
          <a:xfrm rot="1442849">
            <a:off x="9590617" y="3222625"/>
            <a:ext cx="726016" cy="287338"/>
          </a:xfrm>
          <a:prstGeom prst="righ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8" name="Rectangle 4"/>
          <p:cNvSpPr>
            <a:spLocks noChangeArrowheads="1"/>
          </p:cNvSpPr>
          <p:nvPr/>
        </p:nvSpPr>
        <p:spPr bwMode="auto">
          <a:xfrm>
            <a:off x="609600" y="430626"/>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LESIONI ELEMENTARI </a:t>
            </a:r>
            <a:r>
              <a:rPr lang="it-IT" sz="4000" b="1" dirty="0" smtClean="0">
                <a:solidFill>
                  <a:schemeClr val="tx2"/>
                </a:solidFill>
                <a:latin typeface="Calibri" pitchFamily="4" charset="0"/>
              </a:rPr>
              <a:t>- </a:t>
            </a:r>
            <a:r>
              <a:rPr lang="it-IT" sz="4000" b="1" dirty="0" err="1" smtClean="0">
                <a:solidFill>
                  <a:schemeClr val="tx2"/>
                </a:solidFill>
                <a:latin typeface="Calibri" pitchFamily="4" charset="0"/>
              </a:rPr>
              <a:t>3</a:t>
            </a:r>
            <a:endParaRPr lang="it-IT" sz="4000" b="1" dirty="0" smtClean="0">
              <a:solidFill>
                <a:schemeClr val="tx2"/>
              </a:solidFill>
              <a:latin typeface="Calibri" pitchFamily="4" charset="0"/>
            </a:endParaRPr>
          </a:p>
          <a:p>
            <a:pPr algn="ctr"/>
            <a:r>
              <a:rPr lang="it-IT" sz="4000" b="1" dirty="0" smtClean="0">
                <a:solidFill>
                  <a:schemeClr val="tx2"/>
                </a:solidFill>
                <a:latin typeface="Calibri" pitchFamily="4" charset="0"/>
              </a:rPr>
              <a:t> </a:t>
            </a:r>
            <a:r>
              <a:rPr lang="it-IT" sz="3600" dirty="0" smtClean="0">
                <a:solidFill>
                  <a:schemeClr val="tx2"/>
                </a:solidFill>
                <a:latin typeface="Calibri" pitchFamily="4" charset="0"/>
              </a:rPr>
              <a:t>forme </a:t>
            </a:r>
            <a:r>
              <a:rPr lang="it-IT" sz="3600" dirty="0">
                <a:solidFill>
                  <a:schemeClr val="tx2"/>
                </a:solidFill>
                <a:latin typeface="Calibri" pitchFamily="4" charset="0"/>
              </a:rPr>
              <a:t>degenerative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egnaposto contenuto 5"/>
          <p:cNvSpPr>
            <a:spLocks noGrp="1"/>
          </p:cNvSpPr>
          <p:nvPr>
            <p:ph sz="half" idx="1"/>
          </p:nvPr>
        </p:nvSpPr>
        <p:spPr>
          <a:xfrm>
            <a:off x="512064" y="1772712"/>
            <a:ext cx="5522974" cy="4497494"/>
          </a:xfrm>
        </p:spPr>
        <p:txBody>
          <a:bodyPr/>
          <a:lstStyle/>
          <a:p>
            <a:pPr eaLnBrk="1" hangingPunct="1"/>
            <a:r>
              <a:rPr lang="it-IT" sz="2400" b="1" dirty="0">
                <a:latin typeface="Calibri" pitchFamily="4" charset="0"/>
              </a:rPr>
              <a:t>Reazioni </a:t>
            </a:r>
            <a:r>
              <a:rPr lang="it-IT" sz="2400" b="1" dirty="0" err="1">
                <a:latin typeface="Calibri" pitchFamily="4" charset="0"/>
              </a:rPr>
              <a:t>osteoproduttive</a:t>
            </a:r>
            <a:r>
              <a:rPr lang="it-IT" sz="2400" b="1" dirty="0">
                <a:latin typeface="Calibri" pitchFamily="4" charset="0"/>
              </a:rPr>
              <a:t>: </a:t>
            </a:r>
            <a:r>
              <a:rPr lang="it-IT" sz="2400" b="1" u="sng" dirty="0">
                <a:latin typeface="Calibri" pitchFamily="4" charset="0"/>
              </a:rPr>
              <a:t>OSTEOFITI </a:t>
            </a:r>
          </a:p>
          <a:p>
            <a:pPr eaLnBrk="1" hangingPunct="1"/>
            <a:endParaRPr lang="it-IT" sz="2400" b="1" dirty="0">
              <a:latin typeface="Calibri" pitchFamily="4" charset="0"/>
            </a:endParaRPr>
          </a:p>
          <a:p>
            <a:pPr eaLnBrk="1" hangingPunct="1"/>
            <a:r>
              <a:rPr lang="it-IT" sz="2400" dirty="0">
                <a:latin typeface="Calibri" pitchFamily="4" charset="0"/>
              </a:rPr>
              <a:t>Marginali: ai bordi dei capi articolari, ne aumentano la superficie</a:t>
            </a:r>
          </a:p>
          <a:p>
            <a:pPr eaLnBrk="1" hangingPunct="1"/>
            <a:r>
              <a:rPr lang="it-IT" sz="2400" dirty="0">
                <a:latin typeface="Calibri" pitchFamily="4" charset="0"/>
              </a:rPr>
              <a:t>Centrali: per ossificazione </a:t>
            </a:r>
            <a:r>
              <a:rPr lang="it-IT" sz="2400" dirty="0" err="1">
                <a:latin typeface="Calibri" pitchFamily="4" charset="0"/>
              </a:rPr>
              <a:t>encondrale</a:t>
            </a:r>
            <a:endParaRPr lang="it-IT" sz="2400" dirty="0">
              <a:latin typeface="Calibri" pitchFamily="4" charset="0"/>
            </a:endParaRPr>
          </a:p>
          <a:p>
            <a:pPr eaLnBrk="1" hangingPunct="1"/>
            <a:r>
              <a:rPr lang="it-IT" sz="2400" dirty="0">
                <a:latin typeface="Calibri" pitchFamily="4" charset="0"/>
              </a:rPr>
              <a:t>Capsulari: per trazione delle inserzioni capsulari</a:t>
            </a:r>
          </a:p>
          <a:p>
            <a:pPr eaLnBrk="1" hangingPunct="1"/>
            <a:endParaRPr lang="it-IT" sz="2400" b="1" dirty="0">
              <a:latin typeface="Calibri" pitchFamily="4" charset="0"/>
            </a:endParaRPr>
          </a:p>
        </p:txBody>
      </p:sp>
      <p:sp>
        <p:nvSpPr>
          <p:cNvPr id="9" name="Freccia destra 8"/>
          <p:cNvSpPr/>
          <p:nvPr/>
        </p:nvSpPr>
        <p:spPr>
          <a:xfrm rot="19459068">
            <a:off x="9798051" y="4076700"/>
            <a:ext cx="723900" cy="287338"/>
          </a:xfrm>
          <a:prstGeom prst="righ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7" name="Freccia destra 6"/>
          <p:cNvSpPr/>
          <p:nvPr/>
        </p:nvSpPr>
        <p:spPr>
          <a:xfrm rot="1442849">
            <a:off x="9590617" y="3222625"/>
            <a:ext cx="726016" cy="287338"/>
          </a:xfrm>
          <a:prstGeom prst="righ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pic>
        <p:nvPicPr>
          <p:cNvPr id="57350" name="Segnaposto contenuto 10" descr="osteofiti1.jpg"/>
          <p:cNvPicPr>
            <a:picLocks noGrp="1" noChangeAspect="1"/>
          </p:cNvPicPr>
          <p:nvPr>
            <p:ph sz="half" idx="2"/>
          </p:nvPr>
        </p:nvPicPr>
        <p:blipFill>
          <a:blip r:embed="rId3"/>
          <a:srcRect l="46356" t="-10373" b="-12434"/>
          <a:stretch>
            <a:fillRect/>
          </a:stretch>
        </p:blipFill>
        <p:spPr>
          <a:xfrm>
            <a:off x="6705600" y="1576388"/>
            <a:ext cx="5080000" cy="4824412"/>
          </a:xfrm>
        </p:spPr>
      </p:pic>
      <p:sp>
        <p:nvSpPr>
          <p:cNvPr id="8" name="Rectangle 4"/>
          <p:cNvSpPr>
            <a:spLocks noChangeArrowheads="1"/>
          </p:cNvSpPr>
          <p:nvPr/>
        </p:nvSpPr>
        <p:spPr bwMode="auto">
          <a:xfrm>
            <a:off x="609600" y="430626"/>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LESIONI ELEMENTARI </a:t>
            </a:r>
            <a:r>
              <a:rPr lang="it-IT" sz="4000" b="1" dirty="0" smtClean="0">
                <a:solidFill>
                  <a:schemeClr val="tx2"/>
                </a:solidFill>
                <a:latin typeface="Calibri" pitchFamily="4" charset="0"/>
              </a:rPr>
              <a:t>- </a:t>
            </a:r>
            <a:r>
              <a:rPr lang="it-IT" sz="4000" b="1" dirty="0" err="1" smtClean="0">
                <a:solidFill>
                  <a:schemeClr val="tx2"/>
                </a:solidFill>
                <a:latin typeface="Calibri" pitchFamily="4" charset="0"/>
              </a:rPr>
              <a:t>4</a:t>
            </a:r>
            <a:endParaRPr lang="it-IT" sz="4000" b="1" dirty="0" smtClean="0">
              <a:solidFill>
                <a:schemeClr val="tx2"/>
              </a:solidFill>
              <a:latin typeface="Calibri" pitchFamily="4" charset="0"/>
            </a:endParaRPr>
          </a:p>
          <a:p>
            <a:pPr algn="ctr"/>
            <a:r>
              <a:rPr lang="it-IT" sz="4000" b="1" dirty="0" smtClean="0">
                <a:solidFill>
                  <a:schemeClr val="tx2"/>
                </a:solidFill>
                <a:latin typeface="Calibri" pitchFamily="4" charset="0"/>
              </a:rPr>
              <a:t> </a:t>
            </a:r>
            <a:r>
              <a:rPr lang="it-IT" sz="3600" dirty="0" smtClean="0">
                <a:solidFill>
                  <a:schemeClr val="tx2"/>
                </a:solidFill>
                <a:latin typeface="Calibri" pitchFamily="4" charset="0"/>
              </a:rPr>
              <a:t>forme </a:t>
            </a:r>
            <a:r>
              <a:rPr lang="it-IT" sz="3600" dirty="0">
                <a:solidFill>
                  <a:schemeClr val="tx2"/>
                </a:solidFill>
                <a:latin typeface="Calibri" pitchFamily="4" charset="0"/>
              </a:rPr>
              <a:t>degenerative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Segnaposto contenuto 11" descr="osteofiti2.jpg"/>
          <p:cNvPicPr>
            <a:picLocks noGrp="1" noChangeAspect="1"/>
          </p:cNvPicPr>
          <p:nvPr>
            <p:ph sz="half" idx="2"/>
          </p:nvPr>
        </p:nvPicPr>
        <p:blipFill>
          <a:blip r:embed="rId3"/>
          <a:srcRect l="9212" t="-15851" r="6354" b="-25790"/>
          <a:stretch>
            <a:fillRect/>
          </a:stretch>
        </p:blipFill>
        <p:spPr>
          <a:xfrm>
            <a:off x="5507567" y="1600200"/>
            <a:ext cx="6764867" cy="5257800"/>
          </a:xfrm>
        </p:spPr>
      </p:pic>
      <p:sp>
        <p:nvSpPr>
          <p:cNvPr id="59395" name="Segnaposto contenuto 5"/>
          <p:cNvSpPr>
            <a:spLocks noGrp="1"/>
          </p:cNvSpPr>
          <p:nvPr>
            <p:ph sz="half" idx="1"/>
          </p:nvPr>
        </p:nvSpPr>
        <p:spPr>
          <a:xfrm>
            <a:off x="512064" y="1839564"/>
            <a:ext cx="5522974" cy="4497494"/>
          </a:xfrm>
        </p:spPr>
        <p:txBody>
          <a:bodyPr/>
          <a:lstStyle/>
          <a:p>
            <a:pPr eaLnBrk="1" hangingPunct="1"/>
            <a:r>
              <a:rPr lang="it-IT" sz="2400" b="1" dirty="0">
                <a:latin typeface="Calibri" pitchFamily="4" charset="0"/>
              </a:rPr>
              <a:t>Reazioni </a:t>
            </a:r>
            <a:r>
              <a:rPr lang="it-IT" sz="2400" b="1" dirty="0" err="1">
                <a:latin typeface="Calibri" pitchFamily="4" charset="0"/>
              </a:rPr>
              <a:t>osteoproduttive</a:t>
            </a:r>
            <a:r>
              <a:rPr lang="it-IT" sz="2400" b="1" dirty="0">
                <a:latin typeface="Calibri" pitchFamily="4" charset="0"/>
              </a:rPr>
              <a:t>: </a:t>
            </a:r>
            <a:r>
              <a:rPr lang="it-IT" sz="2400" b="1" u="sng" dirty="0">
                <a:latin typeface="Calibri" pitchFamily="4" charset="0"/>
              </a:rPr>
              <a:t>OSTEOFITI </a:t>
            </a:r>
          </a:p>
          <a:p>
            <a:pPr eaLnBrk="1" hangingPunct="1"/>
            <a:endParaRPr lang="it-IT" sz="2400" b="1" dirty="0">
              <a:latin typeface="Calibri" pitchFamily="4" charset="0"/>
            </a:endParaRPr>
          </a:p>
          <a:p>
            <a:pPr eaLnBrk="1" hangingPunct="1"/>
            <a:r>
              <a:rPr lang="it-IT" sz="2400" dirty="0">
                <a:latin typeface="Calibri" pitchFamily="4" charset="0"/>
              </a:rPr>
              <a:t>Marginali: ai bordi dei capi articolari, ne aumentano la superficie</a:t>
            </a:r>
          </a:p>
          <a:p>
            <a:pPr eaLnBrk="1" hangingPunct="1"/>
            <a:r>
              <a:rPr lang="it-IT" sz="2400" dirty="0">
                <a:latin typeface="Calibri" pitchFamily="4" charset="0"/>
              </a:rPr>
              <a:t>Centrali: per ossificazione </a:t>
            </a:r>
            <a:r>
              <a:rPr lang="it-IT" sz="2400" dirty="0" err="1">
                <a:latin typeface="Calibri" pitchFamily="4" charset="0"/>
              </a:rPr>
              <a:t>encondrale</a:t>
            </a:r>
            <a:endParaRPr lang="it-IT" sz="2400" dirty="0">
              <a:latin typeface="Calibri" pitchFamily="4" charset="0"/>
            </a:endParaRPr>
          </a:p>
          <a:p>
            <a:pPr eaLnBrk="1" hangingPunct="1"/>
            <a:r>
              <a:rPr lang="it-IT" sz="2400" dirty="0">
                <a:latin typeface="Calibri" pitchFamily="4" charset="0"/>
              </a:rPr>
              <a:t>Capsulari: per trazione delle inserzioni capsulari</a:t>
            </a:r>
          </a:p>
          <a:p>
            <a:pPr eaLnBrk="1" hangingPunct="1"/>
            <a:endParaRPr lang="it-IT" sz="2400" b="1" dirty="0">
              <a:latin typeface="Calibri" pitchFamily="4" charset="0"/>
            </a:endParaRPr>
          </a:p>
        </p:txBody>
      </p:sp>
      <p:sp>
        <p:nvSpPr>
          <p:cNvPr id="5" name="Rectangle 4"/>
          <p:cNvSpPr>
            <a:spLocks noChangeArrowheads="1"/>
          </p:cNvSpPr>
          <p:nvPr/>
        </p:nvSpPr>
        <p:spPr bwMode="auto">
          <a:xfrm>
            <a:off x="609600" y="430626"/>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LESIONI ELEMENTARI </a:t>
            </a:r>
            <a:r>
              <a:rPr lang="it-IT" sz="4000" b="1" dirty="0" smtClean="0">
                <a:solidFill>
                  <a:schemeClr val="tx2"/>
                </a:solidFill>
                <a:latin typeface="Calibri" pitchFamily="4" charset="0"/>
              </a:rPr>
              <a:t>- </a:t>
            </a:r>
            <a:r>
              <a:rPr lang="it-IT" sz="4000" b="1" dirty="0" err="1" smtClean="0">
                <a:solidFill>
                  <a:schemeClr val="tx2"/>
                </a:solidFill>
                <a:latin typeface="Calibri" pitchFamily="4" charset="0"/>
              </a:rPr>
              <a:t>5</a:t>
            </a:r>
            <a:endParaRPr lang="it-IT" sz="4000" b="1" dirty="0" smtClean="0">
              <a:solidFill>
                <a:schemeClr val="tx2"/>
              </a:solidFill>
              <a:latin typeface="Calibri" pitchFamily="4" charset="0"/>
            </a:endParaRPr>
          </a:p>
          <a:p>
            <a:pPr algn="ctr"/>
            <a:r>
              <a:rPr lang="it-IT" sz="4000" b="1" dirty="0" smtClean="0">
                <a:solidFill>
                  <a:schemeClr val="tx2"/>
                </a:solidFill>
                <a:latin typeface="Calibri" pitchFamily="4" charset="0"/>
              </a:rPr>
              <a:t> </a:t>
            </a:r>
            <a:r>
              <a:rPr lang="it-IT" sz="3600" dirty="0" smtClean="0">
                <a:solidFill>
                  <a:schemeClr val="tx2"/>
                </a:solidFill>
                <a:latin typeface="Calibri" pitchFamily="4" charset="0"/>
              </a:rPr>
              <a:t>forme </a:t>
            </a:r>
            <a:r>
              <a:rPr lang="it-IT" sz="3600" dirty="0">
                <a:solidFill>
                  <a:schemeClr val="tx2"/>
                </a:solidFill>
                <a:latin typeface="Calibri" pitchFamily="4" charset="0"/>
              </a:rPr>
              <a:t>degenerative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egnaposto contenuto 5"/>
          <p:cNvSpPr>
            <a:spLocks noGrp="1"/>
          </p:cNvSpPr>
          <p:nvPr>
            <p:ph sz="half" idx="1"/>
          </p:nvPr>
        </p:nvSpPr>
        <p:spPr>
          <a:xfrm>
            <a:off x="512064" y="1817280"/>
            <a:ext cx="5522974" cy="4497494"/>
          </a:xfrm>
        </p:spPr>
        <p:txBody>
          <a:bodyPr/>
          <a:lstStyle/>
          <a:p>
            <a:pPr eaLnBrk="1" hangingPunct="1"/>
            <a:r>
              <a:rPr lang="it-IT" sz="2400" b="1" dirty="0">
                <a:latin typeface="Calibri" pitchFamily="4" charset="0"/>
              </a:rPr>
              <a:t>Reazioni </a:t>
            </a:r>
            <a:r>
              <a:rPr lang="it-IT" sz="2400" b="1" dirty="0" err="1">
                <a:latin typeface="Calibri" pitchFamily="4" charset="0"/>
              </a:rPr>
              <a:t>osteoproduttive</a:t>
            </a:r>
            <a:r>
              <a:rPr lang="it-IT" sz="2400" b="1" dirty="0">
                <a:latin typeface="Calibri" pitchFamily="4" charset="0"/>
              </a:rPr>
              <a:t>: </a:t>
            </a:r>
            <a:r>
              <a:rPr lang="it-IT" sz="2400" b="1" u="sng" dirty="0">
                <a:latin typeface="Calibri" pitchFamily="4" charset="0"/>
              </a:rPr>
              <a:t>OSTEOFITI </a:t>
            </a:r>
          </a:p>
          <a:p>
            <a:pPr eaLnBrk="1" hangingPunct="1"/>
            <a:endParaRPr lang="it-IT" sz="2400" b="1" dirty="0">
              <a:latin typeface="Calibri" pitchFamily="4" charset="0"/>
            </a:endParaRPr>
          </a:p>
          <a:p>
            <a:pPr eaLnBrk="1" hangingPunct="1"/>
            <a:r>
              <a:rPr lang="it-IT" sz="2400" dirty="0">
                <a:latin typeface="Calibri" pitchFamily="4" charset="0"/>
              </a:rPr>
              <a:t>Marginali: ai bordi dei capi articolari, ne aumentano la superficie</a:t>
            </a:r>
          </a:p>
          <a:p>
            <a:pPr eaLnBrk="1" hangingPunct="1"/>
            <a:r>
              <a:rPr lang="it-IT" sz="2400" dirty="0">
                <a:latin typeface="Calibri" pitchFamily="4" charset="0"/>
              </a:rPr>
              <a:t>Centrali: per ossificazione </a:t>
            </a:r>
            <a:r>
              <a:rPr lang="it-IT" sz="2400" dirty="0" err="1">
                <a:latin typeface="Calibri" pitchFamily="4" charset="0"/>
              </a:rPr>
              <a:t>encondrale</a:t>
            </a:r>
            <a:endParaRPr lang="it-IT" sz="2400" dirty="0">
              <a:latin typeface="Calibri" pitchFamily="4" charset="0"/>
            </a:endParaRPr>
          </a:p>
          <a:p>
            <a:pPr eaLnBrk="1" hangingPunct="1"/>
            <a:r>
              <a:rPr lang="it-IT" sz="2400" dirty="0">
                <a:latin typeface="Calibri" pitchFamily="4" charset="0"/>
              </a:rPr>
              <a:t>Capsulari: per trazione delle inserzioni capsulari</a:t>
            </a:r>
          </a:p>
          <a:p>
            <a:pPr eaLnBrk="1" hangingPunct="1"/>
            <a:endParaRPr lang="it-IT" sz="2400" b="1" dirty="0">
              <a:latin typeface="Calibri" pitchFamily="4" charset="0"/>
            </a:endParaRPr>
          </a:p>
        </p:txBody>
      </p:sp>
      <p:pic>
        <p:nvPicPr>
          <p:cNvPr id="61444" name="Segnaposto contenuto 6" descr="imagesosteofiti 3.jpg"/>
          <p:cNvPicPr>
            <a:picLocks noGrp="1" noChangeAspect="1"/>
          </p:cNvPicPr>
          <p:nvPr>
            <p:ph sz="half" idx="2"/>
          </p:nvPr>
        </p:nvPicPr>
        <p:blipFill>
          <a:blip r:embed="rId3"/>
          <a:srcRect t="-24207" b="-24207"/>
          <a:stretch>
            <a:fillRect/>
          </a:stretch>
        </p:blipFill>
        <p:spPr/>
      </p:pic>
      <p:sp>
        <p:nvSpPr>
          <p:cNvPr id="5" name="Rectangle 4"/>
          <p:cNvSpPr>
            <a:spLocks noChangeArrowheads="1"/>
          </p:cNvSpPr>
          <p:nvPr/>
        </p:nvSpPr>
        <p:spPr bwMode="auto">
          <a:xfrm>
            <a:off x="609600" y="430626"/>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LESIONI ELEMENTARI </a:t>
            </a:r>
            <a:r>
              <a:rPr lang="it-IT" sz="4000" b="1" dirty="0" smtClean="0">
                <a:solidFill>
                  <a:schemeClr val="tx2"/>
                </a:solidFill>
                <a:latin typeface="Calibri" pitchFamily="4" charset="0"/>
              </a:rPr>
              <a:t>- </a:t>
            </a:r>
            <a:r>
              <a:rPr lang="it-IT" sz="4000" b="1" dirty="0" err="1" smtClean="0">
                <a:solidFill>
                  <a:schemeClr val="tx2"/>
                </a:solidFill>
                <a:latin typeface="Calibri" pitchFamily="4" charset="0"/>
              </a:rPr>
              <a:t>5</a:t>
            </a:r>
            <a:endParaRPr lang="it-IT" sz="4000" b="1" dirty="0" smtClean="0">
              <a:solidFill>
                <a:schemeClr val="tx2"/>
              </a:solidFill>
              <a:latin typeface="Calibri" pitchFamily="4" charset="0"/>
            </a:endParaRPr>
          </a:p>
          <a:p>
            <a:pPr algn="ctr"/>
            <a:r>
              <a:rPr lang="it-IT" sz="4000" b="1" dirty="0" smtClean="0">
                <a:solidFill>
                  <a:schemeClr val="tx2"/>
                </a:solidFill>
                <a:latin typeface="Calibri" pitchFamily="4" charset="0"/>
              </a:rPr>
              <a:t> </a:t>
            </a:r>
            <a:r>
              <a:rPr lang="it-IT" sz="3600" dirty="0" smtClean="0">
                <a:solidFill>
                  <a:schemeClr val="tx2"/>
                </a:solidFill>
                <a:latin typeface="Calibri" pitchFamily="4" charset="0"/>
              </a:rPr>
              <a:t>forme </a:t>
            </a:r>
            <a:r>
              <a:rPr lang="it-IT" sz="3600" dirty="0">
                <a:solidFill>
                  <a:schemeClr val="tx2"/>
                </a:solidFill>
                <a:latin typeface="Calibri" pitchFamily="4" charset="0"/>
              </a:rPr>
              <a:t>degenerative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1" name="Rectangle 4"/>
          <p:cNvSpPr>
            <a:spLocks noChangeArrowheads="1"/>
          </p:cNvSpPr>
          <p:nvPr/>
        </p:nvSpPr>
        <p:spPr bwMode="auto">
          <a:xfrm>
            <a:off x="609600" y="274638"/>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NORMALE vs ARTROSICO</a:t>
            </a:r>
          </a:p>
        </p:txBody>
      </p:sp>
      <p:graphicFrame>
        <p:nvGraphicFramePr>
          <p:cNvPr id="63490" name="Object 2"/>
          <p:cNvGraphicFramePr>
            <a:graphicFrameLocks noChangeAspect="1"/>
          </p:cNvGraphicFramePr>
          <p:nvPr/>
        </p:nvGraphicFramePr>
        <p:xfrm>
          <a:off x="1212851" y="1533525"/>
          <a:ext cx="9971616" cy="4991100"/>
        </p:xfrm>
        <a:graphic>
          <a:graphicData uri="http://schemas.openxmlformats.org/presentationml/2006/ole">
            <p:oleObj spid="_x0000_s68610" name="Fotografia Photo Editor" r:id="rId3" imgW="7478169" imgH="4990476" progId="">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550334" y="1609725"/>
            <a:ext cx="10579100" cy="4495800"/>
            <a:chOff x="410" y="960"/>
            <a:chExt cx="5414" cy="2832"/>
          </a:xfrm>
        </p:grpSpPr>
        <p:sp>
          <p:nvSpPr>
            <p:cNvPr id="6" name="Freeform 4"/>
            <p:cNvSpPr>
              <a:spLocks/>
            </p:cNvSpPr>
            <p:nvPr/>
          </p:nvSpPr>
          <p:spPr bwMode="auto">
            <a:xfrm>
              <a:off x="1045" y="960"/>
              <a:ext cx="10" cy="2589"/>
            </a:xfrm>
            <a:custGeom>
              <a:avLst/>
              <a:gdLst/>
              <a:ahLst/>
              <a:cxnLst>
                <a:cxn ang="0">
                  <a:pos x="17" y="10356"/>
                </a:cxn>
                <a:cxn ang="0">
                  <a:pos x="32" y="10340"/>
                </a:cxn>
                <a:cxn ang="0">
                  <a:pos x="32" y="0"/>
                </a:cxn>
                <a:cxn ang="0">
                  <a:pos x="0" y="0"/>
                </a:cxn>
                <a:cxn ang="0">
                  <a:pos x="0" y="10340"/>
                </a:cxn>
                <a:cxn ang="0">
                  <a:pos x="17" y="10356"/>
                </a:cxn>
                <a:cxn ang="0">
                  <a:pos x="0" y="10340"/>
                </a:cxn>
                <a:cxn ang="0">
                  <a:pos x="0" y="10356"/>
                </a:cxn>
                <a:cxn ang="0">
                  <a:pos x="17" y="10356"/>
                </a:cxn>
              </a:cxnLst>
              <a:rect l="0" t="0" r="r" b="b"/>
              <a:pathLst>
                <a:path w="32" h="10356">
                  <a:moveTo>
                    <a:pt x="17" y="10356"/>
                  </a:moveTo>
                  <a:lnTo>
                    <a:pt x="32" y="10340"/>
                  </a:lnTo>
                  <a:lnTo>
                    <a:pt x="32" y="0"/>
                  </a:lnTo>
                  <a:lnTo>
                    <a:pt x="0" y="0"/>
                  </a:lnTo>
                  <a:lnTo>
                    <a:pt x="0" y="10340"/>
                  </a:lnTo>
                  <a:lnTo>
                    <a:pt x="17" y="10356"/>
                  </a:lnTo>
                  <a:lnTo>
                    <a:pt x="0" y="10340"/>
                  </a:lnTo>
                  <a:lnTo>
                    <a:pt x="0" y="10356"/>
                  </a:lnTo>
                  <a:lnTo>
                    <a:pt x="17" y="10356"/>
                  </a:lnTo>
                  <a:close/>
                </a:path>
              </a:pathLst>
            </a:custGeom>
            <a:solidFill>
              <a:schemeClr val="bg1"/>
            </a:solidFill>
            <a:ln w="9525">
              <a:solidFill>
                <a:schemeClr val="bg2"/>
              </a:solidFill>
              <a:round/>
              <a:headEnd/>
              <a:tailEnd/>
            </a:ln>
          </p:spPr>
          <p:txBody>
            <a:bodyPr/>
            <a:lstStyle/>
            <a:p>
              <a:pPr>
                <a:defRPr/>
              </a:pPr>
              <a:endParaRPr lang="it-IT">
                <a:effectLst>
                  <a:outerShdw blurRad="38100" dist="38100" dir="2700000" algn="tl">
                    <a:srgbClr val="000000">
                      <a:alpha val="43137"/>
                    </a:srgbClr>
                  </a:outerShdw>
                </a:effectLst>
                <a:latin typeface="Times New Roman" charset="0"/>
                <a:ea typeface="+mn-ea"/>
                <a:cs typeface="+mn-cs"/>
              </a:endParaRPr>
            </a:p>
          </p:txBody>
        </p:sp>
        <p:sp>
          <p:nvSpPr>
            <p:cNvPr id="7" name="Rectangle 5"/>
            <p:cNvSpPr>
              <a:spLocks noChangeArrowheads="1"/>
            </p:cNvSpPr>
            <p:nvPr/>
          </p:nvSpPr>
          <p:spPr bwMode="auto">
            <a:xfrm>
              <a:off x="1051" y="3541"/>
              <a:ext cx="4773" cy="8"/>
            </a:xfrm>
            <a:prstGeom prst="rect">
              <a:avLst/>
            </a:prstGeom>
            <a:solidFill>
              <a:schemeClr val="bg1"/>
            </a:solidFill>
            <a:ln w="9525">
              <a:solidFill>
                <a:srgbClr val="FFFFFF"/>
              </a:solidFill>
              <a:miter lim="800000"/>
              <a:headEnd/>
              <a:tailEnd/>
            </a:ln>
          </p:spPr>
          <p:txBody>
            <a:bodyPr/>
            <a:lstStyle/>
            <a:p>
              <a:pPr>
                <a:defRPr/>
              </a:pPr>
              <a:endParaRPr lang="it-IT">
                <a:effectLst>
                  <a:outerShdw blurRad="38100" dist="38100" dir="2700000" algn="tl">
                    <a:srgbClr val="000000">
                      <a:alpha val="43137"/>
                    </a:srgbClr>
                  </a:outerShdw>
                </a:effectLst>
                <a:latin typeface="Times New Roman" charset="0"/>
                <a:ea typeface="+mn-ea"/>
                <a:cs typeface="+mn-cs"/>
              </a:endParaRPr>
            </a:p>
          </p:txBody>
        </p:sp>
        <p:sp>
          <p:nvSpPr>
            <p:cNvPr id="8" name="Rectangle 6"/>
            <p:cNvSpPr>
              <a:spLocks noChangeArrowheads="1"/>
            </p:cNvSpPr>
            <p:nvPr/>
          </p:nvSpPr>
          <p:spPr bwMode="auto">
            <a:xfrm>
              <a:off x="964" y="3541"/>
              <a:ext cx="91" cy="8"/>
            </a:xfrm>
            <a:prstGeom prst="rect">
              <a:avLst/>
            </a:prstGeom>
            <a:solidFill>
              <a:schemeClr val="bg1"/>
            </a:solidFill>
            <a:ln w="9525">
              <a:solidFill>
                <a:srgbClr val="FFFFFF"/>
              </a:solidFill>
              <a:miter lim="800000"/>
              <a:headEnd/>
              <a:tailEnd/>
            </a:ln>
          </p:spPr>
          <p:txBody>
            <a:bodyPr/>
            <a:lstStyle/>
            <a:p>
              <a:pPr>
                <a:defRPr/>
              </a:pPr>
              <a:endParaRPr lang="it-IT">
                <a:effectLst>
                  <a:outerShdw blurRad="38100" dist="38100" dir="2700000" algn="tl">
                    <a:srgbClr val="000000">
                      <a:alpha val="43137"/>
                    </a:srgbClr>
                  </a:outerShdw>
                </a:effectLst>
                <a:latin typeface="Times New Roman" charset="0"/>
                <a:ea typeface="+mn-ea"/>
                <a:cs typeface="+mn-cs"/>
              </a:endParaRPr>
            </a:p>
          </p:txBody>
        </p:sp>
        <p:sp>
          <p:nvSpPr>
            <p:cNvPr id="9" name="Rectangle 7"/>
            <p:cNvSpPr>
              <a:spLocks noChangeArrowheads="1"/>
            </p:cNvSpPr>
            <p:nvPr/>
          </p:nvSpPr>
          <p:spPr bwMode="auto">
            <a:xfrm>
              <a:off x="964" y="2824"/>
              <a:ext cx="91" cy="8"/>
            </a:xfrm>
            <a:prstGeom prst="rect">
              <a:avLst/>
            </a:prstGeom>
            <a:solidFill>
              <a:srgbClr val="000000"/>
            </a:solidFill>
            <a:ln w="9525">
              <a:solidFill>
                <a:srgbClr val="FFFFFF"/>
              </a:solidFill>
              <a:miter lim="800000"/>
              <a:headEnd/>
              <a:tailEnd/>
            </a:ln>
          </p:spPr>
          <p:txBody>
            <a:bodyPr/>
            <a:lstStyle/>
            <a:p>
              <a:pPr>
                <a:defRPr/>
              </a:pPr>
              <a:endParaRPr lang="it-IT">
                <a:effectLst>
                  <a:outerShdw blurRad="38100" dist="38100" dir="2700000" algn="tl">
                    <a:srgbClr val="000000">
                      <a:alpha val="43137"/>
                    </a:srgbClr>
                  </a:outerShdw>
                </a:effectLst>
                <a:latin typeface="Times New Roman" charset="0"/>
                <a:ea typeface="+mn-ea"/>
                <a:cs typeface="+mn-cs"/>
              </a:endParaRPr>
            </a:p>
          </p:txBody>
        </p:sp>
        <p:sp>
          <p:nvSpPr>
            <p:cNvPr id="10" name="Rectangle 8"/>
            <p:cNvSpPr>
              <a:spLocks noChangeArrowheads="1"/>
            </p:cNvSpPr>
            <p:nvPr/>
          </p:nvSpPr>
          <p:spPr bwMode="auto">
            <a:xfrm>
              <a:off x="964" y="2107"/>
              <a:ext cx="91" cy="8"/>
            </a:xfrm>
            <a:prstGeom prst="rect">
              <a:avLst/>
            </a:prstGeom>
            <a:solidFill>
              <a:schemeClr val="bg1"/>
            </a:solidFill>
            <a:ln w="9525">
              <a:solidFill>
                <a:srgbClr val="FFFFFF"/>
              </a:solidFill>
              <a:miter lim="800000"/>
              <a:headEnd/>
              <a:tailEnd/>
            </a:ln>
          </p:spPr>
          <p:txBody>
            <a:bodyPr/>
            <a:lstStyle/>
            <a:p>
              <a:pPr>
                <a:defRPr/>
              </a:pPr>
              <a:endParaRPr lang="it-IT">
                <a:effectLst>
                  <a:outerShdw blurRad="38100" dist="38100" dir="2700000" algn="tl">
                    <a:srgbClr val="000000">
                      <a:alpha val="43137"/>
                    </a:srgbClr>
                  </a:outerShdw>
                </a:effectLst>
                <a:latin typeface="Times New Roman" charset="0"/>
                <a:ea typeface="+mn-ea"/>
                <a:cs typeface="+mn-cs"/>
              </a:endParaRPr>
            </a:p>
          </p:txBody>
        </p:sp>
        <p:sp>
          <p:nvSpPr>
            <p:cNvPr id="11" name="Rectangle 9"/>
            <p:cNvSpPr>
              <a:spLocks noChangeArrowheads="1"/>
            </p:cNvSpPr>
            <p:nvPr/>
          </p:nvSpPr>
          <p:spPr bwMode="auto">
            <a:xfrm>
              <a:off x="964" y="1396"/>
              <a:ext cx="91" cy="8"/>
            </a:xfrm>
            <a:prstGeom prst="rect">
              <a:avLst/>
            </a:prstGeom>
            <a:solidFill>
              <a:srgbClr val="000000"/>
            </a:solidFill>
            <a:ln w="9525">
              <a:noFill/>
              <a:miter lim="800000"/>
              <a:headEnd/>
              <a:tailEnd/>
            </a:ln>
          </p:spPr>
          <p:txBody>
            <a:bodyPr/>
            <a:lstStyle/>
            <a:p>
              <a:pPr>
                <a:defRPr/>
              </a:pPr>
              <a:endParaRPr lang="it-IT">
                <a:effectLst>
                  <a:outerShdw blurRad="38100" dist="38100" dir="2700000" algn="tl">
                    <a:srgbClr val="000000">
                      <a:alpha val="43137"/>
                    </a:srgbClr>
                  </a:outerShdw>
                </a:effectLst>
                <a:latin typeface="Times New Roman" charset="0"/>
                <a:ea typeface="+mn-ea"/>
                <a:cs typeface="+mn-cs"/>
              </a:endParaRPr>
            </a:p>
          </p:txBody>
        </p:sp>
        <p:sp>
          <p:nvSpPr>
            <p:cNvPr id="12" name="Rectangle 10"/>
            <p:cNvSpPr>
              <a:spLocks noChangeArrowheads="1"/>
            </p:cNvSpPr>
            <p:nvPr/>
          </p:nvSpPr>
          <p:spPr bwMode="auto">
            <a:xfrm>
              <a:off x="1313" y="1172"/>
              <a:ext cx="572" cy="2359"/>
            </a:xfrm>
            <a:prstGeom prst="rect">
              <a:avLst/>
            </a:prstGeom>
            <a:solidFill>
              <a:schemeClr val="bg2"/>
            </a:solidFill>
            <a:ln w="9525">
              <a:solidFill>
                <a:schemeClr val="bg1"/>
              </a:solidFill>
              <a:miter lim="800000"/>
              <a:headEnd/>
              <a:tailEnd/>
            </a:ln>
          </p:spPr>
          <p:txBody>
            <a:bodyPr/>
            <a:lstStyle/>
            <a:p>
              <a:pPr>
                <a:defRPr/>
              </a:pPr>
              <a:endParaRPr lang="it-IT">
                <a:effectLst>
                  <a:outerShdw blurRad="38100" dist="38100" dir="2700000" algn="tl">
                    <a:srgbClr val="000000">
                      <a:alpha val="43137"/>
                    </a:srgbClr>
                  </a:outerShdw>
                </a:effectLst>
                <a:latin typeface="Times New Roman" charset="0"/>
                <a:ea typeface="+mn-ea"/>
                <a:cs typeface="+mn-cs"/>
              </a:endParaRPr>
            </a:p>
          </p:txBody>
        </p:sp>
        <p:sp>
          <p:nvSpPr>
            <p:cNvPr id="13" name="Rectangle 11"/>
            <p:cNvSpPr>
              <a:spLocks noChangeArrowheads="1"/>
            </p:cNvSpPr>
            <p:nvPr/>
          </p:nvSpPr>
          <p:spPr bwMode="auto">
            <a:xfrm>
              <a:off x="1893" y="2969"/>
              <a:ext cx="573" cy="558"/>
            </a:xfrm>
            <a:prstGeom prst="rect">
              <a:avLst/>
            </a:prstGeom>
            <a:solidFill>
              <a:srgbClr val="FF0000"/>
            </a:solidFill>
            <a:ln w="9525">
              <a:solidFill>
                <a:schemeClr val="bg1"/>
              </a:solidFill>
              <a:miter lim="800000"/>
              <a:headEnd/>
              <a:tailEnd/>
            </a:ln>
          </p:spPr>
          <p:txBody>
            <a:bodyPr/>
            <a:lstStyle/>
            <a:p>
              <a:pPr>
                <a:defRPr/>
              </a:pPr>
              <a:endParaRPr lang="it-IT">
                <a:effectLst>
                  <a:outerShdw blurRad="38100" dist="38100" dir="2700000" algn="tl">
                    <a:srgbClr val="000000">
                      <a:alpha val="43137"/>
                    </a:srgbClr>
                  </a:outerShdw>
                </a:effectLst>
                <a:latin typeface="Times New Roman" charset="0"/>
                <a:ea typeface="+mn-ea"/>
                <a:cs typeface="+mn-cs"/>
              </a:endParaRPr>
            </a:p>
          </p:txBody>
        </p:sp>
        <p:sp>
          <p:nvSpPr>
            <p:cNvPr id="14" name="Rectangle 12"/>
            <p:cNvSpPr>
              <a:spLocks noChangeArrowheads="1"/>
            </p:cNvSpPr>
            <p:nvPr/>
          </p:nvSpPr>
          <p:spPr bwMode="auto">
            <a:xfrm>
              <a:off x="2747" y="2661"/>
              <a:ext cx="572" cy="870"/>
            </a:xfrm>
            <a:prstGeom prst="rect">
              <a:avLst/>
            </a:prstGeom>
            <a:solidFill>
              <a:schemeClr val="bg2"/>
            </a:solidFill>
            <a:ln w="9525">
              <a:solidFill>
                <a:schemeClr val="bg1"/>
              </a:solidFill>
              <a:miter lim="800000"/>
              <a:headEnd/>
              <a:tailEnd/>
            </a:ln>
          </p:spPr>
          <p:txBody>
            <a:bodyPr/>
            <a:lstStyle/>
            <a:p>
              <a:pPr>
                <a:defRPr/>
              </a:pPr>
              <a:endParaRPr lang="it-IT">
                <a:effectLst>
                  <a:outerShdw blurRad="38100" dist="38100" dir="2700000" algn="tl">
                    <a:srgbClr val="000000">
                      <a:alpha val="43137"/>
                    </a:srgbClr>
                  </a:outerShdw>
                </a:effectLst>
                <a:latin typeface="Times New Roman" charset="0"/>
                <a:ea typeface="+mn-ea"/>
                <a:cs typeface="+mn-cs"/>
              </a:endParaRPr>
            </a:p>
          </p:txBody>
        </p:sp>
        <p:sp>
          <p:nvSpPr>
            <p:cNvPr id="15" name="Rectangle 13"/>
            <p:cNvSpPr>
              <a:spLocks noChangeArrowheads="1"/>
            </p:cNvSpPr>
            <p:nvPr/>
          </p:nvSpPr>
          <p:spPr bwMode="auto">
            <a:xfrm>
              <a:off x="3324" y="3061"/>
              <a:ext cx="572" cy="466"/>
            </a:xfrm>
            <a:prstGeom prst="rect">
              <a:avLst/>
            </a:prstGeom>
            <a:solidFill>
              <a:srgbClr val="FF0000"/>
            </a:solidFill>
            <a:ln w="9525">
              <a:solidFill>
                <a:schemeClr val="bg1"/>
              </a:solidFill>
              <a:miter lim="800000"/>
              <a:headEnd/>
              <a:tailEnd/>
            </a:ln>
          </p:spPr>
          <p:txBody>
            <a:bodyPr/>
            <a:lstStyle/>
            <a:p>
              <a:pPr>
                <a:defRPr/>
              </a:pPr>
              <a:endParaRPr lang="it-IT">
                <a:effectLst>
                  <a:outerShdw blurRad="38100" dist="38100" dir="2700000" algn="tl">
                    <a:srgbClr val="000000">
                      <a:alpha val="43137"/>
                    </a:srgbClr>
                  </a:outerShdw>
                </a:effectLst>
                <a:latin typeface="Times New Roman" charset="0"/>
                <a:ea typeface="+mn-ea"/>
                <a:cs typeface="+mn-cs"/>
              </a:endParaRPr>
            </a:p>
          </p:txBody>
        </p:sp>
        <p:sp>
          <p:nvSpPr>
            <p:cNvPr id="16" name="Rectangle 14"/>
            <p:cNvSpPr>
              <a:spLocks noChangeArrowheads="1"/>
            </p:cNvSpPr>
            <p:nvPr/>
          </p:nvSpPr>
          <p:spPr bwMode="auto">
            <a:xfrm>
              <a:off x="4176" y="3041"/>
              <a:ext cx="573" cy="490"/>
            </a:xfrm>
            <a:prstGeom prst="rect">
              <a:avLst/>
            </a:prstGeom>
            <a:solidFill>
              <a:schemeClr val="bg2"/>
            </a:solidFill>
            <a:ln w="9525">
              <a:solidFill>
                <a:schemeClr val="bg1"/>
              </a:solidFill>
              <a:miter lim="800000"/>
              <a:headEnd/>
              <a:tailEnd/>
            </a:ln>
          </p:spPr>
          <p:txBody>
            <a:bodyPr/>
            <a:lstStyle/>
            <a:p>
              <a:pPr>
                <a:defRPr/>
              </a:pPr>
              <a:endParaRPr lang="it-IT">
                <a:effectLst>
                  <a:outerShdw blurRad="38100" dist="38100" dir="2700000" algn="tl">
                    <a:srgbClr val="000000">
                      <a:alpha val="43137"/>
                    </a:srgbClr>
                  </a:outerShdw>
                </a:effectLst>
                <a:latin typeface="Times New Roman" charset="0"/>
                <a:ea typeface="+mn-ea"/>
                <a:cs typeface="+mn-cs"/>
              </a:endParaRPr>
            </a:p>
          </p:txBody>
        </p:sp>
        <p:sp>
          <p:nvSpPr>
            <p:cNvPr id="17" name="Rectangle 15"/>
            <p:cNvSpPr>
              <a:spLocks noChangeArrowheads="1"/>
            </p:cNvSpPr>
            <p:nvPr/>
          </p:nvSpPr>
          <p:spPr bwMode="auto">
            <a:xfrm>
              <a:off x="4755" y="3092"/>
              <a:ext cx="574" cy="435"/>
            </a:xfrm>
            <a:prstGeom prst="rect">
              <a:avLst/>
            </a:prstGeom>
            <a:solidFill>
              <a:srgbClr val="FF0000"/>
            </a:solidFill>
            <a:ln w="9525">
              <a:solidFill>
                <a:schemeClr val="bg1"/>
              </a:solidFill>
              <a:miter lim="800000"/>
              <a:headEnd/>
              <a:tailEnd/>
            </a:ln>
          </p:spPr>
          <p:txBody>
            <a:bodyPr/>
            <a:lstStyle/>
            <a:p>
              <a:pPr>
                <a:defRPr/>
              </a:pPr>
              <a:endParaRPr lang="it-IT">
                <a:effectLst>
                  <a:outerShdw blurRad="38100" dist="38100" dir="2700000" algn="tl">
                    <a:srgbClr val="000000">
                      <a:alpha val="43137"/>
                    </a:srgbClr>
                  </a:outerShdw>
                </a:effectLst>
                <a:latin typeface="Times New Roman" charset="0"/>
                <a:ea typeface="+mn-ea"/>
                <a:cs typeface="+mn-cs"/>
              </a:endParaRPr>
            </a:p>
          </p:txBody>
        </p:sp>
        <p:sp>
          <p:nvSpPr>
            <p:cNvPr id="18" name="Rectangle 16"/>
            <p:cNvSpPr>
              <a:spLocks noChangeArrowheads="1"/>
            </p:cNvSpPr>
            <p:nvPr/>
          </p:nvSpPr>
          <p:spPr bwMode="auto">
            <a:xfrm>
              <a:off x="647" y="1304"/>
              <a:ext cx="316" cy="184"/>
            </a:xfrm>
            <a:prstGeom prst="rect">
              <a:avLst/>
            </a:prstGeom>
            <a:noFill/>
            <a:ln w="12700">
              <a:noFill/>
              <a:miter lim="800000"/>
              <a:headEnd type="none" w="sm" len="sm"/>
              <a:tailEnd type="none" w="sm" len="sm"/>
            </a:ln>
            <a:effectLst/>
          </p:spPr>
          <p:txBody>
            <a:bodyPr wrap="none" lIns="90000" anchor="ctr">
              <a:prstTxWarp prst="textNoShape">
                <a:avLst/>
              </a:prstTxWarp>
            </a:bodyPr>
            <a:lstStyle/>
            <a:p>
              <a:pPr algn="r" eaLnBrk="0" hangingPunct="0">
                <a:defRPr/>
              </a:pPr>
              <a:r>
                <a:rPr lang="it-IT" sz="1600">
                  <a:effectLst>
                    <a:outerShdw blurRad="38100" dist="38100" dir="2700000" algn="tl">
                      <a:srgbClr val="000000"/>
                    </a:outerShdw>
                  </a:effectLst>
                  <a:latin typeface="Arial" pitchFamily="-109" charset="0"/>
                  <a:ea typeface="+mn-ea"/>
                  <a:cs typeface="+mn-cs"/>
                </a:rPr>
                <a:t>15</a:t>
              </a:r>
              <a:endParaRPr lang="it-IT" sz="3600">
                <a:effectLst>
                  <a:outerShdw blurRad="38100" dist="38100" dir="2700000" algn="tl">
                    <a:srgbClr val="000000"/>
                  </a:outerShdw>
                </a:effectLst>
                <a:latin typeface="Arial" pitchFamily="-109" charset="0"/>
                <a:ea typeface="+mn-ea"/>
                <a:cs typeface="+mn-cs"/>
              </a:endParaRPr>
            </a:p>
          </p:txBody>
        </p:sp>
        <p:sp>
          <p:nvSpPr>
            <p:cNvPr id="19" name="Rectangle 17"/>
            <p:cNvSpPr>
              <a:spLocks noChangeArrowheads="1"/>
            </p:cNvSpPr>
            <p:nvPr/>
          </p:nvSpPr>
          <p:spPr bwMode="auto">
            <a:xfrm>
              <a:off x="1302" y="3552"/>
              <a:ext cx="1197" cy="240"/>
            </a:xfrm>
            <a:prstGeom prst="rect">
              <a:avLst/>
            </a:prstGeom>
            <a:noFill/>
            <a:ln w="12700">
              <a:noFill/>
              <a:miter lim="800000"/>
              <a:headEnd type="none" w="sm" len="sm"/>
              <a:tailEnd type="none" w="sm" len="sm"/>
            </a:ln>
            <a:effectLst/>
          </p:spPr>
          <p:txBody>
            <a:bodyPr wrap="none" lIns="90000" anchor="ctr">
              <a:prstTxWarp prst="textNoShape">
                <a:avLst/>
              </a:prstTxWarp>
            </a:bodyPr>
            <a:lstStyle/>
            <a:p>
              <a:pPr algn="ctr" eaLnBrk="0" hangingPunct="0">
                <a:defRPr/>
              </a:pPr>
              <a:r>
                <a:rPr lang="it-IT">
                  <a:effectLst>
                    <a:outerShdw blurRad="38100" dist="38100" dir="2700000" algn="tl">
                      <a:srgbClr val="000000"/>
                    </a:outerShdw>
                  </a:effectLst>
                  <a:latin typeface="Arial" pitchFamily="-109" charset="0"/>
                  <a:ea typeface="+mn-ea"/>
                  <a:cs typeface="+mn-cs"/>
                </a:rPr>
                <a:t>Mano</a:t>
              </a:r>
              <a:endParaRPr lang="it-IT" sz="3600">
                <a:effectLst>
                  <a:outerShdw blurRad="38100" dist="38100" dir="2700000" algn="tl">
                    <a:srgbClr val="000000"/>
                  </a:outerShdw>
                </a:effectLst>
                <a:latin typeface="Arial" pitchFamily="-109" charset="0"/>
                <a:ea typeface="+mn-ea"/>
                <a:cs typeface="+mn-cs"/>
              </a:endParaRPr>
            </a:p>
          </p:txBody>
        </p:sp>
        <p:sp>
          <p:nvSpPr>
            <p:cNvPr id="20" name="Rectangle 18"/>
            <p:cNvSpPr>
              <a:spLocks noChangeArrowheads="1"/>
            </p:cNvSpPr>
            <p:nvPr/>
          </p:nvSpPr>
          <p:spPr bwMode="auto">
            <a:xfrm>
              <a:off x="2734" y="3552"/>
              <a:ext cx="1197" cy="240"/>
            </a:xfrm>
            <a:prstGeom prst="rect">
              <a:avLst/>
            </a:prstGeom>
            <a:noFill/>
            <a:ln w="12700">
              <a:noFill/>
              <a:miter lim="800000"/>
              <a:headEnd type="none" w="sm" len="sm"/>
              <a:tailEnd type="none" w="sm" len="sm"/>
            </a:ln>
            <a:effectLst/>
          </p:spPr>
          <p:txBody>
            <a:bodyPr wrap="none" lIns="90000" anchor="ctr">
              <a:prstTxWarp prst="textNoShape">
                <a:avLst/>
              </a:prstTxWarp>
            </a:bodyPr>
            <a:lstStyle/>
            <a:p>
              <a:pPr algn="ctr" eaLnBrk="0" hangingPunct="0">
                <a:defRPr/>
              </a:pPr>
              <a:r>
                <a:rPr lang="it-IT">
                  <a:effectLst>
                    <a:outerShdw blurRad="38100" dist="38100" dir="2700000" algn="tl">
                      <a:srgbClr val="000000"/>
                    </a:outerShdw>
                  </a:effectLst>
                  <a:latin typeface="Arial" pitchFamily="-109" charset="0"/>
                  <a:ea typeface="+mn-ea"/>
                  <a:cs typeface="+mn-cs"/>
                </a:rPr>
                <a:t>Ginocchio</a:t>
              </a:r>
              <a:endParaRPr lang="it-IT" sz="3600">
                <a:effectLst>
                  <a:outerShdw blurRad="38100" dist="38100" dir="2700000" algn="tl">
                    <a:srgbClr val="000000"/>
                  </a:outerShdw>
                </a:effectLst>
                <a:latin typeface="Arial" pitchFamily="-109" charset="0"/>
                <a:ea typeface="+mn-ea"/>
                <a:cs typeface="+mn-cs"/>
              </a:endParaRPr>
            </a:p>
          </p:txBody>
        </p:sp>
        <p:sp>
          <p:nvSpPr>
            <p:cNvPr id="21" name="Rectangle 19"/>
            <p:cNvSpPr>
              <a:spLocks noChangeArrowheads="1"/>
            </p:cNvSpPr>
            <p:nvPr/>
          </p:nvSpPr>
          <p:spPr bwMode="auto">
            <a:xfrm>
              <a:off x="4168" y="3552"/>
              <a:ext cx="1194" cy="240"/>
            </a:xfrm>
            <a:prstGeom prst="rect">
              <a:avLst/>
            </a:prstGeom>
            <a:noFill/>
            <a:ln w="12700">
              <a:noFill/>
              <a:miter lim="800000"/>
              <a:headEnd type="none" w="sm" len="sm"/>
              <a:tailEnd type="none" w="sm" len="sm"/>
            </a:ln>
            <a:effectLst/>
          </p:spPr>
          <p:txBody>
            <a:bodyPr wrap="none" lIns="90000" anchor="ctr">
              <a:prstTxWarp prst="textNoShape">
                <a:avLst/>
              </a:prstTxWarp>
            </a:bodyPr>
            <a:lstStyle/>
            <a:p>
              <a:pPr algn="ctr" eaLnBrk="0" hangingPunct="0">
                <a:defRPr/>
              </a:pPr>
              <a:r>
                <a:rPr lang="it-IT">
                  <a:effectLst>
                    <a:outerShdw blurRad="38100" dist="38100" dir="2700000" algn="tl">
                      <a:srgbClr val="000000"/>
                    </a:outerShdw>
                  </a:effectLst>
                  <a:latin typeface="Arial" pitchFamily="-109" charset="0"/>
                  <a:ea typeface="+mn-ea"/>
                  <a:cs typeface="+mn-cs"/>
                </a:rPr>
                <a:t>Anca</a:t>
              </a:r>
              <a:endParaRPr lang="it-IT" sz="3600">
                <a:effectLst>
                  <a:outerShdw blurRad="38100" dist="38100" dir="2700000" algn="tl">
                    <a:srgbClr val="000000"/>
                  </a:outerShdw>
                </a:effectLst>
                <a:latin typeface="Arial" pitchFamily="-109" charset="0"/>
                <a:ea typeface="+mn-ea"/>
                <a:cs typeface="+mn-cs"/>
              </a:endParaRPr>
            </a:p>
          </p:txBody>
        </p:sp>
        <p:sp>
          <p:nvSpPr>
            <p:cNvPr id="22" name="Rectangle 20"/>
            <p:cNvSpPr>
              <a:spLocks noChangeArrowheads="1"/>
            </p:cNvSpPr>
            <p:nvPr/>
          </p:nvSpPr>
          <p:spPr bwMode="auto">
            <a:xfrm>
              <a:off x="3883" y="1008"/>
              <a:ext cx="92" cy="96"/>
            </a:xfrm>
            <a:prstGeom prst="rect">
              <a:avLst/>
            </a:prstGeom>
            <a:solidFill>
              <a:schemeClr val="bg1">
                <a:lumMod val="65000"/>
              </a:schemeClr>
            </a:solidFill>
            <a:ln w="9525">
              <a:solidFill>
                <a:schemeClr val="bg1"/>
              </a:solidFill>
              <a:miter lim="800000"/>
              <a:headEnd/>
              <a:tailEnd/>
            </a:ln>
            <a:effectLst/>
          </p:spPr>
          <p:txBody>
            <a:bodyPr/>
            <a:lstStyle/>
            <a:p>
              <a:pPr>
                <a:defRPr/>
              </a:pPr>
              <a:endParaRPr lang="it-IT">
                <a:effectLst>
                  <a:outerShdw blurRad="38100" dist="38100" dir="2700000" algn="tl">
                    <a:srgbClr val="000000">
                      <a:alpha val="43137"/>
                    </a:srgbClr>
                  </a:outerShdw>
                </a:effectLst>
                <a:latin typeface="Times New Roman" charset="0"/>
                <a:ea typeface="+mn-ea"/>
                <a:cs typeface="+mn-cs"/>
              </a:endParaRPr>
            </a:p>
          </p:txBody>
        </p:sp>
        <p:sp>
          <p:nvSpPr>
            <p:cNvPr id="23" name="Rectangle 21"/>
            <p:cNvSpPr>
              <a:spLocks noChangeArrowheads="1"/>
            </p:cNvSpPr>
            <p:nvPr/>
          </p:nvSpPr>
          <p:spPr bwMode="auto">
            <a:xfrm>
              <a:off x="4021" y="960"/>
              <a:ext cx="1063" cy="432"/>
            </a:xfrm>
            <a:prstGeom prst="rect">
              <a:avLst/>
            </a:prstGeom>
            <a:noFill/>
            <a:ln w="12700">
              <a:noFill/>
              <a:miter lim="800000"/>
              <a:headEnd type="none" w="sm" len="sm"/>
              <a:tailEnd type="none" w="sm" len="sm"/>
            </a:ln>
            <a:effectLst/>
          </p:spPr>
          <p:txBody>
            <a:bodyPr wrap="none" lIns="90000" anchor="ctr"/>
            <a:lstStyle/>
            <a:p>
              <a:pPr eaLnBrk="0" hangingPunct="0">
                <a:spcBef>
                  <a:spcPct val="50000"/>
                </a:spcBef>
                <a:defRPr/>
              </a:pPr>
              <a:r>
                <a:rPr lang="it-IT" sz="2000" dirty="0">
                  <a:effectLst>
                    <a:outerShdw blurRad="38100" dist="38100" dir="2700000" algn="tl">
                      <a:srgbClr val="000000"/>
                    </a:outerShdw>
                  </a:effectLst>
                  <a:latin typeface="Calibri"/>
                  <a:ea typeface="+mn-ea"/>
                  <a:cs typeface="Calibri"/>
                </a:rPr>
                <a:t>Artrosi radiologica</a:t>
              </a:r>
            </a:p>
            <a:p>
              <a:pPr eaLnBrk="0" hangingPunct="0">
                <a:spcBef>
                  <a:spcPct val="50000"/>
                </a:spcBef>
                <a:defRPr/>
              </a:pPr>
              <a:r>
                <a:rPr lang="it-IT" sz="2000" dirty="0">
                  <a:effectLst>
                    <a:outerShdw blurRad="38100" dist="38100" dir="2700000" algn="tl">
                      <a:srgbClr val="000000"/>
                    </a:outerShdw>
                  </a:effectLst>
                  <a:latin typeface="Calibri"/>
                  <a:ea typeface="+mn-ea"/>
                  <a:cs typeface="Calibri"/>
                </a:rPr>
                <a:t>Sintomatologia clinica</a:t>
              </a:r>
            </a:p>
          </p:txBody>
        </p:sp>
        <p:sp>
          <p:nvSpPr>
            <p:cNvPr id="24" name="Rectangle 22"/>
            <p:cNvSpPr>
              <a:spLocks noChangeArrowheads="1"/>
            </p:cNvSpPr>
            <p:nvPr/>
          </p:nvSpPr>
          <p:spPr bwMode="auto">
            <a:xfrm>
              <a:off x="3883" y="1248"/>
              <a:ext cx="92" cy="96"/>
            </a:xfrm>
            <a:prstGeom prst="rect">
              <a:avLst/>
            </a:prstGeom>
            <a:solidFill>
              <a:srgbClr val="FF0000"/>
            </a:solidFill>
            <a:ln w="12700">
              <a:solidFill>
                <a:schemeClr val="bg1"/>
              </a:solidFill>
              <a:miter lim="800000"/>
              <a:headEnd/>
              <a:tailEnd/>
            </a:ln>
            <a:effectLst/>
          </p:spPr>
          <p:txBody>
            <a:bodyPr wrap="none" lIns="90488" tIns="44450" rIns="90488" bIns="44450" anchor="ctr"/>
            <a:lstStyle/>
            <a:p>
              <a:pPr>
                <a:defRPr/>
              </a:pPr>
              <a:endParaRPr lang="it-IT">
                <a:effectLst>
                  <a:outerShdw blurRad="38100" dist="38100" dir="2700000" algn="tl">
                    <a:srgbClr val="000000">
                      <a:alpha val="43137"/>
                    </a:srgbClr>
                  </a:outerShdw>
                </a:effectLst>
                <a:latin typeface="Times New Roman" charset="0"/>
                <a:ea typeface="+mn-ea"/>
                <a:cs typeface="+mn-cs"/>
              </a:endParaRPr>
            </a:p>
          </p:txBody>
        </p:sp>
        <p:sp>
          <p:nvSpPr>
            <p:cNvPr id="25" name="Rectangle 23"/>
            <p:cNvSpPr>
              <a:spLocks noChangeArrowheads="1"/>
            </p:cNvSpPr>
            <p:nvPr/>
          </p:nvSpPr>
          <p:spPr bwMode="auto">
            <a:xfrm>
              <a:off x="647" y="2016"/>
              <a:ext cx="316" cy="184"/>
            </a:xfrm>
            <a:prstGeom prst="rect">
              <a:avLst/>
            </a:prstGeom>
            <a:noFill/>
            <a:ln w="12700">
              <a:noFill/>
              <a:miter lim="800000"/>
              <a:headEnd type="none" w="sm" len="sm"/>
              <a:tailEnd type="none" w="sm" len="sm"/>
            </a:ln>
            <a:effectLst/>
          </p:spPr>
          <p:txBody>
            <a:bodyPr wrap="none" lIns="90000" anchor="ctr">
              <a:prstTxWarp prst="textNoShape">
                <a:avLst/>
              </a:prstTxWarp>
            </a:bodyPr>
            <a:lstStyle/>
            <a:p>
              <a:pPr algn="r" eaLnBrk="0" hangingPunct="0">
                <a:defRPr/>
              </a:pPr>
              <a:r>
                <a:rPr lang="it-IT" sz="1600">
                  <a:effectLst>
                    <a:outerShdw blurRad="38100" dist="38100" dir="2700000" algn="tl">
                      <a:srgbClr val="000000"/>
                    </a:outerShdw>
                  </a:effectLst>
                  <a:latin typeface="Arial" pitchFamily="-109" charset="0"/>
                  <a:ea typeface="+mn-ea"/>
                  <a:cs typeface="+mn-cs"/>
                </a:rPr>
                <a:t>10</a:t>
              </a:r>
              <a:endParaRPr lang="it-IT" sz="3600">
                <a:effectLst>
                  <a:outerShdw blurRad="38100" dist="38100" dir="2700000" algn="tl">
                    <a:srgbClr val="000000"/>
                  </a:outerShdw>
                </a:effectLst>
                <a:latin typeface="Arial" pitchFamily="-109" charset="0"/>
                <a:ea typeface="+mn-ea"/>
                <a:cs typeface="+mn-cs"/>
              </a:endParaRPr>
            </a:p>
          </p:txBody>
        </p:sp>
        <p:sp>
          <p:nvSpPr>
            <p:cNvPr id="26" name="Rectangle 24"/>
            <p:cNvSpPr>
              <a:spLocks noChangeArrowheads="1"/>
            </p:cNvSpPr>
            <p:nvPr/>
          </p:nvSpPr>
          <p:spPr bwMode="auto">
            <a:xfrm>
              <a:off x="647" y="2736"/>
              <a:ext cx="316" cy="184"/>
            </a:xfrm>
            <a:prstGeom prst="rect">
              <a:avLst/>
            </a:prstGeom>
            <a:noFill/>
            <a:ln w="12700">
              <a:noFill/>
              <a:miter lim="800000"/>
              <a:headEnd type="none" w="sm" len="sm"/>
              <a:tailEnd type="none" w="sm" len="sm"/>
            </a:ln>
            <a:effectLst/>
          </p:spPr>
          <p:txBody>
            <a:bodyPr wrap="none" lIns="90000" anchor="ctr">
              <a:prstTxWarp prst="textNoShape">
                <a:avLst/>
              </a:prstTxWarp>
            </a:bodyPr>
            <a:lstStyle/>
            <a:p>
              <a:pPr algn="r" eaLnBrk="0" hangingPunct="0">
                <a:defRPr/>
              </a:pPr>
              <a:r>
                <a:rPr lang="it-IT" sz="1600">
                  <a:effectLst>
                    <a:outerShdw blurRad="38100" dist="38100" dir="2700000" algn="tl">
                      <a:srgbClr val="000000"/>
                    </a:outerShdw>
                  </a:effectLst>
                  <a:latin typeface="Arial" pitchFamily="-109" charset="0"/>
                  <a:ea typeface="+mn-ea"/>
                  <a:cs typeface="+mn-cs"/>
                </a:rPr>
                <a:t>5</a:t>
              </a:r>
              <a:endParaRPr lang="it-IT" sz="3600">
                <a:effectLst>
                  <a:outerShdw blurRad="38100" dist="38100" dir="2700000" algn="tl">
                    <a:srgbClr val="000000"/>
                  </a:outerShdw>
                </a:effectLst>
                <a:latin typeface="Arial" pitchFamily="-109" charset="0"/>
                <a:ea typeface="+mn-ea"/>
                <a:cs typeface="+mn-cs"/>
              </a:endParaRPr>
            </a:p>
          </p:txBody>
        </p:sp>
        <p:sp>
          <p:nvSpPr>
            <p:cNvPr id="27" name="Rectangle 25"/>
            <p:cNvSpPr>
              <a:spLocks noChangeArrowheads="1"/>
            </p:cNvSpPr>
            <p:nvPr/>
          </p:nvSpPr>
          <p:spPr bwMode="auto">
            <a:xfrm>
              <a:off x="647" y="3448"/>
              <a:ext cx="316" cy="184"/>
            </a:xfrm>
            <a:prstGeom prst="rect">
              <a:avLst/>
            </a:prstGeom>
            <a:noFill/>
            <a:ln w="12700">
              <a:noFill/>
              <a:miter lim="800000"/>
              <a:headEnd type="none" w="sm" len="sm"/>
              <a:tailEnd type="none" w="sm" len="sm"/>
            </a:ln>
            <a:effectLst/>
          </p:spPr>
          <p:txBody>
            <a:bodyPr wrap="none" lIns="90000" anchor="ctr">
              <a:prstTxWarp prst="textNoShape">
                <a:avLst/>
              </a:prstTxWarp>
            </a:bodyPr>
            <a:lstStyle/>
            <a:p>
              <a:pPr algn="r" eaLnBrk="0" hangingPunct="0">
                <a:defRPr/>
              </a:pPr>
              <a:r>
                <a:rPr lang="it-IT" sz="1600">
                  <a:effectLst>
                    <a:outerShdw blurRad="38100" dist="38100" dir="2700000" algn="tl">
                      <a:srgbClr val="000000"/>
                    </a:outerShdw>
                  </a:effectLst>
                  <a:latin typeface="Arial" pitchFamily="-109" charset="0"/>
                  <a:ea typeface="+mn-ea"/>
                  <a:cs typeface="+mn-cs"/>
                </a:rPr>
                <a:t>0</a:t>
              </a:r>
              <a:endParaRPr lang="it-IT" sz="3600">
                <a:effectLst>
                  <a:outerShdw blurRad="38100" dist="38100" dir="2700000" algn="tl">
                    <a:srgbClr val="000000"/>
                  </a:outerShdw>
                </a:effectLst>
                <a:latin typeface="Arial" pitchFamily="-109" charset="0"/>
                <a:ea typeface="+mn-ea"/>
                <a:cs typeface="+mn-cs"/>
              </a:endParaRPr>
            </a:p>
          </p:txBody>
        </p:sp>
        <p:sp>
          <p:nvSpPr>
            <p:cNvPr id="28" name="Rectangle 26"/>
            <p:cNvSpPr>
              <a:spLocks noChangeArrowheads="1"/>
            </p:cNvSpPr>
            <p:nvPr/>
          </p:nvSpPr>
          <p:spPr bwMode="auto">
            <a:xfrm rot="-5400000">
              <a:off x="-10" y="2196"/>
              <a:ext cx="1016" cy="175"/>
            </a:xfrm>
            <a:prstGeom prst="rect">
              <a:avLst/>
            </a:prstGeom>
            <a:noFill/>
            <a:ln w="12700">
              <a:noFill/>
              <a:miter lim="800000"/>
              <a:headEnd type="none" w="sm" len="sm"/>
              <a:tailEnd type="none" w="sm" len="sm"/>
            </a:ln>
            <a:effectLst/>
          </p:spPr>
          <p:txBody>
            <a:bodyPr wrap="none" lIns="90000" anchor="ctr">
              <a:prstTxWarp prst="textNoShape">
                <a:avLst/>
              </a:prstTxWarp>
            </a:bodyPr>
            <a:lstStyle/>
            <a:p>
              <a:pPr algn="ctr" eaLnBrk="0" hangingPunct="0">
                <a:defRPr/>
              </a:pPr>
              <a:r>
                <a:rPr lang="it-IT" sz="1600">
                  <a:effectLst>
                    <a:outerShdw blurRad="38100" dist="38100" dir="2700000" algn="tl">
                      <a:srgbClr val="000000"/>
                    </a:outerShdw>
                  </a:effectLst>
                  <a:latin typeface="Arial" pitchFamily="-109" charset="0"/>
                  <a:ea typeface="+mn-ea"/>
                  <a:cs typeface="+mn-cs"/>
                </a:rPr>
                <a:t>Prevalenza %</a:t>
              </a:r>
              <a:endParaRPr lang="it-IT" sz="3600">
                <a:effectLst>
                  <a:outerShdw blurRad="38100" dist="38100" dir="2700000" algn="tl">
                    <a:srgbClr val="000000"/>
                  </a:outerShdw>
                </a:effectLst>
                <a:latin typeface="Arial" pitchFamily="-109" charset="0"/>
                <a:ea typeface="+mn-ea"/>
                <a:cs typeface="+mn-cs"/>
              </a:endParaRPr>
            </a:p>
          </p:txBody>
        </p:sp>
        <p:sp>
          <p:nvSpPr>
            <p:cNvPr id="29" name="Rectangle 27"/>
            <p:cNvSpPr>
              <a:spLocks noChangeArrowheads="1"/>
            </p:cNvSpPr>
            <p:nvPr/>
          </p:nvSpPr>
          <p:spPr bwMode="auto">
            <a:xfrm>
              <a:off x="964" y="1398"/>
              <a:ext cx="91" cy="8"/>
            </a:xfrm>
            <a:prstGeom prst="rect">
              <a:avLst/>
            </a:prstGeom>
            <a:solidFill>
              <a:schemeClr val="bg1"/>
            </a:solidFill>
            <a:ln w="9525">
              <a:solidFill>
                <a:srgbClr val="FFFFFF"/>
              </a:solidFill>
              <a:miter lim="800000"/>
              <a:headEnd/>
              <a:tailEnd/>
            </a:ln>
          </p:spPr>
          <p:txBody>
            <a:bodyPr/>
            <a:lstStyle/>
            <a:p>
              <a:pPr>
                <a:defRPr/>
              </a:pPr>
              <a:endParaRPr lang="it-IT">
                <a:effectLst>
                  <a:outerShdw blurRad="38100" dist="38100" dir="2700000" algn="tl">
                    <a:srgbClr val="000000">
                      <a:alpha val="43137"/>
                    </a:srgbClr>
                  </a:outerShdw>
                </a:effectLst>
                <a:latin typeface="Times New Roman" charset="0"/>
                <a:ea typeface="+mn-ea"/>
                <a:cs typeface="+mn-cs"/>
              </a:endParaRPr>
            </a:p>
          </p:txBody>
        </p:sp>
      </p:grpSp>
      <p:sp>
        <p:nvSpPr>
          <p:cNvPr id="64515" name="Rectangle 12"/>
          <p:cNvSpPr>
            <a:spLocks noChangeArrowheads="1"/>
          </p:cNvSpPr>
          <p:nvPr/>
        </p:nvSpPr>
        <p:spPr bwMode="auto">
          <a:xfrm>
            <a:off x="4030133" y="6521450"/>
            <a:ext cx="8466667" cy="336550"/>
          </a:xfrm>
          <a:prstGeom prst="rect">
            <a:avLst/>
          </a:prstGeom>
          <a:noFill/>
          <a:ln w="9525">
            <a:noFill/>
            <a:miter lim="800000"/>
            <a:headEnd/>
            <a:tailEnd/>
          </a:ln>
        </p:spPr>
        <p:txBody>
          <a:bodyPr>
            <a:prstTxWarp prst="textNoShape">
              <a:avLst/>
            </a:prstTxWarp>
            <a:spAutoFit/>
          </a:bodyPr>
          <a:lstStyle/>
          <a:p>
            <a:pPr>
              <a:spcBef>
                <a:spcPct val="50000"/>
              </a:spcBef>
            </a:pPr>
            <a:r>
              <a:rPr lang="it-IT" sz="1600" i="1">
                <a:latin typeface="Calibri" pitchFamily="4" charset="0"/>
              </a:rPr>
              <a:t>Klippel JH and Dieppe PA. Rheumatology. 2d ed. St. Louis: Mosby, 1998</a:t>
            </a:r>
          </a:p>
        </p:txBody>
      </p:sp>
      <p:sp>
        <p:nvSpPr>
          <p:cNvPr id="64516" name="Rectangle 4"/>
          <p:cNvSpPr>
            <a:spLocks noChangeArrowheads="1"/>
          </p:cNvSpPr>
          <p:nvPr/>
        </p:nvSpPr>
        <p:spPr bwMode="auto">
          <a:xfrm>
            <a:off x="609600" y="274638"/>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PREVALENZA CLINICA &amp; RX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609600" y="408342"/>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ARTROSI DISTRETTUALE</a:t>
            </a:r>
          </a:p>
          <a:p>
            <a:pPr algn="ctr"/>
            <a:r>
              <a:rPr lang="it-IT" sz="2800" b="1" dirty="0">
                <a:solidFill>
                  <a:schemeClr val="tx2"/>
                </a:solidFill>
                <a:latin typeface="Calibri" pitchFamily="4" charset="0"/>
              </a:rPr>
              <a:t>Mano, noduli di </a:t>
            </a:r>
            <a:r>
              <a:rPr lang="it-IT" sz="2800" b="1" dirty="0" err="1">
                <a:solidFill>
                  <a:schemeClr val="tx2"/>
                </a:solidFill>
                <a:latin typeface="Calibri" pitchFamily="4" charset="0"/>
              </a:rPr>
              <a:t>Heberden</a:t>
            </a:r>
            <a:endParaRPr lang="it-IT" sz="2800" b="1" dirty="0">
              <a:solidFill>
                <a:schemeClr val="tx2"/>
              </a:solidFill>
              <a:latin typeface="Calibri" pitchFamily="4" charset="0"/>
            </a:endParaRPr>
          </a:p>
        </p:txBody>
      </p:sp>
      <p:pic>
        <p:nvPicPr>
          <p:cNvPr id="65539" name="Picture 5" descr="artrosi 5"/>
          <p:cNvPicPr preferRelativeResize="0">
            <a:picLocks noGrp="1" noChangeArrowheads="1"/>
          </p:cNvPicPr>
          <p:nvPr>
            <p:ph type="body" sz="half" idx="1"/>
          </p:nvPr>
        </p:nvPicPr>
        <p:blipFill>
          <a:blip r:embed="rId2"/>
          <a:srcRect/>
          <a:stretch>
            <a:fillRect/>
          </a:stretch>
        </p:blipFill>
        <p:spPr>
          <a:xfrm>
            <a:off x="97368" y="2430464"/>
            <a:ext cx="5998633" cy="2879725"/>
          </a:xfrm>
          <a:noFill/>
        </p:spPr>
      </p:pic>
      <p:pic>
        <p:nvPicPr>
          <p:cNvPr id="65540" name="Picture 8" descr="a_modifications_photos"/>
          <p:cNvPicPr preferRelativeResize="0">
            <a:picLocks noChangeArrowheads="1"/>
          </p:cNvPicPr>
          <p:nvPr/>
        </p:nvPicPr>
        <p:blipFill>
          <a:blip r:embed="rId3"/>
          <a:srcRect/>
          <a:stretch>
            <a:fillRect/>
          </a:stretch>
        </p:blipFill>
        <p:spPr bwMode="auto">
          <a:xfrm>
            <a:off x="6146801" y="2420939"/>
            <a:ext cx="5998633" cy="2879725"/>
          </a:xfrm>
          <a:prstGeom prst="rect">
            <a:avLst/>
          </a:prstGeom>
          <a:noFill/>
          <a:ln w="9525">
            <a:noFill/>
            <a:miter lim="800000"/>
            <a:headEnd/>
            <a:tailEnd/>
          </a:ln>
        </p:spPr>
      </p:pic>
      <p:pic>
        <p:nvPicPr>
          <p:cNvPr id="65541" name="Picture 9" descr="Heberden 3"/>
          <p:cNvPicPr>
            <a:picLocks noChangeAspect="1" noChangeArrowheads="1"/>
          </p:cNvPicPr>
          <p:nvPr/>
        </p:nvPicPr>
        <p:blipFill>
          <a:blip r:embed="rId4"/>
          <a:srcRect t="12314"/>
          <a:stretch>
            <a:fillRect/>
          </a:stretch>
        </p:blipFill>
        <p:spPr bwMode="auto">
          <a:xfrm>
            <a:off x="156633" y="188914"/>
            <a:ext cx="2387600" cy="2130425"/>
          </a:xfrm>
          <a:prstGeom prst="rect">
            <a:avLst/>
          </a:prstGeom>
          <a:noFill/>
          <a:ln w="9525">
            <a:noFill/>
            <a:miter lim="800000"/>
            <a:headEnd/>
            <a:tailEnd/>
          </a:ln>
        </p:spPr>
      </p:pic>
      <p:pic>
        <p:nvPicPr>
          <p:cNvPr id="65542" name="Picture 10" descr="mano2"/>
          <p:cNvPicPr>
            <a:picLocks noChangeAspect="1" noChangeArrowheads="1"/>
          </p:cNvPicPr>
          <p:nvPr/>
        </p:nvPicPr>
        <p:blipFill>
          <a:blip r:embed="rId5"/>
          <a:srcRect/>
          <a:stretch>
            <a:fillRect/>
          </a:stretch>
        </p:blipFill>
        <p:spPr bwMode="auto">
          <a:xfrm>
            <a:off x="8974667" y="5373689"/>
            <a:ext cx="3170767" cy="140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609600" y="408342"/>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ARTROSI DISTRETTUALE</a:t>
            </a:r>
          </a:p>
          <a:p>
            <a:pPr algn="ctr"/>
            <a:r>
              <a:rPr lang="it-IT" sz="2800" b="1" dirty="0">
                <a:solidFill>
                  <a:schemeClr val="tx2"/>
                </a:solidFill>
                <a:latin typeface="Calibri" pitchFamily="4" charset="0"/>
              </a:rPr>
              <a:t>Mano, noduli di </a:t>
            </a:r>
            <a:r>
              <a:rPr lang="it-IT" sz="2800" b="1" dirty="0" err="1">
                <a:solidFill>
                  <a:schemeClr val="tx2"/>
                </a:solidFill>
                <a:latin typeface="Calibri" pitchFamily="4" charset="0"/>
              </a:rPr>
              <a:t>Bouchard</a:t>
            </a:r>
            <a:endParaRPr lang="it-IT" sz="2800" b="1" dirty="0">
              <a:solidFill>
                <a:schemeClr val="tx2"/>
              </a:solidFill>
              <a:latin typeface="Calibri" pitchFamily="4" charset="0"/>
            </a:endParaRPr>
          </a:p>
        </p:txBody>
      </p:sp>
      <p:pic>
        <p:nvPicPr>
          <p:cNvPr id="66563" name="Picture 5" descr="heberden-nodes"/>
          <p:cNvPicPr>
            <a:picLocks noChangeAspect="1" noChangeArrowheads="1"/>
          </p:cNvPicPr>
          <p:nvPr/>
        </p:nvPicPr>
        <p:blipFill>
          <a:blip r:embed="rId2"/>
          <a:srcRect/>
          <a:stretch>
            <a:fillRect/>
          </a:stretch>
        </p:blipFill>
        <p:spPr bwMode="auto">
          <a:xfrm>
            <a:off x="527051" y="2420938"/>
            <a:ext cx="5376333" cy="2755900"/>
          </a:xfrm>
          <a:prstGeom prst="rect">
            <a:avLst/>
          </a:prstGeom>
          <a:noFill/>
          <a:ln w="9525">
            <a:noFill/>
            <a:miter lim="800000"/>
            <a:headEnd/>
            <a:tailEnd/>
          </a:ln>
        </p:spPr>
      </p:pic>
      <p:pic>
        <p:nvPicPr>
          <p:cNvPr id="66564" name="Picture 5" descr="man5"/>
          <p:cNvPicPr>
            <a:picLocks noChangeAspect="1" noChangeArrowheads="1"/>
          </p:cNvPicPr>
          <p:nvPr/>
        </p:nvPicPr>
        <p:blipFill>
          <a:blip r:embed="rId3"/>
          <a:srcRect/>
          <a:stretch>
            <a:fillRect/>
          </a:stretch>
        </p:blipFill>
        <p:spPr bwMode="auto">
          <a:xfrm>
            <a:off x="7152218" y="2420938"/>
            <a:ext cx="4415367"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it-IT" sz="4000" b="1">
                <a:latin typeface="Calibri" pitchFamily="4" charset="0"/>
              </a:rPr>
              <a:t>DEFINIZIONE</a:t>
            </a:r>
          </a:p>
        </p:txBody>
      </p:sp>
      <p:sp>
        <p:nvSpPr>
          <p:cNvPr id="20483" name="Rectangle 7"/>
          <p:cNvSpPr>
            <a:spLocks noGrp="1" noChangeArrowheads="1"/>
          </p:cNvSpPr>
          <p:nvPr>
            <p:ph type="body" sz="half" idx="1"/>
          </p:nvPr>
        </p:nvSpPr>
        <p:spPr/>
        <p:txBody>
          <a:bodyPr/>
          <a:lstStyle/>
          <a:p>
            <a:pPr eaLnBrk="1" hangingPunct="1"/>
            <a:r>
              <a:rPr lang="it-IT" sz="2400"/>
              <a:t>Patologia che colpisce le articolazioni diartrodiali e le strutture peri-articolari caratterizzata da un processo di </a:t>
            </a:r>
            <a:r>
              <a:rPr lang="it-IT" sz="2400" b="1">
                <a:solidFill>
                  <a:srgbClr val="FF3300"/>
                </a:solidFill>
              </a:rPr>
              <a:t>degradazione della cartilagine articolare</a:t>
            </a:r>
            <a:r>
              <a:rPr lang="it-IT" sz="2400"/>
              <a:t>, </a:t>
            </a:r>
            <a:r>
              <a:rPr lang="it-IT" sz="2400" b="1">
                <a:solidFill>
                  <a:srgbClr val="FF3300"/>
                </a:solidFill>
              </a:rPr>
              <a:t>flogosi della membrana sinoviale </a:t>
            </a:r>
            <a:r>
              <a:rPr lang="it-IT" sz="2400"/>
              <a:t>e </a:t>
            </a:r>
            <a:r>
              <a:rPr lang="it-IT" sz="2400" b="1">
                <a:solidFill>
                  <a:srgbClr val="FF3300"/>
                </a:solidFill>
              </a:rPr>
              <a:t>neoformazione dell’osso sub-condrale </a:t>
            </a:r>
          </a:p>
        </p:txBody>
      </p:sp>
      <p:sp>
        <p:nvSpPr>
          <p:cNvPr id="20484" name="Rectangle 8"/>
          <p:cNvSpPr>
            <a:spLocks noGrp="1" noChangeArrowheads="1"/>
          </p:cNvSpPr>
          <p:nvPr>
            <p:ph type="body" sz="half" idx="2"/>
          </p:nvPr>
        </p:nvSpPr>
        <p:spPr/>
        <p:txBody>
          <a:bodyPr/>
          <a:lstStyle/>
          <a:p>
            <a:pPr eaLnBrk="1" hangingPunct="1"/>
            <a:r>
              <a:rPr lang="it-IT" sz="2400"/>
              <a:t>Clinicamente si caratterizza per</a:t>
            </a:r>
          </a:p>
          <a:p>
            <a:pPr lvl="1" eaLnBrk="1" hangingPunct="1"/>
            <a:r>
              <a:rPr lang="it-IT" sz="2000"/>
              <a:t>dolore articolare</a:t>
            </a:r>
          </a:p>
          <a:p>
            <a:pPr lvl="1" eaLnBrk="1" hangingPunct="1"/>
            <a:r>
              <a:rPr lang="it-IT" sz="2000"/>
              <a:t>impotenza funzionale</a:t>
            </a:r>
          </a:p>
          <a:p>
            <a:pPr lvl="1" eaLnBrk="1" hangingPunct="1"/>
            <a:r>
              <a:rPr lang="it-IT" sz="2000"/>
              <a:t>scrosci articolari/crepitii</a:t>
            </a:r>
          </a:p>
          <a:p>
            <a:pPr lvl="1" eaLnBrk="1" hangingPunct="1"/>
            <a:r>
              <a:rPr lang="it-IT" sz="2000"/>
              <a:t>infiammazione di grado variabile in assenza di manifestazioni sistemiche (componente infiammatoria condizionata da alterazioni biochimiche e meccaniche)</a:t>
            </a:r>
          </a:p>
          <a:p>
            <a:pPr eaLnBrk="1" hangingPunct="1">
              <a:buFontTx/>
              <a:buNone/>
            </a:pPr>
            <a:r>
              <a:rPr lang="it-IT" sz="240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609600" y="274638"/>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ARTROSI DISTRETTUALE</a:t>
            </a:r>
          </a:p>
          <a:p>
            <a:pPr algn="ctr"/>
            <a:r>
              <a:rPr lang="it-IT" sz="2800" b="1">
                <a:solidFill>
                  <a:schemeClr val="tx2"/>
                </a:solidFill>
                <a:latin typeface="Calibri" pitchFamily="4" charset="0"/>
              </a:rPr>
              <a:t>Rizoartrosi</a:t>
            </a:r>
          </a:p>
        </p:txBody>
      </p:sp>
      <p:pic>
        <p:nvPicPr>
          <p:cNvPr id="67587" name="Picture 5" descr="image-1733"/>
          <p:cNvPicPr>
            <a:picLocks noChangeAspect="1" noChangeArrowheads="1"/>
          </p:cNvPicPr>
          <p:nvPr/>
        </p:nvPicPr>
        <p:blipFill>
          <a:blip r:embed="rId2"/>
          <a:srcRect/>
          <a:stretch>
            <a:fillRect/>
          </a:stretch>
        </p:blipFill>
        <p:spPr bwMode="auto">
          <a:xfrm>
            <a:off x="8015818" y="1196975"/>
            <a:ext cx="3873500" cy="3074988"/>
          </a:xfrm>
          <a:prstGeom prst="rect">
            <a:avLst/>
          </a:prstGeom>
          <a:noFill/>
          <a:ln w="9525">
            <a:noFill/>
            <a:miter lim="800000"/>
            <a:headEnd/>
            <a:tailEnd/>
          </a:ln>
        </p:spPr>
      </p:pic>
      <p:pic>
        <p:nvPicPr>
          <p:cNvPr id="67588" name="Picture 6" descr="rizoartrosi1b"/>
          <p:cNvPicPr>
            <a:picLocks noChangeAspect="1" noChangeArrowheads="1"/>
          </p:cNvPicPr>
          <p:nvPr/>
        </p:nvPicPr>
        <p:blipFill>
          <a:blip r:embed="rId3"/>
          <a:srcRect/>
          <a:stretch>
            <a:fillRect/>
          </a:stretch>
        </p:blipFill>
        <p:spPr bwMode="auto">
          <a:xfrm>
            <a:off x="4853518" y="3429001"/>
            <a:ext cx="3930649" cy="3357563"/>
          </a:xfrm>
          <a:prstGeom prst="rect">
            <a:avLst/>
          </a:prstGeom>
          <a:noFill/>
          <a:ln w="9525">
            <a:noFill/>
            <a:miter lim="800000"/>
            <a:headEnd/>
            <a:tailEnd/>
          </a:ln>
        </p:spPr>
      </p:pic>
      <p:pic>
        <p:nvPicPr>
          <p:cNvPr id="67589" name="Picture 3" descr="rizoartrosi"/>
          <p:cNvPicPr>
            <a:picLocks noChangeAspect="1" noChangeArrowheads="1"/>
          </p:cNvPicPr>
          <p:nvPr/>
        </p:nvPicPr>
        <p:blipFill>
          <a:blip r:embed="rId4">
            <a:grayscl/>
          </a:blip>
          <a:srcRect/>
          <a:stretch>
            <a:fillRect/>
          </a:stretch>
        </p:blipFill>
        <p:spPr bwMode="auto">
          <a:xfrm>
            <a:off x="527051" y="1916113"/>
            <a:ext cx="6144683" cy="304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609600" y="274638"/>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ARTROSI EROSIVA: DD</a:t>
            </a:r>
          </a:p>
        </p:txBody>
      </p:sp>
      <p:sp>
        <p:nvSpPr>
          <p:cNvPr id="68611" name="Segnaposto testo 6"/>
          <p:cNvSpPr>
            <a:spLocks noGrp="1"/>
          </p:cNvSpPr>
          <p:nvPr>
            <p:ph type="body" idx="1"/>
          </p:nvPr>
        </p:nvSpPr>
        <p:spPr/>
        <p:txBody>
          <a:bodyPr/>
          <a:lstStyle/>
          <a:p>
            <a:r>
              <a:rPr lang="it-IT" smtClean="0"/>
              <a:t>OA EROSIVA</a:t>
            </a:r>
          </a:p>
        </p:txBody>
      </p:sp>
      <p:pic>
        <p:nvPicPr>
          <p:cNvPr id="68612" name="Segnaposto contenuto 10" descr="artrosi erosiva_aee6976c9e10ec071eea46a6dff3a9_big_gallery.jpg"/>
          <p:cNvPicPr>
            <a:picLocks noGrp="1" noChangeAspect="1"/>
          </p:cNvPicPr>
          <p:nvPr>
            <p:ph sz="half" idx="2"/>
          </p:nvPr>
        </p:nvPicPr>
        <p:blipFill>
          <a:blip r:embed="rId3"/>
          <a:srcRect t="-11285" b="-11285"/>
          <a:stretch>
            <a:fillRect/>
          </a:stretch>
        </p:blipFill>
        <p:spPr>
          <a:xfrm>
            <a:off x="609600" y="1905000"/>
            <a:ext cx="5386917" cy="4953000"/>
          </a:xfrm>
        </p:spPr>
      </p:pic>
      <p:sp>
        <p:nvSpPr>
          <p:cNvPr id="68613" name="Segnaposto testo 8"/>
          <p:cNvSpPr>
            <a:spLocks noGrp="1"/>
          </p:cNvSpPr>
          <p:nvPr>
            <p:ph type="body" sz="quarter" idx="3"/>
          </p:nvPr>
        </p:nvSpPr>
        <p:spPr/>
        <p:txBody>
          <a:bodyPr/>
          <a:lstStyle/>
          <a:p>
            <a:r>
              <a:rPr lang="it-IT" smtClean="0"/>
              <a:t>AR </a:t>
            </a:r>
          </a:p>
        </p:txBody>
      </p:sp>
      <p:pic>
        <p:nvPicPr>
          <p:cNvPr id="68614" name="Segnaposto contenuto 13" descr="AR_ea6c35f5dd58fb3e102ba4443c6689_big_gallery.jpg"/>
          <p:cNvPicPr>
            <a:picLocks noGrp="1" noChangeAspect="1"/>
          </p:cNvPicPr>
          <p:nvPr>
            <p:ph sz="quarter" idx="4"/>
          </p:nvPr>
        </p:nvPicPr>
        <p:blipFill>
          <a:blip r:embed="rId4"/>
          <a:srcRect t="-15521" b="-15521"/>
          <a:stretch>
            <a:fillRect/>
          </a:stretch>
        </p:blipFill>
        <p:spPr>
          <a:xfrm>
            <a:off x="6193368" y="1752600"/>
            <a:ext cx="5389033" cy="5029200"/>
          </a:xfrm>
        </p:spPr>
      </p:pic>
      <p:pic>
        <p:nvPicPr>
          <p:cNvPr id="15" name="Picture 3" descr="Art erosiva 04"/>
          <p:cNvPicPr>
            <a:picLocks noChangeAspect="1" noChangeArrowheads="1"/>
          </p:cNvPicPr>
          <p:nvPr/>
        </p:nvPicPr>
        <p:blipFill>
          <a:blip r:embed="rId5"/>
          <a:srcRect/>
          <a:stretch>
            <a:fillRect/>
          </a:stretch>
        </p:blipFill>
        <p:spPr bwMode="auto">
          <a:xfrm>
            <a:off x="1219200" y="3124200"/>
            <a:ext cx="7653867" cy="3657600"/>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609600" y="386058"/>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ARTROSI DISTRETTUALE</a:t>
            </a:r>
          </a:p>
          <a:p>
            <a:pPr algn="ctr"/>
            <a:r>
              <a:rPr lang="it-IT" sz="2800" b="1" dirty="0">
                <a:solidFill>
                  <a:schemeClr val="tx2"/>
                </a:solidFill>
                <a:latin typeface="Calibri" pitchFamily="4" charset="0"/>
              </a:rPr>
              <a:t>Gonartrosi</a:t>
            </a:r>
          </a:p>
        </p:txBody>
      </p:sp>
      <p:pic>
        <p:nvPicPr>
          <p:cNvPr id="70659" name="Picture 5" descr="gonartrosi"/>
          <p:cNvPicPr>
            <a:picLocks noChangeAspect="1" noChangeArrowheads="1"/>
          </p:cNvPicPr>
          <p:nvPr/>
        </p:nvPicPr>
        <p:blipFill>
          <a:blip r:embed="rId2"/>
          <a:srcRect/>
          <a:stretch>
            <a:fillRect/>
          </a:stretch>
        </p:blipFill>
        <p:spPr bwMode="auto">
          <a:xfrm>
            <a:off x="2544234" y="1831976"/>
            <a:ext cx="7200900" cy="476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4" descr="rx-coxartrosi1"/>
          <p:cNvPicPr>
            <a:picLocks noChangeAspect="1" noChangeArrowheads="1"/>
          </p:cNvPicPr>
          <p:nvPr/>
        </p:nvPicPr>
        <p:blipFill>
          <a:blip r:embed="rId2"/>
          <a:srcRect/>
          <a:stretch>
            <a:fillRect/>
          </a:stretch>
        </p:blipFill>
        <p:spPr bwMode="auto">
          <a:xfrm>
            <a:off x="2089151" y="1989139"/>
            <a:ext cx="8013700" cy="4105275"/>
          </a:xfrm>
          <a:prstGeom prst="rect">
            <a:avLst/>
          </a:prstGeom>
          <a:noFill/>
          <a:ln w="9525">
            <a:noFill/>
            <a:miter lim="800000"/>
            <a:headEnd/>
            <a:tailEnd/>
          </a:ln>
        </p:spPr>
      </p:pic>
      <p:sp>
        <p:nvSpPr>
          <p:cNvPr id="71683" name="Rectangle 4"/>
          <p:cNvSpPr>
            <a:spLocks noChangeArrowheads="1"/>
          </p:cNvSpPr>
          <p:nvPr/>
        </p:nvSpPr>
        <p:spPr bwMode="auto">
          <a:xfrm>
            <a:off x="609600" y="386058"/>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ARTROSI DISTRETTUALE</a:t>
            </a:r>
          </a:p>
          <a:p>
            <a:pPr algn="ctr"/>
            <a:r>
              <a:rPr lang="it-IT" sz="2800" b="1" dirty="0" err="1">
                <a:solidFill>
                  <a:schemeClr val="tx2"/>
                </a:solidFill>
                <a:latin typeface="Calibri" pitchFamily="4" charset="0"/>
              </a:rPr>
              <a:t>Coxartrosi</a:t>
            </a:r>
            <a:endParaRPr lang="it-IT" sz="2800" b="1" dirty="0">
              <a:solidFill>
                <a:schemeClr val="tx2"/>
              </a:solidFill>
              <a:latin typeface="Calibri" pitchFamily="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609600" y="1143000"/>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DIAGNOSI</a:t>
            </a:r>
          </a:p>
          <a:p>
            <a:pPr algn="ctr"/>
            <a:r>
              <a:rPr lang="it-IT" sz="3200">
                <a:solidFill>
                  <a:srgbClr val="000000"/>
                </a:solidFill>
                <a:latin typeface="Calibri" pitchFamily="4" charset="0"/>
                <a:ea typeface="Calibri" pitchFamily="4" charset="0"/>
                <a:cs typeface="Calibri" pitchFamily="4" charset="0"/>
              </a:rPr>
              <a:t>La diagnosi di artrosi è clinica e radiologica</a:t>
            </a:r>
          </a:p>
          <a:p>
            <a:pPr algn="ctr"/>
            <a:r>
              <a:rPr lang="it-IT" sz="3200">
                <a:solidFill>
                  <a:srgbClr val="000000"/>
                </a:solidFill>
                <a:latin typeface="Calibri" pitchFamily="4" charset="0"/>
                <a:ea typeface="Calibri" pitchFamily="4" charset="0"/>
                <a:cs typeface="Calibri" pitchFamily="4" charset="0"/>
              </a:rPr>
              <a:t>La gravità della malattia è  valutata sulla base della scala di Kellgren e Lawrence</a:t>
            </a:r>
          </a:p>
          <a:p>
            <a:pPr algn="ctr"/>
            <a:endParaRPr lang="it-IT" sz="3200">
              <a:solidFill>
                <a:srgbClr val="000000"/>
              </a:solidFill>
              <a:latin typeface="Calibri" pitchFamily="4" charset="0"/>
              <a:ea typeface="Calibri" pitchFamily="4" charset="0"/>
              <a:cs typeface="Calibri" pitchFamily="4" charset="0"/>
            </a:endParaRPr>
          </a:p>
          <a:p>
            <a:pPr algn="ctr"/>
            <a:endParaRPr lang="it-IT" sz="3200" b="1">
              <a:solidFill>
                <a:srgbClr val="000000"/>
              </a:solidFill>
              <a:latin typeface="Calibri" pitchFamily="4" charset="0"/>
              <a:ea typeface="Calibri" pitchFamily="4" charset="0"/>
              <a:cs typeface="Calibri" pitchFamily="4" charset="0"/>
            </a:endParaRPr>
          </a:p>
        </p:txBody>
      </p:sp>
      <p:graphicFrame>
        <p:nvGraphicFramePr>
          <p:cNvPr id="5" name="Tabella 4"/>
          <p:cNvGraphicFramePr>
            <a:graphicFrameLocks noGrp="1"/>
          </p:cNvGraphicFramePr>
          <p:nvPr/>
        </p:nvGraphicFramePr>
        <p:xfrm>
          <a:off x="1117600" y="2562226"/>
          <a:ext cx="9956799" cy="3539490"/>
        </p:xfrm>
        <a:graphic>
          <a:graphicData uri="http://schemas.openxmlformats.org/drawingml/2006/table">
            <a:tbl>
              <a:tblPr firstRow="1" bandRow="1">
                <a:tableStyleId>{7E9639D4-E3E2-4D34-9284-5A2195B3D0D7}</a:tableStyleId>
              </a:tblPr>
              <a:tblGrid>
                <a:gridCol w="3115733"/>
                <a:gridCol w="3115733"/>
                <a:gridCol w="3725333"/>
              </a:tblGrid>
              <a:tr h="539750">
                <a:tc>
                  <a:txBody>
                    <a:bodyPr/>
                    <a:lstStyle/>
                    <a:p>
                      <a:r>
                        <a:rPr lang="it-IT" dirty="0" smtClean="0"/>
                        <a:t>GRADO</a:t>
                      </a:r>
                      <a:endParaRPr lang="it-IT" dirty="0"/>
                    </a:p>
                  </a:txBody>
                  <a:tcPr marL="121920" marR="121920"/>
                </a:tc>
                <a:tc>
                  <a:txBody>
                    <a:bodyPr/>
                    <a:lstStyle/>
                    <a:p>
                      <a:r>
                        <a:rPr lang="it-IT" dirty="0" smtClean="0">
                          <a:latin typeface="+mj-lt"/>
                          <a:cs typeface="Calibri"/>
                        </a:rPr>
                        <a:t>SEVERITA’</a:t>
                      </a:r>
                      <a:endParaRPr lang="it-IT" dirty="0">
                        <a:latin typeface="+mj-lt"/>
                        <a:cs typeface="Calibri"/>
                      </a:endParaRPr>
                    </a:p>
                  </a:txBody>
                  <a:tcPr marL="121920" marR="121920"/>
                </a:tc>
                <a:tc>
                  <a:txBody>
                    <a:bodyPr/>
                    <a:lstStyle/>
                    <a:p>
                      <a:r>
                        <a:rPr lang="it-IT" dirty="0" smtClean="0"/>
                        <a:t>ALTERAZIONI</a:t>
                      </a:r>
                      <a:endParaRPr lang="it-IT" dirty="0"/>
                    </a:p>
                  </a:txBody>
                  <a:tcPr marL="121920" marR="121920"/>
                </a:tc>
              </a:tr>
              <a:tr h="539750">
                <a:tc>
                  <a:txBody>
                    <a:bodyPr/>
                    <a:lstStyle/>
                    <a:p>
                      <a:pPr>
                        <a:defRPr/>
                      </a:pPr>
                      <a:r>
                        <a:rPr lang="it-IT" sz="1800" b="0" i="0" dirty="0" smtClean="0">
                          <a:solidFill>
                            <a:schemeClr val="tx1"/>
                          </a:solidFill>
                          <a:effectLst/>
                          <a:latin typeface="+mj-lt"/>
                        </a:rPr>
                        <a:t>Grado </a:t>
                      </a:r>
                      <a:r>
                        <a:rPr lang="it-IT" sz="1800" b="0" i="0" dirty="0" err="1" smtClean="0">
                          <a:solidFill>
                            <a:schemeClr val="tx1"/>
                          </a:solidFill>
                          <a:effectLst/>
                          <a:latin typeface="+mj-lt"/>
                        </a:rPr>
                        <a:t>0</a:t>
                      </a:r>
                      <a:r>
                        <a:rPr lang="it-IT" sz="1800" b="0" i="0" dirty="0" smtClean="0">
                          <a:solidFill>
                            <a:schemeClr val="tx1"/>
                          </a:solidFill>
                          <a:effectLst/>
                          <a:latin typeface="+mj-lt"/>
                        </a:rPr>
                        <a:t> </a:t>
                      </a:r>
                    </a:p>
                  </a:txBody>
                  <a:tcPr marL="121920" marR="121920"/>
                </a:tc>
                <a:tc>
                  <a:txBody>
                    <a:bodyPr/>
                    <a:lstStyle/>
                    <a:p>
                      <a:pPr>
                        <a:defRPr/>
                      </a:pPr>
                      <a:r>
                        <a:rPr lang="it-IT" sz="1800" b="0" i="0" dirty="0" smtClean="0">
                          <a:solidFill>
                            <a:schemeClr val="tx1"/>
                          </a:solidFill>
                          <a:effectLst/>
                          <a:latin typeface="+mj-lt"/>
                        </a:rPr>
                        <a:t>Nessuna </a:t>
                      </a:r>
                    </a:p>
                  </a:txBody>
                  <a:tcPr marL="121920" marR="121920"/>
                </a:tc>
                <a:tc>
                  <a:txBody>
                    <a:bodyPr/>
                    <a:lstStyle/>
                    <a:p>
                      <a:pPr algn="ctr"/>
                      <a:r>
                        <a:rPr lang="it-IT" sz="1800" b="0" i="0" dirty="0" smtClean="0">
                          <a:solidFill>
                            <a:schemeClr val="tx1"/>
                          </a:solidFill>
                          <a:effectLst/>
                          <a:latin typeface="+mj-lt"/>
                        </a:rPr>
                        <a:t>-</a:t>
                      </a:r>
                      <a:endParaRPr lang="it-IT" sz="1800" b="0" i="0" dirty="0">
                        <a:solidFill>
                          <a:schemeClr val="tx1"/>
                        </a:solidFill>
                        <a:effectLst/>
                        <a:latin typeface="+mj-lt"/>
                      </a:endParaRPr>
                    </a:p>
                  </a:txBody>
                  <a:tcPr marL="121920" marR="121920"/>
                </a:tc>
              </a:tr>
              <a:tr h="539750">
                <a:tc>
                  <a:txBody>
                    <a:bodyPr/>
                    <a:lstStyle/>
                    <a:p>
                      <a:pPr>
                        <a:defRPr/>
                      </a:pPr>
                      <a:r>
                        <a:rPr lang="it-IT" sz="1800" b="0" i="0" dirty="0" smtClean="0">
                          <a:solidFill>
                            <a:schemeClr val="tx1"/>
                          </a:solidFill>
                          <a:effectLst/>
                          <a:latin typeface="+mj-lt"/>
                        </a:rPr>
                        <a:t>Grado I</a:t>
                      </a:r>
                    </a:p>
                  </a:txBody>
                  <a:tcPr marL="121920" marR="121920"/>
                </a:tc>
                <a:tc>
                  <a:txBody>
                    <a:bodyPr/>
                    <a:lstStyle/>
                    <a:p>
                      <a:pPr>
                        <a:defRPr/>
                      </a:pPr>
                      <a:r>
                        <a:rPr lang="it-IT" sz="1800" b="0" i="0" dirty="0" smtClean="0">
                          <a:solidFill>
                            <a:schemeClr val="tx1"/>
                          </a:solidFill>
                          <a:effectLst/>
                          <a:latin typeface="+mj-lt"/>
                        </a:rPr>
                        <a:t>Dubbia </a:t>
                      </a:r>
                    </a:p>
                  </a:txBody>
                  <a:tcPr marL="121920" marR="121920"/>
                </a:tc>
                <a:tc>
                  <a:txBody>
                    <a:bodyPr/>
                    <a:lstStyle/>
                    <a:p>
                      <a:pPr algn="ctr"/>
                      <a:r>
                        <a:rPr lang="it-IT" sz="1800" b="0" i="0" dirty="0" smtClean="0">
                          <a:solidFill>
                            <a:schemeClr val="tx1"/>
                          </a:solidFill>
                          <a:effectLst/>
                          <a:latin typeface="+mj-lt"/>
                        </a:rPr>
                        <a:t>Minuti</a:t>
                      </a:r>
                      <a:r>
                        <a:rPr lang="it-IT" sz="1800" b="0" i="0" baseline="0" dirty="0" smtClean="0">
                          <a:solidFill>
                            <a:schemeClr val="tx1"/>
                          </a:solidFill>
                          <a:effectLst/>
                          <a:latin typeface="+mj-lt"/>
                        </a:rPr>
                        <a:t> osteofiti</a:t>
                      </a:r>
                      <a:endParaRPr lang="it-IT" sz="1800" b="0" i="0" dirty="0">
                        <a:solidFill>
                          <a:schemeClr val="tx1"/>
                        </a:solidFill>
                        <a:effectLst/>
                        <a:latin typeface="+mj-lt"/>
                      </a:endParaRPr>
                    </a:p>
                  </a:txBody>
                  <a:tcPr marL="121920" marR="121920"/>
                </a:tc>
              </a:tr>
              <a:tr h="539750">
                <a:tc>
                  <a:txBody>
                    <a:bodyPr/>
                    <a:lstStyle/>
                    <a:p>
                      <a:pPr>
                        <a:defRPr/>
                      </a:pPr>
                      <a:r>
                        <a:rPr lang="it-IT" sz="1800" b="0" i="0" dirty="0" smtClean="0">
                          <a:solidFill>
                            <a:schemeClr val="tx1"/>
                          </a:solidFill>
                          <a:effectLst/>
                          <a:latin typeface="+mj-lt"/>
                        </a:rPr>
                        <a:t>Grado II</a:t>
                      </a:r>
                    </a:p>
                  </a:txBody>
                  <a:tcPr marL="121920" marR="121920"/>
                </a:tc>
                <a:tc>
                  <a:txBody>
                    <a:bodyPr/>
                    <a:lstStyle/>
                    <a:p>
                      <a:pPr>
                        <a:defRPr/>
                      </a:pPr>
                      <a:r>
                        <a:rPr lang="it-IT" sz="1800" b="0" i="0" dirty="0" smtClean="0">
                          <a:solidFill>
                            <a:schemeClr val="tx1"/>
                          </a:solidFill>
                          <a:effectLst/>
                          <a:latin typeface="+mj-lt"/>
                        </a:rPr>
                        <a:t>Minima</a:t>
                      </a:r>
                      <a:endParaRPr lang="it-IT" sz="1800" b="0" i="0" dirty="0">
                        <a:solidFill>
                          <a:schemeClr val="tx1"/>
                        </a:solidFill>
                        <a:effectLst/>
                        <a:latin typeface="+mj-lt"/>
                      </a:endParaRPr>
                    </a:p>
                  </a:txBody>
                  <a:tcPr marL="121920" marR="121920"/>
                </a:tc>
                <a:tc>
                  <a:txBody>
                    <a:bodyPr/>
                    <a:lstStyle/>
                    <a:p>
                      <a:pPr algn="ctr"/>
                      <a:r>
                        <a:rPr lang="it-IT" sz="1800" b="0" i="0" dirty="0" smtClean="0">
                          <a:solidFill>
                            <a:schemeClr val="tx1"/>
                          </a:solidFill>
                          <a:effectLst/>
                          <a:latin typeface="+mj-lt"/>
                        </a:rPr>
                        <a:t>Definiti osteofiti, spazio articolare regolare</a:t>
                      </a:r>
                    </a:p>
                  </a:txBody>
                  <a:tcPr marL="121920" marR="121920"/>
                </a:tc>
              </a:tr>
              <a:tr h="539750">
                <a:tc>
                  <a:txBody>
                    <a:bodyPr/>
                    <a:lstStyle/>
                    <a:p>
                      <a:pPr>
                        <a:defRPr/>
                      </a:pPr>
                      <a:r>
                        <a:rPr lang="it-IT" sz="1800" b="0" i="0" dirty="0" smtClean="0">
                          <a:solidFill>
                            <a:schemeClr val="tx1"/>
                          </a:solidFill>
                          <a:effectLst/>
                          <a:latin typeface="+mj-lt"/>
                        </a:rPr>
                        <a:t>Grado III</a:t>
                      </a:r>
                    </a:p>
                  </a:txBody>
                  <a:tcPr marL="121920" marR="121920"/>
                </a:tc>
                <a:tc>
                  <a:txBody>
                    <a:bodyPr/>
                    <a:lstStyle/>
                    <a:p>
                      <a:r>
                        <a:rPr lang="it-IT" sz="1800" b="0" i="0" dirty="0" smtClean="0">
                          <a:solidFill>
                            <a:schemeClr val="tx1"/>
                          </a:solidFill>
                          <a:effectLst/>
                          <a:latin typeface="+mj-lt"/>
                        </a:rPr>
                        <a:t>Moderata</a:t>
                      </a:r>
                      <a:endParaRPr lang="it-IT" sz="1800" b="0" i="0" dirty="0">
                        <a:solidFill>
                          <a:schemeClr val="tx1"/>
                        </a:solidFill>
                        <a:effectLst/>
                        <a:latin typeface="+mj-lt"/>
                      </a:endParaRPr>
                    </a:p>
                  </a:txBody>
                  <a:tcPr marL="121920" marR="121920"/>
                </a:tc>
                <a:tc>
                  <a:txBody>
                    <a:bodyPr/>
                    <a:lstStyle/>
                    <a:p>
                      <a:pPr algn="ctr"/>
                      <a:r>
                        <a:rPr lang="it-IT" sz="1800" b="0" i="0" dirty="0" smtClean="0">
                          <a:solidFill>
                            <a:schemeClr val="tx1"/>
                          </a:solidFill>
                          <a:effectLst/>
                          <a:latin typeface="+mj-lt"/>
                        </a:rPr>
                        <a:t>Moderata diminuzione dello spazio articolare</a:t>
                      </a:r>
                    </a:p>
                  </a:txBody>
                  <a:tcPr marL="121920" marR="121920"/>
                </a:tc>
              </a:tr>
              <a:tr h="539750">
                <a:tc>
                  <a:txBody>
                    <a:bodyPr/>
                    <a:lstStyle/>
                    <a:p>
                      <a:pPr>
                        <a:defRPr/>
                      </a:pPr>
                      <a:r>
                        <a:rPr lang="it-IT" sz="1800" b="0" i="0" dirty="0" smtClean="0">
                          <a:solidFill>
                            <a:schemeClr val="tx1"/>
                          </a:solidFill>
                          <a:effectLst/>
                          <a:latin typeface="+mj-lt"/>
                        </a:rPr>
                        <a:t>Grado IV</a:t>
                      </a:r>
                      <a:endParaRPr lang="it-IT" sz="1800" b="0" i="0" dirty="0">
                        <a:solidFill>
                          <a:schemeClr val="tx1"/>
                        </a:solidFill>
                        <a:effectLst/>
                        <a:latin typeface="+mj-lt"/>
                      </a:endParaRPr>
                    </a:p>
                  </a:txBody>
                  <a:tcPr marL="121920" marR="121920"/>
                </a:tc>
                <a:tc>
                  <a:txBody>
                    <a:bodyPr/>
                    <a:lstStyle/>
                    <a:p>
                      <a:r>
                        <a:rPr lang="it-IT" sz="1800" b="0" i="0" dirty="0" smtClean="0">
                          <a:solidFill>
                            <a:schemeClr val="tx1"/>
                          </a:solidFill>
                          <a:effectLst/>
                          <a:latin typeface="+mj-lt"/>
                        </a:rPr>
                        <a:t>Grave</a:t>
                      </a:r>
                      <a:endParaRPr lang="it-IT" sz="1800" b="0" i="0" dirty="0">
                        <a:solidFill>
                          <a:schemeClr val="tx1"/>
                        </a:solidFill>
                        <a:effectLst/>
                        <a:latin typeface="+mj-lt"/>
                      </a:endParaRPr>
                    </a:p>
                  </a:txBody>
                  <a:tcPr marL="121920" marR="121920"/>
                </a:tc>
                <a:tc>
                  <a:txBody>
                    <a:bodyPr/>
                    <a:lstStyle/>
                    <a:p>
                      <a:pPr algn="ctr"/>
                      <a:r>
                        <a:rPr lang="it-IT" sz="1800" b="0" i="0" dirty="0" smtClean="0">
                          <a:solidFill>
                            <a:schemeClr val="tx1"/>
                          </a:solidFill>
                          <a:effectLst/>
                          <a:latin typeface="+mj-lt"/>
                        </a:rPr>
                        <a:t>Spazio articolare molto alterato con sclerosi dell’osso </a:t>
                      </a:r>
                      <a:r>
                        <a:rPr lang="it-IT" sz="1800" b="0" i="0" dirty="0" err="1" smtClean="0">
                          <a:solidFill>
                            <a:schemeClr val="tx1"/>
                          </a:solidFill>
                          <a:effectLst/>
                          <a:latin typeface="+mj-lt"/>
                        </a:rPr>
                        <a:t>subcondrale</a:t>
                      </a:r>
                      <a:endParaRPr lang="it-IT" sz="1800" b="0" i="0" dirty="0" smtClean="0">
                        <a:solidFill>
                          <a:schemeClr val="tx1"/>
                        </a:solidFill>
                        <a:effectLst/>
                        <a:latin typeface="+mj-lt"/>
                      </a:endParaRPr>
                    </a:p>
                  </a:txBody>
                  <a:tcPr marL="121920" marR="121920"/>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20" name="Text Box 4"/>
          <p:cNvSpPr txBox="1">
            <a:spLocks noChangeArrowheads="1"/>
          </p:cNvSpPr>
          <p:nvPr/>
        </p:nvSpPr>
        <p:spPr bwMode="auto">
          <a:xfrm>
            <a:off x="336551" y="2924175"/>
            <a:ext cx="11521016" cy="2382838"/>
          </a:xfrm>
          <a:prstGeom prst="rect">
            <a:avLst/>
          </a:prstGeom>
          <a:noFill/>
          <a:ln w="9525">
            <a:noFill/>
            <a:miter lim="800000"/>
            <a:headEnd/>
            <a:tailEnd/>
          </a:ln>
        </p:spPr>
        <p:txBody>
          <a:bodyPr>
            <a:prstTxWarp prst="textNoShape">
              <a:avLst/>
            </a:prstTxWarp>
            <a:spAutoFit/>
          </a:bodyPr>
          <a:lstStyle/>
          <a:p>
            <a:pPr>
              <a:spcBef>
                <a:spcPct val="20000"/>
              </a:spcBef>
            </a:pPr>
            <a:r>
              <a:rPr lang="it-IT">
                <a:latin typeface="Calibri" pitchFamily="4" charset="0"/>
                <a:ea typeface="Arial" pitchFamily="4" charset="0"/>
                <a:cs typeface="Arial" pitchFamily="4" charset="0"/>
              </a:rPr>
              <a:t>Diminuzione del dolore e della rigidità</a:t>
            </a:r>
          </a:p>
          <a:p>
            <a:pPr>
              <a:spcBef>
                <a:spcPct val="20000"/>
              </a:spcBef>
            </a:pPr>
            <a:endParaRPr lang="it-IT">
              <a:latin typeface="Calibri" pitchFamily="4" charset="0"/>
              <a:ea typeface="Arial" pitchFamily="4" charset="0"/>
              <a:cs typeface="Arial" pitchFamily="4" charset="0"/>
            </a:endParaRPr>
          </a:p>
          <a:p>
            <a:pPr>
              <a:spcBef>
                <a:spcPct val="20000"/>
              </a:spcBef>
            </a:pPr>
            <a:r>
              <a:rPr lang="it-IT">
                <a:latin typeface="Calibri" pitchFamily="4" charset="0"/>
                <a:ea typeface="Arial" pitchFamily="4" charset="0"/>
                <a:cs typeface="Arial" pitchFamily="4" charset="0"/>
              </a:rPr>
              <a:t>Riduzione dell’evolutività del </a:t>
            </a:r>
          </a:p>
          <a:p>
            <a:pPr>
              <a:spcBef>
                <a:spcPct val="20000"/>
              </a:spcBef>
            </a:pPr>
            <a:r>
              <a:rPr lang="it-IT">
                <a:latin typeface="Calibri" pitchFamily="4" charset="0"/>
                <a:ea typeface="Arial" pitchFamily="4" charset="0"/>
                <a:cs typeface="Arial" pitchFamily="4" charset="0"/>
              </a:rPr>
              <a:t>processo degenerativo</a:t>
            </a:r>
          </a:p>
          <a:p>
            <a:pPr>
              <a:spcBef>
                <a:spcPct val="20000"/>
              </a:spcBef>
            </a:pPr>
            <a:endParaRPr lang="it-IT">
              <a:latin typeface="Calibri" pitchFamily="4" charset="0"/>
              <a:ea typeface="Arial" pitchFamily="4" charset="0"/>
              <a:cs typeface="Arial" pitchFamily="4" charset="0"/>
            </a:endParaRPr>
          </a:p>
          <a:p>
            <a:pPr>
              <a:spcBef>
                <a:spcPct val="20000"/>
              </a:spcBef>
            </a:pPr>
            <a:r>
              <a:rPr lang="it-IT">
                <a:latin typeface="Calibri" pitchFamily="4" charset="0"/>
                <a:ea typeface="Arial" pitchFamily="4" charset="0"/>
                <a:cs typeface="Arial" pitchFamily="4" charset="0"/>
              </a:rPr>
              <a:t>Rieducazione funzionale</a:t>
            </a:r>
          </a:p>
          <a:p>
            <a:pPr>
              <a:spcBef>
                <a:spcPct val="20000"/>
              </a:spcBef>
            </a:pPr>
            <a:endParaRPr lang="it-IT" sz="2000" b="1">
              <a:latin typeface="Calibri" pitchFamily="4" charset="0"/>
              <a:ea typeface="Arial" pitchFamily="4" charset="0"/>
              <a:cs typeface="Arial" pitchFamily="4" charset="0"/>
            </a:endParaRPr>
          </a:p>
        </p:txBody>
      </p:sp>
      <p:sp>
        <p:nvSpPr>
          <p:cNvPr id="137223" name="Rectangle 7"/>
          <p:cNvSpPr>
            <a:spLocks noChangeArrowheads="1"/>
          </p:cNvSpPr>
          <p:nvPr/>
        </p:nvSpPr>
        <p:spPr bwMode="auto">
          <a:xfrm>
            <a:off x="7454901" y="2924175"/>
            <a:ext cx="2406203" cy="369332"/>
          </a:xfrm>
          <a:prstGeom prst="rect">
            <a:avLst/>
          </a:prstGeom>
          <a:solidFill>
            <a:srgbClr val="800080"/>
          </a:solidFill>
          <a:ln w="9525">
            <a:solidFill>
              <a:srgbClr val="FF0000"/>
            </a:solidFill>
            <a:miter lim="800000"/>
            <a:headEnd/>
            <a:tailEnd/>
          </a:ln>
        </p:spPr>
        <p:txBody>
          <a:bodyPr wrap="none">
            <a:prstTxWarp prst="textNoShape">
              <a:avLst/>
            </a:prstTxWarp>
            <a:spAutoFit/>
          </a:bodyPr>
          <a:lstStyle/>
          <a:p>
            <a:pPr>
              <a:spcBef>
                <a:spcPct val="20000"/>
              </a:spcBef>
            </a:pPr>
            <a:r>
              <a:rPr lang="it-IT" b="1">
                <a:solidFill>
                  <a:schemeClr val="bg1"/>
                </a:solidFill>
                <a:ea typeface="Arial" pitchFamily="4" charset="0"/>
                <a:cs typeface="Arial" pitchFamily="4" charset="0"/>
              </a:rPr>
              <a:t>TERAPIA SINTOMATICA</a:t>
            </a:r>
          </a:p>
        </p:txBody>
      </p:sp>
      <p:sp>
        <p:nvSpPr>
          <p:cNvPr id="137224" name="Rectangle 8"/>
          <p:cNvSpPr>
            <a:spLocks noChangeArrowheads="1"/>
          </p:cNvSpPr>
          <p:nvPr/>
        </p:nvSpPr>
        <p:spPr bwMode="auto">
          <a:xfrm>
            <a:off x="7823201" y="3789364"/>
            <a:ext cx="2031325" cy="369332"/>
          </a:xfrm>
          <a:prstGeom prst="rect">
            <a:avLst/>
          </a:prstGeom>
          <a:solidFill>
            <a:srgbClr val="800080"/>
          </a:solidFill>
          <a:ln w="9525">
            <a:solidFill>
              <a:srgbClr val="FF0000"/>
            </a:solidFill>
            <a:miter lim="800000"/>
            <a:headEnd/>
            <a:tailEnd/>
          </a:ln>
        </p:spPr>
        <p:txBody>
          <a:bodyPr wrap="none">
            <a:prstTxWarp prst="textNoShape">
              <a:avLst/>
            </a:prstTxWarp>
            <a:spAutoFit/>
          </a:bodyPr>
          <a:lstStyle/>
          <a:p>
            <a:pPr>
              <a:spcBef>
                <a:spcPct val="20000"/>
              </a:spcBef>
            </a:pPr>
            <a:r>
              <a:rPr lang="it-IT" b="1">
                <a:solidFill>
                  <a:schemeClr val="bg1"/>
                </a:solidFill>
                <a:ea typeface="Arial" pitchFamily="4" charset="0"/>
                <a:cs typeface="Arial" pitchFamily="4" charset="0"/>
              </a:rPr>
              <a:t>TERAPIA DI FONDO</a:t>
            </a:r>
          </a:p>
        </p:txBody>
      </p:sp>
      <p:sp>
        <p:nvSpPr>
          <p:cNvPr id="137225" name="Rectangle 9"/>
          <p:cNvSpPr>
            <a:spLocks noChangeArrowheads="1"/>
          </p:cNvSpPr>
          <p:nvPr/>
        </p:nvSpPr>
        <p:spPr bwMode="auto">
          <a:xfrm>
            <a:off x="7440085" y="4652964"/>
            <a:ext cx="2403222" cy="369332"/>
          </a:xfrm>
          <a:prstGeom prst="rect">
            <a:avLst/>
          </a:prstGeom>
          <a:solidFill>
            <a:srgbClr val="800080"/>
          </a:solidFill>
          <a:ln w="9525">
            <a:solidFill>
              <a:srgbClr val="FF0000"/>
            </a:solidFill>
            <a:miter lim="800000"/>
            <a:headEnd/>
            <a:tailEnd/>
          </a:ln>
        </p:spPr>
        <p:txBody>
          <a:bodyPr wrap="none">
            <a:prstTxWarp prst="textNoShape">
              <a:avLst/>
            </a:prstTxWarp>
            <a:spAutoFit/>
          </a:bodyPr>
          <a:lstStyle/>
          <a:p>
            <a:pPr>
              <a:spcBef>
                <a:spcPct val="20000"/>
              </a:spcBef>
            </a:pPr>
            <a:r>
              <a:rPr lang="it-IT" b="1">
                <a:solidFill>
                  <a:schemeClr val="bg1"/>
                </a:solidFill>
                <a:ea typeface="Arial" pitchFamily="4" charset="0"/>
                <a:cs typeface="Arial" pitchFamily="4" charset="0"/>
              </a:rPr>
              <a:t>TERAPIA RIABILITATIVA</a:t>
            </a:r>
          </a:p>
        </p:txBody>
      </p:sp>
      <p:sp>
        <p:nvSpPr>
          <p:cNvPr id="137226" name="Line 10"/>
          <p:cNvSpPr>
            <a:spLocks noChangeShapeType="1"/>
          </p:cNvSpPr>
          <p:nvPr/>
        </p:nvSpPr>
        <p:spPr bwMode="auto">
          <a:xfrm>
            <a:off x="5712884" y="3141663"/>
            <a:ext cx="1151467" cy="0"/>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sp>
        <p:nvSpPr>
          <p:cNvPr id="137227" name="Line 11"/>
          <p:cNvSpPr>
            <a:spLocks noChangeShapeType="1"/>
          </p:cNvSpPr>
          <p:nvPr/>
        </p:nvSpPr>
        <p:spPr bwMode="auto">
          <a:xfrm>
            <a:off x="4078818" y="4005263"/>
            <a:ext cx="2785533" cy="0"/>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sp>
        <p:nvSpPr>
          <p:cNvPr id="137228" name="Line 12"/>
          <p:cNvSpPr>
            <a:spLocks noChangeShapeType="1"/>
          </p:cNvSpPr>
          <p:nvPr/>
        </p:nvSpPr>
        <p:spPr bwMode="auto">
          <a:xfrm>
            <a:off x="4176185" y="4797425"/>
            <a:ext cx="2688167" cy="0"/>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sp>
        <p:nvSpPr>
          <p:cNvPr id="137229" name="Text Box 13"/>
          <p:cNvSpPr txBox="1">
            <a:spLocks noChangeArrowheads="1"/>
          </p:cNvSpPr>
          <p:nvPr/>
        </p:nvSpPr>
        <p:spPr bwMode="auto">
          <a:xfrm>
            <a:off x="334434" y="5373688"/>
            <a:ext cx="3359151" cy="366712"/>
          </a:xfrm>
          <a:prstGeom prst="rect">
            <a:avLst/>
          </a:prstGeom>
          <a:noFill/>
          <a:ln w="9525">
            <a:noFill/>
            <a:miter lim="800000"/>
            <a:headEnd/>
            <a:tailEnd/>
          </a:ln>
        </p:spPr>
        <p:txBody>
          <a:bodyPr>
            <a:prstTxWarp prst="textNoShape">
              <a:avLst/>
            </a:prstTxWarp>
            <a:spAutoFit/>
          </a:bodyPr>
          <a:lstStyle/>
          <a:p>
            <a:pPr>
              <a:spcBef>
                <a:spcPct val="50000"/>
              </a:spcBef>
            </a:pPr>
            <a:r>
              <a:rPr lang="it-IT">
                <a:latin typeface="Calibri" pitchFamily="4" charset="0"/>
                <a:ea typeface="Arial" pitchFamily="4" charset="0"/>
                <a:cs typeface="Arial" pitchFamily="4" charset="0"/>
              </a:rPr>
              <a:t>Correzione chirurgica</a:t>
            </a:r>
          </a:p>
        </p:txBody>
      </p:sp>
      <p:sp>
        <p:nvSpPr>
          <p:cNvPr id="137230" name="Text Box 14"/>
          <p:cNvSpPr txBox="1">
            <a:spLocks noChangeArrowheads="1"/>
          </p:cNvSpPr>
          <p:nvPr/>
        </p:nvSpPr>
        <p:spPr bwMode="auto">
          <a:xfrm>
            <a:off x="7440085" y="5445125"/>
            <a:ext cx="3839633" cy="376238"/>
          </a:xfrm>
          <a:prstGeom prst="rect">
            <a:avLst/>
          </a:prstGeom>
          <a:solidFill>
            <a:srgbClr val="D60093"/>
          </a:solidFill>
          <a:ln w="9525">
            <a:solidFill>
              <a:srgbClr val="FF0000"/>
            </a:solidFill>
            <a:miter lim="800000"/>
            <a:headEnd/>
            <a:tailEnd/>
          </a:ln>
        </p:spPr>
        <p:txBody>
          <a:bodyPr>
            <a:prstTxWarp prst="textNoShape">
              <a:avLst/>
            </a:prstTxWarp>
            <a:spAutoFit/>
          </a:bodyPr>
          <a:lstStyle/>
          <a:p>
            <a:pPr>
              <a:spcBef>
                <a:spcPct val="50000"/>
              </a:spcBef>
            </a:pPr>
            <a:r>
              <a:rPr lang="it-IT" b="1">
                <a:solidFill>
                  <a:schemeClr val="bg1"/>
                </a:solidFill>
                <a:ea typeface="Arial" pitchFamily="4" charset="0"/>
                <a:cs typeface="Arial" pitchFamily="4" charset="0"/>
              </a:rPr>
              <a:t>TERAPIA CHIRURGICA</a:t>
            </a:r>
          </a:p>
        </p:txBody>
      </p:sp>
      <p:sp>
        <p:nvSpPr>
          <p:cNvPr id="137231" name="Line 15"/>
          <p:cNvSpPr>
            <a:spLocks noChangeShapeType="1"/>
          </p:cNvSpPr>
          <p:nvPr/>
        </p:nvSpPr>
        <p:spPr bwMode="auto">
          <a:xfrm>
            <a:off x="3888318" y="5589588"/>
            <a:ext cx="2976033" cy="0"/>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sp>
        <p:nvSpPr>
          <p:cNvPr id="73740" name="Rectangle 4"/>
          <p:cNvSpPr>
            <a:spLocks noChangeArrowheads="1"/>
          </p:cNvSpPr>
          <p:nvPr/>
        </p:nvSpPr>
        <p:spPr bwMode="auto">
          <a:xfrm>
            <a:off x="609600" y="396639"/>
            <a:ext cx="10972800" cy="1143000"/>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TERAPIA dell’OA</a:t>
            </a:r>
          </a:p>
          <a:p>
            <a:pPr algn="ctr"/>
            <a:r>
              <a:rPr lang="it-IT" sz="2400" b="1" dirty="0">
                <a:solidFill>
                  <a:schemeClr val="tx2"/>
                </a:solidFill>
                <a:latin typeface="Calibri" pitchFamily="4" charset="0"/>
              </a:rPr>
              <a:t>obiettivi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20">
                                            <p:txEl>
                                              <p:pRg st="0" end="0"/>
                                            </p:txEl>
                                          </p:spTgt>
                                        </p:tgtEl>
                                        <p:attrNameLst>
                                          <p:attrName>style.visibility</p:attrName>
                                        </p:attrNameLst>
                                      </p:cBhvr>
                                      <p:to>
                                        <p:strVal val="visible"/>
                                      </p:to>
                                    </p:set>
                                    <p:anim calcmode="lin" valueType="num">
                                      <p:cBhvr additive="base">
                                        <p:cTn id="7" dur="500" fill="hold"/>
                                        <p:tgtEl>
                                          <p:spTgt spid="137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7226"/>
                                        </p:tgtEl>
                                        <p:attrNameLst>
                                          <p:attrName>style.visibility</p:attrName>
                                        </p:attrNameLst>
                                      </p:cBhvr>
                                      <p:to>
                                        <p:strVal val="visible"/>
                                      </p:to>
                                    </p:set>
                                    <p:anim calcmode="lin" valueType="num">
                                      <p:cBhvr additive="base">
                                        <p:cTn id="13" dur="500" fill="hold"/>
                                        <p:tgtEl>
                                          <p:spTgt spid="137226"/>
                                        </p:tgtEl>
                                        <p:attrNameLst>
                                          <p:attrName>ppt_x</p:attrName>
                                        </p:attrNameLst>
                                      </p:cBhvr>
                                      <p:tavLst>
                                        <p:tav tm="0">
                                          <p:val>
                                            <p:strVal val="#ppt_x"/>
                                          </p:val>
                                        </p:tav>
                                        <p:tav tm="100000">
                                          <p:val>
                                            <p:strVal val="#ppt_x"/>
                                          </p:val>
                                        </p:tav>
                                      </p:tavLst>
                                    </p:anim>
                                    <p:anim calcmode="lin" valueType="num">
                                      <p:cBhvr additive="base">
                                        <p:cTn id="14" dur="500" fill="hold"/>
                                        <p:tgtEl>
                                          <p:spTgt spid="1372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7223"/>
                                        </p:tgtEl>
                                        <p:attrNameLst>
                                          <p:attrName>style.visibility</p:attrName>
                                        </p:attrNameLst>
                                      </p:cBhvr>
                                      <p:to>
                                        <p:strVal val="visible"/>
                                      </p:to>
                                    </p:set>
                                    <p:animEffect transition="in" filter="blinds(horizontal)">
                                      <p:cBhvr>
                                        <p:cTn id="19" dur="500"/>
                                        <p:tgtEl>
                                          <p:spTgt spid="13722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7220">
                                            <p:txEl>
                                              <p:pRg st="2" end="2"/>
                                            </p:txEl>
                                          </p:spTgt>
                                        </p:tgtEl>
                                        <p:attrNameLst>
                                          <p:attrName>style.visibility</p:attrName>
                                        </p:attrNameLst>
                                      </p:cBhvr>
                                      <p:to>
                                        <p:strVal val="visible"/>
                                      </p:to>
                                    </p:set>
                                    <p:anim calcmode="lin" valueType="num">
                                      <p:cBhvr additive="base">
                                        <p:cTn id="24" dur="500" fill="hold"/>
                                        <p:tgtEl>
                                          <p:spTgt spid="13722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7220">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37220">
                                            <p:txEl>
                                              <p:pRg st="3" end="3"/>
                                            </p:txEl>
                                          </p:spTgt>
                                        </p:tgtEl>
                                        <p:attrNameLst>
                                          <p:attrName>style.visibility</p:attrName>
                                        </p:attrNameLst>
                                      </p:cBhvr>
                                      <p:to>
                                        <p:strVal val="visible"/>
                                      </p:to>
                                    </p:set>
                                    <p:anim calcmode="lin" valueType="num">
                                      <p:cBhvr additive="base">
                                        <p:cTn id="28" dur="500" fill="hold"/>
                                        <p:tgtEl>
                                          <p:spTgt spid="137220">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72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7227"/>
                                        </p:tgtEl>
                                        <p:attrNameLst>
                                          <p:attrName>style.visibility</p:attrName>
                                        </p:attrNameLst>
                                      </p:cBhvr>
                                      <p:to>
                                        <p:strVal val="visible"/>
                                      </p:to>
                                    </p:set>
                                    <p:anim calcmode="lin" valueType="num">
                                      <p:cBhvr additive="base">
                                        <p:cTn id="34" dur="500" fill="hold"/>
                                        <p:tgtEl>
                                          <p:spTgt spid="137227"/>
                                        </p:tgtEl>
                                        <p:attrNameLst>
                                          <p:attrName>ppt_x</p:attrName>
                                        </p:attrNameLst>
                                      </p:cBhvr>
                                      <p:tavLst>
                                        <p:tav tm="0">
                                          <p:val>
                                            <p:strVal val="#ppt_x"/>
                                          </p:val>
                                        </p:tav>
                                        <p:tav tm="100000">
                                          <p:val>
                                            <p:strVal val="#ppt_x"/>
                                          </p:val>
                                        </p:tav>
                                      </p:tavLst>
                                    </p:anim>
                                    <p:anim calcmode="lin" valueType="num">
                                      <p:cBhvr additive="base">
                                        <p:cTn id="35" dur="500" fill="hold"/>
                                        <p:tgtEl>
                                          <p:spTgt spid="13722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7224"/>
                                        </p:tgtEl>
                                        <p:attrNameLst>
                                          <p:attrName>style.visibility</p:attrName>
                                        </p:attrNameLst>
                                      </p:cBhvr>
                                      <p:to>
                                        <p:strVal val="visible"/>
                                      </p:to>
                                    </p:set>
                                    <p:animEffect transition="in" filter="blinds(horizontal)">
                                      <p:cBhvr>
                                        <p:cTn id="40" dur="500"/>
                                        <p:tgtEl>
                                          <p:spTgt spid="13722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7220">
                                            <p:txEl>
                                              <p:pRg st="5" end="5"/>
                                            </p:txEl>
                                          </p:spTgt>
                                        </p:tgtEl>
                                        <p:attrNameLst>
                                          <p:attrName>style.visibility</p:attrName>
                                        </p:attrNameLst>
                                      </p:cBhvr>
                                      <p:to>
                                        <p:strVal val="visible"/>
                                      </p:to>
                                    </p:set>
                                    <p:anim calcmode="lin" valueType="num">
                                      <p:cBhvr additive="base">
                                        <p:cTn id="45" dur="500" fill="hold"/>
                                        <p:tgtEl>
                                          <p:spTgt spid="137220">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72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7228"/>
                                        </p:tgtEl>
                                        <p:attrNameLst>
                                          <p:attrName>style.visibility</p:attrName>
                                        </p:attrNameLst>
                                      </p:cBhvr>
                                      <p:to>
                                        <p:strVal val="visible"/>
                                      </p:to>
                                    </p:set>
                                    <p:anim calcmode="lin" valueType="num">
                                      <p:cBhvr additive="base">
                                        <p:cTn id="51" dur="500" fill="hold"/>
                                        <p:tgtEl>
                                          <p:spTgt spid="137228"/>
                                        </p:tgtEl>
                                        <p:attrNameLst>
                                          <p:attrName>ppt_x</p:attrName>
                                        </p:attrNameLst>
                                      </p:cBhvr>
                                      <p:tavLst>
                                        <p:tav tm="0">
                                          <p:val>
                                            <p:strVal val="#ppt_x"/>
                                          </p:val>
                                        </p:tav>
                                        <p:tav tm="100000">
                                          <p:val>
                                            <p:strVal val="#ppt_x"/>
                                          </p:val>
                                        </p:tav>
                                      </p:tavLst>
                                    </p:anim>
                                    <p:anim calcmode="lin" valueType="num">
                                      <p:cBhvr additive="base">
                                        <p:cTn id="52" dur="500" fill="hold"/>
                                        <p:tgtEl>
                                          <p:spTgt spid="13722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37225"/>
                                        </p:tgtEl>
                                        <p:attrNameLst>
                                          <p:attrName>style.visibility</p:attrName>
                                        </p:attrNameLst>
                                      </p:cBhvr>
                                      <p:to>
                                        <p:strVal val="visible"/>
                                      </p:to>
                                    </p:set>
                                    <p:animEffect transition="in" filter="blinds(horizontal)">
                                      <p:cBhvr>
                                        <p:cTn id="57" dur="500"/>
                                        <p:tgtEl>
                                          <p:spTgt spid="137225"/>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37229">
                                            <p:txEl>
                                              <p:pRg st="0" end="0"/>
                                            </p:txEl>
                                          </p:spTgt>
                                        </p:tgtEl>
                                        <p:attrNameLst>
                                          <p:attrName>style.visibility</p:attrName>
                                        </p:attrNameLst>
                                      </p:cBhvr>
                                      <p:to>
                                        <p:strVal val="visible"/>
                                      </p:to>
                                    </p:set>
                                    <p:anim calcmode="lin" valueType="num">
                                      <p:cBhvr additive="base">
                                        <p:cTn id="62" dur="500" fill="hold"/>
                                        <p:tgtEl>
                                          <p:spTgt spid="137229">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372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37231"/>
                                        </p:tgtEl>
                                        <p:attrNameLst>
                                          <p:attrName>style.visibility</p:attrName>
                                        </p:attrNameLst>
                                      </p:cBhvr>
                                      <p:to>
                                        <p:strVal val="visible"/>
                                      </p:to>
                                    </p:set>
                                    <p:anim calcmode="lin" valueType="num">
                                      <p:cBhvr additive="base">
                                        <p:cTn id="68" dur="500" fill="hold"/>
                                        <p:tgtEl>
                                          <p:spTgt spid="137231"/>
                                        </p:tgtEl>
                                        <p:attrNameLst>
                                          <p:attrName>ppt_x</p:attrName>
                                        </p:attrNameLst>
                                      </p:cBhvr>
                                      <p:tavLst>
                                        <p:tav tm="0">
                                          <p:val>
                                            <p:strVal val="#ppt_x"/>
                                          </p:val>
                                        </p:tav>
                                        <p:tav tm="100000">
                                          <p:val>
                                            <p:strVal val="#ppt_x"/>
                                          </p:val>
                                        </p:tav>
                                      </p:tavLst>
                                    </p:anim>
                                    <p:anim calcmode="lin" valueType="num">
                                      <p:cBhvr additive="base">
                                        <p:cTn id="69" dur="500" fill="hold"/>
                                        <p:tgtEl>
                                          <p:spTgt spid="13723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37230"/>
                                        </p:tgtEl>
                                        <p:attrNameLst>
                                          <p:attrName>style.visibility</p:attrName>
                                        </p:attrNameLst>
                                      </p:cBhvr>
                                      <p:to>
                                        <p:strVal val="visible"/>
                                      </p:to>
                                    </p:set>
                                    <p:animEffect transition="in" filter="blinds(horizontal)">
                                      <p:cBhvr>
                                        <p:cTn id="74" dur="500"/>
                                        <p:tgtEl>
                                          <p:spTgt spid="137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3" grpId="0" animBg="1"/>
      <p:bldP spid="137224" grpId="0" animBg="1"/>
      <p:bldP spid="137225" grpId="0" animBg="1"/>
      <p:bldP spid="137226" grpId="0" animBg="1"/>
      <p:bldP spid="137227" grpId="0" animBg="1"/>
      <p:bldP spid="137228" grpId="0" animBg="1"/>
      <p:bldP spid="137230" grpId="0" animBg="1"/>
      <p:bldP spid="137231" grpId="0" animBg="1"/>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38273" name="Group 33"/>
          <p:cNvGraphicFramePr>
            <a:graphicFrameLocks noGrp="1"/>
          </p:cNvGraphicFramePr>
          <p:nvPr>
            <p:ph idx="1"/>
          </p:nvPr>
        </p:nvGraphicFramePr>
        <p:xfrm>
          <a:off x="609600" y="1412875"/>
          <a:ext cx="10972800" cy="4590732"/>
        </p:xfrm>
        <a:graphic>
          <a:graphicData uri="http://schemas.openxmlformats.org/drawingml/2006/table">
            <a:tbl>
              <a:tblPr/>
              <a:tblGrid>
                <a:gridCol w="5486400"/>
                <a:gridCol w="5486400"/>
              </a:tblGrid>
              <a:tr h="6588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1"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FINALITA’</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           </a:t>
                      </a:r>
                      <a:r>
                        <a:rPr kumimoji="0" lang="it-IT" sz="2000" b="1"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MEZZI TERAPEUTICI</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12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TERAPIA SINTOMATICA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Diminuzione del dolore e della rigidità</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a:ln>
                          <a:noFill/>
                        </a:ln>
                        <a:solidFill>
                          <a:srgbClr val="FF0000"/>
                        </a:solidFill>
                        <a:effectLst/>
                        <a:latin typeface="Calibri" pitchFamily="4" charset="0"/>
                        <a:ea typeface="ＭＳ Ｐゴシック" pitchFamily="4" charset="-128"/>
                        <a:cs typeface="ＭＳ Ｐゴシック" pitchFamily="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a:ln>
                            <a:noFill/>
                          </a:ln>
                          <a:solidFill>
                            <a:srgbClr val="FF0000"/>
                          </a:solidFill>
                          <a:effectLst/>
                          <a:latin typeface="Calibri" pitchFamily="4" charset="0"/>
                          <a:ea typeface="ＭＳ Ｐゴシック" pitchFamily="4" charset="-128"/>
                          <a:cs typeface="ＭＳ Ｐゴシック" pitchFamily="4" charset="-128"/>
                        </a:rPr>
                        <a:t>Analgesici,FANS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a:ln>
                            <a:noFill/>
                          </a:ln>
                          <a:solidFill>
                            <a:srgbClr val="FF0000"/>
                          </a:solidFill>
                          <a:effectLst/>
                          <a:latin typeface="Calibri" pitchFamily="4" charset="0"/>
                          <a:ea typeface="ＭＳ Ｐゴシック" pitchFamily="4" charset="-128"/>
                          <a:cs typeface="ＭＳ Ｐゴシック" pitchFamily="4" charset="-128"/>
                        </a:rPr>
                        <a:t>Corticoterapia locale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Fisioterapia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Cure termali</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12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TERAPIA DI FONDO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Riduzione dell’evolutività del processo degenerativo</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a:ln>
                          <a:noFill/>
                        </a:ln>
                        <a:solidFill>
                          <a:srgbClr val="FF0000"/>
                        </a:solidFill>
                        <a:effectLst/>
                        <a:latin typeface="Calibri" pitchFamily="4" charset="0"/>
                        <a:ea typeface="ＭＳ Ｐゴシック" pitchFamily="4" charset="-128"/>
                        <a:cs typeface="ＭＳ Ｐゴシック" pitchFamily="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a:ln>
                            <a:noFill/>
                          </a:ln>
                          <a:solidFill>
                            <a:srgbClr val="FF0000"/>
                          </a:solidFill>
                          <a:effectLst/>
                          <a:latin typeface="Calibri" pitchFamily="4" charset="0"/>
                          <a:ea typeface="ＭＳ Ｐゴシック" pitchFamily="4" charset="-128"/>
                          <a:cs typeface="ＭＳ Ｐゴシック" pitchFamily="4" charset="-128"/>
                        </a:rPr>
                        <a:t>Condroprotezione farmacologica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Corrette abitudini di vita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Riduzione dell’eccesso ponderale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Correzione dei fattori aggravanti e/o favorenti</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98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TERAPIA RIABILITATIVA</a:t>
                      </a:r>
                      <a:endParaRPr kumimoji="0" lang="it-IT" sz="16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Rieducazione funzionale e prevenzione degli handicaps</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Chinesiterapia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a:ln>
                            <a:noFill/>
                          </a:ln>
                          <a:solidFill>
                            <a:schemeClr val="tx1"/>
                          </a:solidFill>
                          <a:effectLst/>
                          <a:latin typeface="Calibri" pitchFamily="4" charset="0"/>
                          <a:ea typeface="ＭＳ Ｐゴシック" pitchFamily="4" charset="-128"/>
                          <a:cs typeface="ＭＳ Ｐゴシック" pitchFamily="4" charset="-128"/>
                        </a:rPr>
                        <a:t>Terapia occupazionale</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4771" name="Rectangle 4"/>
          <p:cNvSpPr>
            <a:spLocks noChangeArrowheads="1"/>
          </p:cNvSpPr>
          <p:nvPr/>
        </p:nvSpPr>
        <p:spPr bwMode="auto">
          <a:xfrm>
            <a:off x="609600" y="188913"/>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TERAPIA dell’OA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778" name="Segnaposto contenuto 6" descr="afp20120101p49-f5.gif"/>
          <p:cNvPicPr>
            <a:picLocks noGrp="1" noChangeAspect="1"/>
          </p:cNvPicPr>
          <p:nvPr>
            <p:ph idx="1"/>
          </p:nvPr>
        </p:nvPicPr>
        <p:blipFill>
          <a:blip r:embed="rId2">
            <a:lum contrast="-2000"/>
          </a:blip>
          <a:srcRect t="-3394" b="-3394"/>
          <a:stretch>
            <a:fillRect/>
          </a:stretch>
        </p:blipFill>
        <p:spPr>
          <a:xfrm>
            <a:off x="609600" y="1600200"/>
            <a:ext cx="11269133" cy="4648200"/>
          </a:xfrm>
        </p:spPr>
      </p:pic>
      <p:sp>
        <p:nvSpPr>
          <p:cNvPr id="75779" name="Rectangle 4"/>
          <p:cNvSpPr>
            <a:spLocks noChangeArrowheads="1"/>
          </p:cNvSpPr>
          <p:nvPr/>
        </p:nvSpPr>
        <p:spPr bwMode="auto">
          <a:xfrm>
            <a:off x="609600" y="188913"/>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TERAPIA dell’OA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Line 4"/>
          <p:cNvSpPr>
            <a:spLocks noChangeShapeType="1"/>
          </p:cNvSpPr>
          <p:nvPr/>
        </p:nvSpPr>
        <p:spPr bwMode="auto">
          <a:xfrm flipH="1">
            <a:off x="7770285" y="2414588"/>
            <a:ext cx="1543049" cy="754062"/>
          </a:xfrm>
          <a:prstGeom prst="line">
            <a:avLst/>
          </a:prstGeom>
          <a:noFill/>
          <a:ln w="38100">
            <a:solidFill>
              <a:srgbClr val="FFCC00"/>
            </a:solidFill>
            <a:round/>
            <a:headEnd/>
            <a:tailEnd type="triangle" w="med" len="med"/>
          </a:ln>
        </p:spPr>
        <p:txBody>
          <a:bodyPr>
            <a:prstTxWarp prst="textNoShape">
              <a:avLst/>
            </a:prstTxWarp>
          </a:bodyPr>
          <a:lstStyle/>
          <a:p>
            <a:endParaRPr lang="it-IT"/>
          </a:p>
        </p:txBody>
      </p:sp>
      <p:sp>
        <p:nvSpPr>
          <p:cNvPr id="77827" name="Line 5"/>
          <p:cNvSpPr>
            <a:spLocks noChangeShapeType="1"/>
          </p:cNvSpPr>
          <p:nvPr/>
        </p:nvSpPr>
        <p:spPr bwMode="auto">
          <a:xfrm flipH="1">
            <a:off x="7945967" y="3149600"/>
            <a:ext cx="1822451" cy="465138"/>
          </a:xfrm>
          <a:prstGeom prst="line">
            <a:avLst/>
          </a:prstGeom>
          <a:noFill/>
          <a:ln w="38100">
            <a:solidFill>
              <a:srgbClr val="FFCC00"/>
            </a:solidFill>
            <a:round/>
            <a:headEnd/>
            <a:tailEnd type="triangle" w="med" len="med"/>
          </a:ln>
        </p:spPr>
        <p:txBody>
          <a:bodyPr>
            <a:prstTxWarp prst="textNoShape">
              <a:avLst/>
            </a:prstTxWarp>
          </a:bodyPr>
          <a:lstStyle/>
          <a:p>
            <a:endParaRPr lang="it-IT"/>
          </a:p>
        </p:txBody>
      </p:sp>
      <p:sp>
        <p:nvSpPr>
          <p:cNvPr id="77828" name="Line 6"/>
          <p:cNvSpPr>
            <a:spLocks noChangeShapeType="1"/>
          </p:cNvSpPr>
          <p:nvPr/>
        </p:nvSpPr>
        <p:spPr bwMode="auto">
          <a:xfrm flipH="1" flipV="1">
            <a:off x="7929034" y="3917950"/>
            <a:ext cx="1714500" cy="153988"/>
          </a:xfrm>
          <a:prstGeom prst="line">
            <a:avLst/>
          </a:prstGeom>
          <a:noFill/>
          <a:ln w="38100">
            <a:solidFill>
              <a:srgbClr val="FFCC00"/>
            </a:solidFill>
            <a:round/>
            <a:headEnd/>
            <a:tailEnd type="triangle" w="med" len="med"/>
          </a:ln>
        </p:spPr>
        <p:txBody>
          <a:bodyPr>
            <a:prstTxWarp prst="textNoShape">
              <a:avLst/>
            </a:prstTxWarp>
          </a:bodyPr>
          <a:lstStyle/>
          <a:p>
            <a:endParaRPr lang="it-IT"/>
          </a:p>
        </p:txBody>
      </p:sp>
      <p:sp>
        <p:nvSpPr>
          <p:cNvPr id="77829" name="Line 7"/>
          <p:cNvSpPr>
            <a:spLocks noChangeShapeType="1"/>
          </p:cNvSpPr>
          <p:nvPr/>
        </p:nvSpPr>
        <p:spPr bwMode="auto">
          <a:xfrm flipV="1">
            <a:off x="4635501" y="4667250"/>
            <a:ext cx="1352551" cy="1417638"/>
          </a:xfrm>
          <a:prstGeom prst="line">
            <a:avLst/>
          </a:prstGeom>
          <a:noFill/>
          <a:ln w="38100">
            <a:solidFill>
              <a:srgbClr val="FFCC00"/>
            </a:solidFill>
            <a:round/>
            <a:headEnd/>
            <a:tailEnd type="triangle" w="med" len="med"/>
          </a:ln>
        </p:spPr>
        <p:txBody>
          <a:bodyPr>
            <a:prstTxWarp prst="textNoShape">
              <a:avLst/>
            </a:prstTxWarp>
          </a:bodyPr>
          <a:lstStyle/>
          <a:p>
            <a:endParaRPr lang="it-IT"/>
          </a:p>
        </p:txBody>
      </p:sp>
      <p:sp>
        <p:nvSpPr>
          <p:cNvPr id="77830" name="Line 8"/>
          <p:cNvSpPr>
            <a:spLocks noChangeShapeType="1"/>
          </p:cNvSpPr>
          <p:nvPr/>
        </p:nvSpPr>
        <p:spPr bwMode="auto">
          <a:xfrm flipH="1" flipV="1">
            <a:off x="7224184" y="4594225"/>
            <a:ext cx="347133" cy="1384300"/>
          </a:xfrm>
          <a:prstGeom prst="line">
            <a:avLst/>
          </a:prstGeom>
          <a:noFill/>
          <a:ln w="38100">
            <a:solidFill>
              <a:srgbClr val="FFCC00"/>
            </a:solidFill>
            <a:round/>
            <a:headEnd/>
            <a:tailEnd type="triangle" w="med" len="med"/>
          </a:ln>
        </p:spPr>
        <p:txBody>
          <a:bodyPr>
            <a:prstTxWarp prst="textNoShape">
              <a:avLst/>
            </a:prstTxWarp>
          </a:bodyPr>
          <a:lstStyle/>
          <a:p>
            <a:endParaRPr lang="it-IT"/>
          </a:p>
        </p:txBody>
      </p:sp>
      <p:sp>
        <p:nvSpPr>
          <p:cNvPr id="77831" name="Line 9"/>
          <p:cNvSpPr>
            <a:spLocks noChangeShapeType="1"/>
          </p:cNvSpPr>
          <p:nvPr/>
        </p:nvSpPr>
        <p:spPr bwMode="auto">
          <a:xfrm flipH="1">
            <a:off x="7120467" y="1938339"/>
            <a:ext cx="1651000" cy="1189037"/>
          </a:xfrm>
          <a:prstGeom prst="line">
            <a:avLst/>
          </a:prstGeom>
          <a:noFill/>
          <a:ln w="38100">
            <a:solidFill>
              <a:srgbClr val="FFCC00"/>
            </a:solidFill>
            <a:round/>
            <a:headEnd/>
            <a:tailEnd type="triangle" w="med" len="med"/>
          </a:ln>
        </p:spPr>
        <p:txBody>
          <a:bodyPr>
            <a:prstTxWarp prst="textNoShape">
              <a:avLst/>
            </a:prstTxWarp>
          </a:bodyPr>
          <a:lstStyle/>
          <a:p>
            <a:endParaRPr lang="it-IT"/>
          </a:p>
        </p:txBody>
      </p:sp>
      <p:sp>
        <p:nvSpPr>
          <p:cNvPr id="77832" name="Line 10"/>
          <p:cNvSpPr>
            <a:spLocks noChangeShapeType="1"/>
          </p:cNvSpPr>
          <p:nvPr/>
        </p:nvSpPr>
        <p:spPr bwMode="auto">
          <a:xfrm flipV="1">
            <a:off x="3600451" y="4581525"/>
            <a:ext cx="1727200" cy="935038"/>
          </a:xfrm>
          <a:prstGeom prst="line">
            <a:avLst/>
          </a:prstGeom>
          <a:noFill/>
          <a:ln w="38100">
            <a:solidFill>
              <a:srgbClr val="FFCC00"/>
            </a:solidFill>
            <a:round/>
            <a:headEnd/>
            <a:tailEnd type="triangle" w="med" len="med"/>
          </a:ln>
        </p:spPr>
        <p:txBody>
          <a:bodyPr>
            <a:prstTxWarp prst="textNoShape">
              <a:avLst/>
            </a:prstTxWarp>
          </a:bodyPr>
          <a:lstStyle/>
          <a:p>
            <a:endParaRPr lang="it-IT"/>
          </a:p>
        </p:txBody>
      </p:sp>
      <p:sp>
        <p:nvSpPr>
          <p:cNvPr id="153611" name="Rectangle 11"/>
          <p:cNvSpPr>
            <a:spLocks noChangeArrowheads="1"/>
          </p:cNvSpPr>
          <p:nvPr/>
        </p:nvSpPr>
        <p:spPr bwMode="auto">
          <a:xfrm>
            <a:off x="1392767" y="2047876"/>
            <a:ext cx="2495551" cy="574675"/>
          </a:xfrm>
          <a:prstGeom prst="rect">
            <a:avLst/>
          </a:prstGeom>
          <a:solidFill>
            <a:srgbClr val="0099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99FF"/>
            </a:extrusionClr>
          </a:sp3d>
        </p:spPr>
        <p:txBody>
          <a:bodyPr wrap="none" anchor="ctr">
            <a:prstTxWarp prst="textNoShape">
              <a:avLst/>
            </a:prstTxWarp>
            <a:flatTx/>
          </a:bodyPr>
          <a:lstStyle/>
          <a:p>
            <a:pPr algn="ctr">
              <a:defRPr/>
            </a:pPr>
            <a:r>
              <a:rPr lang="it-IT" b="1">
                <a:solidFill>
                  <a:schemeClr val="bg1"/>
                </a:solidFill>
                <a:effectLst>
                  <a:outerShdw blurRad="38100" dist="38100" dir="2700000" algn="tl">
                    <a:srgbClr val="000000"/>
                  </a:outerShdw>
                </a:effectLst>
              </a:rPr>
              <a:t>Terapia </a:t>
            </a:r>
          </a:p>
          <a:p>
            <a:pPr algn="ctr">
              <a:defRPr/>
            </a:pPr>
            <a:r>
              <a:rPr lang="it-IT" b="1">
                <a:solidFill>
                  <a:schemeClr val="bg1"/>
                </a:solidFill>
                <a:effectLst>
                  <a:outerShdw blurRad="38100" dist="38100" dir="2700000" algn="tl">
                    <a:srgbClr val="000000"/>
                  </a:outerShdw>
                </a:effectLst>
              </a:rPr>
              <a:t>Occupazionale</a:t>
            </a:r>
          </a:p>
        </p:txBody>
      </p:sp>
      <p:sp>
        <p:nvSpPr>
          <p:cNvPr id="153612" name="Rectangle 12"/>
          <p:cNvSpPr>
            <a:spLocks noChangeArrowheads="1"/>
          </p:cNvSpPr>
          <p:nvPr/>
        </p:nvSpPr>
        <p:spPr bwMode="auto">
          <a:xfrm>
            <a:off x="527051" y="2924176"/>
            <a:ext cx="2400300" cy="574675"/>
          </a:xfrm>
          <a:prstGeom prst="rect">
            <a:avLst/>
          </a:prstGeom>
          <a:solidFill>
            <a:srgbClr val="0099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99FF"/>
            </a:extrusionClr>
          </a:sp3d>
        </p:spPr>
        <p:txBody>
          <a:bodyPr wrap="none" anchor="ctr">
            <a:prstTxWarp prst="textNoShape">
              <a:avLst/>
            </a:prstTxWarp>
            <a:flatTx/>
          </a:bodyPr>
          <a:lstStyle/>
          <a:p>
            <a:pPr algn="ctr">
              <a:defRPr/>
            </a:pPr>
            <a:r>
              <a:rPr lang="it-IT" b="1">
                <a:solidFill>
                  <a:schemeClr val="bg1"/>
                </a:solidFill>
                <a:effectLst>
                  <a:outerShdw blurRad="38100" dist="38100" dir="2700000" algn="tl">
                    <a:srgbClr val="000000"/>
                  </a:outerShdw>
                </a:effectLst>
              </a:rPr>
              <a:t>Informazione</a:t>
            </a:r>
          </a:p>
          <a:p>
            <a:pPr algn="ctr">
              <a:defRPr/>
            </a:pPr>
            <a:r>
              <a:rPr lang="it-IT" b="1">
                <a:solidFill>
                  <a:schemeClr val="bg1"/>
                </a:solidFill>
                <a:effectLst>
                  <a:outerShdw blurRad="38100" dist="38100" dir="2700000" algn="tl">
                    <a:srgbClr val="000000"/>
                  </a:outerShdw>
                </a:effectLst>
              </a:rPr>
              <a:t>del malato</a:t>
            </a:r>
          </a:p>
        </p:txBody>
      </p:sp>
      <p:sp>
        <p:nvSpPr>
          <p:cNvPr id="153613" name="Rectangle 13"/>
          <p:cNvSpPr>
            <a:spLocks noChangeArrowheads="1"/>
          </p:cNvSpPr>
          <p:nvPr/>
        </p:nvSpPr>
        <p:spPr bwMode="auto">
          <a:xfrm>
            <a:off x="239185" y="3789363"/>
            <a:ext cx="2880783" cy="576262"/>
          </a:xfrm>
          <a:prstGeom prst="rect">
            <a:avLst/>
          </a:prstGeom>
          <a:solidFill>
            <a:srgbClr val="0099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99FF"/>
            </a:extrusionClr>
          </a:sp3d>
        </p:spPr>
        <p:txBody>
          <a:bodyPr wrap="none" anchor="ctr">
            <a:prstTxWarp prst="textNoShape">
              <a:avLst/>
            </a:prstTxWarp>
            <a:flatTx/>
          </a:bodyPr>
          <a:lstStyle/>
          <a:p>
            <a:pPr algn="ctr">
              <a:defRPr/>
            </a:pPr>
            <a:r>
              <a:rPr lang="it-IT" b="1">
                <a:solidFill>
                  <a:schemeClr val="bg1"/>
                </a:solidFill>
                <a:effectLst>
                  <a:outerShdw blurRad="38100" dist="38100" dir="2700000" algn="tl">
                    <a:srgbClr val="000000"/>
                  </a:outerShdw>
                </a:effectLst>
              </a:rPr>
              <a:t>Correzione</a:t>
            </a:r>
          </a:p>
          <a:p>
            <a:pPr algn="ctr">
              <a:defRPr/>
            </a:pPr>
            <a:r>
              <a:rPr lang="it-IT">
                <a:solidFill>
                  <a:schemeClr val="bg1"/>
                </a:solidFill>
                <a:effectLst>
                  <a:outerShdw blurRad="38100" dist="38100" dir="2700000" algn="tl">
                    <a:srgbClr val="000000"/>
                  </a:outerShdw>
                </a:effectLst>
              </a:rPr>
              <a:t> </a:t>
            </a:r>
            <a:r>
              <a:rPr lang="it-IT" b="1">
                <a:solidFill>
                  <a:schemeClr val="bg1"/>
                </a:solidFill>
                <a:effectLst>
                  <a:outerShdw blurRad="38100" dist="38100" dir="2700000" algn="tl">
                    <a:srgbClr val="000000"/>
                  </a:outerShdw>
                </a:effectLst>
              </a:rPr>
              <a:t>fattori di rischio</a:t>
            </a:r>
          </a:p>
        </p:txBody>
      </p:sp>
      <p:sp>
        <p:nvSpPr>
          <p:cNvPr id="153614" name="Rectangle 14"/>
          <p:cNvSpPr>
            <a:spLocks noChangeArrowheads="1"/>
          </p:cNvSpPr>
          <p:nvPr/>
        </p:nvSpPr>
        <p:spPr bwMode="auto">
          <a:xfrm>
            <a:off x="717551" y="4652963"/>
            <a:ext cx="2402416" cy="360362"/>
          </a:xfrm>
          <a:prstGeom prst="rect">
            <a:avLst/>
          </a:prstGeom>
          <a:solidFill>
            <a:srgbClr val="0099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99FF"/>
            </a:extrusionClr>
          </a:sp3d>
        </p:spPr>
        <p:txBody>
          <a:bodyPr wrap="none" anchor="ctr">
            <a:prstTxWarp prst="textNoShape">
              <a:avLst/>
            </a:prstTxWarp>
            <a:flatTx/>
          </a:bodyPr>
          <a:lstStyle/>
          <a:p>
            <a:pPr algn="ctr">
              <a:defRPr/>
            </a:pPr>
            <a:r>
              <a:rPr lang="it-IT" b="1">
                <a:solidFill>
                  <a:schemeClr val="bg1"/>
                </a:solidFill>
                <a:effectLst>
                  <a:outerShdw blurRad="38100" dist="38100" dir="2700000" algn="tl">
                    <a:srgbClr val="000000"/>
                  </a:outerShdw>
                </a:effectLst>
              </a:rPr>
              <a:t>Norme di vita</a:t>
            </a:r>
          </a:p>
        </p:txBody>
      </p:sp>
      <p:sp>
        <p:nvSpPr>
          <p:cNvPr id="153615" name="Rectangle 15"/>
          <p:cNvSpPr>
            <a:spLocks noChangeArrowheads="1"/>
          </p:cNvSpPr>
          <p:nvPr/>
        </p:nvSpPr>
        <p:spPr bwMode="auto">
          <a:xfrm>
            <a:off x="4368800" y="1484313"/>
            <a:ext cx="2592917" cy="503237"/>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prstTxWarp prst="textNoShape">
              <a:avLst/>
            </a:prstTxWarp>
            <a:flatTx/>
          </a:bodyPr>
          <a:lstStyle/>
          <a:p>
            <a:pPr algn="ctr">
              <a:defRPr/>
            </a:pPr>
            <a:r>
              <a:rPr lang="it-IT" b="1">
                <a:solidFill>
                  <a:schemeClr val="bg1"/>
                </a:solidFill>
                <a:effectLst>
                  <a:outerShdw blurRad="38100" dist="38100" dir="2700000" algn="tl">
                    <a:srgbClr val="000000"/>
                  </a:outerShdw>
                </a:effectLst>
              </a:rPr>
              <a:t>Terapia</a:t>
            </a:r>
          </a:p>
          <a:p>
            <a:pPr algn="ctr">
              <a:defRPr/>
            </a:pPr>
            <a:r>
              <a:rPr lang="it-IT" b="1">
                <a:solidFill>
                  <a:schemeClr val="bg1"/>
                </a:solidFill>
                <a:effectLst>
                  <a:outerShdw blurRad="38100" dist="38100" dir="2700000" algn="tl">
                    <a:srgbClr val="000000"/>
                  </a:outerShdw>
                </a:effectLst>
              </a:rPr>
              <a:t>sintomatica</a:t>
            </a:r>
          </a:p>
        </p:txBody>
      </p:sp>
      <p:sp>
        <p:nvSpPr>
          <p:cNvPr id="153616" name="Rectangle 16"/>
          <p:cNvSpPr>
            <a:spLocks noChangeArrowheads="1"/>
          </p:cNvSpPr>
          <p:nvPr/>
        </p:nvSpPr>
        <p:spPr bwMode="auto">
          <a:xfrm>
            <a:off x="1102785" y="5300663"/>
            <a:ext cx="2400300" cy="577850"/>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prstTxWarp prst="textNoShape">
              <a:avLst/>
            </a:prstTxWarp>
            <a:flatTx/>
          </a:bodyPr>
          <a:lstStyle/>
          <a:p>
            <a:pPr algn="ctr">
              <a:defRPr/>
            </a:pPr>
            <a:r>
              <a:rPr lang="it-IT" b="1">
                <a:solidFill>
                  <a:schemeClr val="bg1"/>
                </a:solidFill>
                <a:effectLst>
                  <a:outerShdw blurRad="38100" dist="38100" dir="2700000" algn="tl">
                    <a:srgbClr val="000000"/>
                  </a:outerShdw>
                </a:effectLst>
              </a:rPr>
              <a:t>Terapia </a:t>
            </a:r>
          </a:p>
          <a:p>
            <a:pPr algn="ctr">
              <a:defRPr/>
            </a:pPr>
            <a:r>
              <a:rPr lang="it-IT" b="1">
                <a:solidFill>
                  <a:schemeClr val="bg1"/>
                </a:solidFill>
                <a:effectLst>
                  <a:outerShdw blurRad="38100" dist="38100" dir="2700000" algn="tl">
                    <a:srgbClr val="000000"/>
                  </a:outerShdw>
                </a:effectLst>
              </a:rPr>
              <a:t>intrarticolare</a:t>
            </a:r>
          </a:p>
        </p:txBody>
      </p:sp>
      <p:sp>
        <p:nvSpPr>
          <p:cNvPr id="153617" name="Rectangle 17"/>
          <p:cNvSpPr>
            <a:spLocks noChangeArrowheads="1"/>
          </p:cNvSpPr>
          <p:nvPr/>
        </p:nvSpPr>
        <p:spPr bwMode="auto">
          <a:xfrm>
            <a:off x="7573433" y="1335089"/>
            <a:ext cx="2398184" cy="574675"/>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prstTxWarp prst="textNoShape">
              <a:avLst/>
            </a:prstTxWarp>
            <a:flatTx/>
          </a:bodyPr>
          <a:lstStyle/>
          <a:p>
            <a:pPr algn="ctr">
              <a:defRPr/>
            </a:pPr>
            <a:r>
              <a:rPr lang="it-IT" b="1">
                <a:solidFill>
                  <a:schemeClr val="bg1"/>
                </a:solidFill>
                <a:effectLst>
                  <a:outerShdw blurRad="38100" dist="38100" dir="2700000" algn="tl">
                    <a:srgbClr val="000000"/>
                  </a:outerShdw>
                </a:effectLst>
              </a:rPr>
              <a:t>Terapia</a:t>
            </a:r>
          </a:p>
          <a:p>
            <a:pPr algn="ctr">
              <a:defRPr/>
            </a:pPr>
            <a:r>
              <a:rPr lang="it-IT" b="1">
                <a:solidFill>
                  <a:schemeClr val="bg1"/>
                </a:solidFill>
                <a:effectLst>
                  <a:outerShdw blurRad="38100" dist="38100" dir="2700000" algn="tl">
                    <a:srgbClr val="000000"/>
                  </a:outerShdw>
                </a:effectLst>
              </a:rPr>
              <a:t>di fondo</a:t>
            </a:r>
          </a:p>
        </p:txBody>
      </p:sp>
      <p:sp>
        <p:nvSpPr>
          <p:cNvPr id="153618" name="Rectangle 18"/>
          <p:cNvSpPr>
            <a:spLocks noChangeArrowheads="1"/>
          </p:cNvSpPr>
          <p:nvPr/>
        </p:nvSpPr>
        <p:spPr bwMode="auto">
          <a:xfrm>
            <a:off x="9603317" y="2846388"/>
            <a:ext cx="2207683" cy="576262"/>
          </a:xfrm>
          <a:prstGeom prst="rect">
            <a:avLst/>
          </a:prstGeom>
          <a:solidFill>
            <a:srgbClr val="FF99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CC"/>
            </a:extrusionClr>
          </a:sp3d>
        </p:spPr>
        <p:txBody>
          <a:bodyPr wrap="none" anchor="ctr">
            <a:prstTxWarp prst="textNoShape">
              <a:avLst/>
            </a:prstTxWarp>
            <a:flatTx/>
          </a:bodyPr>
          <a:lstStyle/>
          <a:p>
            <a:pPr algn="ctr">
              <a:defRPr/>
            </a:pPr>
            <a:r>
              <a:rPr lang="it-IT" b="1">
                <a:solidFill>
                  <a:schemeClr val="bg1"/>
                </a:solidFill>
                <a:effectLst>
                  <a:outerShdw blurRad="38100" dist="38100" dir="2700000" algn="tl">
                    <a:srgbClr val="000000"/>
                  </a:outerShdw>
                </a:effectLst>
              </a:rPr>
              <a:t>Misure </a:t>
            </a:r>
          </a:p>
          <a:p>
            <a:pPr algn="ctr">
              <a:defRPr/>
            </a:pPr>
            <a:r>
              <a:rPr lang="it-IT" b="1">
                <a:solidFill>
                  <a:schemeClr val="bg1"/>
                </a:solidFill>
                <a:effectLst>
                  <a:outerShdw blurRad="38100" dist="38100" dir="2700000" algn="tl">
                    <a:srgbClr val="000000"/>
                  </a:outerShdw>
                </a:effectLst>
              </a:rPr>
              <a:t>ortopediche</a:t>
            </a:r>
          </a:p>
        </p:txBody>
      </p:sp>
      <p:sp>
        <p:nvSpPr>
          <p:cNvPr id="153619" name="Rectangle 19"/>
          <p:cNvSpPr>
            <a:spLocks noChangeArrowheads="1"/>
          </p:cNvSpPr>
          <p:nvPr/>
        </p:nvSpPr>
        <p:spPr bwMode="auto">
          <a:xfrm>
            <a:off x="9393767" y="5786438"/>
            <a:ext cx="2171700" cy="360362"/>
          </a:xfrm>
          <a:prstGeom prst="rect">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pPr algn="ctr">
              <a:defRPr/>
            </a:pPr>
            <a:r>
              <a:rPr lang="it-IT" b="1">
                <a:solidFill>
                  <a:schemeClr val="bg1"/>
                </a:solidFill>
                <a:effectLst>
                  <a:outerShdw blurRad="38100" dist="38100" dir="2700000" algn="tl">
                    <a:srgbClr val="000000"/>
                  </a:outerShdw>
                </a:effectLst>
              </a:rPr>
              <a:t>Chinesiterapia</a:t>
            </a:r>
          </a:p>
        </p:txBody>
      </p:sp>
      <p:sp>
        <p:nvSpPr>
          <p:cNvPr id="153620" name="Rectangle 20"/>
          <p:cNvSpPr>
            <a:spLocks noChangeArrowheads="1"/>
          </p:cNvSpPr>
          <p:nvPr/>
        </p:nvSpPr>
        <p:spPr bwMode="auto">
          <a:xfrm>
            <a:off x="9188451" y="2139950"/>
            <a:ext cx="2207683" cy="431800"/>
          </a:xfrm>
          <a:prstGeom prst="rect">
            <a:avLst/>
          </a:prstGeom>
          <a:solidFill>
            <a:srgbClr val="00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00"/>
            </a:extrusionClr>
          </a:sp3d>
        </p:spPr>
        <p:txBody>
          <a:bodyPr wrap="none" anchor="ctr">
            <a:prstTxWarp prst="textNoShape">
              <a:avLst/>
            </a:prstTxWarp>
            <a:flatTx/>
          </a:bodyPr>
          <a:lstStyle/>
          <a:p>
            <a:pPr algn="ctr">
              <a:defRPr/>
            </a:pPr>
            <a:r>
              <a:rPr lang="it-IT" b="1">
                <a:solidFill>
                  <a:schemeClr val="bg1"/>
                </a:solidFill>
                <a:effectLst>
                  <a:outerShdw blurRad="38100" dist="38100" dir="2700000" algn="tl">
                    <a:srgbClr val="000000"/>
                  </a:outerShdw>
                </a:effectLst>
              </a:rPr>
              <a:t>Terapia fisica</a:t>
            </a:r>
          </a:p>
        </p:txBody>
      </p:sp>
      <p:sp>
        <p:nvSpPr>
          <p:cNvPr id="153621" name="Rectangle 21"/>
          <p:cNvSpPr>
            <a:spLocks noChangeArrowheads="1"/>
          </p:cNvSpPr>
          <p:nvPr/>
        </p:nvSpPr>
        <p:spPr bwMode="auto">
          <a:xfrm>
            <a:off x="9677401" y="4865688"/>
            <a:ext cx="2112433" cy="576262"/>
          </a:xfrm>
          <a:prstGeom prst="rect">
            <a:avLst/>
          </a:prstGeom>
          <a:solidFill>
            <a:srgbClr val="FF99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CC"/>
            </a:extrusionClr>
          </a:sp3d>
        </p:spPr>
        <p:txBody>
          <a:bodyPr wrap="none" anchor="ctr">
            <a:prstTxWarp prst="textNoShape">
              <a:avLst/>
            </a:prstTxWarp>
            <a:flatTx/>
          </a:bodyPr>
          <a:lstStyle/>
          <a:p>
            <a:pPr algn="ctr">
              <a:defRPr/>
            </a:pPr>
            <a:r>
              <a:rPr lang="it-IT" b="1">
                <a:solidFill>
                  <a:schemeClr val="bg1"/>
                </a:solidFill>
                <a:effectLst>
                  <a:outerShdw blurRad="38100" dist="38100" dir="2700000" algn="tl">
                    <a:srgbClr val="000000"/>
                  </a:outerShdw>
                </a:effectLst>
              </a:rPr>
              <a:t>Terapia</a:t>
            </a:r>
          </a:p>
          <a:p>
            <a:pPr algn="ctr">
              <a:defRPr/>
            </a:pPr>
            <a:r>
              <a:rPr lang="it-IT" b="1">
                <a:solidFill>
                  <a:schemeClr val="bg1"/>
                </a:solidFill>
                <a:effectLst>
                  <a:outerShdw blurRad="38100" dist="38100" dir="2700000" algn="tl">
                    <a:srgbClr val="000000"/>
                  </a:outerShdw>
                </a:effectLst>
              </a:rPr>
              <a:t>chirurgica</a:t>
            </a:r>
          </a:p>
        </p:txBody>
      </p:sp>
      <p:sp>
        <p:nvSpPr>
          <p:cNvPr id="153622" name="Rectangle 22"/>
          <p:cNvSpPr>
            <a:spLocks noChangeArrowheads="1"/>
          </p:cNvSpPr>
          <p:nvPr/>
        </p:nvSpPr>
        <p:spPr bwMode="auto">
          <a:xfrm>
            <a:off x="9156700" y="3784601"/>
            <a:ext cx="2785533" cy="576263"/>
          </a:xfrm>
          <a:prstGeom prst="rect">
            <a:avLst/>
          </a:prstGeom>
          <a:solidFill>
            <a:srgbClr val="00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00"/>
            </a:extrusionClr>
          </a:sp3d>
        </p:spPr>
        <p:txBody>
          <a:bodyPr wrap="none" anchor="ctr">
            <a:prstTxWarp prst="textNoShape">
              <a:avLst/>
            </a:prstTxWarp>
            <a:flatTx/>
          </a:bodyPr>
          <a:lstStyle/>
          <a:p>
            <a:pPr algn="ctr">
              <a:defRPr/>
            </a:pPr>
            <a:r>
              <a:rPr lang="it-IT" b="1">
                <a:solidFill>
                  <a:schemeClr val="bg1"/>
                </a:solidFill>
                <a:effectLst>
                  <a:outerShdw blurRad="38100" dist="38100" dir="2700000" algn="tl">
                    <a:srgbClr val="000000"/>
                  </a:outerShdw>
                </a:effectLst>
              </a:rPr>
              <a:t>Terapia </a:t>
            </a:r>
          </a:p>
          <a:p>
            <a:pPr algn="ctr">
              <a:defRPr/>
            </a:pPr>
            <a:r>
              <a:rPr lang="it-IT" b="1">
                <a:solidFill>
                  <a:schemeClr val="bg1"/>
                </a:solidFill>
                <a:effectLst>
                  <a:outerShdw blurRad="38100" dist="38100" dir="2700000" algn="tl">
                    <a:srgbClr val="000000"/>
                  </a:outerShdw>
                </a:effectLst>
              </a:rPr>
              <a:t>non tradizionale</a:t>
            </a:r>
          </a:p>
        </p:txBody>
      </p:sp>
      <p:sp>
        <p:nvSpPr>
          <p:cNvPr id="153623" name="Rectangle 23"/>
          <p:cNvSpPr>
            <a:spLocks noChangeArrowheads="1"/>
          </p:cNvSpPr>
          <p:nvPr/>
        </p:nvSpPr>
        <p:spPr bwMode="auto">
          <a:xfrm>
            <a:off x="3299884" y="6170614"/>
            <a:ext cx="2497667" cy="433387"/>
          </a:xfrm>
          <a:prstGeom prst="rect">
            <a:avLst/>
          </a:prstGeom>
          <a:solidFill>
            <a:srgbClr val="FF99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CC"/>
            </a:extrusionClr>
          </a:sp3d>
        </p:spPr>
        <p:txBody>
          <a:bodyPr wrap="none" anchor="ctr">
            <a:prstTxWarp prst="textNoShape">
              <a:avLst/>
            </a:prstTxWarp>
            <a:flatTx/>
          </a:bodyPr>
          <a:lstStyle/>
          <a:p>
            <a:pPr algn="ctr">
              <a:defRPr/>
            </a:pPr>
            <a:endParaRPr lang="it-IT" b="1">
              <a:solidFill>
                <a:schemeClr val="bg1"/>
              </a:solidFill>
              <a:effectLst>
                <a:outerShdw blurRad="38100" dist="38100" dir="2700000" algn="tl">
                  <a:srgbClr val="000000"/>
                </a:outerShdw>
              </a:effectLst>
            </a:endParaRPr>
          </a:p>
          <a:p>
            <a:pPr algn="ctr">
              <a:defRPr/>
            </a:pPr>
            <a:r>
              <a:rPr lang="it-IT" sz="1200" b="1">
                <a:solidFill>
                  <a:schemeClr val="bg1"/>
                </a:solidFill>
                <a:effectLst>
                  <a:outerShdw blurRad="38100" dist="38100" dir="2700000" algn="tl">
                    <a:srgbClr val="000000"/>
                  </a:outerShdw>
                </a:effectLst>
              </a:rPr>
              <a:t> </a:t>
            </a:r>
            <a:r>
              <a:rPr lang="it-IT" b="1">
                <a:solidFill>
                  <a:schemeClr val="bg1"/>
                </a:solidFill>
                <a:effectLst>
                  <a:outerShdw blurRad="38100" dist="38100" dir="2700000" algn="tl">
                    <a:srgbClr val="000000"/>
                  </a:outerShdw>
                </a:effectLst>
              </a:rPr>
              <a:t>Terapia termale</a:t>
            </a:r>
            <a:r>
              <a:rPr lang="it-IT" sz="1200" b="1">
                <a:solidFill>
                  <a:schemeClr val="bg1"/>
                </a:solidFill>
                <a:effectLst>
                  <a:outerShdw blurRad="38100" dist="38100" dir="2700000" algn="tl">
                    <a:srgbClr val="000000"/>
                  </a:outerShdw>
                </a:effectLst>
              </a:rPr>
              <a:t> </a:t>
            </a:r>
          </a:p>
          <a:p>
            <a:pPr algn="ctr">
              <a:defRPr/>
            </a:pPr>
            <a:endParaRPr lang="it-IT" sz="1200" b="1">
              <a:solidFill>
                <a:schemeClr val="bg1"/>
              </a:solidFill>
              <a:effectLst>
                <a:outerShdw blurRad="38100" dist="38100" dir="2700000" algn="tl">
                  <a:srgbClr val="000000"/>
                </a:outerShdw>
              </a:effectLst>
            </a:endParaRPr>
          </a:p>
        </p:txBody>
      </p:sp>
      <p:sp>
        <p:nvSpPr>
          <p:cNvPr id="153624" name="Rectangle 24"/>
          <p:cNvSpPr>
            <a:spLocks noChangeArrowheads="1"/>
          </p:cNvSpPr>
          <p:nvPr/>
        </p:nvSpPr>
        <p:spPr bwMode="auto">
          <a:xfrm>
            <a:off x="6096001" y="6094414"/>
            <a:ext cx="2495551" cy="574675"/>
          </a:xfrm>
          <a:prstGeom prst="rect">
            <a:avLst/>
          </a:prstGeom>
          <a:solidFill>
            <a:srgbClr val="FF99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CC"/>
            </a:extrusionClr>
          </a:sp3d>
        </p:spPr>
        <p:txBody>
          <a:bodyPr wrap="none" anchor="ctr">
            <a:prstTxWarp prst="textNoShape">
              <a:avLst/>
            </a:prstTxWarp>
            <a:flatTx/>
          </a:bodyPr>
          <a:lstStyle/>
          <a:p>
            <a:pPr algn="ctr">
              <a:defRPr/>
            </a:pPr>
            <a:r>
              <a:rPr lang="it-IT" b="1">
                <a:solidFill>
                  <a:schemeClr val="bg1"/>
                </a:solidFill>
                <a:effectLst>
                  <a:outerShdw blurRad="38100" dist="38100" dir="2700000" algn="tl">
                    <a:srgbClr val="000000"/>
                  </a:outerShdw>
                </a:effectLst>
              </a:rPr>
              <a:t>Economia</a:t>
            </a:r>
          </a:p>
          <a:p>
            <a:pPr algn="ctr">
              <a:defRPr/>
            </a:pPr>
            <a:r>
              <a:rPr lang="it-IT" b="1">
                <a:solidFill>
                  <a:schemeClr val="bg1"/>
                </a:solidFill>
                <a:effectLst>
                  <a:outerShdw blurRad="38100" dist="38100" dir="2700000" algn="tl">
                    <a:srgbClr val="000000"/>
                  </a:outerShdw>
                </a:effectLst>
              </a:rPr>
              <a:t>articolare</a:t>
            </a:r>
          </a:p>
        </p:txBody>
      </p:sp>
      <p:sp>
        <p:nvSpPr>
          <p:cNvPr id="153625" name="Rectangle 25"/>
          <p:cNvSpPr>
            <a:spLocks noChangeArrowheads="1"/>
          </p:cNvSpPr>
          <p:nvPr/>
        </p:nvSpPr>
        <p:spPr bwMode="auto">
          <a:xfrm>
            <a:off x="4944534" y="3429001"/>
            <a:ext cx="2688167" cy="1008063"/>
          </a:xfrm>
          <a:prstGeom prst="rect">
            <a:avLst/>
          </a:prstGeom>
          <a:solidFill>
            <a:srgbClr val="0000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0099"/>
            </a:extrusionClr>
          </a:sp3d>
        </p:spPr>
        <p:txBody>
          <a:bodyPr wrap="none" anchor="ctr">
            <a:prstTxWarp prst="textNoShape">
              <a:avLst/>
            </a:prstTxWarp>
            <a:flatTx/>
          </a:bodyPr>
          <a:lstStyle/>
          <a:p>
            <a:pPr algn="ctr">
              <a:defRPr/>
            </a:pPr>
            <a:r>
              <a:rPr lang="it-IT" b="1">
                <a:solidFill>
                  <a:schemeClr val="bg1"/>
                </a:solidFill>
                <a:effectLst>
                  <a:outerShdw blurRad="38100" dist="38100" dir="2700000" algn="tl">
                    <a:srgbClr val="000000"/>
                  </a:outerShdw>
                </a:effectLst>
              </a:rPr>
              <a:t>Terapia mirata</a:t>
            </a:r>
          </a:p>
          <a:p>
            <a:pPr algn="ctr">
              <a:defRPr/>
            </a:pPr>
            <a:r>
              <a:rPr lang="it-IT" b="1">
                <a:solidFill>
                  <a:schemeClr val="bg1"/>
                </a:solidFill>
                <a:effectLst>
                  <a:outerShdw blurRad="38100" dist="38100" dir="2700000" algn="tl">
                    <a:srgbClr val="000000"/>
                  </a:outerShdw>
                </a:effectLst>
              </a:rPr>
              <a:t>dell’artrosi</a:t>
            </a:r>
          </a:p>
        </p:txBody>
      </p:sp>
      <p:sp>
        <p:nvSpPr>
          <p:cNvPr id="77848" name="Line 26"/>
          <p:cNvSpPr>
            <a:spLocks noChangeShapeType="1"/>
          </p:cNvSpPr>
          <p:nvPr/>
        </p:nvSpPr>
        <p:spPr bwMode="auto">
          <a:xfrm>
            <a:off x="5808133" y="2060575"/>
            <a:ext cx="188384" cy="1062038"/>
          </a:xfrm>
          <a:prstGeom prst="line">
            <a:avLst/>
          </a:prstGeom>
          <a:noFill/>
          <a:ln w="38100">
            <a:solidFill>
              <a:srgbClr val="FFCC00"/>
            </a:solidFill>
            <a:round/>
            <a:headEnd/>
            <a:tailEnd type="triangle" w="med" len="med"/>
          </a:ln>
        </p:spPr>
        <p:txBody>
          <a:bodyPr>
            <a:prstTxWarp prst="textNoShape">
              <a:avLst/>
            </a:prstTxWarp>
          </a:bodyPr>
          <a:lstStyle/>
          <a:p>
            <a:endParaRPr lang="it-IT"/>
          </a:p>
        </p:txBody>
      </p:sp>
      <p:sp>
        <p:nvSpPr>
          <p:cNvPr id="77849" name="Line 27"/>
          <p:cNvSpPr>
            <a:spLocks noChangeShapeType="1"/>
          </p:cNvSpPr>
          <p:nvPr/>
        </p:nvSpPr>
        <p:spPr bwMode="auto">
          <a:xfrm>
            <a:off x="3983567" y="2565401"/>
            <a:ext cx="1151467" cy="576263"/>
          </a:xfrm>
          <a:prstGeom prst="line">
            <a:avLst/>
          </a:prstGeom>
          <a:noFill/>
          <a:ln w="38100">
            <a:solidFill>
              <a:srgbClr val="FFCC00"/>
            </a:solidFill>
            <a:round/>
            <a:headEnd/>
            <a:tailEnd type="triangle" w="med" len="med"/>
          </a:ln>
        </p:spPr>
        <p:txBody>
          <a:bodyPr>
            <a:prstTxWarp prst="textNoShape">
              <a:avLst/>
            </a:prstTxWarp>
          </a:bodyPr>
          <a:lstStyle/>
          <a:p>
            <a:endParaRPr lang="it-IT"/>
          </a:p>
        </p:txBody>
      </p:sp>
      <p:sp>
        <p:nvSpPr>
          <p:cNvPr id="77850" name="Line 28"/>
          <p:cNvSpPr>
            <a:spLocks noChangeShapeType="1"/>
          </p:cNvSpPr>
          <p:nvPr/>
        </p:nvSpPr>
        <p:spPr bwMode="auto">
          <a:xfrm>
            <a:off x="3119967" y="3213100"/>
            <a:ext cx="1631951" cy="503238"/>
          </a:xfrm>
          <a:prstGeom prst="line">
            <a:avLst/>
          </a:prstGeom>
          <a:noFill/>
          <a:ln w="38100">
            <a:solidFill>
              <a:srgbClr val="FFCC00"/>
            </a:solidFill>
            <a:round/>
            <a:headEnd/>
            <a:tailEnd type="triangle" w="med" len="med"/>
          </a:ln>
        </p:spPr>
        <p:txBody>
          <a:bodyPr>
            <a:prstTxWarp prst="textNoShape">
              <a:avLst/>
            </a:prstTxWarp>
          </a:bodyPr>
          <a:lstStyle/>
          <a:p>
            <a:endParaRPr lang="it-IT"/>
          </a:p>
        </p:txBody>
      </p:sp>
      <p:sp>
        <p:nvSpPr>
          <p:cNvPr id="77851" name="Line 29"/>
          <p:cNvSpPr>
            <a:spLocks noChangeShapeType="1"/>
          </p:cNvSpPr>
          <p:nvPr/>
        </p:nvSpPr>
        <p:spPr bwMode="auto">
          <a:xfrm>
            <a:off x="3312584" y="4076700"/>
            <a:ext cx="1462616" cy="0"/>
          </a:xfrm>
          <a:prstGeom prst="line">
            <a:avLst/>
          </a:prstGeom>
          <a:noFill/>
          <a:ln w="38100">
            <a:solidFill>
              <a:srgbClr val="FFCC00"/>
            </a:solidFill>
            <a:round/>
            <a:headEnd/>
            <a:tailEnd type="triangle" w="med" len="med"/>
          </a:ln>
        </p:spPr>
        <p:txBody>
          <a:bodyPr>
            <a:prstTxWarp prst="textNoShape">
              <a:avLst/>
            </a:prstTxWarp>
          </a:bodyPr>
          <a:lstStyle/>
          <a:p>
            <a:endParaRPr lang="it-IT"/>
          </a:p>
        </p:txBody>
      </p:sp>
      <p:sp>
        <p:nvSpPr>
          <p:cNvPr id="77852" name="Line 30"/>
          <p:cNvSpPr>
            <a:spLocks noChangeShapeType="1"/>
          </p:cNvSpPr>
          <p:nvPr/>
        </p:nvSpPr>
        <p:spPr bwMode="auto">
          <a:xfrm flipV="1">
            <a:off x="3312584" y="4365625"/>
            <a:ext cx="1439333" cy="431800"/>
          </a:xfrm>
          <a:prstGeom prst="line">
            <a:avLst/>
          </a:prstGeom>
          <a:noFill/>
          <a:ln w="38100">
            <a:solidFill>
              <a:srgbClr val="FFCC00"/>
            </a:solidFill>
            <a:round/>
            <a:headEnd/>
            <a:tailEnd type="triangle" w="med" len="med"/>
          </a:ln>
        </p:spPr>
        <p:txBody>
          <a:bodyPr>
            <a:prstTxWarp prst="textNoShape">
              <a:avLst/>
            </a:prstTxWarp>
          </a:bodyPr>
          <a:lstStyle/>
          <a:p>
            <a:endParaRPr lang="it-IT"/>
          </a:p>
        </p:txBody>
      </p:sp>
      <p:sp>
        <p:nvSpPr>
          <p:cNvPr id="77853" name="Line 31"/>
          <p:cNvSpPr>
            <a:spLocks noChangeShapeType="1"/>
          </p:cNvSpPr>
          <p:nvPr/>
        </p:nvSpPr>
        <p:spPr bwMode="auto">
          <a:xfrm flipH="1" flipV="1">
            <a:off x="7725833" y="4565651"/>
            <a:ext cx="1695451" cy="1312863"/>
          </a:xfrm>
          <a:prstGeom prst="line">
            <a:avLst/>
          </a:prstGeom>
          <a:noFill/>
          <a:ln w="38100">
            <a:solidFill>
              <a:srgbClr val="FFCC00"/>
            </a:solidFill>
            <a:round/>
            <a:headEnd/>
            <a:tailEnd type="triangle" w="med" len="med"/>
          </a:ln>
        </p:spPr>
        <p:txBody>
          <a:bodyPr>
            <a:prstTxWarp prst="textNoShape">
              <a:avLst/>
            </a:prstTxWarp>
          </a:bodyPr>
          <a:lstStyle/>
          <a:p>
            <a:endParaRPr lang="it-IT"/>
          </a:p>
        </p:txBody>
      </p:sp>
      <p:sp>
        <p:nvSpPr>
          <p:cNvPr id="77854" name="Line 32"/>
          <p:cNvSpPr>
            <a:spLocks noChangeShapeType="1"/>
          </p:cNvSpPr>
          <p:nvPr/>
        </p:nvSpPr>
        <p:spPr bwMode="auto">
          <a:xfrm flipH="1" flipV="1">
            <a:off x="7952318" y="4406901"/>
            <a:ext cx="1813983" cy="777875"/>
          </a:xfrm>
          <a:prstGeom prst="line">
            <a:avLst/>
          </a:prstGeom>
          <a:noFill/>
          <a:ln w="38100">
            <a:solidFill>
              <a:srgbClr val="FFCC00"/>
            </a:solidFill>
            <a:round/>
            <a:headEnd/>
            <a:tailEnd type="triangle" w="med" len="med"/>
          </a:ln>
        </p:spPr>
        <p:txBody>
          <a:bodyPr>
            <a:prstTxWarp prst="textNoShape">
              <a:avLst/>
            </a:prstTxWarp>
          </a:bodyPr>
          <a:lstStyle/>
          <a:p>
            <a:endParaRPr lang="it-IT"/>
          </a:p>
        </p:txBody>
      </p:sp>
      <p:sp>
        <p:nvSpPr>
          <p:cNvPr id="77855" name="Rectangle 4"/>
          <p:cNvSpPr>
            <a:spLocks noChangeArrowheads="1"/>
          </p:cNvSpPr>
          <p:nvPr/>
        </p:nvSpPr>
        <p:spPr bwMode="auto">
          <a:xfrm>
            <a:off x="609600" y="44450"/>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MISURE TERAPEUTICHE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25"/>
                                        </p:tgtEl>
                                        <p:attrNameLst>
                                          <p:attrName>style.visibility</p:attrName>
                                        </p:attrNameLst>
                                      </p:cBhvr>
                                      <p:to>
                                        <p:strVal val="visible"/>
                                      </p:to>
                                    </p:set>
                                    <p:animEffect transition="in" filter="dissolve">
                                      <p:cBhvr>
                                        <p:cTn id="7" dur="500"/>
                                        <p:tgtEl>
                                          <p:spTgt spid="153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5" grpId="0" animBg="1"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eaLnBrk="1" hangingPunct="1"/>
            <a:r>
              <a:rPr lang="it-IT" dirty="0">
                <a:latin typeface="Calibri" pitchFamily="4" charset="0"/>
              </a:rPr>
              <a:t>È la malattia articolare più frequente nella popolazione generale</a:t>
            </a:r>
          </a:p>
          <a:p>
            <a:pPr eaLnBrk="1" hangingPunct="1"/>
            <a:r>
              <a:rPr lang="it-IT" dirty="0">
                <a:latin typeface="Calibri" pitchFamily="4" charset="0"/>
              </a:rPr>
              <a:t>&gt; 10.000.000 di persone in Italia (ca. 20 %)</a:t>
            </a:r>
          </a:p>
          <a:p>
            <a:pPr eaLnBrk="1" hangingPunct="1"/>
            <a:r>
              <a:rPr lang="it-IT" dirty="0">
                <a:latin typeface="Calibri" pitchFamily="4" charset="0"/>
              </a:rPr>
              <a:t>Diffusa in tutto il mondo</a:t>
            </a:r>
          </a:p>
          <a:p>
            <a:pPr eaLnBrk="1" hangingPunct="1"/>
            <a:r>
              <a:rPr lang="it-IT" dirty="0">
                <a:latin typeface="Calibri" pitchFamily="4" charset="0"/>
              </a:rPr>
              <a:t>La prevalenza aumenta con </a:t>
            </a:r>
            <a:r>
              <a:rPr lang="it-IT" dirty="0" smtClean="0">
                <a:latin typeface="Calibri" pitchFamily="4" charset="0"/>
              </a:rPr>
              <a:t>l’</a:t>
            </a:r>
            <a:r>
              <a:rPr lang="it-IT" altLang="ja-JP" dirty="0" smtClean="0">
                <a:latin typeface="Calibri" pitchFamily="4" charset="0"/>
              </a:rPr>
              <a:t>età </a:t>
            </a:r>
            <a:r>
              <a:rPr lang="it-IT" altLang="ja-JP" dirty="0">
                <a:latin typeface="Calibri" pitchFamily="4" charset="0"/>
              </a:rPr>
              <a:t>(picco : 75-79 anni)</a:t>
            </a:r>
            <a:endParaRPr lang="it-IT" altLang="ja-JP" dirty="0" smtClean="0">
              <a:latin typeface="Calibri" pitchFamily="4" charset="0"/>
            </a:endParaRPr>
          </a:p>
          <a:p>
            <a:pPr eaLnBrk="1" hangingPunct="1"/>
            <a:r>
              <a:rPr lang="it-IT" dirty="0" smtClean="0">
                <a:latin typeface="Calibri" pitchFamily="4" charset="0"/>
              </a:rPr>
              <a:t>Solo il </a:t>
            </a:r>
            <a:r>
              <a:rPr lang="it-IT" dirty="0">
                <a:latin typeface="Calibri" pitchFamily="4" charset="0"/>
              </a:rPr>
              <a:t>30 % delle artrosi diagnosticate radiologicamente sono sintomatiche</a:t>
            </a:r>
          </a:p>
        </p:txBody>
      </p:sp>
      <p:sp>
        <p:nvSpPr>
          <p:cNvPr id="21507" name="Rectangle 6"/>
          <p:cNvSpPr>
            <a:spLocks noChangeArrowheads="1"/>
          </p:cNvSpPr>
          <p:nvPr/>
        </p:nvSpPr>
        <p:spPr bwMode="auto">
          <a:xfrm>
            <a:off x="609600" y="274638"/>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EPIDEMIOLOGIA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a:noFill/>
        </p:spPr>
        <p:txBody>
          <a:bodyPr/>
          <a:lstStyle/>
          <a:p>
            <a:pPr eaLnBrk="1" hangingPunct="1"/>
            <a:r>
              <a:rPr lang="it-IT" sz="4000" b="1">
                <a:latin typeface="Calibri" pitchFamily="4" charset="0"/>
              </a:rPr>
              <a:t>EPIDEMIOLOGIA</a:t>
            </a:r>
            <a:br>
              <a:rPr lang="it-IT" sz="4000" b="1">
                <a:latin typeface="Calibri" pitchFamily="4" charset="0"/>
              </a:rPr>
            </a:br>
            <a:r>
              <a:rPr lang="it-IT" sz="3200">
                <a:latin typeface="Calibri" pitchFamily="4" charset="0"/>
              </a:rPr>
              <a:t>prevalenza </a:t>
            </a:r>
            <a:endParaRPr lang="it-IT" sz="4000" b="1">
              <a:latin typeface="Calibri" pitchFamily="4" charset="0"/>
            </a:endParaRPr>
          </a:p>
        </p:txBody>
      </p:sp>
      <p:pic>
        <p:nvPicPr>
          <p:cNvPr id="22531" name="Immagine 5" descr="9.jpg"/>
          <p:cNvPicPr>
            <a:picLocks noChangeAspect="1"/>
          </p:cNvPicPr>
          <p:nvPr/>
        </p:nvPicPr>
        <p:blipFill>
          <a:blip r:embed="rId2"/>
          <a:srcRect/>
          <a:stretch>
            <a:fillRect/>
          </a:stretch>
        </p:blipFill>
        <p:spPr bwMode="auto">
          <a:xfrm>
            <a:off x="914400" y="1486770"/>
            <a:ext cx="102616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609600" y="274639"/>
            <a:ext cx="10957984" cy="1570037"/>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EPIDEMIOLOGIA</a:t>
            </a:r>
            <a:br>
              <a:rPr lang="it-IT" sz="4000" b="1" dirty="0">
                <a:solidFill>
                  <a:schemeClr val="tx2"/>
                </a:solidFill>
                <a:latin typeface="Calibri" pitchFamily="4" charset="0"/>
              </a:rPr>
            </a:br>
            <a:r>
              <a:rPr lang="it-IT" sz="3200" dirty="0">
                <a:solidFill>
                  <a:schemeClr val="tx2"/>
                </a:solidFill>
                <a:latin typeface="Calibri" pitchFamily="4" charset="0"/>
              </a:rPr>
              <a:t>prevalenza dell’osteoartrosi di mano, ginocchio e anca </a:t>
            </a:r>
            <a:endParaRPr lang="it-IT" sz="4000" b="1" dirty="0">
              <a:solidFill>
                <a:schemeClr val="tx2"/>
              </a:solidFill>
              <a:latin typeface="Calibri" pitchFamily="4" charset="0"/>
            </a:endParaRPr>
          </a:p>
        </p:txBody>
      </p:sp>
      <p:pic>
        <p:nvPicPr>
          <p:cNvPr id="23555" name="Picture 5" descr="12"/>
          <p:cNvPicPr>
            <a:picLocks noChangeAspect="1" noChangeArrowheads="1"/>
          </p:cNvPicPr>
          <p:nvPr/>
        </p:nvPicPr>
        <p:blipFill>
          <a:blip r:embed="rId2"/>
          <a:srcRect/>
          <a:stretch>
            <a:fillRect/>
          </a:stretch>
        </p:blipFill>
        <p:spPr bwMode="auto">
          <a:xfrm>
            <a:off x="1007534" y="2620963"/>
            <a:ext cx="9666817" cy="322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609600" y="274639"/>
            <a:ext cx="10957984" cy="1570037"/>
          </a:xfrm>
          <a:prstGeom prst="rect">
            <a:avLst/>
          </a:prstGeom>
          <a:noFill/>
          <a:ln w="9525">
            <a:noFill/>
            <a:miter lim="800000"/>
            <a:headEnd/>
            <a:tailEnd/>
          </a:ln>
        </p:spPr>
        <p:txBody>
          <a:bodyPr anchor="ctr">
            <a:prstTxWarp prst="textNoShape">
              <a:avLst/>
            </a:prstTxWarp>
          </a:bodyPr>
          <a:lstStyle/>
          <a:p>
            <a:pPr algn="ctr"/>
            <a:r>
              <a:rPr lang="it-IT" sz="4000" b="1" dirty="0">
                <a:solidFill>
                  <a:schemeClr val="tx2"/>
                </a:solidFill>
                <a:latin typeface="Calibri" pitchFamily="4" charset="0"/>
              </a:rPr>
              <a:t>EPIDEMIOLOGIA</a:t>
            </a:r>
            <a:br>
              <a:rPr lang="it-IT" sz="4000" b="1" dirty="0">
                <a:solidFill>
                  <a:schemeClr val="tx2"/>
                </a:solidFill>
                <a:latin typeface="Calibri" pitchFamily="4" charset="0"/>
              </a:rPr>
            </a:br>
            <a:r>
              <a:rPr lang="it-IT" sz="3200" dirty="0">
                <a:solidFill>
                  <a:schemeClr val="tx2"/>
                </a:solidFill>
                <a:latin typeface="Calibri" pitchFamily="4" charset="0"/>
              </a:rPr>
              <a:t> incidenza dell’osteoartrosi di mano, ginocchio e anca </a:t>
            </a:r>
            <a:endParaRPr lang="it-IT" sz="4000" b="1" dirty="0">
              <a:solidFill>
                <a:schemeClr val="tx2"/>
              </a:solidFill>
              <a:latin typeface="Calibri" pitchFamily="4" charset="0"/>
            </a:endParaRPr>
          </a:p>
        </p:txBody>
      </p:sp>
      <p:pic>
        <p:nvPicPr>
          <p:cNvPr id="24579" name="Immagine 3"/>
          <p:cNvPicPr>
            <a:picLocks noChangeAspect="1"/>
          </p:cNvPicPr>
          <p:nvPr/>
        </p:nvPicPr>
        <p:blipFill>
          <a:blip r:embed="rId2"/>
          <a:srcRect/>
          <a:stretch>
            <a:fillRect/>
          </a:stretch>
        </p:blipFill>
        <p:spPr bwMode="auto">
          <a:xfrm>
            <a:off x="1016000" y="2527300"/>
            <a:ext cx="10160000" cy="341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609600" y="274638"/>
            <a:ext cx="10972800" cy="1143000"/>
          </a:xfrm>
          <a:prstGeom prst="rect">
            <a:avLst/>
          </a:prstGeom>
          <a:noFill/>
          <a:ln w="9525">
            <a:noFill/>
            <a:miter lim="800000"/>
            <a:headEnd/>
            <a:tailEnd/>
          </a:ln>
        </p:spPr>
        <p:txBody>
          <a:bodyPr anchor="ctr">
            <a:prstTxWarp prst="textNoShape">
              <a:avLst/>
            </a:prstTxWarp>
          </a:bodyPr>
          <a:lstStyle/>
          <a:p>
            <a:pPr algn="ctr"/>
            <a:r>
              <a:rPr lang="it-IT" sz="4000" b="1">
                <a:solidFill>
                  <a:schemeClr val="tx2"/>
                </a:solidFill>
                <a:latin typeface="Calibri" pitchFamily="4" charset="0"/>
              </a:rPr>
              <a:t>CARTILAGINE ARTICOLARE</a:t>
            </a:r>
          </a:p>
        </p:txBody>
      </p:sp>
      <p:sp>
        <p:nvSpPr>
          <p:cNvPr id="25603" name="Rectangle 7"/>
          <p:cNvSpPr>
            <a:spLocks noGrp="1" noChangeArrowheads="1"/>
          </p:cNvSpPr>
          <p:nvPr>
            <p:ph type="body" sz="half" idx="1"/>
          </p:nvPr>
        </p:nvSpPr>
        <p:spPr>
          <a:xfrm>
            <a:off x="609600" y="1600200"/>
            <a:ext cx="5384800" cy="4852988"/>
          </a:xfrm>
        </p:spPr>
        <p:txBody>
          <a:bodyPr/>
          <a:lstStyle/>
          <a:p>
            <a:r>
              <a:rPr lang="it-IT" sz="2000">
                <a:latin typeface="Calibri" pitchFamily="4" charset="0"/>
              </a:rPr>
              <a:t>Riveste le superfici articolari</a:t>
            </a:r>
          </a:p>
          <a:p>
            <a:r>
              <a:rPr lang="it-IT" sz="2000">
                <a:latin typeface="Calibri" pitchFamily="4" charset="0"/>
              </a:rPr>
              <a:t>Ialina, lucida e levigata</a:t>
            </a:r>
          </a:p>
          <a:p>
            <a:r>
              <a:rPr lang="it-IT" sz="2000">
                <a:latin typeface="Calibri" pitchFamily="4" charset="0"/>
              </a:rPr>
              <a:t>Ha uno spessore che va da 0,2 a 6 mm ed è più spessa in periferia.</a:t>
            </a:r>
          </a:p>
          <a:p>
            <a:r>
              <a:rPr lang="it-IT" sz="2000">
                <a:latin typeface="Calibri" pitchFamily="4" charset="0"/>
              </a:rPr>
              <a:t>Facilita una reciproca e più morbida concordanza dei capi articolari e riduce l'usura degli stessi nelle sollecitazioni fisiologiche e nei microtraumi</a:t>
            </a:r>
          </a:p>
          <a:p>
            <a:r>
              <a:rPr lang="it-IT" sz="2000">
                <a:latin typeface="Calibri" pitchFamily="4" charset="0"/>
              </a:rPr>
              <a:t>Non vascolarizzata</a:t>
            </a:r>
          </a:p>
          <a:p>
            <a:r>
              <a:rPr lang="it-IT" sz="2000">
                <a:latin typeface="Calibri" pitchFamily="4" charset="0"/>
              </a:rPr>
              <a:t>Nutrizione assicurata </a:t>
            </a:r>
            <a:r>
              <a:rPr lang="it-IT" sz="2000" b="1" i="1">
                <a:latin typeface="Calibri" pitchFamily="4" charset="0"/>
              </a:rPr>
              <a:t>dal LS</a:t>
            </a:r>
            <a:r>
              <a:rPr lang="it-IT" sz="2000">
                <a:latin typeface="Calibri" pitchFamily="4" charset="0"/>
              </a:rPr>
              <a:t> (&gt;) mediante diffusione e negli strati più profondi </a:t>
            </a:r>
            <a:r>
              <a:rPr lang="it-IT" sz="2000" b="1" i="1">
                <a:latin typeface="Calibri" pitchFamily="4" charset="0"/>
              </a:rPr>
              <a:t>dall’OSSO SUBCONDRALE</a:t>
            </a:r>
          </a:p>
        </p:txBody>
      </p:sp>
      <p:pic>
        <p:nvPicPr>
          <p:cNvPr id="25604" name="Picture 9" descr="6417705557_cc3bb20867"/>
          <p:cNvPicPr>
            <a:picLocks noChangeAspect="1" noChangeArrowheads="1"/>
          </p:cNvPicPr>
          <p:nvPr/>
        </p:nvPicPr>
        <p:blipFill>
          <a:blip r:embed="rId3"/>
          <a:srcRect t="5687"/>
          <a:stretch>
            <a:fillRect/>
          </a:stretch>
        </p:blipFill>
        <p:spPr bwMode="auto">
          <a:xfrm>
            <a:off x="6584951" y="1517651"/>
            <a:ext cx="5080000"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ttivo">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ttiv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612</TotalTime>
  <Words>2239</Words>
  <Application>Microsoft Macintosh PowerPoint</Application>
  <PresentationFormat>Personalizzato</PresentationFormat>
  <Paragraphs>417</Paragraphs>
  <Slides>48</Slides>
  <Notes>9</Notes>
  <HiddenSlides>0</HiddenSlides>
  <MMClips>0</MMClips>
  <ScaleCrop>false</ScaleCrop>
  <HeadingPairs>
    <vt:vector size="6" baseType="variant">
      <vt:variant>
        <vt:lpstr>Modello struttura</vt:lpstr>
      </vt:variant>
      <vt:variant>
        <vt:i4>1</vt:i4>
      </vt:variant>
      <vt:variant>
        <vt:lpstr>Server OLE incorporati</vt:lpstr>
      </vt:variant>
      <vt:variant>
        <vt:i4>1</vt:i4>
      </vt:variant>
      <vt:variant>
        <vt:lpstr>Titoli diapositive</vt:lpstr>
      </vt:variant>
      <vt:variant>
        <vt:i4>48</vt:i4>
      </vt:variant>
    </vt:vector>
  </HeadingPairs>
  <TitlesOfParts>
    <vt:vector size="50" baseType="lpstr">
      <vt:lpstr>Retrospettivo</vt:lpstr>
      <vt:lpstr>Fotografia Photo Editor</vt:lpstr>
      <vt:lpstr>Osteoartrosi </vt:lpstr>
      <vt:lpstr>ARTROSI</vt:lpstr>
      <vt:lpstr>CLASSIFICAZIONE</vt:lpstr>
      <vt:lpstr>DEFINIZIONE</vt:lpstr>
      <vt:lpstr>Diapositiva 5</vt:lpstr>
      <vt:lpstr>EPIDEMIOLOGIA prevalenza </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Carlo Scirè</dc:creator>
  <cp:lastModifiedBy>a b</cp:lastModifiedBy>
  <cp:revision>30</cp:revision>
  <dcterms:created xsi:type="dcterms:W3CDTF">2017-11-27T19:23:04Z</dcterms:created>
  <dcterms:modified xsi:type="dcterms:W3CDTF">2017-11-27T19:29:24Z</dcterms:modified>
</cp:coreProperties>
</file>