
<file path=[Content_Types].xml><?xml version="1.0" encoding="utf-8"?>
<Types xmlns="http://schemas.openxmlformats.org/package/2006/content-types">
  <Override PartName="/ppt/diagrams/layout2.xml" ContentType="application/vnd.openxmlformats-officedocument.drawingml.diagramLayout+xml"/>
  <Override PartName="/ppt/diagrams/data5.xml" ContentType="application/vnd.openxmlformats-officedocument.drawingml.diagramData+xml"/>
  <Override PartName="/ppt/slides/slide14.xml" ContentType="application/vnd.openxmlformats-officedocument.presentationml.slide+xml"/>
  <Default Extension="rels" ContentType="application/vnd.openxmlformats-package.relationships+xml"/>
  <Override PartName="/ppt/diagrams/quickStyle5.xml" ContentType="application/vnd.openxmlformats-officedocument.drawingml.diagramStyl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diagrams/data4.xml" ContentType="application/vnd.openxmlformats-officedocument.drawingml.diagramData+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diagrams/quickStyle4.xml" ContentType="application/vnd.openxmlformats-officedocument.drawingml.diagramStyl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diagrams/drawing6.xml" ContentType="application/vnd.ms-office.drawingml.diagramDrawing+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diagrams/data3.xml" ContentType="application/vnd.openxmlformats-officedocument.drawingml.diagramData+xml"/>
  <Override PartName="/ppt/slides/slide12.xml" ContentType="application/vnd.openxmlformats-officedocument.presentationml.slide+xml"/>
  <Override PartName="/ppt/diagrams/colors6.xml" ContentType="application/vnd.openxmlformats-officedocument.drawingml.diagramColors+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diagrams/quickStyle3.xml" ContentType="application/vnd.openxmlformats-officedocument.drawingml.diagramStyle+xml"/>
  <Override PartName="/ppt/slides/slide26.xml" ContentType="application/vnd.openxmlformats-officedocument.presentationml.slide+xml"/>
  <Override PartName="/ppt/diagrams/drawing5.xml" ContentType="application/vnd.ms-office.drawingml.diagramDrawing+xml"/>
  <Override PartName="/ppt/slides/slide35.xml" ContentType="application/vnd.openxmlformats-officedocument.presentationml.slide+xml"/>
  <Override PartName="/ppt/slides/slide3.xml" ContentType="application/vnd.openxmlformats-officedocument.presentationml.slide+xml"/>
  <Override PartName="/ppt/diagrams/layout6.xml" ContentType="application/vnd.openxmlformats-officedocument.drawingml.diagramLayout+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11.xml" ContentType="application/vnd.openxmlformats-officedocument.presentationml.slide+xml"/>
  <Override PartName="/ppt/diagrams/colors5.xml" ContentType="application/vnd.openxmlformats-officedocument.drawingml.diagramColors+xml"/>
  <Override PartName="/ppt/slides/slide49.xml" ContentType="application/vnd.openxmlformats-officedocument.presentationml.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diagrams/drawing4.xml" ContentType="application/vnd.ms-office.drawingml.diagramDrawing+xml"/>
  <Override PartName="/ppt/slides/slide34.xml" ContentType="application/vnd.openxmlformats-officedocument.presentationml.slide+xml"/>
  <Override PartName="/ppt/slides/slide2.xml" ContentType="application/vnd.openxmlformats-officedocument.presentationml.slide+xml"/>
  <Override PartName="/ppt/diagrams/layout5.xml" ContentType="application/vnd.openxmlformats-officedocument.drawingml.diagramLayout+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ppt/diagrams/colors4.xml" ContentType="application/vnd.openxmlformats-officedocument.drawingml.diagramColors+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diagrams/drawing3.xml" ContentType="application/vnd.ms-office.drawingml.diagramDrawing+xml"/>
  <Override PartName="/ppt/slides/slide33.xml" ContentType="application/vnd.openxmlformats-officedocument.presentationml.slide+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diagrams/drawing2.xml" ContentType="application/vnd.ms-office.drawingml.diagramDrawing+xml"/>
  <Override PartName="/ppt/diagrams/data6.xml" ContentType="application/vnd.openxmlformats-officedocument.drawingml.diagramData+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revisionInfo.xml" ContentType="application/vnd.ms-powerpoint.revisioninfo+xml"/>
  <Override PartName="/ppt/diagrams/quickStyle6.xml" ContentType="application/vnd.openxmlformats-officedocument.drawingml.diagramStyle+xml"/>
  <Override PartName="/ppt/diagrams/colors2.xml" ContentType="application/vnd.openxmlformats-officedocument.drawingml.diagramColors+xml"/>
  <Override PartName="/ppt/slides/slide46.xml" ContentType="application/vnd.openxmlformats-officedocument.presentationml.slide+xml"/>
  <Default Extension="wdp" ContentType="image/vnd.ms-photo"/>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52"/>
  </p:notesMasterIdLst>
  <p:handoutMasterIdLst>
    <p:handoutMasterId r:id="rId53"/>
  </p:handoutMasterIdLst>
  <p:sldIdLst>
    <p:sldId id="256" r:id="rId2"/>
    <p:sldId id="377" r:id="rId3"/>
    <p:sldId id="378" r:id="rId4"/>
    <p:sldId id="379" r:id="rId5"/>
    <p:sldId id="454"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401" r:id="rId23"/>
    <p:sldId id="402" r:id="rId24"/>
    <p:sldId id="403" r:id="rId25"/>
    <p:sldId id="404" r:id="rId26"/>
    <p:sldId id="405" r:id="rId27"/>
    <p:sldId id="406" r:id="rId28"/>
    <p:sldId id="408" r:id="rId29"/>
    <p:sldId id="409" r:id="rId30"/>
    <p:sldId id="410" r:id="rId31"/>
    <p:sldId id="411" r:id="rId32"/>
    <p:sldId id="412" r:id="rId33"/>
    <p:sldId id="413" r:id="rId34"/>
    <p:sldId id="415" r:id="rId35"/>
    <p:sldId id="416" r:id="rId36"/>
    <p:sldId id="417" r:id="rId37"/>
    <p:sldId id="418" r:id="rId38"/>
    <p:sldId id="455" r:id="rId39"/>
    <p:sldId id="456" r:id="rId40"/>
    <p:sldId id="457" r:id="rId41"/>
    <p:sldId id="458" r:id="rId42"/>
    <p:sldId id="460" r:id="rId43"/>
    <p:sldId id="462" r:id="rId44"/>
    <p:sldId id="463" r:id="rId45"/>
    <p:sldId id="469" r:id="rId46"/>
    <p:sldId id="470" r:id="rId47"/>
    <p:sldId id="464" r:id="rId48"/>
    <p:sldId id="465" r:id="rId49"/>
    <p:sldId id="466" r:id="rId50"/>
    <p:sldId id="46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95" autoAdjust="0"/>
    <p:restoredTop sz="88557" autoAdjust="0"/>
  </p:normalViewPr>
  <p:slideViewPr>
    <p:cSldViewPr snapToGrid="0">
      <p:cViewPr varScale="1">
        <p:scale>
          <a:sx n="52" d="100"/>
          <a:sy n="52" d="100"/>
        </p:scale>
        <p:origin x="-1792" y="-104"/>
      </p:cViewPr>
      <p:guideLst>
        <p:guide orient="horz" pos="2160"/>
        <p:guide pos="3840"/>
      </p:guideLst>
    </p:cSldViewPr>
  </p:slideViewPr>
  <p:notesTextViewPr>
    <p:cViewPr>
      <p:scale>
        <a:sx n="1" d="1"/>
        <a:sy n="1" d="1"/>
      </p:scale>
      <p:origin x="0" y="0"/>
    </p:cViewPr>
  </p:notesTextViewPr>
  <p:sorterViewPr>
    <p:cViewPr>
      <p:scale>
        <a:sx n="66" d="100"/>
        <a:sy n="66" d="100"/>
      </p:scale>
      <p:origin x="0" y="4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9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PRIMARIA</a:t>
          </a:r>
        </a:p>
        <a:p>
          <a:r>
            <a:rPr lang="it-IT" b="1" cap="none" spc="0" dirty="0" smtClean="0">
              <a:ln w="1905"/>
              <a:solidFill>
                <a:srgbClr val="000000"/>
              </a:solidFill>
              <a:effectLst>
                <a:innerShdw blurRad="69850" dist="43180" dir="5400000">
                  <a:srgbClr val="000000">
                    <a:alpha val="65000"/>
                  </a:srgbClr>
                </a:innerShdw>
              </a:effectLst>
            </a:rPr>
            <a:t>Donne in menopausa o uomini ≥ 50 anni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dgm:spPr>
        <a:solidFill>
          <a:schemeClr val="accent6">
            <a:lumMod val="75000"/>
          </a:schemeClr>
        </a:solidFill>
        <a:ln>
          <a:noFill/>
        </a:ln>
      </dgm:spPr>
      <dgm:t>
        <a:bodyPr/>
        <a:lstStyle/>
        <a:p>
          <a:pPr algn="ct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algn="ct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- 4</a:t>
          </a:r>
          <a:endParaRPr lang="it-IT"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a:solidFill>
              <a:srgbClr val="000000"/>
            </a:solidFill>
          </a:endParaRPr>
        </a:p>
      </dgm:t>
    </dgm:pt>
    <dgm:pt modelId="{177F51B9-E753-8D4E-8B4F-935677E2D116}" type="parTrans" cxnId="{62694D3E-684F-484E-8B13-A23FC4A49371}">
      <dgm:prSet/>
      <dgm:spPr/>
      <dgm:t>
        <a:bodyPr/>
        <a:lstStyle/>
        <a:p>
          <a:endParaRPr lang="it-IT"/>
        </a:p>
      </dgm:t>
    </dgm:pt>
    <dgm:pt modelId="{82846566-6DFF-C24C-9544-1530D8CEFB9B}" type="sib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LinFactNeighborX="-2367" custLinFactNeighborY="-26549">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361BD590-CD29-2841-AE20-D5C4D7833A07}" type="presOf" srcId="{EA11E27A-9421-9142-AD0D-1E3AA97F9C0F}" destId="{A1AAD68A-4167-9148-876C-760C06FCADE9}" srcOrd="1" destOrd="0" presId="urn:microsoft.com/office/officeart/2005/8/layout/vProcess5"/>
    <dgm:cxn modelId="{567CEDB4-DCE6-B849-B1DC-69AD55C7834D}" type="presOf" srcId="{5E08B662-8D8F-684D-8383-E749F265DBC6}" destId="{B9D162E9-D63E-4E47-8D62-5AFE6F2B937F}" srcOrd="0" destOrd="0" presId="urn:microsoft.com/office/officeart/2005/8/layout/vProcess5"/>
    <dgm:cxn modelId="{D74DF8D9-21E2-D248-B226-CB5B20A3D83F}" type="presOf" srcId="{5D8E4B38-C678-0D4A-BF28-89EFCBFFB49A}" destId="{EC6C889A-323D-D042-9F8D-433918A4853E}" srcOrd="0" destOrd="0" presId="urn:microsoft.com/office/officeart/2005/8/layout/vProcess5"/>
    <dgm:cxn modelId="{73F45979-D5D0-934E-8FDE-620234EBA6EE}" type="presOf" srcId="{0A6E0F26-F474-7743-AFC2-2898C91FE86C}" destId="{0DB9C485-397C-1A45-8C97-D014DE23603D}" srcOrd="0" destOrd="0" presId="urn:microsoft.com/office/officeart/2005/8/layout/vProcess5"/>
    <dgm:cxn modelId="{6CF805CE-7424-8949-9FFF-FD8E66A9E37B}" type="presOf" srcId="{E8BAECCE-0E34-924F-8498-68ED0436630C}" destId="{04202F1D-5F2F-5E45-8C7E-A05DEA1E3049}" srcOrd="0" destOrd="0" presId="urn:microsoft.com/office/officeart/2005/8/layout/vProcess5"/>
    <dgm:cxn modelId="{6DF474BA-D883-E446-8FDA-F7760192F0CF}" type="presOf" srcId="{A9B82E94-E3E0-5A48-9F66-112920E191F0}" destId="{C1F6CC82-3A0F-A748-A2A8-1A4917971944}" srcOrd="0" destOrd="0" presId="urn:microsoft.com/office/officeart/2005/8/layout/vProcess5"/>
    <dgm:cxn modelId="{DB023685-768E-E34B-82F6-0B5F96A2CE76}" type="presOf" srcId="{A9B82E94-E3E0-5A48-9F66-112920E191F0}" destId="{CE848780-FBF9-9E42-9DF0-3E62F20FC4CA}" srcOrd="1" destOrd="0" presId="urn:microsoft.com/office/officeart/2005/8/layout/vProcess5"/>
    <dgm:cxn modelId="{92027380-D934-F949-A043-A9AB0FB8089B}" type="presOf" srcId="{5D8E4B38-C678-0D4A-BF28-89EFCBFFB49A}" destId="{1D44FF2D-55BF-4040-8AA0-FAAC4DA65AE6}" srcOrd="1"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62694D3E-684F-484E-8B13-A23FC4A49371}" srcId="{5E08B662-8D8F-684D-8383-E749F265DBC6}" destId="{EA11E27A-9421-9142-AD0D-1E3AA97F9C0F}" srcOrd="2" destOrd="0" parTransId="{177F51B9-E753-8D4E-8B4F-935677E2D116}" sibTransId="{82846566-6DFF-C24C-9544-1530D8CEFB9B}"/>
    <dgm:cxn modelId="{300C22AB-9DF5-3145-A093-1A6C20AC159F}" srcId="{5E08B662-8D8F-684D-8383-E749F265DBC6}" destId="{5D8E4B38-C678-0D4A-BF28-89EFCBFFB49A}" srcOrd="1" destOrd="0" parTransId="{FBF5CDE0-808B-1E46-BAAA-C4A3CBE7C7B5}" sibTransId="{0A6E0F26-F474-7743-AFC2-2898C91FE86C}"/>
    <dgm:cxn modelId="{04379FB8-4D3B-8043-9D8E-0E4D3A08BA2A}" type="presOf" srcId="{EA11E27A-9421-9142-AD0D-1E3AA97F9C0F}" destId="{D740891F-56EF-8745-B694-63DD98AF20C8}" srcOrd="0" destOrd="0" presId="urn:microsoft.com/office/officeart/2005/8/layout/vProcess5"/>
    <dgm:cxn modelId="{FB3A474D-A8BC-8C46-BAD3-4DB8E69CC2B8}" type="presParOf" srcId="{B9D162E9-D63E-4E47-8D62-5AFE6F2B937F}" destId="{0ACE0405-B632-9F4D-8DDF-3EB028F6B69A}" srcOrd="0" destOrd="0" presId="urn:microsoft.com/office/officeart/2005/8/layout/vProcess5"/>
    <dgm:cxn modelId="{17477986-FF8C-0A48-AE0E-A85669B2BF2B}" type="presParOf" srcId="{B9D162E9-D63E-4E47-8D62-5AFE6F2B937F}" destId="{C1F6CC82-3A0F-A748-A2A8-1A4917971944}" srcOrd="1" destOrd="0" presId="urn:microsoft.com/office/officeart/2005/8/layout/vProcess5"/>
    <dgm:cxn modelId="{340C8DF5-7ECB-D449-8644-A898654F455E}" type="presParOf" srcId="{B9D162E9-D63E-4E47-8D62-5AFE6F2B937F}" destId="{EC6C889A-323D-D042-9F8D-433918A4853E}" srcOrd="2" destOrd="0" presId="urn:microsoft.com/office/officeart/2005/8/layout/vProcess5"/>
    <dgm:cxn modelId="{CE232C3A-C935-5347-9046-52ABC8001C4A}" type="presParOf" srcId="{B9D162E9-D63E-4E47-8D62-5AFE6F2B937F}" destId="{D740891F-56EF-8745-B694-63DD98AF20C8}" srcOrd="3" destOrd="0" presId="urn:microsoft.com/office/officeart/2005/8/layout/vProcess5"/>
    <dgm:cxn modelId="{EF205842-7630-644F-BC55-75EE253FD82E}" type="presParOf" srcId="{B9D162E9-D63E-4E47-8D62-5AFE6F2B937F}" destId="{04202F1D-5F2F-5E45-8C7E-A05DEA1E3049}" srcOrd="4" destOrd="0" presId="urn:microsoft.com/office/officeart/2005/8/layout/vProcess5"/>
    <dgm:cxn modelId="{A80A9935-360E-4141-A216-06E39658D66E}" type="presParOf" srcId="{B9D162E9-D63E-4E47-8D62-5AFE6F2B937F}" destId="{0DB9C485-397C-1A45-8C97-D014DE23603D}" srcOrd="5" destOrd="0" presId="urn:microsoft.com/office/officeart/2005/8/layout/vProcess5"/>
    <dgm:cxn modelId="{6F23341E-CAE3-654B-8333-B6AAD15C66FC}" type="presParOf" srcId="{B9D162E9-D63E-4E47-8D62-5AFE6F2B937F}" destId="{CE848780-FBF9-9E42-9DF0-3E62F20FC4CA}" srcOrd="6" destOrd="0" presId="urn:microsoft.com/office/officeart/2005/8/layout/vProcess5"/>
    <dgm:cxn modelId="{748505B5-171D-4D46-8891-8EC96B72E360}" type="presParOf" srcId="{B9D162E9-D63E-4E47-8D62-5AFE6F2B937F}" destId="{1D44FF2D-55BF-4040-8AA0-FAAC4DA65AE6}" srcOrd="7" destOrd="0" presId="urn:microsoft.com/office/officeart/2005/8/layout/vProcess5"/>
    <dgm:cxn modelId="{F97DF82E-23A8-A74E-A46E-52B66FF86F9D}"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PRIMARIA</a:t>
          </a:r>
        </a:p>
        <a:p>
          <a:r>
            <a:rPr lang="it-IT" b="1" cap="none" spc="0" dirty="0" smtClean="0">
              <a:ln w="1905"/>
              <a:solidFill>
                <a:srgbClr val="000000"/>
              </a:solidFill>
              <a:effectLst>
                <a:innerShdw blurRad="69850" dist="43180" dir="5400000">
                  <a:srgbClr val="000000">
                    <a:alpha val="65000"/>
                  </a:srgbClr>
                </a:innerShdw>
              </a:effectLst>
            </a:rPr>
            <a:t>Donne in menopausa o uomini ≥ 50 anni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dgm:spPr>
        <a:solidFill>
          <a:schemeClr val="accent6">
            <a:lumMod val="75000"/>
          </a:schemeClr>
        </a:solidFill>
        <a:ln>
          <a:noFill/>
        </a:ln>
      </dgm:spPr>
      <dgm:t>
        <a:bodyPr/>
        <a:lstStyle/>
        <a:p>
          <a:pPr algn="ct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algn="ctr"/>
          <a:r>
            <a:rPr lang="it-IT" b="1" u="sng" cap="none" spc="0" dirty="0" smtClean="0">
              <a:ln w="18415" cmpd="sng">
                <a:solidFill>
                  <a:srgbClr val="FFFFFF"/>
                </a:solidFill>
                <a:prstDash val="solid"/>
              </a:ln>
              <a:solidFill>
                <a:srgbClr val="FFFFFF"/>
              </a:solidFill>
              <a:effectLst/>
            </a:rPr>
            <a:t> ≤ - 3 </a:t>
          </a:r>
          <a:r>
            <a:rPr lang="it-IT" b="1"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almeno una delle seguenti condizioni</a:t>
          </a:r>
        </a:p>
        <a:p>
          <a:pPr algn="ctr"/>
          <a:r>
            <a:rPr lang="it-IT" b="1" u="none" dirty="0" err="1" smtClean="0">
              <a:solidFill>
                <a:srgbClr val="000000"/>
              </a:solidFill>
            </a:rPr>
            <a:t>1</a:t>
          </a:r>
          <a:r>
            <a:rPr lang="it-IT" b="1" u="none" dirty="0" smtClean="0">
              <a:solidFill>
                <a:srgbClr val="000000"/>
              </a:solidFill>
            </a:rPr>
            <a:t>) FAMILIARITA’ per FX di VERTEBRE o di FEMORE</a:t>
          </a:r>
        </a:p>
        <a:p>
          <a:pPr algn="ctr"/>
          <a:r>
            <a:rPr lang="it-IT" b="1" u="none" dirty="0" err="1" smtClean="0">
              <a:solidFill>
                <a:srgbClr val="000000"/>
              </a:solidFill>
            </a:rPr>
            <a:t>2</a:t>
          </a:r>
          <a:r>
            <a:rPr lang="it-IT" b="1" u="none" dirty="0" smtClean="0">
              <a:solidFill>
                <a:srgbClr val="000000"/>
              </a:solidFill>
            </a:rPr>
            <a:t>) COMORBILITA’a RISCHIO di FRATTURA</a:t>
          </a:r>
        </a:p>
        <a:p>
          <a:pPr algn="ctr"/>
          <a:endParaRPr lang="it-IT"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a:solidFill>
              <a:srgbClr val="000000"/>
            </a:solidFill>
          </a:endParaRPr>
        </a:p>
      </dgm:t>
    </dgm:pt>
    <dgm:pt modelId="{82846566-6DFF-C24C-9544-1530D8CEFB9B}" type="sibTrans" cxnId="{62694D3E-684F-484E-8B13-A23FC4A49371}">
      <dgm:prSet/>
      <dgm:spPr/>
      <dgm:t>
        <a:bodyPr/>
        <a:lstStyle/>
        <a:p>
          <a:endParaRPr lang="it-IT"/>
        </a:p>
      </dgm:t>
    </dgm:pt>
    <dgm:pt modelId="{177F51B9-E753-8D4E-8B4F-935677E2D116}" type="par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ScaleY="69409" custLinFactNeighborX="-2367" custLinFactNeighborY="-26549">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custScaleY="131267">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custScaleY="52315">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C7BF40C4-6915-8E4F-8F2C-1A565C8A8F40}" type="presOf" srcId="{E8BAECCE-0E34-924F-8498-68ED0436630C}" destId="{04202F1D-5F2F-5E45-8C7E-A05DEA1E3049}" srcOrd="0" destOrd="0" presId="urn:microsoft.com/office/officeart/2005/8/layout/vProcess5"/>
    <dgm:cxn modelId="{2A471385-E5A2-AB43-B63B-D03FEA9723C9}" type="presOf" srcId="{0A6E0F26-F474-7743-AFC2-2898C91FE86C}" destId="{0DB9C485-397C-1A45-8C97-D014DE23603D}" srcOrd="0" destOrd="0" presId="urn:microsoft.com/office/officeart/2005/8/layout/vProcess5"/>
    <dgm:cxn modelId="{E4BE1F20-B8AF-5E43-874C-C00F5ECFE509}" type="presOf" srcId="{A9B82E94-E3E0-5A48-9F66-112920E191F0}" destId="{CE848780-FBF9-9E42-9DF0-3E62F20FC4CA}" srcOrd="1" destOrd="0" presId="urn:microsoft.com/office/officeart/2005/8/layout/vProcess5"/>
    <dgm:cxn modelId="{2BD64BDC-19B1-7543-BF59-56C2BBE81FA9}" type="presOf" srcId="{EA11E27A-9421-9142-AD0D-1E3AA97F9C0F}" destId="{D740891F-56EF-8745-B694-63DD98AF20C8}" srcOrd="0" destOrd="0" presId="urn:microsoft.com/office/officeart/2005/8/layout/vProcess5"/>
    <dgm:cxn modelId="{FCDEFE9D-8934-314A-8FE7-14880D427A13}" type="presOf" srcId="{5E08B662-8D8F-684D-8383-E749F265DBC6}" destId="{B9D162E9-D63E-4E47-8D62-5AFE6F2B937F}" srcOrd="0" destOrd="0" presId="urn:microsoft.com/office/officeart/2005/8/layout/vProcess5"/>
    <dgm:cxn modelId="{7584F4FC-4B6C-9946-8E46-8EBFF4122C72}" type="presOf" srcId="{5D8E4B38-C678-0D4A-BF28-89EFCBFFB49A}" destId="{EC6C889A-323D-D042-9F8D-433918A4853E}" srcOrd="0"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116B6627-A7B0-7A42-93FD-5DD72A65383C}" type="presOf" srcId="{5D8E4B38-C678-0D4A-BF28-89EFCBFFB49A}" destId="{1D44FF2D-55BF-4040-8AA0-FAAC4DA65AE6}" srcOrd="1" destOrd="0" presId="urn:microsoft.com/office/officeart/2005/8/layout/vProcess5"/>
    <dgm:cxn modelId="{62694D3E-684F-484E-8B13-A23FC4A49371}" srcId="{5E08B662-8D8F-684D-8383-E749F265DBC6}" destId="{EA11E27A-9421-9142-AD0D-1E3AA97F9C0F}" srcOrd="2" destOrd="0" parTransId="{177F51B9-E753-8D4E-8B4F-935677E2D116}" sibTransId="{82846566-6DFF-C24C-9544-1530D8CEFB9B}"/>
    <dgm:cxn modelId="{300C22AB-9DF5-3145-A093-1A6C20AC159F}" srcId="{5E08B662-8D8F-684D-8383-E749F265DBC6}" destId="{5D8E4B38-C678-0D4A-BF28-89EFCBFFB49A}" srcOrd="1" destOrd="0" parTransId="{FBF5CDE0-808B-1E46-BAAA-C4A3CBE7C7B5}" sibTransId="{0A6E0F26-F474-7743-AFC2-2898C91FE86C}"/>
    <dgm:cxn modelId="{0A89A37A-2069-1143-AEBE-B375F25444A9}" type="presOf" srcId="{EA11E27A-9421-9142-AD0D-1E3AA97F9C0F}" destId="{A1AAD68A-4167-9148-876C-760C06FCADE9}" srcOrd="1" destOrd="0" presId="urn:microsoft.com/office/officeart/2005/8/layout/vProcess5"/>
    <dgm:cxn modelId="{C6FFAFE4-71A7-3B40-A06C-EFEB9FF18B77}" type="presOf" srcId="{A9B82E94-E3E0-5A48-9F66-112920E191F0}" destId="{C1F6CC82-3A0F-A748-A2A8-1A4917971944}" srcOrd="0" destOrd="0" presId="urn:microsoft.com/office/officeart/2005/8/layout/vProcess5"/>
    <dgm:cxn modelId="{33F16705-304D-FA42-B2F1-659CDFEFF283}" type="presParOf" srcId="{B9D162E9-D63E-4E47-8D62-5AFE6F2B937F}" destId="{0ACE0405-B632-9F4D-8DDF-3EB028F6B69A}" srcOrd="0" destOrd="0" presId="urn:microsoft.com/office/officeart/2005/8/layout/vProcess5"/>
    <dgm:cxn modelId="{4213DA49-2CB9-C046-8DA9-3256EC35F8C3}" type="presParOf" srcId="{B9D162E9-D63E-4E47-8D62-5AFE6F2B937F}" destId="{C1F6CC82-3A0F-A748-A2A8-1A4917971944}" srcOrd="1" destOrd="0" presId="urn:microsoft.com/office/officeart/2005/8/layout/vProcess5"/>
    <dgm:cxn modelId="{CD40979D-546B-CD4E-B02B-4447E4DF0314}" type="presParOf" srcId="{B9D162E9-D63E-4E47-8D62-5AFE6F2B937F}" destId="{EC6C889A-323D-D042-9F8D-433918A4853E}" srcOrd="2" destOrd="0" presId="urn:microsoft.com/office/officeart/2005/8/layout/vProcess5"/>
    <dgm:cxn modelId="{C0BDC446-8946-0548-9A3A-46E767704EA4}" type="presParOf" srcId="{B9D162E9-D63E-4E47-8D62-5AFE6F2B937F}" destId="{D740891F-56EF-8745-B694-63DD98AF20C8}" srcOrd="3" destOrd="0" presId="urn:microsoft.com/office/officeart/2005/8/layout/vProcess5"/>
    <dgm:cxn modelId="{DE4903E5-5C7D-A04D-BC3C-568FDCCF5258}" type="presParOf" srcId="{B9D162E9-D63E-4E47-8D62-5AFE6F2B937F}" destId="{04202F1D-5F2F-5E45-8C7E-A05DEA1E3049}" srcOrd="4" destOrd="0" presId="urn:microsoft.com/office/officeart/2005/8/layout/vProcess5"/>
    <dgm:cxn modelId="{F0ECB166-FDC3-DA46-ADB7-07B7A8D9742C}" type="presParOf" srcId="{B9D162E9-D63E-4E47-8D62-5AFE6F2B937F}" destId="{0DB9C485-397C-1A45-8C97-D014DE23603D}" srcOrd="5" destOrd="0" presId="urn:microsoft.com/office/officeart/2005/8/layout/vProcess5"/>
    <dgm:cxn modelId="{75A51995-0708-9A45-8AD2-4D4E067AA2F4}" type="presParOf" srcId="{B9D162E9-D63E-4E47-8D62-5AFE6F2B937F}" destId="{CE848780-FBF9-9E42-9DF0-3E62F20FC4CA}" srcOrd="6" destOrd="0" presId="urn:microsoft.com/office/officeart/2005/8/layout/vProcess5"/>
    <dgm:cxn modelId="{53417F06-B79F-7D47-98D4-B5713D782B2B}" type="presParOf" srcId="{B9D162E9-D63E-4E47-8D62-5AFE6F2B937F}" destId="{1D44FF2D-55BF-4040-8AA0-FAAC4DA65AE6}" srcOrd="7" destOrd="0" presId="urn:microsoft.com/office/officeart/2005/8/layout/vProcess5"/>
    <dgm:cxn modelId="{2FAC9777-D0FC-1E40-9480-BF4729BC0EDB}"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PRIMARIA</a:t>
          </a:r>
        </a:p>
        <a:p>
          <a:r>
            <a:rPr lang="it-IT" b="1" cap="none" spc="0" dirty="0" smtClean="0">
              <a:ln w="1905"/>
              <a:solidFill>
                <a:srgbClr val="000000"/>
              </a:solidFill>
              <a:effectLst>
                <a:innerShdw blurRad="69850" dist="43180" dir="5400000">
                  <a:srgbClr val="000000">
                    <a:alpha val="65000"/>
                  </a:srgbClr>
                </a:innerShdw>
              </a:effectLst>
            </a:rPr>
            <a:t>Donne in menopausa o uomini ≥ 50 anni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custT="1"/>
      <dgm:spPr>
        <a:solidFill>
          <a:schemeClr val="accent6">
            <a:lumMod val="75000"/>
          </a:schemeClr>
        </a:solidFill>
        <a:ln>
          <a:noFill/>
        </a:ln>
      </dgm:spPr>
      <dgm:t>
        <a:bodyPr/>
        <a:lstStyle/>
        <a:p>
          <a:pPr algn="ctr"/>
          <a:r>
            <a:rPr lang="it-IT"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TRATTAMENTO IN CORSO </a:t>
          </a:r>
          <a:r>
            <a:rPr lang="it-IT" sz="2000" b="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it-IT"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BLOCCO ORMONALE ADIUVANTE IN DONNE CON CARCINOMA MAMMARIO O UOMINI CON CARCINOMA PROSTATICO</a:t>
          </a:r>
          <a:endParaRPr lang="it-IT" sz="2000"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Zoledronato</a:t>
          </a:r>
          <a:r>
            <a:rPr lang="it-IT" dirty="0" smtClean="0">
              <a:solidFill>
                <a:srgbClr val="000000"/>
              </a:solidFill>
            </a:rPr>
            <a:t>, </a:t>
          </a:r>
          <a:r>
            <a:rPr lang="it-IT" dirty="0" err="1" smtClean="0">
              <a:solidFill>
                <a:srgbClr val="000000"/>
              </a:solidFill>
            </a:rPr>
            <a:t>Denosumab</a:t>
          </a:r>
          <a:endParaRPr lang="it-IT" dirty="0">
            <a:solidFill>
              <a:srgbClr val="000000"/>
            </a:solidFill>
          </a:endParaRPr>
        </a:p>
      </dgm:t>
    </dgm:pt>
    <dgm:pt modelId="{82846566-6DFF-C24C-9544-1530D8CEFB9B}" type="sibTrans" cxnId="{62694D3E-684F-484E-8B13-A23FC4A49371}">
      <dgm:prSet/>
      <dgm:spPr/>
      <dgm:t>
        <a:bodyPr/>
        <a:lstStyle/>
        <a:p>
          <a:endParaRPr lang="it-IT"/>
        </a:p>
      </dgm:t>
    </dgm:pt>
    <dgm:pt modelId="{177F51B9-E753-8D4E-8B4F-935677E2D116}" type="par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ScaleY="69409" custLinFactNeighborY="-16316">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custScaleY="119786">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custScaleY="70685">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custLinFactNeighborY="-19368">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2638D4CD-81F2-6F4B-A177-8224B14E365F}" type="presOf" srcId="{E8BAECCE-0E34-924F-8498-68ED0436630C}" destId="{04202F1D-5F2F-5E45-8C7E-A05DEA1E3049}" srcOrd="0" destOrd="0" presId="urn:microsoft.com/office/officeart/2005/8/layout/vProcess5"/>
    <dgm:cxn modelId="{96FCCBEA-EAAB-294F-BE22-9A8FC9A19E93}" type="presOf" srcId="{5D8E4B38-C678-0D4A-BF28-89EFCBFFB49A}" destId="{1D44FF2D-55BF-4040-8AA0-FAAC4DA65AE6}" srcOrd="1" destOrd="0" presId="urn:microsoft.com/office/officeart/2005/8/layout/vProcess5"/>
    <dgm:cxn modelId="{2BFEBE28-6956-AB48-BDFE-2CBA71CD12BA}" type="presOf" srcId="{A9B82E94-E3E0-5A48-9F66-112920E191F0}" destId="{C1F6CC82-3A0F-A748-A2A8-1A4917971944}" srcOrd="0" destOrd="0" presId="urn:microsoft.com/office/officeart/2005/8/layout/vProcess5"/>
    <dgm:cxn modelId="{FC191A20-6C76-C842-931D-4814A370761C}" type="presOf" srcId="{EA11E27A-9421-9142-AD0D-1E3AA97F9C0F}" destId="{D740891F-56EF-8745-B694-63DD98AF20C8}" srcOrd="0" destOrd="0" presId="urn:microsoft.com/office/officeart/2005/8/layout/vProcess5"/>
    <dgm:cxn modelId="{316C6620-2C65-DF40-9760-3646F3A23325}" type="presOf" srcId="{5E08B662-8D8F-684D-8383-E749F265DBC6}" destId="{B9D162E9-D63E-4E47-8D62-5AFE6F2B937F}" srcOrd="0" destOrd="0" presId="urn:microsoft.com/office/officeart/2005/8/layout/vProcess5"/>
    <dgm:cxn modelId="{4E588743-4BA4-3146-9ED9-9406D0B6B3AF}" type="presOf" srcId="{0A6E0F26-F474-7743-AFC2-2898C91FE86C}" destId="{0DB9C485-397C-1A45-8C97-D014DE23603D}" srcOrd="0" destOrd="0" presId="urn:microsoft.com/office/officeart/2005/8/layout/vProcess5"/>
    <dgm:cxn modelId="{0D102A82-D46F-0F47-8F82-D8285E09254B}" type="presOf" srcId="{EA11E27A-9421-9142-AD0D-1E3AA97F9C0F}" destId="{A1AAD68A-4167-9148-876C-760C06FCADE9}" srcOrd="1" destOrd="0" presId="urn:microsoft.com/office/officeart/2005/8/layout/vProcess5"/>
    <dgm:cxn modelId="{9ABC8D2E-C7B8-3B42-A91A-9CFBABEFF313}" type="presOf" srcId="{A9B82E94-E3E0-5A48-9F66-112920E191F0}" destId="{CE848780-FBF9-9E42-9DF0-3E62F20FC4CA}" srcOrd="1"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90B7195B-6E9A-B14D-818B-CA0656678CCF}" type="presOf" srcId="{5D8E4B38-C678-0D4A-BF28-89EFCBFFB49A}" destId="{EC6C889A-323D-D042-9F8D-433918A4853E}" srcOrd="0" destOrd="0" presId="urn:microsoft.com/office/officeart/2005/8/layout/vProcess5"/>
    <dgm:cxn modelId="{62694D3E-684F-484E-8B13-A23FC4A49371}" srcId="{5E08B662-8D8F-684D-8383-E749F265DBC6}" destId="{EA11E27A-9421-9142-AD0D-1E3AA97F9C0F}" srcOrd="2" destOrd="0" parTransId="{177F51B9-E753-8D4E-8B4F-935677E2D116}" sibTransId="{82846566-6DFF-C24C-9544-1530D8CEFB9B}"/>
    <dgm:cxn modelId="{300C22AB-9DF5-3145-A093-1A6C20AC159F}" srcId="{5E08B662-8D8F-684D-8383-E749F265DBC6}" destId="{5D8E4B38-C678-0D4A-BF28-89EFCBFFB49A}" srcOrd="1" destOrd="0" parTransId="{FBF5CDE0-808B-1E46-BAAA-C4A3CBE7C7B5}" sibTransId="{0A6E0F26-F474-7743-AFC2-2898C91FE86C}"/>
    <dgm:cxn modelId="{F8F0327C-5903-174A-A614-A163358A45CB}" type="presParOf" srcId="{B9D162E9-D63E-4E47-8D62-5AFE6F2B937F}" destId="{0ACE0405-B632-9F4D-8DDF-3EB028F6B69A}" srcOrd="0" destOrd="0" presId="urn:microsoft.com/office/officeart/2005/8/layout/vProcess5"/>
    <dgm:cxn modelId="{AB3BB0CE-34A0-2B4E-B1CA-06B938F55106}" type="presParOf" srcId="{B9D162E9-D63E-4E47-8D62-5AFE6F2B937F}" destId="{C1F6CC82-3A0F-A748-A2A8-1A4917971944}" srcOrd="1" destOrd="0" presId="urn:microsoft.com/office/officeart/2005/8/layout/vProcess5"/>
    <dgm:cxn modelId="{7A1A2B28-AAD6-3C42-9092-2F62C1CC3D5D}" type="presParOf" srcId="{B9D162E9-D63E-4E47-8D62-5AFE6F2B937F}" destId="{EC6C889A-323D-D042-9F8D-433918A4853E}" srcOrd="2" destOrd="0" presId="urn:microsoft.com/office/officeart/2005/8/layout/vProcess5"/>
    <dgm:cxn modelId="{1FB47DD6-784F-2349-9F95-893E59F5CA98}" type="presParOf" srcId="{B9D162E9-D63E-4E47-8D62-5AFE6F2B937F}" destId="{D740891F-56EF-8745-B694-63DD98AF20C8}" srcOrd="3" destOrd="0" presId="urn:microsoft.com/office/officeart/2005/8/layout/vProcess5"/>
    <dgm:cxn modelId="{C1C7137D-69B4-1C4C-99B2-3386CFF1012A}" type="presParOf" srcId="{B9D162E9-D63E-4E47-8D62-5AFE6F2B937F}" destId="{04202F1D-5F2F-5E45-8C7E-A05DEA1E3049}" srcOrd="4" destOrd="0" presId="urn:microsoft.com/office/officeart/2005/8/layout/vProcess5"/>
    <dgm:cxn modelId="{5AC2D17D-CFBD-E343-9A62-67BEBDA0A415}" type="presParOf" srcId="{B9D162E9-D63E-4E47-8D62-5AFE6F2B937F}" destId="{0DB9C485-397C-1A45-8C97-D014DE23603D}" srcOrd="5" destOrd="0" presId="urn:microsoft.com/office/officeart/2005/8/layout/vProcess5"/>
    <dgm:cxn modelId="{BDC364A3-C92B-B94A-9EDE-6303EFA8C355}" type="presParOf" srcId="{B9D162E9-D63E-4E47-8D62-5AFE6F2B937F}" destId="{CE848780-FBF9-9E42-9DF0-3E62F20FC4CA}" srcOrd="6" destOrd="0" presId="urn:microsoft.com/office/officeart/2005/8/layout/vProcess5"/>
    <dgm:cxn modelId="{A5312989-A7BB-D246-AB0C-F497278F74AB}" type="presParOf" srcId="{B9D162E9-D63E-4E47-8D62-5AFE6F2B937F}" destId="{1D44FF2D-55BF-4040-8AA0-FAAC4DA65AE6}" srcOrd="7" destOrd="0" presId="urn:microsoft.com/office/officeart/2005/8/layout/vProcess5"/>
    <dgm:cxn modelId="{749FF970-FA6F-A64A-B14C-5D2E0276AF18}"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PRIMARIA</a:t>
          </a:r>
        </a:p>
        <a:p>
          <a:r>
            <a:rPr lang="it-IT" b="1" cap="none" spc="0" dirty="0" smtClean="0">
              <a:ln w="1905"/>
              <a:solidFill>
                <a:srgbClr val="000000"/>
              </a:solidFill>
              <a:effectLst>
                <a:innerShdw blurRad="69850" dist="43180" dir="5400000">
                  <a:srgbClr val="000000">
                    <a:alpha val="65000"/>
                  </a:srgbClr>
                </a:innerShdw>
              </a:effectLst>
            </a:rPr>
            <a:t>Donne in menopausa o uomini ≥ 50 anni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custT="1"/>
      <dgm:spPr>
        <a:solidFill>
          <a:schemeClr val="accent6">
            <a:lumMod val="75000"/>
          </a:schemeClr>
        </a:solidFill>
        <a:ln>
          <a:noFill/>
        </a:ln>
      </dgm:spPr>
      <dgm:t>
        <a:bodyPr/>
        <a:lstStyle/>
        <a:p>
          <a:pPr algn="ctr"/>
          <a:r>
            <a:rPr lang="it-IT"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TRATTAMENTO IN ATTO O </a:t>
          </a:r>
          <a:r>
            <a:rPr lang="it-IT" sz="2000"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PREVISTO &gt; 3 MESI </a:t>
          </a:r>
          <a:r>
            <a:rPr lang="it-IT"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PREDNISONE EQUIVALENTE </a:t>
          </a:r>
        </a:p>
        <a:p>
          <a:pPr algn="ctr"/>
          <a:r>
            <a:rPr lang="it-IT" sz="2000"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 MG/DIE</a:t>
          </a:r>
          <a:endParaRPr lang="it-IT" sz="2000"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Zoledronato</a:t>
          </a:r>
          <a:endParaRPr lang="it-IT" dirty="0">
            <a:solidFill>
              <a:srgbClr val="000000"/>
            </a:solidFill>
          </a:endParaRPr>
        </a:p>
      </dgm:t>
    </dgm:pt>
    <dgm:pt modelId="{82846566-6DFF-C24C-9544-1530D8CEFB9B}" type="sibTrans" cxnId="{62694D3E-684F-484E-8B13-A23FC4A49371}">
      <dgm:prSet/>
      <dgm:spPr/>
      <dgm:t>
        <a:bodyPr/>
        <a:lstStyle/>
        <a:p>
          <a:endParaRPr lang="it-IT"/>
        </a:p>
      </dgm:t>
    </dgm:pt>
    <dgm:pt modelId="{177F51B9-E753-8D4E-8B4F-935677E2D116}" type="par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ScaleY="69409" custLinFactNeighborY="4103">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custScaleY="99375">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custScaleY="70685" custLinFactNeighborY="-3063">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60185EF5-EDC5-6045-814C-5A1AE97B9BAB}" type="presOf" srcId="{EA11E27A-9421-9142-AD0D-1E3AA97F9C0F}" destId="{A1AAD68A-4167-9148-876C-760C06FCADE9}" srcOrd="1" destOrd="0" presId="urn:microsoft.com/office/officeart/2005/8/layout/vProcess5"/>
    <dgm:cxn modelId="{C238FB3E-4160-4844-BD81-6996C68A0851}" type="presOf" srcId="{0A6E0F26-F474-7743-AFC2-2898C91FE86C}" destId="{0DB9C485-397C-1A45-8C97-D014DE23603D}" srcOrd="0" destOrd="0" presId="urn:microsoft.com/office/officeart/2005/8/layout/vProcess5"/>
    <dgm:cxn modelId="{EA26AF58-C621-4D4F-96A4-FBCC59C7DCA1}" type="presOf" srcId="{5D8E4B38-C678-0D4A-BF28-89EFCBFFB49A}" destId="{EC6C889A-323D-D042-9F8D-433918A4853E}" srcOrd="0" destOrd="0" presId="urn:microsoft.com/office/officeart/2005/8/layout/vProcess5"/>
    <dgm:cxn modelId="{B258BCDA-A2A2-B448-BABE-B8D46F6F5CD4}" type="presOf" srcId="{EA11E27A-9421-9142-AD0D-1E3AA97F9C0F}" destId="{D740891F-56EF-8745-B694-63DD98AF20C8}" srcOrd="0" destOrd="0" presId="urn:microsoft.com/office/officeart/2005/8/layout/vProcess5"/>
    <dgm:cxn modelId="{21AE79CA-0A48-8641-B442-4A71DEB7FB8B}" type="presOf" srcId="{5E08B662-8D8F-684D-8383-E749F265DBC6}" destId="{B9D162E9-D63E-4E47-8D62-5AFE6F2B937F}" srcOrd="0" destOrd="0" presId="urn:microsoft.com/office/officeart/2005/8/layout/vProcess5"/>
    <dgm:cxn modelId="{C515386F-8E9F-E141-B009-B42C049469D7}" type="presOf" srcId="{E8BAECCE-0E34-924F-8498-68ED0436630C}" destId="{04202F1D-5F2F-5E45-8C7E-A05DEA1E3049}" srcOrd="0" destOrd="0" presId="urn:microsoft.com/office/officeart/2005/8/layout/vProcess5"/>
    <dgm:cxn modelId="{20CB214F-0C69-2A43-A05C-38CA70A768C8}" type="presOf" srcId="{A9B82E94-E3E0-5A48-9F66-112920E191F0}" destId="{CE848780-FBF9-9E42-9DF0-3E62F20FC4CA}" srcOrd="1" destOrd="0" presId="urn:microsoft.com/office/officeart/2005/8/layout/vProcess5"/>
    <dgm:cxn modelId="{38A9ADAA-DBD7-4E42-A994-7E745DA91D79}" type="presOf" srcId="{5D8E4B38-C678-0D4A-BF28-89EFCBFFB49A}" destId="{1D44FF2D-55BF-4040-8AA0-FAAC4DA65AE6}" srcOrd="1"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7111ADE5-113A-B247-A308-64A0C309E88E}" type="presOf" srcId="{A9B82E94-E3E0-5A48-9F66-112920E191F0}" destId="{C1F6CC82-3A0F-A748-A2A8-1A4917971944}" srcOrd="0" destOrd="0" presId="urn:microsoft.com/office/officeart/2005/8/layout/vProcess5"/>
    <dgm:cxn modelId="{62694D3E-684F-484E-8B13-A23FC4A49371}" srcId="{5E08B662-8D8F-684D-8383-E749F265DBC6}" destId="{EA11E27A-9421-9142-AD0D-1E3AA97F9C0F}" srcOrd="2" destOrd="0" parTransId="{177F51B9-E753-8D4E-8B4F-935677E2D116}" sibTransId="{82846566-6DFF-C24C-9544-1530D8CEFB9B}"/>
    <dgm:cxn modelId="{300C22AB-9DF5-3145-A093-1A6C20AC159F}" srcId="{5E08B662-8D8F-684D-8383-E749F265DBC6}" destId="{5D8E4B38-C678-0D4A-BF28-89EFCBFFB49A}" srcOrd="1" destOrd="0" parTransId="{FBF5CDE0-808B-1E46-BAAA-C4A3CBE7C7B5}" sibTransId="{0A6E0F26-F474-7743-AFC2-2898C91FE86C}"/>
    <dgm:cxn modelId="{35036028-71E0-9840-986A-4B2590088375}" type="presParOf" srcId="{B9D162E9-D63E-4E47-8D62-5AFE6F2B937F}" destId="{0ACE0405-B632-9F4D-8DDF-3EB028F6B69A}" srcOrd="0" destOrd="0" presId="urn:microsoft.com/office/officeart/2005/8/layout/vProcess5"/>
    <dgm:cxn modelId="{699706FE-EF5F-DC48-BCC2-3CBFFF26904F}" type="presParOf" srcId="{B9D162E9-D63E-4E47-8D62-5AFE6F2B937F}" destId="{C1F6CC82-3A0F-A748-A2A8-1A4917971944}" srcOrd="1" destOrd="0" presId="urn:microsoft.com/office/officeart/2005/8/layout/vProcess5"/>
    <dgm:cxn modelId="{C68FFE19-D0A3-4B48-9EEE-F91789F5C6D7}" type="presParOf" srcId="{B9D162E9-D63E-4E47-8D62-5AFE6F2B937F}" destId="{EC6C889A-323D-D042-9F8D-433918A4853E}" srcOrd="2" destOrd="0" presId="urn:microsoft.com/office/officeart/2005/8/layout/vProcess5"/>
    <dgm:cxn modelId="{57C0AAED-AFDE-804C-B091-3DBE6AFDBEFE}" type="presParOf" srcId="{B9D162E9-D63E-4E47-8D62-5AFE6F2B937F}" destId="{D740891F-56EF-8745-B694-63DD98AF20C8}" srcOrd="3" destOrd="0" presId="urn:microsoft.com/office/officeart/2005/8/layout/vProcess5"/>
    <dgm:cxn modelId="{9DA78DC3-CC1C-FC47-A1B6-4E42570DF9C3}" type="presParOf" srcId="{B9D162E9-D63E-4E47-8D62-5AFE6F2B937F}" destId="{04202F1D-5F2F-5E45-8C7E-A05DEA1E3049}" srcOrd="4" destOrd="0" presId="urn:microsoft.com/office/officeart/2005/8/layout/vProcess5"/>
    <dgm:cxn modelId="{CC366E8B-360B-E345-BF80-79682B2FF590}" type="presParOf" srcId="{B9D162E9-D63E-4E47-8D62-5AFE6F2B937F}" destId="{0DB9C485-397C-1A45-8C97-D014DE23603D}" srcOrd="5" destOrd="0" presId="urn:microsoft.com/office/officeart/2005/8/layout/vProcess5"/>
    <dgm:cxn modelId="{3E071002-C3B3-EF46-8D20-AEEFE05A69D0}" type="presParOf" srcId="{B9D162E9-D63E-4E47-8D62-5AFE6F2B937F}" destId="{CE848780-FBF9-9E42-9DF0-3E62F20FC4CA}" srcOrd="6" destOrd="0" presId="urn:microsoft.com/office/officeart/2005/8/layout/vProcess5"/>
    <dgm:cxn modelId="{5F5696D4-26A0-7F4D-A090-99BF70BAC8EE}" type="presParOf" srcId="{B9D162E9-D63E-4E47-8D62-5AFE6F2B937F}" destId="{1D44FF2D-55BF-4040-8AA0-FAAC4DA65AE6}" srcOrd="7" destOrd="0" presId="urn:microsoft.com/office/officeart/2005/8/layout/vProcess5"/>
    <dgm:cxn modelId="{D764DCFA-3952-8C48-BB16-CEED65F07185}"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SECONDARIA</a:t>
          </a:r>
        </a:p>
        <a:p>
          <a:r>
            <a:rPr lang="it-IT" b="1" cap="none" spc="0" dirty="0" smtClean="0">
              <a:ln w="1905"/>
              <a:solidFill>
                <a:srgbClr val="FF0000"/>
              </a:solidFill>
              <a:effectLst>
                <a:innerShdw blurRad="69850" dist="43180" dir="5400000">
                  <a:srgbClr val="000000">
                    <a:alpha val="65000"/>
                  </a:srgbClr>
                </a:innerShdw>
              </a:effectLst>
            </a:rPr>
            <a:t>Pregresse fratture non vertebrali e non femorali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dgm:spPr>
        <a:solidFill>
          <a:schemeClr val="accent6">
            <a:lumMod val="75000"/>
          </a:schemeClr>
        </a:solidFill>
        <a:ln>
          <a:noFill/>
        </a:ln>
      </dgm:spPr>
      <dgm:t>
        <a:bodyPr/>
        <a:lstStyle/>
        <a:p>
          <a:pPr algn="ct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algn="ctr"/>
          <a:r>
            <a:rPr lang="it-IT"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- 3</a:t>
          </a:r>
          <a:endParaRPr lang="it-IT"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Zoledronato</a:t>
          </a:r>
          <a:endParaRPr lang="it-IT" dirty="0">
            <a:solidFill>
              <a:srgbClr val="000000"/>
            </a:solidFill>
          </a:endParaRPr>
        </a:p>
      </dgm:t>
    </dgm:pt>
    <dgm:pt modelId="{177F51B9-E753-8D4E-8B4F-935677E2D116}" type="parTrans" cxnId="{62694D3E-684F-484E-8B13-A23FC4A49371}">
      <dgm:prSet/>
      <dgm:spPr/>
      <dgm:t>
        <a:bodyPr/>
        <a:lstStyle/>
        <a:p>
          <a:endParaRPr lang="it-IT"/>
        </a:p>
      </dgm:t>
    </dgm:pt>
    <dgm:pt modelId="{82846566-6DFF-C24C-9544-1530D8CEFB9B}" type="sib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LinFactNeighborX="-2367" custLinFactNeighborY="-26549">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09F4BC87-923C-E946-A4F5-E26476D2F233}" type="presOf" srcId="{5D8E4B38-C678-0D4A-BF28-89EFCBFFB49A}" destId="{1D44FF2D-55BF-4040-8AA0-FAAC4DA65AE6}" srcOrd="1" destOrd="0" presId="urn:microsoft.com/office/officeart/2005/8/layout/vProcess5"/>
    <dgm:cxn modelId="{AFC56808-25F7-1A47-9355-F419CDF17C23}" type="presOf" srcId="{EA11E27A-9421-9142-AD0D-1E3AA97F9C0F}" destId="{D740891F-56EF-8745-B694-63DD98AF20C8}" srcOrd="0" destOrd="0" presId="urn:microsoft.com/office/officeart/2005/8/layout/vProcess5"/>
    <dgm:cxn modelId="{7B140750-2A50-6A44-B5DD-F7D0CD3F77EC}" type="presOf" srcId="{A9B82E94-E3E0-5A48-9F66-112920E191F0}" destId="{CE848780-FBF9-9E42-9DF0-3E62F20FC4CA}" srcOrd="1" destOrd="0" presId="urn:microsoft.com/office/officeart/2005/8/layout/vProcess5"/>
    <dgm:cxn modelId="{5B13A76B-D164-0447-8080-6C60ED6503D5}" type="presOf" srcId="{EA11E27A-9421-9142-AD0D-1E3AA97F9C0F}" destId="{A1AAD68A-4167-9148-876C-760C06FCADE9}" srcOrd="1" destOrd="0" presId="urn:microsoft.com/office/officeart/2005/8/layout/vProcess5"/>
    <dgm:cxn modelId="{8F75D6BC-9533-1A49-A4E8-F3C8F81D7D82}" type="presOf" srcId="{E8BAECCE-0E34-924F-8498-68ED0436630C}" destId="{04202F1D-5F2F-5E45-8C7E-A05DEA1E3049}" srcOrd="0" destOrd="0" presId="urn:microsoft.com/office/officeart/2005/8/layout/vProcess5"/>
    <dgm:cxn modelId="{0ACB2261-E584-2C41-9666-2DCC92542D74}" type="presOf" srcId="{5D8E4B38-C678-0D4A-BF28-89EFCBFFB49A}" destId="{EC6C889A-323D-D042-9F8D-433918A4853E}" srcOrd="0"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62694D3E-684F-484E-8B13-A23FC4A49371}" srcId="{5E08B662-8D8F-684D-8383-E749F265DBC6}" destId="{EA11E27A-9421-9142-AD0D-1E3AA97F9C0F}" srcOrd="2" destOrd="0" parTransId="{177F51B9-E753-8D4E-8B4F-935677E2D116}" sibTransId="{82846566-6DFF-C24C-9544-1530D8CEFB9B}"/>
    <dgm:cxn modelId="{300C22AB-9DF5-3145-A093-1A6C20AC159F}" srcId="{5E08B662-8D8F-684D-8383-E749F265DBC6}" destId="{5D8E4B38-C678-0D4A-BF28-89EFCBFFB49A}" srcOrd="1" destOrd="0" parTransId="{FBF5CDE0-808B-1E46-BAAA-C4A3CBE7C7B5}" sibTransId="{0A6E0F26-F474-7743-AFC2-2898C91FE86C}"/>
    <dgm:cxn modelId="{C4EA2818-0257-7349-AF1D-0E55D69615CF}" type="presOf" srcId="{5E08B662-8D8F-684D-8383-E749F265DBC6}" destId="{B9D162E9-D63E-4E47-8D62-5AFE6F2B937F}" srcOrd="0" destOrd="0" presId="urn:microsoft.com/office/officeart/2005/8/layout/vProcess5"/>
    <dgm:cxn modelId="{B356645F-7620-734C-9935-B61534F36E40}" type="presOf" srcId="{0A6E0F26-F474-7743-AFC2-2898C91FE86C}" destId="{0DB9C485-397C-1A45-8C97-D014DE23603D}" srcOrd="0" destOrd="0" presId="urn:microsoft.com/office/officeart/2005/8/layout/vProcess5"/>
    <dgm:cxn modelId="{325E15C9-FEC2-624F-9B79-F2DB47DA2806}" type="presOf" srcId="{A9B82E94-E3E0-5A48-9F66-112920E191F0}" destId="{C1F6CC82-3A0F-A748-A2A8-1A4917971944}" srcOrd="0" destOrd="0" presId="urn:microsoft.com/office/officeart/2005/8/layout/vProcess5"/>
    <dgm:cxn modelId="{667AD5B1-54D0-CD4F-B521-F90614E2898E}" type="presParOf" srcId="{B9D162E9-D63E-4E47-8D62-5AFE6F2B937F}" destId="{0ACE0405-B632-9F4D-8DDF-3EB028F6B69A}" srcOrd="0" destOrd="0" presId="urn:microsoft.com/office/officeart/2005/8/layout/vProcess5"/>
    <dgm:cxn modelId="{E7D1EA14-5062-7F41-A4D3-41D372C95B63}" type="presParOf" srcId="{B9D162E9-D63E-4E47-8D62-5AFE6F2B937F}" destId="{C1F6CC82-3A0F-A748-A2A8-1A4917971944}" srcOrd="1" destOrd="0" presId="urn:microsoft.com/office/officeart/2005/8/layout/vProcess5"/>
    <dgm:cxn modelId="{A6CBA320-E392-534F-878A-3C96908A88DE}" type="presParOf" srcId="{B9D162E9-D63E-4E47-8D62-5AFE6F2B937F}" destId="{EC6C889A-323D-D042-9F8D-433918A4853E}" srcOrd="2" destOrd="0" presId="urn:microsoft.com/office/officeart/2005/8/layout/vProcess5"/>
    <dgm:cxn modelId="{2223B3E8-4F22-C241-A000-9FEC3C03D18E}" type="presParOf" srcId="{B9D162E9-D63E-4E47-8D62-5AFE6F2B937F}" destId="{D740891F-56EF-8745-B694-63DD98AF20C8}" srcOrd="3" destOrd="0" presId="urn:microsoft.com/office/officeart/2005/8/layout/vProcess5"/>
    <dgm:cxn modelId="{7CFE26B6-E801-8843-B06E-61F09A87AD55}" type="presParOf" srcId="{B9D162E9-D63E-4E47-8D62-5AFE6F2B937F}" destId="{04202F1D-5F2F-5E45-8C7E-A05DEA1E3049}" srcOrd="4" destOrd="0" presId="urn:microsoft.com/office/officeart/2005/8/layout/vProcess5"/>
    <dgm:cxn modelId="{E069839C-07C2-C149-900C-1A8E48E98DDF}" type="presParOf" srcId="{B9D162E9-D63E-4E47-8D62-5AFE6F2B937F}" destId="{0DB9C485-397C-1A45-8C97-D014DE23603D}" srcOrd="5" destOrd="0" presId="urn:microsoft.com/office/officeart/2005/8/layout/vProcess5"/>
    <dgm:cxn modelId="{10E39BE2-AEA9-904E-9DF5-AB1E9F1FD143}" type="presParOf" srcId="{B9D162E9-D63E-4E47-8D62-5AFE6F2B937F}" destId="{CE848780-FBF9-9E42-9DF0-3E62F20FC4CA}" srcOrd="6" destOrd="0" presId="urn:microsoft.com/office/officeart/2005/8/layout/vProcess5"/>
    <dgm:cxn modelId="{92650B0B-C87B-1543-BB6F-EDF144598323}" type="presParOf" srcId="{B9D162E9-D63E-4E47-8D62-5AFE6F2B937F}" destId="{1D44FF2D-55BF-4040-8AA0-FAAC4DA65AE6}" srcOrd="7" destOrd="0" presId="urn:microsoft.com/office/officeart/2005/8/layout/vProcess5"/>
    <dgm:cxn modelId="{F844CF49-59DC-E849-95ED-5D2D60CEB00D}"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8B662-8D8F-684D-8383-E749F265DBC6}" type="doc">
      <dgm:prSet loTypeId="urn:microsoft.com/office/officeart/2005/8/layout/vProcess5" loCatId="process" qsTypeId="urn:microsoft.com/office/officeart/2005/8/quickstyle/simple4" qsCatId="simple" csTypeId="urn:microsoft.com/office/officeart/2005/8/colors/accent1_2#1" csCatId="accent1" phldr="1"/>
      <dgm:spPr/>
      <dgm:t>
        <a:bodyPr/>
        <a:lstStyle/>
        <a:p>
          <a:endParaRPr lang="it-IT"/>
        </a:p>
      </dgm:t>
    </dgm:pt>
    <dgm:pt modelId="{A9B82E94-E3E0-5A48-9F66-112920E191F0}">
      <dgm:prSet phldrT="[Testo]"/>
      <dgm:spPr>
        <a:solidFill>
          <a:schemeClr val="bg1"/>
        </a:solidFill>
        <a:ln w="19050">
          <a:solidFill>
            <a:schemeClr val="accent6">
              <a:lumMod val="75000"/>
            </a:schemeClr>
          </a:solidFill>
        </a:ln>
      </dgm:spPr>
      <dgm:t>
        <a:bodyPr/>
        <a:lstStyle/>
        <a:p>
          <a:r>
            <a:rPr lang="it-IT" b="1" cap="none" spc="0" dirty="0" smtClean="0">
              <a:ln w="1905"/>
              <a:solidFill>
                <a:srgbClr val="000000"/>
              </a:solidFill>
              <a:effectLst>
                <a:innerShdw blurRad="69850" dist="43180" dir="5400000">
                  <a:srgbClr val="000000">
                    <a:alpha val="65000"/>
                  </a:srgbClr>
                </a:innerShdw>
              </a:effectLst>
            </a:rPr>
            <a:t>PREVENZIONE SECONDARIA</a:t>
          </a:r>
        </a:p>
        <a:p>
          <a:r>
            <a:rPr lang="it-IT" b="1" cap="none" spc="0" dirty="0" smtClean="0">
              <a:ln w="1905"/>
              <a:solidFill>
                <a:srgbClr val="FF0000"/>
              </a:solidFill>
              <a:effectLst>
                <a:innerShdw blurRad="69850" dist="43180" dir="5400000">
                  <a:srgbClr val="000000">
                    <a:alpha val="65000"/>
                  </a:srgbClr>
                </a:innerShdw>
              </a:effectLst>
            </a:rPr>
            <a:t>Pregresse fratture vertebrali e/o femorali</a:t>
          </a:r>
          <a:endParaRPr lang="it-IT" b="1" cap="none" spc="0" dirty="0">
            <a:ln w="1905"/>
            <a:solidFill>
              <a:srgbClr val="000000"/>
            </a:solidFill>
            <a:effectLst>
              <a:innerShdw blurRad="69850" dist="43180" dir="5400000">
                <a:srgbClr val="000000">
                  <a:alpha val="65000"/>
                </a:srgbClr>
              </a:innerShdw>
            </a:effectLst>
          </a:endParaRPr>
        </a:p>
      </dgm:t>
    </dgm:pt>
    <dgm:pt modelId="{77420F36-55D9-6C48-8AA0-D3EAA2DC78A3}" type="parTrans" cxnId="{8CB2815C-7750-494C-9B62-C52BCDF59F11}">
      <dgm:prSet/>
      <dgm:spPr/>
      <dgm:t>
        <a:bodyPr/>
        <a:lstStyle/>
        <a:p>
          <a:endParaRPr lang="it-IT"/>
        </a:p>
      </dgm:t>
    </dgm:pt>
    <dgm:pt modelId="{E8BAECCE-0E34-924F-8498-68ED0436630C}" type="sibTrans" cxnId="{8CB2815C-7750-494C-9B62-C52BCDF59F11}">
      <dgm:prSet/>
      <dgm:spPr>
        <a:solidFill>
          <a:schemeClr val="bg1">
            <a:lumMod val="75000"/>
          </a:schemeClr>
        </a:solidFill>
      </dgm:spPr>
      <dgm:t>
        <a:bodyPr/>
        <a:lstStyle/>
        <a:p>
          <a:endParaRPr lang="it-IT"/>
        </a:p>
      </dgm:t>
    </dgm:pt>
    <dgm:pt modelId="{5D8E4B38-C678-0D4A-BF28-89EFCBFFB49A}">
      <dgm:prSet phldrT="[Testo]"/>
      <dgm:spPr>
        <a:solidFill>
          <a:schemeClr val="accent6">
            <a:lumMod val="75000"/>
          </a:schemeClr>
        </a:solidFill>
        <a:ln>
          <a:noFill/>
        </a:ln>
      </dgm:spPr>
      <dgm:t>
        <a:bodyPr/>
        <a:lstStyle/>
        <a:p>
          <a:pPr algn="ctr"/>
          <a:r>
            <a:rPr lang="it-IT" b="1"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it-IT" b="1" u="sng"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fratture</a:t>
          </a:r>
          <a:endParaRPr lang="it-IT" b="1"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F5CDE0-808B-1E46-BAAA-C4A3CBE7C7B5}" type="parTrans" cxnId="{300C22AB-9DF5-3145-A093-1A6C20AC159F}">
      <dgm:prSet/>
      <dgm:spPr/>
      <dgm:t>
        <a:bodyPr/>
        <a:lstStyle/>
        <a:p>
          <a:endParaRPr lang="it-IT"/>
        </a:p>
      </dgm:t>
    </dgm:pt>
    <dgm:pt modelId="{0A6E0F26-F474-7743-AFC2-2898C91FE86C}" type="sibTrans" cxnId="{300C22AB-9DF5-3145-A093-1A6C20AC159F}">
      <dgm:prSet/>
      <dgm:spPr>
        <a:solidFill>
          <a:schemeClr val="bg1">
            <a:lumMod val="50000"/>
          </a:schemeClr>
        </a:solidFill>
      </dgm:spPr>
      <dgm:t>
        <a:bodyPr/>
        <a:lstStyle/>
        <a:p>
          <a:endParaRPr lang="it-IT"/>
        </a:p>
      </dgm:t>
    </dgm:pt>
    <dgm:pt modelId="{EA11E27A-9421-9142-AD0D-1E3AA97F9C0F}">
      <dgm:prSet phldrT="[Testo]"/>
      <dgm:spPr>
        <a:solidFill>
          <a:schemeClr val="bg1"/>
        </a:solidFill>
        <a:ln w="19050">
          <a:solidFill>
            <a:schemeClr val="bg1">
              <a:lumMod val="75000"/>
            </a:schemeClr>
          </a:solidFill>
        </a:ln>
      </dgm:spPr>
      <dgm:t>
        <a:bodyPr/>
        <a:lstStyle/>
        <a:p>
          <a:r>
            <a:rPr lang="it-IT" dirty="0" err="1" smtClean="0">
              <a:solidFill>
                <a:srgbClr val="000000"/>
              </a:solidFill>
            </a:rPr>
            <a:t>Alendronato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Risedronato</a:t>
          </a:r>
          <a:r>
            <a:rPr lang="it-IT" dirty="0" smtClean="0">
              <a:solidFill>
                <a:srgbClr val="000000"/>
              </a:solidFill>
            </a:rPr>
            <a:t> </a:t>
          </a:r>
          <a:r>
            <a:rPr lang="it-IT" dirty="0" err="1" smtClean="0">
              <a:solidFill>
                <a:srgbClr val="000000"/>
              </a:solidFill>
            </a:rPr>
            <a:t>±</a:t>
          </a:r>
          <a:r>
            <a:rPr lang="it-IT" dirty="0" smtClean="0">
              <a:solidFill>
                <a:srgbClr val="000000"/>
              </a:solidFill>
            </a:rPr>
            <a:t> vitamina </a:t>
          </a:r>
          <a:r>
            <a:rPr lang="it-IT" dirty="0" err="1" smtClean="0">
              <a:solidFill>
                <a:srgbClr val="000000"/>
              </a:solidFill>
            </a:rPr>
            <a:t>D</a:t>
          </a:r>
          <a:endParaRPr lang="it-IT" dirty="0" smtClean="0">
            <a:solidFill>
              <a:srgbClr val="000000"/>
            </a:solidFill>
          </a:endParaRPr>
        </a:p>
        <a:p>
          <a:r>
            <a:rPr lang="it-IT" dirty="0" err="1" smtClean="0">
              <a:solidFill>
                <a:srgbClr val="000000"/>
              </a:solidFill>
            </a:rPr>
            <a:t>Zoledronato</a:t>
          </a:r>
          <a:endParaRPr lang="it-IT" dirty="0">
            <a:solidFill>
              <a:srgbClr val="000000"/>
            </a:solidFill>
          </a:endParaRPr>
        </a:p>
      </dgm:t>
    </dgm:pt>
    <dgm:pt modelId="{177F51B9-E753-8D4E-8B4F-935677E2D116}" type="parTrans" cxnId="{62694D3E-684F-484E-8B13-A23FC4A49371}">
      <dgm:prSet/>
      <dgm:spPr/>
      <dgm:t>
        <a:bodyPr/>
        <a:lstStyle/>
        <a:p>
          <a:endParaRPr lang="it-IT"/>
        </a:p>
      </dgm:t>
    </dgm:pt>
    <dgm:pt modelId="{82846566-6DFF-C24C-9544-1530D8CEFB9B}" type="sibTrans" cxnId="{62694D3E-684F-484E-8B13-A23FC4A49371}">
      <dgm:prSet/>
      <dgm:spPr/>
      <dgm:t>
        <a:bodyPr/>
        <a:lstStyle/>
        <a:p>
          <a:endParaRPr lang="it-IT"/>
        </a:p>
      </dgm:t>
    </dgm:pt>
    <dgm:pt modelId="{B9D162E9-D63E-4E47-8D62-5AFE6F2B937F}" type="pres">
      <dgm:prSet presAssocID="{5E08B662-8D8F-684D-8383-E749F265DBC6}" presName="outerComposite" presStyleCnt="0">
        <dgm:presLayoutVars>
          <dgm:chMax val="5"/>
          <dgm:dir/>
          <dgm:resizeHandles val="exact"/>
        </dgm:presLayoutVars>
      </dgm:prSet>
      <dgm:spPr/>
      <dgm:t>
        <a:bodyPr/>
        <a:lstStyle/>
        <a:p>
          <a:endParaRPr lang="it-IT"/>
        </a:p>
      </dgm:t>
    </dgm:pt>
    <dgm:pt modelId="{0ACE0405-B632-9F4D-8DDF-3EB028F6B69A}" type="pres">
      <dgm:prSet presAssocID="{5E08B662-8D8F-684D-8383-E749F265DBC6}" presName="dummyMaxCanvas" presStyleCnt="0">
        <dgm:presLayoutVars/>
      </dgm:prSet>
      <dgm:spPr/>
    </dgm:pt>
    <dgm:pt modelId="{C1F6CC82-3A0F-A748-A2A8-1A4917971944}" type="pres">
      <dgm:prSet presAssocID="{5E08B662-8D8F-684D-8383-E749F265DBC6}" presName="ThreeNodes_1" presStyleLbl="node1" presStyleIdx="0" presStyleCnt="3" custLinFactNeighborX="-2367" custLinFactNeighborY="-26549">
        <dgm:presLayoutVars>
          <dgm:bulletEnabled val="1"/>
        </dgm:presLayoutVars>
      </dgm:prSet>
      <dgm:spPr/>
      <dgm:t>
        <a:bodyPr/>
        <a:lstStyle/>
        <a:p>
          <a:endParaRPr lang="it-IT"/>
        </a:p>
      </dgm:t>
    </dgm:pt>
    <dgm:pt modelId="{EC6C889A-323D-D042-9F8D-433918A4853E}" type="pres">
      <dgm:prSet presAssocID="{5E08B662-8D8F-684D-8383-E749F265DBC6}" presName="ThreeNodes_2" presStyleLbl="node1" presStyleIdx="1" presStyleCnt="3">
        <dgm:presLayoutVars>
          <dgm:bulletEnabled val="1"/>
        </dgm:presLayoutVars>
      </dgm:prSet>
      <dgm:spPr/>
      <dgm:t>
        <a:bodyPr/>
        <a:lstStyle/>
        <a:p>
          <a:endParaRPr lang="it-IT"/>
        </a:p>
      </dgm:t>
    </dgm:pt>
    <dgm:pt modelId="{D740891F-56EF-8745-B694-63DD98AF20C8}" type="pres">
      <dgm:prSet presAssocID="{5E08B662-8D8F-684D-8383-E749F265DBC6}" presName="ThreeNodes_3" presStyleLbl="node1" presStyleIdx="2" presStyleCnt="3">
        <dgm:presLayoutVars>
          <dgm:bulletEnabled val="1"/>
        </dgm:presLayoutVars>
      </dgm:prSet>
      <dgm:spPr/>
      <dgm:t>
        <a:bodyPr/>
        <a:lstStyle/>
        <a:p>
          <a:endParaRPr lang="it-IT"/>
        </a:p>
      </dgm:t>
    </dgm:pt>
    <dgm:pt modelId="{04202F1D-5F2F-5E45-8C7E-A05DEA1E3049}" type="pres">
      <dgm:prSet presAssocID="{5E08B662-8D8F-684D-8383-E749F265DBC6}" presName="ThreeConn_1-2" presStyleLbl="fgAccFollowNode1" presStyleIdx="0" presStyleCnt="2">
        <dgm:presLayoutVars>
          <dgm:bulletEnabled val="1"/>
        </dgm:presLayoutVars>
      </dgm:prSet>
      <dgm:spPr/>
      <dgm:t>
        <a:bodyPr/>
        <a:lstStyle/>
        <a:p>
          <a:endParaRPr lang="it-IT"/>
        </a:p>
      </dgm:t>
    </dgm:pt>
    <dgm:pt modelId="{0DB9C485-397C-1A45-8C97-D014DE23603D}" type="pres">
      <dgm:prSet presAssocID="{5E08B662-8D8F-684D-8383-E749F265DBC6}" presName="ThreeConn_2-3" presStyleLbl="fgAccFollowNode1" presStyleIdx="1" presStyleCnt="2">
        <dgm:presLayoutVars>
          <dgm:bulletEnabled val="1"/>
        </dgm:presLayoutVars>
      </dgm:prSet>
      <dgm:spPr/>
      <dgm:t>
        <a:bodyPr/>
        <a:lstStyle/>
        <a:p>
          <a:endParaRPr lang="it-IT"/>
        </a:p>
      </dgm:t>
    </dgm:pt>
    <dgm:pt modelId="{CE848780-FBF9-9E42-9DF0-3E62F20FC4CA}" type="pres">
      <dgm:prSet presAssocID="{5E08B662-8D8F-684D-8383-E749F265DBC6}" presName="ThreeNodes_1_text" presStyleLbl="node1" presStyleIdx="2" presStyleCnt="3">
        <dgm:presLayoutVars>
          <dgm:bulletEnabled val="1"/>
        </dgm:presLayoutVars>
      </dgm:prSet>
      <dgm:spPr/>
      <dgm:t>
        <a:bodyPr/>
        <a:lstStyle/>
        <a:p>
          <a:endParaRPr lang="it-IT"/>
        </a:p>
      </dgm:t>
    </dgm:pt>
    <dgm:pt modelId="{1D44FF2D-55BF-4040-8AA0-FAAC4DA65AE6}" type="pres">
      <dgm:prSet presAssocID="{5E08B662-8D8F-684D-8383-E749F265DBC6}" presName="ThreeNodes_2_text" presStyleLbl="node1" presStyleIdx="2" presStyleCnt="3">
        <dgm:presLayoutVars>
          <dgm:bulletEnabled val="1"/>
        </dgm:presLayoutVars>
      </dgm:prSet>
      <dgm:spPr/>
      <dgm:t>
        <a:bodyPr/>
        <a:lstStyle/>
        <a:p>
          <a:endParaRPr lang="it-IT"/>
        </a:p>
      </dgm:t>
    </dgm:pt>
    <dgm:pt modelId="{A1AAD68A-4167-9148-876C-760C06FCADE9}" type="pres">
      <dgm:prSet presAssocID="{5E08B662-8D8F-684D-8383-E749F265DBC6}" presName="ThreeNodes_3_text" presStyleLbl="node1" presStyleIdx="2" presStyleCnt="3">
        <dgm:presLayoutVars>
          <dgm:bulletEnabled val="1"/>
        </dgm:presLayoutVars>
      </dgm:prSet>
      <dgm:spPr/>
      <dgm:t>
        <a:bodyPr/>
        <a:lstStyle/>
        <a:p>
          <a:endParaRPr lang="it-IT"/>
        </a:p>
      </dgm:t>
    </dgm:pt>
  </dgm:ptLst>
  <dgm:cxnLst>
    <dgm:cxn modelId="{10F86C05-5D19-A749-A0EE-A742A126FA15}" type="presOf" srcId="{5D8E4B38-C678-0D4A-BF28-89EFCBFFB49A}" destId="{1D44FF2D-55BF-4040-8AA0-FAAC4DA65AE6}" srcOrd="1" destOrd="0" presId="urn:microsoft.com/office/officeart/2005/8/layout/vProcess5"/>
    <dgm:cxn modelId="{373E3DDB-17F3-7742-A4CF-282133076AD0}" type="presOf" srcId="{5E08B662-8D8F-684D-8383-E749F265DBC6}" destId="{B9D162E9-D63E-4E47-8D62-5AFE6F2B937F}" srcOrd="0" destOrd="0" presId="urn:microsoft.com/office/officeart/2005/8/layout/vProcess5"/>
    <dgm:cxn modelId="{FCFBAC70-433D-AF44-A0A0-492756ED9EC9}" type="presOf" srcId="{EA11E27A-9421-9142-AD0D-1E3AA97F9C0F}" destId="{D740891F-56EF-8745-B694-63DD98AF20C8}" srcOrd="0" destOrd="0" presId="urn:microsoft.com/office/officeart/2005/8/layout/vProcess5"/>
    <dgm:cxn modelId="{69249DDF-94A2-3F4F-B133-BEEAA4017FD6}" type="presOf" srcId="{A9B82E94-E3E0-5A48-9F66-112920E191F0}" destId="{CE848780-FBF9-9E42-9DF0-3E62F20FC4CA}" srcOrd="1" destOrd="0" presId="urn:microsoft.com/office/officeart/2005/8/layout/vProcess5"/>
    <dgm:cxn modelId="{A1722463-8A98-5641-9535-9E071383ACA8}" type="presOf" srcId="{A9B82E94-E3E0-5A48-9F66-112920E191F0}" destId="{C1F6CC82-3A0F-A748-A2A8-1A4917971944}" srcOrd="0" destOrd="0" presId="urn:microsoft.com/office/officeart/2005/8/layout/vProcess5"/>
    <dgm:cxn modelId="{7CB53816-2BC9-C245-A404-7084ECDB6358}" type="presOf" srcId="{E8BAECCE-0E34-924F-8498-68ED0436630C}" destId="{04202F1D-5F2F-5E45-8C7E-A05DEA1E3049}" srcOrd="0" destOrd="0" presId="urn:microsoft.com/office/officeart/2005/8/layout/vProcess5"/>
    <dgm:cxn modelId="{2E01C53B-5F5C-3E47-8B94-135F618CE0B7}" type="presOf" srcId="{0A6E0F26-F474-7743-AFC2-2898C91FE86C}" destId="{0DB9C485-397C-1A45-8C97-D014DE23603D}" srcOrd="0" destOrd="0" presId="urn:microsoft.com/office/officeart/2005/8/layout/vProcess5"/>
    <dgm:cxn modelId="{58680337-415F-2341-A2EE-43B2C1E09EAE}" type="presOf" srcId="{EA11E27A-9421-9142-AD0D-1E3AA97F9C0F}" destId="{A1AAD68A-4167-9148-876C-760C06FCADE9}" srcOrd="1" destOrd="0" presId="urn:microsoft.com/office/officeart/2005/8/layout/vProcess5"/>
    <dgm:cxn modelId="{8CB2815C-7750-494C-9B62-C52BCDF59F11}" srcId="{5E08B662-8D8F-684D-8383-E749F265DBC6}" destId="{A9B82E94-E3E0-5A48-9F66-112920E191F0}" srcOrd="0" destOrd="0" parTransId="{77420F36-55D9-6C48-8AA0-D3EAA2DC78A3}" sibTransId="{E8BAECCE-0E34-924F-8498-68ED0436630C}"/>
    <dgm:cxn modelId="{62694D3E-684F-484E-8B13-A23FC4A49371}" srcId="{5E08B662-8D8F-684D-8383-E749F265DBC6}" destId="{EA11E27A-9421-9142-AD0D-1E3AA97F9C0F}" srcOrd="2" destOrd="0" parTransId="{177F51B9-E753-8D4E-8B4F-935677E2D116}" sibTransId="{82846566-6DFF-C24C-9544-1530D8CEFB9B}"/>
    <dgm:cxn modelId="{6389A9A2-DF82-044D-A4F5-E2B0DC5AE98A}" type="presOf" srcId="{5D8E4B38-C678-0D4A-BF28-89EFCBFFB49A}" destId="{EC6C889A-323D-D042-9F8D-433918A4853E}" srcOrd="0" destOrd="0" presId="urn:microsoft.com/office/officeart/2005/8/layout/vProcess5"/>
    <dgm:cxn modelId="{300C22AB-9DF5-3145-A093-1A6C20AC159F}" srcId="{5E08B662-8D8F-684D-8383-E749F265DBC6}" destId="{5D8E4B38-C678-0D4A-BF28-89EFCBFFB49A}" srcOrd="1" destOrd="0" parTransId="{FBF5CDE0-808B-1E46-BAAA-C4A3CBE7C7B5}" sibTransId="{0A6E0F26-F474-7743-AFC2-2898C91FE86C}"/>
    <dgm:cxn modelId="{5D4712CD-653A-0C45-810C-EEF2937DA2B1}" type="presParOf" srcId="{B9D162E9-D63E-4E47-8D62-5AFE6F2B937F}" destId="{0ACE0405-B632-9F4D-8DDF-3EB028F6B69A}" srcOrd="0" destOrd="0" presId="urn:microsoft.com/office/officeart/2005/8/layout/vProcess5"/>
    <dgm:cxn modelId="{203DD3B9-AC22-D44A-BA78-39EDBD083FD0}" type="presParOf" srcId="{B9D162E9-D63E-4E47-8D62-5AFE6F2B937F}" destId="{C1F6CC82-3A0F-A748-A2A8-1A4917971944}" srcOrd="1" destOrd="0" presId="urn:microsoft.com/office/officeart/2005/8/layout/vProcess5"/>
    <dgm:cxn modelId="{94CF61A4-B160-3448-A7AE-8E509B87807F}" type="presParOf" srcId="{B9D162E9-D63E-4E47-8D62-5AFE6F2B937F}" destId="{EC6C889A-323D-D042-9F8D-433918A4853E}" srcOrd="2" destOrd="0" presId="urn:microsoft.com/office/officeart/2005/8/layout/vProcess5"/>
    <dgm:cxn modelId="{C4375EEA-A983-A442-835E-F2DB726BAA7F}" type="presParOf" srcId="{B9D162E9-D63E-4E47-8D62-5AFE6F2B937F}" destId="{D740891F-56EF-8745-B694-63DD98AF20C8}" srcOrd="3" destOrd="0" presId="urn:microsoft.com/office/officeart/2005/8/layout/vProcess5"/>
    <dgm:cxn modelId="{9A6563AA-6F57-3D4F-8252-B4C2509D2017}" type="presParOf" srcId="{B9D162E9-D63E-4E47-8D62-5AFE6F2B937F}" destId="{04202F1D-5F2F-5E45-8C7E-A05DEA1E3049}" srcOrd="4" destOrd="0" presId="urn:microsoft.com/office/officeart/2005/8/layout/vProcess5"/>
    <dgm:cxn modelId="{8CA8F0E5-91A8-2943-A851-B768565A3CCD}" type="presParOf" srcId="{B9D162E9-D63E-4E47-8D62-5AFE6F2B937F}" destId="{0DB9C485-397C-1A45-8C97-D014DE23603D}" srcOrd="5" destOrd="0" presId="urn:microsoft.com/office/officeart/2005/8/layout/vProcess5"/>
    <dgm:cxn modelId="{635DAE61-0916-464D-BA90-665270D07C3E}" type="presParOf" srcId="{B9D162E9-D63E-4E47-8D62-5AFE6F2B937F}" destId="{CE848780-FBF9-9E42-9DF0-3E62F20FC4CA}" srcOrd="6" destOrd="0" presId="urn:microsoft.com/office/officeart/2005/8/layout/vProcess5"/>
    <dgm:cxn modelId="{500D5E80-A449-6743-9697-B461B22376E3}" type="presParOf" srcId="{B9D162E9-D63E-4E47-8D62-5AFE6F2B937F}" destId="{1D44FF2D-55BF-4040-8AA0-FAAC4DA65AE6}" srcOrd="7" destOrd="0" presId="urn:microsoft.com/office/officeart/2005/8/layout/vProcess5"/>
    <dgm:cxn modelId="{9C5D361A-AACE-4741-9809-79B9644CB144}" type="presParOf" srcId="{B9D162E9-D63E-4E47-8D62-5AFE6F2B937F}" destId="{A1AAD68A-4167-9148-876C-760C06FCADE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0"/>
          <a:ext cx="6619615" cy="1309001"/>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b="1" kern="1200" cap="none" spc="0" dirty="0" smtClean="0">
              <a:ln w="1905"/>
              <a:solidFill>
                <a:srgbClr val="000000"/>
              </a:solidFill>
              <a:effectLst>
                <a:innerShdw blurRad="69850" dist="43180" dir="5400000">
                  <a:srgbClr val="000000">
                    <a:alpha val="65000"/>
                  </a:srgbClr>
                </a:innerShdw>
              </a:effectLst>
            </a:rPr>
            <a:t>PREVENZIONE PRIMARIA</a:t>
          </a:r>
        </a:p>
        <a:p>
          <a:pPr lvl="0" algn="l" defTabSz="1022350">
            <a:lnSpc>
              <a:spcPct val="90000"/>
            </a:lnSpc>
            <a:spcBef>
              <a:spcPct val="0"/>
            </a:spcBef>
            <a:spcAft>
              <a:spcPct val="35000"/>
            </a:spcAft>
          </a:pPr>
          <a:r>
            <a:rPr lang="it-IT" sz="2300" b="1" kern="1200" cap="none" spc="0" dirty="0" smtClean="0">
              <a:ln w="1905"/>
              <a:solidFill>
                <a:srgbClr val="000000"/>
              </a:solidFill>
              <a:effectLst>
                <a:innerShdw blurRad="69850" dist="43180" dir="5400000">
                  <a:srgbClr val="000000">
                    <a:alpha val="65000"/>
                  </a:srgbClr>
                </a:innerShdw>
              </a:effectLst>
            </a:rPr>
            <a:t>Donne in menopausa o uomini ≥ 50 anni</a:t>
          </a:r>
          <a:endParaRPr lang="it-IT" sz="2300" b="1" kern="1200" cap="none" spc="0" dirty="0">
            <a:ln w="1905"/>
            <a:solidFill>
              <a:srgbClr val="000000"/>
            </a:solidFill>
            <a:effectLst>
              <a:innerShdw blurRad="69850" dist="43180" dir="5400000">
                <a:srgbClr val="000000">
                  <a:alpha val="65000"/>
                </a:srgbClr>
              </a:innerShdw>
            </a:effectLst>
          </a:endParaRPr>
        </a:p>
      </dsp:txBody>
      <dsp:txXfrm>
        <a:off x="0" y="0"/>
        <a:ext cx="5283779" cy="1309001"/>
      </dsp:txXfrm>
    </dsp:sp>
    <dsp:sp modelId="{EC6C889A-323D-D042-9F8D-433918A4853E}">
      <dsp:nvSpPr>
        <dsp:cNvPr id="0" name=""/>
        <dsp:cNvSpPr/>
      </dsp:nvSpPr>
      <dsp:spPr>
        <a:xfrm>
          <a:off x="584083" y="1527168"/>
          <a:ext cx="6619615" cy="1309001"/>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sz="23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sz="23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lvl="0" algn="ctr" defTabSz="1022350">
            <a:lnSpc>
              <a:spcPct val="90000"/>
            </a:lnSpc>
            <a:spcBef>
              <a:spcPct val="0"/>
            </a:spcBef>
            <a:spcAft>
              <a:spcPct val="35000"/>
            </a:spcAft>
          </a:pPr>
          <a:r>
            <a:rPr lang="it-IT" sz="23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3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- 4</a:t>
          </a:r>
          <a:endParaRPr lang="it-IT" sz="23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4083" y="1527168"/>
        <a:ext cx="5184680" cy="1309001"/>
      </dsp:txXfrm>
    </dsp:sp>
    <dsp:sp modelId="{D740891F-56EF-8745-B694-63DD98AF20C8}">
      <dsp:nvSpPr>
        <dsp:cNvPr id="0" name=""/>
        <dsp:cNvSpPr/>
      </dsp:nvSpPr>
      <dsp:spPr>
        <a:xfrm>
          <a:off x="1168167" y="3054336"/>
          <a:ext cx="6619615" cy="1309001"/>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dirty="0" err="1" smtClean="0">
              <a:solidFill>
                <a:srgbClr val="000000"/>
              </a:solidFill>
            </a:rPr>
            <a:t>Alendronato</a:t>
          </a:r>
          <a:r>
            <a:rPr lang="it-IT" sz="2300" kern="1200" dirty="0" smtClean="0">
              <a:solidFill>
                <a:srgbClr val="000000"/>
              </a:solidFill>
            </a:rPr>
            <a:t> </a:t>
          </a:r>
          <a:r>
            <a:rPr lang="it-IT" sz="2300" kern="1200" dirty="0" err="1" smtClean="0">
              <a:solidFill>
                <a:srgbClr val="000000"/>
              </a:solidFill>
            </a:rPr>
            <a:t>±</a:t>
          </a:r>
          <a:r>
            <a:rPr lang="it-IT" sz="2300" kern="1200" dirty="0" smtClean="0">
              <a:solidFill>
                <a:srgbClr val="000000"/>
              </a:solidFill>
            </a:rPr>
            <a:t> vitamina </a:t>
          </a:r>
          <a:r>
            <a:rPr lang="it-IT" sz="2300" kern="1200" dirty="0" err="1" smtClean="0">
              <a:solidFill>
                <a:srgbClr val="000000"/>
              </a:solidFill>
            </a:rPr>
            <a:t>D</a:t>
          </a:r>
          <a:endParaRPr lang="it-IT" sz="2300" kern="1200" dirty="0" smtClean="0">
            <a:solidFill>
              <a:srgbClr val="000000"/>
            </a:solidFill>
          </a:endParaRPr>
        </a:p>
        <a:p>
          <a:pPr lvl="0" algn="l" defTabSz="1022350">
            <a:lnSpc>
              <a:spcPct val="90000"/>
            </a:lnSpc>
            <a:spcBef>
              <a:spcPct val="0"/>
            </a:spcBef>
            <a:spcAft>
              <a:spcPct val="35000"/>
            </a:spcAft>
          </a:pPr>
          <a:r>
            <a:rPr lang="it-IT" sz="2300" kern="1200" dirty="0" err="1" smtClean="0">
              <a:solidFill>
                <a:srgbClr val="000000"/>
              </a:solidFill>
            </a:rPr>
            <a:t>Risedronato</a:t>
          </a:r>
          <a:r>
            <a:rPr lang="it-IT" sz="2300" kern="1200" dirty="0" smtClean="0">
              <a:solidFill>
                <a:srgbClr val="000000"/>
              </a:solidFill>
            </a:rPr>
            <a:t> </a:t>
          </a:r>
          <a:r>
            <a:rPr lang="it-IT" sz="2300" kern="1200" dirty="0" err="1" smtClean="0">
              <a:solidFill>
                <a:srgbClr val="000000"/>
              </a:solidFill>
            </a:rPr>
            <a:t>±</a:t>
          </a:r>
          <a:r>
            <a:rPr lang="it-IT" sz="2300" kern="1200" dirty="0" smtClean="0">
              <a:solidFill>
                <a:srgbClr val="000000"/>
              </a:solidFill>
            </a:rPr>
            <a:t> vitamina </a:t>
          </a:r>
          <a:r>
            <a:rPr lang="it-IT" sz="2300" kern="1200" dirty="0" err="1" smtClean="0">
              <a:solidFill>
                <a:srgbClr val="000000"/>
              </a:solidFill>
            </a:rPr>
            <a:t>D</a:t>
          </a:r>
          <a:endParaRPr lang="it-IT" sz="2300" kern="1200" dirty="0">
            <a:solidFill>
              <a:srgbClr val="000000"/>
            </a:solidFill>
          </a:endParaRPr>
        </a:p>
      </dsp:txBody>
      <dsp:txXfrm>
        <a:off x="1168167" y="3054336"/>
        <a:ext cx="5184680" cy="1309001"/>
      </dsp:txXfrm>
    </dsp:sp>
    <dsp:sp modelId="{04202F1D-5F2F-5E45-8C7E-A05DEA1E3049}">
      <dsp:nvSpPr>
        <dsp:cNvPr id="0" name=""/>
        <dsp:cNvSpPr/>
      </dsp:nvSpPr>
      <dsp:spPr>
        <a:xfrm>
          <a:off x="5768764" y="992659"/>
          <a:ext cx="850850" cy="850850"/>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5768764" y="992659"/>
        <a:ext cx="850850" cy="850850"/>
      </dsp:txXfrm>
    </dsp:sp>
    <dsp:sp modelId="{0DB9C485-397C-1A45-8C97-D014DE23603D}">
      <dsp:nvSpPr>
        <dsp:cNvPr id="0" name=""/>
        <dsp:cNvSpPr/>
      </dsp:nvSpPr>
      <dsp:spPr>
        <a:xfrm>
          <a:off x="6352848" y="2511101"/>
          <a:ext cx="850850" cy="850850"/>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6352848" y="2511101"/>
        <a:ext cx="850850" cy="8508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0"/>
          <a:ext cx="8671359" cy="1195749"/>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b="1" kern="1200" cap="none" spc="0" dirty="0" smtClean="0">
              <a:ln w="1905"/>
              <a:solidFill>
                <a:srgbClr val="000000"/>
              </a:solidFill>
              <a:effectLst>
                <a:innerShdw blurRad="69850" dist="43180" dir="5400000">
                  <a:srgbClr val="000000">
                    <a:alpha val="65000"/>
                  </a:srgbClr>
                </a:innerShdw>
              </a:effectLst>
            </a:rPr>
            <a:t>PREVENZIONE PRIMARIA</a:t>
          </a:r>
        </a:p>
        <a:p>
          <a:pPr lvl="0" algn="l" defTabSz="889000">
            <a:lnSpc>
              <a:spcPct val="90000"/>
            </a:lnSpc>
            <a:spcBef>
              <a:spcPct val="0"/>
            </a:spcBef>
            <a:spcAft>
              <a:spcPct val="35000"/>
            </a:spcAft>
          </a:pPr>
          <a:r>
            <a:rPr lang="it-IT" sz="2000" b="1" kern="1200" cap="none" spc="0" dirty="0" smtClean="0">
              <a:ln w="1905"/>
              <a:solidFill>
                <a:srgbClr val="000000"/>
              </a:solidFill>
              <a:effectLst>
                <a:innerShdw blurRad="69850" dist="43180" dir="5400000">
                  <a:srgbClr val="000000">
                    <a:alpha val="65000"/>
                  </a:srgbClr>
                </a:innerShdw>
              </a:effectLst>
            </a:rPr>
            <a:t>Donne in menopausa o uomini ≥ 50 anni</a:t>
          </a:r>
          <a:endParaRPr lang="it-IT" sz="2000" b="1" kern="1200" cap="none" spc="0" dirty="0">
            <a:ln w="1905"/>
            <a:solidFill>
              <a:srgbClr val="000000"/>
            </a:solidFill>
            <a:effectLst>
              <a:innerShdw blurRad="69850" dist="43180" dir="5400000">
                <a:srgbClr val="000000">
                  <a:alpha val="65000"/>
                </a:srgbClr>
              </a:innerShdw>
            </a:effectLst>
          </a:endParaRPr>
        </a:p>
      </dsp:txBody>
      <dsp:txXfrm>
        <a:off x="0" y="0"/>
        <a:ext cx="6913283" cy="1195749"/>
      </dsp:txXfrm>
    </dsp:sp>
    <dsp:sp modelId="{EC6C889A-323D-D042-9F8D-433918A4853E}">
      <dsp:nvSpPr>
        <dsp:cNvPr id="0" name=""/>
        <dsp:cNvSpPr/>
      </dsp:nvSpPr>
      <dsp:spPr>
        <a:xfrm>
          <a:off x="765119" y="1740557"/>
          <a:ext cx="8671359" cy="2261413"/>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sz="19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sz="19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lvl="0" algn="ctr" defTabSz="844550">
            <a:lnSpc>
              <a:spcPct val="90000"/>
            </a:lnSpc>
            <a:spcBef>
              <a:spcPct val="0"/>
            </a:spcBef>
            <a:spcAft>
              <a:spcPct val="35000"/>
            </a:spcAft>
          </a:pPr>
          <a:r>
            <a:rPr lang="it-IT" sz="1900" b="1" u="sng" kern="1200" cap="none" spc="0" dirty="0" smtClean="0">
              <a:ln w="18415" cmpd="sng">
                <a:solidFill>
                  <a:srgbClr val="FFFFFF"/>
                </a:solidFill>
                <a:prstDash val="solid"/>
              </a:ln>
              <a:solidFill>
                <a:srgbClr val="FFFFFF"/>
              </a:solidFill>
              <a:effectLst/>
            </a:rPr>
            <a:t> ≤ - 3 </a:t>
          </a:r>
          <a:r>
            <a:rPr lang="it-IT" sz="1900" b="1"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almeno una delle seguenti condizioni</a:t>
          </a:r>
        </a:p>
        <a:p>
          <a:pPr lvl="0" algn="ctr" defTabSz="844550">
            <a:lnSpc>
              <a:spcPct val="90000"/>
            </a:lnSpc>
            <a:spcBef>
              <a:spcPct val="0"/>
            </a:spcBef>
            <a:spcAft>
              <a:spcPct val="35000"/>
            </a:spcAft>
          </a:pPr>
          <a:r>
            <a:rPr lang="it-IT" sz="1900" b="1" u="none" kern="1200" dirty="0" err="1" smtClean="0">
              <a:solidFill>
                <a:srgbClr val="000000"/>
              </a:solidFill>
            </a:rPr>
            <a:t>1</a:t>
          </a:r>
          <a:r>
            <a:rPr lang="it-IT" sz="1900" b="1" u="none" kern="1200" dirty="0" smtClean="0">
              <a:solidFill>
                <a:srgbClr val="000000"/>
              </a:solidFill>
            </a:rPr>
            <a:t>) FAMILIARITA’ per FX di VERTEBRE o di FEMORE</a:t>
          </a:r>
        </a:p>
        <a:p>
          <a:pPr lvl="0" algn="ctr" defTabSz="844550">
            <a:lnSpc>
              <a:spcPct val="90000"/>
            </a:lnSpc>
            <a:spcBef>
              <a:spcPct val="0"/>
            </a:spcBef>
            <a:spcAft>
              <a:spcPct val="35000"/>
            </a:spcAft>
          </a:pPr>
          <a:r>
            <a:rPr lang="it-IT" sz="1900" b="1" u="none" kern="1200" dirty="0" err="1" smtClean="0">
              <a:solidFill>
                <a:srgbClr val="000000"/>
              </a:solidFill>
            </a:rPr>
            <a:t>2</a:t>
          </a:r>
          <a:r>
            <a:rPr lang="it-IT" sz="1900" b="1" u="none" kern="1200" dirty="0" smtClean="0">
              <a:solidFill>
                <a:srgbClr val="000000"/>
              </a:solidFill>
            </a:rPr>
            <a:t>) COMORBILITA’a RISCHIO di FRATTURA</a:t>
          </a:r>
        </a:p>
        <a:p>
          <a:pPr lvl="0" algn="ctr" defTabSz="844550">
            <a:lnSpc>
              <a:spcPct val="90000"/>
            </a:lnSpc>
            <a:spcBef>
              <a:spcPct val="0"/>
            </a:spcBef>
            <a:spcAft>
              <a:spcPct val="35000"/>
            </a:spcAft>
          </a:pPr>
          <a:endParaRPr lang="it-IT" sz="19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765119" y="1740557"/>
        <a:ext cx="6786446" cy="2261413"/>
      </dsp:txXfrm>
    </dsp:sp>
    <dsp:sp modelId="{D740891F-56EF-8745-B694-63DD98AF20C8}">
      <dsp:nvSpPr>
        <dsp:cNvPr id="0" name=""/>
        <dsp:cNvSpPr/>
      </dsp:nvSpPr>
      <dsp:spPr>
        <a:xfrm>
          <a:off x="1530239" y="4430519"/>
          <a:ext cx="8671359" cy="901261"/>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dirty="0" err="1" smtClean="0">
              <a:solidFill>
                <a:srgbClr val="000000"/>
              </a:solidFill>
            </a:rPr>
            <a:t>Alendronato</a:t>
          </a:r>
          <a:r>
            <a:rPr lang="it-IT" sz="1900" kern="1200" dirty="0" smtClean="0">
              <a:solidFill>
                <a:srgbClr val="000000"/>
              </a:solidFill>
            </a:rPr>
            <a:t> </a:t>
          </a:r>
          <a:r>
            <a:rPr lang="it-IT" sz="1900" kern="1200" dirty="0" err="1" smtClean="0">
              <a:solidFill>
                <a:srgbClr val="000000"/>
              </a:solidFill>
            </a:rPr>
            <a:t>±</a:t>
          </a:r>
          <a:r>
            <a:rPr lang="it-IT" sz="1900" kern="1200" dirty="0" smtClean="0">
              <a:solidFill>
                <a:srgbClr val="000000"/>
              </a:solidFill>
            </a:rPr>
            <a:t> vitamina </a:t>
          </a:r>
          <a:r>
            <a:rPr lang="it-IT" sz="1900" kern="1200" dirty="0" err="1" smtClean="0">
              <a:solidFill>
                <a:srgbClr val="000000"/>
              </a:solidFill>
            </a:rPr>
            <a:t>D</a:t>
          </a:r>
          <a:endParaRPr lang="it-IT" sz="1900" kern="1200" dirty="0" smtClean="0">
            <a:solidFill>
              <a:srgbClr val="000000"/>
            </a:solidFill>
          </a:endParaRPr>
        </a:p>
        <a:p>
          <a:pPr lvl="0" algn="l" defTabSz="844550">
            <a:lnSpc>
              <a:spcPct val="90000"/>
            </a:lnSpc>
            <a:spcBef>
              <a:spcPct val="0"/>
            </a:spcBef>
            <a:spcAft>
              <a:spcPct val="35000"/>
            </a:spcAft>
          </a:pPr>
          <a:r>
            <a:rPr lang="it-IT" sz="1900" kern="1200" dirty="0" err="1" smtClean="0">
              <a:solidFill>
                <a:srgbClr val="000000"/>
              </a:solidFill>
            </a:rPr>
            <a:t>Risedronato</a:t>
          </a:r>
          <a:r>
            <a:rPr lang="it-IT" sz="1900" kern="1200" dirty="0" smtClean="0">
              <a:solidFill>
                <a:srgbClr val="000000"/>
              </a:solidFill>
            </a:rPr>
            <a:t> </a:t>
          </a:r>
          <a:r>
            <a:rPr lang="it-IT" sz="1900" kern="1200" dirty="0" err="1" smtClean="0">
              <a:solidFill>
                <a:srgbClr val="000000"/>
              </a:solidFill>
            </a:rPr>
            <a:t>±</a:t>
          </a:r>
          <a:r>
            <a:rPr lang="it-IT" sz="1900" kern="1200" dirty="0" smtClean="0">
              <a:solidFill>
                <a:srgbClr val="000000"/>
              </a:solidFill>
            </a:rPr>
            <a:t> vitamina </a:t>
          </a:r>
          <a:r>
            <a:rPr lang="it-IT" sz="1900" kern="1200" dirty="0" err="1" smtClean="0">
              <a:solidFill>
                <a:srgbClr val="000000"/>
              </a:solidFill>
            </a:rPr>
            <a:t>D</a:t>
          </a:r>
          <a:endParaRPr lang="it-IT" sz="1900" kern="1200" dirty="0">
            <a:solidFill>
              <a:srgbClr val="000000"/>
            </a:solidFill>
          </a:endParaRPr>
        </a:p>
      </dsp:txBody>
      <dsp:txXfrm>
        <a:off x="1530239" y="4430519"/>
        <a:ext cx="6786446" cy="901261"/>
      </dsp:txXfrm>
    </dsp:sp>
    <dsp:sp modelId="{04202F1D-5F2F-5E45-8C7E-A05DEA1E3049}">
      <dsp:nvSpPr>
        <dsp:cNvPr id="0" name=""/>
        <dsp:cNvSpPr/>
      </dsp:nvSpPr>
      <dsp:spPr>
        <a:xfrm>
          <a:off x="7551565" y="1306425"/>
          <a:ext cx="1119793" cy="1119793"/>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7551565" y="1306425"/>
        <a:ext cx="1119793" cy="1119793"/>
      </dsp:txXfrm>
    </dsp:sp>
    <dsp:sp modelId="{0DB9C485-397C-1A45-8C97-D014DE23603D}">
      <dsp:nvSpPr>
        <dsp:cNvPr id="0" name=""/>
        <dsp:cNvSpPr/>
      </dsp:nvSpPr>
      <dsp:spPr>
        <a:xfrm>
          <a:off x="8316685" y="3304825"/>
          <a:ext cx="1119793" cy="1119793"/>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8316685" y="3304825"/>
        <a:ext cx="1119793" cy="11197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0"/>
          <a:ext cx="8721315" cy="1136012"/>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cap="none" spc="0" dirty="0" smtClean="0">
              <a:ln w="1905"/>
              <a:solidFill>
                <a:srgbClr val="000000"/>
              </a:solidFill>
              <a:effectLst>
                <a:innerShdw blurRad="69850" dist="43180" dir="5400000">
                  <a:srgbClr val="000000">
                    <a:alpha val="65000"/>
                  </a:srgbClr>
                </a:innerShdw>
              </a:effectLst>
            </a:rPr>
            <a:t>PREVENZIONE PRIMARIA</a:t>
          </a:r>
        </a:p>
        <a:p>
          <a:pPr lvl="0" algn="l" defTabSz="800100">
            <a:lnSpc>
              <a:spcPct val="90000"/>
            </a:lnSpc>
            <a:spcBef>
              <a:spcPct val="0"/>
            </a:spcBef>
            <a:spcAft>
              <a:spcPct val="35000"/>
            </a:spcAft>
          </a:pPr>
          <a:r>
            <a:rPr lang="it-IT" sz="1800" b="1" kern="1200" cap="none" spc="0" dirty="0" smtClean="0">
              <a:ln w="1905"/>
              <a:solidFill>
                <a:srgbClr val="000000"/>
              </a:solidFill>
              <a:effectLst>
                <a:innerShdw blurRad="69850" dist="43180" dir="5400000">
                  <a:srgbClr val="000000">
                    <a:alpha val="65000"/>
                  </a:srgbClr>
                </a:innerShdw>
              </a:effectLst>
            </a:rPr>
            <a:t>Donne in menopausa o uomini ≥ 50 anni</a:t>
          </a:r>
          <a:endParaRPr lang="it-IT" sz="1800" b="1" kern="1200" cap="none" spc="0" dirty="0">
            <a:ln w="1905"/>
            <a:solidFill>
              <a:srgbClr val="000000"/>
            </a:solidFill>
            <a:effectLst>
              <a:innerShdw blurRad="69850" dist="43180" dir="5400000">
                <a:srgbClr val="000000">
                  <a:alpha val="65000"/>
                </a:srgbClr>
              </a:innerShdw>
            </a:effectLst>
          </a:endParaRPr>
        </a:p>
      </dsp:txBody>
      <dsp:txXfrm>
        <a:off x="0" y="0"/>
        <a:ext cx="7051069" cy="1136012"/>
      </dsp:txXfrm>
    </dsp:sp>
    <dsp:sp modelId="{EC6C889A-323D-D042-9F8D-433918A4853E}">
      <dsp:nvSpPr>
        <dsp:cNvPr id="0" name=""/>
        <dsp:cNvSpPr/>
      </dsp:nvSpPr>
      <dsp:spPr>
        <a:xfrm>
          <a:off x="769527" y="1747557"/>
          <a:ext cx="8721315" cy="1960529"/>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TRATTAMENTO IN CORSO </a:t>
          </a:r>
          <a:r>
            <a:rPr lang="it-IT" sz="2000" b="1"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BLOCCO ORMONALE ADIUVANTE IN DONNE CON CARCINOMA MAMMARIO O UOMINI CON CARCINOMA PROSTATICO</a:t>
          </a:r>
          <a:endParaRPr lang="it-IT" sz="20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769527" y="1747557"/>
        <a:ext cx="6887936" cy="1960529"/>
      </dsp:txXfrm>
    </dsp:sp>
    <dsp:sp modelId="{D740891F-56EF-8745-B694-63DD98AF20C8}">
      <dsp:nvSpPr>
        <dsp:cNvPr id="0" name=""/>
        <dsp:cNvSpPr/>
      </dsp:nvSpPr>
      <dsp:spPr>
        <a:xfrm>
          <a:off x="1539055" y="4058849"/>
          <a:ext cx="8721315" cy="1156896"/>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err="1" smtClean="0">
              <a:solidFill>
                <a:srgbClr val="000000"/>
              </a:solidFill>
            </a:rPr>
            <a:t>Alendronato</a:t>
          </a:r>
          <a:r>
            <a:rPr lang="it-IT" sz="1800" kern="1200" dirty="0" smtClean="0">
              <a:solidFill>
                <a:srgbClr val="000000"/>
              </a:solidFill>
            </a:rPr>
            <a:t> </a:t>
          </a:r>
          <a:r>
            <a:rPr lang="it-IT" sz="1800" kern="1200" dirty="0" err="1" smtClean="0">
              <a:solidFill>
                <a:srgbClr val="000000"/>
              </a:solidFill>
            </a:rPr>
            <a:t>±</a:t>
          </a:r>
          <a:r>
            <a:rPr lang="it-IT" sz="1800" kern="1200" dirty="0" smtClean="0">
              <a:solidFill>
                <a:srgbClr val="000000"/>
              </a:solidFill>
            </a:rPr>
            <a:t> vitamina </a:t>
          </a:r>
          <a:r>
            <a:rPr lang="it-IT" sz="1800" kern="1200" dirty="0" err="1" smtClean="0">
              <a:solidFill>
                <a:srgbClr val="000000"/>
              </a:solidFill>
            </a:rPr>
            <a:t>D</a:t>
          </a:r>
          <a:endParaRPr lang="it-IT" sz="1800" kern="1200" dirty="0" smtClean="0">
            <a:solidFill>
              <a:srgbClr val="000000"/>
            </a:solidFill>
          </a:endParaRPr>
        </a:p>
        <a:p>
          <a:pPr lvl="0" algn="l" defTabSz="800100">
            <a:lnSpc>
              <a:spcPct val="90000"/>
            </a:lnSpc>
            <a:spcBef>
              <a:spcPct val="0"/>
            </a:spcBef>
            <a:spcAft>
              <a:spcPct val="35000"/>
            </a:spcAft>
          </a:pPr>
          <a:r>
            <a:rPr lang="it-IT" sz="1800" kern="1200" dirty="0" err="1" smtClean="0">
              <a:solidFill>
                <a:srgbClr val="000000"/>
              </a:solidFill>
            </a:rPr>
            <a:t>Risedronato</a:t>
          </a:r>
          <a:r>
            <a:rPr lang="it-IT" sz="1800" kern="1200" dirty="0" smtClean="0">
              <a:solidFill>
                <a:srgbClr val="000000"/>
              </a:solidFill>
            </a:rPr>
            <a:t> </a:t>
          </a:r>
          <a:r>
            <a:rPr lang="it-IT" sz="1800" kern="1200" dirty="0" err="1" smtClean="0">
              <a:solidFill>
                <a:srgbClr val="000000"/>
              </a:solidFill>
            </a:rPr>
            <a:t>±</a:t>
          </a:r>
          <a:r>
            <a:rPr lang="it-IT" sz="1800" kern="1200" dirty="0" smtClean="0">
              <a:solidFill>
                <a:srgbClr val="000000"/>
              </a:solidFill>
            </a:rPr>
            <a:t> vitamina </a:t>
          </a:r>
          <a:r>
            <a:rPr lang="it-IT" sz="1800" kern="1200" dirty="0" err="1" smtClean="0">
              <a:solidFill>
                <a:srgbClr val="000000"/>
              </a:solidFill>
            </a:rPr>
            <a:t>D</a:t>
          </a:r>
          <a:endParaRPr lang="it-IT" sz="1800" kern="1200" dirty="0" smtClean="0">
            <a:solidFill>
              <a:srgbClr val="000000"/>
            </a:solidFill>
          </a:endParaRPr>
        </a:p>
        <a:p>
          <a:pPr lvl="0" algn="l" defTabSz="800100">
            <a:lnSpc>
              <a:spcPct val="90000"/>
            </a:lnSpc>
            <a:spcBef>
              <a:spcPct val="0"/>
            </a:spcBef>
            <a:spcAft>
              <a:spcPct val="35000"/>
            </a:spcAft>
          </a:pPr>
          <a:r>
            <a:rPr lang="it-IT" sz="1800" kern="1200" dirty="0" err="1" smtClean="0">
              <a:solidFill>
                <a:srgbClr val="000000"/>
              </a:solidFill>
            </a:rPr>
            <a:t>Zoledronato</a:t>
          </a:r>
          <a:r>
            <a:rPr lang="it-IT" sz="1800" kern="1200" dirty="0" smtClean="0">
              <a:solidFill>
                <a:srgbClr val="000000"/>
              </a:solidFill>
            </a:rPr>
            <a:t>, </a:t>
          </a:r>
          <a:r>
            <a:rPr lang="it-IT" sz="1800" kern="1200" dirty="0" err="1" smtClean="0">
              <a:solidFill>
                <a:srgbClr val="000000"/>
              </a:solidFill>
            </a:rPr>
            <a:t>Denosumab</a:t>
          </a:r>
          <a:endParaRPr lang="it-IT" sz="1800" kern="1200" dirty="0">
            <a:solidFill>
              <a:srgbClr val="000000"/>
            </a:solidFill>
          </a:endParaRPr>
        </a:p>
      </dsp:txBody>
      <dsp:txXfrm>
        <a:off x="1539055" y="4058849"/>
        <a:ext cx="6887936" cy="1156896"/>
      </dsp:txXfrm>
    </dsp:sp>
    <dsp:sp modelId="{04202F1D-5F2F-5E45-8C7E-A05DEA1E3049}">
      <dsp:nvSpPr>
        <dsp:cNvPr id="0" name=""/>
        <dsp:cNvSpPr/>
      </dsp:nvSpPr>
      <dsp:spPr>
        <a:xfrm>
          <a:off x="7657464" y="1035112"/>
          <a:ext cx="1063850" cy="1063850"/>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7657464" y="1035112"/>
        <a:ext cx="1063850" cy="1063850"/>
      </dsp:txXfrm>
    </dsp:sp>
    <dsp:sp modelId="{0DB9C485-397C-1A45-8C97-D014DE23603D}">
      <dsp:nvSpPr>
        <dsp:cNvPr id="0" name=""/>
        <dsp:cNvSpPr/>
      </dsp:nvSpPr>
      <dsp:spPr>
        <a:xfrm>
          <a:off x="8426992" y="3139723"/>
          <a:ext cx="1063850" cy="1063850"/>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8426992" y="3139723"/>
        <a:ext cx="1063850" cy="10638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326199"/>
          <a:ext cx="8721315" cy="1167162"/>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cap="none" spc="0" dirty="0" smtClean="0">
              <a:ln w="1905"/>
              <a:solidFill>
                <a:srgbClr val="000000"/>
              </a:solidFill>
              <a:effectLst>
                <a:innerShdw blurRad="69850" dist="43180" dir="5400000">
                  <a:srgbClr val="000000">
                    <a:alpha val="65000"/>
                  </a:srgbClr>
                </a:innerShdw>
              </a:effectLst>
            </a:rPr>
            <a:t>PREVENZIONE PRIMARIA</a:t>
          </a:r>
        </a:p>
        <a:p>
          <a:pPr lvl="0" algn="l" defTabSz="800100">
            <a:lnSpc>
              <a:spcPct val="90000"/>
            </a:lnSpc>
            <a:spcBef>
              <a:spcPct val="0"/>
            </a:spcBef>
            <a:spcAft>
              <a:spcPct val="35000"/>
            </a:spcAft>
          </a:pPr>
          <a:r>
            <a:rPr lang="it-IT" sz="1800" b="1" kern="1200" cap="none" spc="0" dirty="0" smtClean="0">
              <a:ln w="1905"/>
              <a:solidFill>
                <a:srgbClr val="000000"/>
              </a:solidFill>
              <a:effectLst>
                <a:innerShdw blurRad="69850" dist="43180" dir="5400000">
                  <a:srgbClr val="000000">
                    <a:alpha val="65000"/>
                  </a:srgbClr>
                </a:innerShdw>
              </a:effectLst>
            </a:rPr>
            <a:t>Donne in menopausa o uomini ≥ 50 anni</a:t>
          </a:r>
          <a:endParaRPr lang="it-IT" sz="1800" b="1" kern="1200" cap="none" spc="0" dirty="0">
            <a:ln w="1905"/>
            <a:solidFill>
              <a:srgbClr val="000000"/>
            </a:solidFill>
            <a:effectLst>
              <a:innerShdw blurRad="69850" dist="43180" dir="5400000">
                <a:srgbClr val="000000">
                  <a:alpha val="65000"/>
                </a:srgbClr>
              </a:innerShdw>
            </a:effectLst>
          </a:endParaRPr>
        </a:p>
      </dsp:txBody>
      <dsp:txXfrm>
        <a:off x="0" y="326199"/>
        <a:ext cx="7005270" cy="1167162"/>
      </dsp:txXfrm>
    </dsp:sp>
    <dsp:sp modelId="{EC6C889A-323D-D042-9F8D-433918A4853E}">
      <dsp:nvSpPr>
        <dsp:cNvPr id="0" name=""/>
        <dsp:cNvSpPr/>
      </dsp:nvSpPr>
      <dsp:spPr>
        <a:xfrm>
          <a:off x="769527" y="1967089"/>
          <a:ext cx="8721315" cy="1671062"/>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TRATTAMENTO IN ATTO O </a:t>
          </a:r>
          <a:r>
            <a:rPr lang="it-IT" sz="20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PREVISTO &gt; 3 MESI </a:t>
          </a: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PREDNISONE EQUIVALENTE </a:t>
          </a:r>
        </a:p>
        <a:p>
          <a:pPr lvl="0" algn="ctr" defTabSz="889000">
            <a:lnSpc>
              <a:spcPct val="90000"/>
            </a:lnSpc>
            <a:spcBef>
              <a:spcPct val="0"/>
            </a:spcBef>
            <a:spcAft>
              <a:spcPct val="35000"/>
            </a:spcAft>
          </a:pPr>
          <a:r>
            <a:rPr lang="it-IT" sz="20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 MG/DIE</a:t>
          </a:r>
          <a:endParaRPr lang="it-IT" sz="20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769527" y="1967089"/>
        <a:ext cx="6858765" cy="1671062"/>
      </dsp:txXfrm>
    </dsp:sp>
    <dsp:sp modelId="{D740891F-56EF-8745-B694-63DD98AF20C8}">
      <dsp:nvSpPr>
        <dsp:cNvPr id="0" name=""/>
        <dsp:cNvSpPr/>
      </dsp:nvSpPr>
      <dsp:spPr>
        <a:xfrm>
          <a:off x="1539055" y="4118638"/>
          <a:ext cx="8721315" cy="1188619"/>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err="1" smtClean="0">
              <a:solidFill>
                <a:srgbClr val="000000"/>
              </a:solidFill>
            </a:rPr>
            <a:t>Alendronato</a:t>
          </a:r>
          <a:r>
            <a:rPr lang="it-IT" sz="1800" kern="1200" dirty="0" smtClean="0">
              <a:solidFill>
                <a:srgbClr val="000000"/>
              </a:solidFill>
            </a:rPr>
            <a:t> </a:t>
          </a:r>
          <a:r>
            <a:rPr lang="it-IT" sz="1800" kern="1200" dirty="0" err="1" smtClean="0">
              <a:solidFill>
                <a:srgbClr val="000000"/>
              </a:solidFill>
            </a:rPr>
            <a:t>±</a:t>
          </a:r>
          <a:r>
            <a:rPr lang="it-IT" sz="1800" kern="1200" dirty="0" smtClean="0">
              <a:solidFill>
                <a:srgbClr val="000000"/>
              </a:solidFill>
            </a:rPr>
            <a:t> vitamina </a:t>
          </a:r>
          <a:r>
            <a:rPr lang="it-IT" sz="1800" kern="1200" dirty="0" err="1" smtClean="0">
              <a:solidFill>
                <a:srgbClr val="000000"/>
              </a:solidFill>
            </a:rPr>
            <a:t>D</a:t>
          </a:r>
          <a:endParaRPr lang="it-IT" sz="1800" kern="1200" dirty="0" smtClean="0">
            <a:solidFill>
              <a:srgbClr val="000000"/>
            </a:solidFill>
          </a:endParaRPr>
        </a:p>
        <a:p>
          <a:pPr lvl="0" algn="l" defTabSz="800100">
            <a:lnSpc>
              <a:spcPct val="90000"/>
            </a:lnSpc>
            <a:spcBef>
              <a:spcPct val="0"/>
            </a:spcBef>
            <a:spcAft>
              <a:spcPct val="35000"/>
            </a:spcAft>
          </a:pPr>
          <a:r>
            <a:rPr lang="it-IT" sz="1800" kern="1200" dirty="0" err="1" smtClean="0">
              <a:solidFill>
                <a:srgbClr val="000000"/>
              </a:solidFill>
            </a:rPr>
            <a:t>Risedronato</a:t>
          </a:r>
          <a:r>
            <a:rPr lang="it-IT" sz="1800" kern="1200" dirty="0" smtClean="0">
              <a:solidFill>
                <a:srgbClr val="000000"/>
              </a:solidFill>
            </a:rPr>
            <a:t> </a:t>
          </a:r>
          <a:r>
            <a:rPr lang="it-IT" sz="1800" kern="1200" dirty="0" err="1" smtClean="0">
              <a:solidFill>
                <a:srgbClr val="000000"/>
              </a:solidFill>
            </a:rPr>
            <a:t>±</a:t>
          </a:r>
          <a:r>
            <a:rPr lang="it-IT" sz="1800" kern="1200" dirty="0" smtClean="0">
              <a:solidFill>
                <a:srgbClr val="000000"/>
              </a:solidFill>
            </a:rPr>
            <a:t> vitamina </a:t>
          </a:r>
          <a:r>
            <a:rPr lang="it-IT" sz="1800" kern="1200" dirty="0" err="1" smtClean="0">
              <a:solidFill>
                <a:srgbClr val="000000"/>
              </a:solidFill>
            </a:rPr>
            <a:t>D</a:t>
          </a:r>
          <a:endParaRPr lang="it-IT" sz="1800" kern="1200" dirty="0" smtClean="0">
            <a:solidFill>
              <a:srgbClr val="000000"/>
            </a:solidFill>
          </a:endParaRPr>
        </a:p>
        <a:p>
          <a:pPr lvl="0" algn="l" defTabSz="800100">
            <a:lnSpc>
              <a:spcPct val="90000"/>
            </a:lnSpc>
            <a:spcBef>
              <a:spcPct val="0"/>
            </a:spcBef>
            <a:spcAft>
              <a:spcPct val="35000"/>
            </a:spcAft>
          </a:pPr>
          <a:r>
            <a:rPr lang="it-IT" sz="1800" kern="1200" dirty="0" err="1" smtClean="0">
              <a:solidFill>
                <a:srgbClr val="000000"/>
              </a:solidFill>
            </a:rPr>
            <a:t>Zoledronato</a:t>
          </a:r>
          <a:endParaRPr lang="it-IT" sz="1800" kern="1200" dirty="0">
            <a:solidFill>
              <a:srgbClr val="000000"/>
            </a:solidFill>
          </a:endParaRPr>
        </a:p>
      </dsp:txBody>
      <dsp:txXfrm>
        <a:off x="1539055" y="4118638"/>
        <a:ext cx="6858765" cy="1188619"/>
      </dsp:txXfrm>
    </dsp:sp>
    <dsp:sp modelId="{04202F1D-5F2F-5E45-8C7E-A05DEA1E3049}">
      <dsp:nvSpPr>
        <dsp:cNvPr id="0" name=""/>
        <dsp:cNvSpPr/>
      </dsp:nvSpPr>
      <dsp:spPr>
        <a:xfrm>
          <a:off x="7628293" y="1275192"/>
          <a:ext cx="1093021" cy="1093021"/>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7628293" y="1275192"/>
        <a:ext cx="1093021" cy="1093021"/>
      </dsp:txXfrm>
    </dsp:sp>
    <dsp:sp modelId="{0DB9C485-397C-1A45-8C97-D014DE23603D}">
      <dsp:nvSpPr>
        <dsp:cNvPr id="0" name=""/>
        <dsp:cNvSpPr/>
      </dsp:nvSpPr>
      <dsp:spPr>
        <a:xfrm>
          <a:off x="8397821" y="3225816"/>
          <a:ext cx="1093021" cy="1093021"/>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8397821" y="3225816"/>
        <a:ext cx="1093021" cy="10930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0"/>
          <a:ext cx="7807203" cy="1292784"/>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b="1" kern="1200" cap="none" spc="0" dirty="0" smtClean="0">
              <a:ln w="1905"/>
              <a:solidFill>
                <a:srgbClr val="000000"/>
              </a:solidFill>
              <a:effectLst>
                <a:innerShdw blurRad="69850" dist="43180" dir="5400000">
                  <a:srgbClr val="000000">
                    <a:alpha val="65000"/>
                  </a:srgbClr>
                </a:innerShdw>
              </a:effectLst>
            </a:rPr>
            <a:t>PREVENZIONE SECONDARIA</a:t>
          </a:r>
        </a:p>
        <a:p>
          <a:pPr lvl="0" algn="l" defTabSz="889000">
            <a:lnSpc>
              <a:spcPct val="90000"/>
            </a:lnSpc>
            <a:spcBef>
              <a:spcPct val="0"/>
            </a:spcBef>
            <a:spcAft>
              <a:spcPct val="35000"/>
            </a:spcAft>
          </a:pPr>
          <a:r>
            <a:rPr lang="it-IT" sz="2000" b="1" kern="1200" cap="none" spc="0" dirty="0" smtClean="0">
              <a:ln w="1905"/>
              <a:solidFill>
                <a:srgbClr val="FF0000"/>
              </a:solidFill>
              <a:effectLst>
                <a:innerShdw blurRad="69850" dist="43180" dir="5400000">
                  <a:srgbClr val="000000">
                    <a:alpha val="65000"/>
                  </a:srgbClr>
                </a:innerShdw>
              </a:effectLst>
            </a:rPr>
            <a:t>Pregresse fratture non vertebrali e non femorali</a:t>
          </a:r>
          <a:endParaRPr lang="it-IT" sz="2000" b="1" kern="1200" cap="none" spc="0" dirty="0">
            <a:ln w="1905"/>
            <a:solidFill>
              <a:srgbClr val="000000"/>
            </a:solidFill>
            <a:effectLst>
              <a:innerShdw blurRad="69850" dist="43180" dir="5400000">
                <a:srgbClr val="000000">
                  <a:alpha val="65000"/>
                </a:srgbClr>
              </a:innerShdw>
            </a:effectLst>
          </a:endParaRPr>
        </a:p>
      </dsp:txBody>
      <dsp:txXfrm>
        <a:off x="0" y="0"/>
        <a:ext cx="6487916" cy="1292784"/>
      </dsp:txXfrm>
    </dsp:sp>
    <dsp:sp modelId="{EC6C889A-323D-D042-9F8D-433918A4853E}">
      <dsp:nvSpPr>
        <dsp:cNvPr id="0" name=""/>
        <dsp:cNvSpPr/>
      </dsp:nvSpPr>
      <dsp:spPr>
        <a:xfrm>
          <a:off x="688870" y="1508248"/>
          <a:ext cx="7807203" cy="1292784"/>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 score </a:t>
          </a:r>
          <a:r>
            <a:rPr lang="it-IT" sz="20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colonna</a:t>
          </a: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femore</a:t>
          </a:r>
        </a:p>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0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- 3</a:t>
          </a:r>
          <a:endParaRPr lang="it-IT" sz="20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88870" y="1508248"/>
        <a:ext cx="6278022" cy="1292784"/>
      </dsp:txXfrm>
    </dsp:sp>
    <dsp:sp modelId="{D740891F-56EF-8745-B694-63DD98AF20C8}">
      <dsp:nvSpPr>
        <dsp:cNvPr id="0" name=""/>
        <dsp:cNvSpPr/>
      </dsp:nvSpPr>
      <dsp:spPr>
        <a:xfrm>
          <a:off x="1377741" y="3016497"/>
          <a:ext cx="7807203" cy="1292784"/>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err="1" smtClean="0">
              <a:solidFill>
                <a:srgbClr val="000000"/>
              </a:solidFill>
            </a:rPr>
            <a:t>Alendronato</a:t>
          </a:r>
          <a:r>
            <a:rPr lang="it-IT" sz="2000" kern="1200" dirty="0" smtClean="0">
              <a:solidFill>
                <a:srgbClr val="000000"/>
              </a:solidFill>
            </a:rPr>
            <a:t> </a:t>
          </a:r>
          <a:r>
            <a:rPr lang="it-IT" sz="2000" kern="1200" dirty="0" err="1" smtClean="0">
              <a:solidFill>
                <a:srgbClr val="000000"/>
              </a:solidFill>
            </a:rPr>
            <a:t>±</a:t>
          </a:r>
          <a:r>
            <a:rPr lang="it-IT" sz="2000" kern="1200" dirty="0" smtClean="0">
              <a:solidFill>
                <a:srgbClr val="000000"/>
              </a:solidFill>
            </a:rPr>
            <a:t> vitamina </a:t>
          </a:r>
          <a:r>
            <a:rPr lang="it-IT" sz="2000" kern="1200" dirty="0" err="1" smtClean="0">
              <a:solidFill>
                <a:srgbClr val="000000"/>
              </a:solidFill>
            </a:rPr>
            <a:t>D</a:t>
          </a:r>
          <a:endParaRPr lang="it-IT" sz="2000" kern="1200" dirty="0" smtClean="0">
            <a:solidFill>
              <a:srgbClr val="000000"/>
            </a:solidFill>
          </a:endParaRPr>
        </a:p>
        <a:p>
          <a:pPr lvl="0" algn="l" defTabSz="889000">
            <a:lnSpc>
              <a:spcPct val="90000"/>
            </a:lnSpc>
            <a:spcBef>
              <a:spcPct val="0"/>
            </a:spcBef>
            <a:spcAft>
              <a:spcPct val="35000"/>
            </a:spcAft>
          </a:pPr>
          <a:r>
            <a:rPr lang="it-IT" sz="2000" kern="1200" dirty="0" err="1" smtClean="0">
              <a:solidFill>
                <a:srgbClr val="000000"/>
              </a:solidFill>
            </a:rPr>
            <a:t>Risedronato</a:t>
          </a:r>
          <a:r>
            <a:rPr lang="it-IT" sz="2000" kern="1200" dirty="0" smtClean="0">
              <a:solidFill>
                <a:srgbClr val="000000"/>
              </a:solidFill>
            </a:rPr>
            <a:t> </a:t>
          </a:r>
          <a:r>
            <a:rPr lang="it-IT" sz="2000" kern="1200" dirty="0" err="1" smtClean="0">
              <a:solidFill>
                <a:srgbClr val="000000"/>
              </a:solidFill>
            </a:rPr>
            <a:t>±</a:t>
          </a:r>
          <a:r>
            <a:rPr lang="it-IT" sz="2000" kern="1200" dirty="0" smtClean="0">
              <a:solidFill>
                <a:srgbClr val="000000"/>
              </a:solidFill>
            </a:rPr>
            <a:t> vitamina </a:t>
          </a:r>
          <a:r>
            <a:rPr lang="it-IT" sz="2000" kern="1200" dirty="0" err="1" smtClean="0">
              <a:solidFill>
                <a:srgbClr val="000000"/>
              </a:solidFill>
            </a:rPr>
            <a:t>D</a:t>
          </a:r>
          <a:endParaRPr lang="it-IT" sz="2000" kern="1200" dirty="0" smtClean="0">
            <a:solidFill>
              <a:srgbClr val="000000"/>
            </a:solidFill>
          </a:endParaRPr>
        </a:p>
        <a:p>
          <a:pPr lvl="0" algn="l" defTabSz="889000">
            <a:lnSpc>
              <a:spcPct val="90000"/>
            </a:lnSpc>
            <a:spcBef>
              <a:spcPct val="0"/>
            </a:spcBef>
            <a:spcAft>
              <a:spcPct val="35000"/>
            </a:spcAft>
          </a:pPr>
          <a:r>
            <a:rPr lang="it-IT" sz="2000" kern="1200" dirty="0" err="1" smtClean="0">
              <a:solidFill>
                <a:srgbClr val="000000"/>
              </a:solidFill>
            </a:rPr>
            <a:t>Zoledronato</a:t>
          </a:r>
          <a:endParaRPr lang="it-IT" sz="2000" kern="1200" dirty="0">
            <a:solidFill>
              <a:srgbClr val="000000"/>
            </a:solidFill>
          </a:endParaRPr>
        </a:p>
      </dsp:txBody>
      <dsp:txXfrm>
        <a:off x="1377741" y="3016497"/>
        <a:ext cx="6278022" cy="1292784"/>
      </dsp:txXfrm>
    </dsp:sp>
    <dsp:sp modelId="{04202F1D-5F2F-5E45-8C7E-A05DEA1E3049}">
      <dsp:nvSpPr>
        <dsp:cNvPr id="0" name=""/>
        <dsp:cNvSpPr/>
      </dsp:nvSpPr>
      <dsp:spPr>
        <a:xfrm>
          <a:off x="6966893" y="980361"/>
          <a:ext cx="840309" cy="840309"/>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6966893" y="980361"/>
        <a:ext cx="840309" cy="840309"/>
      </dsp:txXfrm>
    </dsp:sp>
    <dsp:sp modelId="{0DB9C485-397C-1A45-8C97-D014DE23603D}">
      <dsp:nvSpPr>
        <dsp:cNvPr id="0" name=""/>
        <dsp:cNvSpPr/>
      </dsp:nvSpPr>
      <dsp:spPr>
        <a:xfrm>
          <a:off x="7655764" y="2479991"/>
          <a:ext cx="840309" cy="840309"/>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7655764" y="2479991"/>
        <a:ext cx="840309" cy="8403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6CC82-3A0F-A748-A2A8-1A4917971944}">
      <dsp:nvSpPr>
        <dsp:cNvPr id="0" name=""/>
        <dsp:cNvSpPr/>
      </dsp:nvSpPr>
      <dsp:spPr>
        <a:xfrm>
          <a:off x="0" y="0"/>
          <a:ext cx="7700827" cy="1301454"/>
        </a:xfrm>
        <a:prstGeom prst="roundRect">
          <a:avLst>
            <a:gd name="adj" fmla="val 10000"/>
          </a:avLst>
        </a:prstGeom>
        <a:solidFill>
          <a:schemeClr val="bg1"/>
        </a:solidFill>
        <a:ln w="19050">
          <a:solidFill>
            <a:schemeClr val="accent6">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b="1" kern="1200" cap="none" spc="0" dirty="0" smtClean="0">
              <a:ln w="1905"/>
              <a:solidFill>
                <a:srgbClr val="000000"/>
              </a:solidFill>
              <a:effectLst>
                <a:innerShdw blurRad="69850" dist="43180" dir="5400000">
                  <a:srgbClr val="000000">
                    <a:alpha val="65000"/>
                  </a:srgbClr>
                </a:innerShdw>
              </a:effectLst>
            </a:rPr>
            <a:t>PREVENZIONE SECONDARIA</a:t>
          </a:r>
        </a:p>
        <a:p>
          <a:pPr lvl="0" algn="l" defTabSz="889000">
            <a:lnSpc>
              <a:spcPct val="90000"/>
            </a:lnSpc>
            <a:spcBef>
              <a:spcPct val="0"/>
            </a:spcBef>
            <a:spcAft>
              <a:spcPct val="35000"/>
            </a:spcAft>
          </a:pPr>
          <a:r>
            <a:rPr lang="it-IT" sz="2000" b="1" kern="1200" cap="none" spc="0" dirty="0" smtClean="0">
              <a:ln w="1905"/>
              <a:solidFill>
                <a:srgbClr val="FF0000"/>
              </a:solidFill>
              <a:effectLst>
                <a:innerShdw blurRad="69850" dist="43180" dir="5400000">
                  <a:srgbClr val="000000">
                    <a:alpha val="65000"/>
                  </a:srgbClr>
                </a:innerShdw>
              </a:effectLst>
            </a:rPr>
            <a:t>Pregresse fratture vertebrali e/o femorali</a:t>
          </a:r>
          <a:endParaRPr lang="it-IT" sz="2000" b="1" kern="1200" cap="none" spc="0" dirty="0">
            <a:ln w="1905"/>
            <a:solidFill>
              <a:srgbClr val="000000"/>
            </a:solidFill>
            <a:effectLst>
              <a:innerShdw blurRad="69850" dist="43180" dir="5400000">
                <a:srgbClr val="000000">
                  <a:alpha val="65000"/>
                </a:srgbClr>
              </a:innerShdw>
            </a:effectLst>
          </a:endParaRPr>
        </a:p>
      </dsp:txBody>
      <dsp:txXfrm>
        <a:off x="0" y="0"/>
        <a:ext cx="6372693" cy="1301454"/>
      </dsp:txXfrm>
    </dsp:sp>
    <dsp:sp modelId="{EC6C889A-323D-D042-9F8D-433918A4853E}">
      <dsp:nvSpPr>
        <dsp:cNvPr id="0" name=""/>
        <dsp:cNvSpPr/>
      </dsp:nvSpPr>
      <dsp:spPr>
        <a:xfrm>
          <a:off x="679484" y="1518363"/>
          <a:ext cx="7700827" cy="1301454"/>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u="sng"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it-IT" sz="2000" b="1" u="sng" kern="120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fratture</a:t>
          </a:r>
          <a:endParaRPr lang="it-IT" sz="2000" b="1"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79484" y="1518363"/>
        <a:ext cx="6175397" cy="1301454"/>
      </dsp:txXfrm>
    </dsp:sp>
    <dsp:sp modelId="{D740891F-56EF-8745-B694-63DD98AF20C8}">
      <dsp:nvSpPr>
        <dsp:cNvPr id="0" name=""/>
        <dsp:cNvSpPr/>
      </dsp:nvSpPr>
      <dsp:spPr>
        <a:xfrm>
          <a:off x="1358969" y="3036727"/>
          <a:ext cx="7700827" cy="1301454"/>
        </a:xfrm>
        <a:prstGeom prst="roundRect">
          <a:avLst>
            <a:gd name="adj" fmla="val 10000"/>
          </a:avLst>
        </a:prstGeom>
        <a:solidFill>
          <a:schemeClr val="bg1"/>
        </a:solidFill>
        <a:ln w="19050">
          <a:solidFill>
            <a:schemeClr val="bg1">
              <a:lumMod val="75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err="1" smtClean="0">
              <a:solidFill>
                <a:srgbClr val="000000"/>
              </a:solidFill>
            </a:rPr>
            <a:t>Alendronato</a:t>
          </a:r>
          <a:r>
            <a:rPr lang="it-IT" sz="2000" kern="1200" dirty="0" smtClean="0">
              <a:solidFill>
                <a:srgbClr val="000000"/>
              </a:solidFill>
            </a:rPr>
            <a:t> </a:t>
          </a:r>
          <a:r>
            <a:rPr lang="it-IT" sz="2000" kern="1200" dirty="0" err="1" smtClean="0">
              <a:solidFill>
                <a:srgbClr val="000000"/>
              </a:solidFill>
            </a:rPr>
            <a:t>±</a:t>
          </a:r>
          <a:r>
            <a:rPr lang="it-IT" sz="2000" kern="1200" dirty="0" smtClean="0">
              <a:solidFill>
                <a:srgbClr val="000000"/>
              </a:solidFill>
            </a:rPr>
            <a:t> vitamina </a:t>
          </a:r>
          <a:r>
            <a:rPr lang="it-IT" sz="2000" kern="1200" dirty="0" err="1" smtClean="0">
              <a:solidFill>
                <a:srgbClr val="000000"/>
              </a:solidFill>
            </a:rPr>
            <a:t>D</a:t>
          </a:r>
          <a:endParaRPr lang="it-IT" sz="2000" kern="1200" dirty="0" smtClean="0">
            <a:solidFill>
              <a:srgbClr val="000000"/>
            </a:solidFill>
          </a:endParaRPr>
        </a:p>
        <a:p>
          <a:pPr lvl="0" algn="l" defTabSz="889000">
            <a:lnSpc>
              <a:spcPct val="90000"/>
            </a:lnSpc>
            <a:spcBef>
              <a:spcPct val="0"/>
            </a:spcBef>
            <a:spcAft>
              <a:spcPct val="35000"/>
            </a:spcAft>
          </a:pPr>
          <a:r>
            <a:rPr lang="it-IT" sz="2000" kern="1200" dirty="0" err="1" smtClean="0">
              <a:solidFill>
                <a:srgbClr val="000000"/>
              </a:solidFill>
            </a:rPr>
            <a:t>Risedronato</a:t>
          </a:r>
          <a:r>
            <a:rPr lang="it-IT" sz="2000" kern="1200" dirty="0" smtClean="0">
              <a:solidFill>
                <a:srgbClr val="000000"/>
              </a:solidFill>
            </a:rPr>
            <a:t> </a:t>
          </a:r>
          <a:r>
            <a:rPr lang="it-IT" sz="2000" kern="1200" dirty="0" err="1" smtClean="0">
              <a:solidFill>
                <a:srgbClr val="000000"/>
              </a:solidFill>
            </a:rPr>
            <a:t>±</a:t>
          </a:r>
          <a:r>
            <a:rPr lang="it-IT" sz="2000" kern="1200" dirty="0" smtClean="0">
              <a:solidFill>
                <a:srgbClr val="000000"/>
              </a:solidFill>
            </a:rPr>
            <a:t> vitamina </a:t>
          </a:r>
          <a:r>
            <a:rPr lang="it-IT" sz="2000" kern="1200" dirty="0" err="1" smtClean="0">
              <a:solidFill>
                <a:srgbClr val="000000"/>
              </a:solidFill>
            </a:rPr>
            <a:t>D</a:t>
          </a:r>
          <a:endParaRPr lang="it-IT" sz="2000" kern="1200" dirty="0" smtClean="0">
            <a:solidFill>
              <a:srgbClr val="000000"/>
            </a:solidFill>
          </a:endParaRPr>
        </a:p>
        <a:p>
          <a:pPr lvl="0" algn="l" defTabSz="889000">
            <a:lnSpc>
              <a:spcPct val="90000"/>
            </a:lnSpc>
            <a:spcBef>
              <a:spcPct val="0"/>
            </a:spcBef>
            <a:spcAft>
              <a:spcPct val="35000"/>
            </a:spcAft>
          </a:pPr>
          <a:r>
            <a:rPr lang="it-IT" sz="2000" kern="1200" dirty="0" err="1" smtClean="0">
              <a:solidFill>
                <a:srgbClr val="000000"/>
              </a:solidFill>
            </a:rPr>
            <a:t>Zoledronato</a:t>
          </a:r>
          <a:endParaRPr lang="it-IT" sz="2000" kern="1200" dirty="0">
            <a:solidFill>
              <a:srgbClr val="000000"/>
            </a:solidFill>
          </a:endParaRPr>
        </a:p>
      </dsp:txBody>
      <dsp:txXfrm>
        <a:off x="1358969" y="3036727"/>
        <a:ext cx="6175397" cy="1301454"/>
      </dsp:txXfrm>
    </dsp:sp>
    <dsp:sp modelId="{04202F1D-5F2F-5E45-8C7E-A05DEA1E3049}">
      <dsp:nvSpPr>
        <dsp:cNvPr id="0" name=""/>
        <dsp:cNvSpPr/>
      </dsp:nvSpPr>
      <dsp:spPr>
        <a:xfrm>
          <a:off x="6854881" y="986936"/>
          <a:ext cx="845945" cy="845945"/>
        </a:xfrm>
        <a:prstGeom prst="downArrow">
          <a:avLst>
            <a:gd name="adj1" fmla="val 55000"/>
            <a:gd name="adj2" fmla="val 45000"/>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6854881" y="986936"/>
        <a:ext cx="845945" cy="845945"/>
      </dsp:txXfrm>
    </dsp:sp>
    <dsp:sp modelId="{0DB9C485-397C-1A45-8C97-D014DE23603D}">
      <dsp:nvSpPr>
        <dsp:cNvPr id="0" name=""/>
        <dsp:cNvSpPr/>
      </dsp:nvSpPr>
      <dsp:spPr>
        <a:xfrm>
          <a:off x="7534366" y="2496623"/>
          <a:ext cx="845945" cy="845945"/>
        </a:xfrm>
        <a:prstGeom prst="downArrow">
          <a:avLst>
            <a:gd name="adj1" fmla="val 55000"/>
            <a:gd name="adj2" fmla="val 45000"/>
          </a:avLst>
        </a:prstGeom>
        <a:solidFill>
          <a:schemeClr val="bg1">
            <a:lumMod val="5000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7534366" y="2496623"/>
        <a:ext cx="845945" cy="8459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B26F8A-23BF-C44B-B8C7-893AF968EAD4}" type="datetimeFigureOut">
              <a:rPr lang="it-IT" smtClean="0"/>
              <a:pPr/>
              <a:t>27-11-2017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852CA-EDA1-354A-9CA1-0A3AA384171A}"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EAC94-297F-6844-8C89-BEBD7ED9D642}" type="datetimeFigureOut">
              <a:rPr lang="it-IT" smtClean="0"/>
              <a:pPr/>
              <a:t>27-11-2017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89035-40C9-7F4A-92E4-631B0F42417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1" smtClean="0"/>
              <a:t>FASE INIZIALE: contrazione delle cellule di rivestimento e reclutamento dei precursori osteoclastici</a:t>
            </a:r>
          </a:p>
          <a:p>
            <a:pPr eaLnBrk="1" hangingPunct="1">
              <a:spcBef>
                <a:spcPct val="0"/>
              </a:spcBef>
            </a:pPr>
            <a:r>
              <a:rPr lang="it-IT" smtClean="0"/>
              <a:t>Schematic representation of the bone remodelling process. Bone remodelling starts when different inputs led to activation of lining cells, which increase surface expression of RANKL. RANKL interacts with its receptor RANK (Receptor Activator of Nuclear κB) thus triggering osteoclast differentiation (Activation phase). Osteoclasts resorbe bone (Resorption Phase) thus allowing the release of factors usually stored in the bone matrix (BMPs, TGFβ, FGFs) that recruit osteoblasts in the reabsorbed area. Once recruited, osteoblasts produce the new bone matrix, and promote its mineralization (Formation phase), thus completing the bone remodelling process (Pre-OCLs = pre-osteoclasts; OCL = osteoclast; OBLs = osteoblasts).</a:t>
            </a:r>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E461F4-3962-464B-AE9F-97AD429BB66D}" type="slidenum">
              <a:rPr lang="it-IT">
                <a:cs typeface="Arial" charset="0"/>
              </a:rPr>
              <a:pPr fontAlgn="base">
                <a:spcBef>
                  <a:spcPct val="0"/>
                </a:spcBef>
                <a:spcAft>
                  <a:spcPct val="0"/>
                </a:spcAft>
                <a:defRPr/>
              </a:pPr>
              <a:t>3</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it-IT" smtClean="0">
                <a:latin typeface="Arial" charset="0"/>
              </a:rPr>
              <a:t>E’ quindi ben evidente come, oltre alla diagnosi clinica e strumentale, anche il laboratorio sia fondamentale per la diagnostica differenziale. Sulla base della frequenza delle varie condizioni patologiche potenzialmente osteopenizzanti, si può supporre che pochi esami debbano essere considerati di 1°  livello. Il dosaggio del PTH e della 25-OH-D non è da considerarsi routinario in questi pazienti. Tuttavia, l’altissima prevalenza dell’ipovitaminosi D e dell’iperparatiroidismo secondario nei soggetti anziani, può rendere ragionevole dosare anche questi parametri in prima battuta. Esami di 3° livello possono poi essere considerati quelli da eseguirsi nel sospetto di patologie specifiche (ipogonadismo, ipercortisolismo endogeno, disfunzioni tiroidee, ecc.)</a:t>
            </a:r>
          </a:p>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49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704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E4413-F58B-41BD-BF7F-815943A46ABC}" type="slidenum">
              <a:rPr lang="en-US">
                <a:solidFill>
                  <a:srgbClr val="000000"/>
                </a:solidFill>
                <a:cs typeface="Arial" charset="0"/>
              </a:rPr>
              <a:pPr fontAlgn="base">
                <a:spcBef>
                  <a:spcPct val="0"/>
                </a:spcBef>
                <a:spcAft>
                  <a:spcPct val="0"/>
                </a:spcAft>
                <a:defRPr/>
              </a:pPr>
              <a:t>43</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egnaposto immagine diapositiva 1"/>
          <p:cNvSpPr>
            <a:spLocks noGrp="1" noRot="1" noChangeAspect="1"/>
          </p:cNvSpPr>
          <p:nvPr>
            <p:ph type="sldImg"/>
          </p:nvPr>
        </p:nvSpPr>
        <p:spPr bwMode="auto">
          <a:noFill/>
          <a:ln>
            <a:solidFill>
              <a:srgbClr val="000000"/>
            </a:solidFill>
            <a:miter lim="800000"/>
            <a:headEnd/>
            <a:tailEnd/>
          </a:ln>
        </p:spPr>
      </p:sp>
      <p:sp>
        <p:nvSpPr>
          <p:cNvPr id="870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Deprivazione androgenica</a:t>
            </a:r>
          </a:p>
        </p:txBody>
      </p:sp>
      <p:sp>
        <p:nvSpPr>
          <p:cNvPr id="8909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391324-BD1A-46B3-89A5-16A40E7651E6}" type="slidenum">
              <a:rPr lang="it-IT">
                <a:cs typeface="Arial" charset="0"/>
              </a:rPr>
              <a:pPr fontAlgn="base">
                <a:spcBef>
                  <a:spcPct val="0"/>
                </a:spcBef>
                <a:spcAft>
                  <a:spcPct val="0"/>
                </a:spcAft>
                <a:defRPr/>
              </a:pPr>
              <a:t>47</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969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720EA-3799-4F87-B8BA-D9C228F062FA}" type="slidenum">
              <a:rPr lang="it-IT">
                <a:cs typeface="Arial" charset="0"/>
              </a:rPr>
              <a:pPr fontAlgn="base">
                <a:spcBef>
                  <a:spcPct val="0"/>
                </a:spcBef>
                <a:spcAft>
                  <a:spcPct val="0"/>
                </a:spcAft>
                <a:defRPr/>
              </a:pPr>
              <a:t>14</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a:p>
            <a:pPr eaLnBrk="1" hangingPunct="1">
              <a:spcBef>
                <a:spcPct val="0"/>
              </a:spcBef>
            </a:pPr>
            <a:r>
              <a:rPr lang="it-IT" smtClean="0"/>
              <a:t>Inoltre, poiché i vari fattori di rischio presentano un effetto cumulativo nella determinazione del rischio fratturativo,</a:t>
            </a:r>
          </a:p>
          <a:p>
            <a:pPr eaLnBrk="1" hangingPunct="1">
              <a:spcBef>
                <a:spcPct val="0"/>
              </a:spcBef>
            </a:pPr>
            <a:r>
              <a:rPr lang="it-IT" smtClean="0"/>
              <a:t>la loro completa identificazione è fondamentale per una corretta quantizzazione del rischio globale</a:t>
            </a:r>
          </a:p>
          <a:p>
            <a:pPr eaLnBrk="1" hangingPunct="1">
              <a:spcBef>
                <a:spcPct val="0"/>
              </a:spcBef>
            </a:pPr>
            <a:r>
              <a:rPr lang="it-IT" smtClean="0"/>
              <a:t>di un soggetto.</a:t>
            </a:r>
          </a:p>
          <a:p>
            <a:pPr eaLnBrk="1" hangingPunct="1">
              <a:spcBef>
                <a:spcPct val="0"/>
              </a:spcBef>
            </a:pPr>
            <a:endParaRPr lang="it-IT" smtClean="0"/>
          </a:p>
        </p:txBody>
      </p:sp>
      <p:sp>
        <p:nvSpPr>
          <p:cNvPr id="419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4A8D20-CD25-4B9A-B2D9-ABC02A20C527}" type="slidenum">
              <a:rPr lang="it-IT">
                <a:cs typeface="Arial" charset="0"/>
              </a:rPr>
              <a:pPr fontAlgn="base">
                <a:spcBef>
                  <a:spcPct val="0"/>
                </a:spcBef>
                <a:spcAft>
                  <a:spcPct val="0"/>
                </a:spcAft>
                <a:defRPr/>
              </a:pPr>
              <a:t>15</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egnaposto immagine diapositiva 1"/>
          <p:cNvSpPr>
            <a:spLocks noGrp="1" noRot="1" noChangeAspec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L’unità di misura si basa sulla valutazione del T score </a:t>
            </a:r>
          </a:p>
        </p:txBody>
      </p:sp>
      <p:sp>
        <p:nvSpPr>
          <p:cNvPr id="3379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665E-B322-4643-B3DE-159799D01BEF}" type="slidenum">
              <a:rPr lang="it-IT">
                <a:cs typeface="Arial" charset="0"/>
              </a:rPr>
              <a:pPr fontAlgn="base">
                <a:spcBef>
                  <a:spcPct val="0"/>
                </a:spcBef>
                <a:spcAft>
                  <a:spcPct val="0"/>
                </a:spcAft>
                <a:defRPr/>
              </a:pPr>
              <a:t>18</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FRAX L’applicazione software FRAX permette di identificare quali pazienti hanno </a:t>
            </a:r>
            <a:r>
              <a:rPr lang="it-IT" b="1" smtClean="0"/>
              <a:t>più probabilità di incorrere in una </a:t>
            </a:r>
            <a:r>
              <a:rPr lang="it-IT" b="1" u="sng" smtClean="0"/>
              <a:t>frattura di femore o in una frattura osteoporotica</a:t>
            </a:r>
            <a:r>
              <a:rPr lang="it-IT" b="1" smtClean="0"/>
              <a:t> importante della colonna vertebrale</a:t>
            </a:r>
            <a:r>
              <a:rPr lang="it-IT" smtClean="0"/>
              <a:t>, </a:t>
            </a:r>
            <a:r>
              <a:rPr lang="it-IT" b="1" smtClean="0"/>
              <a:t>dell'avambraccio, del femore o della spalla </a:t>
            </a:r>
            <a:r>
              <a:rPr lang="it-IT" smtClean="0"/>
              <a:t>nei 10 anni successivi. </a:t>
            </a:r>
          </a:p>
          <a:p>
            <a:pPr eaLnBrk="1" hangingPunct="1">
              <a:spcBef>
                <a:spcPct val="0"/>
              </a:spcBef>
            </a:pPr>
            <a:r>
              <a:rPr lang="it-IT" smtClean="0"/>
              <a:t>Utilizzando un algoritmo sviluppato dall'Organizzazione Mondiale della Sanità, l'applicazione acquisisce automaticamente i risultati dell'analisi della densità minerale ossea del femore (BMD) prendendo in considerazione anche i fattori di rischio. </a:t>
            </a:r>
          </a:p>
          <a:p>
            <a:pPr eaLnBrk="1" hangingPunct="1">
              <a:spcBef>
                <a:spcPct val="0"/>
              </a:spcBef>
            </a:pPr>
            <a:r>
              <a:rPr lang="it-IT" b="1" smtClean="0"/>
              <a:t>Il modello FRAX consente inoltre di identificare i pazienti, </a:t>
            </a:r>
            <a:r>
              <a:rPr lang="it-IT" b="1" u="sng" smtClean="0"/>
              <a:t>nella categoria con bassa massa ossea, che potrebbero ottenere più vantaggi dal trattamento.</a:t>
            </a:r>
          </a:p>
        </p:txBody>
      </p:sp>
      <p:sp>
        <p:nvSpPr>
          <p:cNvPr id="563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95178-8902-4F8F-9A6E-1B471AA4232B}" type="slidenum">
              <a:rPr lang="it-IT">
                <a:cs typeface="Arial" charset="0"/>
              </a:rPr>
              <a:pPr fontAlgn="base">
                <a:spcBef>
                  <a:spcPct val="0"/>
                </a:spcBef>
                <a:spcAft>
                  <a:spcPct val="0"/>
                </a:spcAft>
                <a:defRPr/>
              </a:pPr>
              <a:t>23</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In Italia la SIOMMMS –SIR ha elaborato alcuni adattamenti dell'algoritmo FRAX con lo sviluppo finale di DeFRA.</a:t>
            </a:r>
          </a:p>
          <a:p>
            <a:pPr eaLnBrk="1" hangingPunct="1">
              <a:spcBef>
                <a:spcPct val="0"/>
              </a:spcBef>
            </a:pPr>
            <a:r>
              <a:rPr lang="it-IT" smtClean="0"/>
              <a:t>L'utilizzo di DeFRA consente di documentare in maniera oggettiva la gravità e il potenziale impatto dell'osteoporosi migliorando la percezione del rischio sia da parte del paziente che degli altri operatori sanitari.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5411B-BD4F-4E73-8BCA-7DD904B93517}" type="slidenum">
              <a:rPr lang="it-IT">
                <a:solidFill>
                  <a:srgbClr val="000000"/>
                </a:solidFill>
                <a:cs typeface="Arial" charset="0"/>
              </a:rPr>
              <a:pPr fontAlgn="base">
                <a:spcBef>
                  <a:spcPct val="0"/>
                </a:spcBef>
                <a:spcAft>
                  <a:spcPct val="0"/>
                </a:spcAft>
                <a:defRPr/>
              </a:pPr>
              <a:t>34</a:t>
            </a:fld>
            <a:endParaRPr lang="it-IT">
              <a:solidFill>
                <a:srgbClr val="000000"/>
              </a:solidFill>
              <a:cs typeface="Arial" charset="0"/>
            </a:endParaRPr>
          </a:p>
        </p:txBody>
      </p:sp>
      <p:sp>
        <p:nvSpPr>
          <p:cNvPr id="63490" name="Rectangle 2"/>
          <p:cNvSpPr>
            <a:spLocks noGrp="1" noRot="1" noChangeAspect="1" noChangeArrowheads="1" noTextEdit="1"/>
          </p:cNvSpPr>
          <p:nvPr>
            <p:ph type="sldImg"/>
          </p:nvPr>
        </p:nvSpPr>
        <p:spPr bwMode="auto">
          <a:xfrm>
            <a:off x="393700" y="692150"/>
            <a:ext cx="6070600" cy="3416300"/>
          </a:xfrm>
          <a:noFill/>
          <a:ln cap="flat">
            <a:solidFill>
              <a:schemeClr val="tx1"/>
            </a:solidFill>
            <a:miter lim="800000"/>
            <a:headEnd/>
            <a:tailEnd/>
          </a:ln>
        </p:spPr>
      </p:sp>
      <p:sp>
        <p:nvSpPr>
          <p:cNvPr id="63491" name="Rectangle 3"/>
          <p:cNvSpPr>
            <a:spLocks noGrp="1" noChangeArrowheads="1"/>
          </p:cNvSpPr>
          <p:nvPr>
            <p:ph type="body" idx="1"/>
          </p:nvPr>
        </p:nvSpPr>
        <p:spPr bwMode="auto">
          <a:xfrm>
            <a:off x="914400" y="4357688"/>
            <a:ext cx="5029200" cy="4132262"/>
          </a:xfrm>
          <a:noFill/>
        </p:spPr>
        <p:txBody>
          <a:bodyPr wrap="square" lIns="90483" tIns="44448" rIns="90483" bIns="44448" numCol="1" anchor="t" anchorCtr="0" compatLnSpc="1">
            <a:prstTxWarp prst="textNoShape">
              <a:avLst/>
            </a:prstTxWarp>
          </a:bodyPr>
          <a:lstStyle/>
          <a:p>
            <a:pPr eaLnBrk="1" hangingPunct="1">
              <a:spcBef>
                <a:spcPct val="0"/>
              </a:spcBef>
            </a:pPr>
            <a:endParaRPr lang="it-IT"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egnaposto immagine diapositiva 1"/>
          <p:cNvSpPr>
            <a:spLocks noGrp="1" noRot="1" noChangeAspect="1"/>
          </p:cNvSpPr>
          <p:nvPr>
            <p:ph type="sldImg"/>
          </p:nvPr>
        </p:nvSpPr>
        <p:spPr bwMode="auto">
          <a:noFill/>
          <a:ln>
            <a:solidFill>
              <a:srgbClr val="000000"/>
            </a:solidFill>
            <a:miter lim="800000"/>
            <a:headEnd/>
            <a:tailEnd/>
          </a:ln>
        </p:spPr>
      </p:sp>
      <p:sp>
        <p:nvSpPr>
          <p:cNvPr id="655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Sistemare tabella</a:t>
            </a:r>
          </a:p>
        </p:txBody>
      </p:sp>
      <p:sp>
        <p:nvSpPr>
          <p:cNvPr id="4915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9BBC2-1876-4DC3-AD0F-7D122A96BD6A}" type="slidenum">
              <a:rPr lang="it-IT">
                <a:cs typeface="Arial" charset="0"/>
              </a:rPr>
              <a:pPr fontAlgn="base">
                <a:spcBef>
                  <a:spcPct val="0"/>
                </a:spcBef>
                <a:spcAft>
                  <a:spcPct val="0"/>
                </a:spcAft>
                <a:defRPr/>
              </a:pPr>
              <a:t>35</a:t>
            </a:fld>
            <a:endParaRPr lang="it-I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Studio condotto in un intervallo temporale di 5 anni,</a:t>
            </a:r>
          </a:p>
          <a:p>
            <a:pPr eaLnBrk="1" hangingPunct="1">
              <a:spcBef>
                <a:spcPct val="0"/>
              </a:spcBef>
            </a:pPr>
            <a:r>
              <a:rPr lang="it-IT" smtClean="0"/>
              <a:t>Analisi retrospettiva basata sul riconoscimento delle fratture vertebrali viste a rx torace di controllo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apositiva titolo">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A4F1E3D-5E6C-4FE7-8C19-2FD30815C8A3}"/>
              </a:ext>
            </a:extLst>
          </p:cNvPr>
          <p:cNvPicPr>
            <a:picLocks noChangeAspect="1" noChangeArrowheads="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621" y="6467296"/>
            <a:ext cx="1270254" cy="3217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4"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2C411D3-6BEE-44F8-B71E-657ECD7DFFAB}"/>
              </a:ext>
            </a:extLst>
          </p:cNvPr>
          <p:cNvPicPr>
            <a:picLocks noChangeAspect="1" noChangeArrowheads="1"/>
          </p:cNvPicPr>
          <p:nvPr userDrawn="1"/>
        </p:nvPicPr>
        <p:blipFill rotWithShape="1">
          <a:blip r:embed="rId3">
            <a:duotone>
              <a:schemeClr val="accent6">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72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57724" b="2329"/>
          <a:stretch/>
        </p:blipFill>
        <p:spPr bwMode="auto">
          <a:xfrm>
            <a:off x="27433" y="6387047"/>
            <a:ext cx="416794" cy="41282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 name="Titolo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5750E9E-954F-4B7A-A2BA-5E3D7938564D}"/>
              </a:ext>
            </a:extLst>
          </p:cNvPr>
          <p:cNvSpPr>
            <a:spLocks noGrp="1"/>
          </p:cNvSpPr>
          <p:nvPr>
            <p:ph type="ctrTitle"/>
          </p:nvPr>
        </p:nvSpPr>
        <p:spPr>
          <a:xfrm>
            <a:off x="1097280" y="758952"/>
            <a:ext cx="10058400" cy="3566160"/>
          </a:xfrm>
        </p:spPr>
        <p:txBody>
          <a:bodyPr/>
          <a:lstStyle/>
          <a:p>
            <a:r>
              <a:rPr lang="it-IT" sz="7200" dirty="0"/>
              <a:t>Introduzione al </a:t>
            </a:r>
            <a:r>
              <a:rPr lang="it-IT" sz="7200" dirty="0" smtClean="0"/>
              <a:t>corso</a:t>
            </a:r>
            <a:br>
              <a:rPr lang="it-IT" sz="7200" dirty="0" smtClean="0"/>
            </a:br>
            <a:r>
              <a:rPr lang="it-IT" sz="7200" dirty="0" smtClean="0"/>
              <a:t>L’esercizio nelle patologie reumatiche</a:t>
            </a:r>
            <a:endParaRPr lang="it-IT" dirty="0"/>
          </a:p>
        </p:txBody>
      </p:sp>
      <p:sp>
        <p:nvSpPr>
          <p:cNvPr id="14" name="Sottotitolo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3331731-A97F-4329-A063-4EDD1BBEC5C8}"/>
              </a:ext>
            </a:extLst>
          </p:cNvPr>
          <p:cNvSpPr>
            <a:spLocks noGrp="1"/>
          </p:cNvSpPr>
          <p:nvPr userDrawn="1">
            <p:ph type="subTitle" idx="1"/>
          </p:nvPr>
        </p:nvSpPr>
        <p:spPr>
          <a:xfrm>
            <a:off x="1100051" y="4455620"/>
            <a:ext cx="10058400" cy="1487979"/>
          </a:xfrm>
        </p:spPr>
        <p:txBody>
          <a:bodyPr>
            <a:normAutofit fontScale="62500" lnSpcReduction="20000"/>
          </a:bodyPr>
          <a:lstStyle/>
          <a:p>
            <a:pPr algn="ctr"/>
            <a:r>
              <a:rPr lang="it-IT" sz="3400" dirty="0" err="1" smtClean="0"/>
              <a:t>DOTT</a:t>
            </a:r>
            <a:r>
              <a:rPr lang="it-IT" sz="3400" dirty="0" smtClean="0"/>
              <a:t>. ALESSANDRA BORTOLUZZI </a:t>
            </a:r>
            <a:r>
              <a:rPr lang="it-IT" sz="3400" dirty="0" err="1"/>
              <a:t>–</a:t>
            </a:r>
            <a:r>
              <a:rPr lang="it-IT" sz="3400" dirty="0" smtClean="0"/>
              <a:t> brtlsn1@unife.it</a:t>
            </a:r>
          </a:p>
          <a:p>
            <a:pPr algn="ctr"/>
            <a:r>
              <a:rPr lang="it-IT" sz="3200" i="1" dirty="0"/>
              <a:t>Sezione di reumatologia ed ematologia </a:t>
            </a:r>
            <a:endParaRPr lang="it-IT" i="1" dirty="0"/>
          </a:p>
          <a:p>
            <a:pPr algn="ctr"/>
            <a:r>
              <a:rPr lang="it-IT" dirty="0"/>
              <a:t>Dipartimento di Scienze mediche </a:t>
            </a:r>
          </a:p>
          <a:p>
            <a:pPr algn="ctr"/>
            <a:r>
              <a:rPr lang="it-IT" b="1" dirty="0"/>
              <a:t>Università degli studi di Ferrara</a:t>
            </a:r>
            <a:endParaRPr lang="it-IT" sz="1600" b="1" dirty="0"/>
          </a:p>
          <a:p>
            <a:pPr algn="ctr"/>
            <a:endParaRPr lang="it-IT" sz="1200" dirty="0"/>
          </a:p>
        </p:txBody>
      </p:sp>
      <p:sp>
        <p:nvSpPr>
          <p:cNvPr id="15" name="CasellaDiTesto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dirty="0" smtClean="0">
                <a:solidFill>
                  <a:schemeClr val="bg2">
                    <a:lumMod val="50000"/>
                  </a:schemeClr>
                </a:solidFill>
              </a:rPr>
              <a:t>[16]</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[OSTEOPOROSI]</a:t>
            </a:r>
            <a:endParaRPr lang="it-IT" sz="1100" dirty="0">
              <a:solidFill>
                <a:schemeClr val="bg2">
                  <a:lumMod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218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dirty="0" smtClean="0"/>
              <a:t>Modifica gli stili del testo dello schema</a:t>
            </a:r>
          </a:p>
          <a:p>
            <a:pPr lvl="1"/>
            <a:r>
              <a:rPr lang="it-IT" dirty="0" smtClean="0"/>
              <a:t>Secondo </a:t>
            </a:r>
            <a:r>
              <a:rPr lang="it-IT" dirty="0"/>
              <a:t>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
        <p:nvSpPr>
          <p:cNvPr id="7" name="Titolo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622FEC9-9B41-483D-A629-6AC7A992358D}"/>
              </a:ext>
            </a:extLst>
          </p:cNvPr>
          <p:cNvSpPr>
            <a:spLocks noGrp="1"/>
          </p:cNvSpPr>
          <p:nvPr userDrawn="1">
            <p:ph type="title"/>
          </p:nvPr>
        </p:nvSpPr>
        <p:spPr>
          <a:xfrm>
            <a:off x="510621" y="286603"/>
            <a:ext cx="11166267" cy="801533"/>
          </a:xfrm>
        </p:spPr>
        <p:txBody>
          <a:bodyPr>
            <a:normAutofit fontScale="90000"/>
          </a:bodyPr>
          <a:lstStyle/>
          <a:p>
            <a:endParaRPr lang="it-IT" altLang="it-IT" sz="4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222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512063" y="259171"/>
            <a:ext cx="11164823" cy="828965"/>
          </a:xfrm>
        </p:spPr>
        <p:txBody>
          <a:bodyPr/>
          <a:lstStyle/>
          <a:p>
            <a:endParaRPr lang="en-US" dirty="0"/>
          </a:p>
        </p:txBody>
      </p:sp>
      <p:sp>
        <p:nvSpPr>
          <p:cNvPr id="3" name="Content Placeholder 2"/>
          <p:cNvSpPr>
            <a:spLocks noGrp="1"/>
          </p:cNvSpPr>
          <p:nvPr>
            <p:ph sz="half" idx="1"/>
          </p:nvPr>
        </p:nvSpPr>
        <p:spPr>
          <a:xfrm>
            <a:off x="512064" y="1371600"/>
            <a:ext cx="5522974" cy="4497494"/>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6217920" y="1371600"/>
            <a:ext cx="5458967" cy="44974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Slide Number Placeholder 6"/>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8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585216" y="286603"/>
            <a:ext cx="11091670" cy="828965"/>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585216" y="1345765"/>
            <a:ext cx="5449824"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85216" y="2082047"/>
            <a:ext cx="5449824" cy="38784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345765"/>
            <a:ext cx="5458967"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082047"/>
            <a:ext cx="5458966" cy="3878487"/>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Slide Number Placeholder 8"/>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802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5" name="Slide Number Placeholder 4"/>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799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a">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pic>
        <p:nvPicPr>
          <p:cNvPr id="10" name="Picture 2"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0E906EA-3D43-41CD-BA7B-42B507662158}"/>
              </a:ext>
            </a:extLst>
          </p:cNvPr>
          <p:cNvPicPr>
            <a:picLocks noChangeAspect="1" noChangeArrowheads="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621" y="6467296"/>
            <a:ext cx="1270254" cy="3217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4"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9B48F9F-5F08-40D8-A1AC-FCD748181664}"/>
              </a:ext>
            </a:extLst>
          </p:cNvPr>
          <p:cNvPicPr>
            <a:picLocks noChangeAspect="1" noChangeArrowheads="1"/>
          </p:cNvPicPr>
          <p:nvPr userDrawn="1"/>
        </p:nvPicPr>
        <p:blipFill rotWithShape="1">
          <a:blip r:embed="rId3">
            <a:duotone>
              <a:schemeClr val="accent6">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72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57724" b="2329"/>
          <a:stretch/>
        </p:blipFill>
        <p:spPr bwMode="auto">
          <a:xfrm>
            <a:off x="27433" y="6387047"/>
            <a:ext cx="416794" cy="41282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CasellaDiTesto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smtClean="0">
                <a:solidFill>
                  <a:schemeClr val="bg2">
                    <a:lumMod val="50000"/>
                  </a:schemeClr>
                </a:solidFill>
              </a:rPr>
              <a:t>[16]</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[OSTEOPOROSI]</a:t>
            </a:r>
            <a:endParaRPr lang="it-IT" sz="1100" dirty="0">
              <a:solidFill>
                <a:schemeClr val="bg2">
                  <a:lumMod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4318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1"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10621" y="286603"/>
            <a:ext cx="11166267" cy="801533"/>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510621" y="1271016"/>
            <a:ext cx="11166267" cy="4598078"/>
          </a:xfrm>
          <a:prstGeom prst="rect">
            <a:avLst/>
          </a:prstGeom>
        </p:spPr>
        <p:txBody>
          <a:bodyPr vert="horz" lIns="0" tIns="45720" rIns="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11022348" y="6459785"/>
            <a:ext cx="654539" cy="365125"/>
          </a:xfrm>
          <a:prstGeom prst="rect">
            <a:avLst/>
          </a:prstGeom>
        </p:spPr>
        <p:txBody>
          <a:bodyPr vert="horz" lIns="91440" tIns="45720" rIns="91440" bIns="45720" rtlCol="0" anchor="ctr"/>
          <a:lstStyle>
            <a:lvl1pPr algn="r">
              <a:defRPr sz="1050">
                <a:solidFill>
                  <a:schemeClr val="bg2">
                    <a:lumMod val="50000"/>
                  </a:schemeClr>
                </a:solidFill>
              </a:defRPr>
            </a:lvl1pPr>
          </a:lstStyle>
          <a:p>
            <a:fld id="{F6739447-8AC7-4639-8DD6-3A048017A368}" type="slidenum">
              <a:rPr lang="it-IT" smtClean="0"/>
              <a:pPr/>
              <a:t>‹n.›</a:t>
            </a:fld>
            <a:endParaRPr lang="it-IT" dirty="0"/>
          </a:p>
        </p:txBody>
      </p:sp>
      <p:cxnSp>
        <p:nvCxnSpPr>
          <p:cNvPr id="10" name="Straight Connector 9"/>
          <p:cNvCxnSpPr>
            <a:cxnSpLocks/>
          </p:cNvCxnSpPr>
          <p:nvPr/>
        </p:nvCxnSpPr>
        <p:spPr>
          <a:xfrm>
            <a:off x="510621" y="1106909"/>
            <a:ext cx="1116626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FA51658-06CD-4809-A687-B482149651D1}"/>
              </a:ext>
            </a:extLst>
          </p:cNvPr>
          <p:cNvPicPr>
            <a:picLocks noChangeAspect="1" noChangeArrowheads="1"/>
          </p:cNvPicPr>
          <p:nvPr userDrawn="1"/>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621" y="6467296"/>
            <a:ext cx="1270254" cy="3217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Risultati immagini per unif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9620098-B957-41CE-B0AF-27D61A3CD743}"/>
              </a:ext>
            </a:extLst>
          </p:cNvPr>
          <p:cNvPicPr>
            <a:picLocks noChangeAspect="1" noChangeArrowheads="1"/>
          </p:cNvPicPr>
          <p:nvPr userDrawn="1"/>
        </p:nvPicPr>
        <p:blipFill rotWithShape="1">
          <a:blip r:embed="rId9">
            <a:duotone>
              <a:schemeClr val="accent6">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11">
                    <a14:imgEffect>
                      <a14:colorTemperature colorTemp="72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57724" b="2329"/>
          <a:stretch/>
        </p:blipFill>
        <p:spPr bwMode="auto">
          <a:xfrm>
            <a:off x="27433" y="6387047"/>
            <a:ext cx="416794" cy="41282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CasellaDiTesto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dirty="0" smtClean="0">
                <a:solidFill>
                  <a:schemeClr val="bg2">
                    <a:lumMod val="50000"/>
                  </a:schemeClr>
                </a:solidFill>
              </a:rPr>
              <a:t>[16]</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[OSTEOPOROSI]</a:t>
            </a:r>
            <a:endParaRPr lang="it-IT" sz="1100" dirty="0">
              <a:solidFill>
                <a:schemeClr val="bg2">
                  <a:lumMod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455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diagramData" Target="../diagrams/data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5750E9E-954F-4B7A-A2BA-5E3D7938564D}"/>
              </a:ext>
            </a:extLst>
          </p:cNvPr>
          <p:cNvSpPr>
            <a:spLocks noGrp="1"/>
          </p:cNvSpPr>
          <p:nvPr>
            <p:ph type="ctrTitle"/>
          </p:nvPr>
        </p:nvSpPr>
        <p:spPr>
          <a:xfrm>
            <a:off x="1097280" y="758952"/>
            <a:ext cx="10058400" cy="3566160"/>
          </a:xfrm>
        </p:spPr>
        <p:txBody>
          <a:bodyPr>
            <a:normAutofit/>
          </a:bodyPr>
          <a:lstStyle/>
          <a:p>
            <a:r>
              <a:rPr lang="it-IT" sz="6000" dirty="0" smtClean="0"/>
              <a:t>Osteoporosi</a:t>
            </a:r>
            <a:br>
              <a:rPr lang="it-IT" sz="6000" dirty="0" smtClean="0"/>
            </a:br>
            <a:endParaRPr lang="it-IT" sz="6000" dirty="0"/>
          </a:p>
        </p:txBody>
      </p:sp>
      <p:sp>
        <p:nvSpPr>
          <p:cNvPr id="4" name="Sottotitolo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3331731-A97F-4329-A063-4EDD1BBEC5C8}"/>
              </a:ext>
            </a:extLst>
          </p:cNvPr>
          <p:cNvSpPr>
            <a:spLocks noGrp="1"/>
          </p:cNvSpPr>
          <p:nvPr>
            <p:ph type="subTitle" idx="1"/>
          </p:nvPr>
        </p:nvSpPr>
        <p:spPr>
          <a:xfrm>
            <a:off x="1100051" y="4455620"/>
            <a:ext cx="10058400" cy="1487979"/>
          </a:xfrm>
        </p:spPr>
        <p:txBody>
          <a:bodyPr>
            <a:normAutofit fontScale="70000" lnSpcReduction="20000"/>
          </a:bodyPr>
          <a:lstStyle/>
          <a:p>
            <a:pPr algn="ctr"/>
            <a:r>
              <a:rPr lang="it-IT" sz="3400" dirty="0" err="1" smtClean="0"/>
              <a:t>DOTT</a:t>
            </a:r>
            <a:r>
              <a:rPr lang="it-IT" sz="3400" dirty="0" smtClean="0"/>
              <a:t>. ALESSANDRA BORTOLUZZI </a:t>
            </a:r>
            <a:r>
              <a:rPr lang="it-IT" sz="3400" dirty="0" err="1"/>
              <a:t>–</a:t>
            </a:r>
            <a:r>
              <a:rPr lang="it-IT" sz="3400" dirty="0" smtClean="0"/>
              <a:t> brtlsn1@unife.it</a:t>
            </a:r>
          </a:p>
          <a:p>
            <a:pPr algn="ctr"/>
            <a:r>
              <a:rPr lang="it-IT" sz="3200" i="1" dirty="0"/>
              <a:t>Sezione di</a:t>
            </a:r>
            <a:r>
              <a:rPr lang="it-IT" sz="3200" i="1" dirty="0" smtClean="0"/>
              <a:t> Reumatologia </a:t>
            </a:r>
            <a:r>
              <a:rPr lang="it-IT" sz="3200" i="1" dirty="0"/>
              <a:t>ed</a:t>
            </a:r>
            <a:r>
              <a:rPr lang="it-IT" sz="3200" i="1" dirty="0" smtClean="0"/>
              <a:t> Ematologia </a:t>
            </a:r>
            <a:endParaRPr lang="it-IT" i="1" dirty="0"/>
          </a:p>
          <a:p>
            <a:pPr algn="ctr"/>
            <a:r>
              <a:rPr lang="it-IT" dirty="0"/>
              <a:t>Dipartimento di Scienze mediche </a:t>
            </a:r>
          </a:p>
          <a:p>
            <a:pPr algn="ctr"/>
            <a:r>
              <a:rPr lang="it-IT" b="1" dirty="0"/>
              <a:t>Università degli studi di Ferrara</a:t>
            </a:r>
            <a:endParaRPr lang="it-IT" sz="1600" b="1" dirty="0"/>
          </a:p>
          <a:p>
            <a:pPr algn="ctr"/>
            <a:endParaRPr lang="it-IT"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043357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173567" y="2068514"/>
            <a:ext cx="11819467" cy="3736975"/>
          </a:xfrm>
          <a:prstGeom prst="rect">
            <a:avLst/>
          </a:prstGeom>
          <a:noFill/>
          <a:ln w="9525">
            <a:noFill/>
            <a:miter lim="800000"/>
            <a:headEnd/>
            <a:tailEnd/>
          </a:ln>
        </p:spPr>
      </p:pic>
      <p:sp>
        <p:nvSpPr>
          <p:cNvPr id="24578" name="Rettangolo 6"/>
          <p:cNvSpPr>
            <a:spLocks noChangeArrowheads="1"/>
          </p:cNvSpPr>
          <p:nvPr/>
        </p:nvSpPr>
        <p:spPr bwMode="auto">
          <a:xfrm>
            <a:off x="7810501" y="6488114"/>
            <a:ext cx="3015243" cy="307777"/>
          </a:xfrm>
          <a:prstGeom prst="rect">
            <a:avLst/>
          </a:prstGeom>
          <a:solidFill>
            <a:schemeClr val="bg1"/>
          </a:solidFill>
          <a:ln w="9525">
            <a:noFill/>
            <a:miter lim="800000"/>
            <a:headEnd/>
            <a:tailEnd/>
          </a:ln>
        </p:spPr>
        <p:txBody>
          <a:bodyPr wrap="none">
            <a:spAutoFit/>
          </a:bodyPr>
          <a:lstStyle/>
          <a:p>
            <a:r>
              <a:rPr lang="it-IT" sz="1400" i="1">
                <a:solidFill>
                  <a:srgbClr val="000000"/>
                </a:solidFill>
                <a:latin typeface="Calibri" pitchFamily="34" charset="0"/>
              </a:rPr>
              <a:t>Khosla S, J Clin Endocrinol Metab 2010</a:t>
            </a:r>
          </a:p>
        </p:txBody>
      </p:sp>
      <p:sp>
        <p:nvSpPr>
          <p:cNvPr id="5"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MORTALITA’ per FRATTURA in RAPPORTO all’ETA’</a:t>
            </a:r>
            <a:endParaRPr lang="it-IT" sz="4000" b="1" kern="0" dirty="0">
              <a:solidFill>
                <a:schemeClr val="tx2"/>
              </a:solidFill>
              <a:latin typeface="Calibri" pitchFamily="-109" charset="0"/>
              <a:ea typeface="ＭＳ Ｐゴシック" pitchFamily="-109" charset="-128"/>
              <a:cs typeface="ＭＳ Ｐゴシック" pitchFamily="-10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3"/>
          <p:cNvSpPr txBox="1">
            <a:spLocks/>
          </p:cNvSpPr>
          <p:nvPr/>
        </p:nvSpPr>
        <p:spPr bwMode="auto">
          <a:xfrm>
            <a:off x="624417" y="1557338"/>
            <a:ext cx="10972800" cy="4641850"/>
          </a:xfrm>
          <a:prstGeom prst="rect">
            <a:avLst/>
          </a:prstGeom>
          <a:noFill/>
          <a:ln w="9525">
            <a:noFill/>
            <a:miter lim="800000"/>
            <a:headEnd/>
            <a:tailEnd/>
          </a:ln>
        </p:spPr>
        <p:txBody>
          <a:bodyPr/>
          <a:lstStyle/>
          <a:p>
            <a:pPr marL="342900" indent="-342900" defTabSz="914400">
              <a:spcBef>
                <a:spcPct val="20000"/>
              </a:spcBef>
              <a:buFont typeface="Arial" charset="0"/>
              <a:buChar char="•"/>
            </a:pPr>
            <a:r>
              <a:rPr lang="it-IT" sz="2200">
                <a:solidFill>
                  <a:srgbClr val="000000"/>
                </a:solidFill>
                <a:latin typeface="Calibri" pitchFamily="34" charset="0"/>
              </a:rPr>
              <a:t>In Italia, nella popolazione over 45, si verificano circa </a:t>
            </a:r>
            <a:r>
              <a:rPr lang="it-IT" sz="2200" b="1">
                <a:solidFill>
                  <a:srgbClr val="000000"/>
                </a:solidFill>
                <a:latin typeface="Calibri" pitchFamily="34" charset="0"/>
              </a:rPr>
              <a:t>155.000</a:t>
            </a:r>
            <a:r>
              <a:rPr lang="it-IT" sz="2200">
                <a:solidFill>
                  <a:srgbClr val="000000"/>
                </a:solidFill>
                <a:latin typeface="Calibri" pitchFamily="34" charset="0"/>
              </a:rPr>
              <a:t> nuove deformità vertebrali e solo </a:t>
            </a:r>
            <a:r>
              <a:rPr lang="it-IT" sz="2200" b="1">
                <a:solidFill>
                  <a:srgbClr val="000000"/>
                </a:solidFill>
                <a:latin typeface="Calibri" pitchFamily="34" charset="0"/>
              </a:rPr>
              <a:t>15.936 </a:t>
            </a:r>
            <a:r>
              <a:rPr lang="it-IT" sz="2200">
                <a:solidFill>
                  <a:srgbClr val="000000"/>
                </a:solidFill>
                <a:latin typeface="Calibri" pitchFamily="34" charset="0"/>
              </a:rPr>
              <a:t>esitano in un ricovero ospedaliero</a:t>
            </a:r>
          </a:p>
          <a:p>
            <a:pPr marL="342900" indent="-342900" defTabSz="914400">
              <a:spcBef>
                <a:spcPct val="20000"/>
              </a:spcBef>
              <a:buFont typeface="Arial" charset="0"/>
              <a:buChar char="•"/>
            </a:pPr>
            <a:r>
              <a:rPr lang="it-IT" sz="2200">
                <a:solidFill>
                  <a:srgbClr val="000000"/>
                </a:solidFill>
                <a:latin typeface="Calibri" pitchFamily="34" charset="0"/>
              </a:rPr>
              <a:t>Secondo i dati riportati dal gruppo di studio europeo EPOS, in Europa oltre i 65 anni di età </a:t>
            </a:r>
            <a:r>
              <a:rPr lang="it-IT" sz="2200" b="1">
                <a:solidFill>
                  <a:srgbClr val="000000"/>
                </a:solidFill>
                <a:latin typeface="Calibri" pitchFamily="34" charset="0"/>
              </a:rPr>
              <a:t>1 donna su 3 </a:t>
            </a:r>
            <a:r>
              <a:rPr lang="it-IT" sz="2200">
                <a:solidFill>
                  <a:srgbClr val="000000"/>
                </a:solidFill>
                <a:latin typeface="Calibri" pitchFamily="34" charset="0"/>
              </a:rPr>
              <a:t>sarebbe portatrice di una deformità vertebrale</a:t>
            </a:r>
          </a:p>
          <a:p>
            <a:pPr marL="342900" indent="-342900" defTabSz="914400">
              <a:spcBef>
                <a:spcPct val="20000"/>
              </a:spcBef>
              <a:buFont typeface="Arial" charset="0"/>
              <a:buChar char="•"/>
            </a:pPr>
            <a:r>
              <a:rPr lang="it-IT" sz="2200">
                <a:solidFill>
                  <a:srgbClr val="000000"/>
                </a:solidFill>
                <a:latin typeface="Calibri" pitchFamily="34" charset="0"/>
              </a:rPr>
              <a:t>Secondo lo studio italiano ILSA il </a:t>
            </a:r>
            <a:r>
              <a:rPr lang="it-IT" sz="2200" b="1">
                <a:solidFill>
                  <a:srgbClr val="000000"/>
                </a:solidFill>
                <a:latin typeface="Calibri" pitchFamily="34" charset="0"/>
              </a:rPr>
              <a:t>25% delle donne italiane </a:t>
            </a:r>
            <a:r>
              <a:rPr lang="it-IT" sz="2200">
                <a:solidFill>
                  <a:srgbClr val="000000"/>
                </a:solidFill>
                <a:latin typeface="Calibri" pitchFamily="34" charset="0"/>
              </a:rPr>
              <a:t>oltre i 65 anni di età sono portatrici di una deformità vertebrale per un totale (prevalenza stimata) di </a:t>
            </a:r>
            <a:r>
              <a:rPr lang="it-IT" sz="2200" b="1">
                <a:solidFill>
                  <a:srgbClr val="000000"/>
                </a:solidFill>
                <a:latin typeface="Calibri" pitchFamily="34" charset="0"/>
              </a:rPr>
              <a:t>1.500.000</a:t>
            </a:r>
            <a:r>
              <a:rPr lang="it-IT" sz="2200">
                <a:solidFill>
                  <a:srgbClr val="000000"/>
                </a:solidFill>
                <a:latin typeface="Calibri" pitchFamily="34" charset="0"/>
              </a:rPr>
              <a:t> casi.</a:t>
            </a:r>
          </a:p>
          <a:p>
            <a:pPr marL="342900" indent="-342900" defTabSz="914400">
              <a:spcBef>
                <a:spcPct val="20000"/>
              </a:spcBef>
              <a:buFont typeface="Arial" charset="0"/>
              <a:buChar char="•"/>
            </a:pPr>
            <a:r>
              <a:rPr lang="it-IT" sz="2200" b="1">
                <a:solidFill>
                  <a:srgbClr val="000000"/>
                </a:solidFill>
                <a:latin typeface="Calibri" pitchFamily="34" charset="0"/>
              </a:rPr>
              <a:t>Il verificarsi di un primo evento fratturativo a livello vertebrale predice un aumento del rischio del 25% di una nuova frattura vertebrale e si quadruplica il rischio di frattura femorale entro 1 anno</a:t>
            </a:r>
          </a:p>
        </p:txBody>
      </p:sp>
      <p:sp>
        <p:nvSpPr>
          <p:cNvPr id="25602" name="TextBox 3"/>
          <p:cNvSpPr txBox="1">
            <a:spLocks noChangeArrowheads="1"/>
          </p:cNvSpPr>
          <p:nvPr/>
        </p:nvSpPr>
        <p:spPr bwMode="auto">
          <a:xfrm>
            <a:off x="719667" y="5762984"/>
            <a:ext cx="2404430" cy="261610"/>
          </a:xfrm>
          <a:prstGeom prst="rect">
            <a:avLst/>
          </a:prstGeom>
          <a:noFill/>
          <a:ln w="9525">
            <a:noFill/>
            <a:miter lim="800000"/>
            <a:headEnd/>
            <a:tailEnd/>
          </a:ln>
        </p:spPr>
        <p:txBody>
          <a:bodyPr wrap="none">
            <a:spAutoFit/>
          </a:bodyPr>
          <a:lstStyle/>
          <a:p>
            <a:r>
              <a:rPr lang="it-IT" sz="1100">
                <a:solidFill>
                  <a:srgbClr val="000000"/>
                </a:solidFill>
                <a:latin typeface="Calibri" pitchFamily="34" charset="0"/>
              </a:rPr>
              <a:t>Italian Health Policy Brief, Giugno 2012</a:t>
            </a:r>
            <a:endParaRPr lang="en-US" sz="1100">
              <a:solidFill>
                <a:srgbClr val="000000"/>
              </a:solidFill>
              <a:latin typeface="Calibri" pitchFamily="34" charset="0"/>
            </a:endParaRPr>
          </a:p>
        </p:txBody>
      </p:sp>
      <p:sp>
        <p:nvSpPr>
          <p:cNvPr id="5"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FRATTURE VERTEBRALI</a:t>
            </a:r>
          </a:p>
          <a:p>
            <a:pPr algn="ctr" defTabSz="914400">
              <a:defRPr/>
            </a:pPr>
            <a:r>
              <a:rPr lang="it-IT" sz="3200" b="1" kern="0" dirty="0">
                <a:latin typeface="Calibri" pitchFamily="-109" charset="0"/>
                <a:ea typeface="ＭＳ Ｐゴシック" pitchFamily="-109" charset="-128"/>
                <a:cs typeface="ＭＳ Ｐゴシック" pitchFamily="-109" charset="-128"/>
              </a:rPr>
              <a:t>considerazioni epidemiologiche</a:t>
            </a:r>
            <a:endParaRPr lang="it-IT" sz="3200" b="1" kern="0" dirty="0">
              <a:solidFill>
                <a:schemeClr val="tx2"/>
              </a:solidFill>
              <a:latin typeface="Calibri" pitchFamily="-109" charset="0"/>
              <a:ea typeface="ＭＳ Ｐゴシック" pitchFamily="-109" charset="-128"/>
              <a:cs typeface="ＭＳ Ｐゴシック" pitchFamily="-109"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Content Placeholder 2"/>
          <p:cNvSpPr txBox="1">
            <a:spLocks/>
          </p:cNvSpPr>
          <p:nvPr/>
        </p:nvSpPr>
        <p:spPr bwMode="auto">
          <a:xfrm>
            <a:off x="624417" y="1714500"/>
            <a:ext cx="10972800" cy="4641850"/>
          </a:xfrm>
          <a:prstGeom prst="rect">
            <a:avLst/>
          </a:prstGeom>
          <a:noFill/>
          <a:ln w="9525">
            <a:noFill/>
            <a:miter lim="800000"/>
            <a:headEnd/>
            <a:tailEnd/>
          </a:ln>
        </p:spPr>
        <p:txBody>
          <a:bodyPr/>
          <a:lstStyle/>
          <a:p>
            <a:pPr marL="342900" indent="-342900" defTabSz="914400" eaLnBrk="0" hangingPunct="0">
              <a:spcBef>
                <a:spcPct val="20000"/>
              </a:spcBef>
              <a:buFont typeface="Arial" charset="0"/>
              <a:buChar char="•"/>
            </a:pPr>
            <a:r>
              <a:rPr lang="it-IT" sz="2400">
                <a:solidFill>
                  <a:srgbClr val="000000"/>
                </a:solidFill>
                <a:latin typeface="Calibri" pitchFamily="34" charset="0"/>
              </a:rPr>
              <a:t>Le fratture di femore affliggono quasi </a:t>
            </a:r>
            <a:r>
              <a:rPr lang="it-IT" sz="2400" b="1">
                <a:solidFill>
                  <a:srgbClr val="000000"/>
                </a:solidFill>
                <a:latin typeface="Calibri" pitchFamily="34" charset="0"/>
              </a:rPr>
              <a:t>84.000</a:t>
            </a:r>
            <a:r>
              <a:rPr lang="it-IT" sz="2400">
                <a:solidFill>
                  <a:srgbClr val="000000"/>
                </a:solidFill>
                <a:latin typeface="Calibri" pitchFamily="34" charset="0"/>
              </a:rPr>
              <a:t> anziani (dato 2008), con un incremento che negli ultimi 5 anni procede al ritmo di circa 13.000 casi/anno, generando oltre </a:t>
            </a:r>
            <a:r>
              <a:rPr lang="it-IT" sz="2400" b="1">
                <a:solidFill>
                  <a:srgbClr val="000000"/>
                </a:solidFill>
                <a:latin typeface="Calibri" pitchFamily="34" charset="0"/>
              </a:rPr>
              <a:t>100.000 </a:t>
            </a:r>
            <a:r>
              <a:rPr lang="it-IT" sz="2400">
                <a:solidFill>
                  <a:srgbClr val="000000"/>
                </a:solidFill>
                <a:latin typeface="Calibri" pitchFamily="34" charset="0"/>
              </a:rPr>
              <a:t>ricoveri all’anno.</a:t>
            </a:r>
          </a:p>
          <a:p>
            <a:pPr marL="342900" indent="-342900" defTabSz="914400" eaLnBrk="0" hangingPunct="0">
              <a:spcBef>
                <a:spcPct val="20000"/>
              </a:spcBef>
              <a:buFont typeface="Arial" charset="0"/>
              <a:buChar char="•"/>
            </a:pPr>
            <a:endParaRPr lang="it-IT" sz="2400">
              <a:solidFill>
                <a:srgbClr val="000000"/>
              </a:solidFill>
              <a:latin typeface="Calibri" pitchFamily="34" charset="0"/>
            </a:endParaRPr>
          </a:p>
          <a:p>
            <a:pPr marL="342900" indent="-342900" defTabSz="914400" eaLnBrk="0" hangingPunct="0">
              <a:spcBef>
                <a:spcPct val="20000"/>
              </a:spcBef>
              <a:buFont typeface="Arial" charset="0"/>
              <a:buChar char="•"/>
            </a:pPr>
            <a:r>
              <a:rPr lang="it-IT" sz="2400">
                <a:solidFill>
                  <a:srgbClr val="000000"/>
                </a:solidFill>
                <a:latin typeface="Calibri" pitchFamily="34" charset="0"/>
              </a:rPr>
              <a:t>Si stima che le fratture di femore provochino circa </a:t>
            </a:r>
            <a:r>
              <a:rPr lang="it-IT" sz="2400" b="1">
                <a:solidFill>
                  <a:srgbClr val="000000"/>
                </a:solidFill>
                <a:latin typeface="Calibri" pitchFamily="34" charset="0"/>
              </a:rPr>
              <a:t>15.000 </a:t>
            </a:r>
            <a:r>
              <a:rPr lang="it-IT" sz="2400">
                <a:solidFill>
                  <a:srgbClr val="000000"/>
                </a:solidFill>
                <a:latin typeface="Calibri" pitchFamily="34" charset="0"/>
              </a:rPr>
              <a:t>decessi annui e circa </a:t>
            </a:r>
            <a:r>
              <a:rPr lang="it-IT" sz="2400" b="1">
                <a:solidFill>
                  <a:srgbClr val="000000"/>
                </a:solidFill>
                <a:latin typeface="Calibri" pitchFamily="34" charset="0"/>
              </a:rPr>
              <a:t>18.000</a:t>
            </a:r>
            <a:r>
              <a:rPr lang="it-IT" sz="2400">
                <a:solidFill>
                  <a:srgbClr val="000000"/>
                </a:solidFill>
                <a:latin typeface="Calibri" pitchFamily="34" charset="0"/>
              </a:rPr>
              <a:t> casi di invalidità permanente</a:t>
            </a:r>
          </a:p>
          <a:p>
            <a:pPr marL="342900" indent="-342900" defTabSz="914400" eaLnBrk="0" hangingPunct="0">
              <a:spcBef>
                <a:spcPct val="20000"/>
              </a:spcBef>
              <a:buFont typeface="Arial" charset="0"/>
              <a:buChar char="•"/>
            </a:pPr>
            <a:endParaRPr lang="it-IT" sz="2400">
              <a:solidFill>
                <a:srgbClr val="000000"/>
              </a:solidFill>
              <a:latin typeface="Calibri" pitchFamily="34" charset="0"/>
            </a:endParaRPr>
          </a:p>
          <a:p>
            <a:pPr marL="342900" indent="-342900" defTabSz="914400" eaLnBrk="0" hangingPunct="0">
              <a:spcBef>
                <a:spcPct val="20000"/>
              </a:spcBef>
              <a:buFont typeface="Arial" charset="0"/>
              <a:buChar char="•"/>
            </a:pPr>
            <a:r>
              <a:rPr lang="it-IT" sz="2400">
                <a:solidFill>
                  <a:srgbClr val="000000"/>
                </a:solidFill>
                <a:latin typeface="Calibri" pitchFamily="34" charset="0"/>
              </a:rPr>
              <a:t>Il 67,5% di tutte le fratture femorali si verificano oltre gli 80 anni di età, delle quali il 16,5% negli ultranovantenni</a:t>
            </a:r>
            <a:endParaRPr lang="en-US" sz="2400">
              <a:solidFill>
                <a:srgbClr val="000000"/>
              </a:solidFill>
              <a:latin typeface="Calibri" pitchFamily="34" charset="0"/>
            </a:endParaRPr>
          </a:p>
        </p:txBody>
      </p:sp>
      <p:sp>
        <p:nvSpPr>
          <p:cNvPr id="26626" name="TextBox 3"/>
          <p:cNvSpPr txBox="1">
            <a:spLocks noChangeArrowheads="1"/>
          </p:cNvSpPr>
          <p:nvPr/>
        </p:nvSpPr>
        <p:spPr bwMode="auto">
          <a:xfrm>
            <a:off x="745587" y="5840732"/>
            <a:ext cx="2404430" cy="261610"/>
          </a:xfrm>
          <a:prstGeom prst="rect">
            <a:avLst/>
          </a:prstGeom>
          <a:noFill/>
          <a:ln w="9525">
            <a:noFill/>
            <a:miter lim="800000"/>
            <a:headEnd/>
            <a:tailEnd/>
          </a:ln>
        </p:spPr>
        <p:txBody>
          <a:bodyPr wrap="none">
            <a:spAutoFit/>
          </a:bodyPr>
          <a:lstStyle/>
          <a:p>
            <a:r>
              <a:rPr lang="it-IT" sz="1100" dirty="0" err="1">
                <a:solidFill>
                  <a:srgbClr val="000000"/>
                </a:solidFill>
                <a:latin typeface="Calibri" pitchFamily="34" charset="0"/>
              </a:rPr>
              <a:t>Italian</a:t>
            </a:r>
            <a:r>
              <a:rPr lang="it-IT" sz="1100" dirty="0">
                <a:solidFill>
                  <a:srgbClr val="000000"/>
                </a:solidFill>
                <a:latin typeface="Calibri" pitchFamily="34" charset="0"/>
              </a:rPr>
              <a:t> </a:t>
            </a:r>
            <a:r>
              <a:rPr lang="it-IT" sz="1100" dirty="0" err="1">
                <a:solidFill>
                  <a:srgbClr val="000000"/>
                </a:solidFill>
                <a:latin typeface="Calibri" pitchFamily="34" charset="0"/>
              </a:rPr>
              <a:t>Health</a:t>
            </a:r>
            <a:r>
              <a:rPr lang="it-IT" sz="1100" dirty="0">
                <a:solidFill>
                  <a:srgbClr val="000000"/>
                </a:solidFill>
                <a:latin typeface="Calibri" pitchFamily="34" charset="0"/>
              </a:rPr>
              <a:t> Policy </a:t>
            </a:r>
            <a:r>
              <a:rPr lang="it-IT" sz="1100" dirty="0" err="1">
                <a:solidFill>
                  <a:srgbClr val="000000"/>
                </a:solidFill>
                <a:latin typeface="Calibri" pitchFamily="34" charset="0"/>
              </a:rPr>
              <a:t>Brief</a:t>
            </a:r>
            <a:r>
              <a:rPr lang="it-IT" sz="1100" dirty="0">
                <a:solidFill>
                  <a:srgbClr val="000000"/>
                </a:solidFill>
                <a:latin typeface="Calibri" pitchFamily="34" charset="0"/>
              </a:rPr>
              <a:t>, Giugno 2012</a:t>
            </a:r>
            <a:endParaRPr lang="en-US" sz="1100" dirty="0">
              <a:solidFill>
                <a:srgbClr val="000000"/>
              </a:solidFill>
              <a:latin typeface="Calibri" pitchFamily="34" charset="0"/>
            </a:endParaRPr>
          </a:p>
        </p:txBody>
      </p:sp>
      <p:sp>
        <p:nvSpPr>
          <p:cNvPr id="5"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FRATTURE FEMORALI</a:t>
            </a:r>
          </a:p>
          <a:p>
            <a:pPr algn="ctr" defTabSz="914400">
              <a:defRPr/>
            </a:pPr>
            <a:r>
              <a:rPr lang="it-IT" sz="3200" b="1" kern="0" dirty="0">
                <a:latin typeface="Calibri" pitchFamily="-109" charset="0"/>
                <a:ea typeface="ＭＳ Ｐゴシック" pitchFamily="-109" charset="-128"/>
                <a:cs typeface="ＭＳ Ｐゴシック" pitchFamily="-109" charset="-128"/>
              </a:rPr>
              <a:t>considerazioni epidemiologiche</a:t>
            </a:r>
            <a:endParaRPr lang="it-IT" sz="3200" b="1" kern="0" dirty="0">
              <a:solidFill>
                <a:schemeClr val="tx2"/>
              </a:solidFill>
              <a:latin typeface="Calibri" pitchFamily="-109" charset="0"/>
              <a:ea typeface="ＭＳ Ｐゴシック" pitchFamily="-109" charset="-128"/>
              <a:cs typeface="ＭＳ Ｐゴシック" pitchFamily="-10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IDENTIFICAZIONE del RISCHIO</a:t>
            </a:r>
          </a:p>
          <a:p>
            <a:pPr algn="ctr" defTabSz="914400">
              <a:defRPr/>
            </a:pPr>
            <a:r>
              <a:rPr lang="it-IT" sz="3200" b="1" kern="0" dirty="0">
                <a:solidFill>
                  <a:srgbClr val="000000"/>
                </a:solidFill>
                <a:latin typeface="Calibri" pitchFamily="-109" charset="0"/>
                <a:ea typeface="ＭＳ Ｐゴシック" pitchFamily="-109" charset="-128"/>
                <a:cs typeface="ＭＳ Ｐゴシック" pitchFamily="-109" charset="-128"/>
              </a:rPr>
              <a:t>Considerazioni preliminari</a:t>
            </a:r>
          </a:p>
        </p:txBody>
      </p:sp>
      <p:sp>
        <p:nvSpPr>
          <p:cNvPr id="3" name="Segnaposto contenuto 7"/>
          <p:cNvSpPr txBox="1">
            <a:spLocks/>
          </p:cNvSpPr>
          <p:nvPr/>
        </p:nvSpPr>
        <p:spPr>
          <a:xfrm>
            <a:off x="609600" y="2054226"/>
            <a:ext cx="5384800" cy="4525963"/>
          </a:xfrm>
          <a:prstGeom prst="rect">
            <a:avLst/>
          </a:prstGeom>
        </p:spPr>
        <p:txBody>
          <a:bodyPr>
            <a:normAutofit/>
          </a:bodyPr>
          <a:lstStyle/>
          <a:p>
            <a:pPr marL="342900" indent="-342900" defTabSz="914400" fontAlgn="auto">
              <a:spcBef>
                <a:spcPct val="20000"/>
              </a:spcBef>
              <a:spcAft>
                <a:spcPts val="0"/>
              </a:spcAft>
              <a:buClr>
                <a:schemeClr val="accent6">
                  <a:lumMod val="75000"/>
                </a:schemeClr>
              </a:buClr>
              <a:buFont typeface="Arial" pitchFamily="-102" charset="0"/>
              <a:buChar char="•"/>
              <a:defRPr/>
            </a:pPr>
            <a:r>
              <a:rPr lang="it-IT" sz="2800">
                <a:latin typeface="+mn-lt"/>
                <a:cs typeface="+mn-cs"/>
              </a:rPr>
              <a:t>Identificare i pazienti a maggior rischio</a:t>
            </a:r>
          </a:p>
          <a:p>
            <a:pPr marL="342900" indent="-342900" defTabSz="914400" fontAlgn="auto">
              <a:spcBef>
                <a:spcPct val="20000"/>
              </a:spcBef>
              <a:spcAft>
                <a:spcPts val="0"/>
              </a:spcAft>
              <a:buClr>
                <a:schemeClr val="accent6">
                  <a:lumMod val="75000"/>
                </a:schemeClr>
              </a:buClr>
              <a:buFont typeface="Arial" pitchFamily="-102" charset="0"/>
              <a:buChar char="•"/>
              <a:defRPr/>
            </a:pPr>
            <a:r>
              <a:rPr lang="it-IT" sz="2800">
                <a:latin typeface="+mn-lt"/>
                <a:cs typeface="+mn-cs"/>
              </a:rPr>
              <a:t>Utilizzare strumenti in grado di fornire una stima del rischio </a:t>
            </a:r>
          </a:p>
          <a:p>
            <a:pPr marL="342900" indent="-342900" defTabSz="914400" fontAlgn="auto">
              <a:spcBef>
                <a:spcPct val="20000"/>
              </a:spcBef>
              <a:spcAft>
                <a:spcPts val="0"/>
              </a:spcAft>
              <a:buClr>
                <a:schemeClr val="accent6">
                  <a:lumMod val="75000"/>
                </a:schemeClr>
              </a:buClr>
              <a:buFont typeface="Arial" pitchFamily="-102" charset="0"/>
              <a:buChar char="•"/>
              <a:defRPr/>
            </a:pPr>
            <a:r>
              <a:rPr lang="it-IT" sz="2800">
                <a:latin typeface="+mn-lt"/>
                <a:cs typeface="+mn-cs"/>
              </a:rPr>
              <a:t>Migliorare la percezione del rischio da parte di medici e pazienti</a:t>
            </a:r>
          </a:p>
          <a:p>
            <a:pPr marL="342900" indent="-342900" fontAlgn="auto">
              <a:spcBef>
                <a:spcPct val="20000"/>
              </a:spcBef>
              <a:spcAft>
                <a:spcPts val="0"/>
              </a:spcAft>
              <a:buFont typeface="Arial"/>
              <a:buChar char="•"/>
              <a:defRPr/>
            </a:pPr>
            <a:endParaRPr lang="it-IT" sz="2800" dirty="0">
              <a:latin typeface="+mn-lt"/>
              <a:cs typeface="+mn-cs"/>
            </a:endParaRPr>
          </a:p>
        </p:txBody>
      </p:sp>
      <p:sp>
        <p:nvSpPr>
          <p:cNvPr id="4" name="Segnaposto contenuto 8"/>
          <p:cNvSpPr txBox="1">
            <a:spLocks/>
          </p:cNvSpPr>
          <p:nvPr/>
        </p:nvSpPr>
        <p:spPr>
          <a:xfrm>
            <a:off x="6197600" y="2054226"/>
            <a:ext cx="5384800" cy="4525963"/>
          </a:xfrm>
          <a:prstGeom prst="rect">
            <a:avLst/>
          </a:prstGeom>
        </p:spPr>
        <p:txBody>
          <a:bodyPr>
            <a:normAutofit/>
          </a:bodyPr>
          <a:lstStyle/>
          <a:p>
            <a:pPr marL="342900" indent="-342900" defTabSz="914400" fontAlgn="auto">
              <a:spcBef>
                <a:spcPct val="20000"/>
              </a:spcBef>
              <a:spcAft>
                <a:spcPts val="0"/>
              </a:spcAft>
              <a:buClr>
                <a:schemeClr val="accent6">
                  <a:lumMod val="75000"/>
                </a:schemeClr>
              </a:buClr>
              <a:buFont typeface="Arial" pitchFamily="-102" charset="0"/>
              <a:buChar char="•"/>
              <a:defRPr/>
            </a:pPr>
            <a:r>
              <a:rPr lang="it-IT" sz="2800">
                <a:solidFill>
                  <a:srgbClr val="000000"/>
                </a:solidFill>
                <a:latin typeface="+mn-lt"/>
                <a:cs typeface="+mn-cs"/>
              </a:rPr>
              <a:t>Avviare un trattamento di efficacia coerente con il rischio di frattura</a:t>
            </a:r>
          </a:p>
          <a:p>
            <a:pPr marL="742950" lvl="1" indent="-285750" defTabSz="914400" fontAlgn="auto">
              <a:spcBef>
                <a:spcPct val="20000"/>
              </a:spcBef>
              <a:spcAft>
                <a:spcPts val="0"/>
              </a:spcAft>
              <a:buClr>
                <a:schemeClr val="accent6">
                  <a:lumMod val="75000"/>
                </a:schemeClr>
              </a:buClr>
              <a:buFont typeface="Arial" pitchFamily="-102" charset="0"/>
              <a:buChar char="–"/>
              <a:defRPr/>
            </a:pPr>
            <a:r>
              <a:rPr lang="it-IT" sz="2800">
                <a:solidFill>
                  <a:srgbClr val="000000"/>
                </a:solidFill>
                <a:latin typeface="+mn-lt"/>
                <a:ea typeface="ＭＳ Ｐゴシック" pitchFamily="-102" charset="-128"/>
                <a:cs typeface="+mn-cs"/>
              </a:rPr>
              <a:t>Stili di vita </a:t>
            </a:r>
          </a:p>
          <a:p>
            <a:pPr marL="742950" lvl="1" indent="-285750" defTabSz="914400" fontAlgn="auto">
              <a:spcBef>
                <a:spcPct val="20000"/>
              </a:spcBef>
              <a:spcAft>
                <a:spcPts val="0"/>
              </a:spcAft>
              <a:buClr>
                <a:schemeClr val="accent6">
                  <a:lumMod val="75000"/>
                </a:schemeClr>
              </a:buClr>
              <a:buFont typeface="Arial" pitchFamily="-102" charset="0"/>
              <a:buChar char="–"/>
              <a:defRPr/>
            </a:pPr>
            <a:r>
              <a:rPr lang="it-IT" sz="2800">
                <a:solidFill>
                  <a:srgbClr val="000000"/>
                </a:solidFill>
                <a:latin typeface="+mn-lt"/>
                <a:ea typeface="ＭＳ Ｐゴシック" pitchFamily="-102" charset="-128"/>
                <a:cs typeface="+mn-cs"/>
              </a:rPr>
              <a:t>Farmaci</a:t>
            </a:r>
          </a:p>
          <a:p>
            <a:pPr marL="342900" indent="-342900" fontAlgn="auto">
              <a:spcBef>
                <a:spcPct val="20000"/>
              </a:spcBef>
              <a:spcAft>
                <a:spcPts val="0"/>
              </a:spcAft>
              <a:buFont typeface="Arial"/>
              <a:buChar char="•"/>
              <a:defRPr/>
            </a:pPr>
            <a:endParaRPr lang="it-IT" sz="28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egnaposto contenuto 5"/>
          <p:cNvSpPr>
            <a:spLocks noGrp="1"/>
          </p:cNvSpPr>
          <p:nvPr>
            <p:ph sz="half" idx="1"/>
          </p:nvPr>
        </p:nvSpPr>
        <p:spPr>
          <a:xfrm>
            <a:off x="247651" y="2557125"/>
            <a:ext cx="5384800" cy="4525963"/>
          </a:xfrm>
        </p:spPr>
        <p:txBody>
          <a:bodyPr rtlCol="0">
            <a:normAutofit/>
          </a:bodyPr>
          <a:lstStyle/>
          <a:p>
            <a:pPr eaLnBrk="1" fontAlgn="auto" hangingPunct="1">
              <a:spcAft>
                <a:spcPts val="0"/>
              </a:spcAft>
              <a:buFont typeface="Arial"/>
              <a:buChar char="•"/>
              <a:defRPr/>
            </a:pPr>
            <a:r>
              <a:rPr lang="it-IT"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fattori di rischio per ridotta massa ossea </a:t>
            </a:r>
            <a:r>
              <a:rPr lang="it-IT" dirty="0" smtClean="0"/>
              <a:t>vengono in genere utilizzati per identificare i soggetti da sottoporre a screening </a:t>
            </a:r>
            <a:r>
              <a:rPr lang="it-IT" dirty="0" err="1" smtClean="0"/>
              <a:t>densitometrico</a:t>
            </a:r>
            <a:endParaRPr lang="it-IT" dirty="0" smtClean="0"/>
          </a:p>
        </p:txBody>
      </p:sp>
      <p:sp>
        <p:nvSpPr>
          <p:cNvPr id="20482" name="Segnaposto contenuto 6"/>
          <p:cNvSpPr>
            <a:spLocks noGrp="1"/>
          </p:cNvSpPr>
          <p:nvPr>
            <p:ph sz="half" idx="2"/>
          </p:nvPr>
        </p:nvSpPr>
        <p:spPr>
          <a:xfrm>
            <a:off x="6197600" y="2576318"/>
            <a:ext cx="5384800" cy="4525963"/>
          </a:xfrm>
        </p:spPr>
        <p:txBody>
          <a:bodyPr rtlCol="0">
            <a:normAutofit/>
          </a:bodyPr>
          <a:lstStyle/>
          <a:p>
            <a:pPr eaLnBrk="1" fontAlgn="auto" hangingPunct="1">
              <a:spcAft>
                <a:spcPts val="0"/>
              </a:spcAft>
              <a:buFont typeface="Arial"/>
              <a:buChar char="•"/>
              <a:defRPr/>
            </a:pPr>
            <a:r>
              <a:rPr lang="it-IT"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fattori di rischio per frattura osteoporotica indipendenti dalla massa ossea</a:t>
            </a:r>
          </a:p>
          <a:p>
            <a:pPr eaLnBrk="1" fontAlgn="auto" hangingPunct="1">
              <a:spcAft>
                <a:spcPts val="0"/>
              </a:spcAft>
              <a:buFont typeface="Arial" charset="0"/>
              <a:buNone/>
              <a:defRPr/>
            </a:pPr>
            <a:r>
              <a:rPr lang="it-IT" dirty="0" smtClean="0"/>
              <a:t>	possono essere utilizzati per ragioni </a:t>
            </a:r>
            <a:r>
              <a:rPr lang="it-IT" dirty="0" err="1" smtClean="0"/>
              <a:t>prognostiche</a:t>
            </a:r>
            <a:r>
              <a:rPr lang="it-IT" dirty="0" smtClean="0"/>
              <a:t> e quindi per definire la soglia di intervento terapeutico</a:t>
            </a:r>
          </a:p>
        </p:txBody>
      </p:sp>
      <p:sp>
        <p:nvSpPr>
          <p:cNvPr id="10" name="CasellaDiTesto 9"/>
          <p:cNvSpPr txBox="1"/>
          <p:nvPr/>
        </p:nvSpPr>
        <p:spPr>
          <a:xfrm>
            <a:off x="-60469" y="1514516"/>
            <a:ext cx="12252469" cy="954107"/>
          </a:xfrm>
          <a:prstGeom prst="rect">
            <a:avLst/>
          </a:prstGeom>
          <a:solidFill>
            <a:srgbClr val="5E5E5E"/>
          </a:solidFill>
        </p:spPr>
        <p:txBody>
          <a:bodyPr>
            <a:spAutoFit/>
          </a:bodyPr>
          <a:lstStyle/>
          <a:p>
            <a:pPr algn="ctr" fontAlgn="auto">
              <a:spcBef>
                <a:spcPts val="0"/>
              </a:spcBef>
              <a:spcAft>
                <a:spcPts val="0"/>
              </a:spcAft>
              <a:defRPr/>
            </a:pPr>
            <a:r>
              <a:rPr lang="it-IT"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I fattori di rischio di frattura osteoporotica possono essere classificati in </a:t>
            </a:r>
            <a:r>
              <a:rPr lang="it-IT" sz="2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2</a:t>
            </a:r>
            <a:r>
              <a:rPr lang="it-IT"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 categorie </a:t>
            </a:r>
          </a:p>
        </p:txBody>
      </p:sp>
      <p:sp>
        <p:nvSpPr>
          <p:cNvPr id="6" name="Rectangle 6"/>
          <p:cNvSpPr txBox="1">
            <a:spLocks noChangeArrowheads="1"/>
          </p:cNvSpPr>
          <p:nvPr/>
        </p:nvSpPr>
        <p:spPr bwMode="auto">
          <a:xfrm>
            <a:off x="637117" y="-278658"/>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IDENTIFICAZIONE del RISCHIO</a:t>
            </a:r>
          </a:p>
          <a:p>
            <a:pPr algn="ctr" defTabSz="914400">
              <a:defRPr/>
            </a:pPr>
            <a:r>
              <a:rPr lang="it-IT" sz="3200" b="1" kern="0" dirty="0">
                <a:solidFill>
                  <a:srgbClr val="000000"/>
                </a:solidFill>
                <a:latin typeface="Calibri" pitchFamily="-109" charset="0"/>
                <a:ea typeface="ＭＳ Ｐゴシック" pitchFamily="-109" charset="-128"/>
                <a:cs typeface="ＭＳ Ｐゴシック" pitchFamily="-109" charset="-128"/>
              </a:rPr>
              <a:t>Considerazioni preliminari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0-#ppt_w/2"/>
                                          </p:val>
                                        </p:tav>
                                        <p:tav tm="100000">
                                          <p:val>
                                            <p:strVal val="#ppt_x"/>
                                          </p:val>
                                        </p:tav>
                                      </p:tavLst>
                                    </p:anim>
                                    <p:anim calcmode="lin" valueType="num">
                                      <p:cBhvr additive="base">
                                        <p:cTn id="8" dur="500" fill="hold"/>
                                        <p:tgtEl>
                                          <p:spTgt spid="20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 calcmode="lin" valueType="num">
                                      <p:cBhvr additive="base">
                                        <p:cTn id="13" dur="500" fill="hold"/>
                                        <p:tgtEl>
                                          <p:spTgt spid="20482"/>
                                        </p:tgtEl>
                                        <p:attrNameLst>
                                          <p:attrName>ppt_x</p:attrName>
                                        </p:attrNameLst>
                                      </p:cBhvr>
                                      <p:tavLst>
                                        <p:tav tm="0">
                                          <p:val>
                                            <p:strVal val="1+#ppt_w/2"/>
                                          </p:val>
                                        </p:tav>
                                        <p:tav tm="100000">
                                          <p:val>
                                            <p:strVal val="#ppt_x"/>
                                          </p:val>
                                        </p:tav>
                                      </p:tavLst>
                                    </p:anim>
                                    <p:anim calcmode="lin" valueType="num">
                                      <p:cBhvr additive="base">
                                        <p:cTn id="14"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5"/>
          <p:cNvSpPr>
            <a:spLocks noChangeArrowheads="1"/>
          </p:cNvSpPr>
          <p:nvPr/>
        </p:nvSpPr>
        <p:spPr bwMode="auto">
          <a:xfrm>
            <a:off x="9088967" y="6640514"/>
            <a:ext cx="2768600" cy="244475"/>
          </a:xfrm>
          <a:prstGeom prst="rect">
            <a:avLst/>
          </a:prstGeom>
          <a:noFill/>
          <a:ln w="9525">
            <a:noFill/>
            <a:miter lim="800000"/>
            <a:headEnd/>
            <a:tailEnd/>
          </a:ln>
        </p:spPr>
        <p:txBody>
          <a:bodyPr>
            <a:spAutoFit/>
          </a:bodyPr>
          <a:lstStyle/>
          <a:p>
            <a:pPr>
              <a:spcBef>
                <a:spcPct val="50000"/>
              </a:spcBef>
            </a:pPr>
            <a:r>
              <a:rPr lang="it-IT" sz="1000" b="1" i="1">
                <a:solidFill>
                  <a:schemeClr val="bg1"/>
                </a:solidFill>
                <a:latin typeface="Calibri" pitchFamily="34" charset="0"/>
              </a:rPr>
              <a:t>Linee Guida SIOMMS 2004</a:t>
            </a:r>
          </a:p>
        </p:txBody>
      </p:sp>
      <p:graphicFrame>
        <p:nvGraphicFramePr>
          <p:cNvPr id="4" name="Group 69"/>
          <p:cNvGraphicFramePr>
            <a:graphicFrameLocks noGrp="1"/>
          </p:cNvGraphicFramePr>
          <p:nvPr/>
        </p:nvGraphicFramePr>
        <p:xfrm>
          <a:off x="478765" y="1583658"/>
          <a:ext cx="11192556" cy="5212382"/>
        </p:xfrm>
        <a:graphic>
          <a:graphicData uri="http://schemas.openxmlformats.org/drawingml/2006/table">
            <a:tbl>
              <a:tblPr/>
              <a:tblGrid>
                <a:gridCol w="5859544"/>
                <a:gridCol w="2780244"/>
                <a:gridCol w="2552768"/>
              </a:tblGrid>
              <a:tr h="710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mn-lt"/>
                        </a:rPr>
                        <a:t>Fattori di Rischio</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mn-lt"/>
                        </a:rPr>
                        <a:t>Fattori di Rischio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mn-lt"/>
                        </a:rPr>
                        <a:t>Per </a:t>
                      </a:r>
                      <a:r>
                        <a:rPr kumimoji="0" lang="it-IT" sz="2000" b="1" i="0" u="none" strike="noStrike" cap="none" normalizeH="0" baseline="0" dirty="0" smtClean="0">
                          <a:ln>
                            <a:noFill/>
                          </a:ln>
                          <a:solidFill>
                            <a:schemeClr val="tx1"/>
                          </a:solidFill>
                          <a:effectLst/>
                          <a:latin typeface="Wingdings"/>
                          <a:ea typeface="Wingdings"/>
                          <a:cs typeface="Wingdings"/>
                        </a:rPr>
                        <a:t></a:t>
                      </a:r>
                      <a:r>
                        <a:rPr kumimoji="0" lang="it-IT" sz="2000" b="1" i="0" u="none" strike="noStrike" kern="1200" cap="none" normalizeH="0" baseline="0" dirty="0" smtClean="0">
                          <a:ln>
                            <a:noFill/>
                          </a:ln>
                          <a:solidFill>
                            <a:schemeClr val="tx1"/>
                          </a:solidFill>
                          <a:effectLst/>
                          <a:latin typeface="+mn-lt"/>
                          <a:ea typeface="+mn-ea"/>
                          <a:cs typeface="+mn-cs"/>
                        </a:rPr>
                        <a:t> BMD</a:t>
                      </a:r>
                      <a:endParaRPr kumimoji="0" lang="it-IT" sz="2000" b="1" i="0" u="none" strike="noStrike" cap="none" normalizeH="0" baseline="0" dirty="0" smtClean="0">
                        <a:ln>
                          <a:noFill/>
                        </a:ln>
                        <a:solidFill>
                          <a:schemeClr val="tx1"/>
                        </a:solidFill>
                        <a:effectLst/>
                        <a:latin typeface="+mn-lt"/>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mn-lt"/>
                        </a:rPr>
                        <a:t>Fattori di Rischio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mn-lt"/>
                        </a:rPr>
                        <a:t>per frattura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0000"/>
                          </a:solidFill>
                          <a:effectLst/>
                          <a:latin typeface="+mn-lt"/>
                          <a:ea typeface="Times New Roman" pitchFamily="18" charset="0"/>
                          <a:cs typeface="Arial" charset="0"/>
                        </a:rPr>
                        <a:t> Massa ossea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0000"/>
                          </a:solidFill>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w="12700">
                            <a:solidFill>
                              <a:schemeClr val="tx2">
                                <a:satMod val="155000"/>
                              </a:schemeClr>
                            </a:solidFill>
                            <a:prstDash val="solid"/>
                          </a:ln>
                          <a:solidFill>
                            <a:srgbClr val="000000"/>
                          </a:solidFill>
                          <a:effectLst/>
                          <a:latin typeface="+mn-lt"/>
                          <a:ea typeface="Times New Roman" pitchFamily="18" charset="0"/>
                          <a:cs typeface="Arial" charset="0"/>
                        </a:rPr>
                        <a:t> </a:t>
                      </a:r>
                      <a:r>
                        <a:rPr kumimoji="0" lang="it-IT" sz="1800" b="1" i="0" u="none" strike="noStrike" cap="none" spc="0" normalizeH="0" baseline="0" dirty="0" smtClean="0">
                          <a:ln>
                            <a:noFill/>
                          </a:ln>
                          <a:solidFill>
                            <a:srgbClr val="000000"/>
                          </a:solidFill>
                          <a:effectLst/>
                          <a:latin typeface="+mn-lt"/>
                          <a:ea typeface="Times New Roman" pitchFamily="18" charset="0"/>
                          <a:cs typeface="Arial" charset="0"/>
                        </a:rPr>
                        <a:t>Età</a:t>
                      </a:r>
                      <a:endParaRPr kumimoji="0" lang="it-IT" sz="1800" b="1" i="0" u="none" strike="noStrike" cap="none" spc="0" normalizeH="0" baseline="0" dirty="0" smtClean="0">
                        <a:ln w="12700">
                          <a:solidFill>
                            <a:schemeClr val="tx2">
                              <a:satMod val="155000"/>
                            </a:schemeClr>
                          </a:solidFill>
                          <a:prstDash val="solid"/>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Times New Roman" pitchFamily="18" charset="0"/>
                          <a:cs typeface="Arial" charset="0"/>
                        </a:rPr>
                        <a:t> </a:t>
                      </a:r>
                      <a:r>
                        <a:rPr kumimoji="0" lang="it-IT" sz="1800" b="1" i="0" u="none" strike="noStrike" cap="none" spc="0" normalizeH="0" baseline="0" dirty="0" smtClean="0">
                          <a:ln>
                            <a:noFill/>
                          </a:ln>
                          <a:solidFill>
                            <a:srgbClr val="FF0000"/>
                          </a:solidFill>
                          <a:effectLst/>
                          <a:latin typeface="+mn-lt"/>
                          <a:ea typeface="Times New Roman" pitchFamily="18" charset="0"/>
                          <a:cs typeface="Arial" charset="0"/>
                        </a:rPr>
                        <a:t>Fratture da fragilità dopo 40 anni</a:t>
                      </a:r>
                      <a:endParaRPr kumimoji="0" lang="it-IT" sz="1800" b="1" i="0" u="none" strike="noStrike" cap="none" spc="0"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2</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a:t>
                      </a:r>
                      <a:r>
                        <a:rPr kumimoji="0" lang="it-IT" sz="1800" b="0" i="0" u="none" strike="noStrike" cap="none" normalizeH="0" baseline="0" dirty="0" smtClean="0">
                          <a:ln>
                            <a:noFill/>
                          </a:ln>
                          <a:solidFill>
                            <a:schemeClr val="tx1"/>
                          </a:solidFill>
                          <a:effectLst/>
                          <a:latin typeface="+mn-lt"/>
                          <a:ea typeface="Times New Roman" pitchFamily="18" charset="0"/>
                          <a:cs typeface="Arial" charset="0"/>
                        </a:rPr>
                        <a:t>Familiarità per fratture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2</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1b</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a:t>
                      </a:r>
                      <a:r>
                        <a:rPr kumimoji="0" lang="it-IT" sz="1800" b="1" i="0" u="none" strike="noStrike" cap="none" normalizeH="0" baseline="0" dirty="0" smtClean="0">
                          <a:ln>
                            <a:noFill/>
                          </a:ln>
                          <a:solidFill>
                            <a:srgbClr val="FF0000"/>
                          </a:solidFill>
                          <a:effectLst/>
                          <a:latin typeface="+mn-lt"/>
                          <a:ea typeface="Times New Roman" pitchFamily="18" charset="0"/>
                          <a:cs typeface="Arial" charset="0"/>
                        </a:rPr>
                        <a:t>Terapia cronica steroidea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Menopausa precoce (&lt; 45 anni)</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Peso</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Ridotto apporto di calcio</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1b</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ea typeface="Times New Roman" pitchFamily="18" charset="0"/>
                          <a:cs typeface="Arial" charset="0"/>
                        </a:rPr>
                        <a:t> Ridotta attività fisica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2</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Carenza di vitamina </a:t>
                      </a:r>
                      <a:r>
                        <a:rPr kumimoji="0" lang="it-IT" sz="1800" b="1" i="0" u="none" strike="noStrike" cap="none" normalizeH="0" baseline="0" dirty="0" err="1" smtClean="0">
                          <a:ln>
                            <a:noFill/>
                          </a:ln>
                          <a:solidFill>
                            <a:schemeClr val="tx1"/>
                          </a:solidFill>
                          <a:effectLst/>
                          <a:latin typeface="+mn-lt"/>
                          <a:ea typeface="Times New Roman" pitchFamily="18" charset="0"/>
                          <a:cs typeface="Arial" charset="0"/>
                        </a:rPr>
                        <a:t>D</a:t>
                      </a:r>
                      <a:endParaRPr kumimoji="0" lang="it-IT" sz="1800" b="1" i="0" u="none" strike="noStrike" cap="none" normalizeH="0" baseline="0" dirty="0" smtClean="0">
                        <a:ln>
                          <a:noFill/>
                        </a:ln>
                        <a:solidFill>
                          <a:schemeClr val="tx1"/>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1b</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ea typeface="Times New Roman" pitchFamily="18" charset="0"/>
                          <a:cs typeface="Arial" charset="0"/>
                        </a:rPr>
                        <a:t> Fumo</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2</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1b</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ea typeface="Times New Roman" pitchFamily="18" charset="0"/>
                          <a:cs typeface="Arial" charset="0"/>
                        </a:rPr>
                        <a:t> Abuso di alcolici</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2</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000000"/>
                          </a:solidFill>
                          <a:effectLst/>
                          <a:latin typeface="+mn-lt"/>
                          <a:ea typeface="Times New Roman" pitchFamily="18" charset="0"/>
                          <a:cs typeface="Arial" charset="0"/>
                        </a:rPr>
                        <a:t>3</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mn-lt"/>
                          <a:ea typeface="Times New Roman" pitchFamily="18" charset="0"/>
                          <a:cs typeface="Arial" charset="0"/>
                        </a:rPr>
                        <a:t> Fattori Rischio cadute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err="1" smtClean="0">
                          <a:ln>
                            <a:noFill/>
                          </a:ln>
                          <a:solidFill>
                            <a:srgbClr val="000000"/>
                          </a:solidFill>
                          <a:effectLst/>
                          <a:latin typeface="+mn-lt"/>
                          <a:ea typeface="Times New Roman" pitchFamily="18" charset="0"/>
                          <a:cs typeface="Arial" charset="0"/>
                        </a:rPr>
                        <a:t>---</a:t>
                      </a:r>
                      <a:endParaRPr kumimoji="0" lang="it-IT"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1a</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sp>
        <p:nvSpPr>
          <p:cNvPr id="31748" name="CasellaDiTesto 5"/>
          <p:cNvSpPr txBox="1">
            <a:spLocks noChangeArrowheads="1"/>
          </p:cNvSpPr>
          <p:nvPr/>
        </p:nvSpPr>
        <p:spPr bwMode="auto">
          <a:xfrm>
            <a:off x="0" y="1117600"/>
            <a:ext cx="12192000" cy="369888"/>
          </a:xfrm>
          <a:prstGeom prst="rect">
            <a:avLst/>
          </a:prstGeom>
          <a:solidFill>
            <a:srgbClr val="5E5E5E"/>
          </a:solidFill>
          <a:ln w="9525">
            <a:noFill/>
            <a:miter lim="800000"/>
            <a:headEnd/>
            <a:tailEnd/>
          </a:ln>
        </p:spPr>
        <p:txBody>
          <a:bodyPr>
            <a:spAutoFit/>
          </a:bodyPr>
          <a:lstStyle/>
          <a:p>
            <a:pPr algn="ctr"/>
            <a:r>
              <a:rPr lang="it-IT" b="1">
                <a:solidFill>
                  <a:srgbClr val="FFFFFF"/>
                </a:solidFill>
                <a:latin typeface="Calibri" pitchFamily="34" charset="0"/>
              </a:rPr>
              <a:t>Livelli di Evidenza = 1a max; 1b elevato; 2 medio; 3 minimo</a:t>
            </a:r>
            <a:endParaRPr lang="it-IT">
              <a:solidFill>
                <a:srgbClr val="FFFFFF"/>
              </a:solidFill>
              <a:latin typeface="Calibri" pitchFamily="34" charset="0"/>
            </a:endParaRPr>
          </a:p>
        </p:txBody>
      </p:sp>
      <p:sp>
        <p:nvSpPr>
          <p:cNvPr id="6" name="Titolo 5"/>
          <p:cNvSpPr>
            <a:spLocks noGrp="1"/>
          </p:cNvSpPr>
          <p:nvPr>
            <p:ph type="title"/>
          </p:nvPr>
        </p:nvSpPr>
        <p:spPr/>
        <p:txBody>
          <a:bodyPr>
            <a:normAutofit fontScale="90000"/>
          </a:bodyPr>
          <a:lstStyle/>
          <a:p>
            <a:r>
              <a:rPr lang="it-IT" dirty="0" err="1" smtClean="0"/>
              <a:t>FdR</a:t>
            </a:r>
            <a:r>
              <a:rPr lang="it-IT" dirty="0" smtClean="0"/>
              <a:t> per OSTEOPOROSI e per FRATTURA </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Come esprimere il rischio di frattura</a:t>
            </a:r>
            <a:endParaRPr lang="it-IT" dirty="0"/>
          </a:p>
        </p:txBody>
      </p:sp>
      <p:sp>
        <p:nvSpPr>
          <p:cNvPr id="6" name="Segnaposto contenuto 5"/>
          <p:cNvSpPr>
            <a:spLocks noGrp="1"/>
          </p:cNvSpPr>
          <p:nvPr>
            <p:ph sz="half" idx="1"/>
          </p:nvPr>
        </p:nvSpPr>
        <p:spPr>
          <a:xfrm>
            <a:off x="512064" y="1371600"/>
            <a:ext cx="5522974" cy="764084"/>
          </a:xfrm>
        </p:spPr>
        <p:txBody>
          <a:bodyPr/>
          <a:lstStyle/>
          <a:p>
            <a:r>
              <a:rPr lang="it-IT" dirty="0" smtClean="0"/>
              <a:t>Misurazione della densità minerale ossea</a:t>
            </a:r>
          </a:p>
          <a:p>
            <a:endParaRPr lang="it-IT" dirty="0" smtClean="0"/>
          </a:p>
          <a:p>
            <a:endParaRPr lang="it-IT" dirty="0"/>
          </a:p>
        </p:txBody>
      </p:sp>
      <p:pic>
        <p:nvPicPr>
          <p:cNvPr id="9" name="Immagine 8"/>
          <p:cNvPicPr>
            <a:picLocks noChangeAspect="1"/>
          </p:cNvPicPr>
          <p:nvPr/>
        </p:nvPicPr>
        <p:blipFill>
          <a:blip r:embed="rId2"/>
          <a:srcRect l="49323" t="32820" r="7172" b="6805"/>
          <a:stretch>
            <a:fillRect/>
          </a:stretch>
        </p:blipFill>
        <p:spPr>
          <a:xfrm>
            <a:off x="5744192" y="1298735"/>
            <a:ext cx="5917395" cy="464655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smtClean="0">
                <a:solidFill>
                  <a:schemeClr val="accent6">
                    <a:lumMod val="75000"/>
                  </a:schemeClr>
                </a:solidFill>
                <a:latin typeface="Calibri" pitchFamily="-109" charset="0"/>
                <a:ea typeface="ＭＳ Ｐゴシック" pitchFamily="-109" charset="-128"/>
                <a:cs typeface="ＭＳ Ｐゴシック" pitchFamily="-109" charset="-128"/>
              </a:rPr>
              <a:t>MISURAZIONE della </a:t>
            </a: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DENSITA’ MINERALE OSSEA</a:t>
            </a:r>
          </a:p>
        </p:txBody>
      </p:sp>
      <p:pic>
        <p:nvPicPr>
          <p:cNvPr id="34818" name="Picture 2" descr="dxa_2_HD+"/>
          <p:cNvPicPr>
            <a:picLocks noChangeAspect="1" noChangeArrowheads="1"/>
          </p:cNvPicPr>
          <p:nvPr/>
        </p:nvPicPr>
        <p:blipFill>
          <a:blip r:embed="rId2"/>
          <a:srcRect/>
          <a:stretch>
            <a:fillRect/>
          </a:stretch>
        </p:blipFill>
        <p:spPr bwMode="auto">
          <a:xfrm>
            <a:off x="243418" y="1989138"/>
            <a:ext cx="6625167" cy="3733800"/>
          </a:xfrm>
          <a:prstGeom prst="rect">
            <a:avLst/>
          </a:prstGeom>
          <a:noFill/>
          <a:ln w="9525">
            <a:noFill/>
            <a:miter lim="800000"/>
            <a:headEnd/>
            <a:tailEnd/>
          </a:ln>
        </p:spPr>
      </p:pic>
      <p:pic>
        <p:nvPicPr>
          <p:cNvPr id="34819" name="Picture 3" descr="dia_fl14"/>
          <p:cNvPicPr>
            <a:picLocks noChangeAspect="1" noChangeArrowheads="1"/>
          </p:cNvPicPr>
          <p:nvPr/>
        </p:nvPicPr>
        <p:blipFill>
          <a:blip r:embed="rId3"/>
          <a:srcRect/>
          <a:stretch>
            <a:fillRect/>
          </a:stretch>
        </p:blipFill>
        <p:spPr bwMode="auto">
          <a:xfrm>
            <a:off x="9482667" y="1207029"/>
            <a:ext cx="2520951" cy="2325687"/>
          </a:xfrm>
          <a:prstGeom prst="rect">
            <a:avLst/>
          </a:prstGeom>
          <a:noFill/>
          <a:ln w="9525">
            <a:noFill/>
            <a:miter lim="800000"/>
            <a:headEnd/>
            <a:tailEnd/>
          </a:ln>
        </p:spPr>
      </p:pic>
      <p:pic>
        <p:nvPicPr>
          <p:cNvPr id="34820" name="Picture 4" descr="DXA_lomb_NB"/>
          <p:cNvPicPr>
            <a:picLocks noChangeAspect="1" noChangeArrowheads="1"/>
          </p:cNvPicPr>
          <p:nvPr/>
        </p:nvPicPr>
        <p:blipFill>
          <a:blip r:embed="rId4"/>
          <a:srcRect/>
          <a:stretch>
            <a:fillRect/>
          </a:stretch>
        </p:blipFill>
        <p:spPr bwMode="auto">
          <a:xfrm>
            <a:off x="6921501" y="2492376"/>
            <a:ext cx="2554817"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4848" name="Group 32"/>
          <p:cNvGraphicFramePr>
            <a:graphicFrameLocks noGrp="1"/>
          </p:cNvGraphicFramePr>
          <p:nvPr/>
        </p:nvGraphicFramePr>
        <p:xfrm>
          <a:off x="914400" y="2220914"/>
          <a:ext cx="10363200" cy="3474102"/>
        </p:xfrm>
        <a:graphic>
          <a:graphicData uri="http://schemas.openxmlformats.org/drawingml/2006/table">
            <a:tbl>
              <a:tblPr>
                <a:tableStyleId>{69012ECD-51FC-41F1-AA8D-1B2483CD663E}</a:tableStyleId>
              </a:tblPr>
              <a:tblGrid>
                <a:gridCol w="3454400"/>
                <a:gridCol w="3071284"/>
                <a:gridCol w="3837516"/>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Categoria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diagnostica</a:t>
                      </a:r>
                      <a:endParaRPr kumimoji="0" lang="it-IT" sz="1800" b="1"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T-Score	</a:t>
                      </a:r>
                      <a:endParaRPr kumimoji="0" lang="it-IT" sz="1800" b="1"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Rischio</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di</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frattura</a:t>
                      </a:r>
                      <a:endParaRPr kumimoji="0" lang="en-US" sz="18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Normale			</a:t>
                      </a:r>
                      <a:endParaRPr kumimoji="0" lang="it-IT" sz="1800" b="0" i="0" u="none" strike="noStrike" cap="none" normalizeH="0" baseline="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&gt;  -1</a:t>
                      </a:r>
                      <a:endParaRPr kumimoji="0" lang="it-IT" sz="1800" b="0" i="0" u="none" strike="noStrike" cap="none" normalizeH="0" baseline="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Basso</a:t>
                      </a:r>
                      <a:endParaRPr kumimoji="0" lang="it-IT" sz="1800" b="0"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Osteopenia</a:t>
                      </a:r>
                      <a:r>
                        <a:rPr kumimoji="0" lang="en-US" sz="1800" u="none" strike="noStrike" cap="none" normalizeH="0" baseline="0" dirty="0" smtClean="0">
                          <a:ln>
                            <a:noFill/>
                          </a:ln>
                          <a:effectLst/>
                        </a:rPr>
                        <a:t>		</a:t>
                      </a:r>
                      <a:endParaRPr kumimoji="0" lang="it-IT" sz="1800" b="0"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da -1 a -2.5</a:t>
                      </a:r>
                      <a:endParaRPr kumimoji="0" lang="it-IT" sz="1800" b="0" i="0" u="none" strike="noStrike" cap="none" normalizeH="0" baseline="0" smtClean="0">
                        <a:ln>
                          <a:noFill/>
                        </a:ln>
                        <a:solidFill>
                          <a:schemeClr val="tx1"/>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Medio</a:t>
                      </a:r>
                      <a:r>
                        <a:rPr kumimoji="0" lang="en-US" sz="1800" u="none" strike="noStrike" cap="none" normalizeH="0" baseline="0" dirty="0" smtClean="0">
                          <a:ln>
                            <a:noFill/>
                          </a:ln>
                          <a:effectLst/>
                        </a:rPr>
                        <a:t> (2-5)</a:t>
                      </a:r>
                      <a:endParaRPr kumimoji="0" lang="it-IT" sz="1800" b="0" i="0" u="none" strike="noStrike" cap="none" normalizeH="0" baseline="0" dirty="0" smtClean="0">
                        <a:ln>
                          <a:noFill/>
                        </a:ln>
                        <a:solidFill>
                          <a:schemeClr val="tx1"/>
                        </a:solidFill>
                        <a:effectLst/>
                        <a:latin typeface="Times"/>
                        <a:cs typeface="Arial" charset="0"/>
                      </a:endParaRPr>
                    </a:p>
                  </a:txBody>
                  <a:tcPr marL="121920" marR="121920" marT="45724" marB="45724" horzOverflow="overflow"/>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Osteoporosi	</a:t>
                      </a:r>
                      <a:endParaRPr kumimoji="0" lang="it-IT" sz="1800" b="0" i="0" u="none" strike="noStrike" cap="none" normalizeH="0" baseline="0" smtClean="0">
                        <a:ln>
                          <a:noFill/>
                        </a:ln>
                        <a:solidFill>
                          <a:srgbClr val="000000"/>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&lt; -2.5	</a:t>
                      </a:r>
                      <a:endParaRPr kumimoji="0" lang="it-IT" sz="1800" b="0" i="0" u="none" strike="noStrike" cap="none" normalizeH="0" baseline="0" smtClean="0">
                        <a:ln>
                          <a:noFill/>
                        </a:ln>
                        <a:solidFill>
                          <a:srgbClr val="FF0000"/>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Alto (&gt;5)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FF0000"/>
                        </a:solidFill>
                        <a:effectLst/>
                        <a:latin typeface="Times"/>
                        <a:cs typeface="Arial" charset="0"/>
                      </a:endParaRPr>
                    </a:p>
                  </a:txBody>
                  <a:tcPr marL="121920" marR="121920" marT="45724" marB="45724" horzOverflow="overflow"/>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Osteoporosi conclamata			</a:t>
                      </a:r>
                      <a:endParaRPr kumimoji="0" lang="it-IT" sz="1800" b="0" i="0" u="none" strike="noStrike" cap="none" normalizeH="0" baseline="0" smtClean="0">
                        <a:ln>
                          <a:noFill/>
                        </a:ln>
                        <a:solidFill>
                          <a:srgbClr val="FF0000"/>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&lt; -2.5 + Fx da fragilità</a:t>
                      </a:r>
                      <a:endParaRPr kumimoji="0" lang="it-IT" sz="1800" b="0" i="0" u="none" strike="noStrike" cap="none" normalizeH="0" baseline="0" smtClean="0">
                        <a:ln>
                          <a:noFill/>
                        </a:ln>
                        <a:solidFill>
                          <a:srgbClr val="FF0000"/>
                        </a:solidFill>
                        <a:effectLst/>
                        <a:latin typeface="Times"/>
                        <a:cs typeface="Arial" charset="0"/>
                      </a:endParaRPr>
                    </a:p>
                  </a:txBody>
                  <a:tcPr marL="121920" marR="121920" marT="45724" marB="4572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Molto alto (</a:t>
                      </a:r>
                      <a:r>
                        <a:rPr kumimoji="0" lang="en-US" sz="1800" u="none" strike="noStrike" cap="none" normalizeH="0" baseline="0" dirty="0" err="1" smtClean="0">
                          <a:ln>
                            <a:noFill/>
                          </a:ln>
                          <a:effectLst/>
                        </a:rPr>
                        <a:t>almeno</a:t>
                      </a:r>
                      <a:r>
                        <a:rPr kumimoji="0" lang="en-US" sz="1800" u="none" strike="noStrike" cap="none" normalizeH="0" baseline="0" dirty="0" smtClean="0">
                          <a:ln>
                            <a:noFill/>
                          </a:ln>
                          <a:effectLst/>
                        </a:rPr>
                        <a:t> 2 volte </a:t>
                      </a:r>
                      <a:r>
                        <a:rPr kumimoji="0" lang="en-US" sz="1800" u="none" strike="noStrike" cap="none" normalizeH="0" baseline="0" dirty="0" err="1" smtClean="0">
                          <a:ln>
                            <a:noFill/>
                          </a:ln>
                          <a:effectLst/>
                        </a:rPr>
                        <a:t>maggiore</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rispetto</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all’osteoporosi</a:t>
                      </a:r>
                      <a:endParaRPr kumimoji="0" lang="it-IT" sz="1800" b="0" i="0" u="none" strike="noStrike" cap="none" normalizeH="0" baseline="0" dirty="0" smtClean="0">
                        <a:ln>
                          <a:noFill/>
                        </a:ln>
                        <a:solidFill>
                          <a:srgbClr val="FF0000"/>
                        </a:solidFill>
                        <a:effectLst/>
                        <a:latin typeface="Times"/>
                        <a:cs typeface="Arial" charset="0"/>
                      </a:endParaRPr>
                    </a:p>
                  </a:txBody>
                  <a:tcPr marL="121920" marR="121920" marT="45724" marB="45724" horzOverflow="overflow"/>
                </a:tc>
              </a:tr>
            </a:tbl>
          </a:graphicData>
        </a:graphic>
      </p:graphicFrame>
      <p:sp>
        <p:nvSpPr>
          <p:cNvPr id="7" name="Rettangolo 6"/>
          <p:cNvSpPr/>
          <p:nvPr/>
        </p:nvSpPr>
        <p:spPr>
          <a:xfrm>
            <a:off x="2446867" y="1418631"/>
            <a:ext cx="7524751" cy="646112"/>
          </a:xfrm>
          <a:prstGeom prst="rect">
            <a:avLst/>
          </a:prstGeom>
        </p:spPr>
        <p:txBody>
          <a:bodyPr>
            <a:spAutoFit/>
          </a:bodyPr>
          <a:lstStyle/>
          <a:p>
            <a:pPr algn="ctr" fontAlgn="auto">
              <a:spcBef>
                <a:spcPts val="0"/>
              </a:spcBef>
              <a:spcAft>
                <a:spcPts val="0"/>
              </a:spcAft>
              <a:defRPr/>
            </a:pPr>
            <a:r>
              <a:rPr lang="en-US" b="1" i="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latin typeface="+mn-lt"/>
                <a:cs typeface="+mn-cs"/>
              </a:rPr>
              <a:t>An operational definition of Osteoporosis</a:t>
            </a:r>
          </a:p>
          <a:p>
            <a:pPr algn="ctr" fontAlgn="auto">
              <a:spcBef>
                <a:spcPts val="0"/>
              </a:spcBef>
              <a:spcAft>
                <a:spcPts val="0"/>
              </a:spcAft>
              <a:defRPr/>
            </a:pPr>
            <a:r>
              <a:rPr lang="en-GB" b="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latin typeface="+mn-lt"/>
                <a:ea typeface="Arial" pitchFamily="-102" charset="0"/>
                <a:cs typeface="Arial" pitchFamily="-102" charset="0"/>
              </a:rPr>
              <a:t>World Health Organisation 1994</a:t>
            </a:r>
            <a:endParaRPr lang="it-IT" b="1" i="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latin typeface="+mn-lt"/>
              <a:cs typeface="+mn-cs"/>
            </a:endParaRPr>
          </a:p>
        </p:txBody>
      </p:sp>
      <p:sp>
        <p:nvSpPr>
          <p:cNvPr id="35868" name="Rettangolo 1"/>
          <p:cNvSpPr>
            <a:spLocks noChangeArrowheads="1"/>
          </p:cNvSpPr>
          <p:nvPr/>
        </p:nvSpPr>
        <p:spPr bwMode="auto">
          <a:xfrm>
            <a:off x="7994651" y="6516688"/>
            <a:ext cx="2663898" cy="298800"/>
          </a:xfrm>
          <a:prstGeom prst="rect">
            <a:avLst/>
          </a:prstGeom>
          <a:noFill/>
          <a:ln w="9525">
            <a:noFill/>
            <a:miter lim="800000"/>
            <a:headEnd/>
            <a:tailEnd/>
          </a:ln>
        </p:spPr>
        <p:txBody>
          <a:bodyPr wrap="none">
            <a:spAutoFit/>
          </a:bodyPr>
          <a:lstStyle/>
          <a:p>
            <a:pPr>
              <a:lnSpc>
                <a:spcPct val="95000"/>
              </a:lnSpc>
              <a:spcBef>
                <a:spcPts val="875"/>
              </a:spcBef>
              <a:buClr>
                <a:srgbClr val="A50021"/>
              </a:buClr>
              <a:buFont typeface="Times New Roman" pitchFamily="18" charset="0"/>
              <a:buNone/>
            </a:pPr>
            <a:r>
              <a:rPr lang="en-GB" sz="1400">
                <a:solidFill>
                  <a:srgbClr val="FFFFFF"/>
                </a:solidFill>
                <a:latin typeface="Calibri" pitchFamily="34" charset="0"/>
              </a:rPr>
              <a:t>Kanis et al. J Bone Miner Res 1994 </a:t>
            </a:r>
          </a:p>
        </p:txBody>
      </p:sp>
      <p:sp>
        <p:nvSpPr>
          <p:cNvPr id="35869" name="CasellaDiTesto 8"/>
          <p:cNvSpPr txBox="1">
            <a:spLocks noChangeArrowheads="1"/>
          </p:cNvSpPr>
          <p:nvPr/>
        </p:nvSpPr>
        <p:spPr bwMode="auto">
          <a:xfrm>
            <a:off x="2159001" y="5981701"/>
            <a:ext cx="8092017" cy="708025"/>
          </a:xfrm>
          <a:prstGeom prst="rect">
            <a:avLst/>
          </a:prstGeom>
          <a:solidFill>
            <a:srgbClr val="5E5E5E"/>
          </a:solidFill>
          <a:ln w="9525">
            <a:noFill/>
            <a:miter lim="800000"/>
            <a:headEnd/>
            <a:tailEnd/>
          </a:ln>
        </p:spPr>
        <p:txBody>
          <a:bodyPr>
            <a:spAutoFit/>
          </a:bodyPr>
          <a:lstStyle/>
          <a:p>
            <a:pPr algn="ctr"/>
            <a:r>
              <a:rPr lang="it-IT" sz="2000">
                <a:solidFill>
                  <a:srgbClr val="FFFFFF"/>
                </a:solidFill>
                <a:latin typeface="Calibri" pitchFamily="34" charset="0"/>
              </a:rPr>
              <a:t>T-score = Deviazioni standard dal picco medio di densità ossea della popolazione giovane sana</a:t>
            </a:r>
            <a:endParaRPr lang="it-IT" sz="2000" b="1">
              <a:solidFill>
                <a:srgbClr val="FFFF00"/>
              </a:solidFill>
              <a:latin typeface="Calibri" pitchFamily="34" charset="0"/>
            </a:endParaRPr>
          </a:p>
        </p:txBody>
      </p:sp>
      <p:sp>
        <p:nvSpPr>
          <p:cNvPr id="8"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DENSITA’ </a:t>
            </a:r>
            <a:r>
              <a:rPr lang="it-IT" sz="4000" b="1" kern="0" dirty="0" smtClean="0">
                <a:solidFill>
                  <a:schemeClr val="accent6">
                    <a:lumMod val="75000"/>
                  </a:schemeClr>
                </a:solidFill>
                <a:latin typeface="Calibri" pitchFamily="-109" charset="0"/>
                <a:ea typeface="ＭＳ Ｐゴシック" pitchFamily="-109" charset="-128"/>
                <a:cs typeface="ＭＳ Ｐゴシック" pitchFamily="-109" charset="-128"/>
              </a:rPr>
              <a:t>MINERALE </a:t>
            </a: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OSSEA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3215217" y="1341438"/>
            <a:ext cx="4417483" cy="4032250"/>
          </a:xfrm>
          <a:prstGeom prst="rect">
            <a:avLst/>
          </a:prstGeom>
          <a:gradFill flip="none" rotWithShape="1">
            <a:gsLst>
              <a:gs pos="0">
                <a:schemeClr val="accent6">
                  <a:lumMod val="60000"/>
                  <a:lumOff val="40000"/>
                </a:schemeClr>
              </a:gs>
              <a:gs pos="100000">
                <a:schemeClr val="accent6">
                  <a:lumMod val="50000"/>
                </a:schemeClr>
              </a:gs>
            </a:gsLst>
            <a:lin ang="0" scaled="1"/>
            <a:tileRect/>
          </a:gradFill>
          <a:ln w="9525">
            <a:noFill/>
            <a:miter lim="800000"/>
            <a:headEnd/>
            <a:tailEnd/>
          </a:ln>
        </p:spPr>
        <p:txBody>
          <a:bodyPr wrap="none" anchor="ctr"/>
          <a:lstStyle/>
          <a:p>
            <a:pPr fontAlgn="auto">
              <a:spcBef>
                <a:spcPts val="0"/>
              </a:spcBef>
              <a:spcAft>
                <a:spcPts val="0"/>
              </a:spcAft>
              <a:defRPr/>
            </a:pPr>
            <a:endParaRPr lang="it-IT" sz="2400">
              <a:solidFill>
                <a:srgbClr val="000000"/>
              </a:solidFill>
              <a:latin typeface="+mn-lt"/>
              <a:ea typeface="Arial" pitchFamily="-102" charset="0"/>
              <a:cs typeface="Arial" pitchFamily="-102" charset="0"/>
            </a:endParaRPr>
          </a:p>
        </p:txBody>
      </p:sp>
      <p:sp>
        <p:nvSpPr>
          <p:cNvPr id="3" name="Rectangle 2"/>
          <p:cNvSpPr txBox="1">
            <a:spLocks noChangeArrowheads="1"/>
          </p:cNvSpPr>
          <p:nvPr/>
        </p:nvSpPr>
        <p:spPr bwMode="auto">
          <a:xfrm>
            <a:off x="334433" y="115889"/>
            <a:ext cx="11379200" cy="638175"/>
          </a:xfrm>
          <a:prstGeom prst="rect">
            <a:avLst/>
          </a:prstGeom>
          <a:noFill/>
          <a:ln w="9525">
            <a:noFill/>
            <a:miter lim="800000"/>
            <a:headEnd/>
            <a:tailEnd/>
          </a:ln>
        </p:spPr>
        <p:txBody>
          <a:bodyPr lIns="90488" tIns="44450" rIns="90488" bIns="44450" anchor="b">
            <a:spAutoFit/>
          </a:bodyPr>
          <a:lstStyle/>
          <a:p>
            <a:pPr algn="ctr" defTabSz="914400" fontAlgn="auto">
              <a:spcBef>
                <a:spcPts val="0"/>
              </a:spcBef>
              <a:spcAft>
                <a:spcPts val="0"/>
              </a:spcAft>
              <a:defRPr/>
            </a:pPr>
            <a:r>
              <a:rPr lang="en-US" sz="3600" dirty="0" err="1">
                <a:latin typeface="Arial" pitchFamily="-102" charset="0"/>
                <a:ea typeface="Arial" pitchFamily="-102" charset="0"/>
                <a:cs typeface="Arial" pitchFamily="-102" charset="0"/>
              </a:rPr>
              <a:t>Rischio</a:t>
            </a:r>
            <a:r>
              <a:rPr lang="en-US" sz="3600" dirty="0">
                <a:latin typeface="Arial" pitchFamily="-102" charset="0"/>
                <a:ea typeface="Arial" pitchFamily="-102" charset="0"/>
                <a:cs typeface="Arial" pitchFamily="-102" charset="0"/>
              </a:rPr>
              <a:t> </a:t>
            </a:r>
            <a:r>
              <a:rPr lang="en-US" sz="3600" dirty="0" err="1">
                <a:latin typeface="Arial" pitchFamily="-102" charset="0"/>
                <a:ea typeface="Arial" pitchFamily="-102" charset="0"/>
                <a:cs typeface="Arial" pitchFamily="-102" charset="0"/>
              </a:rPr>
              <a:t>di</a:t>
            </a:r>
            <a:r>
              <a:rPr lang="en-US" sz="3600" dirty="0">
                <a:latin typeface="Arial" pitchFamily="-102" charset="0"/>
                <a:ea typeface="Arial" pitchFamily="-102" charset="0"/>
                <a:cs typeface="Arial" pitchFamily="-102" charset="0"/>
              </a:rPr>
              <a:t> </a:t>
            </a:r>
            <a:r>
              <a:rPr lang="en-US" sz="3600" dirty="0" err="1">
                <a:latin typeface="Arial" pitchFamily="-102" charset="0"/>
                <a:ea typeface="Arial" pitchFamily="-102" charset="0"/>
                <a:cs typeface="Arial" pitchFamily="-102" charset="0"/>
              </a:rPr>
              <a:t>frattura</a:t>
            </a:r>
            <a:r>
              <a:rPr lang="en-US" sz="3600" dirty="0">
                <a:latin typeface="Arial" pitchFamily="-102" charset="0"/>
                <a:ea typeface="Arial" pitchFamily="-102" charset="0"/>
                <a:cs typeface="Arial" pitchFamily="-102" charset="0"/>
              </a:rPr>
              <a:t> </a:t>
            </a:r>
            <a:r>
              <a:rPr lang="en-US" sz="3600" dirty="0" err="1">
                <a:latin typeface="Arial" pitchFamily="-102" charset="0"/>
                <a:ea typeface="Arial" pitchFamily="-102" charset="0"/>
                <a:cs typeface="Arial" pitchFamily="-102" charset="0"/>
              </a:rPr>
              <a:t>e</a:t>
            </a:r>
            <a:r>
              <a:rPr lang="en-US" sz="3600" dirty="0">
                <a:latin typeface="Arial" pitchFamily="-102" charset="0"/>
                <a:ea typeface="Arial" pitchFamily="-102" charset="0"/>
                <a:cs typeface="Arial" pitchFamily="-102" charset="0"/>
              </a:rPr>
              <a:t> BMD</a:t>
            </a:r>
          </a:p>
        </p:txBody>
      </p:sp>
      <p:sp>
        <p:nvSpPr>
          <p:cNvPr id="37891" name="Rectangle 4"/>
          <p:cNvSpPr>
            <a:spLocks noChangeArrowheads="1"/>
          </p:cNvSpPr>
          <p:nvPr/>
        </p:nvSpPr>
        <p:spPr bwMode="auto">
          <a:xfrm>
            <a:off x="7810500" y="6508750"/>
            <a:ext cx="4303184" cy="304800"/>
          </a:xfrm>
          <a:prstGeom prst="rect">
            <a:avLst/>
          </a:prstGeom>
          <a:noFill/>
          <a:ln w="12700">
            <a:noFill/>
            <a:miter lim="800000"/>
            <a:headEnd/>
            <a:tailEnd/>
          </a:ln>
        </p:spPr>
        <p:txBody>
          <a:bodyPr lIns="90488" tIns="44450" rIns="90488" bIns="44450" anchor="b">
            <a:spAutoFit/>
          </a:bodyPr>
          <a:lstStyle/>
          <a:p>
            <a:pPr eaLnBrk="0" hangingPunct="0">
              <a:spcBef>
                <a:spcPct val="50000"/>
              </a:spcBef>
            </a:pPr>
            <a:r>
              <a:rPr lang="en-US" sz="1400">
                <a:solidFill>
                  <a:srgbClr val="000000"/>
                </a:solidFill>
                <a:latin typeface="Calibri" pitchFamily="34" charset="0"/>
              </a:rPr>
              <a:t>Miller PD et al. Calcif Tissue Int, 1996</a:t>
            </a:r>
          </a:p>
        </p:txBody>
      </p:sp>
      <p:sp>
        <p:nvSpPr>
          <p:cNvPr id="6" name="Rectangle 5"/>
          <p:cNvSpPr>
            <a:spLocks noChangeArrowheads="1"/>
          </p:cNvSpPr>
          <p:nvPr/>
        </p:nvSpPr>
        <p:spPr bwMode="auto">
          <a:xfrm>
            <a:off x="777935" y="2773364"/>
            <a:ext cx="1403230" cy="1074653"/>
          </a:xfrm>
          <a:prstGeom prst="rect">
            <a:avLst/>
          </a:prstGeom>
          <a:solidFill>
            <a:schemeClr val="tx1">
              <a:lumMod val="65000"/>
              <a:lumOff val="35000"/>
            </a:schemeClr>
          </a:solidFill>
          <a:ln w="12700">
            <a:no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1600" b="1" dirty="0" err="1">
                <a:solidFill>
                  <a:schemeClr val="bg1"/>
                </a:solidFill>
                <a:latin typeface="+mn-lt"/>
                <a:ea typeface="Arial" pitchFamily="-102" charset="0"/>
                <a:cs typeface="Arial" pitchFamily="-102" charset="0"/>
              </a:rPr>
              <a:t>Incidenza</a:t>
            </a:r>
            <a:r>
              <a:rPr lang="en-US" sz="1600" b="1" dirty="0">
                <a:solidFill>
                  <a:schemeClr val="bg1"/>
                </a:solidFill>
                <a:latin typeface="+mn-lt"/>
                <a:ea typeface="Arial" pitchFamily="-102" charset="0"/>
                <a:cs typeface="Arial" pitchFamily="-102" charset="0"/>
              </a:rPr>
              <a:t/>
            </a:r>
            <a:br>
              <a:rPr lang="en-US" sz="1600" b="1" dirty="0">
                <a:solidFill>
                  <a:schemeClr val="bg1"/>
                </a:solidFill>
                <a:latin typeface="+mn-lt"/>
                <a:ea typeface="Arial" pitchFamily="-102" charset="0"/>
                <a:cs typeface="Arial" pitchFamily="-102" charset="0"/>
              </a:rPr>
            </a:br>
            <a:r>
              <a:rPr lang="en-US" sz="1600" b="1" dirty="0" err="1">
                <a:solidFill>
                  <a:schemeClr val="bg1"/>
                </a:solidFill>
                <a:latin typeface="+mn-lt"/>
                <a:ea typeface="Arial" pitchFamily="-102" charset="0"/>
                <a:cs typeface="Arial" pitchFamily="-102" charset="0"/>
              </a:rPr>
              <a:t>di</a:t>
            </a:r>
            <a:r>
              <a:rPr lang="en-US" sz="1600" b="1" dirty="0">
                <a:solidFill>
                  <a:schemeClr val="bg1"/>
                </a:solidFill>
                <a:latin typeface="+mn-lt"/>
                <a:ea typeface="Arial" pitchFamily="-102" charset="0"/>
                <a:cs typeface="Arial" pitchFamily="-102" charset="0"/>
              </a:rPr>
              <a:t>  </a:t>
            </a:r>
            <a:r>
              <a:rPr lang="en-US" sz="1600" b="1" dirty="0" err="1">
                <a:solidFill>
                  <a:schemeClr val="bg1"/>
                </a:solidFill>
                <a:latin typeface="+mn-lt"/>
                <a:ea typeface="Arial" pitchFamily="-102" charset="0"/>
                <a:cs typeface="Arial" pitchFamily="-102" charset="0"/>
              </a:rPr>
              <a:t>fratture</a:t>
            </a:r>
            <a:r>
              <a:rPr lang="en-US" sz="1600" b="1" dirty="0">
                <a:solidFill>
                  <a:schemeClr val="bg1"/>
                </a:solidFill>
                <a:latin typeface="+mn-lt"/>
                <a:ea typeface="Arial" pitchFamily="-102" charset="0"/>
                <a:cs typeface="Arial" pitchFamily="-102" charset="0"/>
              </a:rPr>
              <a:t/>
            </a:r>
            <a:br>
              <a:rPr lang="en-US" sz="1600" b="1" dirty="0">
                <a:solidFill>
                  <a:schemeClr val="bg1"/>
                </a:solidFill>
                <a:latin typeface="+mn-lt"/>
                <a:ea typeface="Arial" pitchFamily="-102" charset="0"/>
                <a:cs typeface="Arial" pitchFamily="-102" charset="0"/>
              </a:rPr>
            </a:br>
            <a:r>
              <a:rPr lang="en-US" sz="1600" b="1" dirty="0">
                <a:solidFill>
                  <a:schemeClr val="bg1"/>
                </a:solidFill>
                <a:latin typeface="+mn-lt"/>
                <a:ea typeface="Arial" pitchFamily="-102" charset="0"/>
                <a:cs typeface="Arial" pitchFamily="-102" charset="0"/>
              </a:rPr>
              <a:t>(per 1000 </a:t>
            </a:r>
            <a:br>
              <a:rPr lang="en-US" sz="1600" b="1" dirty="0">
                <a:solidFill>
                  <a:schemeClr val="bg1"/>
                </a:solidFill>
                <a:latin typeface="+mn-lt"/>
                <a:ea typeface="Arial" pitchFamily="-102" charset="0"/>
                <a:cs typeface="Arial" pitchFamily="-102" charset="0"/>
              </a:rPr>
            </a:br>
            <a:r>
              <a:rPr lang="en-US" sz="1600" b="1" dirty="0" err="1">
                <a:solidFill>
                  <a:schemeClr val="bg1"/>
                </a:solidFill>
                <a:latin typeface="+mn-lt"/>
                <a:ea typeface="Arial" pitchFamily="-102" charset="0"/>
                <a:cs typeface="Arial" pitchFamily="-102" charset="0"/>
              </a:rPr>
              <a:t>Paziente-anni</a:t>
            </a:r>
            <a:r>
              <a:rPr lang="en-US" sz="1600" b="1" dirty="0">
                <a:solidFill>
                  <a:schemeClr val="bg1"/>
                </a:solidFill>
                <a:latin typeface="+mn-lt"/>
                <a:ea typeface="Arial" pitchFamily="-102" charset="0"/>
                <a:cs typeface="Arial" pitchFamily="-102" charset="0"/>
              </a:rPr>
              <a:t>)</a:t>
            </a:r>
          </a:p>
        </p:txBody>
      </p:sp>
      <p:sp>
        <p:nvSpPr>
          <p:cNvPr id="37893" name="Rectangle 6"/>
          <p:cNvSpPr>
            <a:spLocks noChangeArrowheads="1"/>
          </p:cNvSpPr>
          <p:nvPr/>
        </p:nvSpPr>
        <p:spPr bwMode="auto">
          <a:xfrm>
            <a:off x="3959708" y="5792788"/>
            <a:ext cx="2909451"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Densità Minerale Ossea (T-score) </a:t>
            </a:r>
          </a:p>
        </p:txBody>
      </p:sp>
      <p:grpSp>
        <p:nvGrpSpPr>
          <p:cNvPr id="4" name="Group 7"/>
          <p:cNvGrpSpPr>
            <a:grpSpLocks/>
          </p:cNvGrpSpPr>
          <p:nvPr/>
        </p:nvGrpSpPr>
        <p:grpSpPr bwMode="auto">
          <a:xfrm>
            <a:off x="2521272" y="1292225"/>
            <a:ext cx="391263" cy="4294188"/>
            <a:chOff x="1341" y="814"/>
            <a:chExt cx="207" cy="2705"/>
          </a:xfrm>
        </p:grpSpPr>
        <p:sp>
          <p:nvSpPr>
            <p:cNvPr id="37909" name="Rectangle 8"/>
            <p:cNvSpPr>
              <a:spLocks noChangeArrowheads="1"/>
            </p:cNvSpPr>
            <p:nvPr/>
          </p:nvSpPr>
          <p:spPr bwMode="auto">
            <a:xfrm>
              <a:off x="1341" y="814"/>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60</a:t>
              </a:r>
            </a:p>
          </p:txBody>
        </p:sp>
        <p:sp>
          <p:nvSpPr>
            <p:cNvPr id="37910" name="Rectangle 9"/>
            <p:cNvSpPr>
              <a:spLocks noChangeArrowheads="1"/>
            </p:cNvSpPr>
            <p:nvPr/>
          </p:nvSpPr>
          <p:spPr bwMode="auto">
            <a:xfrm>
              <a:off x="1341" y="1230"/>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50</a:t>
              </a:r>
            </a:p>
          </p:txBody>
        </p:sp>
        <p:sp>
          <p:nvSpPr>
            <p:cNvPr id="37911" name="Rectangle 10"/>
            <p:cNvSpPr>
              <a:spLocks noChangeArrowheads="1"/>
            </p:cNvSpPr>
            <p:nvPr/>
          </p:nvSpPr>
          <p:spPr bwMode="auto">
            <a:xfrm>
              <a:off x="1341" y="1645"/>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40</a:t>
              </a:r>
            </a:p>
          </p:txBody>
        </p:sp>
        <p:sp>
          <p:nvSpPr>
            <p:cNvPr id="37912" name="Rectangle 11"/>
            <p:cNvSpPr>
              <a:spLocks noChangeArrowheads="1"/>
            </p:cNvSpPr>
            <p:nvPr/>
          </p:nvSpPr>
          <p:spPr bwMode="auto">
            <a:xfrm>
              <a:off x="1341" y="2061"/>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30</a:t>
              </a:r>
            </a:p>
          </p:txBody>
        </p:sp>
        <p:sp>
          <p:nvSpPr>
            <p:cNvPr id="37913" name="Rectangle 12"/>
            <p:cNvSpPr>
              <a:spLocks noChangeArrowheads="1"/>
            </p:cNvSpPr>
            <p:nvPr/>
          </p:nvSpPr>
          <p:spPr bwMode="auto">
            <a:xfrm>
              <a:off x="1341" y="2476"/>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20</a:t>
              </a:r>
            </a:p>
          </p:txBody>
        </p:sp>
        <p:sp>
          <p:nvSpPr>
            <p:cNvPr id="37914" name="Rectangle 13"/>
            <p:cNvSpPr>
              <a:spLocks noChangeArrowheads="1"/>
            </p:cNvSpPr>
            <p:nvPr/>
          </p:nvSpPr>
          <p:spPr bwMode="auto">
            <a:xfrm>
              <a:off x="1341" y="2892"/>
              <a:ext cx="207"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10</a:t>
              </a:r>
            </a:p>
          </p:txBody>
        </p:sp>
        <p:sp>
          <p:nvSpPr>
            <p:cNvPr id="37915" name="Rectangle 14"/>
            <p:cNvSpPr>
              <a:spLocks noChangeArrowheads="1"/>
            </p:cNvSpPr>
            <p:nvPr/>
          </p:nvSpPr>
          <p:spPr bwMode="auto">
            <a:xfrm>
              <a:off x="1396" y="3307"/>
              <a:ext cx="152" cy="212"/>
            </a:xfrm>
            <a:prstGeom prst="rect">
              <a:avLst/>
            </a:prstGeom>
            <a:noFill/>
            <a:ln w="12700">
              <a:noFill/>
              <a:miter lim="800000"/>
              <a:headEnd/>
              <a:tailEnd/>
            </a:ln>
          </p:spPr>
          <p:txBody>
            <a:bodyPr wrap="none" lIns="90488" tIns="44450" rIns="90488" bIns="44450">
              <a:spAutoFit/>
            </a:bodyPr>
            <a:lstStyle/>
            <a:p>
              <a:pPr algn="r" eaLnBrk="0" hangingPunct="0"/>
              <a:r>
                <a:rPr lang="en-US" sz="1600">
                  <a:solidFill>
                    <a:srgbClr val="FFFFFF"/>
                  </a:solidFill>
                  <a:latin typeface="Calibri" pitchFamily="34" charset="0"/>
                </a:rPr>
                <a:t>0</a:t>
              </a:r>
            </a:p>
          </p:txBody>
        </p:sp>
      </p:grpSp>
      <p:sp>
        <p:nvSpPr>
          <p:cNvPr id="37895" name="Rectangle 15"/>
          <p:cNvSpPr>
            <a:spLocks noChangeArrowheads="1"/>
          </p:cNvSpPr>
          <p:nvPr/>
        </p:nvSpPr>
        <p:spPr bwMode="auto">
          <a:xfrm>
            <a:off x="3337390" y="5456238"/>
            <a:ext cx="553638"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2 SD</a:t>
            </a:r>
          </a:p>
        </p:txBody>
      </p:sp>
      <p:sp>
        <p:nvSpPr>
          <p:cNvPr id="37896" name="Rectangle 16"/>
          <p:cNvSpPr>
            <a:spLocks noChangeArrowheads="1"/>
          </p:cNvSpPr>
          <p:nvPr/>
        </p:nvSpPr>
        <p:spPr bwMode="auto">
          <a:xfrm>
            <a:off x="4234857" y="5456238"/>
            <a:ext cx="553638"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1 SD</a:t>
            </a:r>
          </a:p>
        </p:txBody>
      </p:sp>
      <p:sp>
        <p:nvSpPr>
          <p:cNvPr id="37897" name="Rectangle 17"/>
          <p:cNvSpPr>
            <a:spLocks noChangeArrowheads="1"/>
          </p:cNvSpPr>
          <p:nvPr/>
        </p:nvSpPr>
        <p:spPr bwMode="auto">
          <a:xfrm>
            <a:off x="5083376" y="5456238"/>
            <a:ext cx="666349"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Mean</a:t>
            </a:r>
          </a:p>
        </p:txBody>
      </p:sp>
      <p:sp>
        <p:nvSpPr>
          <p:cNvPr id="37898" name="Rectangle 18"/>
          <p:cNvSpPr>
            <a:spLocks noChangeArrowheads="1"/>
          </p:cNvSpPr>
          <p:nvPr/>
        </p:nvSpPr>
        <p:spPr bwMode="auto">
          <a:xfrm>
            <a:off x="6007905" y="5456238"/>
            <a:ext cx="616456"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-1 SD</a:t>
            </a:r>
          </a:p>
        </p:txBody>
      </p:sp>
      <p:sp>
        <p:nvSpPr>
          <p:cNvPr id="37899" name="Rectangle 19"/>
          <p:cNvSpPr>
            <a:spLocks noChangeArrowheads="1"/>
          </p:cNvSpPr>
          <p:nvPr/>
        </p:nvSpPr>
        <p:spPr bwMode="auto">
          <a:xfrm>
            <a:off x="6905372" y="5456238"/>
            <a:ext cx="616456"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a:solidFill>
                  <a:srgbClr val="000000"/>
                </a:solidFill>
                <a:latin typeface="Calibri" pitchFamily="34" charset="0"/>
              </a:rPr>
              <a:t>-2 SD</a:t>
            </a:r>
          </a:p>
        </p:txBody>
      </p:sp>
      <p:sp>
        <p:nvSpPr>
          <p:cNvPr id="37900" name="Freeform 21"/>
          <p:cNvSpPr>
            <a:spLocks/>
          </p:cNvSpPr>
          <p:nvPr/>
        </p:nvSpPr>
        <p:spPr bwMode="auto">
          <a:xfrm flipH="1">
            <a:off x="3625851" y="5229226"/>
            <a:ext cx="3577167" cy="138113"/>
          </a:xfrm>
          <a:custGeom>
            <a:avLst/>
            <a:gdLst>
              <a:gd name="T0" fmla="*/ 0 w 1901"/>
              <a:gd name="T1" fmla="*/ 0 h 87"/>
              <a:gd name="T2" fmla="*/ 0 w 1901"/>
              <a:gd name="T3" fmla="*/ 2147483647 h 87"/>
              <a:gd name="T4" fmla="*/ 2147483647 w 1901"/>
              <a:gd name="T5" fmla="*/ 2147483647 h 87"/>
              <a:gd name="T6" fmla="*/ 2147483647 w 1901"/>
              <a:gd name="T7" fmla="*/ 0 h 87"/>
              <a:gd name="T8" fmla="*/ 2147483647 w 1901"/>
              <a:gd name="T9" fmla="*/ 2147483647 h 87"/>
              <a:gd name="T10" fmla="*/ 2147483647 w 1901"/>
              <a:gd name="T11" fmla="*/ 2147483647 h 87"/>
              <a:gd name="T12" fmla="*/ 2147483647 w 1901"/>
              <a:gd name="T13" fmla="*/ 0 h 87"/>
              <a:gd name="T14" fmla="*/ 2147483647 w 1901"/>
              <a:gd name="T15" fmla="*/ 2147483647 h 87"/>
              <a:gd name="T16" fmla="*/ 2147483647 w 1901"/>
              <a:gd name="T17" fmla="*/ 2147483647 h 87"/>
              <a:gd name="T18" fmla="*/ 2147483647 w 1901"/>
              <a:gd name="T19" fmla="*/ 0 h 87"/>
              <a:gd name="T20" fmla="*/ 2147483647 w 1901"/>
              <a:gd name="T21" fmla="*/ 2147483647 h 87"/>
              <a:gd name="T22" fmla="*/ 2147483647 w 1901"/>
              <a:gd name="T23" fmla="*/ 2147483647 h 87"/>
              <a:gd name="T24" fmla="*/ 2147483647 w 1901"/>
              <a:gd name="T25" fmla="*/ 0 h 87"/>
              <a:gd name="T26" fmla="*/ 2147483647 w 1901"/>
              <a:gd name="T27" fmla="*/ 214748364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1"/>
              <a:gd name="T43" fmla="*/ 0 h 87"/>
              <a:gd name="T44" fmla="*/ 1901 w 1901"/>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1" h="87">
                <a:moveTo>
                  <a:pt x="0" y="0"/>
                </a:moveTo>
                <a:lnTo>
                  <a:pt x="0" y="86"/>
                </a:lnTo>
                <a:lnTo>
                  <a:pt x="475" y="86"/>
                </a:lnTo>
                <a:lnTo>
                  <a:pt x="475" y="0"/>
                </a:lnTo>
                <a:lnTo>
                  <a:pt x="475" y="86"/>
                </a:lnTo>
                <a:lnTo>
                  <a:pt x="950" y="86"/>
                </a:lnTo>
                <a:lnTo>
                  <a:pt x="950" y="0"/>
                </a:lnTo>
                <a:lnTo>
                  <a:pt x="950" y="86"/>
                </a:lnTo>
                <a:lnTo>
                  <a:pt x="1425" y="86"/>
                </a:lnTo>
                <a:lnTo>
                  <a:pt x="1425" y="0"/>
                </a:lnTo>
                <a:lnTo>
                  <a:pt x="1425" y="86"/>
                </a:lnTo>
                <a:lnTo>
                  <a:pt x="1900" y="86"/>
                </a:lnTo>
                <a:lnTo>
                  <a:pt x="1900" y="0"/>
                </a:lnTo>
                <a:lnTo>
                  <a:pt x="1900" y="86"/>
                </a:lnTo>
              </a:path>
            </a:pathLst>
          </a:custGeom>
          <a:noFill/>
          <a:ln w="12700" cap="rnd">
            <a:solidFill>
              <a:schemeClr val="bg1"/>
            </a:solidFill>
            <a:round/>
            <a:headEnd/>
            <a:tailEnd/>
          </a:ln>
        </p:spPr>
        <p:txBody>
          <a:bodyPr/>
          <a:lstStyle/>
          <a:p>
            <a:endParaRPr lang="it-IT">
              <a:latin typeface="Calibri" pitchFamily="34" charset="0"/>
            </a:endParaRPr>
          </a:p>
        </p:txBody>
      </p:sp>
      <p:sp>
        <p:nvSpPr>
          <p:cNvPr id="37901" name="Line 22"/>
          <p:cNvSpPr>
            <a:spLocks noChangeShapeType="1"/>
          </p:cNvSpPr>
          <p:nvPr/>
        </p:nvSpPr>
        <p:spPr bwMode="auto">
          <a:xfrm>
            <a:off x="3191934" y="5365750"/>
            <a:ext cx="4415367" cy="0"/>
          </a:xfrm>
          <a:prstGeom prst="line">
            <a:avLst/>
          </a:prstGeom>
          <a:noFill/>
          <a:ln w="12700">
            <a:solidFill>
              <a:schemeClr val="bg1"/>
            </a:solidFill>
            <a:round/>
            <a:headEnd/>
            <a:tailEnd/>
          </a:ln>
        </p:spPr>
        <p:txBody>
          <a:bodyPr wrap="none" anchor="ctr"/>
          <a:lstStyle/>
          <a:p>
            <a:endParaRPr lang="it-IT"/>
          </a:p>
        </p:txBody>
      </p:sp>
      <p:sp>
        <p:nvSpPr>
          <p:cNvPr id="37902" name="Freeform 24"/>
          <p:cNvSpPr>
            <a:spLocks/>
          </p:cNvSpPr>
          <p:nvPr/>
        </p:nvSpPr>
        <p:spPr bwMode="auto">
          <a:xfrm>
            <a:off x="3647017" y="3073400"/>
            <a:ext cx="3706283" cy="2141538"/>
          </a:xfrm>
          <a:custGeom>
            <a:avLst/>
            <a:gdLst>
              <a:gd name="T0" fmla="*/ 0 w 1970"/>
              <a:gd name="T1" fmla="*/ 2147483647 h 1349"/>
              <a:gd name="T2" fmla="*/ 2147483647 w 1970"/>
              <a:gd name="T3" fmla="*/ 2147483647 h 1349"/>
              <a:gd name="T4" fmla="*/ 2147483647 w 1970"/>
              <a:gd name="T5" fmla="*/ 2147483647 h 1349"/>
              <a:gd name="T6" fmla="*/ 2147483647 w 1970"/>
              <a:gd name="T7" fmla="*/ 2147483647 h 1349"/>
              <a:gd name="T8" fmla="*/ 2147483647 w 1970"/>
              <a:gd name="T9" fmla="*/ 0 h 1349"/>
              <a:gd name="T10" fmla="*/ 0 60000 65536"/>
              <a:gd name="T11" fmla="*/ 0 60000 65536"/>
              <a:gd name="T12" fmla="*/ 0 60000 65536"/>
              <a:gd name="T13" fmla="*/ 0 60000 65536"/>
              <a:gd name="T14" fmla="*/ 0 60000 65536"/>
              <a:gd name="T15" fmla="*/ 0 w 1970"/>
              <a:gd name="T16" fmla="*/ 0 h 1349"/>
              <a:gd name="T17" fmla="*/ 1970 w 1970"/>
              <a:gd name="T18" fmla="*/ 1349 h 1349"/>
            </a:gdLst>
            <a:ahLst/>
            <a:cxnLst>
              <a:cxn ang="T10">
                <a:pos x="T0" y="T1"/>
              </a:cxn>
              <a:cxn ang="T11">
                <a:pos x="T2" y="T3"/>
              </a:cxn>
              <a:cxn ang="T12">
                <a:pos x="T4" y="T5"/>
              </a:cxn>
              <a:cxn ang="T13">
                <a:pos x="T6" y="T7"/>
              </a:cxn>
              <a:cxn ang="T14">
                <a:pos x="T8" y="T9"/>
              </a:cxn>
            </a:cxnLst>
            <a:rect l="T15" t="T16" r="T17" b="T18"/>
            <a:pathLst>
              <a:path w="1970" h="1349">
                <a:moveTo>
                  <a:pt x="0" y="1348"/>
                </a:moveTo>
                <a:lnTo>
                  <a:pt x="463" y="1268"/>
                </a:lnTo>
                <a:lnTo>
                  <a:pt x="979" y="1072"/>
                </a:lnTo>
                <a:lnTo>
                  <a:pt x="1426" y="732"/>
                </a:lnTo>
                <a:lnTo>
                  <a:pt x="1969" y="0"/>
                </a:lnTo>
              </a:path>
            </a:pathLst>
          </a:custGeom>
          <a:noFill/>
          <a:ln w="38100" cap="rnd">
            <a:solidFill>
              <a:srgbClr val="66FF33"/>
            </a:solidFill>
            <a:prstDash val="dash"/>
            <a:round/>
            <a:headEnd/>
            <a:tailEnd/>
          </a:ln>
        </p:spPr>
        <p:txBody>
          <a:bodyPr/>
          <a:lstStyle/>
          <a:p>
            <a:endParaRPr lang="it-IT">
              <a:latin typeface="Calibri" pitchFamily="34" charset="0"/>
            </a:endParaRPr>
          </a:p>
        </p:txBody>
      </p:sp>
      <p:sp>
        <p:nvSpPr>
          <p:cNvPr id="37903" name="Freeform 25"/>
          <p:cNvSpPr>
            <a:spLocks/>
          </p:cNvSpPr>
          <p:nvPr/>
        </p:nvSpPr>
        <p:spPr bwMode="auto">
          <a:xfrm>
            <a:off x="3638551" y="2228850"/>
            <a:ext cx="3742267" cy="2890838"/>
          </a:xfrm>
          <a:custGeom>
            <a:avLst/>
            <a:gdLst>
              <a:gd name="T0" fmla="*/ 0 w 1989"/>
              <a:gd name="T1" fmla="*/ 2147483647 h 1821"/>
              <a:gd name="T2" fmla="*/ 2147483647 w 1989"/>
              <a:gd name="T3" fmla="*/ 2147483647 h 1821"/>
              <a:gd name="T4" fmla="*/ 2147483647 w 1989"/>
              <a:gd name="T5" fmla="*/ 2147483647 h 1821"/>
              <a:gd name="T6" fmla="*/ 2147483647 w 1989"/>
              <a:gd name="T7" fmla="*/ 2147483647 h 1821"/>
              <a:gd name="T8" fmla="*/ 2147483647 w 1989"/>
              <a:gd name="T9" fmla="*/ 0 h 1821"/>
              <a:gd name="T10" fmla="*/ 0 60000 65536"/>
              <a:gd name="T11" fmla="*/ 0 60000 65536"/>
              <a:gd name="T12" fmla="*/ 0 60000 65536"/>
              <a:gd name="T13" fmla="*/ 0 60000 65536"/>
              <a:gd name="T14" fmla="*/ 0 60000 65536"/>
              <a:gd name="T15" fmla="*/ 0 w 1989"/>
              <a:gd name="T16" fmla="*/ 0 h 1821"/>
              <a:gd name="T17" fmla="*/ 1989 w 1989"/>
              <a:gd name="T18" fmla="*/ 1821 h 1821"/>
            </a:gdLst>
            <a:ahLst/>
            <a:cxnLst>
              <a:cxn ang="T10">
                <a:pos x="T0" y="T1"/>
              </a:cxn>
              <a:cxn ang="T11">
                <a:pos x="T2" y="T3"/>
              </a:cxn>
              <a:cxn ang="T12">
                <a:pos x="T4" y="T5"/>
              </a:cxn>
              <a:cxn ang="T13">
                <a:pos x="T6" y="T7"/>
              </a:cxn>
              <a:cxn ang="T14">
                <a:pos x="T8" y="T9"/>
              </a:cxn>
            </a:cxnLst>
            <a:rect l="T15" t="T16" r="T17" b="T18"/>
            <a:pathLst>
              <a:path w="1989" h="1821">
                <a:moveTo>
                  <a:pt x="0" y="1820"/>
                </a:moveTo>
                <a:lnTo>
                  <a:pt x="447" y="1788"/>
                </a:lnTo>
                <a:lnTo>
                  <a:pt x="957" y="1588"/>
                </a:lnTo>
                <a:lnTo>
                  <a:pt x="1419" y="1160"/>
                </a:lnTo>
                <a:lnTo>
                  <a:pt x="1988" y="0"/>
                </a:lnTo>
              </a:path>
            </a:pathLst>
          </a:custGeom>
          <a:noFill/>
          <a:ln w="57150" cap="rnd">
            <a:solidFill>
              <a:srgbClr val="FF3300"/>
            </a:solidFill>
            <a:prstDash val="sysDot"/>
            <a:round/>
            <a:headEnd/>
            <a:tailEnd/>
          </a:ln>
        </p:spPr>
        <p:txBody>
          <a:bodyPr/>
          <a:lstStyle/>
          <a:p>
            <a:endParaRPr lang="it-IT">
              <a:latin typeface="Calibri" pitchFamily="34" charset="0"/>
            </a:endParaRPr>
          </a:p>
        </p:txBody>
      </p:sp>
      <p:sp>
        <p:nvSpPr>
          <p:cNvPr id="37904" name="Rectangle 26"/>
          <p:cNvSpPr>
            <a:spLocks noChangeArrowheads="1"/>
          </p:cNvSpPr>
          <p:nvPr/>
        </p:nvSpPr>
        <p:spPr bwMode="auto">
          <a:xfrm>
            <a:off x="4326467" y="1392238"/>
            <a:ext cx="1159933" cy="582612"/>
          </a:xfrm>
          <a:prstGeom prst="rect">
            <a:avLst/>
          </a:prstGeom>
          <a:noFill/>
          <a:ln w="12700">
            <a:noFill/>
            <a:miter lim="800000"/>
            <a:headEnd/>
            <a:tailEnd/>
          </a:ln>
        </p:spPr>
        <p:txBody>
          <a:bodyPr lIns="90488" tIns="44450" rIns="90488" bIns="44450">
            <a:spAutoFit/>
          </a:bodyPr>
          <a:lstStyle/>
          <a:p>
            <a:pPr eaLnBrk="0" hangingPunct="0"/>
            <a:r>
              <a:rPr lang="en-US" sz="1600">
                <a:solidFill>
                  <a:srgbClr val="000000"/>
                </a:solidFill>
                <a:latin typeface="Calibri" pitchFamily="34" charset="0"/>
              </a:rPr>
              <a:t>Colonna</a:t>
            </a:r>
          </a:p>
          <a:p>
            <a:pPr eaLnBrk="0" hangingPunct="0"/>
            <a:r>
              <a:rPr lang="en-US" sz="1600">
                <a:solidFill>
                  <a:srgbClr val="000000"/>
                </a:solidFill>
                <a:latin typeface="Calibri" pitchFamily="34" charset="0"/>
              </a:rPr>
              <a:t>Radio</a:t>
            </a:r>
          </a:p>
        </p:txBody>
      </p:sp>
      <p:sp>
        <p:nvSpPr>
          <p:cNvPr id="37905" name="Line 28"/>
          <p:cNvSpPr>
            <a:spLocks noChangeShapeType="1"/>
          </p:cNvSpPr>
          <p:nvPr/>
        </p:nvSpPr>
        <p:spPr bwMode="auto">
          <a:xfrm>
            <a:off x="3642784" y="1797050"/>
            <a:ext cx="541867" cy="0"/>
          </a:xfrm>
          <a:prstGeom prst="line">
            <a:avLst/>
          </a:prstGeom>
          <a:noFill/>
          <a:ln w="57150">
            <a:solidFill>
              <a:srgbClr val="FF3300"/>
            </a:solidFill>
            <a:prstDash val="sysDot"/>
            <a:round/>
            <a:headEnd/>
            <a:tailEnd/>
          </a:ln>
        </p:spPr>
        <p:txBody>
          <a:bodyPr wrap="none" anchor="ctr"/>
          <a:lstStyle/>
          <a:p>
            <a:endParaRPr lang="it-IT"/>
          </a:p>
        </p:txBody>
      </p:sp>
      <p:sp>
        <p:nvSpPr>
          <p:cNvPr id="37906" name="Line 29"/>
          <p:cNvSpPr>
            <a:spLocks noChangeShapeType="1"/>
          </p:cNvSpPr>
          <p:nvPr/>
        </p:nvSpPr>
        <p:spPr bwMode="auto">
          <a:xfrm>
            <a:off x="3598333" y="1562100"/>
            <a:ext cx="601133" cy="0"/>
          </a:xfrm>
          <a:prstGeom prst="line">
            <a:avLst/>
          </a:prstGeom>
          <a:noFill/>
          <a:ln w="38100">
            <a:solidFill>
              <a:srgbClr val="66FF33"/>
            </a:solidFill>
            <a:prstDash val="dash"/>
            <a:round/>
            <a:headEnd/>
            <a:tailEnd/>
          </a:ln>
        </p:spPr>
        <p:txBody>
          <a:bodyPr wrap="none" anchor="ctr"/>
          <a:lstStyle/>
          <a:p>
            <a:endParaRPr lang="it-IT"/>
          </a:p>
        </p:txBody>
      </p:sp>
      <p:sp>
        <p:nvSpPr>
          <p:cNvPr id="37907" name="Line 29"/>
          <p:cNvSpPr>
            <a:spLocks noChangeShapeType="1"/>
          </p:cNvSpPr>
          <p:nvPr/>
        </p:nvSpPr>
        <p:spPr bwMode="auto">
          <a:xfrm flipV="1">
            <a:off x="3215217" y="1341438"/>
            <a:ext cx="0" cy="4032250"/>
          </a:xfrm>
          <a:prstGeom prst="line">
            <a:avLst/>
          </a:prstGeom>
          <a:noFill/>
          <a:ln w="9525">
            <a:solidFill>
              <a:schemeClr val="bg1"/>
            </a:solidFill>
            <a:round/>
            <a:headEnd/>
            <a:tailEnd/>
          </a:ln>
        </p:spPr>
        <p:txBody>
          <a:bodyPr/>
          <a:lstStyle/>
          <a:p>
            <a:endParaRPr lang="it-IT"/>
          </a:p>
        </p:txBody>
      </p:sp>
      <p:sp>
        <p:nvSpPr>
          <p:cNvPr id="29" name="Rectangle 5"/>
          <p:cNvSpPr>
            <a:spLocks noChangeArrowheads="1"/>
          </p:cNvSpPr>
          <p:nvPr/>
        </p:nvSpPr>
        <p:spPr bwMode="auto">
          <a:xfrm>
            <a:off x="7888818" y="1797051"/>
            <a:ext cx="4303183" cy="1197764"/>
          </a:xfrm>
          <a:prstGeom prst="rect">
            <a:avLst/>
          </a:prstGeom>
          <a:solidFill>
            <a:schemeClr val="tx1">
              <a:lumMod val="65000"/>
              <a:lumOff val="35000"/>
            </a:schemeClr>
          </a:solidFill>
          <a:ln w="12700">
            <a:no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err="1">
                <a:solidFill>
                  <a:schemeClr val="bg1"/>
                </a:solidFill>
                <a:latin typeface="+mn-lt"/>
                <a:ea typeface="Arial" pitchFamily="-102" charset="0"/>
                <a:cs typeface="Arial" pitchFamily="-102" charset="0"/>
              </a:rPr>
              <a:t>Relazione</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esponenziale</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tra</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diminuzione</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della</a:t>
            </a:r>
            <a:r>
              <a:rPr lang="en-US" sz="2400" dirty="0">
                <a:solidFill>
                  <a:schemeClr val="bg1"/>
                </a:solidFill>
                <a:latin typeface="+mn-lt"/>
                <a:ea typeface="Arial" pitchFamily="-102" charset="0"/>
                <a:cs typeface="Arial" pitchFamily="-102" charset="0"/>
              </a:rPr>
              <a:t> BMD </a:t>
            </a:r>
            <a:r>
              <a:rPr lang="en-US" sz="2400" dirty="0" err="1">
                <a:solidFill>
                  <a:schemeClr val="bg1"/>
                </a:solidFill>
                <a:latin typeface="+mn-lt"/>
                <a:ea typeface="Arial" pitchFamily="-102" charset="0"/>
                <a:cs typeface="Arial" pitchFamily="-102" charset="0"/>
              </a:rPr>
              <a:t>e</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aumento</a:t>
            </a:r>
            <a:r>
              <a:rPr lang="en-US" sz="2400" dirty="0">
                <a:solidFill>
                  <a:schemeClr val="bg1"/>
                </a:solidFill>
                <a:latin typeface="+mn-lt"/>
                <a:ea typeface="Arial" pitchFamily="-102" charset="0"/>
                <a:cs typeface="Arial" pitchFamily="-102" charset="0"/>
              </a:rPr>
              <a:t> del </a:t>
            </a:r>
            <a:r>
              <a:rPr lang="en-US" sz="2400" dirty="0" err="1">
                <a:solidFill>
                  <a:schemeClr val="bg1"/>
                </a:solidFill>
                <a:latin typeface="+mn-lt"/>
                <a:ea typeface="Arial" pitchFamily="-102" charset="0"/>
                <a:cs typeface="Arial" pitchFamily="-102" charset="0"/>
              </a:rPr>
              <a:t>rischio</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di</a:t>
            </a:r>
            <a:r>
              <a:rPr lang="en-US" sz="2400" dirty="0">
                <a:solidFill>
                  <a:schemeClr val="bg1"/>
                </a:solidFill>
                <a:latin typeface="+mn-lt"/>
                <a:ea typeface="Arial" pitchFamily="-102" charset="0"/>
                <a:cs typeface="Arial" pitchFamily="-102" charset="0"/>
              </a:rPr>
              <a:t> </a:t>
            </a:r>
            <a:r>
              <a:rPr lang="en-US" sz="2400" dirty="0" err="1">
                <a:solidFill>
                  <a:schemeClr val="bg1"/>
                </a:solidFill>
                <a:latin typeface="+mn-lt"/>
                <a:ea typeface="Arial" pitchFamily="-102" charset="0"/>
                <a:cs typeface="Arial" pitchFamily="-102" charset="0"/>
              </a:rPr>
              <a:t>frattura</a:t>
            </a:r>
            <a:endParaRPr lang="en-US" sz="2400" dirty="0">
              <a:solidFill>
                <a:schemeClr val="bg1"/>
              </a:solidFill>
              <a:latin typeface="+mn-lt"/>
              <a:ea typeface="Arial" pitchFamily="-102" charset="0"/>
              <a:cs typeface="Arial" pitchFamily="-10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5"/>
          <p:cNvSpPr txBox="1">
            <a:spLocks noChangeArrowheads="1"/>
          </p:cNvSpPr>
          <p:nvPr/>
        </p:nvSpPr>
        <p:spPr bwMode="auto">
          <a:xfrm>
            <a:off x="609600" y="1028700"/>
            <a:ext cx="10972800" cy="4140200"/>
          </a:xfrm>
          <a:prstGeom prst="rect">
            <a:avLst/>
          </a:prstGeom>
          <a:noFill/>
          <a:ln w="9525">
            <a:noFill/>
            <a:miter lim="800000"/>
            <a:headEnd/>
            <a:tailEnd/>
          </a:ln>
        </p:spPr>
        <p:txBody>
          <a:bodyPr/>
          <a:lstStyle/>
          <a:p>
            <a:pPr marL="609600" indent="-609600" defTabSz="914400">
              <a:lnSpc>
                <a:spcPct val="90000"/>
              </a:lnSpc>
              <a:spcBef>
                <a:spcPct val="20000"/>
              </a:spcBef>
            </a:pPr>
            <a:endParaRPr lang="it-IT" sz="3200" dirty="0">
              <a:latin typeface="Calibri" pitchFamily="34" charset="0"/>
              <a:ea typeface="ＭＳ Ｐゴシック"/>
              <a:cs typeface="ＭＳ Ｐゴシック"/>
            </a:endParaRP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Cenni sul metabolismo minerale del tessuto osseo</a:t>
            </a: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Definizione</a:t>
            </a: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Classificazione</a:t>
            </a: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Epidemiologia </a:t>
            </a:r>
          </a:p>
          <a:p>
            <a:pPr marL="609600" indent="-609600" defTabSz="914400">
              <a:lnSpc>
                <a:spcPct val="90000"/>
              </a:lnSpc>
              <a:spcBef>
                <a:spcPct val="20000"/>
              </a:spcBef>
              <a:buFontTx/>
              <a:buChar char="•"/>
            </a:pPr>
            <a:r>
              <a:rPr lang="it-IT" sz="3200" dirty="0" err="1">
                <a:latin typeface="Calibri" pitchFamily="34" charset="0"/>
                <a:ea typeface="ＭＳ Ｐゴシック"/>
                <a:cs typeface="ＭＳ Ｐゴシック"/>
              </a:rPr>
              <a:t>FdR</a:t>
            </a:r>
            <a:endParaRPr lang="it-IT" sz="3200" dirty="0">
              <a:latin typeface="Calibri" pitchFamily="34" charset="0"/>
              <a:ea typeface="ＭＳ Ｐゴシック"/>
              <a:cs typeface="ＭＳ Ｐゴシック"/>
            </a:endParaRP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Quadro clinico</a:t>
            </a:r>
          </a:p>
          <a:p>
            <a:pPr marL="609600" indent="-609600" defTabSz="914400">
              <a:lnSpc>
                <a:spcPct val="90000"/>
              </a:lnSpc>
              <a:spcBef>
                <a:spcPct val="20000"/>
              </a:spcBef>
              <a:buFontTx/>
              <a:buChar char="•"/>
            </a:pPr>
            <a:r>
              <a:rPr lang="it-IT" sz="3200" dirty="0">
                <a:latin typeface="Calibri" pitchFamily="34" charset="0"/>
                <a:ea typeface="ＭＳ Ｐゴシック"/>
                <a:cs typeface="ＭＳ Ｐゴシック"/>
              </a:rPr>
              <a:t>Trattamento</a:t>
            </a:r>
            <a:r>
              <a:rPr lang="it-IT" sz="3200" dirty="0" smtClean="0">
                <a:latin typeface="Calibri" pitchFamily="34" charset="0"/>
                <a:ea typeface="ＭＳ Ｐゴシック"/>
                <a:cs typeface="ＭＳ Ｐゴシック"/>
              </a:rPr>
              <a:t> </a:t>
            </a:r>
          </a:p>
          <a:p>
            <a:pPr marL="609600" indent="-609600" defTabSz="914400">
              <a:lnSpc>
                <a:spcPct val="90000"/>
              </a:lnSpc>
              <a:spcBef>
                <a:spcPct val="20000"/>
              </a:spcBef>
              <a:buFontTx/>
              <a:buChar char="•"/>
            </a:pPr>
            <a:endParaRPr lang="it-IT" sz="3200" dirty="0">
              <a:latin typeface="Calibri" pitchFamily="34" charset="0"/>
              <a:ea typeface="ＭＳ Ｐゴシック"/>
              <a:cs typeface="ＭＳ Ｐゴシック"/>
            </a:endParaRPr>
          </a:p>
        </p:txBody>
      </p:sp>
      <p:sp>
        <p:nvSpPr>
          <p:cNvPr id="5" name="Titolo 4"/>
          <p:cNvSpPr>
            <a:spLocks noGrp="1"/>
          </p:cNvSpPr>
          <p:nvPr>
            <p:ph type="title"/>
          </p:nvPr>
        </p:nvSpPr>
        <p:spPr/>
        <p:txBody>
          <a:bodyPr/>
          <a:lstStyle/>
          <a:p>
            <a:r>
              <a:rPr lang="it-IT" dirty="0" smtClean="0"/>
              <a:t>Osteoporosi</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ttangolo 1"/>
          <p:cNvSpPr>
            <a:spLocks noChangeArrowheads="1"/>
          </p:cNvSpPr>
          <p:nvPr/>
        </p:nvSpPr>
        <p:spPr bwMode="auto">
          <a:xfrm>
            <a:off x="734338" y="4731396"/>
            <a:ext cx="10790767" cy="1200328"/>
          </a:xfrm>
          <a:prstGeom prst="rect">
            <a:avLst/>
          </a:prstGeom>
          <a:noFill/>
          <a:ln w="9525">
            <a:noFill/>
            <a:miter lim="800000"/>
            <a:headEnd/>
            <a:tailEnd/>
          </a:ln>
        </p:spPr>
        <p:txBody>
          <a:bodyPr>
            <a:spAutoFit/>
          </a:bodyPr>
          <a:lstStyle/>
          <a:p>
            <a:pPr algn="just" fontAlgn="auto">
              <a:spcBef>
                <a:spcPts val="0"/>
              </a:spcBef>
              <a:spcAft>
                <a:spcPts val="0"/>
              </a:spcAft>
              <a:defRPr/>
            </a:pPr>
            <a:r>
              <a:rPr lang="it-IT" sz="2400" dirty="0">
                <a:latin typeface="+mn-lt"/>
                <a:cs typeface="+mn-cs"/>
              </a:rPr>
              <a:t>L’obiettivo della terapia è la </a:t>
            </a: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prevenzione delle fratture da fragilità </a:t>
            </a:r>
            <a:r>
              <a:rPr lang="it-IT" sz="2400" dirty="0">
                <a:latin typeface="+mn-lt"/>
                <a:cs typeface="+mn-cs"/>
              </a:rPr>
              <a:t>piuttosto che il trattamento della bassa BMD che viene considerata come uno dei tanti </a:t>
            </a:r>
            <a:r>
              <a:rPr lang="it-IT" sz="2400" b="1" dirty="0">
                <a:latin typeface="+mn-lt"/>
                <a:cs typeface="+mn-cs"/>
              </a:rPr>
              <a:t>fattori di rischio di frattura</a:t>
            </a:r>
            <a:r>
              <a:rPr lang="it-IT" sz="2400" dirty="0">
                <a:latin typeface="+mn-lt"/>
                <a:cs typeface="+mn-cs"/>
              </a:rPr>
              <a:t>.</a:t>
            </a:r>
          </a:p>
        </p:txBody>
      </p:sp>
      <p:sp>
        <p:nvSpPr>
          <p:cNvPr id="3" name="Text Box 6"/>
          <p:cNvSpPr txBox="1">
            <a:spLocks noChangeArrowheads="1"/>
          </p:cNvSpPr>
          <p:nvPr/>
        </p:nvSpPr>
        <p:spPr bwMode="auto">
          <a:xfrm>
            <a:off x="1123884" y="493713"/>
            <a:ext cx="1964400" cy="1077218"/>
          </a:xfrm>
          <a:prstGeom prst="rect">
            <a:avLst/>
          </a:prstGeom>
          <a:solidFill>
            <a:schemeClr val="tx1">
              <a:lumMod val="65000"/>
              <a:lumOff val="35000"/>
            </a:schemeClr>
          </a:solidFill>
          <a:ln>
            <a:noFill/>
          </a:ln>
          <a:effectLst/>
          <a:extLst>
            <a:ext uri="{91240B29-F687-4F45-9708-019B960494DF}"/>
            <a:ext uri="{AF507438-7753-43E0-B8FC-AC1667EBCBE1}"/>
          </a:extLst>
        </p:spPr>
        <p:txBody>
          <a:bodyPr wrap="none">
            <a:spAutoFit/>
          </a:bodyPr>
          <a:lstStyle/>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n-lt"/>
                <a:cs typeface="+mn-cs"/>
              </a:rPr>
              <a:t>Resistenza </a:t>
            </a:r>
          </a:p>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n-lt"/>
                <a:cs typeface="+mn-cs"/>
              </a:rPr>
              <a:t>ossea</a:t>
            </a:r>
          </a:p>
        </p:txBody>
      </p:sp>
      <p:sp>
        <p:nvSpPr>
          <p:cNvPr id="4" name="AutoShape 5"/>
          <p:cNvSpPr>
            <a:spLocks noChangeArrowheads="1"/>
          </p:cNvSpPr>
          <p:nvPr/>
        </p:nvSpPr>
        <p:spPr bwMode="auto">
          <a:xfrm>
            <a:off x="4976285" y="517526"/>
            <a:ext cx="2400300" cy="1547813"/>
          </a:xfrm>
          <a:prstGeom prst="downArrowCallout">
            <a:avLst>
              <a:gd name="adj1" fmla="val 29779"/>
              <a:gd name="adj2" fmla="val 29779"/>
              <a:gd name="adj3" fmla="val 16667"/>
              <a:gd name="adj4" fmla="val 66667"/>
            </a:avLst>
          </a:prstGeom>
          <a:solidFill>
            <a:schemeClr val="tx1">
              <a:lumMod val="65000"/>
              <a:lumOff val="35000"/>
            </a:schemeClr>
          </a:solidFill>
          <a:ln w="9525">
            <a:solidFill>
              <a:schemeClr val="tx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j-lt"/>
                <a:cs typeface="+mn-cs"/>
              </a:rPr>
              <a:t>Densità </a:t>
            </a:r>
          </a:p>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j-lt"/>
                <a:cs typeface="+mn-cs"/>
              </a:rPr>
              <a:t>dell’osso</a:t>
            </a:r>
          </a:p>
        </p:txBody>
      </p:sp>
      <p:sp>
        <p:nvSpPr>
          <p:cNvPr id="26630" name="Rettangolo 6"/>
          <p:cNvSpPr>
            <a:spLocks noChangeArrowheads="1"/>
          </p:cNvSpPr>
          <p:nvPr/>
        </p:nvSpPr>
        <p:spPr bwMode="auto">
          <a:xfrm>
            <a:off x="734339" y="2962711"/>
            <a:ext cx="10790767" cy="1200328"/>
          </a:xfrm>
          <a:prstGeom prst="rect">
            <a:avLst/>
          </a:prstGeom>
          <a:noFill/>
          <a:ln w="9525">
            <a:noFill/>
            <a:miter lim="800000"/>
            <a:headEnd/>
            <a:tailEnd/>
          </a:ln>
        </p:spPr>
        <p:txBody>
          <a:bodyPr>
            <a:spAutoFit/>
          </a:bodyPr>
          <a:lstStyle/>
          <a:p>
            <a:pPr algn="just" fontAlgn="auto">
              <a:spcBef>
                <a:spcPts val="0"/>
              </a:spcBef>
              <a:spcAft>
                <a:spcPts val="0"/>
              </a:spcAft>
              <a:defRPr/>
            </a:pPr>
            <a:r>
              <a:rPr lang="it-IT" sz="2400" dirty="0">
                <a:latin typeface="+mn-lt"/>
                <a:cs typeface="+mn-cs"/>
              </a:rPr>
              <a:t>La sola valutazione della massa ossea è adeguata per la diagnosi di osteoporosi (</a:t>
            </a: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soglia diagnostica</a:t>
            </a:r>
            <a:r>
              <a:rPr lang="it-IT" sz="2400" dirty="0">
                <a:latin typeface="+mn-lt"/>
                <a:cs typeface="+mn-cs"/>
              </a:rPr>
              <a:t>) ma non è sufficiente per identificare correttamente un soggetto a rischio per frattura (</a:t>
            </a: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soglia terapeutica</a:t>
            </a:r>
            <a:r>
              <a:rPr lang="it-IT" sz="2400" dirty="0">
                <a:latin typeface="+mn-lt"/>
                <a:cs typeface="+mn-cs"/>
              </a:rPr>
              <a:t>).</a:t>
            </a:r>
          </a:p>
        </p:txBody>
      </p:sp>
      <p:sp>
        <p:nvSpPr>
          <p:cNvPr id="8" name="CasellaDiTesto 7"/>
          <p:cNvSpPr txBox="1"/>
          <p:nvPr/>
        </p:nvSpPr>
        <p:spPr>
          <a:xfrm>
            <a:off x="3874247" y="583481"/>
            <a:ext cx="810511" cy="707886"/>
          </a:xfrm>
          <a:prstGeom prst="rect">
            <a:avLst/>
          </a:prstGeom>
          <a:noFill/>
        </p:spPr>
        <p:txBody>
          <a:bodyPr>
            <a:spAutoFit/>
          </a:bodyPr>
          <a:lstStyle/>
          <a:p>
            <a:pPr fontAlgn="auto">
              <a:spcBef>
                <a:spcPts val="0"/>
              </a:spcBef>
              <a:spcAft>
                <a:spcPts val="0"/>
              </a:spcAft>
              <a:defRPr/>
            </a:pPr>
            <a:r>
              <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a:t>
            </a:r>
          </a:p>
        </p:txBody>
      </p:sp>
      <p:sp>
        <p:nvSpPr>
          <p:cNvPr id="9" name="CasellaDiTesto 8"/>
          <p:cNvSpPr txBox="1"/>
          <p:nvPr/>
        </p:nvSpPr>
        <p:spPr>
          <a:xfrm>
            <a:off x="7716215" y="615754"/>
            <a:ext cx="810511" cy="707886"/>
          </a:xfrm>
          <a:prstGeom prst="rect">
            <a:avLst/>
          </a:prstGeom>
          <a:noFill/>
        </p:spPr>
        <p:txBody>
          <a:bodyPr>
            <a:spAutoFit/>
          </a:bodyPr>
          <a:lstStyle/>
          <a:p>
            <a:pPr fontAlgn="auto">
              <a:spcBef>
                <a:spcPts val="0"/>
              </a:spcBef>
              <a:spcAft>
                <a:spcPts val="0"/>
              </a:spcAft>
              <a:defRPr/>
            </a:pPr>
            <a:r>
              <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&amp;</a:t>
            </a:r>
          </a:p>
        </p:txBody>
      </p:sp>
      <p:sp>
        <p:nvSpPr>
          <p:cNvPr id="10" name="CasellaDiTesto 9"/>
          <p:cNvSpPr txBox="1"/>
          <p:nvPr/>
        </p:nvSpPr>
        <p:spPr>
          <a:xfrm>
            <a:off x="5080470" y="2140858"/>
            <a:ext cx="3034319" cy="707886"/>
          </a:xfrm>
          <a:prstGeom prst="rect">
            <a:avLst/>
          </a:prstGeom>
          <a:noFill/>
        </p:spPr>
        <p:txBody>
          <a:bodyPr>
            <a:spAutoFit/>
          </a:bodyPr>
          <a:lstStyle/>
          <a:p>
            <a:pPr fontAlgn="auto">
              <a:spcBef>
                <a:spcPts val="0"/>
              </a:spcBef>
              <a:spcAft>
                <a:spcPts val="0"/>
              </a:spcAft>
              <a:defRPr/>
            </a:pPr>
            <a:r>
              <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60-80%</a:t>
            </a:r>
          </a:p>
        </p:txBody>
      </p:sp>
      <p:sp>
        <p:nvSpPr>
          <p:cNvPr id="11" name="CasellaDiTesto 10"/>
          <p:cNvSpPr txBox="1"/>
          <p:nvPr/>
        </p:nvSpPr>
        <p:spPr>
          <a:xfrm>
            <a:off x="9068651" y="2121648"/>
            <a:ext cx="3034319" cy="707886"/>
          </a:xfrm>
          <a:prstGeom prst="rect">
            <a:avLst/>
          </a:prstGeom>
          <a:noFill/>
        </p:spPr>
        <p:txBody>
          <a:bodyPr>
            <a:spAutoFit/>
          </a:bodyPr>
          <a:lstStyle/>
          <a:p>
            <a:pPr fontAlgn="auto">
              <a:spcBef>
                <a:spcPts val="0"/>
              </a:spcBef>
              <a:spcAft>
                <a:spcPts val="0"/>
              </a:spcAft>
              <a:defRPr/>
            </a:pPr>
            <a:r>
              <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20-40%</a:t>
            </a:r>
          </a:p>
        </p:txBody>
      </p:sp>
      <p:sp>
        <p:nvSpPr>
          <p:cNvPr id="12" name="AutoShape 5"/>
          <p:cNvSpPr>
            <a:spLocks noChangeArrowheads="1"/>
          </p:cNvSpPr>
          <p:nvPr/>
        </p:nvSpPr>
        <p:spPr bwMode="auto">
          <a:xfrm>
            <a:off x="8909051" y="517526"/>
            <a:ext cx="2400300" cy="1547813"/>
          </a:xfrm>
          <a:prstGeom prst="downArrowCallout">
            <a:avLst>
              <a:gd name="adj1" fmla="val 29779"/>
              <a:gd name="adj2" fmla="val 29779"/>
              <a:gd name="adj3" fmla="val 16667"/>
              <a:gd name="adj4" fmla="val 66667"/>
            </a:avLst>
          </a:prstGeom>
          <a:solidFill>
            <a:schemeClr val="tx1">
              <a:lumMod val="65000"/>
              <a:lumOff val="35000"/>
            </a:schemeClr>
          </a:solidFill>
          <a:ln w="9525">
            <a:solidFill>
              <a:schemeClr val="tx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j-lt"/>
                <a:cs typeface="+mn-cs"/>
              </a:rPr>
              <a:t>Qualità </a:t>
            </a:r>
          </a:p>
          <a:p>
            <a:pPr algn="ctr" fontAlgn="auto">
              <a:spcBef>
                <a:spcPts val="0"/>
              </a:spcBef>
              <a:spcAft>
                <a:spcPts val="0"/>
              </a:spcAft>
              <a:defRPr/>
            </a:pPr>
            <a:r>
              <a:rPr lang="it-IT" sz="3200" b="1" dirty="0">
                <a:solidFill>
                  <a:schemeClr val="bg1"/>
                </a:solidFill>
                <a:effectLst>
                  <a:outerShdw blurRad="38100" dist="38100" dir="2700000" algn="tl">
                    <a:srgbClr val="000000"/>
                  </a:outerShdw>
                </a:effectLst>
                <a:latin typeface="+mj-lt"/>
                <a:cs typeface="+mn-cs"/>
              </a:rPr>
              <a:t>dell’osso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4"/>
          <p:cNvPicPr>
            <a:picLocks noChangeAspect="1" noChangeArrowheads="1"/>
          </p:cNvPicPr>
          <p:nvPr/>
        </p:nvPicPr>
        <p:blipFill>
          <a:blip r:embed="rId2"/>
          <a:srcRect l="526" t="1730" r="1373" b="5505"/>
          <a:stretch>
            <a:fillRect/>
          </a:stretch>
        </p:blipFill>
        <p:spPr bwMode="auto">
          <a:xfrm>
            <a:off x="429685" y="1644651"/>
            <a:ext cx="11330516" cy="4321175"/>
          </a:xfrm>
          <a:prstGeom prst="rect">
            <a:avLst/>
          </a:prstGeom>
          <a:noFill/>
          <a:ln w="28575">
            <a:solidFill>
              <a:schemeClr val="accent1">
                <a:lumMod val="75000"/>
              </a:schemeClr>
            </a:solidFill>
            <a:miter lim="800000"/>
            <a:headEnd/>
            <a:tailEnd/>
          </a:ln>
        </p:spPr>
      </p:pic>
      <p:sp>
        <p:nvSpPr>
          <p:cNvPr id="39938" name="Rectangle 7"/>
          <p:cNvSpPr>
            <a:spLocks noChangeArrowheads="1"/>
          </p:cNvSpPr>
          <p:nvPr/>
        </p:nvSpPr>
        <p:spPr bwMode="auto">
          <a:xfrm>
            <a:off x="8015818" y="6505576"/>
            <a:ext cx="2778300" cy="307777"/>
          </a:xfrm>
          <a:prstGeom prst="rect">
            <a:avLst/>
          </a:prstGeom>
          <a:noFill/>
          <a:ln w="9525">
            <a:noFill/>
            <a:miter lim="800000"/>
            <a:headEnd/>
            <a:tailEnd/>
          </a:ln>
        </p:spPr>
        <p:txBody>
          <a:bodyPr wrap="none">
            <a:spAutoFit/>
          </a:bodyPr>
          <a:lstStyle/>
          <a:p>
            <a:r>
              <a:rPr lang="it-IT" sz="1400">
                <a:latin typeface="Calibri" pitchFamily="34" charset="0"/>
              </a:rPr>
              <a:t>Siris ES et al. Arch Intern Med, 2004</a:t>
            </a:r>
          </a:p>
        </p:txBody>
      </p:sp>
      <p:grpSp>
        <p:nvGrpSpPr>
          <p:cNvPr id="2" name="Group 15"/>
          <p:cNvGrpSpPr>
            <a:grpSpLocks/>
          </p:cNvGrpSpPr>
          <p:nvPr/>
        </p:nvGrpSpPr>
        <p:grpSpPr bwMode="auto">
          <a:xfrm>
            <a:off x="5615518" y="1655764"/>
            <a:ext cx="2592916" cy="3724275"/>
            <a:chOff x="2653" y="1175"/>
            <a:chExt cx="1225" cy="2346"/>
          </a:xfrm>
        </p:grpSpPr>
        <p:grpSp>
          <p:nvGrpSpPr>
            <p:cNvPr id="3" name="Group 13"/>
            <p:cNvGrpSpPr>
              <a:grpSpLocks/>
            </p:cNvGrpSpPr>
            <p:nvPr/>
          </p:nvGrpSpPr>
          <p:grpSpPr bwMode="auto">
            <a:xfrm>
              <a:off x="2653" y="1207"/>
              <a:ext cx="1225" cy="2314"/>
              <a:chOff x="2653" y="1434"/>
              <a:chExt cx="1225" cy="2087"/>
            </a:xfrm>
          </p:grpSpPr>
          <p:grpSp>
            <p:nvGrpSpPr>
              <p:cNvPr id="4" name="Group 11"/>
              <p:cNvGrpSpPr>
                <a:grpSpLocks/>
              </p:cNvGrpSpPr>
              <p:nvPr/>
            </p:nvGrpSpPr>
            <p:grpSpPr bwMode="auto">
              <a:xfrm>
                <a:off x="2653" y="1434"/>
                <a:ext cx="1225" cy="2087"/>
                <a:chOff x="2653" y="1071"/>
                <a:chExt cx="1225" cy="2087"/>
              </a:xfrm>
            </p:grpSpPr>
            <p:sp>
              <p:nvSpPr>
                <p:cNvPr id="39947" name="Line 8"/>
                <p:cNvSpPr>
                  <a:spLocks noChangeShapeType="1"/>
                </p:cNvSpPr>
                <p:nvPr/>
              </p:nvSpPr>
              <p:spPr bwMode="auto">
                <a:xfrm flipV="1">
                  <a:off x="2653" y="1071"/>
                  <a:ext cx="0" cy="2087"/>
                </a:xfrm>
                <a:prstGeom prst="line">
                  <a:avLst/>
                </a:prstGeom>
                <a:noFill/>
                <a:ln w="57150">
                  <a:solidFill>
                    <a:schemeClr val="accent1">
                      <a:lumMod val="50000"/>
                    </a:schemeClr>
                  </a:solidFill>
                  <a:round/>
                  <a:headEnd/>
                  <a:tailEnd/>
                </a:ln>
              </p:spPr>
              <p:txBody>
                <a:bodyPr/>
                <a:lstStyle/>
                <a:p>
                  <a:endParaRPr lang="it-IT"/>
                </a:p>
              </p:txBody>
            </p:sp>
            <p:sp>
              <p:nvSpPr>
                <p:cNvPr id="39948" name="Line 9"/>
                <p:cNvSpPr>
                  <a:spLocks noChangeShapeType="1"/>
                </p:cNvSpPr>
                <p:nvPr/>
              </p:nvSpPr>
              <p:spPr bwMode="auto">
                <a:xfrm flipV="1">
                  <a:off x="3878" y="1071"/>
                  <a:ext cx="0" cy="2087"/>
                </a:xfrm>
                <a:prstGeom prst="line">
                  <a:avLst/>
                </a:prstGeom>
                <a:noFill/>
                <a:ln w="57150">
                  <a:solidFill>
                    <a:schemeClr val="accent1">
                      <a:lumMod val="50000"/>
                    </a:schemeClr>
                  </a:solidFill>
                  <a:round/>
                  <a:headEnd/>
                  <a:tailEnd/>
                </a:ln>
              </p:spPr>
              <p:txBody>
                <a:bodyPr/>
                <a:lstStyle/>
                <a:p>
                  <a:endParaRPr lang="it-IT"/>
                </a:p>
              </p:txBody>
            </p:sp>
            <p:sp>
              <p:nvSpPr>
                <p:cNvPr id="39949" name="Line 10"/>
                <p:cNvSpPr>
                  <a:spLocks noChangeShapeType="1"/>
                </p:cNvSpPr>
                <p:nvPr/>
              </p:nvSpPr>
              <p:spPr bwMode="auto">
                <a:xfrm>
                  <a:off x="2653" y="1071"/>
                  <a:ext cx="1225" cy="0"/>
                </a:xfrm>
                <a:prstGeom prst="line">
                  <a:avLst/>
                </a:prstGeom>
                <a:noFill/>
                <a:ln w="57150">
                  <a:solidFill>
                    <a:schemeClr val="accent1">
                      <a:lumMod val="50000"/>
                    </a:schemeClr>
                  </a:solidFill>
                  <a:round/>
                  <a:headEnd/>
                  <a:tailEnd/>
                </a:ln>
              </p:spPr>
              <p:txBody>
                <a:bodyPr/>
                <a:lstStyle/>
                <a:p>
                  <a:endParaRPr lang="it-IT"/>
                </a:p>
              </p:txBody>
            </p:sp>
          </p:grpSp>
          <p:sp>
            <p:nvSpPr>
              <p:cNvPr id="39946" name="Line 12"/>
              <p:cNvSpPr>
                <a:spLocks noChangeShapeType="1"/>
              </p:cNvSpPr>
              <p:nvPr/>
            </p:nvSpPr>
            <p:spPr bwMode="auto">
              <a:xfrm>
                <a:off x="2653" y="3521"/>
                <a:ext cx="1225" cy="0"/>
              </a:xfrm>
              <a:prstGeom prst="line">
                <a:avLst/>
              </a:prstGeom>
              <a:noFill/>
              <a:ln w="9525">
                <a:solidFill>
                  <a:schemeClr val="accent1">
                    <a:lumMod val="50000"/>
                  </a:schemeClr>
                </a:solidFill>
                <a:round/>
                <a:headEnd/>
                <a:tailEnd/>
              </a:ln>
            </p:spPr>
            <p:txBody>
              <a:bodyPr/>
              <a:lstStyle/>
              <a:p>
                <a:endParaRPr lang="it-IT"/>
              </a:p>
            </p:txBody>
          </p:sp>
        </p:grpSp>
        <p:sp>
          <p:nvSpPr>
            <p:cNvPr id="39944" name="Text Box 14"/>
            <p:cNvSpPr txBox="1">
              <a:spLocks noChangeArrowheads="1"/>
            </p:cNvSpPr>
            <p:nvPr/>
          </p:nvSpPr>
          <p:spPr bwMode="auto">
            <a:xfrm>
              <a:off x="2777" y="1175"/>
              <a:ext cx="763" cy="291"/>
            </a:xfrm>
            <a:prstGeom prst="rect">
              <a:avLst/>
            </a:prstGeom>
            <a:noFill/>
            <a:ln w="9525">
              <a:solidFill>
                <a:schemeClr val="accent1">
                  <a:lumMod val="50000"/>
                </a:schemeClr>
              </a:solidFill>
              <a:miter lim="800000"/>
              <a:headEnd/>
              <a:tailEnd/>
            </a:ln>
          </p:spPr>
          <p:txBody>
            <a:bodyPr wrap="none">
              <a:spAutoFit/>
            </a:bodyPr>
            <a:lstStyle/>
            <a:p>
              <a:r>
                <a:rPr lang="it-IT" sz="2400">
                  <a:solidFill>
                    <a:srgbClr val="FF0000"/>
                  </a:solidFill>
                  <a:latin typeface="Calibri" pitchFamily="34" charset="0"/>
                </a:rPr>
                <a:t>Osteopenia</a:t>
              </a:r>
            </a:p>
          </p:txBody>
        </p:sp>
      </p:grpSp>
      <p:sp>
        <p:nvSpPr>
          <p:cNvPr id="14" name="CasellaDiTesto 13"/>
          <p:cNvSpPr txBox="1">
            <a:spLocks noChangeArrowheads="1"/>
          </p:cNvSpPr>
          <p:nvPr/>
        </p:nvSpPr>
        <p:spPr bwMode="auto">
          <a:xfrm>
            <a:off x="1390651" y="6102350"/>
            <a:ext cx="6830002" cy="369332"/>
          </a:xfrm>
          <a:prstGeom prst="rect">
            <a:avLst/>
          </a:prstGeom>
          <a:solidFill>
            <a:srgbClr val="FFFF00"/>
          </a:solidFill>
          <a:ln w="9525">
            <a:noFill/>
            <a:miter lim="800000"/>
            <a:headEnd/>
            <a:tailEnd/>
          </a:ln>
        </p:spPr>
        <p:txBody>
          <a:bodyPr wrap="none">
            <a:spAutoFit/>
          </a:bodyPr>
          <a:lstStyle/>
          <a:p>
            <a:r>
              <a:rPr lang="it-IT">
                <a:latin typeface="Calibri" pitchFamily="34" charset="0"/>
              </a:rPr>
              <a:t>La maggior parte delle fratture si presentano in donne con Osteopenia!</a:t>
            </a:r>
          </a:p>
        </p:txBody>
      </p:sp>
      <p:sp>
        <p:nvSpPr>
          <p:cNvPr id="15" name="Rettangolo 14"/>
          <p:cNvSpPr/>
          <p:nvPr/>
        </p:nvSpPr>
        <p:spPr>
          <a:xfrm>
            <a:off x="1005418" y="2459038"/>
            <a:ext cx="3873500" cy="646112"/>
          </a:xfrm>
          <a:prstGeom prst="rect">
            <a:avLst/>
          </a:prstGeom>
          <a:solidFill>
            <a:schemeClr val="accent6">
              <a:lumMod val="75000"/>
            </a:schemeClr>
          </a:solidFill>
        </p:spPr>
        <p:txBody>
          <a:bodyPr>
            <a:spAutoFit/>
          </a:bodyPr>
          <a:lstStyle/>
          <a:p>
            <a:pPr algn="ctr" fontAlgn="auto">
              <a:spcBef>
                <a:spcPts val="0"/>
              </a:spcBef>
              <a:spcAft>
                <a:spcPts val="0"/>
              </a:spcAft>
              <a:defRPr/>
            </a:pPr>
            <a:r>
              <a:rPr lang="it-IT" dirty="0">
                <a:solidFill>
                  <a:srgbClr val="000000"/>
                </a:solidFill>
                <a:latin typeface="+mn-lt"/>
                <a:ea typeface="Arial" pitchFamily="-102" charset="0"/>
                <a:cs typeface="Arial" pitchFamily="-102" charset="0"/>
              </a:rPr>
              <a:t>149.524 donne </a:t>
            </a:r>
          </a:p>
          <a:p>
            <a:pPr algn="ctr" fontAlgn="auto">
              <a:spcBef>
                <a:spcPts val="0"/>
              </a:spcBef>
              <a:spcAft>
                <a:spcPts val="0"/>
              </a:spcAft>
              <a:defRPr/>
            </a:pPr>
            <a:r>
              <a:rPr lang="it-IT" dirty="0">
                <a:solidFill>
                  <a:srgbClr val="000000"/>
                </a:solidFill>
                <a:latin typeface="+mn-lt"/>
                <a:ea typeface="Arial" pitchFamily="-102" charset="0"/>
                <a:cs typeface="Arial" pitchFamily="-102" charset="0"/>
              </a:rPr>
              <a:t>in post-menopausa</a:t>
            </a:r>
          </a:p>
        </p:txBody>
      </p:sp>
      <p:sp>
        <p:nvSpPr>
          <p:cNvPr id="17" name="Titolo 16"/>
          <p:cNvSpPr>
            <a:spLocks noGrp="1"/>
          </p:cNvSpPr>
          <p:nvPr>
            <p:ph type="title"/>
          </p:nvPr>
        </p:nvSpPr>
        <p:spPr/>
        <p:txBody>
          <a:bodyPr>
            <a:normAutofit/>
          </a:bodyPr>
          <a:lstStyle/>
          <a:p>
            <a:r>
              <a:rPr lang="it-IT" dirty="0" smtClean="0"/>
              <a:t>BMD e incidenza di </a:t>
            </a:r>
            <a:r>
              <a:rPr lang="it-IT" dirty="0" err="1" smtClean="0"/>
              <a:t>Fx</a:t>
            </a:r>
            <a:r>
              <a:rPr lang="it-IT" dirty="0" smtClean="0"/>
              <a:t> </a:t>
            </a:r>
            <a:r>
              <a:rPr lang="it-IT" dirty="0" smtClean="0"/>
              <a:t>osteoporotiche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575734" y="2851151"/>
            <a:ext cx="11377084" cy="1754327"/>
          </a:xfrm>
          <a:prstGeom prst="rect">
            <a:avLst/>
          </a:prstGeom>
          <a:noFill/>
          <a:ln w="9525">
            <a:noFill/>
            <a:miter lim="800000"/>
            <a:headEnd/>
            <a:tailEnd/>
          </a:ln>
        </p:spPr>
        <p:txBody>
          <a:bodyPr>
            <a:spAutoFit/>
          </a:bodyPr>
          <a:lstStyle/>
          <a:p>
            <a:pPr algn="ctr" fontAlgn="auto">
              <a:spcBef>
                <a:spcPts val="0"/>
              </a:spcBef>
              <a:spcAft>
                <a:spcPts val="0"/>
              </a:spcAft>
              <a:defRPr/>
            </a:pPr>
            <a:endParaRPr lang="it-IT"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Arial" pitchFamily="-105" charset="0"/>
              <a:cs typeface="Arial" pitchFamily="-105" charset="0"/>
            </a:endParaRPr>
          </a:p>
          <a:p>
            <a:pPr algn="ctr" fontAlgn="auto">
              <a:spcBef>
                <a:spcPts val="0"/>
              </a:spcBef>
              <a:spcAft>
                <a:spcPts val="0"/>
              </a:spcAft>
              <a:defRPr/>
            </a:pPr>
            <a:r>
              <a:rPr lang="it-IT"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Arial" pitchFamily="-105" charset="0"/>
                <a:cs typeface="Arial" pitchFamily="-105" charset="0"/>
              </a:rPr>
              <a:t>Integrazione dei singoli fattori di rischio</a:t>
            </a:r>
          </a:p>
          <a:p>
            <a:pPr algn="ctr" fontAlgn="auto">
              <a:spcBef>
                <a:spcPts val="0"/>
              </a:spcBef>
              <a:spcAft>
                <a:spcPts val="0"/>
              </a:spcAft>
              <a:defRPr/>
            </a:pPr>
            <a:r>
              <a:rPr lang="it-IT"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Arial" pitchFamily="-105" charset="0"/>
                <a:cs typeface="Arial" pitchFamily="-105" charset="0"/>
              </a:rPr>
              <a:t>in un unico algoritmo</a:t>
            </a:r>
          </a:p>
        </p:txBody>
      </p:sp>
      <p:sp>
        <p:nvSpPr>
          <p:cNvPr id="4" name="Titolo 3"/>
          <p:cNvSpPr>
            <a:spLocks noGrp="1"/>
          </p:cNvSpPr>
          <p:nvPr>
            <p:ph type="title"/>
          </p:nvPr>
        </p:nvSpPr>
        <p:spPr>
          <a:xfrm>
            <a:off x="510621" y="402047"/>
            <a:ext cx="11166267" cy="801533"/>
          </a:xfrm>
        </p:spPr>
        <p:txBody>
          <a:bodyPr>
            <a:normAutofit fontScale="90000"/>
          </a:bodyPr>
          <a:lstStyle/>
          <a:p>
            <a:r>
              <a:rPr lang="it-IT" b="1" dirty="0" smtClean="0">
                <a:latin typeface="Arial" pitchFamily="-103" charset="0"/>
                <a:ea typeface="ＭＳ Ｐゴシック" pitchFamily="-103" charset="-128"/>
                <a:cs typeface="ＭＳ Ｐゴシック" pitchFamily="-103" charset="-128"/>
              </a:rPr>
              <a:t>IDENTIFICAZIONE del PAZIENTE a RISCHIO di FRATTURA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2" descr="FRAX-Slides-1"/>
          <p:cNvPicPr>
            <a:picLocks noChangeAspect="1" noChangeArrowheads="1"/>
          </p:cNvPicPr>
          <p:nvPr/>
        </p:nvPicPr>
        <p:blipFill>
          <a:blip r:embed="rId3"/>
          <a:srcRect/>
          <a:stretch>
            <a:fillRect/>
          </a:stretch>
        </p:blipFill>
        <p:spPr bwMode="auto">
          <a:xfrm>
            <a:off x="-6350" y="-4763"/>
            <a:ext cx="12198351"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Picture 3"/>
          <p:cNvPicPr>
            <a:picLocks noChangeAspect="1" noChangeArrowheads="1"/>
          </p:cNvPicPr>
          <p:nvPr/>
        </p:nvPicPr>
        <p:blipFill>
          <a:blip r:embed="rId2"/>
          <a:srcRect l="24115" t="5170" r="23976" b="18164"/>
          <a:stretch>
            <a:fillRect/>
          </a:stretch>
        </p:blipFill>
        <p:spPr bwMode="auto">
          <a:xfrm>
            <a:off x="0" y="0"/>
            <a:ext cx="12192000" cy="690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5"/>
          <p:cNvSpPr>
            <a:spLocks noChangeArrowheads="1"/>
          </p:cNvSpPr>
          <p:nvPr/>
        </p:nvSpPr>
        <p:spPr bwMode="auto">
          <a:xfrm>
            <a:off x="4836584" y="6069013"/>
            <a:ext cx="3657600" cy="400050"/>
          </a:xfrm>
          <a:prstGeom prst="rect">
            <a:avLst/>
          </a:prstGeom>
          <a:solidFill>
            <a:schemeClr val="bg1"/>
          </a:solidFill>
          <a:ln w="9525">
            <a:noFill/>
            <a:miter lim="800000"/>
            <a:headEnd/>
            <a:tailEnd/>
          </a:ln>
        </p:spPr>
        <p:txBody>
          <a:bodyPr wrap="none" anchor="ctr"/>
          <a:lstStyle/>
          <a:p>
            <a:endParaRPr lang="it-IT">
              <a:latin typeface="Calibri" pitchFamily="34" charset="0"/>
            </a:endParaRPr>
          </a:p>
        </p:txBody>
      </p:sp>
      <p:sp>
        <p:nvSpPr>
          <p:cNvPr id="49154" name="Rectangle 7"/>
          <p:cNvSpPr>
            <a:spLocks noChangeArrowheads="1"/>
          </p:cNvSpPr>
          <p:nvPr/>
        </p:nvSpPr>
        <p:spPr bwMode="auto">
          <a:xfrm>
            <a:off x="4836584" y="6069013"/>
            <a:ext cx="3657600" cy="400050"/>
          </a:xfrm>
          <a:prstGeom prst="rect">
            <a:avLst/>
          </a:prstGeom>
          <a:solidFill>
            <a:schemeClr val="bg1"/>
          </a:solidFill>
          <a:ln w="9525">
            <a:noFill/>
            <a:miter lim="800000"/>
            <a:headEnd/>
            <a:tailEnd/>
          </a:ln>
        </p:spPr>
        <p:txBody>
          <a:bodyPr wrap="none" anchor="ctr"/>
          <a:lstStyle/>
          <a:p>
            <a:endParaRPr lang="it-IT">
              <a:latin typeface="Calibri" pitchFamily="34" charset="0"/>
            </a:endParaRPr>
          </a:p>
        </p:txBody>
      </p:sp>
      <p:pic>
        <p:nvPicPr>
          <p:cNvPr id="49155" name="Picture 7"/>
          <p:cNvPicPr>
            <a:picLocks noChangeAspect="1" noChangeArrowheads="1"/>
          </p:cNvPicPr>
          <p:nvPr/>
        </p:nvPicPr>
        <p:blipFill>
          <a:blip r:embed="rId2"/>
          <a:srcRect l="23689" t="5139" r="24435" b="32391"/>
          <a:stretch>
            <a:fillRect/>
          </a:stretch>
        </p:blipFill>
        <p:spPr bwMode="auto">
          <a:xfrm>
            <a:off x="0" y="1"/>
            <a:ext cx="12192000" cy="6194425"/>
          </a:xfrm>
          <a:prstGeom prst="rect">
            <a:avLst/>
          </a:prstGeom>
          <a:noFill/>
          <a:ln w="9525">
            <a:noFill/>
            <a:miter lim="800000"/>
            <a:headEnd/>
            <a:tailEnd/>
          </a:ln>
        </p:spPr>
      </p:pic>
      <p:sp>
        <p:nvSpPr>
          <p:cNvPr id="49156" name="Rectangle 9"/>
          <p:cNvSpPr>
            <a:spLocks noChangeArrowheads="1"/>
          </p:cNvSpPr>
          <p:nvPr/>
        </p:nvSpPr>
        <p:spPr bwMode="auto">
          <a:xfrm>
            <a:off x="622300" y="2938464"/>
            <a:ext cx="1492251" cy="282575"/>
          </a:xfrm>
          <a:prstGeom prst="rect">
            <a:avLst/>
          </a:prstGeom>
          <a:noFill/>
          <a:ln w="25400">
            <a:solidFill>
              <a:srgbClr val="FF6600"/>
            </a:solidFill>
            <a:miter lim="800000"/>
            <a:headEnd/>
            <a:tailEnd/>
          </a:ln>
        </p:spPr>
        <p:txBody>
          <a:bodyPr wrap="none" anchor="ctr"/>
          <a:lstStyle/>
          <a:p>
            <a:endParaRPr lang="it-IT">
              <a:latin typeface="Calibri" pitchFamily="34" charset="0"/>
            </a:endParaRPr>
          </a:p>
        </p:txBody>
      </p:sp>
      <p:sp>
        <p:nvSpPr>
          <p:cNvPr id="49157" name="Rectangle 10"/>
          <p:cNvSpPr>
            <a:spLocks noChangeArrowheads="1"/>
          </p:cNvSpPr>
          <p:nvPr/>
        </p:nvSpPr>
        <p:spPr bwMode="auto">
          <a:xfrm>
            <a:off x="622301" y="3640139"/>
            <a:ext cx="3723217" cy="282575"/>
          </a:xfrm>
          <a:prstGeom prst="rect">
            <a:avLst/>
          </a:prstGeom>
          <a:noFill/>
          <a:ln w="25400">
            <a:solidFill>
              <a:srgbClr val="FF6600"/>
            </a:solidFill>
            <a:miter lim="800000"/>
            <a:headEnd/>
            <a:tailEnd/>
          </a:ln>
        </p:spPr>
        <p:txBody>
          <a:bodyPr wrap="none" anchor="ctr"/>
          <a:lstStyle/>
          <a:p>
            <a:endParaRPr lang="it-I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l="23619" t="4938" r="24393" b="31744"/>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txBox="1">
            <a:spLocks/>
          </p:cNvSpPr>
          <p:nvPr/>
        </p:nvSpPr>
        <p:spPr bwMode="auto">
          <a:xfrm>
            <a:off x="0" y="0"/>
            <a:ext cx="12192000" cy="1352550"/>
          </a:xfrm>
          <a:prstGeom prst="rect">
            <a:avLst/>
          </a:prstGeom>
          <a:gradFill flip="none" rotWithShape="1">
            <a:gsLst>
              <a:gs pos="0">
                <a:srgbClr val="D9D9D9"/>
              </a:gs>
              <a:gs pos="100000">
                <a:schemeClr val="bg1">
                  <a:lumMod val="50000"/>
                </a:schemeClr>
              </a:gs>
            </a:gsLst>
            <a:lin ang="16200000" scaled="0"/>
            <a:tileRect/>
          </a:gradFill>
          <a:ln w="9525">
            <a:noFill/>
            <a:miter lim="800000"/>
            <a:headEnd/>
            <a:tailEnd/>
          </a:ln>
        </p:spPr>
        <p:txBody>
          <a:bodyPr anchor="ctr"/>
          <a:lstStyle/>
          <a:p>
            <a:pPr algn="ctr" fontAlgn="auto">
              <a:spcBef>
                <a:spcPts val="0"/>
              </a:spcBef>
              <a:spcAft>
                <a:spcPts val="0"/>
              </a:spcAft>
              <a:defRPr/>
            </a:pPr>
            <a:r>
              <a:rPr lang="it-IT" sz="3600" b="1" dirty="0">
                <a:latin typeface="Arial" pitchFamily="-103" charset="0"/>
                <a:ea typeface="ＭＳ Ｐゴシック" pitchFamily="-103" charset="-128"/>
                <a:cs typeface="ＭＳ Ｐゴシック" pitchFamily="-103" charset="-128"/>
              </a:rPr>
              <a:t>VARIABILI </a:t>
            </a:r>
            <a:r>
              <a:rPr lang="it-IT" sz="3600" b="1" dirty="0" err="1">
                <a:latin typeface="Arial" pitchFamily="-103" charset="0"/>
                <a:ea typeface="ＭＳ Ｐゴシック" pitchFamily="-103" charset="-128"/>
                <a:cs typeface="ＭＳ Ｐゴシック" pitchFamily="-103" charset="-128"/>
              </a:rPr>
              <a:t>FRAX™</a:t>
            </a:r>
            <a:endParaRPr lang="it-IT" dirty="0">
              <a:latin typeface="Arial" pitchFamily="-103" charset="0"/>
              <a:ea typeface="ＭＳ Ｐゴシック" pitchFamily="-103" charset="-128"/>
              <a:cs typeface="ＭＳ Ｐゴシック" pitchFamily="-103" charset="-128"/>
            </a:endParaRPr>
          </a:p>
        </p:txBody>
      </p:sp>
      <p:sp>
        <p:nvSpPr>
          <p:cNvPr id="5" name="Segnaposto contenuto 4"/>
          <p:cNvSpPr>
            <a:spLocks noGrp="1"/>
          </p:cNvSpPr>
          <p:nvPr>
            <p:ph sz="half" idx="1"/>
          </p:nvPr>
        </p:nvSpPr>
        <p:spPr>
          <a:xfrm>
            <a:off x="307253" y="1600201"/>
            <a:ext cx="5384800" cy="4525963"/>
          </a:xfrm>
        </p:spPr>
        <p:txBody>
          <a:bodyPr rtlCol="0">
            <a:normAutofit fontScale="92500" lnSpcReduction="20000"/>
          </a:bodyPr>
          <a:lstStyle/>
          <a:p>
            <a:pPr eaLnBrk="1" fontAlgn="auto" hangingPunct="1">
              <a:spcAft>
                <a:spcPts val="0"/>
              </a:spcAft>
              <a:buFont typeface="Arial"/>
              <a:buChar char="•"/>
              <a:defRPr/>
            </a:pPr>
            <a:r>
              <a:rPr lang="it-IT"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VARIABILI CONTINUE</a:t>
            </a:r>
          </a:p>
          <a:p>
            <a:pPr eaLnBrk="1" fontAlgn="auto" hangingPunct="1">
              <a:spcAft>
                <a:spcPts val="0"/>
              </a:spcAft>
              <a:buFont typeface="Arial"/>
              <a:buNone/>
              <a:defRPr/>
            </a:pPr>
            <a:r>
              <a:rPr lang="it-IT" sz="3000" b="1" dirty="0" smtClean="0">
                <a:ln w="1905"/>
                <a:solidFill>
                  <a:srgbClr val="000000"/>
                </a:solidFill>
                <a:effectLst>
                  <a:innerShdw blurRad="69850" dist="43180" dir="5400000">
                    <a:srgbClr val="000000">
                      <a:alpha val="65000"/>
                    </a:srgbClr>
                  </a:innerShdw>
                </a:effectLst>
              </a:rPr>
              <a:t>	</a:t>
            </a:r>
          </a:p>
          <a:p>
            <a:pPr eaLnBrk="1" fontAlgn="auto" hangingPunct="1">
              <a:spcAft>
                <a:spcPts val="0"/>
              </a:spcAft>
              <a:buFont typeface="Arial"/>
              <a:buNone/>
              <a:defRPr/>
            </a:pPr>
            <a:r>
              <a:rPr lang="it-IT" sz="3000" b="1" dirty="0" smtClean="0">
                <a:ln w="1905"/>
                <a:solidFill>
                  <a:srgbClr val="000000"/>
                </a:solidFill>
                <a:effectLst>
                  <a:innerShdw blurRad="69850" dist="43180" dir="5400000">
                    <a:srgbClr val="000000">
                      <a:alpha val="65000"/>
                    </a:srgbClr>
                  </a:innerShdw>
                </a:effectLst>
              </a:rPr>
              <a:t>	</a:t>
            </a:r>
            <a:r>
              <a:rPr lang="it-IT" sz="3000" dirty="0" smtClean="0">
                <a:ln w="1905"/>
                <a:solidFill>
                  <a:srgbClr val="000000"/>
                </a:solidFill>
                <a:effectLst>
                  <a:innerShdw blurRad="69850" dist="43180" dir="5400000">
                    <a:srgbClr val="000000">
                      <a:alpha val="65000"/>
                    </a:srgbClr>
                  </a:innerShdw>
                </a:effectLst>
              </a:rPr>
              <a:t>Età</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BMD (</a:t>
            </a:r>
            <a:r>
              <a:rPr lang="it-IT" sz="3000" dirty="0" err="1" smtClean="0">
                <a:ln w="1905"/>
                <a:solidFill>
                  <a:srgbClr val="000000"/>
                </a:solidFill>
                <a:effectLst>
                  <a:innerShdw blurRad="69850" dist="43180" dir="5400000">
                    <a:srgbClr val="000000">
                      <a:alpha val="65000"/>
                    </a:srgbClr>
                  </a:innerShdw>
                </a:effectLst>
              </a:rPr>
              <a:t>T</a:t>
            </a:r>
            <a:r>
              <a:rPr lang="it-IT" sz="3000" dirty="0" smtClean="0">
                <a:ln w="1905"/>
                <a:solidFill>
                  <a:srgbClr val="000000"/>
                </a:solidFill>
                <a:effectLst>
                  <a:innerShdw blurRad="69850" dist="43180" dir="5400000">
                    <a:srgbClr val="000000">
                      <a:alpha val="65000"/>
                    </a:srgbClr>
                  </a:innerShdw>
                </a:effectLst>
              </a:rPr>
              <a:t> score)</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BMI</a:t>
            </a:r>
            <a:endParaRPr lang="it-IT" sz="3000" dirty="0">
              <a:ln w="1905"/>
              <a:solidFill>
                <a:srgbClr val="000000"/>
              </a:solidFill>
              <a:effectLst>
                <a:innerShdw blurRad="69850" dist="43180" dir="5400000">
                  <a:srgbClr val="000000">
                    <a:alpha val="65000"/>
                  </a:srgbClr>
                </a:innerShdw>
              </a:effectLst>
            </a:endParaRPr>
          </a:p>
        </p:txBody>
      </p:sp>
      <p:sp>
        <p:nvSpPr>
          <p:cNvPr id="6" name="Segnaposto contenuto 5"/>
          <p:cNvSpPr>
            <a:spLocks noGrp="1"/>
          </p:cNvSpPr>
          <p:nvPr>
            <p:ph sz="half" idx="2"/>
          </p:nvPr>
        </p:nvSpPr>
        <p:spPr>
          <a:xfrm>
            <a:off x="5955723" y="1600201"/>
            <a:ext cx="5994400" cy="4525963"/>
          </a:xfrm>
        </p:spPr>
        <p:txBody>
          <a:bodyPr rtlCol="0">
            <a:normAutofit fontScale="92500" lnSpcReduction="20000"/>
          </a:bodyPr>
          <a:lstStyle/>
          <a:p>
            <a:pPr eaLnBrk="1" fontAlgn="auto" hangingPunct="1">
              <a:spcAft>
                <a:spcPts val="0"/>
              </a:spcAft>
              <a:buFont typeface="Arial"/>
              <a:buChar char="•"/>
              <a:defRPr/>
            </a:pPr>
            <a:r>
              <a:rPr lang="it-IT"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VARIABILI DICOTOMICHE</a:t>
            </a:r>
          </a:p>
          <a:p>
            <a:pPr eaLnBrk="1" fontAlgn="auto" hangingPunct="1">
              <a:spcAft>
                <a:spcPts val="0"/>
              </a:spcAft>
              <a:buFont typeface="Arial"/>
              <a:buNone/>
              <a:defRPr/>
            </a:pPr>
            <a:r>
              <a:rPr lang="it-IT"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eaLnBrk="1" fontAlgn="auto" hangingPunct="1">
              <a:spcAft>
                <a:spcPts val="0"/>
              </a:spcAft>
              <a:buFont typeface="Arial"/>
              <a:buNone/>
              <a:defRPr/>
            </a:pPr>
            <a:r>
              <a:rPr lang="it-IT"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sz="3000" dirty="0" smtClean="0">
                <a:ln w="1905"/>
                <a:solidFill>
                  <a:srgbClr val="000000"/>
                </a:solidFill>
                <a:effectLst>
                  <a:innerShdw blurRad="69850" dist="43180" dir="5400000">
                    <a:srgbClr val="000000">
                      <a:alpha val="65000"/>
                    </a:srgbClr>
                  </a:innerShdw>
                </a:effectLst>
              </a:rPr>
              <a:t>Genere </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Familiarità</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Fumo</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Cortisonici</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Pregresse fratture</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Secondarietà</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Alcol</a:t>
            </a:r>
          </a:p>
          <a:p>
            <a:pPr eaLnBrk="1" fontAlgn="auto" hangingPunct="1">
              <a:spcAft>
                <a:spcPts val="0"/>
              </a:spcAft>
              <a:buFont typeface="Arial"/>
              <a:buNone/>
              <a:defRPr/>
            </a:pPr>
            <a:r>
              <a:rPr lang="it-IT" sz="3000" dirty="0" smtClean="0">
                <a:ln w="1905"/>
                <a:solidFill>
                  <a:srgbClr val="000000"/>
                </a:solidFill>
                <a:effectLst>
                  <a:innerShdw blurRad="69850" dist="43180" dir="5400000">
                    <a:srgbClr val="000000">
                      <a:alpha val="65000"/>
                    </a:srgbClr>
                  </a:innerShdw>
                </a:effectLst>
              </a:rPr>
              <a:t>	AR</a:t>
            </a:r>
            <a:endParaRPr lang="it-IT"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olo 1"/>
          <p:cNvSpPr txBox="1">
            <a:spLocks/>
          </p:cNvSpPr>
          <p:nvPr/>
        </p:nvSpPr>
        <p:spPr bwMode="auto">
          <a:xfrm>
            <a:off x="0" y="1"/>
            <a:ext cx="12192000" cy="938213"/>
          </a:xfrm>
          <a:prstGeom prst="rect">
            <a:avLst/>
          </a:prstGeom>
          <a:gradFill flip="none" rotWithShape="1">
            <a:gsLst>
              <a:gs pos="0">
                <a:srgbClr val="D9D9D9"/>
              </a:gs>
              <a:gs pos="100000">
                <a:schemeClr val="bg1">
                  <a:lumMod val="50000"/>
                </a:schemeClr>
              </a:gs>
            </a:gsLst>
            <a:lin ang="16200000" scaled="0"/>
            <a:tileRect/>
          </a:gradFill>
          <a:ln w="9525">
            <a:noFill/>
            <a:miter lim="800000"/>
            <a:headEnd/>
            <a:tailEnd/>
          </a:ln>
        </p:spPr>
        <p:txBody>
          <a:bodyPr anchor="ctr"/>
          <a:lstStyle/>
          <a:p>
            <a:pPr algn="ctr" fontAlgn="auto">
              <a:spcBef>
                <a:spcPts val="0"/>
              </a:spcBef>
              <a:spcAft>
                <a:spcPts val="0"/>
              </a:spcAft>
              <a:defRPr/>
            </a:pPr>
            <a:r>
              <a:rPr lang="it-IT" sz="3600" b="1">
                <a:latin typeface="+mn-lt"/>
                <a:ea typeface="ＭＳ Ｐゴシック" pitchFamily="34" charset="-128"/>
                <a:cs typeface="+mn-cs"/>
              </a:rPr>
              <a:t>DeFRA</a:t>
            </a:r>
            <a:endParaRPr lang="it-IT">
              <a:latin typeface="+mn-lt"/>
              <a:ea typeface="ＭＳ Ｐゴシック" pitchFamily="34" charset="-128"/>
              <a:cs typeface="+mn-cs"/>
            </a:endParaRPr>
          </a:p>
        </p:txBody>
      </p:sp>
      <p:pic>
        <p:nvPicPr>
          <p:cNvPr id="54274" name="Picture 2"/>
          <p:cNvPicPr>
            <a:picLocks noChangeAspect="1" noChangeArrowheads="1"/>
          </p:cNvPicPr>
          <p:nvPr/>
        </p:nvPicPr>
        <p:blipFill>
          <a:blip r:embed="rId3"/>
          <a:srcRect/>
          <a:stretch>
            <a:fillRect/>
          </a:stretch>
        </p:blipFill>
        <p:spPr bwMode="auto">
          <a:xfrm>
            <a:off x="222251" y="1152525"/>
            <a:ext cx="7001933" cy="1693863"/>
          </a:xfrm>
          <a:prstGeom prst="rect">
            <a:avLst/>
          </a:prstGeom>
          <a:noFill/>
          <a:ln w="9525">
            <a:noFill/>
            <a:miter lim="800000"/>
            <a:headEnd/>
            <a:tailEnd/>
          </a:ln>
        </p:spPr>
      </p:pic>
      <p:pic>
        <p:nvPicPr>
          <p:cNvPr id="54275" name="Picture 20" descr="th?id=JN"/>
          <p:cNvPicPr>
            <a:picLocks noChangeAspect="1" noChangeArrowheads="1"/>
          </p:cNvPicPr>
          <p:nvPr/>
        </p:nvPicPr>
        <p:blipFill>
          <a:blip r:embed="rId4"/>
          <a:srcRect/>
          <a:stretch>
            <a:fillRect/>
          </a:stretch>
        </p:blipFill>
        <p:spPr bwMode="auto">
          <a:xfrm>
            <a:off x="9124951" y="1066800"/>
            <a:ext cx="2628900" cy="1352550"/>
          </a:xfrm>
          <a:prstGeom prst="rect">
            <a:avLst/>
          </a:prstGeom>
          <a:noFill/>
          <a:ln w="9525">
            <a:noFill/>
            <a:miter lim="800000"/>
            <a:headEnd/>
            <a:tailEnd/>
          </a:ln>
        </p:spPr>
      </p:pic>
      <p:pic>
        <p:nvPicPr>
          <p:cNvPr id="54276" name="Picture 22" descr="th?&amp;id=JN"/>
          <p:cNvPicPr>
            <a:picLocks noChangeAspect="1" noChangeArrowheads="1"/>
          </p:cNvPicPr>
          <p:nvPr/>
        </p:nvPicPr>
        <p:blipFill>
          <a:blip r:embed="rId5"/>
          <a:srcRect/>
          <a:stretch>
            <a:fillRect/>
          </a:stretch>
        </p:blipFill>
        <p:spPr bwMode="auto">
          <a:xfrm>
            <a:off x="9277351" y="2317751"/>
            <a:ext cx="2451100" cy="1724025"/>
          </a:xfrm>
          <a:prstGeom prst="rect">
            <a:avLst/>
          </a:prstGeom>
          <a:noFill/>
          <a:ln w="9525">
            <a:noFill/>
            <a:miter lim="800000"/>
            <a:headEnd/>
            <a:tailEnd/>
          </a:ln>
        </p:spPr>
      </p:pic>
      <p:sp>
        <p:nvSpPr>
          <p:cNvPr id="54277" name="Rectangle 23"/>
          <p:cNvSpPr>
            <a:spLocks noChangeArrowheads="1"/>
          </p:cNvSpPr>
          <p:nvPr/>
        </p:nvSpPr>
        <p:spPr bwMode="auto">
          <a:xfrm>
            <a:off x="483289" y="3554822"/>
            <a:ext cx="7362111" cy="2739211"/>
          </a:xfrm>
          <a:prstGeom prst="rect">
            <a:avLst/>
          </a:prstGeom>
          <a:noFill/>
          <a:ln w="9525">
            <a:noFill/>
            <a:miter lim="800000"/>
            <a:headEnd/>
            <a:tailEnd/>
          </a:ln>
        </p:spPr>
        <p:txBody>
          <a:bodyPr wrap="none" anchor="ctr">
            <a:spAutoFit/>
          </a:bodyPr>
          <a:lstStyle/>
          <a:p>
            <a:pPr fontAlgn="auto">
              <a:spcBef>
                <a:spcPts val="0"/>
              </a:spcBef>
              <a:spcAft>
                <a:spcPts val="0"/>
              </a:spcAft>
              <a:defRPr/>
            </a:pP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OBIETTIVO PRINCIPALE</a:t>
            </a:r>
          </a:p>
          <a:p>
            <a:pPr fontAlgn="auto">
              <a:spcBef>
                <a:spcPts val="0"/>
              </a:spcBef>
              <a:spcAft>
                <a:spcPts val="0"/>
              </a:spcAft>
              <a:defRPr/>
            </a:pPr>
            <a:r>
              <a:rPr lang="it-IT" sz="2400" dirty="0">
                <a:latin typeface="+mn-lt"/>
                <a:cs typeface="+mn-cs"/>
              </a:rPr>
              <a:t>definire meglio il rischio assoluto di frattura introducendo </a:t>
            </a:r>
          </a:p>
          <a:p>
            <a:pPr fontAlgn="auto">
              <a:spcBef>
                <a:spcPts val="0"/>
              </a:spcBef>
              <a:spcAft>
                <a:spcPts val="0"/>
              </a:spcAft>
              <a:defRPr/>
            </a:pPr>
            <a:r>
              <a:rPr lang="it-IT" sz="2400" dirty="0">
                <a:latin typeface="+mn-lt"/>
                <a:cs typeface="+mn-cs"/>
              </a:rPr>
              <a:t>nell’algoritmo</a:t>
            </a:r>
            <a:br>
              <a:rPr lang="it-IT" sz="2400" dirty="0">
                <a:latin typeface="+mn-lt"/>
                <a:cs typeface="+mn-cs"/>
              </a:rPr>
            </a:br>
            <a:r>
              <a:rPr lang="it-IT" sz="2400" dirty="0">
                <a:latin typeface="+mn-lt"/>
                <a:cs typeface="+mn-cs"/>
              </a:rPr>
              <a:t>- variabili semiquantitative (fumo, corticosteroidi </a:t>
            </a:r>
            <a:r>
              <a:rPr lang="it-IT" sz="2400" dirty="0" err="1">
                <a:latin typeface="+mn-lt"/>
                <a:cs typeface="+mn-cs"/>
              </a:rPr>
              <a:t>etc</a:t>
            </a:r>
            <a:r>
              <a:rPr lang="it-IT" sz="2400" dirty="0">
                <a:latin typeface="+mn-lt"/>
                <a:cs typeface="+mn-cs"/>
              </a:rPr>
              <a:t>) </a:t>
            </a:r>
          </a:p>
          <a:p>
            <a:pPr fontAlgn="auto">
              <a:spcBef>
                <a:spcPts val="0"/>
              </a:spcBef>
              <a:spcAft>
                <a:spcPts val="0"/>
              </a:spcAft>
              <a:buFontTx/>
              <a:buChar char="-"/>
              <a:defRPr/>
            </a:pPr>
            <a:r>
              <a:rPr lang="it-IT" sz="2400" dirty="0">
                <a:latin typeface="+mn-lt"/>
                <a:cs typeface="+mn-cs"/>
              </a:rPr>
              <a:t> numero e siti di precedenti fratture da fragilità </a:t>
            </a:r>
          </a:p>
          <a:p>
            <a:pPr fontAlgn="auto">
              <a:spcBef>
                <a:spcPts val="0"/>
              </a:spcBef>
              <a:spcAft>
                <a:spcPts val="0"/>
              </a:spcAft>
              <a:buFontTx/>
              <a:buChar char="-"/>
              <a:defRPr/>
            </a:pPr>
            <a:r>
              <a:rPr lang="it-IT" sz="2400" dirty="0">
                <a:latin typeface="+mn-lt"/>
                <a:cs typeface="+mn-cs"/>
              </a:rPr>
              <a:t> altre malattie potenzialmente </a:t>
            </a:r>
            <a:r>
              <a:rPr lang="it-IT" sz="2400" dirty="0" err="1">
                <a:latin typeface="+mn-lt"/>
                <a:cs typeface="+mn-cs"/>
              </a:rPr>
              <a:t>osteopenizzanti</a:t>
            </a:r>
            <a:r>
              <a:rPr lang="it-IT" sz="2400" dirty="0">
                <a:latin typeface="+mn-lt"/>
                <a:cs typeface="+mn-cs"/>
              </a:rPr>
              <a:t> </a:t>
            </a:r>
          </a:p>
          <a:p>
            <a:pPr fontAlgn="auto">
              <a:spcBef>
                <a:spcPts val="0"/>
              </a:spcBef>
              <a:spcAft>
                <a:spcPts val="0"/>
              </a:spcAft>
              <a:buFontTx/>
              <a:buChar char="-"/>
              <a:defRPr/>
            </a:pPr>
            <a:r>
              <a:rPr lang="it-IT" sz="2400" dirty="0">
                <a:latin typeface="+mn-lt"/>
                <a:cs typeface="+mn-cs"/>
              </a:rPr>
              <a:t> BMD sia del colonna vertebrale o del femore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txBox="1">
            <a:spLocks/>
          </p:cNvSpPr>
          <p:nvPr/>
        </p:nvSpPr>
        <p:spPr bwMode="auto">
          <a:xfrm>
            <a:off x="0" y="0"/>
            <a:ext cx="12192000" cy="1201276"/>
          </a:xfrm>
          <a:prstGeom prst="rect">
            <a:avLst/>
          </a:prstGeom>
          <a:gradFill flip="none" rotWithShape="1">
            <a:gsLst>
              <a:gs pos="0">
                <a:srgbClr val="D9D9D9"/>
              </a:gs>
              <a:gs pos="100000">
                <a:schemeClr val="bg1">
                  <a:lumMod val="50000"/>
                </a:schemeClr>
              </a:gs>
            </a:gsLst>
            <a:lin ang="16200000" scaled="0"/>
            <a:tileRect/>
          </a:gradFill>
          <a:ln w="9525">
            <a:noFill/>
            <a:miter lim="800000"/>
            <a:headEnd/>
            <a:tailEnd/>
          </a:ln>
        </p:spPr>
        <p:txBody>
          <a:bodyPr anchor="ctr"/>
          <a:lstStyle/>
          <a:p>
            <a:pPr algn="ctr" fontAlgn="auto">
              <a:spcBef>
                <a:spcPts val="0"/>
              </a:spcBef>
              <a:spcAft>
                <a:spcPts val="0"/>
              </a:spcAft>
              <a:defRPr/>
            </a:pPr>
            <a:r>
              <a:rPr lang="it-IT"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ＭＳ Ｐゴシック" pitchFamily="34" charset="-128"/>
                <a:cs typeface="+mn-cs"/>
              </a:rPr>
              <a:t>DeFRA</a:t>
            </a:r>
            <a:endPar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ＭＳ Ｐゴシック" pitchFamily="34" charset="-128"/>
              <a:cs typeface="+mn-cs"/>
            </a:endParaRPr>
          </a:p>
          <a:p>
            <a:pPr algn="ctr" fontAlgn="auto">
              <a:spcBef>
                <a:spcPts val="0"/>
              </a:spcBef>
              <a:spcAft>
                <a:spcPts val="0"/>
              </a:spcAft>
              <a:defRPr/>
            </a:pPr>
            <a:r>
              <a:rPr lang="it-IT" sz="3600" b="1" dirty="0">
                <a:latin typeface="+mn-lt"/>
                <a:ea typeface="ＭＳ Ｐゴシック" pitchFamily="34" charset="-128"/>
                <a:cs typeface="+mn-cs"/>
              </a:rPr>
              <a:t>gradiente del rischio</a:t>
            </a:r>
            <a:endParaRPr lang="it-IT" dirty="0">
              <a:latin typeface="+mn-lt"/>
              <a:ea typeface="ＭＳ Ｐゴシック" pitchFamily="34" charset="-128"/>
              <a:cs typeface="+mn-cs"/>
            </a:endParaRPr>
          </a:p>
        </p:txBody>
      </p:sp>
      <p:graphicFrame>
        <p:nvGraphicFramePr>
          <p:cNvPr id="3" name="Group 69"/>
          <p:cNvGraphicFramePr>
            <a:graphicFrameLocks noGrp="1"/>
          </p:cNvGraphicFramePr>
          <p:nvPr/>
        </p:nvGraphicFramePr>
        <p:xfrm>
          <a:off x="509739" y="1411801"/>
          <a:ext cx="11192556" cy="4783022"/>
        </p:xfrm>
        <a:graphic>
          <a:graphicData uri="http://schemas.openxmlformats.org/drawingml/2006/table">
            <a:tbl>
              <a:tblPr/>
              <a:tblGrid>
                <a:gridCol w="5859544"/>
                <a:gridCol w="2780244"/>
                <a:gridCol w="2552768"/>
              </a:tblGrid>
              <a:tr h="710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rPr>
                        <a:t>Fattori di Rischio</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rPr>
                        <a:t>Frattura di femore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rPr>
                        <a:t>Altre fratture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Familiarità per frattura di femore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0000"/>
                          </a:solidFill>
                          <a:effectLst/>
                          <a:latin typeface="+mn-lt"/>
                          <a:ea typeface="Times New Roman" pitchFamily="18" charset="0"/>
                          <a:cs typeface="Arial" charset="0"/>
                        </a:rPr>
                        <a:t>1.6</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0000"/>
                          </a:solidFill>
                          <a:effectLst/>
                          <a:latin typeface="+mn-lt"/>
                          <a:ea typeface="Times New Roman" pitchFamily="18" charset="0"/>
                          <a:cs typeface="Arial" charset="0"/>
                        </a:rPr>
                        <a:t>1.2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spc="0" normalizeH="0" baseline="0" dirty="0" smtClean="0">
                          <a:ln w="12700">
                            <a:solidFill>
                              <a:schemeClr val="tx2">
                                <a:satMod val="155000"/>
                              </a:schemeClr>
                            </a:solidFill>
                            <a:prstDash val="solid"/>
                          </a:ln>
                          <a:solidFill>
                            <a:srgbClr val="000000"/>
                          </a:solidFill>
                          <a:effectLst/>
                          <a:latin typeface="+mn-lt"/>
                          <a:ea typeface="Times New Roman" pitchFamily="18" charset="0"/>
                          <a:cs typeface="Arial" charset="0"/>
                        </a:rPr>
                        <a:t> </a:t>
                      </a:r>
                      <a:r>
                        <a:rPr kumimoji="0" lang="it-IT" sz="2000" b="1" i="0" u="none" strike="noStrike" cap="none" spc="0" normalizeH="0" baseline="0" dirty="0" smtClean="0">
                          <a:ln>
                            <a:noFill/>
                          </a:ln>
                          <a:solidFill>
                            <a:srgbClr val="000000"/>
                          </a:solidFill>
                          <a:effectLst/>
                          <a:latin typeface="+mn-lt"/>
                          <a:ea typeface="Times New Roman" pitchFamily="18" charset="0"/>
                          <a:cs typeface="Arial" charset="0"/>
                        </a:rPr>
                        <a:t>CST &lt; </a:t>
                      </a:r>
                      <a:r>
                        <a:rPr kumimoji="0" lang="it-IT" sz="2000" b="1" i="0" u="none" strike="noStrike" cap="none" spc="0" normalizeH="0" baseline="0" dirty="0" err="1" smtClean="0">
                          <a:ln>
                            <a:noFill/>
                          </a:ln>
                          <a:solidFill>
                            <a:srgbClr val="000000"/>
                          </a:solidFill>
                          <a:effectLst/>
                          <a:latin typeface="+mn-lt"/>
                          <a:ea typeface="Times New Roman" pitchFamily="18" charset="0"/>
                          <a:cs typeface="Arial" charset="0"/>
                        </a:rPr>
                        <a:t>5</a:t>
                      </a:r>
                      <a:r>
                        <a:rPr kumimoji="0" lang="it-IT" sz="2000" b="1" i="0" u="none" strike="noStrike" cap="none" spc="0" normalizeH="0" baseline="0" dirty="0" smtClean="0">
                          <a:ln>
                            <a:noFill/>
                          </a:ln>
                          <a:solidFill>
                            <a:srgbClr val="000000"/>
                          </a:solidFill>
                          <a:effectLst/>
                          <a:latin typeface="+mn-lt"/>
                          <a:ea typeface="Times New Roman" pitchFamily="18" charset="0"/>
                          <a:cs typeface="Arial" charset="0"/>
                        </a:rPr>
                        <a:t> mg di prednisone equivalenti</a:t>
                      </a:r>
                      <a:endParaRPr kumimoji="0" lang="it-IT" sz="2000" b="1" i="0" u="none" strike="noStrike" cap="none" spc="0" normalizeH="0" baseline="0" dirty="0" smtClean="0">
                        <a:ln w="12700">
                          <a:solidFill>
                            <a:schemeClr val="tx2">
                              <a:satMod val="155000"/>
                            </a:schemeClr>
                          </a:solidFill>
                          <a:prstDash val="solid"/>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spc="50" normalizeH="0" baseline="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2.5</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spc="50" normalizeH="0" baseline="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2.5</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spc="0" normalizeH="0" baseline="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mn-lt"/>
                          <a:ea typeface="Times New Roman" pitchFamily="18" charset="0"/>
                          <a:cs typeface="Arial" charset="0"/>
                        </a:rPr>
                        <a:t> </a:t>
                      </a:r>
                      <a:r>
                        <a:rPr kumimoji="0" lang="it-IT" sz="2000" b="1" i="0" u="none" strike="noStrike" cap="none" spc="0" normalizeH="0" baseline="0" dirty="0" smtClean="0">
                          <a:ln>
                            <a:noFill/>
                          </a:ln>
                          <a:solidFill>
                            <a:srgbClr val="000000"/>
                          </a:solidFill>
                          <a:effectLst/>
                          <a:latin typeface="+mn-lt"/>
                          <a:ea typeface="Times New Roman" pitchFamily="18" charset="0"/>
                          <a:cs typeface="Arial" charset="0"/>
                        </a:rPr>
                        <a:t>CST &lt;</a:t>
                      </a:r>
                      <a:r>
                        <a:rPr kumimoji="0" lang="it-IT" sz="2000" b="1" i="0" u="none" strike="noStrike" cap="none" spc="0" normalizeH="0" baseline="0" dirty="0" err="1" smtClean="0">
                          <a:ln>
                            <a:noFill/>
                          </a:ln>
                          <a:solidFill>
                            <a:srgbClr val="000000"/>
                          </a:solidFill>
                          <a:effectLst/>
                          <a:latin typeface="+mn-lt"/>
                          <a:ea typeface="Times New Roman" pitchFamily="18" charset="0"/>
                          <a:cs typeface="Arial" charset="0"/>
                        </a:rPr>
                        <a:t>5</a:t>
                      </a:r>
                      <a:r>
                        <a:rPr kumimoji="0" lang="it-IT" sz="2000" b="1" i="0" u="none" strike="noStrike" cap="none" spc="0" normalizeH="0" baseline="0" dirty="0" smtClean="0">
                          <a:ln>
                            <a:noFill/>
                          </a:ln>
                          <a:solidFill>
                            <a:srgbClr val="000000"/>
                          </a:solidFill>
                          <a:effectLst/>
                          <a:latin typeface="+mn-lt"/>
                          <a:ea typeface="Times New Roman" pitchFamily="18" charset="0"/>
                          <a:cs typeface="Arial" charset="0"/>
                        </a:rPr>
                        <a:t> mg &lt; 2.5 mg prednisone equivalenti</a:t>
                      </a:r>
                      <a:endParaRPr kumimoji="0" lang="it-IT" sz="2000" b="1" i="0" u="none" strike="noStrike" cap="none" spc="0" normalizeH="0" baseline="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0000"/>
                          </a:solidFill>
                          <a:effectLst/>
                          <a:latin typeface="+mn-lt"/>
                          <a:ea typeface="Times New Roman" pitchFamily="18" charset="0"/>
                          <a:cs typeface="Arial" charset="0"/>
                        </a:rPr>
                        <a:t>1.8</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1.6</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1</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pregressa FX vertebrale o femorale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1800" b="0" i="0" u="none" strike="noStrike" cap="none" spc="50" normalizeH="0" baseline="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2.2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1800" b="0" i="0" u="none" strike="noStrike" cap="none" spc="50" normalizeH="0" baseline="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mn-lt"/>
                          <a:ea typeface="Times New Roman" pitchFamily="18" charset="0"/>
                          <a:cs typeface="Arial" charset="0"/>
                        </a:rPr>
                        <a:t>2.2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&gt;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1</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pregressa FX vertebrale o femorale</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spc="50" normalizeH="0" baseline="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4</a:t>
                      </a:r>
                      <a:endParaRPr kumimoji="0" lang="it-IT" sz="1800" b="0"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spc="50" normalizeH="0" baseline="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rPr>
                        <a:t>4</a:t>
                      </a:r>
                      <a:endParaRPr kumimoji="0" lang="it-IT" sz="1800" b="0" i="0" u="none" strike="noStrike" cap="non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Fx</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pregresse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atraumatiche</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non vertebrali e non femorali</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1.4</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1.4</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Abuso di alcolici &gt;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3</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U</a:t>
                      </a: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die</a:t>
                      </a:r>
                      <a:endParaRPr kumimoji="0" lang="it-IT" sz="2000" b="1"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1.5</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Fumo &lt; 10 sigarette/</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die</a:t>
                      </a:r>
                      <a:endParaRPr kumimoji="0" lang="it-IT" sz="2000" b="1"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sng" strike="noStrike" cap="none" spc="0" normalizeH="0" baseline="0" dirty="0" err="1" smtClean="0">
                          <a:ln>
                            <a:noFill/>
                          </a:ln>
                          <a:solidFill>
                            <a:schemeClr val="tx1"/>
                          </a:solidFill>
                          <a:effectLst/>
                          <a:latin typeface="+mn-lt"/>
                          <a:ea typeface="Times New Roman" pitchFamily="18" charset="0"/>
                          <a:cs typeface="Arial" charset="0"/>
                        </a:rPr>
                        <a:t>1</a:t>
                      </a:r>
                      <a:endParaRPr kumimoji="0" lang="it-IT" sz="1800" b="1" i="0" u="sng" strike="noStrike" cap="none" spc="0" normalizeH="0" baseline="0" dirty="0" smtClean="0">
                        <a:ln>
                          <a:noFill/>
                        </a:ln>
                        <a:solidFill>
                          <a:schemeClr val="tx1"/>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Fumo &gt; 10 sigarette/</a:t>
                      </a:r>
                      <a:r>
                        <a:rPr kumimoji="0" lang="it-IT" sz="2000" b="1" i="0" u="none" strike="noStrike" cap="none" normalizeH="0" baseline="0" dirty="0" err="1" smtClean="0">
                          <a:ln>
                            <a:noFill/>
                          </a:ln>
                          <a:solidFill>
                            <a:srgbClr val="000000"/>
                          </a:solidFill>
                          <a:effectLst/>
                          <a:latin typeface="+mn-lt"/>
                          <a:ea typeface="Times New Roman" pitchFamily="18" charset="0"/>
                          <a:cs typeface="Arial" charset="0"/>
                        </a:rPr>
                        <a:t>die</a:t>
                      </a:r>
                      <a:endParaRPr kumimoji="0" lang="it-IT" sz="2000" b="1" i="0" u="none" strike="noStrike" cap="none" normalizeH="0" baseline="0" dirty="0" smtClean="0">
                        <a:ln>
                          <a:noFill/>
                        </a:ln>
                        <a:solidFill>
                          <a:srgbClr val="000000"/>
                        </a:solidFill>
                        <a:effectLst/>
                        <a:latin typeface="+mn-lt"/>
                        <a:ea typeface="Times New Roman" pitchFamily="18" charset="0"/>
                        <a:cs typeface="Arial" charset="0"/>
                      </a:endParaRP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1.9</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1.5</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49">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000000"/>
                          </a:solidFill>
                          <a:effectLst/>
                          <a:latin typeface="+mn-lt"/>
                          <a:ea typeface="Times New Roman" pitchFamily="18" charset="0"/>
                          <a:cs typeface="Arial" charset="0"/>
                        </a:rPr>
                        <a:t> AR, AP, SpA, LES, altre CTD</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1.3</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spc="0" normalizeH="0" baseline="0" dirty="0" smtClean="0">
                          <a:ln>
                            <a:noFill/>
                          </a:ln>
                          <a:solidFill>
                            <a:schemeClr val="tx1"/>
                          </a:solidFill>
                          <a:effectLst/>
                          <a:latin typeface="+mn-lt"/>
                          <a:ea typeface="Times New Roman" pitchFamily="18" charset="0"/>
                          <a:cs typeface="Arial" charset="0"/>
                        </a:rPr>
                        <a:t>1.2</a:t>
                      </a:r>
                    </a:p>
                  </a:txBody>
                  <a:tcPr marL="0" marR="48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Immagine 3" descr="ClinicalCases-05-0049-g01.jpg"/>
          <p:cNvPicPr>
            <a:picLocks noChangeAspect="1"/>
          </p:cNvPicPr>
          <p:nvPr/>
        </p:nvPicPr>
        <p:blipFill>
          <a:blip r:embed="rId3"/>
          <a:srcRect/>
          <a:stretch>
            <a:fillRect/>
          </a:stretch>
        </p:blipFill>
        <p:spPr bwMode="auto">
          <a:xfrm>
            <a:off x="0" y="1638301"/>
            <a:ext cx="12192000" cy="4016375"/>
          </a:xfrm>
          <a:prstGeom prst="rect">
            <a:avLst/>
          </a:prstGeom>
          <a:noFill/>
          <a:ln w="9525">
            <a:noFill/>
            <a:miter lim="800000"/>
            <a:headEnd/>
            <a:tailEnd/>
          </a:ln>
        </p:spPr>
      </p:pic>
      <p:sp>
        <p:nvSpPr>
          <p:cNvPr id="5" name="Titolo 4"/>
          <p:cNvSpPr>
            <a:spLocks noGrp="1"/>
          </p:cNvSpPr>
          <p:nvPr>
            <p:ph type="title"/>
          </p:nvPr>
        </p:nvSpPr>
        <p:spPr/>
        <p:txBody>
          <a:bodyPr/>
          <a:lstStyle/>
          <a:p>
            <a:r>
              <a:rPr lang="it-IT" dirty="0" smtClean="0"/>
              <a:t>Rimodellamento osseo</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2"/>
          <a:srcRect l="24454" t="5124" r="25320" b="21620"/>
          <a:stretch>
            <a:fillRect/>
          </a:stretch>
        </p:blipFill>
        <p:spPr bwMode="auto">
          <a:xfrm>
            <a:off x="0" y="0"/>
            <a:ext cx="12192000" cy="6851650"/>
          </a:xfrm>
          <a:prstGeom prst="rect">
            <a:avLst/>
          </a:prstGeom>
          <a:noFill/>
          <a:ln w="9525">
            <a:noFill/>
            <a:miter lim="800000"/>
            <a:headEnd/>
            <a:tailEnd/>
          </a:ln>
        </p:spPr>
      </p:pic>
      <p:sp>
        <p:nvSpPr>
          <p:cNvPr id="57346" name="CasellaDiTesto 2"/>
          <p:cNvSpPr txBox="1">
            <a:spLocks noChangeArrowheads="1"/>
          </p:cNvSpPr>
          <p:nvPr/>
        </p:nvSpPr>
        <p:spPr bwMode="auto">
          <a:xfrm>
            <a:off x="2002367" y="4322764"/>
            <a:ext cx="967132" cy="338554"/>
          </a:xfrm>
          <a:prstGeom prst="rect">
            <a:avLst/>
          </a:prstGeom>
          <a:noFill/>
          <a:ln w="19050">
            <a:solidFill>
              <a:srgbClr val="FF0000"/>
            </a:solidFill>
            <a:miter lim="800000"/>
            <a:headEnd/>
            <a:tailEnd/>
          </a:ln>
        </p:spPr>
        <p:txBody>
          <a:bodyPr wrap="none">
            <a:spAutoFit/>
          </a:bodyPr>
          <a:lstStyle/>
          <a:p>
            <a:r>
              <a:rPr lang="it-IT" sz="1600">
                <a:latin typeface="Calibri" pitchFamily="34" charset="0"/>
              </a:rPr>
              <a:t>15/12/58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l="24496" t="5818" r="25443" b="15479"/>
          <a:stretch>
            <a:fillRect/>
          </a:stretch>
        </p:blipFill>
        <p:spPr bwMode="auto">
          <a:xfrm>
            <a:off x="139701" y="25401"/>
            <a:ext cx="12001500" cy="671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2"/>
          <a:srcRect l="24774" t="19212" r="24706" b="38766"/>
          <a:stretch>
            <a:fillRect/>
          </a:stretch>
        </p:blipFill>
        <p:spPr bwMode="auto">
          <a:xfrm>
            <a:off x="391585" y="1246189"/>
            <a:ext cx="11315700" cy="397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Picture 4"/>
          <p:cNvPicPr>
            <a:picLocks noChangeAspect="1" noChangeArrowheads="1"/>
          </p:cNvPicPr>
          <p:nvPr/>
        </p:nvPicPr>
        <p:blipFill>
          <a:blip r:embed="rId2"/>
          <a:srcRect l="24513" t="5632" r="25330" b="21095"/>
          <a:stretch>
            <a:fillRect/>
          </a:stretch>
        </p:blipFill>
        <p:spPr bwMode="auto">
          <a:xfrm>
            <a:off x="402167" y="120651"/>
            <a:ext cx="11400367" cy="650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6"/>
          <p:cNvSpPr txBox="1">
            <a:spLocks noChangeArrowheads="1"/>
          </p:cNvSpPr>
          <p:nvPr/>
        </p:nvSpPr>
        <p:spPr bwMode="auto">
          <a:xfrm>
            <a:off x="637117" y="405982"/>
            <a:ext cx="10972800" cy="1187450"/>
          </a:xfrm>
          <a:prstGeom prst="rect">
            <a:avLst/>
          </a:prstGeom>
          <a:noFill/>
          <a:ln w="9525">
            <a:noFill/>
            <a:miter lim="800000"/>
            <a:headEnd/>
            <a:tailEnd/>
          </a:ln>
        </p:spPr>
        <p:txBody>
          <a:bodyPr anchor="ctr"/>
          <a:lstStyle/>
          <a:p>
            <a:pPr algn="ctr" defTabSz="914400"/>
            <a:r>
              <a:rPr lang="it-IT" sz="4000" b="1" dirty="0">
                <a:solidFill>
                  <a:schemeClr val="accent1">
                    <a:lumMod val="50000"/>
                  </a:schemeClr>
                </a:solidFill>
                <a:latin typeface="Calibri" pitchFamily="34" charset="0"/>
                <a:ea typeface="ＭＳ Ｐゴシック"/>
                <a:cs typeface="ＭＳ Ｐゴシック"/>
              </a:rPr>
              <a:t>VALUTAZIONE </a:t>
            </a:r>
            <a:r>
              <a:rPr lang="it-IT" sz="4000" b="1" dirty="0" smtClean="0">
                <a:solidFill>
                  <a:schemeClr val="accent1">
                    <a:lumMod val="50000"/>
                  </a:schemeClr>
                </a:solidFill>
                <a:latin typeface="Calibri" pitchFamily="34" charset="0"/>
                <a:ea typeface="ＭＳ Ｐゴシック"/>
                <a:cs typeface="ＭＳ Ｐゴシック"/>
              </a:rPr>
              <a:t>CLINICA FRATTURA VERTEBRALE</a:t>
            </a:r>
          </a:p>
          <a:p>
            <a:pPr algn="ctr" defTabSz="914400"/>
            <a:endParaRPr lang="it-IT" sz="4000" b="1" dirty="0">
              <a:solidFill>
                <a:srgbClr val="E46C0A"/>
              </a:solidFill>
              <a:latin typeface="Calibri" pitchFamily="34" charset="0"/>
              <a:ea typeface="ＭＳ Ｐゴシック"/>
              <a:cs typeface="ＭＳ Ｐゴシック"/>
            </a:endParaRPr>
          </a:p>
        </p:txBody>
      </p:sp>
      <p:sp>
        <p:nvSpPr>
          <p:cNvPr id="37890" name="Rectangle 3"/>
          <p:cNvSpPr txBox="1">
            <a:spLocks noChangeArrowheads="1"/>
          </p:cNvSpPr>
          <p:nvPr/>
        </p:nvSpPr>
        <p:spPr bwMode="auto">
          <a:xfrm>
            <a:off x="431801" y="1498379"/>
            <a:ext cx="11578167" cy="2786062"/>
          </a:xfrm>
          <a:prstGeom prst="rect">
            <a:avLst/>
          </a:prstGeom>
          <a:noFill/>
          <a:ln w="9525">
            <a:noFill/>
            <a:miter lim="800000"/>
            <a:headEnd/>
            <a:tailEnd/>
          </a:ln>
        </p:spPr>
        <p:txBody>
          <a:bodyPr lIns="90488" tIns="44450" rIns="90488" bIns="44450"/>
          <a:lstStyle/>
          <a:p>
            <a:pPr marL="342900" indent="-342900" algn="ctr" defTabSz="914400" fontAlgn="auto">
              <a:spcBef>
                <a:spcPct val="42000"/>
              </a:spcBef>
              <a:spcAft>
                <a:spcPts val="0"/>
              </a:spcAft>
              <a:buClr>
                <a:srgbClr val="FF0000"/>
              </a:buClr>
              <a:buSzPct val="120000"/>
              <a:defRPr/>
            </a:pPr>
            <a:r>
              <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mn-cs"/>
              </a:rPr>
              <a:t>Rachialgia - Cifosi - Calo </a:t>
            </a:r>
            <a:r>
              <a:rPr lang="it-IT"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mn-cs"/>
              </a:rPr>
              <a:t>staturale</a:t>
            </a:r>
            <a:endParaRPr lang="it-IT"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mn-cs"/>
            </a:endParaRPr>
          </a:p>
          <a:p>
            <a:pPr marL="342900" indent="-342900" algn="just" defTabSz="914400" fontAlgn="auto">
              <a:spcBef>
                <a:spcPct val="42000"/>
              </a:spcBef>
              <a:spcAft>
                <a:spcPts val="0"/>
              </a:spcAft>
              <a:buFont typeface="Wingdings" pitchFamily="2" charset="2"/>
              <a:buChar char="Ø"/>
              <a:defRPr/>
            </a:pPr>
            <a:endParaRPr lang="it-IT" sz="3200" dirty="0">
              <a:solidFill>
                <a:srgbClr val="FFFFFF"/>
              </a:solidFill>
              <a:latin typeface="+mn-lt"/>
              <a:cs typeface="+mn-cs"/>
            </a:endParaRPr>
          </a:p>
        </p:txBody>
      </p:sp>
      <p:sp>
        <p:nvSpPr>
          <p:cNvPr id="62467" name="Segnaposto contenuto 3"/>
          <p:cNvSpPr txBox="1">
            <a:spLocks/>
          </p:cNvSpPr>
          <p:nvPr/>
        </p:nvSpPr>
        <p:spPr bwMode="auto">
          <a:xfrm>
            <a:off x="527051" y="2635250"/>
            <a:ext cx="5350933" cy="3600450"/>
          </a:xfrm>
          <a:prstGeom prst="rect">
            <a:avLst/>
          </a:prstGeom>
          <a:noFill/>
          <a:ln w="9525">
            <a:noFill/>
            <a:miter lim="800000"/>
            <a:headEnd/>
            <a:tailEnd/>
          </a:ln>
        </p:spPr>
        <p:txBody>
          <a:bodyPr/>
          <a:lstStyle/>
          <a:p>
            <a:pPr marL="342900" indent="-342900" algn="just" defTabSz="914400" eaLnBrk="0" hangingPunct="0">
              <a:spcBef>
                <a:spcPct val="20000"/>
              </a:spcBef>
              <a:buClr>
                <a:srgbClr val="FF0000"/>
              </a:buClr>
              <a:buSzPct val="120000"/>
            </a:pPr>
            <a:r>
              <a:rPr lang="it-IT" sz="2400">
                <a:solidFill>
                  <a:srgbClr val="000000"/>
                </a:solidFill>
                <a:latin typeface="Calibri" pitchFamily="34" charset="0"/>
              </a:rPr>
              <a:t>La sintomatologia viene spesso confusa con quella relativa ad altre malattie del rachide</a:t>
            </a:r>
          </a:p>
          <a:p>
            <a:pPr marL="342900" indent="-342900" algn="just" defTabSz="914400" eaLnBrk="0" hangingPunct="0">
              <a:spcBef>
                <a:spcPct val="20000"/>
              </a:spcBef>
              <a:buClr>
                <a:srgbClr val="E46C0A"/>
              </a:buClr>
              <a:buSzPct val="120000"/>
              <a:buFont typeface="Arial" charset="0"/>
              <a:buChar char="•"/>
            </a:pPr>
            <a:r>
              <a:rPr lang="it-IT" sz="2400">
                <a:solidFill>
                  <a:srgbClr val="000000"/>
                </a:solidFill>
                <a:latin typeface="Calibri" pitchFamily="34" charset="0"/>
              </a:rPr>
              <a:t>L’attenzione verso una appropriata diagnosi radiologica è ancora inadeguata</a:t>
            </a:r>
          </a:p>
          <a:p>
            <a:pPr marL="342900" indent="-342900" algn="just" defTabSz="914400" eaLnBrk="0" hangingPunct="0">
              <a:spcBef>
                <a:spcPct val="20000"/>
              </a:spcBef>
              <a:buClr>
                <a:srgbClr val="E46C0A"/>
              </a:buClr>
              <a:buSzPct val="120000"/>
              <a:buFont typeface="Arial" charset="0"/>
              <a:buChar char="•"/>
            </a:pPr>
            <a:r>
              <a:rPr lang="it-IT" sz="2400">
                <a:solidFill>
                  <a:srgbClr val="000000"/>
                </a:solidFill>
                <a:latin typeface="Calibri" pitchFamily="34" charset="0"/>
              </a:rPr>
              <a:t>Possono essere pauci-sintomatiche</a:t>
            </a:r>
          </a:p>
          <a:p>
            <a:pPr marL="342900" indent="-342900" algn="just" defTabSz="914400" eaLnBrk="0" hangingPunct="0">
              <a:spcBef>
                <a:spcPct val="20000"/>
              </a:spcBef>
              <a:buClr>
                <a:srgbClr val="FF0000"/>
              </a:buClr>
              <a:buSzPct val="120000"/>
              <a:buFont typeface="Arial" charset="0"/>
              <a:buChar char="•"/>
            </a:pPr>
            <a:endParaRPr lang="it-IT" sz="3200">
              <a:solidFill>
                <a:srgbClr val="000000"/>
              </a:solidFill>
              <a:latin typeface="Calibri" pitchFamily="34" charset="0"/>
            </a:endParaRPr>
          </a:p>
        </p:txBody>
      </p:sp>
      <p:pic>
        <p:nvPicPr>
          <p:cNvPr id="62468" name="Picture 5" descr="im000001"/>
          <p:cNvPicPr>
            <a:picLocks noChangeAspect="1" noChangeArrowheads="1"/>
          </p:cNvPicPr>
          <p:nvPr/>
        </p:nvPicPr>
        <p:blipFill>
          <a:blip r:embed="rId3"/>
          <a:srcRect l="23256" t="21715" r="16411" b="18892"/>
          <a:stretch>
            <a:fillRect/>
          </a:stretch>
        </p:blipFill>
        <p:spPr bwMode="auto">
          <a:xfrm>
            <a:off x="7086601" y="2819400"/>
            <a:ext cx="3788833" cy="3416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9011" name="Group 99"/>
          <p:cNvGraphicFramePr>
            <a:graphicFrameLocks noGrp="1"/>
          </p:cNvGraphicFramePr>
          <p:nvPr/>
        </p:nvGraphicFramePr>
        <p:xfrm>
          <a:off x="1835006" y="2039236"/>
          <a:ext cx="8352367" cy="3535860"/>
        </p:xfrm>
        <a:graphic>
          <a:graphicData uri="http://schemas.openxmlformats.org/drawingml/2006/table">
            <a:tbl>
              <a:tblPr/>
              <a:tblGrid>
                <a:gridCol w="5649384"/>
                <a:gridCol w="2702983"/>
              </a:tblGrid>
              <a:tr h="394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200" b="1" i="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Evento precipitante</a:t>
                      </a:r>
                    </a:p>
                  </a:txBody>
                  <a:tcPr marL="121912" marR="121912"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a:t>
                      </a:r>
                    </a:p>
                  </a:txBody>
                  <a:tcPr marL="121912" marR="121912"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10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Nessuno</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46</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Lieve</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36</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Moderato</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10</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Severo</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tx1"/>
                          </a:solidFill>
                          <a:effectLst/>
                          <a:latin typeface="+mn-lt"/>
                          <a:cs typeface="Arial" charset="0"/>
                        </a:rPr>
                        <a:t>7</a:t>
                      </a:r>
                      <a:endParaRPr kumimoji="0" lang="it-IT" sz="1600" b="0" i="0" u="none" strike="noStrike" cap="none" normalizeH="0" baseline="0" dirty="0" smtClean="0">
                        <a:ln>
                          <a:noFill/>
                        </a:ln>
                        <a:solidFill>
                          <a:schemeClr val="tx1"/>
                        </a:solidFill>
                        <a:effectLst/>
                        <a:latin typeface="+mn-lt"/>
                        <a:cs typeface="Arial" charset="0"/>
                      </a:endParaRP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200" b="1" i="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Dolore</a:t>
                      </a:r>
                    </a:p>
                  </a:txBody>
                  <a:tcPr marL="121912" marR="121912"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1" u="none" strike="noStrike" cap="none" normalizeH="0" baseline="0" smtClean="0">
                        <a:ln>
                          <a:noFill/>
                        </a:ln>
                        <a:solidFill>
                          <a:schemeClr val="tx1"/>
                        </a:solidFill>
                        <a:effectLst/>
                        <a:latin typeface="Arial" charset="0"/>
                        <a:cs typeface="Arial" charset="0"/>
                      </a:endParaRPr>
                    </a:p>
                  </a:txBody>
                  <a:tcPr marL="121912" marR="121912"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Localizzato</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63</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Diffuso</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23</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Irradiato fianchi/addome</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75</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Irradiato alle gambe</a:t>
                      </a: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tx1"/>
                          </a:solidFill>
                          <a:effectLst/>
                          <a:latin typeface="Arial" charset="0"/>
                          <a:cs typeface="Arial" charset="0"/>
                        </a:rPr>
                        <a:t>7</a:t>
                      </a:r>
                      <a:endParaRPr kumimoji="0" lang="it-IT" sz="1600" b="0" i="0" u="none" strike="noStrike" cap="none" normalizeH="0" baseline="0" dirty="0" smtClean="0">
                        <a:ln>
                          <a:noFill/>
                        </a:ln>
                        <a:solidFill>
                          <a:schemeClr val="tx1"/>
                        </a:solidFill>
                        <a:effectLst/>
                        <a:latin typeface="Arial" charset="0"/>
                        <a:cs typeface="Arial" charset="0"/>
                      </a:endParaRPr>
                    </a:p>
                  </a:txBody>
                  <a:tcPr marL="121912" marR="121912"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14" name="CasellaDiTesto 4"/>
          <p:cNvSpPr txBox="1">
            <a:spLocks noChangeArrowheads="1"/>
          </p:cNvSpPr>
          <p:nvPr/>
        </p:nvSpPr>
        <p:spPr bwMode="auto">
          <a:xfrm>
            <a:off x="8060267" y="6505576"/>
            <a:ext cx="2690723" cy="307777"/>
          </a:xfrm>
          <a:prstGeom prst="rect">
            <a:avLst/>
          </a:prstGeom>
          <a:noFill/>
          <a:ln w="9525">
            <a:noFill/>
            <a:miter lim="800000"/>
            <a:headEnd/>
            <a:tailEnd/>
          </a:ln>
        </p:spPr>
        <p:txBody>
          <a:bodyPr wrap="none">
            <a:spAutoFit/>
          </a:bodyPr>
          <a:lstStyle/>
          <a:p>
            <a:r>
              <a:rPr lang="it-IT" sz="1400">
                <a:latin typeface="Calibri" pitchFamily="34" charset="0"/>
              </a:rPr>
              <a:t>Patel U et al., Br J Rheumatol 1991</a:t>
            </a:r>
          </a:p>
        </p:txBody>
      </p:sp>
      <p:sp>
        <p:nvSpPr>
          <p:cNvPr id="64515" name="Rectangle 6"/>
          <p:cNvSpPr txBox="1">
            <a:spLocks noChangeArrowheads="1"/>
          </p:cNvSpPr>
          <p:nvPr/>
        </p:nvSpPr>
        <p:spPr bwMode="auto">
          <a:xfrm>
            <a:off x="637117" y="69850"/>
            <a:ext cx="10972800" cy="1187450"/>
          </a:xfrm>
          <a:prstGeom prst="rect">
            <a:avLst/>
          </a:prstGeom>
          <a:noFill/>
          <a:ln w="9525">
            <a:noFill/>
            <a:miter lim="800000"/>
            <a:headEnd/>
            <a:tailEnd/>
          </a:ln>
        </p:spPr>
        <p:txBody>
          <a:bodyPr anchor="ctr"/>
          <a:lstStyle/>
          <a:p>
            <a:pPr algn="ctr" defTabSz="914400"/>
            <a:r>
              <a:rPr lang="it-IT" sz="4000" b="1" dirty="0">
                <a:solidFill>
                  <a:srgbClr val="1A4A5D"/>
                </a:solidFill>
                <a:latin typeface="Calibri" pitchFamily="34" charset="0"/>
                <a:ea typeface="ＭＳ Ｐゴシック"/>
                <a:cs typeface="ＭＳ Ｐゴシック"/>
              </a:rPr>
              <a:t>Caratteristiche della frattura vertebrale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Line 3"/>
          <p:cNvSpPr>
            <a:spLocks noChangeShapeType="1"/>
          </p:cNvSpPr>
          <p:nvPr/>
        </p:nvSpPr>
        <p:spPr bwMode="auto">
          <a:xfrm>
            <a:off x="2074334" y="2079625"/>
            <a:ext cx="2117" cy="2903538"/>
          </a:xfrm>
          <a:prstGeom prst="line">
            <a:avLst/>
          </a:prstGeom>
          <a:noFill/>
          <a:ln w="12700">
            <a:solidFill>
              <a:schemeClr val="tx1"/>
            </a:solidFill>
            <a:round/>
            <a:headEnd/>
            <a:tailEnd/>
          </a:ln>
        </p:spPr>
        <p:txBody>
          <a:bodyPr/>
          <a:lstStyle/>
          <a:p>
            <a:endParaRPr lang="it-IT"/>
          </a:p>
        </p:txBody>
      </p:sp>
      <p:sp>
        <p:nvSpPr>
          <p:cNvPr id="66562" name="Line 4"/>
          <p:cNvSpPr>
            <a:spLocks noChangeShapeType="1"/>
          </p:cNvSpPr>
          <p:nvPr/>
        </p:nvSpPr>
        <p:spPr bwMode="auto">
          <a:xfrm>
            <a:off x="1972733" y="4983164"/>
            <a:ext cx="160867" cy="3175"/>
          </a:xfrm>
          <a:prstGeom prst="line">
            <a:avLst/>
          </a:prstGeom>
          <a:noFill/>
          <a:ln w="20638">
            <a:solidFill>
              <a:schemeClr val="bg1"/>
            </a:solidFill>
            <a:round/>
            <a:headEnd/>
            <a:tailEnd/>
          </a:ln>
        </p:spPr>
        <p:txBody>
          <a:bodyPr/>
          <a:lstStyle/>
          <a:p>
            <a:endParaRPr lang="it-IT"/>
          </a:p>
        </p:txBody>
      </p:sp>
      <p:sp>
        <p:nvSpPr>
          <p:cNvPr id="66563" name="Line 5"/>
          <p:cNvSpPr>
            <a:spLocks noChangeShapeType="1"/>
          </p:cNvSpPr>
          <p:nvPr/>
        </p:nvSpPr>
        <p:spPr bwMode="auto">
          <a:xfrm>
            <a:off x="1972733" y="4592639"/>
            <a:ext cx="101600" cy="1587"/>
          </a:xfrm>
          <a:prstGeom prst="line">
            <a:avLst/>
          </a:prstGeom>
          <a:noFill/>
          <a:ln w="20638">
            <a:solidFill>
              <a:schemeClr val="bg1"/>
            </a:solidFill>
            <a:round/>
            <a:headEnd/>
            <a:tailEnd/>
          </a:ln>
        </p:spPr>
        <p:txBody>
          <a:bodyPr/>
          <a:lstStyle/>
          <a:p>
            <a:endParaRPr lang="it-IT"/>
          </a:p>
        </p:txBody>
      </p:sp>
      <p:sp>
        <p:nvSpPr>
          <p:cNvPr id="66564" name="Line 6"/>
          <p:cNvSpPr>
            <a:spLocks noChangeShapeType="1"/>
          </p:cNvSpPr>
          <p:nvPr/>
        </p:nvSpPr>
        <p:spPr bwMode="auto">
          <a:xfrm>
            <a:off x="1972733" y="4211639"/>
            <a:ext cx="101600" cy="1587"/>
          </a:xfrm>
          <a:prstGeom prst="line">
            <a:avLst/>
          </a:prstGeom>
          <a:noFill/>
          <a:ln w="20638">
            <a:solidFill>
              <a:schemeClr val="bg1"/>
            </a:solidFill>
            <a:round/>
            <a:headEnd/>
            <a:tailEnd/>
          </a:ln>
        </p:spPr>
        <p:txBody>
          <a:bodyPr/>
          <a:lstStyle/>
          <a:p>
            <a:endParaRPr lang="it-IT"/>
          </a:p>
        </p:txBody>
      </p:sp>
      <p:sp>
        <p:nvSpPr>
          <p:cNvPr id="66565" name="Line 7"/>
          <p:cNvSpPr>
            <a:spLocks noChangeShapeType="1"/>
          </p:cNvSpPr>
          <p:nvPr/>
        </p:nvSpPr>
        <p:spPr bwMode="auto">
          <a:xfrm>
            <a:off x="1972733" y="3821114"/>
            <a:ext cx="101600" cy="1587"/>
          </a:xfrm>
          <a:prstGeom prst="line">
            <a:avLst/>
          </a:prstGeom>
          <a:noFill/>
          <a:ln w="20638">
            <a:solidFill>
              <a:schemeClr val="bg1"/>
            </a:solidFill>
            <a:round/>
            <a:headEnd/>
            <a:tailEnd/>
          </a:ln>
        </p:spPr>
        <p:txBody>
          <a:bodyPr/>
          <a:lstStyle/>
          <a:p>
            <a:endParaRPr lang="it-IT"/>
          </a:p>
        </p:txBody>
      </p:sp>
      <p:sp>
        <p:nvSpPr>
          <p:cNvPr id="66566" name="Line 8"/>
          <p:cNvSpPr>
            <a:spLocks noChangeShapeType="1"/>
          </p:cNvSpPr>
          <p:nvPr/>
        </p:nvSpPr>
        <p:spPr bwMode="auto">
          <a:xfrm>
            <a:off x="1972733" y="3432175"/>
            <a:ext cx="101600" cy="1588"/>
          </a:xfrm>
          <a:prstGeom prst="line">
            <a:avLst/>
          </a:prstGeom>
          <a:noFill/>
          <a:ln w="20638">
            <a:solidFill>
              <a:schemeClr val="bg1"/>
            </a:solidFill>
            <a:round/>
            <a:headEnd/>
            <a:tailEnd/>
          </a:ln>
        </p:spPr>
        <p:txBody>
          <a:bodyPr/>
          <a:lstStyle/>
          <a:p>
            <a:endParaRPr lang="it-IT"/>
          </a:p>
        </p:txBody>
      </p:sp>
      <p:sp>
        <p:nvSpPr>
          <p:cNvPr id="66567" name="Line 9"/>
          <p:cNvSpPr>
            <a:spLocks noChangeShapeType="1"/>
          </p:cNvSpPr>
          <p:nvPr/>
        </p:nvSpPr>
        <p:spPr bwMode="auto">
          <a:xfrm>
            <a:off x="1972733" y="3051175"/>
            <a:ext cx="101600" cy="1588"/>
          </a:xfrm>
          <a:prstGeom prst="line">
            <a:avLst/>
          </a:prstGeom>
          <a:noFill/>
          <a:ln w="20638">
            <a:solidFill>
              <a:schemeClr val="bg1"/>
            </a:solidFill>
            <a:round/>
            <a:headEnd/>
            <a:tailEnd/>
          </a:ln>
        </p:spPr>
        <p:txBody>
          <a:bodyPr/>
          <a:lstStyle/>
          <a:p>
            <a:endParaRPr lang="it-IT"/>
          </a:p>
        </p:txBody>
      </p:sp>
      <p:sp>
        <p:nvSpPr>
          <p:cNvPr id="66568" name="Line 10"/>
          <p:cNvSpPr>
            <a:spLocks noChangeShapeType="1"/>
          </p:cNvSpPr>
          <p:nvPr/>
        </p:nvSpPr>
        <p:spPr bwMode="auto">
          <a:xfrm>
            <a:off x="1972733" y="2660650"/>
            <a:ext cx="101600" cy="1588"/>
          </a:xfrm>
          <a:prstGeom prst="line">
            <a:avLst/>
          </a:prstGeom>
          <a:noFill/>
          <a:ln w="20638">
            <a:solidFill>
              <a:schemeClr val="bg1"/>
            </a:solidFill>
            <a:round/>
            <a:headEnd/>
            <a:tailEnd/>
          </a:ln>
        </p:spPr>
        <p:txBody>
          <a:bodyPr/>
          <a:lstStyle/>
          <a:p>
            <a:endParaRPr lang="it-IT"/>
          </a:p>
        </p:txBody>
      </p:sp>
      <p:sp>
        <p:nvSpPr>
          <p:cNvPr id="66569" name="Line 11"/>
          <p:cNvSpPr>
            <a:spLocks noChangeShapeType="1"/>
          </p:cNvSpPr>
          <p:nvPr/>
        </p:nvSpPr>
        <p:spPr bwMode="auto">
          <a:xfrm>
            <a:off x="1972733" y="2270125"/>
            <a:ext cx="101600" cy="1588"/>
          </a:xfrm>
          <a:prstGeom prst="line">
            <a:avLst/>
          </a:prstGeom>
          <a:noFill/>
          <a:ln w="20638">
            <a:solidFill>
              <a:schemeClr val="bg1"/>
            </a:solidFill>
            <a:round/>
            <a:headEnd/>
            <a:tailEnd/>
          </a:ln>
        </p:spPr>
        <p:txBody>
          <a:bodyPr/>
          <a:lstStyle/>
          <a:p>
            <a:endParaRPr lang="it-IT"/>
          </a:p>
        </p:txBody>
      </p:sp>
      <p:sp>
        <p:nvSpPr>
          <p:cNvPr id="66570" name="Line 12"/>
          <p:cNvSpPr>
            <a:spLocks noChangeShapeType="1"/>
          </p:cNvSpPr>
          <p:nvPr/>
        </p:nvSpPr>
        <p:spPr bwMode="auto">
          <a:xfrm>
            <a:off x="2074333" y="4983164"/>
            <a:ext cx="8796867" cy="1587"/>
          </a:xfrm>
          <a:prstGeom prst="line">
            <a:avLst/>
          </a:prstGeom>
          <a:noFill/>
          <a:ln w="12700">
            <a:solidFill>
              <a:schemeClr val="tx1"/>
            </a:solidFill>
            <a:round/>
            <a:headEnd/>
            <a:tailEnd/>
          </a:ln>
        </p:spPr>
        <p:txBody>
          <a:bodyPr/>
          <a:lstStyle/>
          <a:p>
            <a:endParaRPr lang="it-IT"/>
          </a:p>
        </p:txBody>
      </p:sp>
      <p:sp>
        <p:nvSpPr>
          <p:cNvPr id="66571" name="Line 13"/>
          <p:cNvSpPr>
            <a:spLocks noChangeShapeType="1"/>
          </p:cNvSpPr>
          <p:nvPr/>
        </p:nvSpPr>
        <p:spPr bwMode="auto">
          <a:xfrm flipV="1">
            <a:off x="2074334" y="4983163"/>
            <a:ext cx="2117" cy="76200"/>
          </a:xfrm>
          <a:prstGeom prst="line">
            <a:avLst/>
          </a:prstGeom>
          <a:noFill/>
          <a:ln w="20638">
            <a:solidFill>
              <a:schemeClr val="bg1"/>
            </a:solidFill>
            <a:round/>
            <a:headEnd/>
            <a:tailEnd/>
          </a:ln>
        </p:spPr>
        <p:txBody>
          <a:bodyPr/>
          <a:lstStyle/>
          <a:p>
            <a:endParaRPr lang="it-IT"/>
          </a:p>
        </p:txBody>
      </p:sp>
      <p:sp>
        <p:nvSpPr>
          <p:cNvPr id="66572" name="Line 14"/>
          <p:cNvSpPr>
            <a:spLocks noChangeShapeType="1"/>
          </p:cNvSpPr>
          <p:nvPr/>
        </p:nvSpPr>
        <p:spPr bwMode="auto">
          <a:xfrm flipV="1">
            <a:off x="4273551" y="4983163"/>
            <a:ext cx="2116" cy="76200"/>
          </a:xfrm>
          <a:prstGeom prst="line">
            <a:avLst/>
          </a:prstGeom>
          <a:noFill/>
          <a:ln w="20638">
            <a:solidFill>
              <a:schemeClr val="bg1"/>
            </a:solidFill>
            <a:round/>
            <a:headEnd/>
            <a:tailEnd/>
          </a:ln>
        </p:spPr>
        <p:txBody>
          <a:bodyPr/>
          <a:lstStyle/>
          <a:p>
            <a:endParaRPr lang="it-IT"/>
          </a:p>
        </p:txBody>
      </p:sp>
      <p:sp>
        <p:nvSpPr>
          <p:cNvPr id="66573" name="Line 15"/>
          <p:cNvSpPr>
            <a:spLocks noChangeShapeType="1"/>
          </p:cNvSpPr>
          <p:nvPr/>
        </p:nvSpPr>
        <p:spPr bwMode="auto">
          <a:xfrm flipV="1">
            <a:off x="6472767" y="4983163"/>
            <a:ext cx="2117" cy="76200"/>
          </a:xfrm>
          <a:prstGeom prst="line">
            <a:avLst/>
          </a:prstGeom>
          <a:noFill/>
          <a:ln w="20638">
            <a:solidFill>
              <a:schemeClr val="bg1"/>
            </a:solidFill>
            <a:round/>
            <a:headEnd/>
            <a:tailEnd/>
          </a:ln>
        </p:spPr>
        <p:txBody>
          <a:bodyPr/>
          <a:lstStyle/>
          <a:p>
            <a:endParaRPr lang="it-IT"/>
          </a:p>
        </p:txBody>
      </p:sp>
      <p:sp>
        <p:nvSpPr>
          <p:cNvPr id="66574" name="Line 16"/>
          <p:cNvSpPr>
            <a:spLocks noChangeShapeType="1"/>
          </p:cNvSpPr>
          <p:nvPr/>
        </p:nvSpPr>
        <p:spPr bwMode="auto">
          <a:xfrm flipV="1">
            <a:off x="8671985" y="4983163"/>
            <a:ext cx="2116" cy="76200"/>
          </a:xfrm>
          <a:prstGeom prst="line">
            <a:avLst/>
          </a:prstGeom>
          <a:noFill/>
          <a:ln w="20638">
            <a:solidFill>
              <a:schemeClr val="bg1"/>
            </a:solidFill>
            <a:round/>
            <a:headEnd/>
            <a:tailEnd/>
          </a:ln>
        </p:spPr>
        <p:txBody>
          <a:bodyPr/>
          <a:lstStyle/>
          <a:p>
            <a:endParaRPr lang="it-IT"/>
          </a:p>
        </p:txBody>
      </p:sp>
      <p:sp>
        <p:nvSpPr>
          <p:cNvPr id="66575" name="Line 17"/>
          <p:cNvSpPr>
            <a:spLocks noChangeShapeType="1"/>
          </p:cNvSpPr>
          <p:nvPr/>
        </p:nvSpPr>
        <p:spPr bwMode="auto">
          <a:xfrm flipV="1">
            <a:off x="10871200" y="4983163"/>
            <a:ext cx="2117" cy="76200"/>
          </a:xfrm>
          <a:prstGeom prst="line">
            <a:avLst/>
          </a:prstGeom>
          <a:noFill/>
          <a:ln w="20638">
            <a:solidFill>
              <a:schemeClr val="bg1"/>
            </a:solidFill>
            <a:round/>
            <a:headEnd/>
            <a:tailEnd/>
          </a:ln>
        </p:spPr>
        <p:txBody>
          <a:bodyPr/>
          <a:lstStyle/>
          <a:p>
            <a:endParaRPr lang="it-IT"/>
          </a:p>
        </p:txBody>
      </p:sp>
      <p:sp>
        <p:nvSpPr>
          <p:cNvPr id="66576" name="Rectangle 18"/>
          <p:cNvSpPr>
            <a:spLocks noChangeArrowheads="1"/>
          </p:cNvSpPr>
          <p:nvPr/>
        </p:nvSpPr>
        <p:spPr bwMode="auto">
          <a:xfrm>
            <a:off x="1629833" y="4859339"/>
            <a:ext cx="116994"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0</a:t>
            </a:r>
          </a:p>
        </p:txBody>
      </p:sp>
      <p:sp>
        <p:nvSpPr>
          <p:cNvPr id="66577" name="Rectangle 19"/>
          <p:cNvSpPr>
            <a:spLocks noChangeArrowheads="1"/>
          </p:cNvSpPr>
          <p:nvPr/>
        </p:nvSpPr>
        <p:spPr bwMode="auto">
          <a:xfrm>
            <a:off x="1445685" y="4468814"/>
            <a:ext cx="233988"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20</a:t>
            </a:r>
          </a:p>
        </p:txBody>
      </p:sp>
      <p:sp>
        <p:nvSpPr>
          <p:cNvPr id="66578" name="Rectangle 20"/>
          <p:cNvSpPr>
            <a:spLocks noChangeArrowheads="1"/>
          </p:cNvSpPr>
          <p:nvPr/>
        </p:nvSpPr>
        <p:spPr bwMode="auto">
          <a:xfrm>
            <a:off x="1445685" y="4087814"/>
            <a:ext cx="233988"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40</a:t>
            </a:r>
          </a:p>
        </p:txBody>
      </p:sp>
      <p:sp>
        <p:nvSpPr>
          <p:cNvPr id="66579" name="Rectangle 21"/>
          <p:cNvSpPr>
            <a:spLocks noChangeArrowheads="1"/>
          </p:cNvSpPr>
          <p:nvPr/>
        </p:nvSpPr>
        <p:spPr bwMode="auto">
          <a:xfrm>
            <a:off x="1445685" y="3698876"/>
            <a:ext cx="233988"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60</a:t>
            </a:r>
          </a:p>
        </p:txBody>
      </p:sp>
      <p:sp>
        <p:nvSpPr>
          <p:cNvPr id="66580" name="Rectangle 22"/>
          <p:cNvSpPr>
            <a:spLocks noChangeArrowheads="1"/>
          </p:cNvSpPr>
          <p:nvPr/>
        </p:nvSpPr>
        <p:spPr bwMode="auto">
          <a:xfrm>
            <a:off x="1445685" y="3308351"/>
            <a:ext cx="233988"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80</a:t>
            </a:r>
          </a:p>
        </p:txBody>
      </p:sp>
      <p:sp>
        <p:nvSpPr>
          <p:cNvPr id="66581" name="Rectangle 23"/>
          <p:cNvSpPr>
            <a:spLocks noChangeArrowheads="1"/>
          </p:cNvSpPr>
          <p:nvPr/>
        </p:nvSpPr>
        <p:spPr bwMode="auto">
          <a:xfrm>
            <a:off x="1259418" y="2927351"/>
            <a:ext cx="350983"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100</a:t>
            </a:r>
          </a:p>
        </p:txBody>
      </p:sp>
      <p:sp>
        <p:nvSpPr>
          <p:cNvPr id="66582" name="Rectangle 24"/>
          <p:cNvSpPr>
            <a:spLocks noChangeArrowheads="1"/>
          </p:cNvSpPr>
          <p:nvPr/>
        </p:nvSpPr>
        <p:spPr bwMode="auto">
          <a:xfrm>
            <a:off x="1259418" y="2536826"/>
            <a:ext cx="350983"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120</a:t>
            </a:r>
          </a:p>
        </p:txBody>
      </p:sp>
      <p:sp>
        <p:nvSpPr>
          <p:cNvPr id="66583" name="Rectangle 25"/>
          <p:cNvSpPr>
            <a:spLocks noChangeArrowheads="1"/>
          </p:cNvSpPr>
          <p:nvPr/>
        </p:nvSpPr>
        <p:spPr bwMode="auto">
          <a:xfrm>
            <a:off x="1259418" y="2146301"/>
            <a:ext cx="350983"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140</a:t>
            </a:r>
          </a:p>
        </p:txBody>
      </p:sp>
      <p:sp>
        <p:nvSpPr>
          <p:cNvPr id="66584" name="Rectangle 26"/>
          <p:cNvSpPr>
            <a:spLocks noChangeArrowheads="1"/>
          </p:cNvSpPr>
          <p:nvPr/>
        </p:nvSpPr>
        <p:spPr bwMode="auto">
          <a:xfrm rot="-5400000">
            <a:off x="429959" y="3747700"/>
            <a:ext cx="1047199" cy="276999"/>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Pazienti (n)</a:t>
            </a:r>
            <a:endParaRPr lang="en-US" sz="3200">
              <a:solidFill>
                <a:srgbClr val="000000"/>
              </a:solidFill>
              <a:latin typeface="Calibri" pitchFamily="34" charset="0"/>
            </a:endParaRPr>
          </a:p>
        </p:txBody>
      </p:sp>
      <p:sp>
        <p:nvSpPr>
          <p:cNvPr id="66585" name="Rectangle 27"/>
          <p:cNvSpPr>
            <a:spLocks noChangeArrowheads="1"/>
          </p:cNvSpPr>
          <p:nvPr/>
        </p:nvSpPr>
        <p:spPr bwMode="auto">
          <a:xfrm>
            <a:off x="2120901" y="5026025"/>
            <a:ext cx="2095500" cy="336550"/>
          </a:xfrm>
          <a:prstGeom prst="rect">
            <a:avLst/>
          </a:prstGeom>
          <a:noFill/>
          <a:ln w="9525">
            <a:noFill/>
            <a:miter lim="800000"/>
            <a:headEnd/>
            <a:tailEnd/>
          </a:ln>
        </p:spPr>
        <p:txBody>
          <a:bodyPr lIns="92075" tIns="46038" rIns="92075" bIns="46038">
            <a:spAutoFit/>
          </a:bodyPr>
          <a:lstStyle/>
          <a:p>
            <a:pPr algn="ctr"/>
            <a:r>
              <a:rPr lang="it-IT" sz="1600" b="1">
                <a:solidFill>
                  <a:srgbClr val="000000"/>
                </a:solidFill>
                <a:latin typeface="Calibri" pitchFamily="34" charset="0"/>
              </a:rPr>
              <a:t>Fx identificate </a:t>
            </a:r>
            <a:endParaRPr lang="en-US" sz="1600" b="1">
              <a:solidFill>
                <a:srgbClr val="000000"/>
              </a:solidFill>
              <a:latin typeface="Calibri" pitchFamily="34" charset="0"/>
            </a:endParaRPr>
          </a:p>
        </p:txBody>
      </p:sp>
      <p:sp>
        <p:nvSpPr>
          <p:cNvPr id="66586" name="Rectangle 28"/>
          <p:cNvSpPr>
            <a:spLocks noChangeArrowheads="1"/>
          </p:cNvSpPr>
          <p:nvPr/>
        </p:nvSpPr>
        <p:spPr bwMode="auto">
          <a:xfrm>
            <a:off x="4836202" y="5026026"/>
            <a:ext cx="1173398" cy="339196"/>
          </a:xfrm>
          <a:prstGeom prst="rect">
            <a:avLst/>
          </a:prstGeom>
          <a:noFill/>
          <a:ln w="9525">
            <a:noFill/>
            <a:miter lim="800000"/>
            <a:headEnd/>
            <a:tailEnd/>
          </a:ln>
        </p:spPr>
        <p:txBody>
          <a:bodyPr wrap="none" lIns="92075" tIns="46038" rIns="92075" bIns="46038">
            <a:spAutoFit/>
          </a:bodyPr>
          <a:lstStyle/>
          <a:p>
            <a:pPr algn="ctr"/>
            <a:r>
              <a:rPr lang="en-US" sz="1600" b="1">
                <a:solidFill>
                  <a:srgbClr val="000000"/>
                </a:solidFill>
                <a:latin typeface="Calibri" pitchFamily="34" charset="0"/>
              </a:rPr>
              <a:t>Fx refertate</a:t>
            </a:r>
          </a:p>
        </p:txBody>
      </p:sp>
      <p:sp>
        <p:nvSpPr>
          <p:cNvPr id="66587" name="Rectangle 29"/>
          <p:cNvSpPr>
            <a:spLocks noChangeArrowheads="1"/>
          </p:cNvSpPr>
          <p:nvPr/>
        </p:nvSpPr>
        <p:spPr bwMode="auto">
          <a:xfrm>
            <a:off x="6943667" y="5026025"/>
            <a:ext cx="1280699" cy="831639"/>
          </a:xfrm>
          <a:prstGeom prst="rect">
            <a:avLst/>
          </a:prstGeom>
          <a:noFill/>
          <a:ln w="9525">
            <a:noFill/>
            <a:miter lim="800000"/>
            <a:headEnd/>
            <a:tailEnd/>
          </a:ln>
        </p:spPr>
        <p:txBody>
          <a:bodyPr wrap="none" lIns="92075" tIns="46038" rIns="92075" bIns="46038">
            <a:spAutoFit/>
          </a:bodyPr>
          <a:lstStyle/>
          <a:p>
            <a:pPr algn="ctr"/>
            <a:r>
              <a:rPr lang="en-US" sz="1600" b="1">
                <a:solidFill>
                  <a:srgbClr val="000000"/>
                </a:solidFill>
                <a:latin typeface="Calibri" pitchFamily="34" charset="0"/>
              </a:rPr>
              <a:t>Fx annotate </a:t>
            </a:r>
            <a:br>
              <a:rPr lang="en-US" sz="1600" b="1">
                <a:solidFill>
                  <a:srgbClr val="000000"/>
                </a:solidFill>
                <a:latin typeface="Calibri" pitchFamily="34" charset="0"/>
              </a:rPr>
            </a:br>
            <a:r>
              <a:rPr lang="en-US" sz="1600" b="1">
                <a:solidFill>
                  <a:srgbClr val="000000"/>
                </a:solidFill>
                <a:latin typeface="Calibri" pitchFamily="34" charset="0"/>
              </a:rPr>
              <a:t>nella cartella </a:t>
            </a:r>
            <a:br>
              <a:rPr lang="en-US" sz="1600" b="1">
                <a:solidFill>
                  <a:srgbClr val="000000"/>
                </a:solidFill>
                <a:latin typeface="Calibri" pitchFamily="34" charset="0"/>
              </a:rPr>
            </a:br>
            <a:r>
              <a:rPr lang="en-US" sz="1600" b="1">
                <a:solidFill>
                  <a:srgbClr val="000000"/>
                </a:solidFill>
                <a:latin typeface="Calibri" pitchFamily="34" charset="0"/>
              </a:rPr>
              <a:t>clinica</a:t>
            </a:r>
          </a:p>
        </p:txBody>
      </p:sp>
      <p:sp>
        <p:nvSpPr>
          <p:cNvPr id="66588" name="Rectangle 30"/>
          <p:cNvSpPr>
            <a:spLocks noChangeArrowheads="1"/>
          </p:cNvSpPr>
          <p:nvPr/>
        </p:nvSpPr>
        <p:spPr bwMode="auto">
          <a:xfrm>
            <a:off x="9001048" y="5026025"/>
            <a:ext cx="1524155" cy="585418"/>
          </a:xfrm>
          <a:prstGeom prst="rect">
            <a:avLst/>
          </a:prstGeom>
          <a:noFill/>
          <a:ln w="9525">
            <a:noFill/>
            <a:miter lim="800000"/>
            <a:headEnd/>
            <a:tailEnd/>
          </a:ln>
        </p:spPr>
        <p:txBody>
          <a:bodyPr wrap="none" lIns="92075" tIns="46038" rIns="92075" bIns="46038">
            <a:spAutoFit/>
          </a:bodyPr>
          <a:lstStyle/>
          <a:p>
            <a:pPr algn="ctr"/>
            <a:r>
              <a:rPr lang="en-US" sz="1600" b="1">
                <a:solidFill>
                  <a:srgbClr val="000000"/>
                </a:solidFill>
                <a:latin typeface="Calibri" pitchFamily="34" charset="0"/>
              </a:rPr>
              <a:t>Trattamento</a:t>
            </a:r>
            <a:br>
              <a:rPr lang="en-US" sz="1600" b="1">
                <a:solidFill>
                  <a:srgbClr val="000000"/>
                </a:solidFill>
                <a:latin typeface="Calibri" pitchFamily="34" charset="0"/>
              </a:rPr>
            </a:br>
            <a:r>
              <a:rPr lang="en-US" sz="1600" b="1">
                <a:solidFill>
                  <a:srgbClr val="000000"/>
                </a:solidFill>
                <a:latin typeface="Calibri" pitchFamily="34" charset="0"/>
              </a:rPr>
              <a:t>per osteoporosi</a:t>
            </a:r>
          </a:p>
        </p:txBody>
      </p:sp>
      <p:sp>
        <p:nvSpPr>
          <p:cNvPr id="66589" name="Rectangle 31"/>
          <p:cNvSpPr>
            <a:spLocks noChangeArrowheads="1"/>
          </p:cNvSpPr>
          <p:nvPr/>
        </p:nvSpPr>
        <p:spPr bwMode="auto">
          <a:xfrm>
            <a:off x="9855201" y="1676400"/>
            <a:ext cx="839974" cy="400752"/>
          </a:xfrm>
          <a:prstGeom prst="rect">
            <a:avLst/>
          </a:prstGeom>
          <a:noFill/>
          <a:ln w="19050">
            <a:noFill/>
            <a:miter lim="800000"/>
            <a:headEnd/>
            <a:tailEnd/>
          </a:ln>
        </p:spPr>
        <p:txBody>
          <a:bodyPr wrap="none" lIns="92075" tIns="46038" rIns="92075" bIns="46038">
            <a:spAutoFit/>
          </a:bodyPr>
          <a:lstStyle/>
          <a:p>
            <a:r>
              <a:rPr lang="en-US" sz="2000">
                <a:solidFill>
                  <a:srgbClr val="000000"/>
                </a:solidFill>
                <a:latin typeface="Calibri" pitchFamily="34" charset="0"/>
              </a:rPr>
              <a:t>n=934</a:t>
            </a:r>
          </a:p>
        </p:txBody>
      </p:sp>
      <p:sp>
        <p:nvSpPr>
          <p:cNvPr id="66590" name="Text Box 32"/>
          <p:cNvSpPr txBox="1">
            <a:spLocks noChangeArrowheads="1"/>
          </p:cNvSpPr>
          <p:nvPr/>
        </p:nvSpPr>
        <p:spPr bwMode="auto">
          <a:xfrm>
            <a:off x="5791200" y="6477000"/>
            <a:ext cx="6400800" cy="304800"/>
          </a:xfrm>
          <a:prstGeom prst="rect">
            <a:avLst/>
          </a:prstGeom>
          <a:noFill/>
          <a:ln w="9525">
            <a:noFill/>
            <a:miter lim="800000"/>
            <a:headEnd/>
            <a:tailEnd/>
          </a:ln>
        </p:spPr>
        <p:txBody>
          <a:bodyPr>
            <a:spAutoFit/>
          </a:bodyPr>
          <a:lstStyle/>
          <a:p>
            <a:pPr>
              <a:spcBef>
                <a:spcPct val="50000"/>
              </a:spcBef>
            </a:pPr>
            <a:r>
              <a:rPr lang="it-IT" sz="1400">
                <a:solidFill>
                  <a:srgbClr val="000000"/>
                </a:solidFill>
                <a:latin typeface="Calibri" pitchFamily="34" charset="0"/>
              </a:rPr>
              <a:t>Gehlbach SH, et. al. Osteoporosis Int., 2000;11: 577-582</a:t>
            </a:r>
          </a:p>
        </p:txBody>
      </p:sp>
      <p:sp>
        <p:nvSpPr>
          <p:cNvPr id="66591" name="Line 33"/>
          <p:cNvSpPr>
            <a:spLocks noChangeShapeType="1"/>
          </p:cNvSpPr>
          <p:nvPr/>
        </p:nvSpPr>
        <p:spPr bwMode="auto">
          <a:xfrm>
            <a:off x="2224617" y="4206875"/>
            <a:ext cx="8737600" cy="0"/>
          </a:xfrm>
          <a:prstGeom prst="line">
            <a:avLst/>
          </a:prstGeom>
          <a:noFill/>
          <a:ln w="9525" cap="rnd">
            <a:solidFill>
              <a:schemeClr val="bg1"/>
            </a:solidFill>
            <a:prstDash val="sysDot"/>
            <a:round/>
            <a:headEnd/>
            <a:tailEnd/>
          </a:ln>
        </p:spPr>
        <p:txBody>
          <a:bodyPr wrap="none" anchor="ctr"/>
          <a:lstStyle/>
          <a:p>
            <a:endParaRPr lang="it-IT"/>
          </a:p>
        </p:txBody>
      </p:sp>
      <p:sp>
        <p:nvSpPr>
          <p:cNvPr id="66592" name="Line 34"/>
          <p:cNvSpPr>
            <a:spLocks noChangeShapeType="1"/>
          </p:cNvSpPr>
          <p:nvPr/>
        </p:nvSpPr>
        <p:spPr bwMode="auto">
          <a:xfrm>
            <a:off x="2224617" y="3429000"/>
            <a:ext cx="8737600" cy="0"/>
          </a:xfrm>
          <a:prstGeom prst="line">
            <a:avLst/>
          </a:prstGeom>
          <a:noFill/>
          <a:ln w="9525" cap="rnd">
            <a:solidFill>
              <a:schemeClr val="bg1"/>
            </a:solidFill>
            <a:prstDash val="sysDot"/>
            <a:round/>
            <a:headEnd/>
            <a:tailEnd/>
          </a:ln>
        </p:spPr>
        <p:txBody>
          <a:bodyPr wrap="none" anchor="ctr"/>
          <a:lstStyle/>
          <a:p>
            <a:endParaRPr lang="it-IT"/>
          </a:p>
        </p:txBody>
      </p:sp>
      <p:sp>
        <p:nvSpPr>
          <p:cNvPr id="66593" name="Line 35"/>
          <p:cNvSpPr>
            <a:spLocks noChangeShapeType="1"/>
          </p:cNvSpPr>
          <p:nvPr/>
        </p:nvSpPr>
        <p:spPr bwMode="auto">
          <a:xfrm>
            <a:off x="2224617" y="2667000"/>
            <a:ext cx="8737600" cy="0"/>
          </a:xfrm>
          <a:prstGeom prst="line">
            <a:avLst/>
          </a:prstGeom>
          <a:noFill/>
          <a:ln w="9525" cap="rnd">
            <a:solidFill>
              <a:schemeClr val="bg1"/>
            </a:solidFill>
            <a:prstDash val="sysDot"/>
            <a:round/>
            <a:headEnd/>
            <a:tailEnd/>
          </a:ln>
        </p:spPr>
        <p:txBody>
          <a:bodyPr wrap="none" anchor="ctr"/>
          <a:lstStyle/>
          <a:p>
            <a:endParaRPr lang="it-IT"/>
          </a:p>
        </p:txBody>
      </p:sp>
      <p:sp>
        <p:nvSpPr>
          <p:cNvPr id="66594" name="Line 36"/>
          <p:cNvSpPr>
            <a:spLocks noChangeShapeType="1"/>
          </p:cNvSpPr>
          <p:nvPr/>
        </p:nvSpPr>
        <p:spPr bwMode="auto">
          <a:xfrm>
            <a:off x="2224617" y="4572000"/>
            <a:ext cx="8737600" cy="0"/>
          </a:xfrm>
          <a:prstGeom prst="line">
            <a:avLst/>
          </a:prstGeom>
          <a:noFill/>
          <a:ln w="9525" cap="rnd">
            <a:solidFill>
              <a:schemeClr val="tx1"/>
            </a:solidFill>
            <a:prstDash val="sysDot"/>
            <a:round/>
            <a:headEnd/>
            <a:tailEnd/>
          </a:ln>
        </p:spPr>
        <p:txBody>
          <a:bodyPr wrap="none" anchor="ctr"/>
          <a:lstStyle/>
          <a:p>
            <a:endParaRPr lang="it-IT"/>
          </a:p>
        </p:txBody>
      </p:sp>
      <p:sp>
        <p:nvSpPr>
          <p:cNvPr id="66595" name="Line 37"/>
          <p:cNvSpPr>
            <a:spLocks noChangeShapeType="1"/>
          </p:cNvSpPr>
          <p:nvPr/>
        </p:nvSpPr>
        <p:spPr bwMode="auto">
          <a:xfrm>
            <a:off x="2224617" y="3810000"/>
            <a:ext cx="8737600" cy="0"/>
          </a:xfrm>
          <a:prstGeom prst="line">
            <a:avLst/>
          </a:prstGeom>
          <a:noFill/>
          <a:ln w="9525" cap="rnd">
            <a:solidFill>
              <a:schemeClr val="tx1"/>
            </a:solidFill>
            <a:prstDash val="sysDot"/>
            <a:round/>
            <a:headEnd/>
            <a:tailEnd/>
          </a:ln>
        </p:spPr>
        <p:txBody>
          <a:bodyPr wrap="none" anchor="ctr"/>
          <a:lstStyle/>
          <a:p>
            <a:endParaRPr lang="it-IT"/>
          </a:p>
        </p:txBody>
      </p:sp>
      <p:sp>
        <p:nvSpPr>
          <p:cNvPr id="66596" name="Line 38"/>
          <p:cNvSpPr>
            <a:spLocks noChangeShapeType="1"/>
          </p:cNvSpPr>
          <p:nvPr/>
        </p:nvSpPr>
        <p:spPr bwMode="auto">
          <a:xfrm>
            <a:off x="2224617" y="3048000"/>
            <a:ext cx="8737600" cy="0"/>
          </a:xfrm>
          <a:prstGeom prst="line">
            <a:avLst/>
          </a:prstGeom>
          <a:noFill/>
          <a:ln w="9525" cap="rnd">
            <a:solidFill>
              <a:schemeClr val="tx1"/>
            </a:solidFill>
            <a:prstDash val="sysDot"/>
            <a:round/>
            <a:headEnd/>
            <a:tailEnd/>
          </a:ln>
        </p:spPr>
        <p:txBody>
          <a:bodyPr wrap="none" anchor="ctr"/>
          <a:lstStyle/>
          <a:p>
            <a:endParaRPr lang="it-IT"/>
          </a:p>
        </p:txBody>
      </p:sp>
      <p:sp>
        <p:nvSpPr>
          <p:cNvPr id="38" name="Rectangle 39"/>
          <p:cNvSpPr>
            <a:spLocks noChangeArrowheads="1"/>
          </p:cNvSpPr>
          <p:nvPr/>
        </p:nvSpPr>
        <p:spPr bwMode="auto">
          <a:xfrm>
            <a:off x="2728384" y="1905000"/>
            <a:ext cx="575929" cy="400752"/>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92075" tIns="46038" rIns="92075" bIns="46038">
            <a:spAutoFit/>
          </a:bodyPr>
          <a:lstStyle/>
          <a:p>
            <a:pPr fontAlgn="auto">
              <a:spcBef>
                <a:spcPts val="0"/>
              </a:spcBef>
              <a:spcAft>
                <a:spcPts val="0"/>
              </a:spcAft>
              <a:defRPr/>
            </a:pPr>
            <a:r>
              <a:rPr lang="en-US" sz="2000" b="1">
                <a:solidFill>
                  <a:srgbClr val="000000"/>
                </a:solidFill>
                <a:latin typeface="+mn-lt"/>
                <a:cs typeface="+mn-cs"/>
              </a:rPr>
              <a:t>132</a:t>
            </a:r>
          </a:p>
        </p:txBody>
      </p:sp>
      <p:sp>
        <p:nvSpPr>
          <p:cNvPr id="39" name="Rectangle 40"/>
          <p:cNvSpPr>
            <a:spLocks noChangeArrowheads="1"/>
          </p:cNvSpPr>
          <p:nvPr/>
        </p:nvSpPr>
        <p:spPr bwMode="auto">
          <a:xfrm>
            <a:off x="5046133" y="3340100"/>
            <a:ext cx="445935" cy="400752"/>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92075" tIns="46038" rIns="92075" bIns="46038">
            <a:spAutoFit/>
          </a:bodyPr>
          <a:lstStyle/>
          <a:p>
            <a:pPr fontAlgn="auto">
              <a:spcBef>
                <a:spcPts val="0"/>
              </a:spcBef>
              <a:spcAft>
                <a:spcPts val="0"/>
              </a:spcAft>
              <a:defRPr/>
            </a:pPr>
            <a:r>
              <a:rPr lang="en-US" sz="2000" b="1">
                <a:solidFill>
                  <a:srgbClr val="000000"/>
                </a:solidFill>
                <a:latin typeface="+mn-lt"/>
                <a:cs typeface="+mn-cs"/>
              </a:rPr>
              <a:t>65</a:t>
            </a:r>
          </a:p>
        </p:txBody>
      </p:sp>
      <p:sp>
        <p:nvSpPr>
          <p:cNvPr id="40" name="Rectangle 41"/>
          <p:cNvSpPr>
            <a:spLocks noChangeArrowheads="1"/>
          </p:cNvSpPr>
          <p:nvPr/>
        </p:nvSpPr>
        <p:spPr bwMode="auto">
          <a:xfrm>
            <a:off x="7239000" y="4175125"/>
            <a:ext cx="445935" cy="400752"/>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92075" tIns="46038" rIns="92075" bIns="46038">
            <a:spAutoFit/>
          </a:bodyPr>
          <a:lstStyle/>
          <a:p>
            <a:pPr fontAlgn="auto">
              <a:spcBef>
                <a:spcPts val="0"/>
              </a:spcBef>
              <a:spcAft>
                <a:spcPts val="0"/>
              </a:spcAft>
              <a:defRPr/>
            </a:pPr>
            <a:r>
              <a:rPr lang="en-US" sz="2000" b="1">
                <a:solidFill>
                  <a:srgbClr val="000000"/>
                </a:solidFill>
                <a:latin typeface="+mn-lt"/>
                <a:cs typeface="+mn-cs"/>
              </a:rPr>
              <a:t>23</a:t>
            </a:r>
          </a:p>
        </p:txBody>
      </p:sp>
      <p:sp>
        <p:nvSpPr>
          <p:cNvPr id="41" name="Rectangle 42"/>
          <p:cNvSpPr>
            <a:spLocks noChangeArrowheads="1"/>
          </p:cNvSpPr>
          <p:nvPr/>
        </p:nvSpPr>
        <p:spPr bwMode="auto">
          <a:xfrm>
            <a:off x="9472085" y="4159250"/>
            <a:ext cx="445935" cy="400752"/>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92075" tIns="46038" rIns="92075" bIns="46038">
            <a:spAutoFit/>
          </a:bodyPr>
          <a:lstStyle/>
          <a:p>
            <a:pPr fontAlgn="auto">
              <a:spcBef>
                <a:spcPts val="0"/>
              </a:spcBef>
              <a:spcAft>
                <a:spcPts val="0"/>
              </a:spcAft>
              <a:defRPr/>
            </a:pPr>
            <a:r>
              <a:rPr lang="en-US" sz="2000" b="1">
                <a:solidFill>
                  <a:srgbClr val="000000"/>
                </a:solidFill>
                <a:latin typeface="+mn-lt"/>
                <a:cs typeface="+mn-cs"/>
              </a:rPr>
              <a:t>25</a:t>
            </a:r>
          </a:p>
        </p:txBody>
      </p:sp>
      <p:sp>
        <p:nvSpPr>
          <p:cNvPr id="66601" name="Rectangle 43"/>
          <p:cNvSpPr>
            <a:spLocks noChangeArrowheads="1"/>
          </p:cNvSpPr>
          <p:nvPr/>
        </p:nvSpPr>
        <p:spPr bwMode="auto">
          <a:xfrm>
            <a:off x="4929718" y="3727451"/>
            <a:ext cx="884767" cy="1255713"/>
          </a:xfrm>
          <a:prstGeom prst="rect">
            <a:avLst/>
          </a:prstGeom>
          <a:gradFill rotWithShape="0">
            <a:gsLst>
              <a:gs pos="0">
                <a:srgbClr val="FF9900"/>
              </a:gs>
              <a:gs pos="100000">
                <a:srgbClr val="FFDBA6"/>
              </a:gs>
            </a:gsLst>
            <a:lin ang="5400000" scaled="1"/>
          </a:gradFill>
          <a:ln w="11113">
            <a:noFill/>
            <a:miter lim="800000"/>
            <a:headEnd/>
            <a:tailEnd/>
          </a:ln>
        </p:spPr>
        <p:txBody>
          <a:bodyPr/>
          <a:lstStyle/>
          <a:p>
            <a:endParaRPr lang="it-IT">
              <a:solidFill>
                <a:srgbClr val="000000"/>
              </a:solidFill>
              <a:latin typeface="Calibri" pitchFamily="34" charset="0"/>
            </a:endParaRPr>
          </a:p>
        </p:txBody>
      </p:sp>
      <p:sp>
        <p:nvSpPr>
          <p:cNvPr id="66602" name="Rectangle 44"/>
          <p:cNvSpPr>
            <a:spLocks noChangeArrowheads="1"/>
          </p:cNvSpPr>
          <p:nvPr/>
        </p:nvSpPr>
        <p:spPr bwMode="auto">
          <a:xfrm>
            <a:off x="7128934" y="4535489"/>
            <a:ext cx="884767" cy="447675"/>
          </a:xfrm>
          <a:prstGeom prst="rect">
            <a:avLst/>
          </a:prstGeom>
          <a:gradFill rotWithShape="0">
            <a:gsLst>
              <a:gs pos="0">
                <a:srgbClr val="FF9900"/>
              </a:gs>
              <a:gs pos="100000">
                <a:srgbClr val="FFDBA6"/>
              </a:gs>
            </a:gsLst>
            <a:lin ang="5400000" scaled="1"/>
          </a:gradFill>
          <a:ln w="11113">
            <a:noFill/>
            <a:miter lim="800000"/>
            <a:headEnd/>
            <a:tailEnd/>
          </a:ln>
        </p:spPr>
        <p:txBody>
          <a:bodyPr/>
          <a:lstStyle/>
          <a:p>
            <a:endParaRPr lang="it-IT">
              <a:solidFill>
                <a:srgbClr val="000000"/>
              </a:solidFill>
              <a:latin typeface="Calibri" pitchFamily="34" charset="0"/>
            </a:endParaRPr>
          </a:p>
        </p:txBody>
      </p:sp>
      <p:sp>
        <p:nvSpPr>
          <p:cNvPr id="66603" name="Rectangle 45"/>
          <p:cNvSpPr>
            <a:spLocks noChangeArrowheads="1"/>
          </p:cNvSpPr>
          <p:nvPr/>
        </p:nvSpPr>
        <p:spPr bwMode="auto">
          <a:xfrm>
            <a:off x="9328151" y="4502151"/>
            <a:ext cx="884767" cy="485775"/>
          </a:xfrm>
          <a:prstGeom prst="rect">
            <a:avLst/>
          </a:prstGeom>
          <a:gradFill rotWithShape="0">
            <a:gsLst>
              <a:gs pos="0">
                <a:srgbClr val="FF9900"/>
              </a:gs>
              <a:gs pos="100000">
                <a:srgbClr val="FFDBA6"/>
              </a:gs>
            </a:gsLst>
            <a:lin ang="5400000" scaled="1"/>
          </a:gradFill>
          <a:ln w="11113">
            <a:noFill/>
            <a:miter lim="800000"/>
            <a:headEnd/>
            <a:tailEnd/>
          </a:ln>
        </p:spPr>
        <p:txBody>
          <a:bodyPr/>
          <a:lstStyle/>
          <a:p>
            <a:endParaRPr lang="it-IT">
              <a:solidFill>
                <a:srgbClr val="000000"/>
              </a:solidFill>
              <a:latin typeface="Calibri" pitchFamily="34" charset="0"/>
            </a:endParaRPr>
          </a:p>
        </p:txBody>
      </p:sp>
      <p:sp>
        <p:nvSpPr>
          <p:cNvPr id="66604" name="Rectangle 46"/>
          <p:cNvSpPr>
            <a:spLocks noChangeArrowheads="1"/>
          </p:cNvSpPr>
          <p:nvPr/>
        </p:nvSpPr>
        <p:spPr bwMode="auto">
          <a:xfrm>
            <a:off x="2730501" y="2432050"/>
            <a:ext cx="884767" cy="2551113"/>
          </a:xfrm>
          <a:prstGeom prst="rect">
            <a:avLst/>
          </a:prstGeom>
          <a:gradFill rotWithShape="0">
            <a:gsLst>
              <a:gs pos="0">
                <a:srgbClr val="FF9900"/>
              </a:gs>
              <a:gs pos="100000">
                <a:srgbClr val="FFDBA6"/>
              </a:gs>
            </a:gsLst>
            <a:lin ang="5400000" scaled="1"/>
          </a:gradFill>
          <a:ln w="11113">
            <a:noFill/>
            <a:miter lim="800000"/>
            <a:headEnd/>
            <a:tailEnd/>
          </a:ln>
        </p:spPr>
        <p:txBody>
          <a:bodyPr/>
          <a:lstStyle/>
          <a:p>
            <a:endParaRPr lang="it-IT">
              <a:solidFill>
                <a:srgbClr val="000000"/>
              </a:solidFill>
              <a:latin typeface="Calibri" pitchFamily="34" charset="0"/>
            </a:endParaRPr>
          </a:p>
        </p:txBody>
      </p:sp>
      <p:sp>
        <p:nvSpPr>
          <p:cNvPr id="66605" name="Line 47"/>
          <p:cNvSpPr>
            <a:spLocks noChangeShapeType="1"/>
          </p:cNvSpPr>
          <p:nvPr/>
        </p:nvSpPr>
        <p:spPr bwMode="auto">
          <a:xfrm>
            <a:off x="2224617" y="2286000"/>
            <a:ext cx="8737600" cy="0"/>
          </a:xfrm>
          <a:prstGeom prst="line">
            <a:avLst/>
          </a:prstGeom>
          <a:noFill/>
          <a:ln w="9525" cap="rnd">
            <a:solidFill>
              <a:schemeClr val="bg1"/>
            </a:solidFill>
            <a:prstDash val="sysDot"/>
            <a:round/>
            <a:headEnd/>
            <a:tailEnd/>
          </a:ln>
        </p:spPr>
        <p:txBody>
          <a:bodyPr wrap="none" anchor="ctr"/>
          <a:lstStyle/>
          <a:p>
            <a:endParaRPr lang="it-IT"/>
          </a:p>
        </p:txBody>
      </p:sp>
      <p:sp>
        <p:nvSpPr>
          <p:cNvPr id="66606" name="Rectangle 6"/>
          <p:cNvSpPr txBox="1">
            <a:spLocks noChangeArrowheads="1"/>
          </p:cNvSpPr>
          <p:nvPr/>
        </p:nvSpPr>
        <p:spPr bwMode="auto">
          <a:xfrm>
            <a:off x="637117" y="69850"/>
            <a:ext cx="10972800" cy="1187450"/>
          </a:xfrm>
          <a:prstGeom prst="rect">
            <a:avLst/>
          </a:prstGeom>
          <a:noFill/>
          <a:ln w="9525">
            <a:noFill/>
            <a:miter lim="800000"/>
            <a:headEnd/>
            <a:tailEnd/>
          </a:ln>
        </p:spPr>
        <p:txBody>
          <a:bodyPr anchor="ctr"/>
          <a:lstStyle/>
          <a:p>
            <a:pPr algn="ctr" defTabSz="914400"/>
            <a:r>
              <a:rPr lang="it-IT" sz="4000" b="1" dirty="0">
                <a:solidFill>
                  <a:srgbClr val="1A4A5D"/>
                </a:solidFill>
                <a:latin typeface="Calibri" pitchFamily="34" charset="0"/>
                <a:ea typeface="ＭＳ Ｐゴシック"/>
                <a:cs typeface="ＭＳ Ｐゴシック"/>
              </a:rPr>
              <a:t>Riconoscimento delle frattura vertebrale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6"/>
          <p:cNvSpPr txBox="1">
            <a:spLocks noChangeArrowheads="1"/>
          </p:cNvSpPr>
          <p:nvPr/>
        </p:nvSpPr>
        <p:spPr bwMode="auto">
          <a:xfrm>
            <a:off x="637117" y="69850"/>
            <a:ext cx="10972800" cy="1187450"/>
          </a:xfrm>
          <a:prstGeom prst="rect">
            <a:avLst/>
          </a:prstGeom>
          <a:noFill/>
          <a:ln w="9525">
            <a:noFill/>
            <a:miter lim="800000"/>
            <a:headEnd/>
            <a:tailEnd/>
          </a:ln>
        </p:spPr>
        <p:txBody>
          <a:bodyPr anchor="ctr"/>
          <a:lstStyle/>
          <a:p>
            <a:pPr algn="ctr" defTabSz="914400"/>
            <a:r>
              <a:rPr lang="it-IT" sz="4000" b="1" dirty="0" err="1">
                <a:solidFill>
                  <a:srgbClr val="1A4A5D"/>
                </a:solidFill>
                <a:latin typeface="Calibri" pitchFamily="34" charset="0"/>
                <a:ea typeface="ＭＳ Ｐゴシック"/>
                <a:cs typeface="ＭＳ Ｐゴシック"/>
              </a:rPr>
              <a:t>Algortimo</a:t>
            </a:r>
            <a:r>
              <a:rPr lang="it-IT" sz="4000" b="1" dirty="0">
                <a:solidFill>
                  <a:srgbClr val="1A4A5D"/>
                </a:solidFill>
                <a:latin typeface="Calibri" pitchFamily="34" charset="0"/>
                <a:ea typeface="ＭＳ Ｐゴシック"/>
                <a:cs typeface="ＭＳ Ｐゴシック"/>
              </a:rPr>
              <a:t> per la DD di laboratorio</a:t>
            </a:r>
          </a:p>
        </p:txBody>
      </p:sp>
      <p:sp>
        <p:nvSpPr>
          <p:cNvPr id="70658" name="Rectangle 5"/>
          <p:cNvSpPr>
            <a:spLocks noChangeArrowheads="1"/>
          </p:cNvSpPr>
          <p:nvPr/>
        </p:nvSpPr>
        <p:spPr bwMode="auto">
          <a:xfrm>
            <a:off x="1113367" y="1714501"/>
            <a:ext cx="10915651" cy="3751263"/>
          </a:xfrm>
          <a:prstGeom prst="rect">
            <a:avLst/>
          </a:prstGeom>
          <a:noFill/>
          <a:ln w="9525">
            <a:noFill/>
            <a:miter lim="800000"/>
            <a:headEnd/>
            <a:tailEnd/>
          </a:ln>
        </p:spPr>
        <p:txBody>
          <a:bodyPr>
            <a:spAutoFit/>
          </a:bodyPr>
          <a:lstStyle/>
          <a:p>
            <a:pPr defTabSz="914400"/>
            <a:r>
              <a:rPr lang="it-IT" sz="2400" b="1">
                <a:latin typeface="Calibri" pitchFamily="34" charset="0"/>
              </a:rPr>
              <a:t>Esami di 1° livello</a:t>
            </a:r>
          </a:p>
          <a:p>
            <a:pPr lvl="1" defTabSz="914400"/>
            <a:r>
              <a:rPr lang="it-IT"/>
              <a:t>calcemia, fosforemia, (creatininemia), VES, profilo proteico, emocromo</a:t>
            </a:r>
          </a:p>
          <a:p>
            <a:pPr lvl="1" defTabSz="914400"/>
            <a:r>
              <a:rPr lang="it-IT"/>
              <a:t>Calcio nelle urine 24 ore</a:t>
            </a:r>
          </a:p>
          <a:p>
            <a:pPr lvl="1" defTabSz="914400"/>
            <a:endParaRPr lang="it-IT"/>
          </a:p>
          <a:p>
            <a:pPr defTabSz="914400"/>
            <a:r>
              <a:rPr lang="it-IT" sz="2400" b="1">
                <a:latin typeface="Calibri" pitchFamily="34" charset="0"/>
              </a:rPr>
              <a:t>Esami di 2° livello</a:t>
            </a:r>
          </a:p>
          <a:p>
            <a:pPr lvl="1" defTabSz="914400"/>
            <a:r>
              <a:rPr lang="it-IT"/>
              <a:t>paratormone, 25-OH-D</a:t>
            </a:r>
          </a:p>
          <a:p>
            <a:pPr lvl="1" defTabSz="914400"/>
            <a:endParaRPr lang="it-IT"/>
          </a:p>
          <a:p>
            <a:pPr defTabSz="914400"/>
            <a:r>
              <a:rPr lang="it-IT" sz="2400" b="1">
                <a:latin typeface="Calibri" pitchFamily="34" charset="0"/>
              </a:rPr>
              <a:t>Esami di 3° livello</a:t>
            </a:r>
          </a:p>
          <a:p>
            <a:pPr lvl="1" defTabSz="914400"/>
            <a:r>
              <a:rPr lang="it-IT"/>
              <a:t>esami specifici (testosterone, cortisolemia/uria, esame feci, funzionalità epatica, TSH, Triptasi, biopsia ossea, etc)</a:t>
            </a:r>
          </a:p>
          <a:p>
            <a:pPr lvl="1" defTabSz="914400">
              <a:spcBef>
                <a:spcPct val="50000"/>
              </a:spcBef>
              <a:buClr>
                <a:srgbClr val="FFFFFF"/>
              </a:buClr>
              <a:buFontTx/>
              <a:buChar char="–"/>
            </a:pPr>
            <a:endParaRPr lang="it-IT" sz="2800">
              <a:latin typeface="Calibri" pitchFamily="34" charset="0"/>
              <a:ea typeface="ＭＳ Ｐゴシック"/>
              <a:cs typeface="ＭＳ Ｐゴシック"/>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a:xfrm>
            <a:off x="510621" y="344325"/>
            <a:ext cx="11166267" cy="801533"/>
          </a:xfrm>
        </p:spPr>
        <p:txBody>
          <a:bodyPr>
            <a:normAutofit fontScale="90000"/>
          </a:bodyPr>
          <a:lstStyle/>
          <a:p>
            <a:r>
              <a:rPr lang="it-IT" dirty="0" smtClean="0"/>
              <a:t>TERAPIA</a:t>
            </a:r>
            <a:br>
              <a:rPr lang="it-IT" dirty="0" smtClean="0"/>
            </a:br>
            <a:r>
              <a:rPr lang="it-IT" dirty="0" smtClean="0"/>
              <a:t>evidenze disponibili per guidare la scelta</a:t>
            </a:r>
            <a:endParaRPr lang="it-IT" dirty="0"/>
          </a:p>
        </p:txBody>
      </p:sp>
      <p:sp>
        <p:nvSpPr>
          <p:cNvPr id="75778" name="Rectangle 6"/>
          <p:cNvSpPr>
            <a:spLocks noGrp="1"/>
          </p:cNvSpPr>
          <p:nvPr>
            <p:ph sz="half" idx="4294967295"/>
          </p:nvPr>
        </p:nvSpPr>
        <p:spPr>
          <a:xfrm>
            <a:off x="577300" y="1371600"/>
            <a:ext cx="5522913" cy="4497388"/>
          </a:xfrm>
        </p:spPr>
        <p:txBody>
          <a:bodyPr/>
          <a:lstStyle/>
          <a:p>
            <a:pPr eaLnBrk="1" hangingPunct="1">
              <a:buFont typeface="Arial" charset="0"/>
              <a:buNone/>
            </a:pPr>
            <a:r>
              <a:rPr lang="it-IT" b="1" i="1" dirty="0" smtClean="0">
                <a:solidFill>
                  <a:srgbClr val="E46C0A"/>
                </a:solidFill>
              </a:rPr>
              <a:t>OUTCOME</a:t>
            </a:r>
          </a:p>
          <a:p>
            <a:pPr eaLnBrk="1" hangingPunct="1">
              <a:buFont typeface="Arial" charset="0"/>
              <a:buNone/>
            </a:pPr>
            <a:endParaRPr lang="it-IT" b="1" i="1" dirty="0" smtClean="0">
              <a:solidFill>
                <a:srgbClr val="E46C0A"/>
              </a:solidFill>
            </a:endParaRPr>
          </a:p>
          <a:p>
            <a:pPr eaLnBrk="1" hangingPunct="1"/>
            <a:r>
              <a:rPr lang="it-IT" dirty="0" smtClean="0"/>
              <a:t>Riduzione degli eventi clinici</a:t>
            </a:r>
          </a:p>
          <a:p>
            <a:pPr lvl="1" eaLnBrk="1" hangingPunct="1"/>
            <a:r>
              <a:rPr lang="it-IT" dirty="0" smtClean="0"/>
              <a:t>Fratture vertebrali</a:t>
            </a:r>
          </a:p>
          <a:p>
            <a:pPr lvl="1" eaLnBrk="1" hangingPunct="1"/>
            <a:r>
              <a:rPr lang="it-IT" dirty="0" smtClean="0"/>
              <a:t>Fratture non vertebrali</a:t>
            </a:r>
          </a:p>
          <a:p>
            <a:pPr lvl="1" eaLnBrk="1" hangingPunct="1"/>
            <a:r>
              <a:rPr lang="it-IT" dirty="0" smtClean="0"/>
              <a:t>Fratture di femore</a:t>
            </a:r>
          </a:p>
          <a:p>
            <a:pPr eaLnBrk="1" hangingPunct="1"/>
            <a:r>
              <a:rPr lang="it-IT" dirty="0" err="1" smtClean="0"/>
              <a:t>Safety</a:t>
            </a:r>
            <a:endParaRPr lang="it-IT" dirty="0" smtClean="0"/>
          </a:p>
          <a:p>
            <a:pPr eaLnBrk="1" hangingPunct="1">
              <a:buFont typeface="Arial" charset="0"/>
              <a:buNone/>
            </a:pPr>
            <a:endParaRPr lang="it-IT" b="1" i="1" dirty="0" smtClean="0"/>
          </a:p>
        </p:txBody>
      </p:sp>
      <p:sp>
        <p:nvSpPr>
          <p:cNvPr id="75779" name="Rectangle 7"/>
          <p:cNvSpPr>
            <a:spLocks noGrp="1"/>
          </p:cNvSpPr>
          <p:nvPr>
            <p:ph sz="half" idx="4294967295"/>
          </p:nvPr>
        </p:nvSpPr>
        <p:spPr>
          <a:xfrm>
            <a:off x="6732588" y="1371600"/>
            <a:ext cx="5459412" cy="4497388"/>
          </a:xfrm>
        </p:spPr>
        <p:txBody>
          <a:bodyPr/>
          <a:lstStyle/>
          <a:p>
            <a:pPr eaLnBrk="1" hangingPunct="1">
              <a:buFont typeface="Arial" charset="0"/>
              <a:buNone/>
            </a:pPr>
            <a:r>
              <a:rPr lang="it-IT" b="1" i="1" dirty="0" smtClean="0">
                <a:solidFill>
                  <a:srgbClr val="E46C0A"/>
                </a:solidFill>
              </a:rPr>
              <a:t>STRUMENTI</a:t>
            </a:r>
          </a:p>
          <a:p>
            <a:pPr eaLnBrk="1" hangingPunct="1">
              <a:buFont typeface="Arial" charset="0"/>
              <a:buNone/>
            </a:pPr>
            <a:endParaRPr lang="it-IT" b="1" i="1" dirty="0" smtClean="0">
              <a:solidFill>
                <a:srgbClr val="E46C0A"/>
              </a:solidFill>
            </a:endParaRPr>
          </a:p>
          <a:p>
            <a:pPr eaLnBrk="1" hangingPunct="1"/>
            <a:r>
              <a:rPr lang="it-IT" dirty="0" err="1" smtClean="0"/>
              <a:t>RCTs</a:t>
            </a:r>
            <a:endParaRPr lang="it-IT" dirty="0" smtClean="0"/>
          </a:p>
          <a:p>
            <a:pPr eaLnBrk="1" hangingPunct="1"/>
            <a:r>
              <a:rPr lang="it-IT" dirty="0" err="1" smtClean="0"/>
              <a:t>Metanalisii</a:t>
            </a:r>
            <a:endParaRPr lang="it-IT" dirty="0" smtClean="0"/>
          </a:p>
          <a:p>
            <a:pPr eaLnBrk="1" hangingPunct="1"/>
            <a:r>
              <a:rPr lang="it-IT" dirty="0" smtClean="0"/>
              <a:t>Analisi post-hoc</a:t>
            </a:r>
          </a:p>
          <a:p>
            <a:pPr eaLnBrk="1" hangingPunct="1"/>
            <a:r>
              <a:rPr lang="it-IT" dirty="0" smtClean="0"/>
              <a:t>Studi </a:t>
            </a:r>
            <a:r>
              <a:rPr lang="it-IT" dirty="0" err="1" smtClean="0"/>
              <a:t>osservazionali</a:t>
            </a:r>
            <a:endParaRPr lang="it-IT" dirty="0" smtClean="0"/>
          </a:p>
          <a:p>
            <a:pPr eaLnBrk="1" hangingPunct="1">
              <a:buFont typeface="Arial" charset="0"/>
              <a:buNone/>
            </a:pPr>
            <a:endParaRPr lang="it-IT" b="1" i="1" dirty="0" smtClean="0">
              <a:solidFill>
                <a:srgbClr val="E46C0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ttangolo 2"/>
          <p:cNvSpPr>
            <a:spLocks noChangeArrowheads="1"/>
          </p:cNvSpPr>
          <p:nvPr/>
        </p:nvSpPr>
        <p:spPr bwMode="auto">
          <a:xfrm>
            <a:off x="977900" y="1720851"/>
            <a:ext cx="10255251" cy="3046988"/>
          </a:xfrm>
          <a:prstGeom prst="rect">
            <a:avLst/>
          </a:prstGeom>
          <a:noFill/>
          <a:ln w="9525">
            <a:noFill/>
            <a:miter lim="800000"/>
            <a:headEnd/>
            <a:tailEnd/>
          </a:ln>
        </p:spPr>
        <p:txBody>
          <a:bodyPr>
            <a:spAutoFit/>
          </a:bodyPr>
          <a:lstStyle/>
          <a:p>
            <a:pPr algn="just"/>
            <a:r>
              <a:rPr lang="it-IT" sz="2400"/>
              <a:t>L’osteoporosi è una malattia sistemica </a:t>
            </a:r>
            <a:r>
              <a:rPr lang="it-IT" sz="2400">
                <a:latin typeface="Calibri" pitchFamily="34" charset="0"/>
              </a:rPr>
              <a:t>dello scheletro caratterizzata da una </a:t>
            </a:r>
            <a:r>
              <a:rPr lang="it-IT" sz="2400" b="1" i="1">
                <a:latin typeface="Calibri" pitchFamily="34" charset="0"/>
              </a:rPr>
              <a:t>ridotta massa ossea </a:t>
            </a:r>
            <a:r>
              <a:rPr lang="it-IT" sz="2400">
                <a:latin typeface="Calibri" pitchFamily="34" charset="0"/>
              </a:rPr>
              <a:t>e da </a:t>
            </a:r>
            <a:r>
              <a:rPr lang="it-IT" sz="2400" b="1" i="1">
                <a:latin typeface="Calibri" pitchFamily="34" charset="0"/>
              </a:rPr>
              <a:t>alterazioni qualitative</a:t>
            </a:r>
            <a:r>
              <a:rPr lang="it-IT" sz="2400">
                <a:latin typeface="Calibri" pitchFamily="34" charset="0"/>
              </a:rPr>
              <a:t> (macro e microarchitettura, proprietà materiali) che si accompagnano ad aumento del rischio di frattura. </a:t>
            </a:r>
          </a:p>
          <a:p>
            <a:pPr algn="just"/>
            <a:endParaRPr lang="it-IT" sz="2400">
              <a:latin typeface="Calibri" pitchFamily="34" charset="0"/>
            </a:endParaRPr>
          </a:p>
          <a:p>
            <a:pPr algn="just"/>
            <a:r>
              <a:rPr lang="it-IT" sz="2400">
                <a:latin typeface="Calibri" pitchFamily="34" charset="0"/>
              </a:rPr>
              <a:t>Vengono definite primitive le forme di osteoporosi che compaiono dopo la menopausa (postmenopausale) o comunque con l’avanzare dell’età (senile). Le Osteoporosi “secondarie” sono quelle determinate da un ampio numero di patologie e farmaci.</a:t>
            </a:r>
          </a:p>
        </p:txBody>
      </p:sp>
      <p:sp>
        <p:nvSpPr>
          <p:cNvPr id="5" name="Titolo 4"/>
          <p:cNvSpPr>
            <a:spLocks noGrp="1"/>
          </p:cNvSpPr>
          <p:nvPr>
            <p:ph type="title"/>
          </p:nvPr>
        </p:nvSpPr>
        <p:spPr/>
        <p:txBody>
          <a:bodyPr/>
          <a:lstStyle/>
          <a:p>
            <a:r>
              <a:rPr lang="it-IT" dirty="0" smtClean="0"/>
              <a:t>Definizione</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5"/>
          <p:cNvPicPr>
            <a:picLocks noChangeAspect="1" noChangeArrowheads="1"/>
          </p:cNvPicPr>
          <p:nvPr/>
        </p:nvPicPr>
        <p:blipFill>
          <a:blip r:embed="rId2"/>
          <a:srcRect l="42822" t="29204" r="37271" b="29518"/>
          <a:stretch>
            <a:fillRect/>
          </a:stretch>
        </p:blipFill>
        <p:spPr bwMode="auto">
          <a:xfrm>
            <a:off x="6773334" y="1878013"/>
            <a:ext cx="4703233" cy="4114800"/>
          </a:xfrm>
          <a:prstGeom prst="rect">
            <a:avLst/>
          </a:prstGeom>
          <a:noFill/>
          <a:ln w="9525">
            <a:noFill/>
            <a:miter lim="800000"/>
            <a:headEnd/>
            <a:tailEnd/>
          </a:ln>
        </p:spPr>
      </p:pic>
      <p:sp>
        <p:nvSpPr>
          <p:cNvPr id="5" name="Titolo 4"/>
          <p:cNvSpPr>
            <a:spLocks noGrp="1"/>
          </p:cNvSpPr>
          <p:nvPr>
            <p:ph type="title"/>
          </p:nvPr>
        </p:nvSpPr>
        <p:spPr/>
        <p:txBody>
          <a:bodyPr/>
          <a:lstStyle/>
          <a:p>
            <a:r>
              <a:rPr lang="it-IT" dirty="0" err="1" smtClean="0"/>
              <a:t>Bifosfonati</a:t>
            </a:r>
            <a:endParaRPr lang="it-IT" dirty="0"/>
          </a:p>
        </p:txBody>
      </p:sp>
      <p:sp>
        <p:nvSpPr>
          <p:cNvPr id="76803" name="Rectangle 10"/>
          <p:cNvSpPr>
            <a:spLocks noGrp="1"/>
          </p:cNvSpPr>
          <p:nvPr>
            <p:ph type="body" sz="half" idx="4294967295"/>
          </p:nvPr>
        </p:nvSpPr>
        <p:spPr>
          <a:xfrm>
            <a:off x="0" y="1955800"/>
            <a:ext cx="5930900" cy="4525963"/>
          </a:xfrm>
        </p:spPr>
        <p:txBody>
          <a:bodyPr/>
          <a:lstStyle/>
          <a:p>
            <a:pPr marL="533400" indent="-533400" eaLnBrk="1" hangingPunct="1">
              <a:spcBef>
                <a:spcPct val="0"/>
              </a:spcBef>
            </a:pPr>
            <a:r>
              <a:rPr lang="it-IT" sz="1600" dirty="0" smtClean="0"/>
              <a:t>I </a:t>
            </a:r>
            <a:r>
              <a:rPr lang="it-IT" sz="1600" dirty="0" err="1" smtClean="0"/>
              <a:t>bifosfonati</a:t>
            </a:r>
            <a:r>
              <a:rPr lang="it-IT" sz="1600" dirty="0" smtClean="0"/>
              <a:t> sono molecole stabili, solubili in acqua, analoghi sintetici del </a:t>
            </a:r>
            <a:r>
              <a:rPr lang="it-IT" sz="1600" dirty="0" err="1" smtClean="0"/>
              <a:t>pirofosfato</a:t>
            </a:r>
            <a:r>
              <a:rPr lang="it-IT" sz="1600" dirty="0" smtClean="0"/>
              <a:t> inorganico (P-O-P) in cui l’ossigeno è sostituito da un atomo di carbonio (P-C-P)</a:t>
            </a:r>
          </a:p>
          <a:p>
            <a:pPr marL="533400" indent="-533400" eaLnBrk="1" hangingPunct="1">
              <a:spcBef>
                <a:spcPct val="0"/>
              </a:spcBef>
            </a:pPr>
            <a:endParaRPr lang="it-IT" sz="1600" dirty="0" smtClean="0"/>
          </a:p>
          <a:p>
            <a:pPr marL="533400" indent="-533400" eaLnBrk="1" hangingPunct="1">
              <a:spcBef>
                <a:spcPct val="0"/>
              </a:spcBef>
            </a:pPr>
            <a:r>
              <a:rPr lang="it-IT" sz="1600" dirty="0" smtClean="0"/>
              <a:t>La struttura molecolare dei </a:t>
            </a:r>
            <a:r>
              <a:rPr lang="it-IT" sz="1600" dirty="0" err="1" smtClean="0"/>
              <a:t>bifosfonati</a:t>
            </a:r>
            <a:r>
              <a:rPr lang="it-IT" sz="1600" dirty="0" smtClean="0"/>
              <a:t> è atta a generare un legame </a:t>
            </a:r>
            <a:r>
              <a:rPr lang="it-IT" sz="1600" dirty="0" err="1" smtClean="0"/>
              <a:t>chelante</a:t>
            </a:r>
            <a:r>
              <a:rPr lang="it-IT" sz="1600" dirty="0" smtClean="0"/>
              <a:t> con lo ione Ca2+  contenuto nell’</a:t>
            </a:r>
            <a:r>
              <a:rPr lang="it-IT" sz="1600" dirty="0" err="1" smtClean="0"/>
              <a:t>idrossiapatite</a:t>
            </a:r>
            <a:endParaRPr lang="it-IT" sz="1600" dirty="0" smtClean="0"/>
          </a:p>
          <a:p>
            <a:pPr marL="533400" indent="-533400" eaLnBrk="1" hangingPunct="1">
              <a:spcBef>
                <a:spcPct val="0"/>
              </a:spcBef>
            </a:pPr>
            <a:endParaRPr lang="it-IT" sz="1600" dirty="0" smtClean="0"/>
          </a:p>
          <a:p>
            <a:pPr marL="533400" indent="-533400" eaLnBrk="1" hangingPunct="1">
              <a:spcBef>
                <a:spcPct val="0"/>
              </a:spcBef>
            </a:pPr>
            <a:r>
              <a:rPr lang="it-IT" sz="1600" dirty="0" smtClean="0"/>
              <a:t>Le catene R1 ed R2 possono essere molto variabili:</a:t>
            </a:r>
          </a:p>
          <a:p>
            <a:pPr marL="533400" indent="-533400" eaLnBrk="1" hangingPunct="1">
              <a:spcBef>
                <a:spcPct val="0"/>
              </a:spcBef>
              <a:buFont typeface="Arial" charset="0"/>
              <a:buNone/>
            </a:pPr>
            <a:r>
              <a:rPr lang="it-IT" sz="1600" dirty="0" smtClean="0"/>
              <a:t>	Cl : </a:t>
            </a:r>
            <a:r>
              <a:rPr lang="it-IT" sz="1600" dirty="0" err="1" smtClean="0"/>
              <a:t>clodronato</a:t>
            </a:r>
            <a:endParaRPr lang="it-IT" sz="1600" dirty="0" smtClean="0"/>
          </a:p>
          <a:p>
            <a:pPr marL="533400" indent="-533400" eaLnBrk="1" hangingPunct="1">
              <a:spcBef>
                <a:spcPct val="0"/>
              </a:spcBef>
              <a:buFont typeface="Arial" charset="0"/>
              <a:buNone/>
            </a:pPr>
            <a:r>
              <a:rPr lang="it-IT" sz="1600" dirty="0" smtClean="0"/>
              <a:t>	H3C: </a:t>
            </a:r>
            <a:r>
              <a:rPr lang="it-IT" sz="1600" dirty="0" err="1" smtClean="0"/>
              <a:t>etidronato</a:t>
            </a:r>
            <a:endParaRPr lang="it-IT" sz="1600" dirty="0" smtClean="0"/>
          </a:p>
          <a:p>
            <a:pPr marL="533400" indent="-533400" eaLnBrk="1" hangingPunct="1">
              <a:spcBef>
                <a:spcPct val="0"/>
              </a:spcBef>
              <a:buFont typeface="Arial" charset="0"/>
              <a:buNone/>
            </a:pPr>
            <a:r>
              <a:rPr lang="it-IT" sz="1600" dirty="0" smtClean="0"/>
              <a:t>	H2N e OH : </a:t>
            </a:r>
            <a:r>
              <a:rPr lang="it-IT" sz="1600" dirty="0" err="1" smtClean="0"/>
              <a:t>pamidronato</a:t>
            </a:r>
            <a:endParaRPr lang="it-IT" sz="1600" dirty="0" smtClean="0"/>
          </a:p>
          <a:p>
            <a:pPr marL="533400" indent="-533400" eaLnBrk="1" hangingPunct="1">
              <a:spcBef>
                <a:spcPct val="0"/>
              </a:spcBef>
              <a:buFont typeface="Arial" charset="0"/>
              <a:buNone/>
            </a:pPr>
            <a:r>
              <a:rPr lang="it-IT" sz="1600" dirty="0" smtClean="0"/>
              <a:t>	anello </a:t>
            </a:r>
            <a:r>
              <a:rPr lang="it-IT" sz="1600" dirty="0" err="1" smtClean="0"/>
              <a:t>imidazolico</a:t>
            </a:r>
            <a:r>
              <a:rPr lang="it-IT" sz="1600" dirty="0" smtClean="0"/>
              <a:t>: </a:t>
            </a:r>
            <a:r>
              <a:rPr lang="it-IT" sz="1600" dirty="0" err="1" smtClean="0"/>
              <a:t>zolendronato</a:t>
            </a:r>
            <a:endParaRPr lang="it-IT" sz="1600" dirty="0" smtClean="0"/>
          </a:p>
          <a:p>
            <a:pPr marL="533400" indent="-533400" eaLnBrk="1" hangingPunct="1">
              <a:spcBef>
                <a:spcPct val="0"/>
              </a:spcBef>
            </a:pPr>
            <a:endParaRPr lang="it-IT" sz="1600" dirty="0" smtClean="0"/>
          </a:p>
          <a:p>
            <a:pPr marL="533400" indent="-533400" eaLnBrk="1" hangingPunct="1">
              <a:spcBef>
                <a:spcPct val="0"/>
              </a:spcBef>
              <a:buFont typeface="Arial" charset="0"/>
              <a:buNone/>
            </a:pPr>
            <a:endParaRPr lang="it-IT" sz="16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8" name="Rectangle 6"/>
          <p:cNvSpPr txBox="1">
            <a:spLocks noChangeArrowheads="1"/>
          </p:cNvSpPr>
          <p:nvPr/>
        </p:nvSpPr>
        <p:spPr bwMode="auto">
          <a:xfrm>
            <a:off x="637117" y="69850"/>
            <a:ext cx="10972800" cy="1187450"/>
          </a:xfrm>
          <a:prstGeom prst="rect">
            <a:avLst/>
          </a:prstGeom>
          <a:noFill/>
          <a:ln w="9525">
            <a:noFill/>
            <a:miter lim="800000"/>
            <a:headEnd/>
            <a:tailEnd/>
          </a:ln>
        </p:spPr>
        <p:txBody>
          <a:bodyPr anchor="ctr"/>
          <a:lstStyle/>
          <a:p>
            <a:pPr algn="ctr" defTabSz="914400"/>
            <a:r>
              <a:rPr lang="it-IT" sz="3600" b="1">
                <a:solidFill>
                  <a:srgbClr val="E46C0A"/>
                </a:solidFill>
                <a:latin typeface="Calibri" pitchFamily="34" charset="0"/>
                <a:ea typeface="ＭＳ Ｐゴシック"/>
                <a:cs typeface="ＭＳ Ｐゴシック"/>
              </a:rPr>
              <a:t>STRUTTURA CHIMICA</a:t>
            </a:r>
            <a:endParaRPr lang="it-IT" sz="3600" b="1" i="1">
              <a:solidFill>
                <a:srgbClr val="E46C0A"/>
              </a:solidFill>
              <a:latin typeface="Calibri" pitchFamily="34" charset="0"/>
              <a:ea typeface="ＭＳ Ｐゴシック"/>
              <a:cs typeface="ＭＳ Ｐゴシック"/>
            </a:endParaRPr>
          </a:p>
        </p:txBody>
      </p:sp>
      <p:sp>
        <p:nvSpPr>
          <p:cNvPr id="98309" name="Rectangle 5"/>
          <p:cNvSpPr>
            <a:spLocks noChangeArrowheads="1"/>
          </p:cNvSpPr>
          <p:nvPr/>
        </p:nvSpPr>
        <p:spPr bwMode="auto">
          <a:xfrm>
            <a:off x="266700" y="1820863"/>
            <a:ext cx="11658600" cy="4114800"/>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pPr>
            <a:r>
              <a:rPr lang="it-IT" sz="3200">
                <a:latin typeface="Calibri" pitchFamily="34" charset="0"/>
              </a:rPr>
              <a:t>La capacità di inibire il riassorbimento osseo non è proporzionale all’ affinità con Ca++</a:t>
            </a:r>
          </a:p>
          <a:p>
            <a:pPr marL="342900" indent="-342900" eaLnBrk="0" hangingPunct="0">
              <a:spcBef>
                <a:spcPct val="20000"/>
              </a:spcBef>
              <a:buFont typeface="Arial" charset="0"/>
              <a:buChar char="•"/>
            </a:pPr>
            <a:r>
              <a:rPr lang="it-IT" sz="3200">
                <a:latin typeface="Calibri" pitchFamily="34" charset="0"/>
              </a:rPr>
              <a:t>Una </a:t>
            </a:r>
            <a:r>
              <a:rPr lang="it-IT" sz="3200" u="sng">
                <a:solidFill>
                  <a:srgbClr val="FF6600"/>
                </a:solidFill>
                <a:latin typeface="Calibri" pitchFamily="34" charset="0"/>
              </a:rPr>
              <a:t>maggior potenza</a:t>
            </a:r>
            <a:r>
              <a:rPr lang="it-IT" sz="3200">
                <a:latin typeface="Calibri" pitchFamily="34" charset="0"/>
              </a:rPr>
              <a:t> è stata ottenuta inserendo in R2:</a:t>
            </a:r>
          </a:p>
          <a:p>
            <a:pPr marL="742950" lvl="1" indent="-285750" eaLnBrk="0" hangingPunct="0">
              <a:spcBef>
                <a:spcPct val="20000"/>
              </a:spcBef>
              <a:buClr>
                <a:schemeClr val="tx1"/>
              </a:buClr>
              <a:buFont typeface="Arial" charset="0"/>
              <a:buChar char="–"/>
            </a:pPr>
            <a:r>
              <a:rPr lang="it-IT" sz="2800">
                <a:solidFill>
                  <a:srgbClr val="FF6600"/>
                </a:solidFill>
                <a:latin typeface="Calibri" pitchFamily="34" charset="0"/>
              </a:rPr>
              <a:t>catena alchilica</a:t>
            </a:r>
            <a:r>
              <a:rPr lang="it-IT" sz="2800">
                <a:latin typeface="Calibri" pitchFamily="34" charset="0"/>
              </a:rPr>
              <a:t> (fino a 4 C alendronato)</a:t>
            </a:r>
          </a:p>
          <a:p>
            <a:pPr marL="742950" lvl="1" indent="-285750" eaLnBrk="0" hangingPunct="0">
              <a:spcBef>
                <a:spcPct val="20000"/>
              </a:spcBef>
              <a:buFont typeface="Arial" charset="0"/>
              <a:buChar char="–"/>
            </a:pPr>
            <a:r>
              <a:rPr lang="it-IT" sz="2800">
                <a:solidFill>
                  <a:srgbClr val="FF6600"/>
                </a:solidFill>
                <a:latin typeface="Calibri" pitchFamily="34" charset="0"/>
              </a:rPr>
              <a:t>gruppo amminico primario</a:t>
            </a:r>
            <a:r>
              <a:rPr lang="it-IT" sz="2800">
                <a:latin typeface="Calibri" pitchFamily="34" charset="0"/>
              </a:rPr>
              <a:t> (pamidronato)</a:t>
            </a:r>
          </a:p>
          <a:p>
            <a:pPr marL="742950" lvl="1" indent="-285750" eaLnBrk="0" hangingPunct="0">
              <a:spcBef>
                <a:spcPct val="20000"/>
              </a:spcBef>
              <a:buFont typeface="Arial" charset="0"/>
              <a:buChar char="–"/>
            </a:pPr>
            <a:r>
              <a:rPr lang="it-IT" sz="2800">
                <a:latin typeface="Calibri" pitchFamily="34" charset="0"/>
              </a:rPr>
              <a:t>gruppo amminico terziaro con </a:t>
            </a:r>
            <a:r>
              <a:rPr lang="it-IT" sz="2800">
                <a:solidFill>
                  <a:srgbClr val="FF6600"/>
                </a:solidFill>
                <a:latin typeface="Calibri" pitchFamily="34" charset="0"/>
              </a:rPr>
              <a:t>struttura ad anello</a:t>
            </a:r>
            <a:r>
              <a:rPr lang="it-IT" sz="2800">
                <a:latin typeface="Calibri" pitchFamily="34" charset="0"/>
              </a:rPr>
              <a:t> (risendronato, zolendronato)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6"/>
          <p:cNvSpPr txBox="1">
            <a:spLocks noChangeArrowheads="1"/>
          </p:cNvSpPr>
          <p:nvPr/>
        </p:nvSpPr>
        <p:spPr bwMode="auto">
          <a:xfrm>
            <a:off x="637117" y="227013"/>
            <a:ext cx="10972800" cy="1187450"/>
          </a:xfrm>
          <a:prstGeom prst="rect">
            <a:avLst/>
          </a:prstGeom>
          <a:noFill/>
          <a:ln w="9525">
            <a:noFill/>
            <a:miter lim="800000"/>
            <a:headEnd/>
            <a:tailEnd/>
          </a:ln>
        </p:spPr>
        <p:txBody>
          <a:bodyPr anchor="ctr"/>
          <a:lstStyle/>
          <a:p>
            <a:pPr algn="ctr" defTabSz="914400"/>
            <a:r>
              <a:rPr lang="it-IT" sz="4000" b="1">
                <a:solidFill>
                  <a:srgbClr val="E46C0A"/>
                </a:solidFill>
                <a:latin typeface="Calibri" pitchFamily="34" charset="0"/>
                <a:ea typeface="ＭＳ Ｐゴシック"/>
                <a:cs typeface="ＭＳ Ｐゴシック"/>
              </a:rPr>
              <a:t>TERAPIA: STUDI di EFFICACIA</a:t>
            </a:r>
          </a:p>
          <a:p>
            <a:pPr algn="ctr" defTabSz="914400"/>
            <a:r>
              <a:rPr lang="it-IT" sz="2800" b="1">
                <a:solidFill>
                  <a:srgbClr val="E46C0A"/>
                </a:solidFill>
                <a:latin typeface="Calibri" pitchFamily="34" charset="0"/>
                <a:ea typeface="ＭＳ Ｐゴシック"/>
                <a:cs typeface="ＭＳ Ｐゴシック"/>
              </a:rPr>
              <a:t>Sulla prevenzione di fratture vertebrali osteoporotiche</a:t>
            </a:r>
            <a:endParaRPr lang="it-IT" sz="2800" b="1" i="1">
              <a:solidFill>
                <a:srgbClr val="E46C0A"/>
              </a:solidFill>
              <a:latin typeface="Calibri" pitchFamily="34" charset="0"/>
              <a:ea typeface="ＭＳ Ｐゴシック"/>
              <a:cs typeface="ＭＳ Ｐゴシック"/>
            </a:endParaRPr>
          </a:p>
        </p:txBody>
      </p:sp>
      <p:graphicFrame>
        <p:nvGraphicFramePr>
          <p:cNvPr id="104489" name="Group 41"/>
          <p:cNvGraphicFramePr>
            <a:graphicFrameLocks noGrp="1"/>
          </p:cNvGraphicFramePr>
          <p:nvPr/>
        </p:nvGraphicFramePr>
        <p:xfrm>
          <a:off x="912285" y="1654047"/>
          <a:ext cx="10655300" cy="4657731"/>
        </p:xfrm>
        <a:graphic>
          <a:graphicData uri="http://schemas.openxmlformats.org/drawingml/2006/table">
            <a:tbl>
              <a:tblPr/>
              <a:tblGrid>
                <a:gridCol w="4963583"/>
                <a:gridCol w="5691717"/>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6600"/>
                          </a:solidFill>
                          <a:effectLst/>
                          <a:latin typeface="Calibri" pitchFamily="34" charset="0"/>
                          <a:cs typeface="Arial" charset="0"/>
                        </a:rPr>
                        <a:t>Farmaco</a:t>
                      </a:r>
                    </a:p>
                  </a:txBody>
                  <a:tcPr marL="106521" marR="106521" marT="44929" marB="449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rgbClr val="FF6600"/>
                          </a:solidFill>
                          <a:effectLst/>
                          <a:latin typeface="Calibri" pitchFamily="34" charset="0"/>
                          <a:cs typeface="Arial" charset="0"/>
                        </a:rPr>
                        <a:t>Tipo di studio</a:t>
                      </a:r>
                    </a:p>
                  </a:txBody>
                  <a:tcPr marL="106521" marR="106521" marT="44929" marB="449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Alendronato</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Metanalisi</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Risedronato</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Metanalisi</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Zoledronato</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Ibandronato</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a:t>
                      </a:r>
                      <a:endParaRPr kumimoji="0" lang="it-IT" sz="2400" b="0" i="0" u="none" strike="noStrike" cap="none" normalizeH="0" baseline="0" smtClean="0">
                        <a:ln>
                          <a:noFill/>
                        </a:ln>
                        <a:solidFill>
                          <a:schemeClr val="tx1"/>
                        </a:solidFill>
                        <a:effectLst/>
                        <a:latin typeface="Arial" charset="0"/>
                        <a:cs typeface="Arial" charset="0"/>
                      </a:endParaRP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Raloxifene</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Bazedoxifene</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Teriparatide</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Stronzio ranelato</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RCTs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cs typeface="Arial" charset="0"/>
                        </a:rPr>
                        <a:t>Metanalisi</a:t>
                      </a: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Denosumab</a:t>
                      </a:r>
                    </a:p>
                  </a:txBody>
                  <a:tcPr marL="106521" marR="106521" marT="44929" marB="449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cs typeface="Arial" charset="0"/>
                        </a:rPr>
                        <a:t>RCT</a:t>
                      </a:r>
                      <a:endParaRPr kumimoji="0" lang="it-IT" sz="2400" b="0" i="0" u="none" strike="noStrike" cap="none" normalizeH="0" baseline="0" dirty="0" smtClean="0">
                        <a:ln>
                          <a:noFill/>
                        </a:ln>
                        <a:solidFill>
                          <a:schemeClr val="tx1"/>
                        </a:solidFill>
                        <a:effectLst/>
                        <a:latin typeface="Arial" charset="0"/>
                        <a:cs typeface="Arial" charset="0"/>
                      </a:endParaRPr>
                    </a:p>
                  </a:txBody>
                  <a:tcPr marL="106521" marR="106521" marT="44929" marB="449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6155" name="Group 139"/>
          <p:cNvGraphicFramePr>
            <a:graphicFrameLocks noGrp="1"/>
          </p:cNvGraphicFramePr>
          <p:nvPr/>
        </p:nvGraphicFramePr>
        <p:xfrm>
          <a:off x="4112684" y="736600"/>
          <a:ext cx="7681383" cy="4937126"/>
        </p:xfrm>
        <a:graphic>
          <a:graphicData uri="http://schemas.openxmlformats.org/drawingml/2006/table">
            <a:tbl>
              <a:tblPr/>
              <a:tblGrid>
                <a:gridCol w="2592916"/>
                <a:gridCol w="1746251"/>
                <a:gridCol w="1824567"/>
                <a:gridCol w="1517649"/>
              </a:tblGrid>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charset="0"/>
                      </a:endParaRP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Fx vertebrali</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Fx non vertebrali</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cs typeface="Arial" charset="0"/>
                        </a:rPr>
                        <a:t>Fx femore</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Alendronato</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Risedronato</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Zoledronato</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Ibandronato</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Raloxifene</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Bazedoxifene</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Denosumab</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Calibri" pitchFamily="34" charset="0"/>
                          <a:cs typeface="Arial" charset="0"/>
                        </a:rPr>
                        <a:t>Teriparatide</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Calibri" pitchFamily="34" charset="0"/>
                          <a:cs typeface="Arial" charset="0"/>
                        </a:rPr>
                        <a:t>Paratormone</a:t>
                      </a:r>
                    </a:p>
                  </a:txBody>
                  <a:tcPr marL="108363" marR="10836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bg1"/>
                          </a:solidFill>
                          <a:effectLst/>
                          <a:latin typeface="Calibri" pitchFamily="34" charset="0"/>
                          <a:cs typeface="Arial" charset="0"/>
                        </a:rPr>
                        <a:t>-</a:t>
                      </a:r>
                    </a:p>
                  </a:txBody>
                  <a:tcPr marL="108363" marR="10836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bl>
          </a:graphicData>
        </a:graphic>
      </p:graphicFrame>
      <p:grpSp>
        <p:nvGrpSpPr>
          <p:cNvPr id="2" name="Group 33"/>
          <p:cNvGrpSpPr>
            <a:grpSpLocks/>
          </p:cNvGrpSpPr>
          <p:nvPr/>
        </p:nvGrpSpPr>
        <p:grpSpPr bwMode="auto">
          <a:xfrm>
            <a:off x="1253067" y="4826000"/>
            <a:ext cx="908051" cy="762000"/>
            <a:chOff x="4012" y="1593"/>
            <a:chExt cx="1116" cy="1198"/>
          </a:xfrm>
        </p:grpSpPr>
        <p:sp>
          <p:nvSpPr>
            <p:cNvPr id="84092" name="Freeform 34"/>
            <p:cNvSpPr>
              <a:spLocks/>
            </p:cNvSpPr>
            <p:nvPr/>
          </p:nvSpPr>
          <p:spPr bwMode="auto">
            <a:xfrm>
              <a:off x="4012" y="1593"/>
              <a:ext cx="1116" cy="1107"/>
            </a:xfrm>
            <a:custGeom>
              <a:avLst/>
              <a:gdLst>
                <a:gd name="T0" fmla="*/ 2147483647 w 446"/>
                <a:gd name="T1" fmla="*/ 2147483647 h 415"/>
                <a:gd name="T2" fmla="*/ 2147483647 w 446"/>
                <a:gd name="T3" fmla="*/ 2147483647 h 415"/>
                <a:gd name="T4" fmla="*/ 2147483647 w 446"/>
                <a:gd name="T5" fmla="*/ 2147483647 h 415"/>
                <a:gd name="T6" fmla="*/ 2147483647 w 446"/>
                <a:gd name="T7" fmla="*/ 2147483647 h 415"/>
                <a:gd name="T8" fmla="*/ 2147483647 w 446"/>
                <a:gd name="T9" fmla="*/ 2147483647 h 415"/>
                <a:gd name="T10" fmla="*/ 2147483647 w 446"/>
                <a:gd name="T11" fmla="*/ 2147483647 h 415"/>
                <a:gd name="T12" fmla="*/ 2147483647 w 446"/>
                <a:gd name="T13" fmla="*/ 2147483647 h 415"/>
                <a:gd name="T14" fmla="*/ 2147483647 w 446"/>
                <a:gd name="T15" fmla="*/ 2147483647 h 415"/>
                <a:gd name="T16" fmla="*/ 2147483647 w 446"/>
                <a:gd name="T17" fmla="*/ 2147483647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15"/>
                <a:gd name="T29" fmla="*/ 446 w 446"/>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solidFill>
              <a:srgbClr val="FED182"/>
            </a:solidFill>
            <a:ln w="9525">
              <a:noFill/>
              <a:round/>
              <a:headEnd/>
              <a:tailEnd/>
            </a:ln>
          </p:spPr>
          <p:txBody>
            <a:bodyPr/>
            <a:lstStyle/>
            <a:p>
              <a:endParaRPr lang="it-IT">
                <a:solidFill>
                  <a:srgbClr val="000000"/>
                </a:solidFill>
                <a:latin typeface="Calibri" pitchFamily="34" charset="0"/>
              </a:endParaRPr>
            </a:p>
          </p:txBody>
        </p:sp>
        <p:sp>
          <p:nvSpPr>
            <p:cNvPr id="84093" name="Freeform 35"/>
            <p:cNvSpPr>
              <a:spLocks/>
            </p:cNvSpPr>
            <p:nvPr/>
          </p:nvSpPr>
          <p:spPr bwMode="auto">
            <a:xfrm>
              <a:off x="4540" y="1911"/>
              <a:ext cx="500" cy="730"/>
            </a:xfrm>
            <a:custGeom>
              <a:avLst/>
              <a:gdLst>
                <a:gd name="T0" fmla="*/ 2147483647 w 200"/>
                <a:gd name="T1" fmla="*/ 2147483647 h 274"/>
                <a:gd name="T2" fmla="*/ 2147483647 w 200"/>
                <a:gd name="T3" fmla="*/ 2147483647 h 274"/>
                <a:gd name="T4" fmla="*/ 2147483647 w 200"/>
                <a:gd name="T5" fmla="*/ 2147483647 h 274"/>
                <a:gd name="T6" fmla="*/ 2147483647 w 200"/>
                <a:gd name="T7" fmla="*/ 2147483647 h 274"/>
                <a:gd name="T8" fmla="*/ 2147483647 w 200"/>
                <a:gd name="T9" fmla="*/ 2147483647 h 274"/>
                <a:gd name="T10" fmla="*/ 2147483647 w 200"/>
                <a:gd name="T11" fmla="*/ 2147483647 h 274"/>
                <a:gd name="T12" fmla="*/ 2147483647 w 200"/>
                <a:gd name="T13" fmla="*/ 2147483647 h 274"/>
                <a:gd name="T14" fmla="*/ 0 60000 65536"/>
                <a:gd name="T15" fmla="*/ 0 60000 65536"/>
                <a:gd name="T16" fmla="*/ 0 60000 65536"/>
                <a:gd name="T17" fmla="*/ 0 60000 65536"/>
                <a:gd name="T18" fmla="*/ 0 60000 65536"/>
                <a:gd name="T19" fmla="*/ 0 60000 65536"/>
                <a:gd name="T20" fmla="*/ 0 60000 65536"/>
                <a:gd name="T21" fmla="*/ 0 w 200"/>
                <a:gd name="T22" fmla="*/ 0 h 274"/>
                <a:gd name="T23" fmla="*/ 200 w 200"/>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74">
                  <a:moveTo>
                    <a:pt x="1" y="192"/>
                  </a:moveTo>
                  <a:cubicBezTo>
                    <a:pt x="0" y="215"/>
                    <a:pt x="19" y="238"/>
                    <a:pt x="35" y="252"/>
                  </a:cubicBezTo>
                  <a:cubicBezTo>
                    <a:pt x="53" y="269"/>
                    <a:pt x="76" y="274"/>
                    <a:pt x="100" y="271"/>
                  </a:cubicBezTo>
                  <a:cubicBezTo>
                    <a:pt x="133" y="267"/>
                    <a:pt x="177" y="249"/>
                    <a:pt x="191" y="216"/>
                  </a:cubicBezTo>
                  <a:cubicBezTo>
                    <a:pt x="200" y="194"/>
                    <a:pt x="191" y="178"/>
                    <a:pt x="192" y="154"/>
                  </a:cubicBezTo>
                  <a:cubicBezTo>
                    <a:pt x="193" y="130"/>
                    <a:pt x="190" y="91"/>
                    <a:pt x="184" y="67"/>
                  </a:cubicBezTo>
                  <a:cubicBezTo>
                    <a:pt x="174" y="25"/>
                    <a:pt x="110" y="0"/>
                    <a:pt x="77" y="30"/>
                  </a:cubicBezTo>
                </a:path>
              </a:pathLst>
            </a:custGeom>
            <a:solidFill>
              <a:srgbClr val="FEBF52"/>
            </a:solidFill>
            <a:ln w="9525">
              <a:noFill/>
              <a:round/>
              <a:headEnd/>
              <a:tailEnd/>
            </a:ln>
          </p:spPr>
          <p:txBody>
            <a:bodyPr/>
            <a:lstStyle/>
            <a:p>
              <a:endParaRPr lang="it-IT">
                <a:solidFill>
                  <a:srgbClr val="000000"/>
                </a:solidFill>
                <a:latin typeface="Calibri" pitchFamily="34" charset="0"/>
              </a:endParaRPr>
            </a:p>
          </p:txBody>
        </p:sp>
        <p:sp>
          <p:nvSpPr>
            <p:cNvPr id="84094" name="Freeform 36"/>
            <p:cNvSpPr>
              <a:spLocks/>
            </p:cNvSpPr>
            <p:nvPr/>
          </p:nvSpPr>
          <p:spPr bwMode="auto">
            <a:xfrm>
              <a:off x="4487" y="1860"/>
              <a:ext cx="638" cy="931"/>
            </a:xfrm>
            <a:custGeom>
              <a:avLst/>
              <a:gdLst>
                <a:gd name="T0" fmla="*/ 2147483647 w 255"/>
                <a:gd name="T1" fmla="*/ 2147483647 h 349"/>
                <a:gd name="T2" fmla="*/ 2147483647 w 255"/>
                <a:gd name="T3" fmla="*/ 2147483647 h 349"/>
                <a:gd name="T4" fmla="*/ 2147483647 w 255"/>
                <a:gd name="T5" fmla="*/ 2147483647 h 349"/>
                <a:gd name="T6" fmla="*/ 2147483647 w 255"/>
                <a:gd name="T7" fmla="*/ 2147483647 h 349"/>
                <a:gd name="T8" fmla="*/ 0 60000 65536"/>
                <a:gd name="T9" fmla="*/ 0 60000 65536"/>
                <a:gd name="T10" fmla="*/ 0 60000 65536"/>
                <a:gd name="T11" fmla="*/ 0 60000 65536"/>
                <a:gd name="T12" fmla="*/ 0 w 255"/>
                <a:gd name="T13" fmla="*/ 0 h 349"/>
                <a:gd name="T14" fmla="*/ 255 w 255"/>
                <a:gd name="T15" fmla="*/ 349 h 349"/>
              </a:gdLst>
              <a:ahLst/>
              <a:cxnLst>
                <a:cxn ang="T8">
                  <a:pos x="T0" y="T1"/>
                </a:cxn>
                <a:cxn ang="T9">
                  <a:pos x="T2" y="T3"/>
                </a:cxn>
                <a:cxn ang="T10">
                  <a:pos x="T4" y="T5"/>
                </a:cxn>
                <a:cxn ang="T11">
                  <a:pos x="T6" y="T7"/>
                </a:cxn>
              </a:cxnLst>
              <a:rect l="T12" t="T13" r="T14" b="T15"/>
              <a:pathLst>
                <a:path w="255" h="349">
                  <a:moveTo>
                    <a:pt x="127" y="23"/>
                  </a:moveTo>
                  <a:cubicBezTo>
                    <a:pt x="49" y="0"/>
                    <a:pt x="15" y="80"/>
                    <a:pt x="6" y="144"/>
                  </a:cubicBezTo>
                  <a:cubicBezTo>
                    <a:pt x="0" y="194"/>
                    <a:pt x="24" y="234"/>
                    <a:pt x="64" y="262"/>
                  </a:cubicBezTo>
                  <a:cubicBezTo>
                    <a:pt x="191" y="349"/>
                    <a:pt x="255" y="55"/>
                    <a:pt x="127" y="23"/>
                  </a:cubicBezTo>
                  <a:close/>
                </a:path>
              </a:pathLst>
            </a:custGeom>
            <a:solidFill>
              <a:srgbClr val="3D4574"/>
            </a:solidFill>
            <a:ln w="9525">
              <a:noFill/>
              <a:round/>
              <a:headEnd/>
              <a:tailEnd/>
            </a:ln>
          </p:spPr>
          <p:txBody>
            <a:bodyPr/>
            <a:lstStyle/>
            <a:p>
              <a:endParaRPr lang="it-IT">
                <a:solidFill>
                  <a:srgbClr val="000000"/>
                </a:solidFill>
                <a:latin typeface="Calibri" pitchFamily="34" charset="0"/>
              </a:endParaRPr>
            </a:p>
          </p:txBody>
        </p:sp>
        <p:sp>
          <p:nvSpPr>
            <p:cNvPr id="84095" name="Freeform 37"/>
            <p:cNvSpPr>
              <a:spLocks/>
            </p:cNvSpPr>
            <p:nvPr/>
          </p:nvSpPr>
          <p:spPr bwMode="auto">
            <a:xfrm>
              <a:off x="4510" y="1932"/>
              <a:ext cx="267" cy="595"/>
            </a:xfrm>
            <a:custGeom>
              <a:avLst/>
              <a:gdLst>
                <a:gd name="T0" fmla="*/ 2147483647 w 107"/>
                <a:gd name="T1" fmla="*/ 2147483647 h 223"/>
                <a:gd name="T2" fmla="*/ 2147483647 w 107"/>
                <a:gd name="T3" fmla="*/ 2147483647 h 223"/>
                <a:gd name="T4" fmla="*/ 2147483647 w 107"/>
                <a:gd name="T5" fmla="*/ 2147483647 h 223"/>
                <a:gd name="T6" fmla="*/ 2147483647 w 107"/>
                <a:gd name="T7" fmla="*/ 2147483647 h 223"/>
                <a:gd name="T8" fmla="*/ 2147483647 w 107"/>
                <a:gd name="T9" fmla="*/ 2147483647 h 223"/>
                <a:gd name="T10" fmla="*/ 0 60000 65536"/>
                <a:gd name="T11" fmla="*/ 0 60000 65536"/>
                <a:gd name="T12" fmla="*/ 0 60000 65536"/>
                <a:gd name="T13" fmla="*/ 0 60000 65536"/>
                <a:gd name="T14" fmla="*/ 0 60000 65536"/>
                <a:gd name="T15" fmla="*/ 0 w 107"/>
                <a:gd name="T16" fmla="*/ 0 h 223"/>
                <a:gd name="T17" fmla="*/ 107 w 107"/>
                <a:gd name="T18" fmla="*/ 223 h 223"/>
              </a:gdLst>
              <a:ahLst/>
              <a:cxnLst>
                <a:cxn ang="T10">
                  <a:pos x="T0" y="T1"/>
                </a:cxn>
                <a:cxn ang="T11">
                  <a:pos x="T2" y="T3"/>
                </a:cxn>
                <a:cxn ang="T12">
                  <a:pos x="T4" y="T5"/>
                </a:cxn>
                <a:cxn ang="T13">
                  <a:pos x="T6" y="T7"/>
                </a:cxn>
                <a:cxn ang="T14">
                  <a:pos x="T8" y="T9"/>
                </a:cxn>
              </a:cxnLst>
              <a:rect l="T15" t="T16" r="T17" b="T18"/>
              <a:pathLst>
                <a:path w="107" h="223">
                  <a:moveTo>
                    <a:pt x="107" y="10"/>
                  </a:moveTo>
                  <a:cubicBezTo>
                    <a:pt x="64" y="0"/>
                    <a:pt x="37" y="47"/>
                    <a:pt x="24" y="88"/>
                  </a:cubicBezTo>
                  <a:cubicBezTo>
                    <a:pt x="11" y="130"/>
                    <a:pt x="0" y="175"/>
                    <a:pt x="60" y="223"/>
                  </a:cubicBezTo>
                  <a:cubicBezTo>
                    <a:pt x="39" y="186"/>
                    <a:pt x="25" y="144"/>
                    <a:pt x="52" y="94"/>
                  </a:cubicBezTo>
                  <a:cubicBezTo>
                    <a:pt x="79" y="43"/>
                    <a:pt x="84" y="12"/>
                    <a:pt x="107" y="10"/>
                  </a:cubicBezTo>
                  <a:close/>
                </a:path>
              </a:pathLst>
            </a:custGeom>
            <a:solidFill>
              <a:srgbClr val="7E7D9C"/>
            </a:solidFill>
            <a:ln w="9525">
              <a:noFill/>
              <a:round/>
              <a:headEnd/>
              <a:tailEnd/>
            </a:ln>
          </p:spPr>
          <p:txBody>
            <a:bodyPr/>
            <a:lstStyle/>
            <a:p>
              <a:endParaRPr lang="it-IT">
                <a:solidFill>
                  <a:srgbClr val="000000"/>
                </a:solidFill>
                <a:latin typeface="Calibri" pitchFamily="34" charset="0"/>
              </a:endParaRPr>
            </a:p>
          </p:txBody>
        </p:sp>
        <p:sp>
          <p:nvSpPr>
            <p:cNvPr id="84096" name="Freeform 38"/>
            <p:cNvSpPr>
              <a:spLocks/>
            </p:cNvSpPr>
            <p:nvPr/>
          </p:nvSpPr>
          <p:spPr bwMode="auto">
            <a:xfrm>
              <a:off x="4712" y="2057"/>
              <a:ext cx="233" cy="563"/>
            </a:xfrm>
            <a:custGeom>
              <a:avLst/>
              <a:gdLst>
                <a:gd name="T0" fmla="*/ 2147483647 w 93"/>
                <a:gd name="T1" fmla="*/ 2147483647 h 211"/>
                <a:gd name="T2" fmla="*/ 2147483647 w 93"/>
                <a:gd name="T3" fmla="*/ 2147483647 h 211"/>
                <a:gd name="T4" fmla="*/ 2147483647 w 93"/>
                <a:gd name="T5" fmla="*/ 2147483647 h 211"/>
                <a:gd name="T6" fmla="*/ 0 w 93"/>
                <a:gd name="T7" fmla="*/ 2147483647 h 211"/>
                <a:gd name="T8" fmla="*/ 2147483647 w 93"/>
                <a:gd name="T9" fmla="*/ 2147483647 h 211"/>
                <a:gd name="T10" fmla="*/ 2147483647 w 93"/>
                <a:gd name="T11" fmla="*/ 2147483647 h 211"/>
                <a:gd name="T12" fmla="*/ 2147483647 w 93"/>
                <a:gd name="T13" fmla="*/ 2147483647 h 211"/>
                <a:gd name="T14" fmla="*/ 2147483647 w 93"/>
                <a:gd name="T15" fmla="*/ 2147483647 h 211"/>
                <a:gd name="T16" fmla="*/ 2147483647 w 9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211"/>
                <a:gd name="T29" fmla="*/ 93 w 93"/>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211">
                  <a:moveTo>
                    <a:pt x="88" y="7"/>
                  </a:moveTo>
                  <a:cubicBezTo>
                    <a:pt x="87" y="26"/>
                    <a:pt x="93" y="47"/>
                    <a:pt x="92" y="67"/>
                  </a:cubicBezTo>
                  <a:cubicBezTo>
                    <a:pt x="91" y="88"/>
                    <a:pt x="91" y="107"/>
                    <a:pt x="83" y="127"/>
                  </a:cubicBezTo>
                  <a:cubicBezTo>
                    <a:pt x="70" y="157"/>
                    <a:pt x="38" y="211"/>
                    <a:pt x="0" y="180"/>
                  </a:cubicBezTo>
                  <a:cubicBezTo>
                    <a:pt x="16" y="177"/>
                    <a:pt x="41" y="170"/>
                    <a:pt x="50" y="155"/>
                  </a:cubicBezTo>
                  <a:cubicBezTo>
                    <a:pt x="60" y="139"/>
                    <a:pt x="57" y="118"/>
                    <a:pt x="64" y="102"/>
                  </a:cubicBezTo>
                  <a:cubicBezTo>
                    <a:pt x="69" y="92"/>
                    <a:pt x="76" y="84"/>
                    <a:pt x="77" y="73"/>
                  </a:cubicBezTo>
                  <a:cubicBezTo>
                    <a:pt x="77" y="64"/>
                    <a:pt x="75" y="61"/>
                    <a:pt x="78" y="51"/>
                  </a:cubicBezTo>
                  <a:cubicBezTo>
                    <a:pt x="84" y="32"/>
                    <a:pt x="82" y="19"/>
                    <a:pt x="83" y="0"/>
                  </a:cubicBezTo>
                </a:path>
              </a:pathLst>
            </a:custGeom>
            <a:solidFill>
              <a:srgbClr val="091F59"/>
            </a:solidFill>
            <a:ln w="9525">
              <a:noFill/>
              <a:round/>
              <a:headEnd/>
              <a:tailEnd/>
            </a:ln>
          </p:spPr>
          <p:txBody>
            <a:bodyPr/>
            <a:lstStyle/>
            <a:p>
              <a:endParaRPr lang="it-IT">
                <a:solidFill>
                  <a:srgbClr val="000000"/>
                </a:solidFill>
                <a:latin typeface="Calibri" pitchFamily="34" charset="0"/>
              </a:endParaRPr>
            </a:p>
          </p:txBody>
        </p:sp>
        <p:sp>
          <p:nvSpPr>
            <p:cNvPr id="84097" name="Freeform 39"/>
            <p:cNvSpPr>
              <a:spLocks/>
            </p:cNvSpPr>
            <p:nvPr/>
          </p:nvSpPr>
          <p:spPr bwMode="auto">
            <a:xfrm>
              <a:off x="4077" y="1665"/>
              <a:ext cx="593" cy="728"/>
            </a:xfrm>
            <a:custGeom>
              <a:avLst/>
              <a:gdLst>
                <a:gd name="T0" fmla="*/ 2147483647 w 237"/>
                <a:gd name="T1" fmla="*/ 2147483647 h 273"/>
                <a:gd name="T2" fmla="*/ 2147483647 w 237"/>
                <a:gd name="T3" fmla="*/ 2147483647 h 273"/>
                <a:gd name="T4" fmla="*/ 2147483647 w 237"/>
                <a:gd name="T5" fmla="*/ 2147483647 h 273"/>
                <a:gd name="T6" fmla="*/ 2147483647 w 237"/>
                <a:gd name="T7" fmla="*/ 2147483647 h 273"/>
                <a:gd name="T8" fmla="*/ 2147483647 w 237"/>
                <a:gd name="T9" fmla="*/ 2147483647 h 273"/>
                <a:gd name="T10" fmla="*/ 2147483647 w 237"/>
                <a:gd name="T11" fmla="*/ 2147483647 h 273"/>
                <a:gd name="T12" fmla="*/ 2147483647 w 237"/>
                <a:gd name="T13" fmla="*/ 2147483647 h 273"/>
                <a:gd name="T14" fmla="*/ 2147483647 w 237"/>
                <a:gd name="T15" fmla="*/ 2147483647 h 273"/>
                <a:gd name="T16" fmla="*/ 2147483647 w 237"/>
                <a:gd name="T17" fmla="*/ 2147483647 h 273"/>
                <a:gd name="T18" fmla="*/ 2147483647 w 237"/>
                <a:gd name="T19" fmla="*/ 2147483647 h 273"/>
                <a:gd name="T20" fmla="*/ 2147483647 w 237"/>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
                <a:gd name="T34" fmla="*/ 0 h 273"/>
                <a:gd name="T35" fmla="*/ 237 w 237"/>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 h="273">
                  <a:moveTo>
                    <a:pt x="153" y="3"/>
                  </a:moveTo>
                  <a:cubicBezTo>
                    <a:pt x="122" y="17"/>
                    <a:pt x="93" y="30"/>
                    <a:pt x="64" y="49"/>
                  </a:cubicBezTo>
                  <a:cubicBezTo>
                    <a:pt x="44" y="61"/>
                    <a:pt x="18" y="82"/>
                    <a:pt x="9" y="104"/>
                  </a:cubicBezTo>
                  <a:cubicBezTo>
                    <a:pt x="0" y="129"/>
                    <a:pt x="1" y="161"/>
                    <a:pt x="7" y="187"/>
                  </a:cubicBezTo>
                  <a:cubicBezTo>
                    <a:pt x="11" y="205"/>
                    <a:pt x="23" y="273"/>
                    <a:pt x="46" y="271"/>
                  </a:cubicBezTo>
                  <a:cubicBezTo>
                    <a:pt x="29" y="234"/>
                    <a:pt x="28" y="195"/>
                    <a:pt x="40" y="156"/>
                  </a:cubicBezTo>
                  <a:cubicBezTo>
                    <a:pt x="48" y="130"/>
                    <a:pt x="62" y="97"/>
                    <a:pt x="82" y="77"/>
                  </a:cubicBezTo>
                  <a:cubicBezTo>
                    <a:pt x="103" y="57"/>
                    <a:pt x="121" y="38"/>
                    <a:pt x="149" y="27"/>
                  </a:cubicBezTo>
                  <a:cubicBezTo>
                    <a:pt x="162" y="22"/>
                    <a:pt x="173" y="17"/>
                    <a:pt x="188" y="16"/>
                  </a:cubicBezTo>
                  <a:cubicBezTo>
                    <a:pt x="205" y="16"/>
                    <a:pt x="221" y="23"/>
                    <a:pt x="237" y="23"/>
                  </a:cubicBezTo>
                  <a:cubicBezTo>
                    <a:pt x="220" y="1"/>
                    <a:pt x="197" y="0"/>
                    <a:pt x="170" y="0"/>
                  </a:cubicBezTo>
                </a:path>
              </a:pathLst>
            </a:custGeom>
            <a:solidFill>
              <a:srgbClr val="FEE9BF"/>
            </a:solidFill>
            <a:ln w="9525">
              <a:noFill/>
              <a:round/>
              <a:headEnd/>
              <a:tailEnd/>
            </a:ln>
          </p:spPr>
          <p:txBody>
            <a:bodyPr/>
            <a:lstStyle/>
            <a:p>
              <a:endParaRPr lang="it-IT">
                <a:solidFill>
                  <a:srgbClr val="000000"/>
                </a:solidFill>
                <a:latin typeface="Calibri" pitchFamily="34" charset="0"/>
              </a:endParaRPr>
            </a:p>
          </p:txBody>
        </p:sp>
        <p:sp>
          <p:nvSpPr>
            <p:cNvPr id="84098" name="Freeform 40"/>
            <p:cNvSpPr>
              <a:spLocks/>
            </p:cNvSpPr>
            <p:nvPr/>
          </p:nvSpPr>
          <p:spPr bwMode="auto">
            <a:xfrm>
              <a:off x="4437" y="1977"/>
              <a:ext cx="653" cy="694"/>
            </a:xfrm>
            <a:custGeom>
              <a:avLst/>
              <a:gdLst>
                <a:gd name="T0" fmla="*/ 2147483647 w 261"/>
                <a:gd name="T1" fmla="*/ 2147483647 h 260"/>
                <a:gd name="T2" fmla="*/ 2147483647 w 261"/>
                <a:gd name="T3" fmla="*/ 2147483647 h 260"/>
                <a:gd name="T4" fmla="*/ 2147483647 w 261"/>
                <a:gd name="T5" fmla="*/ 2147483647 h 260"/>
                <a:gd name="T6" fmla="*/ 2147483647 w 261"/>
                <a:gd name="T7" fmla="*/ 2147483647 h 260"/>
                <a:gd name="T8" fmla="*/ 2147483647 w 261"/>
                <a:gd name="T9" fmla="*/ 2147483647 h 260"/>
                <a:gd name="T10" fmla="*/ 2147483647 w 261"/>
                <a:gd name="T11" fmla="*/ 2147483647 h 260"/>
                <a:gd name="T12" fmla="*/ 2147483647 w 261"/>
                <a:gd name="T13" fmla="*/ 0 h 260"/>
                <a:gd name="T14" fmla="*/ 2147483647 w 261"/>
                <a:gd name="T15" fmla="*/ 2147483647 h 260"/>
                <a:gd name="T16" fmla="*/ 2147483647 w 261"/>
                <a:gd name="T17" fmla="*/ 2147483647 h 260"/>
                <a:gd name="T18" fmla="*/ 2147483647 w 261"/>
                <a:gd name="T19" fmla="*/ 2147483647 h 260"/>
                <a:gd name="T20" fmla="*/ 0 w 261"/>
                <a:gd name="T21" fmla="*/ 2147483647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
                <a:gd name="T34" fmla="*/ 0 h 260"/>
                <a:gd name="T35" fmla="*/ 261 w 261"/>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 h="260">
                  <a:moveTo>
                    <a:pt x="8" y="242"/>
                  </a:moveTo>
                  <a:cubicBezTo>
                    <a:pt x="22" y="253"/>
                    <a:pt x="49" y="252"/>
                    <a:pt x="67" y="253"/>
                  </a:cubicBezTo>
                  <a:cubicBezTo>
                    <a:pt x="88" y="253"/>
                    <a:pt x="109" y="257"/>
                    <a:pt x="130" y="258"/>
                  </a:cubicBezTo>
                  <a:cubicBezTo>
                    <a:pt x="164" y="260"/>
                    <a:pt x="206" y="251"/>
                    <a:pt x="225" y="221"/>
                  </a:cubicBezTo>
                  <a:cubicBezTo>
                    <a:pt x="245" y="189"/>
                    <a:pt x="248" y="150"/>
                    <a:pt x="251" y="114"/>
                  </a:cubicBezTo>
                  <a:cubicBezTo>
                    <a:pt x="253" y="94"/>
                    <a:pt x="261" y="73"/>
                    <a:pt x="257" y="53"/>
                  </a:cubicBezTo>
                  <a:cubicBezTo>
                    <a:pt x="254" y="35"/>
                    <a:pt x="235" y="11"/>
                    <a:pt x="221" y="0"/>
                  </a:cubicBezTo>
                  <a:cubicBezTo>
                    <a:pt x="238" y="34"/>
                    <a:pt x="238" y="83"/>
                    <a:pt x="234" y="121"/>
                  </a:cubicBezTo>
                  <a:cubicBezTo>
                    <a:pt x="230" y="156"/>
                    <a:pt x="224" y="198"/>
                    <a:pt x="192" y="220"/>
                  </a:cubicBezTo>
                  <a:cubicBezTo>
                    <a:pt x="161" y="240"/>
                    <a:pt x="123" y="253"/>
                    <a:pt x="85" y="247"/>
                  </a:cubicBezTo>
                  <a:cubicBezTo>
                    <a:pt x="57" y="243"/>
                    <a:pt x="27" y="252"/>
                    <a:pt x="0" y="241"/>
                  </a:cubicBezTo>
                </a:path>
              </a:pathLst>
            </a:custGeom>
            <a:solidFill>
              <a:srgbClr val="FEBF52"/>
            </a:solidFill>
            <a:ln w="9525">
              <a:noFill/>
              <a:round/>
              <a:headEnd/>
              <a:tailEnd/>
            </a:ln>
          </p:spPr>
          <p:txBody>
            <a:bodyPr/>
            <a:lstStyle/>
            <a:p>
              <a:endParaRPr lang="it-IT">
                <a:solidFill>
                  <a:srgbClr val="000000"/>
                </a:solidFill>
                <a:latin typeface="Calibri" pitchFamily="34" charset="0"/>
              </a:endParaRPr>
            </a:p>
          </p:txBody>
        </p:sp>
        <p:sp>
          <p:nvSpPr>
            <p:cNvPr id="84099" name="Freeform 41"/>
            <p:cNvSpPr>
              <a:spLocks/>
            </p:cNvSpPr>
            <p:nvPr/>
          </p:nvSpPr>
          <p:spPr bwMode="auto">
            <a:xfrm>
              <a:off x="4080" y="1807"/>
              <a:ext cx="185" cy="445"/>
            </a:xfrm>
            <a:custGeom>
              <a:avLst/>
              <a:gdLst>
                <a:gd name="T0" fmla="*/ 2147483647 w 74"/>
                <a:gd name="T1" fmla="*/ 2147483647 h 167"/>
                <a:gd name="T2" fmla="*/ 2147483647 w 74"/>
                <a:gd name="T3" fmla="*/ 2147483647 h 167"/>
                <a:gd name="T4" fmla="*/ 2147483647 w 74"/>
                <a:gd name="T5" fmla="*/ 0 h 167"/>
                <a:gd name="T6" fmla="*/ 2147483647 w 74"/>
                <a:gd name="T7" fmla="*/ 2147483647 h 167"/>
                <a:gd name="T8" fmla="*/ 2147483647 w 74"/>
                <a:gd name="T9" fmla="*/ 2147483647 h 167"/>
                <a:gd name="T10" fmla="*/ 0 60000 65536"/>
                <a:gd name="T11" fmla="*/ 0 60000 65536"/>
                <a:gd name="T12" fmla="*/ 0 60000 65536"/>
                <a:gd name="T13" fmla="*/ 0 60000 65536"/>
                <a:gd name="T14" fmla="*/ 0 60000 65536"/>
                <a:gd name="T15" fmla="*/ 0 w 74"/>
                <a:gd name="T16" fmla="*/ 0 h 167"/>
                <a:gd name="T17" fmla="*/ 74 w 74"/>
                <a:gd name="T18" fmla="*/ 167 h 167"/>
              </a:gdLst>
              <a:ahLst/>
              <a:cxnLst>
                <a:cxn ang="T10">
                  <a:pos x="T0" y="T1"/>
                </a:cxn>
                <a:cxn ang="T11">
                  <a:pos x="T2" y="T3"/>
                </a:cxn>
                <a:cxn ang="T12">
                  <a:pos x="T4" y="T5"/>
                </a:cxn>
                <a:cxn ang="T13">
                  <a:pos x="T6" y="T7"/>
                </a:cxn>
                <a:cxn ang="T14">
                  <a:pos x="T8" y="T9"/>
                </a:cxn>
              </a:cxnLst>
              <a:rect l="T15" t="T16" r="T17" b="T18"/>
              <a:pathLst>
                <a:path w="74" h="167">
                  <a:moveTo>
                    <a:pt x="18" y="167"/>
                  </a:moveTo>
                  <a:cubicBezTo>
                    <a:pt x="0" y="143"/>
                    <a:pt x="0" y="96"/>
                    <a:pt x="5" y="67"/>
                  </a:cubicBezTo>
                  <a:cubicBezTo>
                    <a:pt x="10" y="31"/>
                    <a:pt x="41" y="13"/>
                    <a:pt x="74" y="0"/>
                  </a:cubicBezTo>
                  <a:cubicBezTo>
                    <a:pt x="50" y="15"/>
                    <a:pt x="30" y="34"/>
                    <a:pt x="24" y="63"/>
                  </a:cubicBezTo>
                  <a:cubicBezTo>
                    <a:pt x="20" y="83"/>
                    <a:pt x="11" y="128"/>
                    <a:pt x="20" y="147"/>
                  </a:cubicBezTo>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100" name="Freeform 42"/>
            <p:cNvSpPr>
              <a:spLocks/>
            </p:cNvSpPr>
            <p:nvPr/>
          </p:nvSpPr>
          <p:spPr bwMode="auto">
            <a:xfrm>
              <a:off x="4750" y="2316"/>
              <a:ext cx="318" cy="357"/>
            </a:xfrm>
            <a:custGeom>
              <a:avLst/>
              <a:gdLst>
                <a:gd name="T0" fmla="*/ 0 w 127"/>
                <a:gd name="T1" fmla="*/ 2147483647 h 134"/>
                <a:gd name="T2" fmla="*/ 2147483647 w 127"/>
                <a:gd name="T3" fmla="*/ 2147483647 h 134"/>
                <a:gd name="T4" fmla="*/ 2147483647 w 127"/>
                <a:gd name="T5" fmla="*/ 2147483647 h 134"/>
                <a:gd name="T6" fmla="*/ 2147483647 w 127"/>
                <a:gd name="T7" fmla="*/ 0 h 134"/>
                <a:gd name="T8" fmla="*/ 2147483647 w 127"/>
                <a:gd name="T9" fmla="*/ 2147483647 h 134"/>
                <a:gd name="T10" fmla="*/ 2147483647 w 127"/>
                <a:gd name="T11" fmla="*/ 2147483647 h 134"/>
                <a:gd name="T12" fmla="*/ 2147483647 w 127"/>
                <a:gd name="T13" fmla="*/ 2147483647 h 134"/>
                <a:gd name="T14" fmla="*/ 0 60000 65536"/>
                <a:gd name="T15" fmla="*/ 0 60000 65536"/>
                <a:gd name="T16" fmla="*/ 0 60000 65536"/>
                <a:gd name="T17" fmla="*/ 0 60000 65536"/>
                <a:gd name="T18" fmla="*/ 0 60000 65536"/>
                <a:gd name="T19" fmla="*/ 0 60000 65536"/>
                <a:gd name="T20" fmla="*/ 0 60000 65536"/>
                <a:gd name="T21" fmla="*/ 0 w 127"/>
                <a:gd name="T22" fmla="*/ 0 h 134"/>
                <a:gd name="T23" fmla="*/ 127 w 127"/>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34">
                  <a:moveTo>
                    <a:pt x="0" y="128"/>
                  </a:moveTo>
                  <a:cubicBezTo>
                    <a:pt x="35" y="134"/>
                    <a:pt x="76" y="124"/>
                    <a:pt x="97" y="94"/>
                  </a:cubicBezTo>
                  <a:cubicBezTo>
                    <a:pt x="106" y="82"/>
                    <a:pt x="112" y="65"/>
                    <a:pt x="116" y="50"/>
                  </a:cubicBezTo>
                  <a:cubicBezTo>
                    <a:pt x="120" y="34"/>
                    <a:pt x="126" y="16"/>
                    <a:pt x="127" y="0"/>
                  </a:cubicBezTo>
                  <a:cubicBezTo>
                    <a:pt x="107" y="23"/>
                    <a:pt x="109" y="62"/>
                    <a:pt x="90" y="88"/>
                  </a:cubicBezTo>
                  <a:cubicBezTo>
                    <a:pt x="83" y="98"/>
                    <a:pt x="72" y="108"/>
                    <a:pt x="61" y="115"/>
                  </a:cubicBezTo>
                  <a:cubicBezTo>
                    <a:pt x="42" y="127"/>
                    <a:pt x="26" y="123"/>
                    <a:pt x="7" y="132"/>
                  </a:cubicBezTo>
                </a:path>
              </a:pathLst>
            </a:custGeom>
            <a:solidFill>
              <a:srgbClr val="FF9906"/>
            </a:solidFill>
            <a:ln w="9525">
              <a:noFill/>
              <a:round/>
              <a:headEnd/>
              <a:tailEnd/>
            </a:ln>
          </p:spPr>
          <p:txBody>
            <a:bodyPr/>
            <a:lstStyle/>
            <a:p>
              <a:endParaRPr lang="it-IT">
                <a:solidFill>
                  <a:srgbClr val="000000"/>
                </a:solidFill>
                <a:latin typeface="Calibri" pitchFamily="34" charset="0"/>
              </a:endParaRPr>
            </a:p>
          </p:txBody>
        </p:sp>
        <p:sp>
          <p:nvSpPr>
            <p:cNvPr id="84101" name="Freeform 43"/>
            <p:cNvSpPr>
              <a:spLocks/>
            </p:cNvSpPr>
            <p:nvPr/>
          </p:nvSpPr>
          <p:spPr bwMode="auto">
            <a:xfrm>
              <a:off x="4012" y="1593"/>
              <a:ext cx="1116" cy="1107"/>
            </a:xfrm>
            <a:custGeom>
              <a:avLst/>
              <a:gdLst>
                <a:gd name="T0" fmla="*/ 2147483647 w 446"/>
                <a:gd name="T1" fmla="*/ 2147483647 h 415"/>
                <a:gd name="T2" fmla="*/ 2147483647 w 446"/>
                <a:gd name="T3" fmla="*/ 2147483647 h 415"/>
                <a:gd name="T4" fmla="*/ 2147483647 w 446"/>
                <a:gd name="T5" fmla="*/ 2147483647 h 415"/>
                <a:gd name="T6" fmla="*/ 2147483647 w 446"/>
                <a:gd name="T7" fmla="*/ 2147483647 h 415"/>
                <a:gd name="T8" fmla="*/ 2147483647 w 446"/>
                <a:gd name="T9" fmla="*/ 2147483647 h 415"/>
                <a:gd name="T10" fmla="*/ 2147483647 w 446"/>
                <a:gd name="T11" fmla="*/ 2147483647 h 415"/>
                <a:gd name="T12" fmla="*/ 2147483647 w 446"/>
                <a:gd name="T13" fmla="*/ 2147483647 h 415"/>
                <a:gd name="T14" fmla="*/ 2147483647 w 446"/>
                <a:gd name="T15" fmla="*/ 2147483647 h 415"/>
                <a:gd name="T16" fmla="*/ 2147483647 w 446"/>
                <a:gd name="T17" fmla="*/ 2147483647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15"/>
                <a:gd name="T29" fmla="*/ 446 w 446"/>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102" name="Freeform 44"/>
            <p:cNvSpPr>
              <a:spLocks/>
            </p:cNvSpPr>
            <p:nvPr/>
          </p:nvSpPr>
          <p:spPr bwMode="auto">
            <a:xfrm>
              <a:off x="4487" y="1860"/>
              <a:ext cx="638" cy="931"/>
            </a:xfrm>
            <a:custGeom>
              <a:avLst/>
              <a:gdLst>
                <a:gd name="T0" fmla="*/ 2147483647 w 255"/>
                <a:gd name="T1" fmla="*/ 2147483647 h 349"/>
                <a:gd name="T2" fmla="*/ 2147483647 w 255"/>
                <a:gd name="T3" fmla="*/ 2147483647 h 349"/>
                <a:gd name="T4" fmla="*/ 2147483647 w 255"/>
                <a:gd name="T5" fmla="*/ 2147483647 h 349"/>
                <a:gd name="T6" fmla="*/ 2147483647 w 255"/>
                <a:gd name="T7" fmla="*/ 2147483647 h 349"/>
                <a:gd name="T8" fmla="*/ 0 60000 65536"/>
                <a:gd name="T9" fmla="*/ 0 60000 65536"/>
                <a:gd name="T10" fmla="*/ 0 60000 65536"/>
                <a:gd name="T11" fmla="*/ 0 60000 65536"/>
                <a:gd name="T12" fmla="*/ 0 w 255"/>
                <a:gd name="T13" fmla="*/ 0 h 349"/>
                <a:gd name="T14" fmla="*/ 255 w 255"/>
                <a:gd name="T15" fmla="*/ 349 h 349"/>
              </a:gdLst>
              <a:ahLst/>
              <a:cxnLst>
                <a:cxn ang="T8">
                  <a:pos x="T0" y="T1"/>
                </a:cxn>
                <a:cxn ang="T9">
                  <a:pos x="T2" y="T3"/>
                </a:cxn>
                <a:cxn ang="T10">
                  <a:pos x="T4" y="T5"/>
                </a:cxn>
                <a:cxn ang="T11">
                  <a:pos x="T6" y="T7"/>
                </a:cxn>
              </a:cxnLst>
              <a:rect l="T12" t="T13" r="T14" b="T15"/>
              <a:pathLst>
                <a:path w="255" h="349">
                  <a:moveTo>
                    <a:pt x="127" y="23"/>
                  </a:moveTo>
                  <a:cubicBezTo>
                    <a:pt x="49" y="0"/>
                    <a:pt x="15" y="80"/>
                    <a:pt x="6" y="144"/>
                  </a:cubicBezTo>
                  <a:cubicBezTo>
                    <a:pt x="0" y="194"/>
                    <a:pt x="24" y="234"/>
                    <a:pt x="64" y="262"/>
                  </a:cubicBezTo>
                  <a:cubicBezTo>
                    <a:pt x="191" y="349"/>
                    <a:pt x="255" y="55"/>
                    <a:pt x="127" y="23"/>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103" name="Freeform 45"/>
            <p:cNvSpPr>
              <a:spLocks/>
            </p:cNvSpPr>
            <p:nvPr/>
          </p:nvSpPr>
          <p:spPr bwMode="auto">
            <a:xfrm>
              <a:off x="4507" y="1993"/>
              <a:ext cx="80" cy="86"/>
            </a:xfrm>
            <a:custGeom>
              <a:avLst/>
              <a:gdLst>
                <a:gd name="T0" fmla="*/ 2147483647 w 32"/>
                <a:gd name="T1" fmla="*/ 2147483647 h 32"/>
                <a:gd name="T2" fmla="*/ 2147483647 w 32"/>
                <a:gd name="T3" fmla="*/ 2147483647 h 32"/>
                <a:gd name="T4" fmla="*/ 2147483647 w 32"/>
                <a:gd name="T5" fmla="*/ 2147483647 h 32"/>
                <a:gd name="T6" fmla="*/ 2147483647 w 32"/>
                <a:gd name="T7" fmla="*/ 2147483647 h 32"/>
                <a:gd name="T8" fmla="*/ 2147483647 w 32"/>
                <a:gd name="T9" fmla="*/ 2147483647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 y="22"/>
                  </a:moveTo>
                  <a:cubicBezTo>
                    <a:pt x="0" y="14"/>
                    <a:pt x="4" y="6"/>
                    <a:pt x="11" y="3"/>
                  </a:cubicBezTo>
                  <a:cubicBezTo>
                    <a:pt x="19" y="0"/>
                    <a:pt x="27" y="4"/>
                    <a:pt x="30" y="11"/>
                  </a:cubicBezTo>
                  <a:cubicBezTo>
                    <a:pt x="32" y="19"/>
                    <a:pt x="29" y="27"/>
                    <a:pt x="21" y="30"/>
                  </a:cubicBezTo>
                  <a:cubicBezTo>
                    <a:pt x="14" y="32"/>
                    <a:pt x="6" y="29"/>
                    <a:pt x="3" y="22"/>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104" name="Freeform 46"/>
            <p:cNvSpPr>
              <a:spLocks/>
            </p:cNvSpPr>
            <p:nvPr/>
          </p:nvSpPr>
          <p:spPr bwMode="auto">
            <a:xfrm>
              <a:off x="4577" y="1961"/>
              <a:ext cx="35" cy="3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 y="9"/>
                  </a:moveTo>
                  <a:cubicBezTo>
                    <a:pt x="0" y="6"/>
                    <a:pt x="2" y="2"/>
                    <a:pt x="5" y="1"/>
                  </a:cubicBezTo>
                  <a:cubicBezTo>
                    <a:pt x="8" y="0"/>
                    <a:pt x="12" y="1"/>
                    <a:pt x="13" y="5"/>
                  </a:cubicBezTo>
                  <a:cubicBezTo>
                    <a:pt x="14" y="8"/>
                    <a:pt x="13" y="11"/>
                    <a:pt x="9" y="13"/>
                  </a:cubicBezTo>
                  <a:cubicBezTo>
                    <a:pt x="6" y="14"/>
                    <a:pt x="3" y="12"/>
                    <a:pt x="1" y="9"/>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105" name="Freeform 47"/>
            <p:cNvSpPr>
              <a:spLocks/>
            </p:cNvSpPr>
            <p:nvPr/>
          </p:nvSpPr>
          <p:spPr bwMode="auto">
            <a:xfrm>
              <a:off x="4505" y="2079"/>
              <a:ext cx="50" cy="5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2" y="13"/>
                  </a:moveTo>
                  <a:cubicBezTo>
                    <a:pt x="0" y="9"/>
                    <a:pt x="2" y="4"/>
                    <a:pt x="7" y="2"/>
                  </a:cubicBezTo>
                  <a:cubicBezTo>
                    <a:pt x="11" y="0"/>
                    <a:pt x="16" y="2"/>
                    <a:pt x="18" y="7"/>
                  </a:cubicBezTo>
                  <a:cubicBezTo>
                    <a:pt x="20" y="11"/>
                    <a:pt x="18" y="16"/>
                    <a:pt x="13" y="18"/>
                  </a:cubicBezTo>
                  <a:cubicBezTo>
                    <a:pt x="9" y="20"/>
                    <a:pt x="4" y="18"/>
                    <a:pt x="2" y="13"/>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grpSp>
      <p:grpSp>
        <p:nvGrpSpPr>
          <p:cNvPr id="3" name="Group 92"/>
          <p:cNvGrpSpPr>
            <a:grpSpLocks/>
          </p:cNvGrpSpPr>
          <p:nvPr/>
        </p:nvGrpSpPr>
        <p:grpSpPr bwMode="auto">
          <a:xfrm>
            <a:off x="1200151" y="2995613"/>
            <a:ext cx="1219200" cy="469900"/>
            <a:chOff x="4224" y="1767"/>
            <a:chExt cx="833" cy="786"/>
          </a:xfrm>
        </p:grpSpPr>
        <p:sp>
          <p:nvSpPr>
            <p:cNvPr id="84054" name="Freeform 93"/>
            <p:cNvSpPr>
              <a:spLocks/>
            </p:cNvSpPr>
            <p:nvPr/>
          </p:nvSpPr>
          <p:spPr bwMode="auto">
            <a:xfrm>
              <a:off x="4224" y="1767"/>
              <a:ext cx="833" cy="786"/>
            </a:xfrm>
            <a:custGeom>
              <a:avLst/>
              <a:gdLst>
                <a:gd name="T0" fmla="*/ 2147483647 w 333"/>
                <a:gd name="T1" fmla="*/ 2147483647 h 295"/>
                <a:gd name="T2" fmla="*/ 0 w 333"/>
                <a:gd name="T3" fmla="*/ 2147483647 h 295"/>
                <a:gd name="T4" fmla="*/ 2147483647 w 333"/>
                <a:gd name="T5" fmla="*/ 0 h 295"/>
                <a:gd name="T6" fmla="*/ 2147483647 w 333"/>
                <a:gd name="T7" fmla="*/ 2147483647 h 295"/>
                <a:gd name="T8" fmla="*/ 2147483647 w 333"/>
                <a:gd name="T9" fmla="*/ 2147483647 h 295"/>
                <a:gd name="T10" fmla="*/ 2147483647 w 333"/>
                <a:gd name="T11" fmla="*/ 2147483647 h 295"/>
                <a:gd name="T12" fmla="*/ 2147483647 w 333"/>
                <a:gd name="T13" fmla="*/ 2147483647 h 295"/>
                <a:gd name="T14" fmla="*/ 2147483647 w 333"/>
                <a:gd name="T15" fmla="*/ 2147483647 h 295"/>
                <a:gd name="T16" fmla="*/ 2147483647 w 333"/>
                <a:gd name="T17" fmla="*/ 2147483647 h 295"/>
                <a:gd name="T18" fmla="*/ 2147483647 w 333"/>
                <a:gd name="T19" fmla="*/ 2147483647 h 295"/>
                <a:gd name="T20" fmla="*/ 2147483647 w 333"/>
                <a:gd name="T21" fmla="*/ 2147483647 h 295"/>
                <a:gd name="T22" fmla="*/ 2147483647 w 333"/>
                <a:gd name="T23" fmla="*/ 2147483647 h 295"/>
                <a:gd name="T24" fmla="*/ 2147483647 w 333"/>
                <a:gd name="T25" fmla="*/ 2147483647 h 295"/>
                <a:gd name="T26" fmla="*/ 2147483647 w 333"/>
                <a:gd name="T27" fmla="*/ 2147483647 h 295"/>
                <a:gd name="T28" fmla="*/ 2147483647 w 333"/>
                <a:gd name="T29" fmla="*/ 2147483647 h 295"/>
                <a:gd name="T30" fmla="*/ 2147483647 w 333"/>
                <a:gd name="T31" fmla="*/ 2147483647 h 295"/>
                <a:gd name="T32" fmla="*/ 2147483647 w 333"/>
                <a:gd name="T33" fmla="*/ 2147483647 h 295"/>
                <a:gd name="T34" fmla="*/ 2147483647 w 333"/>
                <a:gd name="T35" fmla="*/ 2147483647 h 295"/>
                <a:gd name="T36" fmla="*/ 2147483647 w 333"/>
                <a:gd name="T37" fmla="*/ 2147483647 h 295"/>
                <a:gd name="T38" fmla="*/ 2147483647 w 333"/>
                <a:gd name="T39" fmla="*/ 2147483647 h 295"/>
                <a:gd name="T40" fmla="*/ 2147483647 w 333"/>
                <a:gd name="T41" fmla="*/ 2147483647 h 295"/>
                <a:gd name="T42" fmla="*/ 2147483647 w 333"/>
                <a:gd name="T43" fmla="*/ 2147483647 h 295"/>
                <a:gd name="T44" fmla="*/ 2147483647 w 333"/>
                <a:gd name="T45" fmla="*/ 2147483647 h 295"/>
                <a:gd name="T46" fmla="*/ 2147483647 w 333"/>
                <a:gd name="T47" fmla="*/ 2147483647 h 295"/>
                <a:gd name="T48" fmla="*/ 2147483647 w 333"/>
                <a:gd name="T49" fmla="*/ 2147483647 h 295"/>
                <a:gd name="T50" fmla="*/ 2147483647 w 333"/>
                <a:gd name="T51" fmla="*/ 2147483647 h 295"/>
                <a:gd name="T52" fmla="*/ 2147483647 w 333"/>
                <a:gd name="T53" fmla="*/ 2147483647 h 295"/>
                <a:gd name="T54" fmla="*/ 2147483647 w 333"/>
                <a:gd name="T55" fmla="*/ 2147483647 h 295"/>
                <a:gd name="T56" fmla="*/ 2147483647 w 333"/>
                <a:gd name="T57" fmla="*/ 2147483647 h 2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95"/>
                <a:gd name="T89" fmla="*/ 333 w 333"/>
                <a:gd name="T90" fmla="*/ 295 h 2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95">
                  <a:moveTo>
                    <a:pt x="40" y="295"/>
                  </a:moveTo>
                  <a:cubicBezTo>
                    <a:pt x="15" y="295"/>
                    <a:pt x="0" y="275"/>
                    <a:pt x="0" y="251"/>
                  </a:cubicBezTo>
                  <a:cubicBezTo>
                    <a:pt x="0" y="124"/>
                    <a:pt x="72" y="0"/>
                    <a:pt x="166" y="0"/>
                  </a:cubicBezTo>
                  <a:cubicBezTo>
                    <a:pt x="261" y="0"/>
                    <a:pt x="333" y="124"/>
                    <a:pt x="333" y="251"/>
                  </a:cubicBezTo>
                  <a:cubicBezTo>
                    <a:pt x="333" y="275"/>
                    <a:pt x="318" y="295"/>
                    <a:pt x="293" y="295"/>
                  </a:cubicBezTo>
                  <a:cubicBezTo>
                    <a:pt x="293" y="295"/>
                    <a:pt x="293" y="295"/>
                    <a:pt x="293" y="295"/>
                  </a:cubicBezTo>
                  <a:cubicBezTo>
                    <a:pt x="278" y="295"/>
                    <a:pt x="287" y="256"/>
                    <a:pt x="272" y="256"/>
                  </a:cubicBezTo>
                  <a:cubicBezTo>
                    <a:pt x="271" y="256"/>
                    <a:pt x="271" y="256"/>
                    <a:pt x="271" y="256"/>
                  </a:cubicBezTo>
                  <a:cubicBezTo>
                    <a:pt x="256" y="256"/>
                    <a:pt x="266" y="295"/>
                    <a:pt x="251" y="295"/>
                  </a:cubicBezTo>
                  <a:cubicBezTo>
                    <a:pt x="251" y="295"/>
                    <a:pt x="251" y="295"/>
                    <a:pt x="251" y="295"/>
                  </a:cubicBezTo>
                  <a:cubicBezTo>
                    <a:pt x="235" y="295"/>
                    <a:pt x="245" y="256"/>
                    <a:pt x="230" y="256"/>
                  </a:cubicBezTo>
                  <a:cubicBezTo>
                    <a:pt x="229" y="256"/>
                    <a:pt x="229" y="256"/>
                    <a:pt x="229" y="256"/>
                  </a:cubicBezTo>
                  <a:cubicBezTo>
                    <a:pt x="214" y="256"/>
                    <a:pt x="224" y="295"/>
                    <a:pt x="209" y="295"/>
                  </a:cubicBezTo>
                  <a:cubicBezTo>
                    <a:pt x="208" y="295"/>
                    <a:pt x="208" y="295"/>
                    <a:pt x="208" y="295"/>
                  </a:cubicBezTo>
                  <a:cubicBezTo>
                    <a:pt x="193" y="295"/>
                    <a:pt x="203" y="256"/>
                    <a:pt x="187" y="256"/>
                  </a:cubicBezTo>
                  <a:cubicBezTo>
                    <a:pt x="187" y="256"/>
                    <a:pt x="187" y="256"/>
                    <a:pt x="187" y="256"/>
                  </a:cubicBezTo>
                  <a:cubicBezTo>
                    <a:pt x="172" y="256"/>
                    <a:pt x="182" y="295"/>
                    <a:pt x="166" y="295"/>
                  </a:cubicBezTo>
                  <a:cubicBezTo>
                    <a:pt x="166" y="295"/>
                    <a:pt x="166" y="295"/>
                    <a:pt x="166" y="295"/>
                  </a:cubicBezTo>
                  <a:cubicBezTo>
                    <a:pt x="151" y="295"/>
                    <a:pt x="161" y="256"/>
                    <a:pt x="145" y="256"/>
                  </a:cubicBezTo>
                  <a:cubicBezTo>
                    <a:pt x="145" y="256"/>
                    <a:pt x="145" y="256"/>
                    <a:pt x="145" y="256"/>
                  </a:cubicBezTo>
                  <a:cubicBezTo>
                    <a:pt x="130" y="256"/>
                    <a:pt x="140" y="295"/>
                    <a:pt x="124" y="295"/>
                  </a:cubicBezTo>
                  <a:cubicBezTo>
                    <a:pt x="124" y="295"/>
                    <a:pt x="124" y="295"/>
                    <a:pt x="124" y="295"/>
                  </a:cubicBezTo>
                  <a:cubicBezTo>
                    <a:pt x="109" y="295"/>
                    <a:pt x="119" y="256"/>
                    <a:pt x="103" y="256"/>
                  </a:cubicBezTo>
                  <a:cubicBezTo>
                    <a:pt x="103" y="256"/>
                    <a:pt x="103" y="256"/>
                    <a:pt x="103" y="256"/>
                  </a:cubicBezTo>
                  <a:cubicBezTo>
                    <a:pt x="88" y="256"/>
                    <a:pt x="98" y="295"/>
                    <a:pt x="82" y="295"/>
                  </a:cubicBezTo>
                  <a:cubicBezTo>
                    <a:pt x="82" y="295"/>
                    <a:pt x="82" y="295"/>
                    <a:pt x="82" y="295"/>
                  </a:cubicBezTo>
                  <a:cubicBezTo>
                    <a:pt x="67" y="295"/>
                    <a:pt x="77" y="256"/>
                    <a:pt x="61" y="256"/>
                  </a:cubicBezTo>
                  <a:cubicBezTo>
                    <a:pt x="61" y="256"/>
                    <a:pt x="61" y="256"/>
                    <a:pt x="61" y="256"/>
                  </a:cubicBezTo>
                  <a:cubicBezTo>
                    <a:pt x="46" y="256"/>
                    <a:pt x="55" y="295"/>
                    <a:pt x="40" y="295"/>
                  </a:cubicBezTo>
                  <a:close/>
                </a:path>
              </a:pathLst>
            </a:custGeom>
            <a:solidFill>
              <a:srgbClr val="FDBA65"/>
            </a:solidFill>
            <a:ln w="9525">
              <a:noFill/>
              <a:round/>
              <a:headEnd/>
              <a:tailEnd/>
            </a:ln>
          </p:spPr>
          <p:txBody>
            <a:bodyPr/>
            <a:lstStyle/>
            <a:p>
              <a:endParaRPr lang="it-IT">
                <a:solidFill>
                  <a:srgbClr val="000000"/>
                </a:solidFill>
                <a:latin typeface="Calibri" pitchFamily="34" charset="0"/>
              </a:endParaRPr>
            </a:p>
          </p:txBody>
        </p:sp>
        <p:sp>
          <p:nvSpPr>
            <p:cNvPr id="84055" name="Freeform 94"/>
            <p:cNvSpPr>
              <a:spLocks/>
            </p:cNvSpPr>
            <p:nvPr/>
          </p:nvSpPr>
          <p:spPr bwMode="auto">
            <a:xfrm>
              <a:off x="4567" y="2121"/>
              <a:ext cx="255" cy="182"/>
            </a:xfrm>
            <a:custGeom>
              <a:avLst/>
              <a:gdLst>
                <a:gd name="T0" fmla="*/ 0 w 102"/>
                <a:gd name="T1" fmla="*/ 2147483647 h 68"/>
                <a:gd name="T2" fmla="*/ 2147483647 w 102"/>
                <a:gd name="T3" fmla="*/ 2147483647 h 68"/>
                <a:gd name="T4" fmla="*/ 2147483647 w 102"/>
                <a:gd name="T5" fmla="*/ 2147483647 h 68"/>
                <a:gd name="T6" fmla="*/ 2147483647 w 102"/>
                <a:gd name="T7" fmla="*/ 2147483647 h 68"/>
                <a:gd name="T8" fmla="*/ 2147483647 w 102"/>
                <a:gd name="T9" fmla="*/ 2147483647 h 68"/>
                <a:gd name="T10" fmla="*/ 0 60000 65536"/>
                <a:gd name="T11" fmla="*/ 0 60000 65536"/>
                <a:gd name="T12" fmla="*/ 0 60000 65536"/>
                <a:gd name="T13" fmla="*/ 0 60000 65536"/>
                <a:gd name="T14" fmla="*/ 0 60000 65536"/>
                <a:gd name="T15" fmla="*/ 0 w 102"/>
                <a:gd name="T16" fmla="*/ 0 h 68"/>
                <a:gd name="T17" fmla="*/ 102 w 102"/>
                <a:gd name="T18" fmla="*/ 68 h 68"/>
              </a:gdLst>
              <a:ahLst/>
              <a:cxnLst>
                <a:cxn ang="T10">
                  <a:pos x="T0" y="T1"/>
                </a:cxn>
                <a:cxn ang="T11">
                  <a:pos x="T2" y="T3"/>
                </a:cxn>
                <a:cxn ang="T12">
                  <a:pos x="T4" y="T5"/>
                </a:cxn>
                <a:cxn ang="T13">
                  <a:pos x="T6" y="T7"/>
                </a:cxn>
                <a:cxn ang="T14">
                  <a:pos x="T8" y="T9"/>
                </a:cxn>
              </a:cxnLst>
              <a:rect l="T15" t="T16" r="T17" b="T18"/>
              <a:pathLst>
                <a:path w="102" h="68">
                  <a:moveTo>
                    <a:pt x="0" y="36"/>
                  </a:moveTo>
                  <a:cubicBezTo>
                    <a:pt x="3" y="56"/>
                    <a:pt x="15" y="61"/>
                    <a:pt x="34" y="60"/>
                  </a:cubicBezTo>
                  <a:cubicBezTo>
                    <a:pt x="48" y="59"/>
                    <a:pt x="59" y="68"/>
                    <a:pt x="74" y="63"/>
                  </a:cubicBezTo>
                  <a:cubicBezTo>
                    <a:pt x="91" y="59"/>
                    <a:pt x="102" y="40"/>
                    <a:pt x="95" y="23"/>
                  </a:cubicBezTo>
                  <a:cubicBezTo>
                    <a:pt x="85" y="0"/>
                    <a:pt x="44" y="13"/>
                    <a:pt x="28" y="21"/>
                  </a:cubicBezTo>
                </a:path>
              </a:pathLst>
            </a:custGeom>
            <a:solidFill>
              <a:srgbClr val="FE901B"/>
            </a:solidFill>
            <a:ln w="9525">
              <a:noFill/>
              <a:round/>
              <a:headEnd/>
              <a:tailEnd/>
            </a:ln>
          </p:spPr>
          <p:txBody>
            <a:bodyPr/>
            <a:lstStyle/>
            <a:p>
              <a:endParaRPr lang="it-IT">
                <a:solidFill>
                  <a:srgbClr val="000000"/>
                </a:solidFill>
                <a:latin typeface="Calibri" pitchFamily="34" charset="0"/>
              </a:endParaRPr>
            </a:p>
          </p:txBody>
        </p:sp>
        <p:sp>
          <p:nvSpPr>
            <p:cNvPr id="84056" name="Freeform 95"/>
            <p:cNvSpPr>
              <a:spLocks/>
            </p:cNvSpPr>
            <p:nvPr/>
          </p:nvSpPr>
          <p:spPr bwMode="auto">
            <a:xfrm>
              <a:off x="4577" y="1961"/>
              <a:ext cx="157" cy="118"/>
            </a:xfrm>
            <a:custGeom>
              <a:avLst/>
              <a:gdLst>
                <a:gd name="T0" fmla="*/ 0 w 63"/>
                <a:gd name="T1" fmla="*/ 2147483647 h 44"/>
                <a:gd name="T2" fmla="*/ 2147483647 w 63"/>
                <a:gd name="T3" fmla="*/ 2147483647 h 44"/>
                <a:gd name="T4" fmla="*/ 2147483647 w 63"/>
                <a:gd name="T5" fmla="*/ 0 h 44"/>
                <a:gd name="T6" fmla="*/ 0 60000 65536"/>
                <a:gd name="T7" fmla="*/ 0 60000 65536"/>
                <a:gd name="T8" fmla="*/ 0 60000 65536"/>
                <a:gd name="T9" fmla="*/ 0 w 63"/>
                <a:gd name="T10" fmla="*/ 0 h 44"/>
                <a:gd name="T11" fmla="*/ 63 w 63"/>
                <a:gd name="T12" fmla="*/ 44 h 44"/>
              </a:gdLst>
              <a:ahLst/>
              <a:cxnLst>
                <a:cxn ang="T6">
                  <a:pos x="T0" y="T1"/>
                </a:cxn>
                <a:cxn ang="T7">
                  <a:pos x="T2" y="T3"/>
                </a:cxn>
                <a:cxn ang="T8">
                  <a:pos x="T4" y="T5"/>
                </a:cxn>
              </a:cxnLst>
              <a:rect l="T9" t="T10" r="T11" b="T12"/>
              <a:pathLst>
                <a:path w="63" h="44">
                  <a:moveTo>
                    <a:pt x="0" y="18"/>
                  </a:moveTo>
                  <a:cubicBezTo>
                    <a:pt x="4" y="35"/>
                    <a:pt x="32" y="44"/>
                    <a:pt x="46" y="36"/>
                  </a:cubicBezTo>
                  <a:cubicBezTo>
                    <a:pt x="61" y="29"/>
                    <a:pt x="63" y="2"/>
                    <a:pt x="43" y="0"/>
                  </a:cubicBezTo>
                </a:path>
              </a:pathLst>
            </a:custGeom>
            <a:solidFill>
              <a:srgbClr val="FE901B"/>
            </a:solidFill>
            <a:ln w="9525">
              <a:noFill/>
              <a:round/>
              <a:headEnd/>
              <a:tailEnd/>
            </a:ln>
          </p:spPr>
          <p:txBody>
            <a:bodyPr/>
            <a:lstStyle/>
            <a:p>
              <a:endParaRPr lang="it-IT">
                <a:solidFill>
                  <a:srgbClr val="000000"/>
                </a:solidFill>
                <a:latin typeface="Calibri" pitchFamily="34" charset="0"/>
              </a:endParaRPr>
            </a:p>
          </p:txBody>
        </p:sp>
        <p:sp>
          <p:nvSpPr>
            <p:cNvPr id="84057" name="Freeform 96"/>
            <p:cNvSpPr>
              <a:spLocks/>
            </p:cNvSpPr>
            <p:nvPr/>
          </p:nvSpPr>
          <p:spPr bwMode="auto">
            <a:xfrm>
              <a:off x="4437" y="2020"/>
              <a:ext cx="142" cy="163"/>
            </a:xfrm>
            <a:custGeom>
              <a:avLst/>
              <a:gdLst>
                <a:gd name="T0" fmla="*/ 0 w 57"/>
                <a:gd name="T1" fmla="*/ 2147483647 h 61"/>
                <a:gd name="T2" fmla="*/ 2147483647 w 57"/>
                <a:gd name="T3" fmla="*/ 2147483647 h 61"/>
                <a:gd name="T4" fmla="*/ 2147483647 w 57"/>
                <a:gd name="T5" fmla="*/ 0 h 61"/>
                <a:gd name="T6" fmla="*/ 0 60000 65536"/>
                <a:gd name="T7" fmla="*/ 0 60000 65536"/>
                <a:gd name="T8" fmla="*/ 0 60000 65536"/>
                <a:gd name="T9" fmla="*/ 0 w 57"/>
                <a:gd name="T10" fmla="*/ 0 h 61"/>
                <a:gd name="T11" fmla="*/ 57 w 57"/>
                <a:gd name="T12" fmla="*/ 61 h 61"/>
              </a:gdLst>
              <a:ahLst/>
              <a:cxnLst>
                <a:cxn ang="T6">
                  <a:pos x="T0" y="T1"/>
                </a:cxn>
                <a:cxn ang="T7">
                  <a:pos x="T2" y="T3"/>
                </a:cxn>
                <a:cxn ang="T8">
                  <a:pos x="T4" y="T5"/>
                </a:cxn>
              </a:cxnLst>
              <a:rect l="T9" t="T10" r="T11" b="T12"/>
              <a:pathLst>
                <a:path w="57" h="61">
                  <a:moveTo>
                    <a:pt x="0" y="38"/>
                  </a:moveTo>
                  <a:cubicBezTo>
                    <a:pt x="8" y="61"/>
                    <a:pt x="37" y="61"/>
                    <a:pt x="48" y="39"/>
                  </a:cubicBezTo>
                  <a:cubicBezTo>
                    <a:pt x="57" y="19"/>
                    <a:pt x="47" y="6"/>
                    <a:pt x="28" y="0"/>
                  </a:cubicBezTo>
                </a:path>
              </a:pathLst>
            </a:custGeom>
            <a:solidFill>
              <a:srgbClr val="FE901B"/>
            </a:solidFill>
            <a:ln w="9525">
              <a:noFill/>
              <a:round/>
              <a:headEnd/>
              <a:tailEnd/>
            </a:ln>
          </p:spPr>
          <p:txBody>
            <a:bodyPr/>
            <a:lstStyle/>
            <a:p>
              <a:endParaRPr lang="it-IT">
                <a:solidFill>
                  <a:srgbClr val="000000"/>
                </a:solidFill>
                <a:latin typeface="Calibri" pitchFamily="34" charset="0"/>
              </a:endParaRPr>
            </a:p>
          </p:txBody>
        </p:sp>
        <p:sp>
          <p:nvSpPr>
            <p:cNvPr id="84058" name="Freeform 97"/>
            <p:cNvSpPr>
              <a:spLocks/>
            </p:cNvSpPr>
            <p:nvPr/>
          </p:nvSpPr>
          <p:spPr bwMode="auto">
            <a:xfrm>
              <a:off x="4877" y="1924"/>
              <a:ext cx="162" cy="611"/>
            </a:xfrm>
            <a:custGeom>
              <a:avLst/>
              <a:gdLst>
                <a:gd name="T0" fmla="*/ 2147483647 w 65"/>
                <a:gd name="T1" fmla="*/ 2147483647 h 229"/>
                <a:gd name="T2" fmla="*/ 0 w 65"/>
                <a:gd name="T3" fmla="*/ 0 h 229"/>
                <a:gd name="T4" fmla="*/ 2147483647 w 65"/>
                <a:gd name="T5" fmla="*/ 2147483647 h 229"/>
                <a:gd name="T6" fmla="*/ 2147483647 w 65"/>
                <a:gd name="T7" fmla="*/ 2147483647 h 229"/>
                <a:gd name="T8" fmla="*/ 2147483647 w 65"/>
                <a:gd name="T9" fmla="*/ 2147483647 h 229"/>
                <a:gd name="T10" fmla="*/ 0 60000 65536"/>
                <a:gd name="T11" fmla="*/ 0 60000 65536"/>
                <a:gd name="T12" fmla="*/ 0 60000 65536"/>
                <a:gd name="T13" fmla="*/ 0 60000 65536"/>
                <a:gd name="T14" fmla="*/ 0 60000 65536"/>
                <a:gd name="T15" fmla="*/ 0 w 65"/>
                <a:gd name="T16" fmla="*/ 0 h 229"/>
                <a:gd name="T17" fmla="*/ 65 w 65"/>
                <a:gd name="T18" fmla="*/ 229 h 229"/>
              </a:gdLst>
              <a:ahLst/>
              <a:cxnLst>
                <a:cxn ang="T10">
                  <a:pos x="T0" y="T1"/>
                </a:cxn>
                <a:cxn ang="T11">
                  <a:pos x="T2" y="T3"/>
                </a:cxn>
                <a:cxn ang="T12">
                  <a:pos x="T4" y="T5"/>
                </a:cxn>
                <a:cxn ang="T13">
                  <a:pos x="T6" y="T7"/>
                </a:cxn>
                <a:cxn ang="T14">
                  <a:pos x="T8" y="T9"/>
                </a:cxn>
              </a:cxnLst>
              <a:rect l="T15" t="T16" r="T17" b="T18"/>
              <a:pathLst>
                <a:path w="65" h="229">
                  <a:moveTo>
                    <a:pt x="56" y="193"/>
                  </a:moveTo>
                  <a:cubicBezTo>
                    <a:pt x="63" y="117"/>
                    <a:pt x="15" y="33"/>
                    <a:pt x="0" y="0"/>
                  </a:cubicBezTo>
                  <a:cubicBezTo>
                    <a:pt x="40" y="47"/>
                    <a:pt x="65" y="120"/>
                    <a:pt x="65" y="190"/>
                  </a:cubicBezTo>
                  <a:cubicBezTo>
                    <a:pt x="65" y="208"/>
                    <a:pt x="57" y="223"/>
                    <a:pt x="43" y="229"/>
                  </a:cubicBezTo>
                  <a:cubicBezTo>
                    <a:pt x="51" y="220"/>
                    <a:pt x="53" y="212"/>
                    <a:pt x="56" y="193"/>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59" name="Freeform 98"/>
            <p:cNvSpPr>
              <a:spLocks/>
            </p:cNvSpPr>
            <p:nvPr/>
          </p:nvSpPr>
          <p:spPr bwMode="auto">
            <a:xfrm>
              <a:off x="4241" y="1786"/>
              <a:ext cx="501" cy="733"/>
            </a:xfrm>
            <a:custGeom>
              <a:avLst/>
              <a:gdLst>
                <a:gd name="T0" fmla="*/ 2147483647 w 200"/>
                <a:gd name="T1" fmla="*/ 0 h 275"/>
                <a:gd name="T2" fmla="*/ 0 w 200"/>
                <a:gd name="T3" fmla="*/ 2147483647 h 275"/>
                <a:gd name="T4" fmla="*/ 2147483647 w 200"/>
                <a:gd name="T5" fmla="*/ 2147483647 h 275"/>
                <a:gd name="T6" fmla="*/ 2147483647 w 200"/>
                <a:gd name="T7" fmla="*/ 2147483647 h 275"/>
                <a:gd name="T8" fmla="*/ 2147483647 w 200"/>
                <a:gd name="T9" fmla="*/ 2147483647 h 275"/>
                <a:gd name="T10" fmla="*/ 2147483647 w 200"/>
                <a:gd name="T11" fmla="*/ 2147483647 h 275"/>
                <a:gd name="T12" fmla="*/ 2147483647 w 200"/>
                <a:gd name="T13" fmla="*/ 0 h 275"/>
                <a:gd name="T14" fmla="*/ 0 60000 65536"/>
                <a:gd name="T15" fmla="*/ 0 60000 65536"/>
                <a:gd name="T16" fmla="*/ 0 60000 65536"/>
                <a:gd name="T17" fmla="*/ 0 60000 65536"/>
                <a:gd name="T18" fmla="*/ 0 60000 65536"/>
                <a:gd name="T19" fmla="*/ 0 60000 65536"/>
                <a:gd name="T20" fmla="*/ 0 60000 65536"/>
                <a:gd name="T21" fmla="*/ 0 w 200"/>
                <a:gd name="T22" fmla="*/ 0 h 275"/>
                <a:gd name="T23" fmla="*/ 200 w 200"/>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75">
                  <a:moveTo>
                    <a:pt x="161" y="0"/>
                  </a:moveTo>
                  <a:cubicBezTo>
                    <a:pt x="71" y="0"/>
                    <a:pt x="0" y="120"/>
                    <a:pt x="0" y="241"/>
                  </a:cubicBezTo>
                  <a:cubicBezTo>
                    <a:pt x="0" y="255"/>
                    <a:pt x="6" y="267"/>
                    <a:pt x="15" y="275"/>
                  </a:cubicBezTo>
                  <a:cubicBezTo>
                    <a:pt x="10" y="266"/>
                    <a:pt x="8" y="263"/>
                    <a:pt x="8" y="247"/>
                  </a:cubicBezTo>
                  <a:cubicBezTo>
                    <a:pt x="8" y="126"/>
                    <a:pt x="90" y="5"/>
                    <a:pt x="180" y="5"/>
                  </a:cubicBezTo>
                  <a:cubicBezTo>
                    <a:pt x="187" y="5"/>
                    <a:pt x="194" y="6"/>
                    <a:pt x="200" y="8"/>
                  </a:cubicBezTo>
                  <a:cubicBezTo>
                    <a:pt x="188" y="3"/>
                    <a:pt x="175" y="0"/>
                    <a:pt x="161" y="0"/>
                  </a:cubicBezTo>
                  <a:close/>
                </a:path>
              </a:pathLst>
            </a:custGeom>
            <a:solidFill>
              <a:srgbClr val="FEDFB3"/>
            </a:solidFill>
            <a:ln w="9525">
              <a:noFill/>
              <a:round/>
              <a:headEnd/>
              <a:tailEnd/>
            </a:ln>
          </p:spPr>
          <p:txBody>
            <a:bodyPr/>
            <a:lstStyle/>
            <a:p>
              <a:endParaRPr lang="it-IT">
                <a:solidFill>
                  <a:srgbClr val="000000"/>
                </a:solidFill>
                <a:latin typeface="Calibri" pitchFamily="34" charset="0"/>
              </a:endParaRPr>
            </a:p>
          </p:txBody>
        </p:sp>
        <p:sp>
          <p:nvSpPr>
            <p:cNvPr id="84060" name="Freeform 99"/>
            <p:cNvSpPr>
              <a:spLocks/>
            </p:cNvSpPr>
            <p:nvPr/>
          </p:nvSpPr>
          <p:spPr bwMode="auto">
            <a:xfrm>
              <a:off x="4399" y="1983"/>
              <a:ext cx="170" cy="170"/>
            </a:xfrm>
            <a:custGeom>
              <a:avLst/>
              <a:gdLst>
                <a:gd name="T0" fmla="*/ 2147483647 w 68"/>
                <a:gd name="T1" fmla="*/ 2147483647 h 64"/>
                <a:gd name="T2" fmla="*/ 2147483647 w 68"/>
                <a:gd name="T3" fmla="*/ 2147483647 h 64"/>
                <a:gd name="T4" fmla="*/ 2147483647 w 68"/>
                <a:gd name="T5" fmla="*/ 2147483647 h 64"/>
                <a:gd name="T6" fmla="*/ 0 60000 65536"/>
                <a:gd name="T7" fmla="*/ 0 60000 65536"/>
                <a:gd name="T8" fmla="*/ 0 60000 65536"/>
                <a:gd name="T9" fmla="*/ 0 w 68"/>
                <a:gd name="T10" fmla="*/ 0 h 64"/>
                <a:gd name="T11" fmla="*/ 68 w 68"/>
                <a:gd name="T12" fmla="*/ 64 h 64"/>
              </a:gdLst>
              <a:ahLst/>
              <a:cxnLst>
                <a:cxn ang="T6">
                  <a:pos x="T0" y="T1"/>
                </a:cxn>
                <a:cxn ang="T7">
                  <a:pos x="T2" y="T3"/>
                </a:cxn>
                <a:cxn ang="T8">
                  <a:pos x="T4" y="T5"/>
                </a:cxn>
              </a:cxnLst>
              <a:rect l="T9" t="T10" r="T11" b="T12"/>
              <a:pathLst>
                <a:path w="68" h="64">
                  <a:moveTo>
                    <a:pt x="34" y="4"/>
                  </a:moveTo>
                  <a:cubicBezTo>
                    <a:pt x="4" y="0"/>
                    <a:pt x="0" y="56"/>
                    <a:pt x="34" y="60"/>
                  </a:cubicBezTo>
                  <a:cubicBezTo>
                    <a:pt x="68" y="64"/>
                    <a:pt x="64" y="8"/>
                    <a:pt x="34" y="4"/>
                  </a:cubicBezTo>
                  <a:close/>
                </a:path>
              </a:pathLst>
            </a:custGeom>
            <a:solidFill>
              <a:srgbClr val="B63B6B"/>
            </a:solidFill>
            <a:ln w="9525">
              <a:noFill/>
              <a:round/>
              <a:headEnd/>
              <a:tailEnd/>
            </a:ln>
          </p:spPr>
          <p:txBody>
            <a:bodyPr/>
            <a:lstStyle/>
            <a:p>
              <a:endParaRPr lang="it-IT">
                <a:solidFill>
                  <a:srgbClr val="000000"/>
                </a:solidFill>
                <a:latin typeface="Calibri" pitchFamily="34" charset="0"/>
              </a:endParaRPr>
            </a:p>
          </p:txBody>
        </p:sp>
        <p:sp>
          <p:nvSpPr>
            <p:cNvPr id="84061" name="Freeform 100"/>
            <p:cNvSpPr>
              <a:spLocks/>
            </p:cNvSpPr>
            <p:nvPr/>
          </p:nvSpPr>
          <p:spPr bwMode="auto">
            <a:xfrm>
              <a:off x="4529" y="1913"/>
              <a:ext cx="210" cy="134"/>
            </a:xfrm>
            <a:custGeom>
              <a:avLst/>
              <a:gdLst>
                <a:gd name="T0" fmla="*/ 2147483647 w 84"/>
                <a:gd name="T1" fmla="*/ 0 h 50"/>
                <a:gd name="T2" fmla="*/ 2147483647 w 84"/>
                <a:gd name="T3" fmla="*/ 2147483647 h 50"/>
                <a:gd name="T4" fmla="*/ 2147483647 w 84"/>
                <a:gd name="T5" fmla="*/ 0 h 50"/>
                <a:gd name="T6" fmla="*/ 0 60000 65536"/>
                <a:gd name="T7" fmla="*/ 0 60000 65536"/>
                <a:gd name="T8" fmla="*/ 0 60000 65536"/>
                <a:gd name="T9" fmla="*/ 0 w 84"/>
                <a:gd name="T10" fmla="*/ 0 h 50"/>
                <a:gd name="T11" fmla="*/ 84 w 84"/>
                <a:gd name="T12" fmla="*/ 50 h 50"/>
              </a:gdLst>
              <a:ahLst/>
              <a:cxnLst>
                <a:cxn ang="T6">
                  <a:pos x="T0" y="T1"/>
                </a:cxn>
                <a:cxn ang="T7">
                  <a:pos x="T2" y="T3"/>
                </a:cxn>
                <a:cxn ang="T8">
                  <a:pos x="T4" y="T5"/>
                </a:cxn>
              </a:cxnLst>
              <a:rect l="T9" t="T10" r="T11" b="T12"/>
              <a:pathLst>
                <a:path w="84" h="50">
                  <a:moveTo>
                    <a:pt x="34" y="0"/>
                  </a:moveTo>
                  <a:cubicBezTo>
                    <a:pt x="0" y="2"/>
                    <a:pt x="8" y="46"/>
                    <a:pt x="46" y="48"/>
                  </a:cubicBezTo>
                  <a:cubicBezTo>
                    <a:pt x="84" y="50"/>
                    <a:pt x="78" y="2"/>
                    <a:pt x="34" y="0"/>
                  </a:cubicBezTo>
                  <a:close/>
                </a:path>
              </a:pathLst>
            </a:custGeom>
            <a:solidFill>
              <a:srgbClr val="B63B6B"/>
            </a:solidFill>
            <a:ln w="9525">
              <a:noFill/>
              <a:round/>
              <a:headEnd/>
              <a:tailEnd/>
            </a:ln>
          </p:spPr>
          <p:txBody>
            <a:bodyPr/>
            <a:lstStyle/>
            <a:p>
              <a:endParaRPr lang="it-IT">
                <a:solidFill>
                  <a:srgbClr val="000000"/>
                </a:solidFill>
                <a:latin typeface="Calibri" pitchFamily="34" charset="0"/>
              </a:endParaRPr>
            </a:p>
          </p:txBody>
        </p:sp>
        <p:sp>
          <p:nvSpPr>
            <p:cNvPr id="84062" name="Freeform 101"/>
            <p:cNvSpPr>
              <a:spLocks/>
            </p:cNvSpPr>
            <p:nvPr/>
          </p:nvSpPr>
          <p:spPr bwMode="auto">
            <a:xfrm>
              <a:off x="4612" y="2060"/>
              <a:ext cx="222" cy="227"/>
            </a:xfrm>
            <a:custGeom>
              <a:avLst/>
              <a:gdLst>
                <a:gd name="T0" fmla="*/ 2147483647 w 89"/>
                <a:gd name="T1" fmla="*/ 2147483647 h 85"/>
                <a:gd name="T2" fmla="*/ 2147483647 w 89"/>
                <a:gd name="T3" fmla="*/ 2147483647 h 85"/>
                <a:gd name="T4" fmla="*/ 2147483647 w 89"/>
                <a:gd name="T5" fmla="*/ 2147483647 h 85"/>
                <a:gd name="T6" fmla="*/ 0 60000 65536"/>
                <a:gd name="T7" fmla="*/ 0 60000 65536"/>
                <a:gd name="T8" fmla="*/ 0 60000 65536"/>
                <a:gd name="T9" fmla="*/ 0 w 89"/>
                <a:gd name="T10" fmla="*/ 0 h 85"/>
                <a:gd name="T11" fmla="*/ 89 w 89"/>
                <a:gd name="T12" fmla="*/ 85 h 85"/>
              </a:gdLst>
              <a:ahLst/>
              <a:cxnLst>
                <a:cxn ang="T6">
                  <a:pos x="T0" y="T1"/>
                </a:cxn>
                <a:cxn ang="T7">
                  <a:pos x="T2" y="T3"/>
                </a:cxn>
                <a:cxn ang="T8">
                  <a:pos x="T4" y="T5"/>
                </a:cxn>
              </a:cxnLst>
              <a:rect l="T9" t="T10" r="T11" b="T12"/>
              <a:pathLst>
                <a:path w="89" h="85">
                  <a:moveTo>
                    <a:pt x="35" y="24"/>
                  </a:moveTo>
                  <a:cubicBezTo>
                    <a:pt x="0" y="48"/>
                    <a:pt x="39" y="85"/>
                    <a:pt x="64" y="67"/>
                  </a:cubicBezTo>
                  <a:cubicBezTo>
                    <a:pt x="89" y="49"/>
                    <a:pt x="70" y="0"/>
                    <a:pt x="35" y="24"/>
                  </a:cubicBezTo>
                  <a:close/>
                </a:path>
              </a:pathLst>
            </a:custGeom>
            <a:solidFill>
              <a:srgbClr val="B63B6B"/>
            </a:solidFill>
            <a:ln w="9525">
              <a:noFill/>
              <a:round/>
              <a:headEnd/>
              <a:tailEnd/>
            </a:ln>
          </p:spPr>
          <p:txBody>
            <a:bodyPr/>
            <a:lstStyle/>
            <a:p>
              <a:endParaRPr lang="it-IT">
                <a:solidFill>
                  <a:srgbClr val="000000"/>
                </a:solidFill>
                <a:latin typeface="Calibri" pitchFamily="34" charset="0"/>
              </a:endParaRPr>
            </a:p>
          </p:txBody>
        </p:sp>
        <p:sp>
          <p:nvSpPr>
            <p:cNvPr id="84063" name="Freeform 102"/>
            <p:cNvSpPr>
              <a:spLocks/>
            </p:cNvSpPr>
            <p:nvPr/>
          </p:nvSpPr>
          <p:spPr bwMode="auto">
            <a:xfrm>
              <a:off x="4702" y="2119"/>
              <a:ext cx="92" cy="117"/>
            </a:xfrm>
            <a:custGeom>
              <a:avLst/>
              <a:gdLst>
                <a:gd name="T0" fmla="*/ 0 w 37"/>
                <a:gd name="T1" fmla="*/ 2147483647 h 44"/>
                <a:gd name="T2" fmla="*/ 2147483647 w 37"/>
                <a:gd name="T3" fmla="*/ 2147483647 h 44"/>
                <a:gd name="T4" fmla="*/ 2147483647 w 37"/>
                <a:gd name="T5" fmla="*/ 0 h 44"/>
                <a:gd name="T6" fmla="*/ 2147483647 w 37"/>
                <a:gd name="T7" fmla="*/ 2147483647 h 44"/>
                <a:gd name="T8" fmla="*/ 2147483647 w 37"/>
                <a:gd name="T9" fmla="*/ 2147483647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0"/>
                  </a:moveTo>
                  <a:cubicBezTo>
                    <a:pt x="11" y="42"/>
                    <a:pt x="21" y="44"/>
                    <a:pt x="29" y="34"/>
                  </a:cubicBezTo>
                  <a:cubicBezTo>
                    <a:pt x="37" y="24"/>
                    <a:pt x="35" y="8"/>
                    <a:pt x="25" y="0"/>
                  </a:cubicBezTo>
                  <a:cubicBezTo>
                    <a:pt x="26" y="13"/>
                    <a:pt x="20" y="35"/>
                    <a:pt x="7" y="15"/>
                  </a:cubicBezTo>
                  <a:cubicBezTo>
                    <a:pt x="7" y="22"/>
                    <a:pt x="7" y="30"/>
                    <a:pt x="1" y="35"/>
                  </a:cubicBezTo>
                </a:path>
              </a:pathLst>
            </a:custGeom>
            <a:solidFill>
              <a:srgbClr val="9D0D47"/>
            </a:solidFill>
            <a:ln w="9525">
              <a:noFill/>
              <a:round/>
              <a:headEnd/>
              <a:tailEnd/>
            </a:ln>
          </p:spPr>
          <p:txBody>
            <a:bodyPr/>
            <a:lstStyle/>
            <a:p>
              <a:endParaRPr lang="it-IT">
                <a:solidFill>
                  <a:srgbClr val="000000"/>
                </a:solidFill>
                <a:latin typeface="Calibri" pitchFamily="34" charset="0"/>
              </a:endParaRPr>
            </a:p>
          </p:txBody>
        </p:sp>
        <p:sp>
          <p:nvSpPr>
            <p:cNvPr id="84064" name="Freeform 103"/>
            <p:cNvSpPr>
              <a:spLocks/>
            </p:cNvSpPr>
            <p:nvPr/>
          </p:nvSpPr>
          <p:spPr bwMode="auto">
            <a:xfrm>
              <a:off x="4582" y="1956"/>
              <a:ext cx="122" cy="72"/>
            </a:xfrm>
            <a:custGeom>
              <a:avLst/>
              <a:gdLst>
                <a:gd name="T0" fmla="*/ 0 w 49"/>
                <a:gd name="T1" fmla="*/ 2147483647 h 27"/>
                <a:gd name="T2" fmla="*/ 2147483647 w 49"/>
                <a:gd name="T3" fmla="*/ 2147483647 h 27"/>
                <a:gd name="T4" fmla="*/ 2147483647 w 49"/>
                <a:gd name="T5" fmla="*/ 0 h 27"/>
                <a:gd name="T6" fmla="*/ 2147483647 w 49"/>
                <a:gd name="T7" fmla="*/ 2147483647 h 27"/>
                <a:gd name="T8" fmla="*/ 0 60000 65536"/>
                <a:gd name="T9" fmla="*/ 0 60000 65536"/>
                <a:gd name="T10" fmla="*/ 0 60000 65536"/>
                <a:gd name="T11" fmla="*/ 0 60000 65536"/>
                <a:gd name="T12" fmla="*/ 0 w 49"/>
                <a:gd name="T13" fmla="*/ 0 h 27"/>
                <a:gd name="T14" fmla="*/ 49 w 49"/>
                <a:gd name="T15" fmla="*/ 27 h 27"/>
              </a:gdLst>
              <a:ahLst/>
              <a:cxnLst>
                <a:cxn ang="T8">
                  <a:pos x="T0" y="T1"/>
                </a:cxn>
                <a:cxn ang="T9">
                  <a:pos x="T2" y="T3"/>
                </a:cxn>
                <a:cxn ang="T10">
                  <a:pos x="T4" y="T5"/>
                </a:cxn>
                <a:cxn ang="T11">
                  <a:pos x="T6" y="T7"/>
                </a:cxn>
              </a:cxnLst>
              <a:rect l="T12" t="T13" r="T14" b="T15"/>
              <a:pathLst>
                <a:path w="49" h="27">
                  <a:moveTo>
                    <a:pt x="0" y="7"/>
                  </a:moveTo>
                  <a:cubicBezTo>
                    <a:pt x="6" y="17"/>
                    <a:pt x="17" y="27"/>
                    <a:pt x="30" y="26"/>
                  </a:cubicBezTo>
                  <a:cubicBezTo>
                    <a:pt x="44" y="25"/>
                    <a:pt x="49" y="11"/>
                    <a:pt x="41" y="0"/>
                  </a:cubicBezTo>
                  <a:cubicBezTo>
                    <a:pt x="41" y="16"/>
                    <a:pt x="13" y="17"/>
                    <a:pt x="7" y="6"/>
                  </a:cubicBezTo>
                </a:path>
              </a:pathLst>
            </a:custGeom>
            <a:solidFill>
              <a:srgbClr val="9D0D47"/>
            </a:solidFill>
            <a:ln w="9525">
              <a:noFill/>
              <a:round/>
              <a:headEnd/>
              <a:tailEnd/>
            </a:ln>
          </p:spPr>
          <p:txBody>
            <a:bodyPr/>
            <a:lstStyle/>
            <a:p>
              <a:endParaRPr lang="it-IT">
                <a:solidFill>
                  <a:srgbClr val="000000"/>
                </a:solidFill>
                <a:latin typeface="Calibri" pitchFamily="34" charset="0"/>
              </a:endParaRPr>
            </a:p>
          </p:txBody>
        </p:sp>
        <p:sp>
          <p:nvSpPr>
            <p:cNvPr id="84065" name="Freeform 104"/>
            <p:cNvSpPr>
              <a:spLocks/>
            </p:cNvSpPr>
            <p:nvPr/>
          </p:nvSpPr>
          <p:spPr bwMode="auto">
            <a:xfrm>
              <a:off x="4452" y="2025"/>
              <a:ext cx="80" cy="115"/>
            </a:xfrm>
            <a:custGeom>
              <a:avLst/>
              <a:gdLst>
                <a:gd name="T0" fmla="*/ 0 w 32"/>
                <a:gd name="T1" fmla="*/ 2147483647 h 43"/>
                <a:gd name="T2" fmla="*/ 2147483647 w 32"/>
                <a:gd name="T3" fmla="*/ 2147483647 h 43"/>
                <a:gd name="T4" fmla="*/ 2147483647 w 32"/>
                <a:gd name="T5" fmla="*/ 0 h 43"/>
                <a:gd name="T6" fmla="*/ 2147483647 w 32"/>
                <a:gd name="T7" fmla="*/ 2147483647 h 43"/>
                <a:gd name="T8" fmla="*/ 0 60000 65536"/>
                <a:gd name="T9" fmla="*/ 0 60000 65536"/>
                <a:gd name="T10" fmla="*/ 0 60000 65536"/>
                <a:gd name="T11" fmla="*/ 0 60000 65536"/>
                <a:gd name="T12" fmla="*/ 0 w 32"/>
                <a:gd name="T13" fmla="*/ 0 h 43"/>
                <a:gd name="T14" fmla="*/ 32 w 32"/>
                <a:gd name="T15" fmla="*/ 43 h 43"/>
              </a:gdLst>
              <a:ahLst/>
              <a:cxnLst>
                <a:cxn ang="T8">
                  <a:pos x="T0" y="T1"/>
                </a:cxn>
                <a:cxn ang="T9">
                  <a:pos x="T2" y="T3"/>
                </a:cxn>
                <a:cxn ang="T10">
                  <a:pos x="T4" y="T5"/>
                </a:cxn>
                <a:cxn ang="T11">
                  <a:pos x="T6" y="T7"/>
                </a:cxn>
              </a:cxnLst>
              <a:rect l="T12" t="T13" r="T14" b="T15"/>
              <a:pathLst>
                <a:path w="32" h="43">
                  <a:moveTo>
                    <a:pt x="0" y="27"/>
                  </a:moveTo>
                  <a:cubicBezTo>
                    <a:pt x="6" y="36"/>
                    <a:pt x="18" y="43"/>
                    <a:pt x="26" y="32"/>
                  </a:cubicBezTo>
                  <a:cubicBezTo>
                    <a:pt x="32" y="23"/>
                    <a:pt x="28" y="8"/>
                    <a:pt x="23" y="0"/>
                  </a:cubicBezTo>
                  <a:cubicBezTo>
                    <a:pt x="26" y="16"/>
                    <a:pt x="22" y="24"/>
                    <a:pt x="6" y="26"/>
                  </a:cubicBezTo>
                </a:path>
              </a:pathLst>
            </a:custGeom>
            <a:solidFill>
              <a:srgbClr val="9D0D47"/>
            </a:solidFill>
            <a:ln w="9525">
              <a:noFill/>
              <a:round/>
              <a:headEnd/>
              <a:tailEnd/>
            </a:ln>
          </p:spPr>
          <p:txBody>
            <a:bodyPr/>
            <a:lstStyle/>
            <a:p>
              <a:endParaRPr lang="it-IT">
                <a:solidFill>
                  <a:srgbClr val="000000"/>
                </a:solidFill>
                <a:latin typeface="Calibri" pitchFamily="34" charset="0"/>
              </a:endParaRPr>
            </a:p>
          </p:txBody>
        </p:sp>
        <p:sp>
          <p:nvSpPr>
            <p:cNvPr id="84066" name="Freeform 105"/>
            <p:cNvSpPr>
              <a:spLocks/>
            </p:cNvSpPr>
            <p:nvPr/>
          </p:nvSpPr>
          <p:spPr bwMode="auto">
            <a:xfrm>
              <a:off x="4579" y="1916"/>
              <a:ext cx="78" cy="45"/>
            </a:xfrm>
            <a:custGeom>
              <a:avLst/>
              <a:gdLst>
                <a:gd name="T0" fmla="*/ 2147483647 w 31"/>
                <a:gd name="T1" fmla="*/ 2147483647 h 17"/>
                <a:gd name="T2" fmla="*/ 2147483647 w 31"/>
                <a:gd name="T3" fmla="*/ 2147483647 h 17"/>
                <a:gd name="T4" fmla="*/ 2147483647 w 31"/>
                <a:gd name="T5" fmla="*/ 2147483647 h 17"/>
                <a:gd name="T6" fmla="*/ 0 60000 65536"/>
                <a:gd name="T7" fmla="*/ 0 60000 65536"/>
                <a:gd name="T8" fmla="*/ 0 60000 65536"/>
                <a:gd name="T9" fmla="*/ 0 w 31"/>
                <a:gd name="T10" fmla="*/ 0 h 17"/>
                <a:gd name="T11" fmla="*/ 31 w 31"/>
                <a:gd name="T12" fmla="*/ 17 h 17"/>
              </a:gdLst>
              <a:ahLst/>
              <a:cxnLst>
                <a:cxn ang="T6">
                  <a:pos x="T0" y="T1"/>
                </a:cxn>
                <a:cxn ang="T7">
                  <a:pos x="T2" y="T3"/>
                </a:cxn>
                <a:cxn ang="T8">
                  <a:pos x="T4" y="T5"/>
                </a:cxn>
              </a:cxnLst>
              <a:rect l="T9" t="T10" r="T11" b="T12"/>
              <a:pathLst>
                <a:path w="31" h="17">
                  <a:moveTo>
                    <a:pt x="31" y="10"/>
                  </a:moveTo>
                  <a:cubicBezTo>
                    <a:pt x="24" y="0"/>
                    <a:pt x="0" y="1"/>
                    <a:pt x="3" y="17"/>
                  </a:cubicBezTo>
                  <a:cubicBezTo>
                    <a:pt x="10" y="12"/>
                    <a:pt x="22" y="6"/>
                    <a:pt x="31" y="12"/>
                  </a:cubicBezTo>
                </a:path>
              </a:pathLst>
            </a:custGeom>
            <a:solidFill>
              <a:srgbClr val="D27E9C"/>
            </a:solidFill>
            <a:ln w="9525">
              <a:noFill/>
              <a:round/>
              <a:headEnd/>
              <a:tailEnd/>
            </a:ln>
          </p:spPr>
          <p:txBody>
            <a:bodyPr/>
            <a:lstStyle/>
            <a:p>
              <a:endParaRPr lang="it-IT">
                <a:solidFill>
                  <a:srgbClr val="000000"/>
                </a:solidFill>
                <a:latin typeface="Calibri" pitchFamily="34" charset="0"/>
              </a:endParaRPr>
            </a:p>
          </p:txBody>
        </p:sp>
        <p:sp>
          <p:nvSpPr>
            <p:cNvPr id="84067" name="Freeform 106"/>
            <p:cNvSpPr>
              <a:spLocks/>
            </p:cNvSpPr>
            <p:nvPr/>
          </p:nvSpPr>
          <p:spPr bwMode="auto">
            <a:xfrm>
              <a:off x="4719" y="2119"/>
              <a:ext cx="33" cy="13"/>
            </a:xfrm>
            <a:custGeom>
              <a:avLst/>
              <a:gdLst>
                <a:gd name="T0" fmla="*/ 0 w 13"/>
                <a:gd name="T1" fmla="*/ 2147483647 h 5"/>
                <a:gd name="T2" fmla="*/ 2147483647 w 13"/>
                <a:gd name="T3" fmla="*/ 2147483647 h 5"/>
                <a:gd name="T4" fmla="*/ 0 60000 65536"/>
                <a:gd name="T5" fmla="*/ 0 60000 65536"/>
                <a:gd name="T6" fmla="*/ 0 w 13"/>
                <a:gd name="T7" fmla="*/ 0 h 5"/>
                <a:gd name="T8" fmla="*/ 13 w 13"/>
                <a:gd name="T9" fmla="*/ 5 h 5"/>
              </a:gdLst>
              <a:ahLst/>
              <a:cxnLst>
                <a:cxn ang="T4">
                  <a:pos x="T0" y="T1"/>
                </a:cxn>
                <a:cxn ang="T5">
                  <a:pos x="T2" y="T3"/>
                </a:cxn>
              </a:cxnLst>
              <a:rect l="T6" t="T7" r="T8" b="T9"/>
              <a:pathLst>
                <a:path w="13" h="5">
                  <a:moveTo>
                    <a:pt x="0" y="5"/>
                  </a:moveTo>
                  <a:cubicBezTo>
                    <a:pt x="3" y="3"/>
                    <a:pt x="9" y="0"/>
                    <a:pt x="13" y="2"/>
                  </a:cubicBezTo>
                </a:path>
              </a:pathLst>
            </a:custGeom>
            <a:solidFill>
              <a:srgbClr val="D27E9C"/>
            </a:solidFill>
            <a:ln w="9525">
              <a:noFill/>
              <a:round/>
              <a:headEnd/>
              <a:tailEnd/>
            </a:ln>
          </p:spPr>
          <p:txBody>
            <a:bodyPr/>
            <a:lstStyle/>
            <a:p>
              <a:endParaRPr lang="it-IT">
                <a:solidFill>
                  <a:srgbClr val="000000"/>
                </a:solidFill>
                <a:latin typeface="Calibri" pitchFamily="34" charset="0"/>
              </a:endParaRPr>
            </a:p>
          </p:txBody>
        </p:sp>
        <p:sp>
          <p:nvSpPr>
            <p:cNvPr id="84068" name="Freeform 107"/>
            <p:cNvSpPr>
              <a:spLocks/>
            </p:cNvSpPr>
            <p:nvPr/>
          </p:nvSpPr>
          <p:spPr bwMode="auto">
            <a:xfrm>
              <a:off x="4241" y="1786"/>
              <a:ext cx="403" cy="642"/>
            </a:xfrm>
            <a:custGeom>
              <a:avLst/>
              <a:gdLst>
                <a:gd name="T0" fmla="*/ 2147483647 w 161"/>
                <a:gd name="T1" fmla="*/ 0 h 241"/>
                <a:gd name="T2" fmla="*/ 0 w 161"/>
                <a:gd name="T3" fmla="*/ 2147483647 h 241"/>
                <a:gd name="T4" fmla="*/ 2147483647 w 161"/>
                <a:gd name="T5" fmla="*/ 0 h 241"/>
                <a:gd name="T6" fmla="*/ 0 60000 65536"/>
                <a:gd name="T7" fmla="*/ 0 60000 65536"/>
                <a:gd name="T8" fmla="*/ 0 60000 65536"/>
                <a:gd name="T9" fmla="*/ 0 w 161"/>
                <a:gd name="T10" fmla="*/ 0 h 241"/>
                <a:gd name="T11" fmla="*/ 161 w 161"/>
                <a:gd name="T12" fmla="*/ 241 h 241"/>
              </a:gdLst>
              <a:ahLst/>
              <a:cxnLst>
                <a:cxn ang="T6">
                  <a:pos x="T0" y="T1"/>
                </a:cxn>
                <a:cxn ang="T7">
                  <a:pos x="T2" y="T3"/>
                </a:cxn>
                <a:cxn ang="T8">
                  <a:pos x="T4" y="T5"/>
                </a:cxn>
              </a:cxnLst>
              <a:rect l="T9" t="T10" r="T11" b="T12"/>
              <a:pathLst>
                <a:path w="161" h="241">
                  <a:moveTo>
                    <a:pt x="161" y="0"/>
                  </a:moveTo>
                  <a:cubicBezTo>
                    <a:pt x="71" y="0"/>
                    <a:pt x="0" y="120"/>
                    <a:pt x="0" y="241"/>
                  </a:cubicBezTo>
                  <a:cubicBezTo>
                    <a:pt x="21" y="54"/>
                    <a:pt x="117" y="0"/>
                    <a:pt x="161" y="0"/>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069" name="Freeform 108"/>
            <p:cNvSpPr>
              <a:spLocks/>
            </p:cNvSpPr>
            <p:nvPr/>
          </p:nvSpPr>
          <p:spPr bwMode="auto">
            <a:xfrm>
              <a:off x="4322" y="2441"/>
              <a:ext cx="42" cy="104"/>
            </a:xfrm>
            <a:custGeom>
              <a:avLst/>
              <a:gdLst>
                <a:gd name="T0" fmla="*/ 2147483647 w 17"/>
                <a:gd name="T1" fmla="*/ 2147483647 h 39"/>
                <a:gd name="T2" fmla="*/ 2147483647 w 17"/>
                <a:gd name="T3" fmla="*/ 2147483647 h 39"/>
                <a:gd name="T4" fmla="*/ 0 w 17"/>
                <a:gd name="T5" fmla="*/ 2147483647 h 39"/>
                <a:gd name="T6" fmla="*/ 2147483647 w 17"/>
                <a:gd name="T7" fmla="*/ 2147483647 h 39"/>
                <a:gd name="T8" fmla="*/ 2147483647 w 17"/>
                <a:gd name="T9" fmla="*/ 2147483647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17" y="1"/>
                  </a:moveTo>
                  <a:cubicBezTo>
                    <a:pt x="13" y="3"/>
                    <a:pt x="11" y="8"/>
                    <a:pt x="9" y="20"/>
                  </a:cubicBezTo>
                  <a:cubicBezTo>
                    <a:pt x="7" y="31"/>
                    <a:pt x="5" y="39"/>
                    <a:pt x="0" y="39"/>
                  </a:cubicBezTo>
                  <a:cubicBezTo>
                    <a:pt x="4" y="37"/>
                    <a:pt x="5" y="29"/>
                    <a:pt x="7" y="20"/>
                  </a:cubicBezTo>
                  <a:cubicBezTo>
                    <a:pt x="8" y="10"/>
                    <a:pt x="13" y="0"/>
                    <a:pt x="17" y="1"/>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70" name="Freeform 109"/>
            <p:cNvSpPr>
              <a:spLocks/>
            </p:cNvSpPr>
            <p:nvPr/>
          </p:nvSpPr>
          <p:spPr bwMode="auto">
            <a:xfrm>
              <a:off x="4372"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20" y="43"/>
                    <a:pt x="18"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71" name="Freeform 110"/>
            <p:cNvSpPr>
              <a:spLocks/>
            </p:cNvSpPr>
            <p:nvPr/>
          </p:nvSpPr>
          <p:spPr bwMode="auto">
            <a:xfrm>
              <a:off x="4432" y="2441"/>
              <a:ext cx="40" cy="107"/>
            </a:xfrm>
            <a:custGeom>
              <a:avLst/>
              <a:gdLst>
                <a:gd name="T0" fmla="*/ 2147483647 w 16"/>
                <a:gd name="T1" fmla="*/ 2147483647 h 40"/>
                <a:gd name="T2" fmla="*/ 2147483647 w 16"/>
                <a:gd name="T3" fmla="*/ 2147483647 h 40"/>
                <a:gd name="T4" fmla="*/ 0 w 16"/>
                <a:gd name="T5" fmla="*/ 2147483647 h 40"/>
                <a:gd name="T6" fmla="*/ 2147483647 w 16"/>
                <a:gd name="T7" fmla="*/ 2147483647 h 40"/>
                <a:gd name="T8" fmla="*/ 2147483647 w 16"/>
                <a:gd name="T9" fmla="*/ 2147483647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16" y="2"/>
                  </a:moveTo>
                  <a:cubicBezTo>
                    <a:pt x="12" y="4"/>
                    <a:pt x="9" y="9"/>
                    <a:pt x="8" y="20"/>
                  </a:cubicBezTo>
                  <a:cubicBezTo>
                    <a:pt x="7" y="32"/>
                    <a:pt x="5" y="40"/>
                    <a:pt x="0" y="40"/>
                  </a:cubicBezTo>
                  <a:cubicBezTo>
                    <a:pt x="3" y="38"/>
                    <a:pt x="5" y="29"/>
                    <a:pt x="5" y="20"/>
                  </a:cubicBezTo>
                  <a:cubicBezTo>
                    <a:pt x="7" y="10"/>
                    <a:pt x="11" y="0"/>
                    <a:pt x="16" y="2"/>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72" name="Freeform 111"/>
            <p:cNvSpPr>
              <a:spLocks/>
            </p:cNvSpPr>
            <p:nvPr/>
          </p:nvSpPr>
          <p:spPr bwMode="auto">
            <a:xfrm>
              <a:off x="4477"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20" y="43"/>
                    <a:pt x="18"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73" name="Freeform 112"/>
            <p:cNvSpPr>
              <a:spLocks/>
            </p:cNvSpPr>
            <p:nvPr/>
          </p:nvSpPr>
          <p:spPr bwMode="auto">
            <a:xfrm>
              <a:off x="4534" y="2441"/>
              <a:ext cx="40" cy="107"/>
            </a:xfrm>
            <a:custGeom>
              <a:avLst/>
              <a:gdLst>
                <a:gd name="T0" fmla="*/ 2147483647 w 16"/>
                <a:gd name="T1" fmla="*/ 2147483647 h 40"/>
                <a:gd name="T2" fmla="*/ 2147483647 w 16"/>
                <a:gd name="T3" fmla="*/ 2147483647 h 40"/>
                <a:gd name="T4" fmla="*/ 0 w 16"/>
                <a:gd name="T5" fmla="*/ 2147483647 h 40"/>
                <a:gd name="T6" fmla="*/ 2147483647 w 16"/>
                <a:gd name="T7" fmla="*/ 2147483647 h 40"/>
                <a:gd name="T8" fmla="*/ 2147483647 w 16"/>
                <a:gd name="T9" fmla="*/ 2147483647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16" y="2"/>
                  </a:moveTo>
                  <a:cubicBezTo>
                    <a:pt x="12" y="4"/>
                    <a:pt x="10" y="9"/>
                    <a:pt x="8" y="20"/>
                  </a:cubicBezTo>
                  <a:cubicBezTo>
                    <a:pt x="7" y="32"/>
                    <a:pt x="5" y="40"/>
                    <a:pt x="0" y="40"/>
                  </a:cubicBezTo>
                  <a:cubicBezTo>
                    <a:pt x="4" y="38"/>
                    <a:pt x="5" y="29"/>
                    <a:pt x="6" y="20"/>
                  </a:cubicBezTo>
                  <a:cubicBezTo>
                    <a:pt x="7" y="10"/>
                    <a:pt x="12" y="0"/>
                    <a:pt x="16" y="2"/>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74" name="Freeform 113"/>
            <p:cNvSpPr>
              <a:spLocks/>
            </p:cNvSpPr>
            <p:nvPr/>
          </p:nvSpPr>
          <p:spPr bwMode="auto">
            <a:xfrm>
              <a:off x="4582"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19" y="43"/>
                    <a:pt x="17"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75" name="Freeform 114"/>
            <p:cNvSpPr>
              <a:spLocks/>
            </p:cNvSpPr>
            <p:nvPr/>
          </p:nvSpPr>
          <p:spPr bwMode="auto">
            <a:xfrm>
              <a:off x="4642" y="2441"/>
              <a:ext cx="37" cy="107"/>
            </a:xfrm>
            <a:custGeom>
              <a:avLst/>
              <a:gdLst>
                <a:gd name="T0" fmla="*/ 2147483647 w 15"/>
                <a:gd name="T1" fmla="*/ 2147483647 h 40"/>
                <a:gd name="T2" fmla="*/ 2147483647 w 15"/>
                <a:gd name="T3" fmla="*/ 2147483647 h 40"/>
                <a:gd name="T4" fmla="*/ 0 w 15"/>
                <a:gd name="T5" fmla="*/ 2147483647 h 40"/>
                <a:gd name="T6" fmla="*/ 2147483647 w 15"/>
                <a:gd name="T7" fmla="*/ 2147483647 h 40"/>
                <a:gd name="T8" fmla="*/ 2147483647 w 15"/>
                <a:gd name="T9" fmla="*/ 2147483647 h 40"/>
                <a:gd name="T10" fmla="*/ 0 60000 65536"/>
                <a:gd name="T11" fmla="*/ 0 60000 65536"/>
                <a:gd name="T12" fmla="*/ 0 60000 65536"/>
                <a:gd name="T13" fmla="*/ 0 60000 65536"/>
                <a:gd name="T14" fmla="*/ 0 60000 65536"/>
                <a:gd name="T15" fmla="*/ 0 w 15"/>
                <a:gd name="T16" fmla="*/ 0 h 40"/>
                <a:gd name="T17" fmla="*/ 15 w 15"/>
                <a:gd name="T18" fmla="*/ 40 h 40"/>
              </a:gdLst>
              <a:ahLst/>
              <a:cxnLst>
                <a:cxn ang="T10">
                  <a:pos x="T0" y="T1"/>
                </a:cxn>
                <a:cxn ang="T11">
                  <a:pos x="T2" y="T3"/>
                </a:cxn>
                <a:cxn ang="T12">
                  <a:pos x="T4" y="T5"/>
                </a:cxn>
                <a:cxn ang="T13">
                  <a:pos x="T6" y="T7"/>
                </a:cxn>
                <a:cxn ang="T14">
                  <a:pos x="T8" y="T9"/>
                </a:cxn>
              </a:cxnLst>
              <a:rect l="T15" t="T16" r="T17" b="T18"/>
              <a:pathLst>
                <a:path w="15" h="40">
                  <a:moveTo>
                    <a:pt x="15" y="2"/>
                  </a:moveTo>
                  <a:cubicBezTo>
                    <a:pt x="11" y="4"/>
                    <a:pt x="9" y="9"/>
                    <a:pt x="8" y="20"/>
                  </a:cubicBezTo>
                  <a:cubicBezTo>
                    <a:pt x="6" y="32"/>
                    <a:pt x="5" y="40"/>
                    <a:pt x="0" y="40"/>
                  </a:cubicBezTo>
                  <a:cubicBezTo>
                    <a:pt x="3" y="38"/>
                    <a:pt x="4" y="29"/>
                    <a:pt x="5" y="20"/>
                  </a:cubicBezTo>
                  <a:cubicBezTo>
                    <a:pt x="6" y="10"/>
                    <a:pt x="11" y="0"/>
                    <a:pt x="15" y="2"/>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76" name="Freeform 115"/>
            <p:cNvSpPr>
              <a:spLocks/>
            </p:cNvSpPr>
            <p:nvPr/>
          </p:nvSpPr>
          <p:spPr bwMode="auto">
            <a:xfrm>
              <a:off x="4687"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20" y="43"/>
                    <a:pt x="18"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77" name="Freeform 116"/>
            <p:cNvSpPr>
              <a:spLocks/>
            </p:cNvSpPr>
            <p:nvPr/>
          </p:nvSpPr>
          <p:spPr bwMode="auto">
            <a:xfrm>
              <a:off x="4747" y="2441"/>
              <a:ext cx="37" cy="107"/>
            </a:xfrm>
            <a:custGeom>
              <a:avLst/>
              <a:gdLst>
                <a:gd name="T0" fmla="*/ 2147483647 w 15"/>
                <a:gd name="T1" fmla="*/ 2147483647 h 40"/>
                <a:gd name="T2" fmla="*/ 2147483647 w 15"/>
                <a:gd name="T3" fmla="*/ 2147483647 h 40"/>
                <a:gd name="T4" fmla="*/ 0 w 15"/>
                <a:gd name="T5" fmla="*/ 2147483647 h 40"/>
                <a:gd name="T6" fmla="*/ 2147483647 w 15"/>
                <a:gd name="T7" fmla="*/ 2147483647 h 40"/>
                <a:gd name="T8" fmla="*/ 2147483647 w 15"/>
                <a:gd name="T9" fmla="*/ 2147483647 h 40"/>
                <a:gd name="T10" fmla="*/ 0 60000 65536"/>
                <a:gd name="T11" fmla="*/ 0 60000 65536"/>
                <a:gd name="T12" fmla="*/ 0 60000 65536"/>
                <a:gd name="T13" fmla="*/ 0 60000 65536"/>
                <a:gd name="T14" fmla="*/ 0 60000 65536"/>
                <a:gd name="T15" fmla="*/ 0 w 15"/>
                <a:gd name="T16" fmla="*/ 0 h 40"/>
                <a:gd name="T17" fmla="*/ 15 w 15"/>
                <a:gd name="T18" fmla="*/ 40 h 40"/>
              </a:gdLst>
              <a:ahLst/>
              <a:cxnLst>
                <a:cxn ang="T10">
                  <a:pos x="T0" y="T1"/>
                </a:cxn>
                <a:cxn ang="T11">
                  <a:pos x="T2" y="T3"/>
                </a:cxn>
                <a:cxn ang="T12">
                  <a:pos x="T4" y="T5"/>
                </a:cxn>
                <a:cxn ang="T13">
                  <a:pos x="T6" y="T7"/>
                </a:cxn>
                <a:cxn ang="T14">
                  <a:pos x="T8" y="T9"/>
                </a:cxn>
              </a:cxnLst>
              <a:rect l="T15" t="T16" r="T17" b="T18"/>
              <a:pathLst>
                <a:path w="15" h="40">
                  <a:moveTo>
                    <a:pt x="15" y="2"/>
                  </a:moveTo>
                  <a:cubicBezTo>
                    <a:pt x="11" y="4"/>
                    <a:pt x="9" y="9"/>
                    <a:pt x="8" y="20"/>
                  </a:cubicBezTo>
                  <a:cubicBezTo>
                    <a:pt x="6" y="32"/>
                    <a:pt x="5" y="40"/>
                    <a:pt x="0" y="40"/>
                  </a:cubicBezTo>
                  <a:cubicBezTo>
                    <a:pt x="3" y="38"/>
                    <a:pt x="4" y="29"/>
                    <a:pt x="5" y="20"/>
                  </a:cubicBezTo>
                  <a:cubicBezTo>
                    <a:pt x="6" y="10"/>
                    <a:pt x="11" y="0"/>
                    <a:pt x="15" y="2"/>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78" name="Freeform 117"/>
            <p:cNvSpPr>
              <a:spLocks/>
            </p:cNvSpPr>
            <p:nvPr/>
          </p:nvSpPr>
          <p:spPr bwMode="auto">
            <a:xfrm>
              <a:off x="4792"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20" y="43"/>
                    <a:pt x="18"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79" name="Freeform 118"/>
            <p:cNvSpPr>
              <a:spLocks/>
            </p:cNvSpPr>
            <p:nvPr/>
          </p:nvSpPr>
          <p:spPr bwMode="auto">
            <a:xfrm>
              <a:off x="4852" y="2441"/>
              <a:ext cx="40" cy="107"/>
            </a:xfrm>
            <a:custGeom>
              <a:avLst/>
              <a:gdLst>
                <a:gd name="T0" fmla="*/ 2147483647 w 16"/>
                <a:gd name="T1" fmla="*/ 2147483647 h 40"/>
                <a:gd name="T2" fmla="*/ 2147483647 w 16"/>
                <a:gd name="T3" fmla="*/ 2147483647 h 40"/>
                <a:gd name="T4" fmla="*/ 0 w 16"/>
                <a:gd name="T5" fmla="*/ 2147483647 h 40"/>
                <a:gd name="T6" fmla="*/ 2147483647 w 16"/>
                <a:gd name="T7" fmla="*/ 2147483647 h 40"/>
                <a:gd name="T8" fmla="*/ 2147483647 w 16"/>
                <a:gd name="T9" fmla="*/ 2147483647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16" y="2"/>
                  </a:moveTo>
                  <a:cubicBezTo>
                    <a:pt x="12" y="4"/>
                    <a:pt x="9" y="9"/>
                    <a:pt x="8" y="20"/>
                  </a:cubicBezTo>
                  <a:cubicBezTo>
                    <a:pt x="7" y="32"/>
                    <a:pt x="5" y="40"/>
                    <a:pt x="0" y="40"/>
                  </a:cubicBezTo>
                  <a:cubicBezTo>
                    <a:pt x="3" y="38"/>
                    <a:pt x="5" y="29"/>
                    <a:pt x="5" y="20"/>
                  </a:cubicBezTo>
                  <a:cubicBezTo>
                    <a:pt x="7" y="10"/>
                    <a:pt x="11" y="0"/>
                    <a:pt x="16" y="2"/>
                  </a:cubicBezTo>
                  <a:close/>
                </a:path>
              </a:pathLst>
            </a:custGeom>
            <a:solidFill>
              <a:srgbClr val="ED7800"/>
            </a:solidFill>
            <a:ln w="9525">
              <a:noFill/>
              <a:round/>
              <a:headEnd/>
              <a:tailEnd/>
            </a:ln>
          </p:spPr>
          <p:txBody>
            <a:bodyPr/>
            <a:lstStyle/>
            <a:p>
              <a:endParaRPr lang="it-IT">
                <a:solidFill>
                  <a:srgbClr val="000000"/>
                </a:solidFill>
                <a:latin typeface="Calibri" pitchFamily="34" charset="0"/>
              </a:endParaRPr>
            </a:p>
          </p:txBody>
        </p:sp>
        <p:sp>
          <p:nvSpPr>
            <p:cNvPr id="84080" name="Freeform 119"/>
            <p:cNvSpPr>
              <a:spLocks/>
            </p:cNvSpPr>
            <p:nvPr/>
          </p:nvSpPr>
          <p:spPr bwMode="auto">
            <a:xfrm>
              <a:off x="4897" y="2428"/>
              <a:ext cx="52" cy="117"/>
            </a:xfrm>
            <a:custGeom>
              <a:avLst/>
              <a:gdLst>
                <a:gd name="T0" fmla="*/ 0 w 21"/>
                <a:gd name="T1" fmla="*/ 2147483647 h 44"/>
                <a:gd name="T2" fmla="*/ 2147483647 w 21"/>
                <a:gd name="T3" fmla="*/ 2147483647 h 44"/>
                <a:gd name="T4" fmla="*/ 2147483647 w 21"/>
                <a:gd name="T5" fmla="*/ 2147483647 h 44"/>
                <a:gd name="T6" fmla="*/ 2147483647 w 21"/>
                <a:gd name="T7" fmla="*/ 2147483647 h 44"/>
                <a:gd name="T8" fmla="*/ 0 w 21"/>
                <a:gd name="T9" fmla="*/ 2147483647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5"/>
                  </a:moveTo>
                  <a:cubicBezTo>
                    <a:pt x="5" y="4"/>
                    <a:pt x="11" y="5"/>
                    <a:pt x="13" y="15"/>
                  </a:cubicBezTo>
                  <a:cubicBezTo>
                    <a:pt x="15" y="26"/>
                    <a:pt x="16" y="44"/>
                    <a:pt x="21" y="44"/>
                  </a:cubicBezTo>
                  <a:cubicBezTo>
                    <a:pt x="20" y="43"/>
                    <a:pt x="18" y="27"/>
                    <a:pt x="17" y="19"/>
                  </a:cubicBezTo>
                  <a:cubicBezTo>
                    <a:pt x="16" y="9"/>
                    <a:pt x="10" y="0"/>
                    <a:pt x="0" y="5"/>
                  </a:cubicBezTo>
                  <a:close/>
                </a:path>
              </a:pathLst>
            </a:custGeom>
            <a:solidFill>
              <a:srgbClr val="FEECD2"/>
            </a:solidFill>
            <a:ln w="9525">
              <a:noFill/>
              <a:round/>
              <a:headEnd/>
              <a:tailEnd/>
            </a:ln>
          </p:spPr>
          <p:txBody>
            <a:bodyPr/>
            <a:lstStyle/>
            <a:p>
              <a:endParaRPr lang="it-IT">
                <a:solidFill>
                  <a:srgbClr val="000000"/>
                </a:solidFill>
                <a:latin typeface="Calibri" pitchFamily="34" charset="0"/>
              </a:endParaRPr>
            </a:p>
          </p:txBody>
        </p:sp>
        <p:sp>
          <p:nvSpPr>
            <p:cNvPr id="84081" name="Freeform 120"/>
            <p:cNvSpPr>
              <a:spLocks/>
            </p:cNvSpPr>
            <p:nvPr/>
          </p:nvSpPr>
          <p:spPr bwMode="auto">
            <a:xfrm>
              <a:off x="4224" y="1767"/>
              <a:ext cx="833" cy="786"/>
            </a:xfrm>
            <a:custGeom>
              <a:avLst/>
              <a:gdLst>
                <a:gd name="T0" fmla="*/ 2147483647 w 333"/>
                <a:gd name="T1" fmla="*/ 2147483647 h 295"/>
                <a:gd name="T2" fmla="*/ 0 w 333"/>
                <a:gd name="T3" fmla="*/ 2147483647 h 295"/>
                <a:gd name="T4" fmla="*/ 2147483647 w 333"/>
                <a:gd name="T5" fmla="*/ 0 h 295"/>
                <a:gd name="T6" fmla="*/ 2147483647 w 333"/>
                <a:gd name="T7" fmla="*/ 2147483647 h 295"/>
                <a:gd name="T8" fmla="*/ 2147483647 w 333"/>
                <a:gd name="T9" fmla="*/ 2147483647 h 295"/>
                <a:gd name="T10" fmla="*/ 2147483647 w 333"/>
                <a:gd name="T11" fmla="*/ 2147483647 h 295"/>
                <a:gd name="T12" fmla="*/ 2147483647 w 333"/>
                <a:gd name="T13" fmla="*/ 2147483647 h 295"/>
                <a:gd name="T14" fmla="*/ 2147483647 w 333"/>
                <a:gd name="T15" fmla="*/ 2147483647 h 295"/>
                <a:gd name="T16" fmla="*/ 2147483647 w 333"/>
                <a:gd name="T17" fmla="*/ 2147483647 h 295"/>
                <a:gd name="T18" fmla="*/ 2147483647 w 333"/>
                <a:gd name="T19" fmla="*/ 2147483647 h 295"/>
                <a:gd name="T20" fmla="*/ 2147483647 w 333"/>
                <a:gd name="T21" fmla="*/ 2147483647 h 295"/>
                <a:gd name="T22" fmla="*/ 2147483647 w 333"/>
                <a:gd name="T23" fmla="*/ 2147483647 h 295"/>
                <a:gd name="T24" fmla="*/ 2147483647 w 333"/>
                <a:gd name="T25" fmla="*/ 2147483647 h 295"/>
                <a:gd name="T26" fmla="*/ 2147483647 w 333"/>
                <a:gd name="T27" fmla="*/ 2147483647 h 295"/>
                <a:gd name="T28" fmla="*/ 2147483647 w 333"/>
                <a:gd name="T29" fmla="*/ 2147483647 h 295"/>
                <a:gd name="T30" fmla="*/ 2147483647 w 333"/>
                <a:gd name="T31" fmla="*/ 2147483647 h 295"/>
                <a:gd name="T32" fmla="*/ 2147483647 w 333"/>
                <a:gd name="T33" fmla="*/ 2147483647 h 295"/>
                <a:gd name="T34" fmla="*/ 2147483647 w 333"/>
                <a:gd name="T35" fmla="*/ 2147483647 h 295"/>
                <a:gd name="T36" fmla="*/ 2147483647 w 333"/>
                <a:gd name="T37" fmla="*/ 2147483647 h 295"/>
                <a:gd name="T38" fmla="*/ 2147483647 w 333"/>
                <a:gd name="T39" fmla="*/ 2147483647 h 295"/>
                <a:gd name="T40" fmla="*/ 2147483647 w 333"/>
                <a:gd name="T41" fmla="*/ 2147483647 h 295"/>
                <a:gd name="T42" fmla="*/ 2147483647 w 333"/>
                <a:gd name="T43" fmla="*/ 2147483647 h 295"/>
                <a:gd name="T44" fmla="*/ 2147483647 w 333"/>
                <a:gd name="T45" fmla="*/ 2147483647 h 295"/>
                <a:gd name="T46" fmla="*/ 2147483647 w 333"/>
                <a:gd name="T47" fmla="*/ 2147483647 h 295"/>
                <a:gd name="T48" fmla="*/ 2147483647 w 333"/>
                <a:gd name="T49" fmla="*/ 2147483647 h 295"/>
                <a:gd name="T50" fmla="*/ 2147483647 w 333"/>
                <a:gd name="T51" fmla="*/ 2147483647 h 295"/>
                <a:gd name="T52" fmla="*/ 2147483647 w 333"/>
                <a:gd name="T53" fmla="*/ 2147483647 h 295"/>
                <a:gd name="T54" fmla="*/ 2147483647 w 333"/>
                <a:gd name="T55" fmla="*/ 2147483647 h 295"/>
                <a:gd name="T56" fmla="*/ 2147483647 w 333"/>
                <a:gd name="T57" fmla="*/ 2147483647 h 2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95"/>
                <a:gd name="T89" fmla="*/ 333 w 333"/>
                <a:gd name="T90" fmla="*/ 295 h 2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95">
                  <a:moveTo>
                    <a:pt x="40" y="295"/>
                  </a:moveTo>
                  <a:cubicBezTo>
                    <a:pt x="15" y="295"/>
                    <a:pt x="0" y="275"/>
                    <a:pt x="0" y="251"/>
                  </a:cubicBezTo>
                  <a:cubicBezTo>
                    <a:pt x="0" y="124"/>
                    <a:pt x="72" y="0"/>
                    <a:pt x="166" y="0"/>
                  </a:cubicBezTo>
                  <a:cubicBezTo>
                    <a:pt x="261" y="0"/>
                    <a:pt x="333" y="124"/>
                    <a:pt x="333" y="251"/>
                  </a:cubicBezTo>
                  <a:cubicBezTo>
                    <a:pt x="333" y="275"/>
                    <a:pt x="318" y="295"/>
                    <a:pt x="293" y="295"/>
                  </a:cubicBezTo>
                  <a:cubicBezTo>
                    <a:pt x="293" y="295"/>
                    <a:pt x="293" y="295"/>
                    <a:pt x="293" y="295"/>
                  </a:cubicBezTo>
                  <a:cubicBezTo>
                    <a:pt x="278" y="295"/>
                    <a:pt x="287" y="256"/>
                    <a:pt x="272" y="256"/>
                  </a:cubicBezTo>
                  <a:cubicBezTo>
                    <a:pt x="271" y="256"/>
                    <a:pt x="271" y="256"/>
                    <a:pt x="271" y="256"/>
                  </a:cubicBezTo>
                  <a:cubicBezTo>
                    <a:pt x="256" y="256"/>
                    <a:pt x="266" y="295"/>
                    <a:pt x="251" y="295"/>
                  </a:cubicBezTo>
                  <a:cubicBezTo>
                    <a:pt x="251" y="295"/>
                    <a:pt x="251" y="295"/>
                    <a:pt x="251" y="295"/>
                  </a:cubicBezTo>
                  <a:cubicBezTo>
                    <a:pt x="235" y="295"/>
                    <a:pt x="245" y="256"/>
                    <a:pt x="230" y="256"/>
                  </a:cubicBezTo>
                  <a:cubicBezTo>
                    <a:pt x="229" y="256"/>
                    <a:pt x="229" y="256"/>
                    <a:pt x="229" y="256"/>
                  </a:cubicBezTo>
                  <a:cubicBezTo>
                    <a:pt x="214" y="256"/>
                    <a:pt x="224" y="295"/>
                    <a:pt x="209" y="295"/>
                  </a:cubicBezTo>
                  <a:cubicBezTo>
                    <a:pt x="208" y="295"/>
                    <a:pt x="208" y="295"/>
                    <a:pt x="208" y="295"/>
                  </a:cubicBezTo>
                  <a:cubicBezTo>
                    <a:pt x="193" y="295"/>
                    <a:pt x="203" y="256"/>
                    <a:pt x="187" y="256"/>
                  </a:cubicBezTo>
                  <a:cubicBezTo>
                    <a:pt x="187" y="256"/>
                    <a:pt x="187" y="256"/>
                    <a:pt x="187" y="256"/>
                  </a:cubicBezTo>
                  <a:cubicBezTo>
                    <a:pt x="172" y="256"/>
                    <a:pt x="182" y="295"/>
                    <a:pt x="166" y="295"/>
                  </a:cubicBezTo>
                  <a:cubicBezTo>
                    <a:pt x="166" y="295"/>
                    <a:pt x="166" y="295"/>
                    <a:pt x="166" y="295"/>
                  </a:cubicBezTo>
                  <a:cubicBezTo>
                    <a:pt x="151" y="295"/>
                    <a:pt x="161" y="256"/>
                    <a:pt x="145" y="256"/>
                  </a:cubicBezTo>
                  <a:cubicBezTo>
                    <a:pt x="145" y="256"/>
                    <a:pt x="145" y="256"/>
                    <a:pt x="145" y="256"/>
                  </a:cubicBezTo>
                  <a:cubicBezTo>
                    <a:pt x="130" y="256"/>
                    <a:pt x="140" y="295"/>
                    <a:pt x="124" y="295"/>
                  </a:cubicBezTo>
                  <a:cubicBezTo>
                    <a:pt x="124" y="295"/>
                    <a:pt x="124" y="295"/>
                    <a:pt x="124" y="295"/>
                  </a:cubicBezTo>
                  <a:cubicBezTo>
                    <a:pt x="109" y="295"/>
                    <a:pt x="119" y="256"/>
                    <a:pt x="103" y="256"/>
                  </a:cubicBezTo>
                  <a:cubicBezTo>
                    <a:pt x="103" y="256"/>
                    <a:pt x="103" y="256"/>
                    <a:pt x="103" y="256"/>
                  </a:cubicBezTo>
                  <a:cubicBezTo>
                    <a:pt x="88" y="256"/>
                    <a:pt x="98" y="295"/>
                    <a:pt x="82" y="295"/>
                  </a:cubicBezTo>
                  <a:cubicBezTo>
                    <a:pt x="82" y="295"/>
                    <a:pt x="82" y="295"/>
                    <a:pt x="82" y="295"/>
                  </a:cubicBezTo>
                  <a:cubicBezTo>
                    <a:pt x="67" y="295"/>
                    <a:pt x="77" y="256"/>
                    <a:pt x="61" y="256"/>
                  </a:cubicBezTo>
                  <a:cubicBezTo>
                    <a:pt x="61" y="256"/>
                    <a:pt x="61" y="256"/>
                    <a:pt x="61" y="256"/>
                  </a:cubicBezTo>
                  <a:cubicBezTo>
                    <a:pt x="46" y="256"/>
                    <a:pt x="55" y="295"/>
                    <a:pt x="40" y="295"/>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082" name="Freeform 121"/>
            <p:cNvSpPr>
              <a:spLocks/>
            </p:cNvSpPr>
            <p:nvPr/>
          </p:nvSpPr>
          <p:spPr bwMode="auto">
            <a:xfrm>
              <a:off x="4399" y="1983"/>
              <a:ext cx="170" cy="170"/>
            </a:xfrm>
            <a:custGeom>
              <a:avLst/>
              <a:gdLst>
                <a:gd name="T0" fmla="*/ 2147483647 w 68"/>
                <a:gd name="T1" fmla="*/ 2147483647 h 64"/>
                <a:gd name="T2" fmla="*/ 2147483647 w 68"/>
                <a:gd name="T3" fmla="*/ 2147483647 h 64"/>
                <a:gd name="T4" fmla="*/ 2147483647 w 68"/>
                <a:gd name="T5" fmla="*/ 2147483647 h 64"/>
                <a:gd name="T6" fmla="*/ 0 60000 65536"/>
                <a:gd name="T7" fmla="*/ 0 60000 65536"/>
                <a:gd name="T8" fmla="*/ 0 60000 65536"/>
                <a:gd name="T9" fmla="*/ 0 w 68"/>
                <a:gd name="T10" fmla="*/ 0 h 64"/>
                <a:gd name="T11" fmla="*/ 68 w 68"/>
                <a:gd name="T12" fmla="*/ 64 h 64"/>
              </a:gdLst>
              <a:ahLst/>
              <a:cxnLst>
                <a:cxn ang="T6">
                  <a:pos x="T0" y="T1"/>
                </a:cxn>
                <a:cxn ang="T7">
                  <a:pos x="T2" y="T3"/>
                </a:cxn>
                <a:cxn ang="T8">
                  <a:pos x="T4" y="T5"/>
                </a:cxn>
              </a:cxnLst>
              <a:rect l="T9" t="T10" r="T11" b="T12"/>
              <a:pathLst>
                <a:path w="68" h="64">
                  <a:moveTo>
                    <a:pt x="34" y="4"/>
                  </a:moveTo>
                  <a:cubicBezTo>
                    <a:pt x="4" y="0"/>
                    <a:pt x="0" y="56"/>
                    <a:pt x="34" y="60"/>
                  </a:cubicBezTo>
                  <a:cubicBezTo>
                    <a:pt x="68" y="64"/>
                    <a:pt x="64" y="8"/>
                    <a:pt x="34" y="4"/>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083" name="Freeform 122"/>
            <p:cNvSpPr>
              <a:spLocks/>
            </p:cNvSpPr>
            <p:nvPr/>
          </p:nvSpPr>
          <p:spPr bwMode="auto">
            <a:xfrm>
              <a:off x="4529" y="1913"/>
              <a:ext cx="210" cy="134"/>
            </a:xfrm>
            <a:custGeom>
              <a:avLst/>
              <a:gdLst>
                <a:gd name="T0" fmla="*/ 2147483647 w 84"/>
                <a:gd name="T1" fmla="*/ 0 h 50"/>
                <a:gd name="T2" fmla="*/ 2147483647 w 84"/>
                <a:gd name="T3" fmla="*/ 2147483647 h 50"/>
                <a:gd name="T4" fmla="*/ 2147483647 w 84"/>
                <a:gd name="T5" fmla="*/ 0 h 50"/>
                <a:gd name="T6" fmla="*/ 0 60000 65536"/>
                <a:gd name="T7" fmla="*/ 0 60000 65536"/>
                <a:gd name="T8" fmla="*/ 0 60000 65536"/>
                <a:gd name="T9" fmla="*/ 0 w 84"/>
                <a:gd name="T10" fmla="*/ 0 h 50"/>
                <a:gd name="T11" fmla="*/ 84 w 84"/>
                <a:gd name="T12" fmla="*/ 50 h 50"/>
              </a:gdLst>
              <a:ahLst/>
              <a:cxnLst>
                <a:cxn ang="T6">
                  <a:pos x="T0" y="T1"/>
                </a:cxn>
                <a:cxn ang="T7">
                  <a:pos x="T2" y="T3"/>
                </a:cxn>
                <a:cxn ang="T8">
                  <a:pos x="T4" y="T5"/>
                </a:cxn>
              </a:cxnLst>
              <a:rect l="T9" t="T10" r="T11" b="T12"/>
              <a:pathLst>
                <a:path w="84" h="50">
                  <a:moveTo>
                    <a:pt x="34" y="0"/>
                  </a:moveTo>
                  <a:cubicBezTo>
                    <a:pt x="0" y="2"/>
                    <a:pt x="8" y="46"/>
                    <a:pt x="46" y="48"/>
                  </a:cubicBezTo>
                  <a:cubicBezTo>
                    <a:pt x="84" y="50"/>
                    <a:pt x="78" y="2"/>
                    <a:pt x="34" y="0"/>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084" name="Freeform 123"/>
            <p:cNvSpPr>
              <a:spLocks/>
            </p:cNvSpPr>
            <p:nvPr/>
          </p:nvSpPr>
          <p:spPr bwMode="auto">
            <a:xfrm>
              <a:off x="4612" y="2060"/>
              <a:ext cx="222" cy="227"/>
            </a:xfrm>
            <a:custGeom>
              <a:avLst/>
              <a:gdLst>
                <a:gd name="T0" fmla="*/ 2147483647 w 89"/>
                <a:gd name="T1" fmla="*/ 2147483647 h 85"/>
                <a:gd name="T2" fmla="*/ 2147483647 w 89"/>
                <a:gd name="T3" fmla="*/ 2147483647 h 85"/>
                <a:gd name="T4" fmla="*/ 2147483647 w 89"/>
                <a:gd name="T5" fmla="*/ 2147483647 h 85"/>
                <a:gd name="T6" fmla="*/ 0 60000 65536"/>
                <a:gd name="T7" fmla="*/ 0 60000 65536"/>
                <a:gd name="T8" fmla="*/ 0 60000 65536"/>
                <a:gd name="T9" fmla="*/ 0 w 89"/>
                <a:gd name="T10" fmla="*/ 0 h 85"/>
                <a:gd name="T11" fmla="*/ 89 w 89"/>
                <a:gd name="T12" fmla="*/ 85 h 85"/>
              </a:gdLst>
              <a:ahLst/>
              <a:cxnLst>
                <a:cxn ang="T6">
                  <a:pos x="T0" y="T1"/>
                </a:cxn>
                <a:cxn ang="T7">
                  <a:pos x="T2" y="T3"/>
                </a:cxn>
                <a:cxn ang="T8">
                  <a:pos x="T4" y="T5"/>
                </a:cxn>
              </a:cxnLst>
              <a:rect l="T9" t="T10" r="T11" b="T12"/>
              <a:pathLst>
                <a:path w="89" h="85">
                  <a:moveTo>
                    <a:pt x="35" y="24"/>
                  </a:moveTo>
                  <a:cubicBezTo>
                    <a:pt x="0" y="48"/>
                    <a:pt x="39" y="85"/>
                    <a:pt x="64" y="67"/>
                  </a:cubicBezTo>
                  <a:cubicBezTo>
                    <a:pt x="89" y="49"/>
                    <a:pt x="70" y="0"/>
                    <a:pt x="35" y="24"/>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085" name="Freeform 124"/>
            <p:cNvSpPr>
              <a:spLocks/>
            </p:cNvSpPr>
            <p:nvPr/>
          </p:nvSpPr>
          <p:spPr bwMode="auto">
            <a:xfrm>
              <a:off x="4519" y="2073"/>
              <a:ext cx="230" cy="208"/>
            </a:xfrm>
            <a:custGeom>
              <a:avLst/>
              <a:gdLst>
                <a:gd name="T0" fmla="*/ 2147483647 w 92"/>
                <a:gd name="T1" fmla="*/ 2147483647 h 78"/>
                <a:gd name="T2" fmla="*/ 2147483647 w 92"/>
                <a:gd name="T3" fmla="*/ 2147483647 h 78"/>
                <a:gd name="T4" fmla="*/ 2147483647 w 92"/>
                <a:gd name="T5" fmla="*/ 2147483647 h 78"/>
                <a:gd name="T6" fmla="*/ 0 60000 65536"/>
                <a:gd name="T7" fmla="*/ 0 60000 65536"/>
                <a:gd name="T8" fmla="*/ 0 60000 65536"/>
                <a:gd name="T9" fmla="*/ 0 w 92"/>
                <a:gd name="T10" fmla="*/ 0 h 78"/>
                <a:gd name="T11" fmla="*/ 92 w 92"/>
                <a:gd name="T12" fmla="*/ 78 h 78"/>
              </a:gdLst>
              <a:ahLst/>
              <a:cxnLst>
                <a:cxn ang="T6">
                  <a:pos x="T0" y="T1"/>
                </a:cxn>
                <a:cxn ang="T7">
                  <a:pos x="T2" y="T3"/>
                </a:cxn>
                <a:cxn ang="T8">
                  <a:pos x="T4" y="T5"/>
                </a:cxn>
              </a:cxnLst>
              <a:rect l="T9" t="T10" r="T11" b="T12"/>
              <a:pathLst>
                <a:path w="92" h="78">
                  <a:moveTo>
                    <a:pt x="36" y="18"/>
                  </a:moveTo>
                  <a:cubicBezTo>
                    <a:pt x="0" y="36"/>
                    <a:pt x="24" y="78"/>
                    <a:pt x="58" y="62"/>
                  </a:cubicBezTo>
                  <a:cubicBezTo>
                    <a:pt x="92" y="46"/>
                    <a:pt x="72" y="0"/>
                    <a:pt x="36" y="18"/>
                  </a:cubicBezTo>
                  <a:close/>
                </a:path>
              </a:pathLst>
            </a:custGeom>
            <a:solidFill>
              <a:srgbClr val="B63B6B"/>
            </a:solidFill>
            <a:ln w="9525">
              <a:noFill/>
              <a:round/>
              <a:headEnd/>
              <a:tailEnd/>
            </a:ln>
          </p:spPr>
          <p:txBody>
            <a:bodyPr/>
            <a:lstStyle/>
            <a:p>
              <a:endParaRPr lang="it-IT">
                <a:solidFill>
                  <a:srgbClr val="000000"/>
                </a:solidFill>
                <a:latin typeface="Calibri" pitchFamily="34" charset="0"/>
              </a:endParaRPr>
            </a:p>
          </p:txBody>
        </p:sp>
        <p:sp>
          <p:nvSpPr>
            <p:cNvPr id="84086" name="Freeform 125"/>
            <p:cNvSpPr>
              <a:spLocks/>
            </p:cNvSpPr>
            <p:nvPr/>
          </p:nvSpPr>
          <p:spPr bwMode="auto">
            <a:xfrm>
              <a:off x="4519" y="2073"/>
              <a:ext cx="230" cy="208"/>
            </a:xfrm>
            <a:custGeom>
              <a:avLst/>
              <a:gdLst>
                <a:gd name="T0" fmla="*/ 2147483647 w 92"/>
                <a:gd name="T1" fmla="*/ 2147483647 h 78"/>
                <a:gd name="T2" fmla="*/ 2147483647 w 92"/>
                <a:gd name="T3" fmla="*/ 2147483647 h 78"/>
                <a:gd name="T4" fmla="*/ 2147483647 w 92"/>
                <a:gd name="T5" fmla="*/ 2147483647 h 78"/>
                <a:gd name="T6" fmla="*/ 0 60000 65536"/>
                <a:gd name="T7" fmla="*/ 0 60000 65536"/>
                <a:gd name="T8" fmla="*/ 0 60000 65536"/>
                <a:gd name="T9" fmla="*/ 0 w 92"/>
                <a:gd name="T10" fmla="*/ 0 h 78"/>
                <a:gd name="T11" fmla="*/ 92 w 92"/>
                <a:gd name="T12" fmla="*/ 78 h 78"/>
              </a:gdLst>
              <a:ahLst/>
              <a:cxnLst>
                <a:cxn ang="T6">
                  <a:pos x="T0" y="T1"/>
                </a:cxn>
                <a:cxn ang="T7">
                  <a:pos x="T2" y="T3"/>
                </a:cxn>
                <a:cxn ang="T8">
                  <a:pos x="T4" y="T5"/>
                </a:cxn>
              </a:cxnLst>
              <a:rect l="T9" t="T10" r="T11" b="T12"/>
              <a:pathLst>
                <a:path w="92" h="78">
                  <a:moveTo>
                    <a:pt x="36" y="18"/>
                  </a:moveTo>
                  <a:cubicBezTo>
                    <a:pt x="0" y="36"/>
                    <a:pt x="24" y="78"/>
                    <a:pt x="58" y="62"/>
                  </a:cubicBezTo>
                  <a:cubicBezTo>
                    <a:pt x="92" y="46"/>
                    <a:pt x="72" y="0"/>
                    <a:pt x="36" y="18"/>
                  </a:cubicBezTo>
                  <a:close/>
                </a:path>
              </a:pathLst>
            </a:custGeom>
            <a:noFill/>
            <a:ln w="7938" cap="rnd">
              <a:solidFill>
                <a:srgbClr val="333333"/>
              </a:solidFill>
              <a:round/>
              <a:headEnd/>
              <a:tailEnd/>
            </a:ln>
          </p:spPr>
          <p:txBody>
            <a:bodyPr/>
            <a:lstStyle/>
            <a:p>
              <a:endParaRPr lang="it-IT">
                <a:solidFill>
                  <a:srgbClr val="000000"/>
                </a:solidFill>
                <a:latin typeface="Calibri" pitchFamily="34" charset="0"/>
              </a:endParaRPr>
            </a:p>
          </p:txBody>
        </p:sp>
        <p:sp>
          <p:nvSpPr>
            <p:cNvPr id="84087" name="Freeform 126"/>
            <p:cNvSpPr>
              <a:spLocks/>
            </p:cNvSpPr>
            <p:nvPr/>
          </p:nvSpPr>
          <p:spPr bwMode="auto">
            <a:xfrm>
              <a:off x="4402" y="1969"/>
              <a:ext cx="80" cy="86"/>
            </a:xfrm>
            <a:custGeom>
              <a:avLst/>
              <a:gdLst>
                <a:gd name="T0" fmla="*/ 2147483647 w 32"/>
                <a:gd name="T1" fmla="*/ 2147483647 h 32"/>
                <a:gd name="T2" fmla="*/ 2147483647 w 32"/>
                <a:gd name="T3" fmla="*/ 2147483647 h 32"/>
                <a:gd name="T4" fmla="*/ 2147483647 w 32"/>
                <a:gd name="T5" fmla="*/ 2147483647 h 32"/>
                <a:gd name="T6" fmla="*/ 2147483647 w 32"/>
                <a:gd name="T7" fmla="*/ 2147483647 h 32"/>
                <a:gd name="T8" fmla="*/ 2147483647 w 32"/>
                <a:gd name="T9" fmla="*/ 2147483647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 y="21"/>
                  </a:moveTo>
                  <a:cubicBezTo>
                    <a:pt x="0" y="14"/>
                    <a:pt x="4" y="5"/>
                    <a:pt x="11" y="2"/>
                  </a:cubicBezTo>
                  <a:cubicBezTo>
                    <a:pt x="18" y="0"/>
                    <a:pt x="27" y="3"/>
                    <a:pt x="29" y="11"/>
                  </a:cubicBezTo>
                  <a:cubicBezTo>
                    <a:pt x="32" y="18"/>
                    <a:pt x="29" y="26"/>
                    <a:pt x="21" y="29"/>
                  </a:cubicBezTo>
                  <a:cubicBezTo>
                    <a:pt x="14" y="32"/>
                    <a:pt x="6" y="28"/>
                    <a:pt x="3" y="21"/>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088" name="Freeform 127"/>
            <p:cNvSpPr>
              <a:spLocks/>
            </p:cNvSpPr>
            <p:nvPr/>
          </p:nvSpPr>
          <p:spPr bwMode="auto">
            <a:xfrm>
              <a:off x="4472" y="1935"/>
              <a:ext cx="35" cy="37"/>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 y="9"/>
                  </a:moveTo>
                  <a:cubicBezTo>
                    <a:pt x="0" y="6"/>
                    <a:pt x="2" y="3"/>
                    <a:pt x="5" y="1"/>
                  </a:cubicBezTo>
                  <a:cubicBezTo>
                    <a:pt x="8" y="0"/>
                    <a:pt x="12" y="2"/>
                    <a:pt x="13" y="5"/>
                  </a:cubicBezTo>
                  <a:cubicBezTo>
                    <a:pt x="14" y="8"/>
                    <a:pt x="13" y="12"/>
                    <a:pt x="9" y="13"/>
                  </a:cubicBezTo>
                  <a:cubicBezTo>
                    <a:pt x="6" y="14"/>
                    <a:pt x="3" y="13"/>
                    <a:pt x="1" y="9"/>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089" name="Freeform 128"/>
            <p:cNvSpPr>
              <a:spLocks/>
            </p:cNvSpPr>
            <p:nvPr/>
          </p:nvSpPr>
          <p:spPr bwMode="auto">
            <a:xfrm>
              <a:off x="4399" y="2055"/>
              <a:ext cx="50" cy="50"/>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214748364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2" y="13"/>
                  </a:moveTo>
                  <a:cubicBezTo>
                    <a:pt x="0" y="8"/>
                    <a:pt x="2" y="3"/>
                    <a:pt x="7" y="1"/>
                  </a:cubicBezTo>
                  <a:cubicBezTo>
                    <a:pt x="11" y="0"/>
                    <a:pt x="16" y="2"/>
                    <a:pt x="18" y="6"/>
                  </a:cubicBezTo>
                  <a:cubicBezTo>
                    <a:pt x="20" y="11"/>
                    <a:pt x="18" y="16"/>
                    <a:pt x="13" y="18"/>
                  </a:cubicBezTo>
                  <a:cubicBezTo>
                    <a:pt x="9" y="19"/>
                    <a:pt x="4" y="17"/>
                    <a:pt x="2" y="13"/>
                  </a:cubicBezTo>
                  <a:close/>
                </a:path>
              </a:pathLst>
            </a:custGeom>
            <a:solidFill>
              <a:srgbClr val="FFFFFF"/>
            </a:solidFill>
            <a:ln w="9525">
              <a:noFill/>
              <a:round/>
              <a:headEnd/>
              <a:tailEnd/>
            </a:ln>
          </p:spPr>
          <p:txBody>
            <a:bodyPr/>
            <a:lstStyle/>
            <a:p>
              <a:endParaRPr lang="it-IT">
                <a:solidFill>
                  <a:srgbClr val="000000"/>
                </a:solidFill>
                <a:latin typeface="Calibri" pitchFamily="34" charset="0"/>
              </a:endParaRPr>
            </a:p>
          </p:txBody>
        </p:sp>
        <p:sp>
          <p:nvSpPr>
            <p:cNvPr id="84090" name="Freeform 129"/>
            <p:cNvSpPr>
              <a:spLocks/>
            </p:cNvSpPr>
            <p:nvPr/>
          </p:nvSpPr>
          <p:spPr bwMode="auto">
            <a:xfrm>
              <a:off x="4574" y="2127"/>
              <a:ext cx="133" cy="117"/>
            </a:xfrm>
            <a:custGeom>
              <a:avLst/>
              <a:gdLst>
                <a:gd name="T0" fmla="*/ 0 w 53"/>
                <a:gd name="T1" fmla="*/ 2147483647 h 44"/>
                <a:gd name="T2" fmla="*/ 2147483647 w 53"/>
                <a:gd name="T3" fmla="*/ 2147483647 h 44"/>
                <a:gd name="T4" fmla="*/ 2147483647 w 53"/>
                <a:gd name="T5" fmla="*/ 2147483647 h 44"/>
                <a:gd name="T6" fmla="*/ 2147483647 w 53"/>
                <a:gd name="T7" fmla="*/ 2147483647 h 44"/>
                <a:gd name="T8" fmla="*/ 0 60000 65536"/>
                <a:gd name="T9" fmla="*/ 0 60000 65536"/>
                <a:gd name="T10" fmla="*/ 0 60000 65536"/>
                <a:gd name="T11" fmla="*/ 0 60000 65536"/>
                <a:gd name="T12" fmla="*/ 0 w 53"/>
                <a:gd name="T13" fmla="*/ 0 h 44"/>
                <a:gd name="T14" fmla="*/ 53 w 53"/>
                <a:gd name="T15" fmla="*/ 44 h 44"/>
              </a:gdLst>
              <a:ahLst/>
              <a:cxnLst>
                <a:cxn ang="T8">
                  <a:pos x="T0" y="T1"/>
                </a:cxn>
                <a:cxn ang="T9">
                  <a:pos x="T2" y="T3"/>
                </a:cxn>
                <a:cxn ang="T10">
                  <a:pos x="T4" y="T5"/>
                </a:cxn>
                <a:cxn ang="T11">
                  <a:pos x="T6" y="T7"/>
                </a:cxn>
              </a:cxnLst>
              <a:rect l="T12" t="T13" r="T14" b="T15"/>
              <a:pathLst>
                <a:path w="53" h="44">
                  <a:moveTo>
                    <a:pt x="0" y="31"/>
                  </a:moveTo>
                  <a:cubicBezTo>
                    <a:pt x="8" y="43"/>
                    <a:pt x="31" y="44"/>
                    <a:pt x="40" y="34"/>
                  </a:cubicBezTo>
                  <a:cubicBezTo>
                    <a:pt x="49" y="24"/>
                    <a:pt x="53" y="0"/>
                    <a:pt x="30" y="1"/>
                  </a:cubicBezTo>
                  <a:cubicBezTo>
                    <a:pt x="43" y="11"/>
                    <a:pt x="24" y="34"/>
                    <a:pt x="7" y="32"/>
                  </a:cubicBezTo>
                </a:path>
              </a:pathLst>
            </a:custGeom>
            <a:solidFill>
              <a:srgbClr val="9D0D47"/>
            </a:solidFill>
            <a:ln w="9525">
              <a:noFill/>
              <a:round/>
              <a:headEnd/>
              <a:tailEnd/>
            </a:ln>
          </p:spPr>
          <p:txBody>
            <a:bodyPr/>
            <a:lstStyle/>
            <a:p>
              <a:endParaRPr lang="it-IT">
                <a:solidFill>
                  <a:srgbClr val="000000"/>
                </a:solidFill>
                <a:latin typeface="Calibri" pitchFamily="34" charset="0"/>
              </a:endParaRPr>
            </a:p>
          </p:txBody>
        </p:sp>
        <p:sp>
          <p:nvSpPr>
            <p:cNvPr id="84091" name="Freeform 130"/>
            <p:cNvSpPr>
              <a:spLocks/>
            </p:cNvSpPr>
            <p:nvPr/>
          </p:nvSpPr>
          <p:spPr bwMode="auto">
            <a:xfrm>
              <a:off x="4569" y="2132"/>
              <a:ext cx="63" cy="64"/>
            </a:xfrm>
            <a:custGeom>
              <a:avLst/>
              <a:gdLst>
                <a:gd name="T0" fmla="*/ 2147483647 w 25"/>
                <a:gd name="T1" fmla="*/ 2147483647 h 24"/>
                <a:gd name="T2" fmla="*/ 2147483647 w 25"/>
                <a:gd name="T3" fmla="*/ 2147483647 h 24"/>
                <a:gd name="T4" fmla="*/ 2147483647 w 25"/>
                <a:gd name="T5" fmla="*/ 2147483647 h 24"/>
                <a:gd name="T6" fmla="*/ 0 60000 65536"/>
                <a:gd name="T7" fmla="*/ 0 60000 65536"/>
                <a:gd name="T8" fmla="*/ 0 60000 65536"/>
                <a:gd name="T9" fmla="*/ 0 w 25"/>
                <a:gd name="T10" fmla="*/ 0 h 24"/>
                <a:gd name="T11" fmla="*/ 25 w 25"/>
                <a:gd name="T12" fmla="*/ 24 h 24"/>
              </a:gdLst>
              <a:ahLst/>
              <a:cxnLst>
                <a:cxn ang="T6">
                  <a:pos x="T0" y="T1"/>
                </a:cxn>
                <a:cxn ang="T7">
                  <a:pos x="T2" y="T3"/>
                </a:cxn>
                <a:cxn ang="T8">
                  <a:pos x="T4" y="T5"/>
                </a:cxn>
              </a:cxnLst>
              <a:rect l="T9" t="T10" r="T11" b="T12"/>
              <a:pathLst>
                <a:path w="25" h="24">
                  <a:moveTo>
                    <a:pt x="2" y="23"/>
                  </a:moveTo>
                  <a:cubicBezTo>
                    <a:pt x="0" y="12"/>
                    <a:pt x="15" y="0"/>
                    <a:pt x="25" y="1"/>
                  </a:cubicBezTo>
                  <a:cubicBezTo>
                    <a:pt x="20" y="4"/>
                    <a:pt x="2" y="17"/>
                    <a:pt x="2" y="24"/>
                  </a:cubicBezTo>
                </a:path>
              </a:pathLst>
            </a:custGeom>
            <a:solidFill>
              <a:srgbClr val="D27E9C"/>
            </a:solidFill>
            <a:ln w="9525">
              <a:noFill/>
              <a:round/>
              <a:headEnd/>
              <a:tailEnd/>
            </a:ln>
          </p:spPr>
          <p:txBody>
            <a:bodyPr/>
            <a:lstStyle/>
            <a:p>
              <a:endParaRPr lang="it-IT">
                <a:solidFill>
                  <a:srgbClr val="000000"/>
                </a:solidFill>
                <a:latin typeface="Calibri" pitchFamily="34" charset="0"/>
              </a:endParaRPr>
            </a:p>
          </p:txBody>
        </p:sp>
      </p:grpSp>
      <p:sp>
        <p:nvSpPr>
          <p:cNvPr id="58" name="Freccia in giù 57"/>
          <p:cNvSpPr/>
          <p:nvPr/>
        </p:nvSpPr>
        <p:spPr>
          <a:xfrm>
            <a:off x="817034" y="2882900"/>
            <a:ext cx="321733" cy="83343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00"/>
              </a:solidFill>
            </a:endParaRPr>
          </a:p>
        </p:txBody>
      </p:sp>
      <p:sp>
        <p:nvSpPr>
          <p:cNvPr id="84034" name="CasellaDiTesto 58"/>
          <p:cNvSpPr txBox="1">
            <a:spLocks noChangeArrowheads="1"/>
          </p:cNvSpPr>
          <p:nvPr/>
        </p:nvSpPr>
        <p:spPr bwMode="auto">
          <a:xfrm>
            <a:off x="568305" y="2203451"/>
            <a:ext cx="1631990" cy="646331"/>
          </a:xfrm>
          <a:prstGeom prst="rect">
            <a:avLst/>
          </a:prstGeom>
          <a:noFill/>
          <a:ln w="9525">
            <a:noFill/>
            <a:miter lim="800000"/>
            <a:headEnd/>
            <a:tailEnd/>
          </a:ln>
        </p:spPr>
        <p:txBody>
          <a:bodyPr wrap="none">
            <a:spAutoFit/>
          </a:bodyPr>
          <a:lstStyle/>
          <a:p>
            <a:pPr algn="ctr"/>
            <a:r>
              <a:rPr lang="it-IT">
                <a:solidFill>
                  <a:srgbClr val="000000"/>
                </a:solidFill>
                <a:latin typeface="Calibri" pitchFamily="34" charset="0"/>
              </a:rPr>
              <a:t>Farmaci </a:t>
            </a:r>
          </a:p>
          <a:p>
            <a:pPr algn="ctr"/>
            <a:r>
              <a:rPr lang="it-IT">
                <a:solidFill>
                  <a:srgbClr val="000000"/>
                </a:solidFill>
                <a:latin typeface="Calibri" pitchFamily="34" charset="0"/>
              </a:rPr>
              <a:t>antiriassorbitivi</a:t>
            </a:r>
          </a:p>
        </p:txBody>
      </p:sp>
      <p:sp>
        <p:nvSpPr>
          <p:cNvPr id="60" name="Rettangolo 59"/>
          <p:cNvSpPr/>
          <p:nvPr/>
        </p:nvSpPr>
        <p:spPr>
          <a:xfrm>
            <a:off x="277285" y="2169255"/>
            <a:ext cx="2400300" cy="165735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srgbClr val="000000"/>
              </a:solidFill>
            </a:endParaRPr>
          </a:p>
        </p:txBody>
      </p:sp>
      <p:grpSp>
        <p:nvGrpSpPr>
          <p:cNvPr id="4" name="Gruppo 65"/>
          <p:cNvGrpSpPr>
            <a:grpSpLocks/>
          </p:cNvGrpSpPr>
          <p:nvPr/>
        </p:nvGrpSpPr>
        <p:grpSpPr bwMode="auto">
          <a:xfrm>
            <a:off x="3503084" y="1831976"/>
            <a:ext cx="480483" cy="2709863"/>
            <a:chOff x="3995936" y="2348880"/>
            <a:chExt cx="216024" cy="2534135"/>
          </a:xfrm>
        </p:grpSpPr>
        <p:cxnSp>
          <p:nvCxnSpPr>
            <p:cNvPr id="62" name="Connettore 1 61"/>
            <p:cNvCxnSpPr/>
            <p:nvPr/>
          </p:nvCxnSpPr>
          <p:spPr>
            <a:xfrm rot="5400000">
              <a:off x="2736291" y="3608525"/>
              <a:ext cx="251928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a:off x="3995936" y="2348880"/>
              <a:ext cx="2160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a:off x="3995936" y="4883015"/>
              <a:ext cx="2160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84037" name="CasellaDiTesto 66"/>
          <p:cNvSpPr txBox="1">
            <a:spLocks noChangeArrowheads="1"/>
          </p:cNvSpPr>
          <p:nvPr/>
        </p:nvSpPr>
        <p:spPr bwMode="auto">
          <a:xfrm>
            <a:off x="761290" y="4125913"/>
            <a:ext cx="1078803" cy="646331"/>
          </a:xfrm>
          <a:prstGeom prst="rect">
            <a:avLst/>
          </a:prstGeom>
          <a:noFill/>
          <a:ln w="9525">
            <a:noFill/>
            <a:miter lim="800000"/>
            <a:headEnd/>
            <a:tailEnd/>
          </a:ln>
        </p:spPr>
        <p:txBody>
          <a:bodyPr wrap="none">
            <a:spAutoFit/>
          </a:bodyPr>
          <a:lstStyle/>
          <a:p>
            <a:pPr algn="ctr"/>
            <a:r>
              <a:rPr lang="it-IT">
                <a:solidFill>
                  <a:srgbClr val="000000"/>
                </a:solidFill>
                <a:latin typeface="Calibri" pitchFamily="34" charset="0"/>
              </a:rPr>
              <a:t>Farmaci</a:t>
            </a:r>
          </a:p>
          <a:p>
            <a:pPr algn="ctr"/>
            <a:r>
              <a:rPr lang="it-IT">
                <a:solidFill>
                  <a:srgbClr val="000000"/>
                </a:solidFill>
                <a:latin typeface="Calibri" pitchFamily="34" charset="0"/>
              </a:rPr>
              <a:t> anabolici</a:t>
            </a:r>
          </a:p>
        </p:txBody>
      </p:sp>
      <p:sp>
        <p:nvSpPr>
          <p:cNvPr id="69" name="Rettangolo 68"/>
          <p:cNvSpPr/>
          <p:nvPr/>
        </p:nvSpPr>
        <p:spPr>
          <a:xfrm>
            <a:off x="277285" y="3917092"/>
            <a:ext cx="2305049" cy="165735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00"/>
              </a:solidFill>
            </a:endParaRPr>
          </a:p>
        </p:txBody>
      </p:sp>
      <p:grpSp>
        <p:nvGrpSpPr>
          <p:cNvPr id="5" name="Gruppo 69"/>
          <p:cNvGrpSpPr>
            <a:grpSpLocks/>
          </p:cNvGrpSpPr>
          <p:nvPr/>
        </p:nvGrpSpPr>
        <p:grpSpPr bwMode="auto">
          <a:xfrm>
            <a:off x="3503084" y="4941889"/>
            <a:ext cx="480483" cy="661987"/>
            <a:chOff x="3995936" y="2348880"/>
            <a:chExt cx="216024" cy="2534135"/>
          </a:xfrm>
        </p:grpSpPr>
        <p:cxnSp>
          <p:nvCxnSpPr>
            <p:cNvPr id="71" name="Connettore 1 70"/>
            <p:cNvCxnSpPr/>
            <p:nvPr/>
          </p:nvCxnSpPr>
          <p:spPr>
            <a:xfrm rot="5400000">
              <a:off x="2734946" y="3609870"/>
              <a:ext cx="252198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a:off x="3995936" y="2348880"/>
              <a:ext cx="2160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a:off x="3995936" y="4883015"/>
              <a:ext cx="2160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78" name="Connettore 2 77"/>
          <p:cNvCxnSpPr/>
          <p:nvPr/>
        </p:nvCxnSpPr>
        <p:spPr>
          <a:xfrm flipV="1">
            <a:off x="2745318" y="2984500"/>
            <a:ext cx="476249"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ttore 2 81"/>
          <p:cNvCxnSpPr/>
          <p:nvPr/>
        </p:nvCxnSpPr>
        <p:spPr>
          <a:xfrm flipV="1">
            <a:off x="2656418" y="5310188"/>
            <a:ext cx="476249"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4" name="Freccia in giù 83"/>
          <p:cNvSpPr/>
          <p:nvPr/>
        </p:nvSpPr>
        <p:spPr>
          <a:xfrm rot="10800000">
            <a:off x="495285" y="4478368"/>
            <a:ext cx="321733" cy="83343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00"/>
              </a:solidFill>
            </a:endParaRPr>
          </a:p>
        </p:txBody>
      </p:sp>
      <p:sp>
        <p:nvSpPr>
          <p:cNvPr id="84046" name="Rectangle 3"/>
          <p:cNvSpPr txBox="1">
            <a:spLocks noChangeArrowheads="1"/>
          </p:cNvSpPr>
          <p:nvPr/>
        </p:nvSpPr>
        <p:spPr bwMode="auto">
          <a:xfrm>
            <a:off x="431800" y="44451"/>
            <a:ext cx="11362267" cy="576263"/>
          </a:xfrm>
          <a:prstGeom prst="rect">
            <a:avLst/>
          </a:prstGeom>
          <a:noFill/>
          <a:ln w="9525">
            <a:noFill/>
            <a:miter lim="800000"/>
            <a:headEnd/>
            <a:tailEnd/>
          </a:ln>
        </p:spPr>
        <p:txBody>
          <a:bodyPr/>
          <a:lstStyle/>
          <a:p>
            <a:pPr algn="ctr"/>
            <a:r>
              <a:rPr lang="en-US" sz="2800">
                <a:solidFill>
                  <a:srgbClr val="000000"/>
                </a:solidFill>
                <a:latin typeface="Calibri" pitchFamily="34" charset="0"/>
              </a:rPr>
              <a:t>Farmaci con provata attività antifratturativa</a:t>
            </a:r>
          </a:p>
        </p:txBody>
      </p:sp>
      <p:sp>
        <p:nvSpPr>
          <p:cNvPr id="84047" name="CasellaDiTesto 79"/>
          <p:cNvSpPr txBox="1">
            <a:spLocks noChangeArrowheads="1"/>
          </p:cNvSpPr>
          <p:nvPr/>
        </p:nvSpPr>
        <p:spPr bwMode="auto">
          <a:xfrm>
            <a:off x="2544234" y="6453188"/>
            <a:ext cx="6630992" cy="461665"/>
          </a:xfrm>
          <a:prstGeom prst="rect">
            <a:avLst/>
          </a:prstGeom>
          <a:noFill/>
          <a:ln w="9525">
            <a:noFill/>
            <a:miter lim="800000"/>
            <a:headEnd/>
            <a:tailEnd/>
          </a:ln>
        </p:spPr>
        <p:txBody>
          <a:bodyPr wrap="none">
            <a:spAutoFit/>
          </a:bodyPr>
          <a:lstStyle/>
          <a:p>
            <a:r>
              <a:rPr lang="it-IT" sz="2400">
                <a:solidFill>
                  <a:srgbClr val="000000"/>
                </a:solidFill>
                <a:latin typeface="Calibri" pitchFamily="34" charset="0"/>
              </a:rPr>
              <a:t>* </a:t>
            </a:r>
            <a:r>
              <a:rPr lang="it-IT">
                <a:solidFill>
                  <a:srgbClr val="000000"/>
                </a:solidFill>
                <a:latin typeface="Calibri" pitchFamily="34" charset="0"/>
              </a:rPr>
              <a:t>Evidenza solo su meta-analisi; </a:t>
            </a:r>
            <a:r>
              <a:rPr lang="it-IT" sz="2400">
                <a:solidFill>
                  <a:srgbClr val="000000"/>
                </a:solidFill>
                <a:latin typeface="Calibri" pitchFamily="34" charset="0"/>
              </a:rPr>
              <a:t>**</a:t>
            </a:r>
            <a:r>
              <a:rPr lang="it-IT">
                <a:solidFill>
                  <a:srgbClr val="000000"/>
                </a:solidFill>
                <a:latin typeface="Calibri" pitchFamily="34" charset="0"/>
              </a:rPr>
              <a:t> Evidenza solo su analisi post-hoc</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3716000" cy="6858000"/>
          </a:xfrm>
          <a:prstGeom prst="rect">
            <a:avLst/>
          </a:prstGeom>
          <a:solidFill>
            <a:schemeClr val="bg1"/>
          </a:solidFill>
          <a:ln w="9525" algn="ctr">
            <a:solidFill>
              <a:srgbClr val="60C9FD"/>
            </a:solidFill>
            <a:miter lim="800000"/>
            <a:headEnd/>
            <a:tailEnd/>
          </a:ln>
          <a:effectLst>
            <a:outerShdw dist="23000" dir="5400000" rotWithShape="0">
              <a:srgbClr val="000000">
                <a:alpha val="34999"/>
              </a:srgbClr>
            </a:outerShdw>
          </a:effectLst>
        </p:spPr>
        <p:txBody>
          <a:bodyPr anchor="ctr"/>
          <a:lstStyle/>
          <a:p>
            <a:pPr algn="ctr" defTabSz="914400">
              <a:defRPr/>
            </a:pPr>
            <a:r>
              <a:rPr lang="en-US">
                <a:solidFill>
                  <a:schemeClr val="lt1"/>
                </a:solidFill>
                <a:latin typeface="+mn-lt"/>
                <a:cs typeface="+mn-cs"/>
              </a:rPr>
              <a:t>DDdd</a:t>
            </a:r>
          </a:p>
        </p:txBody>
      </p:sp>
      <p:pic>
        <p:nvPicPr>
          <p:cNvPr id="105478" name="Picture 4"/>
          <p:cNvPicPr preferRelativeResize="0">
            <a:picLocks noChangeAspect="1" noChangeArrowheads="1"/>
          </p:cNvPicPr>
          <p:nvPr/>
        </p:nvPicPr>
        <p:blipFill>
          <a:blip r:embed="rId2"/>
          <a:srcRect/>
          <a:stretch>
            <a:fillRect/>
          </a:stretch>
        </p:blipFill>
        <p:spPr bwMode="auto">
          <a:xfrm>
            <a:off x="2645834" y="692150"/>
            <a:ext cx="7941733" cy="5910263"/>
          </a:xfrm>
          <a:prstGeom prst="rect">
            <a:avLst/>
          </a:prstGeom>
          <a:solidFill>
            <a:schemeClr val="bg1"/>
          </a:solidFill>
          <a:ln w="9525">
            <a:noFill/>
            <a:miter lim="800000"/>
            <a:headEnd/>
            <a:tailEnd/>
          </a:ln>
        </p:spPr>
      </p:pic>
      <p:sp>
        <p:nvSpPr>
          <p:cNvPr id="105479" name="Text Box 5"/>
          <p:cNvSpPr txBox="1">
            <a:spLocks noChangeArrowheads="1"/>
          </p:cNvSpPr>
          <p:nvPr/>
        </p:nvSpPr>
        <p:spPr bwMode="auto">
          <a:xfrm>
            <a:off x="1763184" y="6289676"/>
            <a:ext cx="7716651" cy="400110"/>
          </a:xfrm>
          <a:prstGeom prst="rect">
            <a:avLst/>
          </a:prstGeom>
          <a:solidFill>
            <a:schemeClr val="bg1"/>
          </a:solidFill>
          <a:ln w="9525">
            <a:noFill/>
            <a:miter lim="800000"/>
            <a:headEnd/>
            <a:tailEnd/>
          </a:ln>
        </p:spPr>
        <p:txBody>
          <a:bodyPr wrap="none">
            <a:spAutoFit/>
          </a:bodyPr>
          <a:lstStyle/>
          <a:p>
            <a:pPr defTabSz="914400"/>
            <a:r>
              <a:rPr lang="it-IT" sz="2000" b="1">
                <a:latin typeface="Tahoma" pitchFamily="34" charset="0"/>
                <a:ea typeface="ＭＳ Ｐゴシック"/>
                <a:cs typeface="ＭＳ Ｐゴシック"/>
              </a:rPr>
              <a:t>Osteoclast inhibition with Denosumab vs Bisphosphonates</a:t>
            </a:r>
          </a:p>
        </p:txBody>
      </p:sp>
      <p:sp>
        <p:nvSpPr>
          <p:cNvPr id="105480" name="TextBox 4"/>
          <p:cNvSpPr txBox="1">
            <a:spLocks noChangeArrowheads="1"/>
          </p:cNvSpPr>
          <p:nvPr/>
        </p:nvSpPr>
        <p:spPr bwMode="auto">
          <a:xfrm>
            <a:off x="4745568" y="50800"/>
            <a:ext cx="2778826" cy="646331"/>
          </a:xfrm>
          <a:prstGeom prst="rect">
            <a:avLst/>
          </a:prstGeom>
          <a:solidFill>
            <a:schemeClr val="bg1"/>
          </a:solidFill>
          <a:ln w="9525">
            <a:noFill/>
            <a:miter lim="800000"/>
            <a:headEnd/>
            <a:tailEnd/>
          </a:ln>
        </p:spPr>
        <p:txBody>
          <a:bodyPr wrap="none">
            <a:spAutoFit/>
          </a:bodyPr>
          <a:lstStyle/>
          <a:p>
            <a:pPr defTabSz="914400"/>
            <a:r>
              <a:rPr lang="en-US" sz="3600" b="1" dirty="0">
                <a:solidFill>
                  <a:srgbClr val="FF6600"/>
                </a:solidFill>
                <a:latin typeface="Calibri" pitchFamily="34" charset="0"/>
                <a:ea typeface="ＭＳ Ｐゴシック"/>
                <a:cs typeface="ＭＳ Ｐゴシック"/>
              </a:rPr>
              <a:t>DENOSUMAB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Nota 79</a:t>
            </a:r>
            <a:endParaRPr lang="it-IT" dirty="0"/>
          </a:p>
        </p:txBody>
      </p:sp>
      <p:sp>
        <p:nvSpPr>
          <p:cNvPr id="4" name="Rettangolo 3"/>
          <p:cNvSpPr/>
          <p:nvPr/>
        </p:nvSpPr>
        <p:spPr>
          <a:xfrm>
            <a:off x="1988201" y="1241240"/>
            <a:ext cx="7826429" cy="1631216"/>
          </a:xfrm>
          <a:prstGeom prst="rect">
            <a:avLst/>
          </a:prstGeom>
        </p:spPr>
        <p:txBody>
          <a:bodyPr>
            <a:spAutoFit/>
          </a:bodyPr>
          <a:lstStyle/>
          <a:p>
            <a:pPr algn="ctr" fontAlgn="auto">
              <a:spcBef>
                <a:spcPts val="0"/>
              </a:spcBef>
              <a:spcAft>
                <a:spcPts val="0"/>
              </a:spcAft>
              <a:defRPr/>
            </a:pP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LA SOGLIA DIAGNOSTICA IN T-SCORE </a:t>
            </a: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NON </a:t>
            </a: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COINCIDE con la SOGLIA TERAPEUTICA!</a:t>
            </a:r>
          </a:p>
          <a:p>
            <a:pPr algn="ctr" fontAlgn="auto">
              <a:spcBef>
                <a:spcPts val="0"/>
              </a:spcBef>
              <a:spcAft>
                <a:spcPts val="0"/>
              </a:spcAft>
              <a:defRPr/>
            </a:pPr>
            <a:endPar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p>
        </p:txBody>
      </p:sp>
      <p:graphicFrame>
        <p:nvGraphicFramePr>
          <p:cNvPr id="6" name="Diagramma 5"/>
          <p:cNvGraphicFramePr/>
          <p:nvPr/>
        </p:nvGraphicFramePr>
        <p:xfrm>
          <a:off x="2978978" y="2395430"/>
          <a:ext cx="7787783" cy="43633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Angolo ripiegato 6"/>
          <p:cNvSpPr>
            <a:spLocks noChangeArrowheads="1"/>
          </p:cNvSpPr>
          <p:nvPr/>
        </p:nvSpPr>
        <p:spPr bwMode="auto">
          <a:xfrm>
            <a:off x="246063" y="4665663"/>
            <a:ext cx="3079750" cy="1265237"/>
          </a:xfrm>
          <a:prstGeom prst="foldedCorner">
            <a:avLst>
              <a:gd name="adj" fmla="val 16667"/>
            </a:avLst>
          </a:prstGeom>
          <a:gradFill rotWithShape="1">
            <a:gsLst>
              <a:gs pos="0">
                <a:srgbClr val="FF0000"/>
              </a:gs>
              <a:gs pos="100000">
                <a:srgbClr val="FF0000">
                  <a:gamma/>
                  <a:shade val="46275"/>
                  <a:invGamma/>
                </a:srgbClr>
              </a:gs>
            </a:gsLst>
            <a:lin ang="5400000" scaled="1"/>
          </a:gradFill>
          <a:ln w="31750" algn="ctr">
            <a:solidFill>
              <a:srgbClr val="FF0000"/>
            </a:solidFill>
            <a:round/>
            <a:headEnd/>
            <a:tailEnd/>
          </a:ln>
          <a:effectLst>
            <a:outerShdw dist="23000" dir="5400000" rotWithShape="0">
              <a:srgbClr val="000000">
                <a:alpha val="34999"/>
              </a:srgbClr>
            </a:outerShdw>
          </a:effectLst>
        </p:spPr>
        <p:txBody>
          <a:bodyPr anchor="ctr"/>
          <a:lstStyle/>
          <a:p>
            <a:pPr algn="ctr"/>
            <a:r>
              <a:rPr lang="it-IT" sz="2400" b="1">
                <a:solidFill>
                  <a:srgbClr val="FFFFFF"/>
                </a:solidFill>
                <a:latin typeface="Calibri" pitchFamily="34" charset="0"/>
              </a:rPr>
              <a:t>MA SOLO in ASSENZA di FDR!!!!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Nota 79</a:t>
            </a:r>
            <a:endParaRPr lang="it-IT" dirty="0"/>
          </a:p>
        </p:txBody>
      </p:sp>
      <p:graphicFrame>
        <p:nvGraphicFramePr>
          <p:cNvPr id="4" name="Diagramma 3"/>
          <p:cNvGraphicFramePr/>
          <p:nvPr/>
        </p:nvGraphicFramePr>
        <p:xfrm>
          <a:off x="680635" y="1115471"/>
          <a:ext cx="10201599" cy="574252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Fumetto 1 4"/>
          <p:cNvSpPr/>
          <p:nvPr/>
        </p:nvSpPr>
        <p:spPr>
          <a:xfrm>
            <a:off x="7781350" y="1819075"/>
            <a:ext cx="3430156" cy="2273496"/>
          </a:xfrm>
          <a:prstGeom prst="wedgeRectCallout">
            <a:avLst>
              <a:gd name="adj1" fmla="val -55259"/>
              <a:gd name="adj2" fmla="val 68904"/>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dirty="0">
                <a:ln w="18415" cmpd="sng">
                  <a:solidFill>
                    <a:srgbClr val="FFFFFF"/>
                  </a:solidFill>
                  <a:prstDash val="solid"/>
                </a:ln>
                <a:solidFill>
                  <a:srgbClr val="FFFFFF"/>
                </a:solidFill>
              </a:rPr>
              <a:t>AR e </a:t>
            </a:r>
            <a:r>
              <a:rPr lang="it-IT" b="1" dirty="0" smtClean="0">
                <a:ln w="18415" cmpd="sng">
                  <a:solidFill>
                    <a:srgbClr val="FFFFFF"/>
                  </a:solidFill>
                  <a:prstDash val="solid"/>
                </a:ln>
                <a:solidFill>
                  <a:srgbClr val="FFFFFF"/>
                </a:solidFill>
              </a:rPr>
              <a:t>altre </a:t>
            </a:r>
            <a:r>
              <a:rPr lang="it-IT" b="1" dirty="0">
                <a:ln w="18415" cmpd="sng">
                  <a:solidFill>
                    <a:srgbClr val="FFFFFF"/>
                  </a:solidFill>
                  <a:prstDash val="solid"/>
                </a:ln>
                <a:solidFill>
                  <a:srgbClr val="FFFFFF"/>
                </a:solidFill>
              </a:rPr>
              <a:t>CTD</a:t>
            </a:r>
          </a:p>
          <a:p>
            <a:pPr algn="ctr">
              <a:defRPr/>
            </a:pPr>
            <a:r>
              <a:rPr lang="it-IT" b="1" dirty="0">
                <a:ln w="18415" cmpd="sng">
                  <a:solidFill>
                    <a:srgbClr val="FFFFFF"/>
                  </a:solidFill>
                  <a:prstDash val="solid"/>
                </a:ln>
                <a:solidFill>
                  <a:srgbClr val="FFFFFF"/>
                </a:solidFill>
              </a:rPr>
              <a:t>DIABETE</a:t>
            </a:r>
          </a:p>
          <a:p>
            <a:pPr algn="ctr">
              <a:defRPr/>
            </a:pPr>
            <a:r>
              <a:rPr lang="it-IT" b="1" dirty="0">
                <a:ln w="18415" cmpd="sng">
                  <a:solidFill>
                    <a:srgbClr val="FFFFFF"/>
                  </a:solidFill>
                  <a:prstDash val="solid"/>
                </a:ln>
                <a:solidFill>
                  <a:srgbClr val="FFFFFF"/>
                </a:solidFill>
              </a:rPr>
              <a:t>BPCO</a:t>
            </a:r>
          </a:p>
          <a:p>
            <a:pPr algn="ctr">
              <a:defRPr/>
            </a:pPr>
            <a:r>
              <a:rPr lang="it-IT" b="1" dirty="0">
                <a:ln w="18415" cmpd="sng">
                  <a:solidFill>
                    <a:srgbClr val="FFFFFF"/>
                  </a:solidFill>
                  <a:prstDash val="solid"/>
                </a:ln>
                <a:solidFill>
                  <a:srgbClr val="FFFFFF"/>
                </a:solidFill>
              </a:rPr>
              <a:t>MICI</a:t>
            </a:r>
          </a:p>
          <a:p>
            <a:pPr algn="ctr">
              <a:defRPr/>
            </a:pPr>
            <a:r>
              <a:rPr lang="it-IT" b="1" dirty="0">
                <a:ln w="18415" cmpd="sng">
                  <a:solidFill>
                    <a:srgbClr val="FFFFFF"/>
                  </a:solidFill>
                  <a:prstDash val="solid"/>
                </a:ln>
                <a:solidFill>
                  <a:srgbClr val="FFFFFF"/>
                </a:solidFill>
              </a:rPr>
              <a:t>AIDS</a:t>
            </a:r>
          </a:p>
          <a:p>
            <a:pPr algn="ctr">
              <a:defRPr/>
            </a:pPr>
            <a:r>
              <a:rPr lang="it-IT" b="1" dirty="0">
                <a:ln w="18415" cmpd="sng">
                  <a:solidFill>
                    <a:srgbClr val="FFFFFF"/>
                  </a:solidFill>
                  <a:prstDash val="solid"/>
                </a:ln>
                <a:solidFill>
                  <a:srgbClr val="FFFFFF"/>
                </a:solidFill>
              </a:rPr>
              <a:t>PARKINSON </a:t>
            </a:r>
          </a:p>
          <a:p>
            <a:pPr algn="ctr">
              <a:defRPr/>
            </a:pPr>
            <a:r>
              <a:rPr lang="it-IT" b="1" dirty="0">
                <a:ln w="18415" cmpd="sng">
                  <a:solidFill>
                    <a:srgbClr val="FFFFFF"/>
                  </a:solidFill>
                  <a:prstDash val="solid"/>
                </a:ln>
                <a:solidFill>
                  <a:srgbClr val="FFFFFF"/>
                </a:solidFill>
              </a:rPr>
              <a:t>SCLEROSI MULTIPLA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ma 4"/>
          <p:cNvGraphicFramePr/>
          <p:nvPr/>
        </p:nvGraphicFramePr>
        <p:xfrm>
          <a:off x="907515" y="1212145"/>
          <a:ext cx="10260371" cy="545564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Rettangolo 6"/>
          <p:cNvSpPr/>
          <p:nvPr/>
        </p:nvSpPr>
        <p:spPr>
          <a:xfrm>
            <a:off x="109432" y="6183471"/>
            <a:ext cx="6096000" cy="646331"/>
          </a:xfrm>
          <a:prstGeom prst="rect">
            <a:avLst/>
          </a:prstGeom>
        </p:spPr>
        <p:txBody>
          <a:bodyPr>
            <a:spAutoFit/>
          </a:bodyPr>
          <a:lstStyle/>
          <a:p>
            <a:pPr algn="ctr" fontAlgn="auto">
              <a:spcBef>
                <a:spcPts val="0"/>
              </a:spcBef>
              <a:spcAft>
                <a:spcPts val="0"/>
              </a:spcAft>
              <a:defRPr/>
            </a:pPr>
            <a:endPar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Nota 79, 20 Maggio 2015</a:t>
            </a:r>
          </a:p>
        </p:txBody>
      </p:sp>
      <p:sp>
        <p:nvSpPr>
          <p:cNvPr id="6" name="Titolo 5"/>
          <p:cNvSpPr>
            <a:spLocks noGrp="1"/>
          </p:cNvSpPr>
          <p:nvPr>
            <p:ph type="title"/>
          </p:nvPr>
        </p:nvSpPr>
        <p:spPr/>
        <p:txBody>
          <a:bodyPr/>
          <a:lstStyle/>
          <a:p>
            <a:r>
              <a:rPr lang="it-IT" dirty="0" smtClean="0"/>
              <a:t>Nota 79</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ma 4"/>
          <p:cNvGraphicFramePr/>
          <p:nvPr/>
        </p:nvGraphicFramePr>
        <p:xfrm>
          <a:off x="1044826" y="840896"/>
          <a:ext cx="10260371" cy="560524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Rettangolo 5"/>
          <p:cNvSpPr/>
          <p:nvPr/>
        </p:nvSpPr>
        <p:spPr>
          <a:xfrm>
            <a:off x="109432" y="6183471"/>
            <a:ext cx="6096000" cy="646331"/>
          </a:xfrm>
          <a:prstGeom prst="rect">
            <a:avLst/>
          </a:prstGeom>
        </p:spPr>
        <p:txBody>
          <a:bodyPr>
            <a:spAutoFit/>
          </a:bodyPr>
          <a:lstStyle/>
          <a:p>
            <a:pPr algn="ctr" fontAlgn="auto">
              <a:spcBef>
                <a:spcPts val="0"/>
              </a:spcBef>
              <a:spcAft>
                <a:spcPts val="0"/>
              </a:spcAft>
              <a:defRPr/>
            </a:pPr>
            <a:endPar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Nota 79, 20 Maggio 2015</a:t>
            </a:r>
          </a:p>
        </p:txBody>
      </p:sp>
      <p:sp>
        <p:nvSpPr>
          <p:cNvPr id="7" name="Titolo 6"/>
          <p:cNvSpPr>
            <a:spLocks noGrp="1"/>
          </p:cNvSpPr>
          <p:nvPr>
            <p:ph type="title"/>
          </p:nvPr>
        </p:nvSpPr>
        <p:spPr/>
        <p:txBody>
          <a:bodyPr/>
          <a:lstStyle/>
          <a:p>
            <a:r>
              <a:rPr lang="it-IT" dirty="0" smtClean="0"/>
              <a:t>Nota 79</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ma 3"/>
          <p:cNvGraphicFramePr/>
          <p:nvPr/>
        </p:nvGraphicFramePr>
        <p:xfrm>
          <a:off x="1698662" y="1520520"/>
          <a:ext cx="9184945" cy="430928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Rettangolo 5"/>
          <p:cNvSpPr/>
          <p:nvPr/>
        </p:nvSpPr>
        <p:spPr>
          <a:xfrm>
            <a:off x="132317" y="6166310"/>
            <a:ext cx="6096000" cy="646331"/>
          </a:xfrm>
          <a:prstGeom prst="rect">
            <a:avLst/>
          </a:prstGeom>
        </p:spPr>
        <p:txBody>
          <a:bodyPr>
            <a:spAutoFit/>
          </a:bodyPr>
          <a:lstStyle/>
          <a:p>
            <a:pPr algn="ctr" fontAlgn="auto">
              <a:spcBef>
                <a:spcPts val="0"/>
              </a:spcBef>
              <a:spcAft>
                <a:spcPts val="0"/>
              </a:spcAft>
              <a:defRPr/>
            </a:pPr>
            <a:endPar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Nota 79, 20 Maggio 2015</a:t>
            </a:r>
          </a:p>
        </p:txBody>
      </p:sp>
      <p:sp>
        <p:nvSpPr>
          <p:cNvPr id="8" name="Titolo 7"/>
          <p:cNvSpPr>
            <a:spLocks noGrp="1"/>
          </p:cNvSpPr>
          <p:nvPr>
            <p:ph type="title"/>
          </p:nvPr>
        </p:nvSpPr>
        <p:spPr/>
        <p:txBody>
          <a:bodyPr/>
          <a:lstStyle/>
          <a:p>
            <a:r>
              <a:rPr lang="it-IT" dirty="0" smtClean="0"/>
              <a:t>Nota 79</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a:t>
            </a:r>
            <a:endParaRPr lang="it-IT" dirty="0"/>
          </a:p>
        </p:txBody>
      </p:sp>
      <p:sp>
        <p:nvSpPr>
          <p:cNvPr id="3" name="Segnaposto contenuto 2"/>
          <p:cNvSpPr>
            <a:spLocks noGrp="1"/>
          </p:cNvSpPr>
          <p:nvPr>
            <p:ph sz="half" idx="1"/>
          </p:nvPr>
        </p:nvSpPr>
        <p:spPr/>
        <p:txBody>
          <a:bodyPr>
            <a:normAutofit/>
          </a:bodyPr>
          <a:lstStyle/>
          <a:p>
            <a:r>
              <a:rPr lang="it-IT" sz="2400" dirty="0" smtClean="0"/>
              <a:t>Osteoporosi primitive</a:t>
            </a:r>
          </a:p>
          <a:p>
            <a:pPr marL="457200" indent="-457200"/>
            <a:r>
              <a:rPr lang="it-IT" sz="2400" dirty="0" err="1" smtClean="0"/>
              <a:t>Post-menopausale</a:t>
            </a:r>
            <a:endParaRPr lang="it-IT" sz="2400" dirty="0" smtClean="0"/>
          </a:p>
          <a:p>
            <a:pPr marL="457200" indent="-457200"/>
            <a:r>
              <a:rPr lang="it-IT" sz="2400" dirty="0" smtClean="0"/>
              <a:t>Senile</a:t>
            </a:r>
          </a:p>
          <a:p>
            <a:pPr marL="457200" indent="-457200"/>
            <a:r>
              <a:rPr lang="it-IT" sz="2400" dirty="0" smtClean="0"/>
              <a:t>Idiopatica giovanile</a:t>
            </a:r>
          </a:p>
          <a:p>
            <a:pPr marL="457200" indent="-457200"/>
            <a:endParaRPr lang="it-IT" sz="2400" dirty="0" smtClean="0"/>
          </a:p>
          <a:p>
            <a:pPr marL="457200" indent="-457200"/>
            <a:endParaRPr lang="it-IT" sz="2400" dirty="0"/>
          </a:p>
        </p:txBody>
      </p:sp>
      <p:sp>
        <p:nvSpPr>
          <p:cNvPr id="4" name="Segnaposto contenuto 3"/>
          <p:cNvSpPr>
            <a:spLocks noGrp="1"/>
          </p:cNvSpPr>
          <p:nvPr>
            <p:ph sz="half" idx="2"/>
          </p:nvPr>
        </p:nvSpPr>
        <p:spPr/>
        <p:txBody>
          <a:bodyPr>
            <a:normAutofit/>
          </a:bodyPr>
          <a:lstStyle/>
          <a:p>
            <a:r>
              <a:rPr lang="it-IT" sz="2400" dirty="0" smtClean="0"/>
              <a:t>Osteoporosi secondarie</a:t>
            </a:r>
          </a:p>
          <a:p>
            <a:pPr marL="457200" indent="-457200"/>
            <a:r>
              <a:rPr lang="it-IT" sz="2400" dirty="0" smtClean="0"/>
              <a:t>Da </a:t>
            </a:r>
            <a:r>
              <a:rPr lang="it-IT" sz="2400" dirty="0" err="1" smtClean="0"/>
              <a:t>endocrinopatie</a:t>
            </a:r>
            <a:endParaRPr lang="it-IT" sz="2400" dirty="0" smtClean="0"/>
          </a:p>
          <a:p>
            <a:pPr marL="457200" indent="-457200"/>
            <a:r>
              <a:rPr lang="it-IT" sz="2400" dirty="0" smtClean="0"/>
              <a:t>Da malattie gastrointestinali</a:t>
            </a:r>
          </a:p>
          <a:p>
            <a:pPr marL="457200" indent="-457200"/>
            <a:r>
              <a:rPr lang="it-IT" sz="2400" dirty="0" smtClean="0"/>
              <a:t>Da malnutrizione</a:t>
            </a:r>
          </a:p>
          <a:p>
            <a:pPr marL="457200" indent="-457200"/>
            <a:r>
              <a:rPr lang="it-IT" sz="2400" dirty="0" smtClean="0"/>
              <a:t>Da emopatie</a:t>
            </a:r>
          </a:p>
          <a:p>
            <a:pPr marL="457200" indent="-457200"/>
            <a:r>
              <a:rPr lang="it-IT" sz="2400" dirty="0" smtClean="0"/>
              <a:t>Da farmaci</a:t>
            </a:r>
          </a:p>
          <a:p>
            <a:pPr marL="457200" indent="-457200"/>
            <a:r>
              <a:rPr lang="it-IT" sz="2400" dirty="0" smtClean="0"/>
              <a:t>Da malattie renali</a:t>
            </a:r>
          </a:p>
          <a:p>
            <a:pPr marL="457200" indent="-457200"/>
            <a:endParaRPr lang="it-IT" sz="2400" dirty="0" smtClean="0"/>
          </a:p>
          <a:p>
            <a:pPr>
              <a:buNone/>
            </a:pPr>
            <a:endParaRPr lang="it-IT" sz="2400"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Diagramma 2"/>
          <p:cNvGraphicFramePr/>
          <p:nvPr/>
        </p:nvGraphicFramePr>
        <p:xfrm>
          <a:off x="1273996" y="1520520"/>
          <a:ext cx="9059797" cy="433818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itolo 5"/>
          <p:cNvSpPr>
            <a:spLocks noGrp="1"/>
          </p:cNvSpPr>
          <p:nvPr>
            <p:ph type="title"/>
          </p:nvPr>
        </p:nvSpPr>
        <p:spPr/>
        <p:txBody>
          <a:bodyPr/>
          <a:lstStyle/>
          <a:p>
            <a:r>
              <a:rPr lang="it-IT" dirty="0" smtClean="0"/>
              <a:t>Nota 79</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8" name="Line 4"/>
          <p:cNvSpPr>
            <a:spLocks noChangeShapeType="1"/>
          </p:cNvSpPr>
          <p:nvPr/>
        </p:nvSpPr>
        <p:spPr bwMode="auto">
          <a:xfrm>
            <a:off x="2954867" y="5534026"/>
            <a:ext cx="2117"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49" name="Line 5"/>
          <p:cNvSpPr>
            <a:spLocks noChangeShapeType="1"/>
          </p:cNvSpPr>
          <p:nvPr/>
        </p:nvSpPr>
        <p:spPr bwMode="auto">
          <a:xfrm>
            <a:off x="3826934" y="5534026"/>
            <a:ext cx="2117"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0" name="Line 6"/>
          <p:cNvSpPr>
            <a:spLocks noChangeShapeType="1"/>
          </p:cNvSpPr>
          <p:nvPr/>
        </p:nvSpPr>
        <p:spPr bwMode="auto">
          <a:xfrm>
            <a:off x="4707467" y="5534026"/>
            <a:ext cx="2117"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1" name="Line 7"/>
          <p:cNvSpPr>
            <a:spLocks noChangeShapeType="1"/>
          </p:cNvSpPr>
          <p:nvPr/>
        </p:nvSpPr>
        <p:spPr bwMode="auto">
          <a:xfrm>
            <a:off x="6445251" y="5534026"/>
            <a:ext cx="2116"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2" name="Line 8"/>
          <p:cNvSpPr>
            <a:spLocks noChangeShapeType="1"/>
          </p:cNvSpPr>
          <p:nvPr/>
        </p:nvSpPr>
        <p:spPr bwMode="auto">
          <a:xfrm>
            <a:off x="5596467" y="5534026"/>
            <a:ext cx="2117"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3" name="Line 9"/>
          <p:cNvSpPr>
            <a:spLocks noChangeShapeType="1"/>
          </p:cNvSpPr>
          <p:nvPr/>
        </p:nvSpPr>
        <p:spPr bwMode="auto">
          <a:xfrm>
            <a:off x="7334251" y="5534026"/>
            <a:ext cx="2116"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4" name="Line 10"/>
          <p:cNvSpPr>
            <a:spLocks noChangeShapeType="1"/>
          </p:cNvSpPr>
          <p:nvPr/>
        </p:nvSpPr>
        <p:spPr bwMode="auto">
          <a:xfrm>
            <a:off x="8210551" y="5534026"/>
            <a:ext cx="2116"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5" name="Line 11"/>
          <p:cNvSpPr>
            <a:spLocks noChangeShapeType="1"/>
          </p:cNvSpPr>
          <p:nvPr/>
        </p:nvSpPr>
        <p:spPr bwMode="auto">
          <a:xfrm>
            <a:off x="9078385" y="5534026"/>
            <a:ext cx="2116"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56" name="Line 12"/>
          <p:cNvSpPr>
            <a:spLocks noChangeShapeType="1"/>
          </p:cNvSpPr>
          <p:nvPr/>
        </p:nvSpPr>
        <p:spPr bwMode="auto">
          <a:xfrm>
            <a:off x="9946218" y="5534026"/>
            <a:ext cx="2116" cy="8096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20490" name="Rectangle 13"/>
          <p:cNvSpPr>
            <a:spLocks noChangeArrowheads="1"/>
          </p:cNvSpPr>
          <p:nvPr/>
        </p:nvSpPr>
        <p:spPr bwMode="auto">
          <a:xfrm>
            <a:off x="1623484" y="5567364"/>
            <a:ext cx="192616" cy="314325"/>
          </a:xfrm>
          <a:prstGeom prst="rect">
            <a:avLst/>
          </a:prstGeom>
          <a:noFill/>
          <a:ln w="9525">
            <a:noFill/>
            <a:miter lim="800000"/>
            <a:headEnd/>
            <a:tailEnd/>
          </a:ln>
        </p:spPr>
        <p:txBody>
          <a:bodyPr lIns="0" tIns="0" rIns="0" bIns="0"/>
          <a:lstStyle/>
          <a:p>
            <a:pPr eaLnBrk="0" hangingPunct="0">
              <a:buClr>
                <a:srgbClr val="000000"/>
              </a:buClr>
              <a:buSzPct val="90000"/>
              <a:buFont typeface="Monotype Sorts"/>
              <a:buChar char=" "/>
            </a:pPr>
            <a:r>
              <a:rPr lang="it-IT" b="1">
                <a:ea typeface="ＭＳ Ｐゴシック"/>
                <a:cs typeface="ＭＳ Ｐゴシック"/>
              </a:rPr>
              <a:t>0</a:t>
            </a:r>
          </a:p>
        </p:txBody>
      </p:sp>
      <p:sp>
        <p:nvSpPr>
          <p:cNvPr id="20491" name="Rectangle 14"/>
          <p:cNvSpPr>
            <a:spLocks noChangeArrowheads="1"/>
          </p:cNvSpPr>
          <p:nvPr/>
        </p:nvSpPr>
        <p:spPr bwMode="auto">
          <a:xfrm>
            <a:off x="2758018"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10</a:t>
            </a:r>
          </a:p>
        </p:txBody>
      </p:sp>
      <p:sp>
        <p:nvSpPr>
          <p:cNvPr id="20492" name="Rectangle 15"/>
          <p:cNvSpPr>
            <a:spLocks noChangeArrowheads="1"/>
          </p:cNvSpPr>
          <p:nvPr/>
        </p:nvSpPr>
        <p:spPr bwMode="auto">
          <a:xfrm>
            <a:off x="3644900"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20</a:t>
            </a:r>
          </a:p>
        </p:txBody>
      </p:sp>
      <p:sp>
        <p:nvSpPr>
          <p:cNvPr id="20493" name="Rectangle 16"/>
          <p:cNvSpPr>
            <a:spLocks noChangeArrowheads="1"/>
          </p:cNvSpPr>
          <p:nvPr/>
        </p:nvSpPr>
        <p:spPr bwMode="auto">
          <a:xfrm>
            <a:off x="4514851"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30</a:t>
            </a:r>
          </a:p>
        </p:txBody>
      </p:sp>
      <p:sp>
        <p:nvSpPr>
          <p:cNvPr id="20494" name="Rectangle 17"/>
          <p:cNvSpPr>
            <a:spLocks noChangeArrowheads="1"/>
          </p:cNvSpPr>
          <p:nvPr/>
        </p:nvSpPr>
        <p:spPr bwMode="auto">
          <a:xfrm>
            <a:off x="5408084"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40</a:t>
            </a:r>
          </a:p>
        </p:txBody>
      </p:sp>
      <p:sp>
        <p:nvSpPr>
          <p:cNvPr id="20495" name="Rectangle 18"/>
          <p:cNvSpPr>
            <a:spLocks noChangeArrowheads="1"/>
          </p:cNvSpPr>
          <p:nvPr/>
        </p:nvSpPr>
        <p:spPr bwMode="auto">
          <a:xfrm>
            <a:off x="6314018"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50</a:t>
            </a:r>
          </a:p>
        </p:txBody>
      </p:sp>
      <p:sp>
        <p:nvSpPr>
          <p:cNvPr id="20496" name="Rectangle 19"/>
          <p:cNvSpPr>
            <a:spLocks noChangeArrowheads="1"/>
          </p:cNvSpPr>
          <p:nvPr/>
        </p:nvSpPr>
        <p:spPr bwMode="auto">
          <a:xfrm>
            <a:off x="7183967"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60</a:t>
            </a:r>
          </a:p>
        </p:txBody>
      </p:sp>
      <p:sp>
        <p:nvSpPr>
          <p:cNvPr id="20497" name="Rectangle 20"/>
          <p:cNvSpPr>
            <a:spLocks noChangeArrowheads="1"/>
          </p:cNvSpPr>
          <p:nvPr/>
        </p:nvSpPr>
        <p:spPr bwMode="auto">
          <a:xfrm>
            <a:off x="8051800"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70</a:t>
            </a:r>
          </a:p>
        </p:txBody>
      </p:sp>
      <p:sp>
        <p:nvSpPr>
          <p:cNvPr id="20498" name="Rectangle 21"/>
          <p:cNvSpPr>
            <a:spLocks noChangeArrowheads="1"/>
          </p:cNvSpPr>
          <p:nvPr/>
        </p:nvSpPr>
        <p:spPr bwMode="auto">
          <a:xfrm>
            <a:off x="8925984"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80</a:t>
            </a:r>
          </a:p>
        </p:txBody>
      </p:sp>
      <p:sp>
        <p:nvSpPr>
          <p:cNvPr id="20499" name="Rectangle 22"/>
          <p:cNvSpPr>
            <a:spLocks noChangeArrowheads="1"/>
          </p:cNvSpPr>
          <p:nvPr/>
        </p:nvSpPr>
        <p:spPr bwMode="auto">
          <a:xfrm>
            <a:off x="9783234" y="5567364"/>
            <a:ext cx="3725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90</a:t>
            </a:r>
          </a:p>
        </p:txBody>
      </p:sp>
      <p:sp>
        <p:nvSpPr>
          <p:cNvPr id="20500" name="Rectangle 23"/>
          <p:cNvSpPr>
            <a:spLocks noChangeArrowheads="1"/>
          </p:cNvSpPr>
          <p:nvPr/>
        </p:nvSpPr>
        <p:spPr bwMode="auto">
          <a:xfrm>
            <a:off x="10350500" y="5557839"/>
            <a:ext cx="990600" cy="314325"/>
          </a:xfrm>
          <a:prstGeom prst="rect">
            <a:avLst/>
          </a:prstGeom>
          <a:noFill/>
          <a:ln w="9525">
            <a:noFill/>
            <a:miter lim="800000"/>
            <a:headEnd/>
            <a:tailEnd/>
          </a:ln>
        </p:spPr>
        <p:txBody>
          <a:bodyPr lIns="0" tIns="0" rIns="0" bIns="0"/>
          <a:lstStyle/>
          <a:p>
            <a:pPr algn="ctr" eaLnBrk="0" hangingPunct="0"/>
            <a:r>
              <a:rPr lang="it-IT" sz="1600" b="1">
                <a:ea typeface="ＭＳ Ｐゴシック"/>
                <a:cs typeface="ＭＳ Ｐゴシック"/>
              </a:rPr>
              <a:t>Anni</a:t>
            </a:r>
          </a:p>
        </p:txBody>
      </p:sp>
      <p:sp>
        <p:nvSpPr>
          <p:cNvPr id="313376" name="Freeform 32"/>
          <p:cNvSpPr>
            <a:spLocks/>
          </p:cNvSpPr>
          <p:nvPr/>
        </p:nvSpPr>
        <p:spPr bwMode="auto">
          <a:xfrm>
            <a:off x="2084917" y="1931988"/>
            <a:ext cx="7679267" cy="2640012"/>
          </a:xfrm>
          <a:custGeom>
            <a:avLst/>
            <a:gdLst>
              <a:gd name="T0" fmla="*/ 0 w 4082"/>
              <a:gd name="T1" fmla="*/ 1662 h 1663"/>
              <a:gd name="T2" fmla="*/ 868 w 4082"/>
              <a:gd name="T3" fmla="*/ 1156 h 1663"/>
              <a:gd name="T4" fmla="*/ 1157 w 4082"/>
              <a:gd name="T5" fmla="*/ 248 h 1663"/>
              <a:gd name="T6" fmla="*/ 1622 w 4082"/>
              <a:gd name="T7" fmla="*/ 0 h 1663"/>
              <a:gd name="T8" fmla="*/ 2159 w 4082"/>
              <a:gd name="T9" fmla="*/ 0 h 1663"/>
              <a:gd name="T10" fmla="*/ 2500 w 4082"/>
              <a:gd name="T11" fmla="*/ 72 h 1663"/>
              <a:gd name="T12" fmla="*/ 2758 w 4082"/>
              <a:gd name="T13" fmla="*/ 444 h 1663"/>
              <a:gd name="T14" fmla="*/ 3172 w 4082"/>
              <a:gd name="T15" fmla="*/ 598 h 1663"/>
              <a:gd name="T16" fmla="*/ 4081 w 4082"/>
              <a:gd name="T17" fmla="*/ 795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2" h="1663">
                <a:moveTo>
                  <a:pt x="0" y="1662"/>
                </a:moveTo>
                <a:lnTo>
                  <a:pt x="868" y="1156"/>
                </a:lnTo>
                <a:lnTo>
                  <a:pt x="1157" y="248"/>
                </a:lnTo>
                <a:lnTo>
                  <a:pt x="1622" y="0"/>
                </a:lnTo>
                <a:lnTo>
                  <a:pt x="2159" y="0"/>
                </a:lnTo>
                <a:lnTo>
                  <a:pt x="2500" y="72"/>
                </a:lnTo>
                <a:lnTo>
                  <a:pt x="2758" y="444"/>
                </a:lnTo>
                <a:lnTo>
                  <a:pt x="3172" y="598"/>
                </a:lnTo>
                <a:lnTo>
                  <a:pt x="4081" y="795"/>
                </a:lnTo>
              </a:path>
            </a:pathLst>
          </a:custGeom>
          <a:noFill/>
          <a:ln w="25400" cap="rnd" cmpd="sng">
            <a:solidFill>
              <a:schemeClr val="tx1"/>
            </a:solidFill>
            <a:prstDash val="solid"/>
            <a:round/>
            <a:headEnd type="none" w="med" len="med"/>
            <a:tailEnd type="none" w="med" len="med"/>
          </a:ln>
          <a:effectLst/>
          <a:extLst/>
        </p:spPr>
        <p:txBody>
          <a:bodyPr/>
          <a:lstStyle/>
          <a:p>
            <a:pPr defTabSz="914400">
              <a:defRPr/>
            </a:pPr>
            <a:endParaRPr lang="en-US">
              <a:latin typeface="Tahoma" charset="0"/>
              <a:ea typeface="ＭＳ Ｐゴシック" charset="0"/>
              <a:cs typeface="+mn-cs"/>
            </a:endParaRPr>
          </a:p>
        </p:txBody>
      </p:sp>
      <p:sp>
        <p:nvSpPr>
          <p:cNvPr id="313377" name="Freeform 33"/>
          <p:cNvSpPr>
            <a:spLocks/>
          </p:cNvSpPr>
          <p:nvPr/>
        </p:nvSpPr>
        <p:spPr bwMode="auto">
          <a:xfrm>
            <a:off x="2106084" y="1636713"/>
            <a:ext cx="7677149" cy="2868612"/>
          </a:xfrm>
          <a:custGeom>
            <a:avLst/>
            <a:gdLst>
              <a:gd name="T0" fmla="*/ 0 w 4081"/>
              <a:gd name="T1" fmla="*/ 1806 h 1807"/>
              <a:gd name="T2" fmla="*/ 826 w 4081"/>
              <a:gd name="T3" fmla="*/ 1342 h 1807"/>
              <a:gd name="T4" fmla="*/ 1136 w 4081"/>
              <a:gd name="T5" fmla="*/ 300 h 1807"/>
              <a:gd name="T6" fmla="*/ 1642 w 4081"/>
              <a:gd name="T7" fmla="*/ 0 h 1807"/>
              <a:gd name="T8" fmla="*/ 2179 w 4081"/>
              <a:gd name="T9" fmla="*/ 0 h 1807"/>
              <a:gd name="T10" fmla="*/ 4080 w 4081"/>
              <a:gd name="T11" fmla="*/ 609 h 1807"/>
            </a:gdLst>
            <a:ahLst/>
            <a:cxnLst>
              <a:cxn ang="0">
                <a:pos x="T0" y="T1"/>
              </a:cxn>
              <a:cxn ang="0">
                <a:pos x="T2" y="T3"/>
              </a:cxn>
              <a:cxn ang="0">
                <a:pos x="T4" y="T5"/>
              </a:cxn>
              <a:cxn ang="0">
                <a:pos x="T6" y="T7"/>
              </a:cxn>
              <a:cxn ang="0">
                <a:pos x="T8" y="T9"/>
              </a:cxn>
              <a:cxn ang="0">
                <a:pos x="T10" y="T11"/>
              </a:cxn>
            </a:cxnLst>
            <a:rect l="0" t="0" r="r" b="b"/>
            <a:pathLst>
              <a:path w="4081" h="1807">
                <a:moveTo>
                  <a:pt x="0" y="1806"/>
                </a:moveTo>
                <a:lnTo>
                  <a:pt x="826" y="1342"/>
                </a:lnTo>
                <a:lnTo>
                  <a:pt x="1136" y="300"/>
                </a:lnTo>
                <a:lnTo>
                  <a:pt x="1642" y="0"/>
                </a:lnTo>
                <a:lnTo>
                  <a:pt x="2179" y="0"/>
                </a:lnTo>
                <a:lnTo>
                  <a:pt x="4080" y="609"/>
                </a:lnTo>
              </a:path>
            </a:pathLst>
          </a:custGeom>
          <a:noFill/>
          <a:ln w="25400" cap="rnd" cmpd="sng">
            <a:solidFill>
              <a:schemeClr val="tx1"/>
            </a:solidFill>
            <a:prstDash val="dash"/>
            <a:round/>
            <a:headEnd type="none" w="med" len="med"/>
            <a:tailEnd type="none" w="med" len="med"/>
          </a:ln>
          <a:effectLst/>
          <a:extLst/>
        </p:spPr>
        <p:txBody>
          <a:bodyPr/>
          <a:lstStyle/>
          <a:p>
            <a:pPr defTabSz="914400">
              <a:defRPr/>
            </a:pPr>
            <a:endParaRPr lang="en-US">
              <a:latin typeface="Tahoma" charset="0"/>
              <a:ea typeface="ＭＳ Ｐゴシック" charset="0"/>
              <a:cs typeface="+mn-cs"/>
            </a:endParaRPr>
          </a:p>
        </p:txBody>
      </p:sp>
      <p:sp>
        <p:nvSpPr>
          <p:cNvPr id="20504" name="Rectangle 34"/>
          <p:cNvSpPr>
            <a:spLocks noChangeArrowheads="1"/>
          </p:cNvSpPr>
          <p:nvPr/>
        </p:nvSpPr>
        <p:spPr bwMode="auto">
          <a:xfrm>
            <a:off x="2487084" y="1050926"/>
            <a:ext cx="1208616"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Crescita</a:t>
            </a:r>
          </a:p>
        </p:txBody>
      </p:sp>
      <p:sp>
        <p:nvSpPr>
          <p:cNvPr id="20505" name="Rectangle 35"/>
          <p:cNvSpPr>
            <a:spLocks noChangeArrowheads="1"/>
          </p:cNvSpPr>
          <p:nvPr/>
        </p:nvSpPr>
        <p:spPr bwMode="auto">
          <a:xfrm>
            <a:off x="4174067" y="1052513"/>
            <a:ext cx="3039533" cy="317500"/>
          </a:xfrm>
          <a:prstGeom prst="rect">
            <a:avLst/>
          </a:prstGeom>
          <a:noFill/>
          <a:ln w="9525">
            <a:noFill/>
            <a:miter lim="800000"/>
            <a:headEnd/>
            <a:tailEnd/>
          </a:ln>
        </p:spPr>
        <p:txBody>
          <a:bodyPr lIns="0" tIns="0" rIns="0" bIns="0"/>
          <a:lstStyle/>
          <a:p>
            <a:pPr algn="ctr" eaLnBrk="0" hangingPunct="0"/>
            <a:r>
              <a:rPr lang="it-IT" b="1">
                <a:ea typeface="ＭＳ Ｐゴシック"/>
                <a:cs typeface="ＭＳ Ｐゴシック"/>
              </a:rPr>
              <a:t>Massimo sviluppo</a:t>
            </a:r>
            <a:endParaRPr lang="it-IT" sz="2000" b="1">
              <a:ea typeface="ＭＳ Ｐゴシック"/>
              <a:cs typeface="ＭＳ Ｐゴシック"/>
            </a:endParaRPr>
          </a:p>
        </p:txBody>
      </p:sp>
      <p:sp>
        <p:nvSpPr>
          <p:cNvPr id="20506" name="Rectangle 36"/>
          <p:cNvSpPr>
            <a:spLocks noChangeArrowheads="1"/>
          </p:cNvSpPr>
          <p:nvPr/>
        </p:nvSpPr>
        <p:spPr bwMode="auto">
          <a:xfrm>
            <a:off x="7528984" y="1042989"/>
            <a:ext cx="2167467" cy="314325"/>
          </a:xfrm>
          <a:prstGeom prst="rect">
            <a:avLst/>
          </a:prstGeom>
          <a:noFill/>
          <a:ln w="9525">
            <a:noFill/>
            <a:miter lim="800000"/>
            <a:headEnd/>
            <a:tailEnd/>
          </a:ln>
        </p:spPr>
        <p:txBody>
          <a:bodyPr lIns="0" tIns="0" rIns="0" bIns="0"/>
          <a:lstStyle/>
          <a:p>
            <a:pPr algn="ctr" eaLnBrk="0" hangingPunct="0"/>
            <a:r>
              <a:rPr lang="it-IT" b="1">
                <a:ea typeface="ＭＳ Ｐゴシック"/>
                <a:cs typeface="ＭＳ Ｐゴシック"/>
              </a:rPr>
              <a:t>Perdita ossea</a:t>
            </a:r>
          </a:p>
        </p:txBody>
      </p:sp>
      <p:sp>
        <p:nvSpPr>
          <p:cNvPr id="20507" name="Rectangle 37"/>
          <p:cNvSpPr>
            <a:spLocks noChangeArrowheads="1"/>
          </p:cNvSpPr>
          <p:nvPr/>
        </p:nvSpPr>
        <p:spPr bwMode="auto">
          <a:xfrm rot="-5400000">
            <a:off x="737394" y="2770453"/>
            <a:ext cx="1693862" cy="353483"/>
          </a:xfrm>
          <a:prstGeom prst="rect">
            <a:avLst/>
          </a:prstGeom>
          <a:noFill/>
          <a:ln w="9525">
            <a:noFill/>
            <a:miter lim="800000"/>
            <a:headEnd/>
            <a:tailEnd/>
          </a:ln>
        </p:spPr>
        <p:txBody>
          <a:bodyPr lIns="0" tIns="0" rIns="0" bIns="0"/>
          <a:lstStyle/>
          <a:p>
            <a:pPr eaLnBrk="0" hangingPunct="0"/>
            <a:r>
              <a:rPr lang="it-IT" sz="2000" b="1">
                <a:ea typeface="ＭＳ Ｐゴシック"/>
                <a:cs typeface="ＭＳ Ｐゴシック"/>
              </a:rPr>
              <a:t>Massa Ossea</a:t>
            </a:r>
          </a:p>
        </p:txBody>
      </p:sp>
      <p:sp>
        <p:nvSpPr>
          <p:cNvPr id="20508" name="Rectangle 38"/>
          <p:cNvSpPr>
            <a:spLocks noChangeArrowheads="1"/>
          </p:cNvSpPr>
          <p:nvPr/>
        </p:nvSpPr>
        <p:spPr bwMode="auto">
          <a:xfrm>
            <a:off x="8739718" y="1858964"/>
            <a:ext cx="1045633" cy="314325"/>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Maschi</a:t>
            </a:r>
          </a:p>
        </p:txBody>
      </p:sp>
      <p:sp>
        <p:nvSpPr>
          <p:cNvPr id="20509" name="Rectangle 39"/>
          <p:cNvSpPr>
            <a:spLocks noChangeArrowheads="1"/>
          </p:cNvSpPr>
          <p:nvPr/>
        </p:nvSpPr>
        <p:spPr bwMode="auto">
          <a:xfrm>
            <a:off x="8798985" y="3281363"/>
            <a:ext cx="1384300" cy="298450"/>
          </a:xfrm>
          <a:prstGeom prst="rect">
            <a:avLst/>
          </a:prstGeom>
          <a:noFill/>
          <a:ln w="9525">
            <a:noFill/>
            <a:miter lim="800000"/>
            <a:headEnd/>
            <a:tailEnd/>
          </a:ln>
        </p:spPr>
        <p:txBody>
          <a:bodyPr lIns="0" tIns="0" rIns="0" bIns="0"/>
          <a:lstStyle/>
          <a:p>
            <a:pPr eaLnBrk="0" hangingPunct="0"/>
            <a:r>
              <a:rPr lang="it-IT" b="1">
                <a:ea typeface="ＭＳ Ｐゴシック"/>
                <a:cs typeface="ＭＳ Ｐゴシック"/>
              </a:rPr>
              <a:t>Femmine</a:t>
            </a:r>
          </a:p>
        </p:txBody>
      </p:sp>
      <p:sp>
        <p:nvSpPr>
          <p:cNvPr id="313384" name="Line 40"/>
          <p:cNvSpPr>
            <a:spLocks noChangeShapeType="1"/>
          </p:cNvSpPr>
          <p:nvPr/>
        </p:nvSpPr>
        <p:spPr bwMode="auto">
          <a:xfrm flipV="1">
            <a:off x="2065867" y="968376"/>
            <a:ext cx="0" cy="4570413"/>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313385" name="Line 41"/>
          <p:cNvSpPr>
            <a:spLocks noChangeShapeType="1"/>
          </p:cNvSpPr>
          <p:nvPr/>
        </p:nvSpPr>
        <p:spPr bwMode="auto">
          <a:xfrm>
            <a:off x="2067985" y="5548313"/>
            <a:ext cx="8487833" cy="0"/>
          </a:xfrm>
          <a:prstGeom prst="line">
            <a:avLst/>
          </a:prstGeom>
          <a:noFill/>
          <a:ln w="12700">
            <a:solidFill>
              <a:schemeClr val="tx1"/>
            </a:solidFill>
            <a:round/>
            <a:headEnd/>
            <a:tailEnd/>
          </a:ln>
          <a:effectLst/>
          <a:extLst/>
        </p:spPr>
        <p:txBody>
          <a:bodyPr/>
          <a:lstStyle/>
          <a:p>
            <a:pPr defTabSz="914400">
              <a:defRPr/>
            </a:pPr>
            <a:endParaRPr lang="en-US">
              <a:latin typeface="Tahoma" charset="0"/>
              <a:ea typeface="ＭＳ Ｐゴシック" charset="0"/>
              <a:cs typeface="+mn-cs"/>
            </a:endParaRPr>
          </a:p>
        </p:txBody>
      </p:sp>
      <p:sp>
        <p:nvSpPr>
          <p:cNvPr id="20512" name="Rectangle 42"/>
          <p:cNvSpPr>
            <a:spLocks noChangeArrowheads="1"/>
          </p:cNvSpPr>
          <p:nvPr/>
        </p:nvSpPr>
        <p:spPr bwMode="auto">
          <a:xfrm>
            <a:off x="3208866" y="98431"/>
            <a:ext cx="5544365" cy="705321"/>
          </a:xfrm>
          <a:prstGeom prst="rect">
            <a:avLst/>
          </a:prstGeom>
          <a:noFill/>
          <a:ln w="9525">
            <a:noFill/>
            <a:miter lim="800000"/>
            <a:headEnd/>
            <a:tailEnd/>
          </a:ln>
        </p:spPr>
        <p:txBody>
          <a:bodyPr wrap="square" lIns="90488" tIns="44450" rIns="90488" bIns="44450">
            <a:spAutoFit/>
          </a:bodyPr>
          <a:lstStyle/>
          <a:p>
            <a:pPr algn="ctr" defTabSz="762000" eaLnBrk="0" hangingPunct="0"/>
            <a:r>
              <a:rPr lang="it-IT" sz="4000" b="1" dirty="0">
                <a:solidFill>
                  <a:srgbClr val="1A4A5D"/>
                </a:solidFill>
                <a:ea typeface="ＭＳ Ｐゴシック"/>
                <a:cs typeface="ＭＳ Ｐゴシック"/>
              </a:rPr>
              <a:t>MASSA OSSEA ED ETA</a:t>
            </a:r>
            <a:r>
              <a:rPr lang="ja-JP" altLang="it-IT" sz="4000" b="1" dirty="0">
                <a:solidFill>
                  <a:srgbClr val="1A4A5D"/>
                </a:solidFill>
                <a:cs typeface="ＭＳ Ｐゴシック"/>
              </a:rPr>
              <a:t>’</a:t>
            </a:r>
            <a:endParaRPr lang="it-IT" sz="4000" b="1" dirty="0">
              <a:solidFill>
                <a:srgbClr val="1A4A5D"/>
              </a:solidFill>
              <a:ea typeface="ＭＳ Ｐゴシック"/>
              <a:cs typeface="ＭＳ Ｐゴシック"/>
            </a:endParaRPr>
          </a:p>
        </p:txBody>
      </p:sp>
      <p:sp>
        <p:nvSpPr>
          <p:cNvPr id="313388" name="AutoShape 44"/>
          <p:cNvSpPr>
            <a:spLocks noChangeArrowheads="1"/>
          </p:cNvSpPr>
          <p:nvPr/>
        </p:nvSpPr>
        <p:spPr bwMode="auto">
          <a:xfrm>
            <a:off x="2432051" y="976313"/>
            <a:ext cx="1399116" cy="457200"/>
          </a:xfrm>
          <a:prstGeom prst="roundRect">
            <a:avLst>
              <a:gd name="adj" fmla="val 16667"/>
            </a:avLst>
          </a:prstGeom>
          <a:noFill/>
          <a:ln w="9525">
            <a:solidFill>
              <a:srgbClr val="FF3300"/>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89" name="AutoShape 45"/>
          <p:cNvSpPr>
            <a:spLocks noChangeArrowheads="1"/>
          </p:cNvSpPr>
          <p:nvPr/>
        </p:nvSpPr>
        <p:spPr bwMode="auto">
          <a:xfrm>
            <a:off x="4277784" y="976313"/>
            <a:ext cx="2777067" cy="419100"/>
          </a:xfrm>
          <a:prstGeom prst="roundRect">
            <a:avLst>
              <a:gd name="adj" fmla="val 16667"/>
            </a:avLst>
          </a:prstGeom>
          <a:noFill/>
          <a:ln w="9525">
            <a:solidFill>
              <a:srgbClr val="FF3300"/>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90" name="AutoShape 46"/>
          <p:cNvSpPr>
            <a:spLocks noChangeArrowheads="1"/>
          </p:cNvSpPr>
          <p:nvPr/>
        </p:nvSpPr>
        <p:spPr bwMode="auto">
          <a:xfrm>
            <a:off x="7440085" y="976313"/>
            <a:ext cx="2279649" cy="419100"/>
          </a:xfrm>
          <a:prstGeom prst="roundRect">
            <a:avLst>
              <a:gd name="adj" fmla="val 16667"/>
            </a:avLst>
          </a:prstGeom>
          <a:noFill/>
          <a:ln w="9525">
            <a:solidFill>
              <a:srgbClr val="FF3300"/>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45" name="Rettangolo 44"/>
          <p:cNvSpPr/>
          <p:nvPr/>
        </p:nvSpPr>
        <p:spPr>
          <a:xfrm>
            <a:off x="0" y="6115538"/>
            <a:ext cx="12192000" cy="74246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oup 44"/>
          <p:cNvGrpSpPr>
            <a:grpSpLocks/>
          </p:cNvGrpSpPr>
          <p:nvPr/>
        </p:nvGrpSpPr>
        <p:grpSpPr bwMode="auto">
          <a:xfrm>
            <a:off x="1461787" y="6234724"/>
            <a:ext cx="9649884" cy="584200"/>
            <a:chOff x="204" y="3742"/>
            <a:chExt cx="4417" cy="560"/>
          </a:xfrm>
        </p:grpSpPr>
        <p:sp>
          <p:nvSpPr>
            <p:cNvPr id="313368" name="AutoShape 24" descr="75%"/>
            <p:cNvSpPr>
              <a:spLocks noChangeArrowheads="1"/>
            </p:cNvSpPr>
            <p:nvPr/>
          </p:nvSpPr>
          <p:spPr bwMode="auto">
            <a:xfrm>
              <a:off x="1228" y="3742"/>
              <a:ext cx="921" cy="231"/>
            </a:xfrm>
            <a:prstGeom prst="roundRect">
              <a:avLst>
                <a:gd name="adj" fmla="val 16667"/>
              </a:avLst>
            </a:prstGeom>
            <a:pattFill prst="pct75">
              <a:fgClr>
                <a:srgbClr val="99CCFF"/>
              </a:fgClr>
              <a:bgClr>
                <a:srgbClr val="FFFFFF"/>
              </a:bgClr>
            </a:patt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69" name="AutoShape 25"/>
            <p:cNvSpPr>
              <a:spLocks noChangeArrowheads="1"/>
            </p:cNvSpPr>
            <p:nvPr/>
          </p:nvSpPr>
          <p:spPr bwMode="auto">
            <a:xfrm>
              <a:off x="1226" y="4071"/>
              <a:ext cx="648" cy="231"/>
            </a:xfrm>
            <a:prstGeom prst="roundRect">
              <a:avLst>
                <a:gd name="adj" fmla="val 16667"/>
              </a:avLst>
            </a:prstGeom>
            <a:no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70" name="AutoShape 26" descr="75%"/>
            <p:cNvSpPr>
              <a:spLocks noChangeArrowheads="1"/>
            </p:cNvSpPr>
            <p:nvPr/>
          </p:nvSpPr>
          <p:spPr bwMode="auto">
            <a:xfrm>
              <a:off x="2559" y="3742"/>
              <a:ext cx="587" cy="231"/>
            </a:xfrm>
            <a:prstGeom prst="roundRect">
              <a:avLst>
                <a:gd name="adj" fmla="val 16667"/>
              </a:avLst>
            </a:prstGeom>
            <a:pattFill prst="pct75">
              <a:fgClr>
                <a:srgbClr val="99CCFF"/>
              </a:fgClr>
              <a:bgClr>
                <a:srgbClr val="FFFFFF"/>
              </a:bgClr>
            </a:patt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71" name="AutoShape 27"/>
            <p:cNvSpPr>
              <a:spLocks noChangeArrowheads="1"/>
            </p:cNvSpPr>
            <p:nvPr/>
          </p:nvSpPr>
          <p:spPr bwMode="auto">
            <a:xfrm>
              <a:off x="2568" y="4071"/>
              <a:ext cx="581" cy="231"/>
            </a:xfrm>
            <a:prstGeom prst="roundRect">
              <a:avLst>
                <a:gd name="adj" fmla="val 16667"/>
              </a:avLst>
            </a:prstGeom>
            <a:no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72" name="AutoShape 28"/>
            <p:cNvSpPr>
              <a:spLocks noChangeArrowheads="1"/>
            </p:cNvSpPr>
            <p:nvPr/>
          </p:nvSpPr>
          <p:spPr bwMode="auto">
            <a:xfrm>
              <a:off x="3590" y="4071"/>
              <a:ext cx="1031" cy="231"/>
            </a:xfrm>
            <a:prstGeom prst="roundRect">
              <a:avLst>
                <a:gd name="adj" fmla="val 16667"/>
              </a:avLst>
            </a:prstGeom>
            <a:no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313373" name="AutoShape 29" descr="75%"/>
            <p:cNvSpPr>
              <a:spLocks noChangeArrowheads="1"/>
            </p:cNvSpPr>
            <p:nvPr/>
          </p:nvSpPr>
          <p:spPr bwMode="auto">
            <a:xfrm>
              <a:off x="3593" y="3742"/>
              <a:ext cx="748" cy="231"/>
            </a:xfrm>
            <a:prstGeom prst="roundRect">
              <a:avLst>
                <a:gd name="adj" fmla="val 16667"/>
              </a:avLst>
            </a:prstGeom>
            <a:pattFill prst="pct75">
              <a:fgClr>
                <a:srgbClr val="99CCFF"/>
              </a:fgClr>
              <a:bgClr>
                <a:srgbClr val="FFFFFF"/>
              </a:bgClr>
            </a:pattFill>
            <a:ln w="12700">
              <a:solidFill>
                <a:schemeClr val="tx1"/>
              </a:solidFill>
              <a:round/>
              <a:headEnd/>
              <a:tailEnd/>
            </a:ln>
            <a:effectLst/>
            <a:extLst/>
          </p:spPr>
          <p:txBody>
            <a:bodyPr wrap="none" anchor="ctr"/>
            <a:lstStyle/>
            <a:p>
              <a:pPr defTabSz="914400">
                <a:defRPr/>
              </a:pPr>
              <a:endParaRPr lang="en-US">
                <a:latin typeface="Tahoma" charset="0"/>
                <a:ea typeface="ＭＳ Ｐゴシック" charset="0"/>
                <a:cs typeface="+mn-cs"/>
              </a:endParaRPr>
            </a:p>
          </p:txBody>
        </p:sp>
        <p:sp>
          <p:nvSpPr>
            <p:cNvPr id="20522" name="Rectangle 30"/>
            <p:cNvSpPr>
              <a:spLocks noChangeArrowheads="1"/>
            </p:cNvSpPr>
            <p:nvPr/>
          </p:nvSpPr>
          <p:spPr bwMode="auto">
            <a:xfrm>
              <a:off x="269" y="3754"/>
              <a:ext cx="744" cy="180"/>
            </a:xfrm>
            <a:prstGeom prst="rect">
              <a:avLst/>
            </a:prstGeom>
            <a:noFill/>
            <a:ln w="9525">
              <a:noFill/>
              <a:miter lim="800000"/>
              <a:headEnd/>
              <a:tailEnd/>
            </a:ln>
          </p:spPr>
          <p:txBody>
            <a:bodyPr lIns="0" tIns="0" rIns="0" bIns="0"/>
            <a:lstStyle/>
            <a:p>
              <a:pPr eaLnBrk="0" hangingPunct="0"/>
              <a:r>
                <a:rPr lang="it-IT" sz="1600" b="1" dirty="0">
                  <a:ea typeface="ＭＳ Ｐゴシック"/>
                  <a:cs typeface="ＭＳ Ｐゴシック"/>
                </a:rPr>
                <a:t>Formazione</a:t>
              </a:r>
            </a:p>
          </p:txBody>
        </p:sp>
        <p:sp>
          <p:nvSpPr>
            <p:cNvPr id="20523" name="Rectangle 31"/>
            <p:cNvSpPr>
              <a:spLocks noChangeArrowheads="1"/>
            </p:cNvSpPr>
            <p:nvPr/>
          </p:nvSpPr>
          <p:spPr bwMode="auto">
            <a:xfrm>
              <a:off x="204" y="4081"/>
              <a:ext cx="979" cy="170"/>
            </a:xfrm>
            <a:prstGeom prst="rect">
              <a:avLst/>
            </a:prstGeom>
            <a:noFill/>
            <a:ln w="9525">
              <a:noFill/>
              <a:miter lim="800000"/>
              <a:headEnd/>
              <a:tailEnd/>
            </a:ln>
          </p:spPr>
          <p:txBody>
            <a:bodyPr lIns="0" tIns="0" rIns="0" bIns="0"/>
            <a:lstStyle/>
            <a:p>
              <a:pPr eaLnBrk="0" hangingPunct="0"/>
              <a:r>
                <a:rPr lang="it-IT" sz="1600" b="1" dirty="0">
                  <a:ea typeface="ＭＳ Ｐゴシック"/>
                  <a:cs typeface="ＭＳ Ｐゴシック"/>
                </a:rPr>
                <a:t>Riassorbimento</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6"/>
          <p:cNvSpPr>
            <a:spLocks noChangeArrowheads="1"/>
          </p:cNvSpPr>
          <p:nvPr/>
        </p:nvSpPr>
        <p:spPr bwMode="auto">
          <a:xfrm>
            <a:off x="609600" y="274639"/>
            <a:ext cx="10957984" cy="1570037"/>
          </a:xfrm>
          <a:prstGeom prst="rect">
            <a:avLst/>
          </a:prstGeom>
          <a:noFill/>
          <a:ln w="9525">
            <a:noFill/>
            <a:miter lim="800000"/>
            <a:headEnd/>
            <a:tailEnd/>
          </a:ln>
        </p:spPr>
        <p:txBody>
          <a:bodyPr anchor="ctr"/>
          <a:lstStyle/>
          <a:p>
            <a:pPr algn="ctr"/>
            <a:r>
              <a:rPr lang="it-IT" sz="4000" b="1" dirty="0">
                <a:solidFill>
                  <a:srgbClr val="1A4A5D"/>
                </a:solidFill>
                <a:latin typeface="Calibri" pitchFamily="34" charset="0"/>
              </a:rPr>
              <a:t>EPIDEMIOLOGIA</a:t>
            </a:r>
            <a:r>
              <a:rPr lang="it-IT" sz="4000" b="1" dirty="0">
                <a:solidFill>
                  <a:schemeClr val="tx2"/>
                </a:solidFill>
                <a:latin typeface="Calibri" pitchFamily="34" charset="0"/>
              </a:rPr>
              <a:t/>
            </a:r>
            <a:br>
              <a:rPr lang="it-IT" sz="4000" b="1" dirty="0">
                <a:solidFill>
                  <a:schemeClr val="tx2"/>
                </a:solidFill>
                <a:latin typeface="Calibri" pitchFamily="34" charset="0"/>
              </a:rPr>
            </a:br>
            <a:r>
              <a:rPr lang="it-IT" sz="3200" dirty="0">
                <a:latin typeface="Calibri" pitchFamily="34" charset="0"/>
              </a:rPr>
              <a:t> incidenza di fratture per età e sesso in </a:t>
            </a:r>
            <a:br>
              <a:rPr lang="it-IT" sz="3200" dirty="0">
                <a:latin typeface="Calibri" pitchFamily="34" charset="0"/>
              </a:rPr>
            </a:br>
            <a:r>
              <a:rPr lang="it-IT" sz="3200" dirty="0">
                <a:latin typeface="Calibri" pitchFamily="34" charset="0"/>
              </a:rPr>
              <a:t>qualunque sito scheletrico</a:t>
            </a:r>
            <a:endParaRPr lang="it-IT" sz="4000" b="1" dirty="0">
              <a:latin typeface="Calibri" pitchFamily="34" charset="0"/>
            </a:endParaRPr>
          </a:p>
        </p:txBody>
      </p:sp>
      <p:pic>
        <p:nvPicPr>
          <p:cNvPr id="21506" name="Picture 2"/>
          <p:cNvPicPr>
            <a:picLocks noChangeAspect="1" noChangeArrowheads="1"/>
          </p:cNvPicPr>
          <p:nvPr/>
        </p:nvPicPr>
        <p:blipFill>
          <a:blip r:embed="rId2"/>
          <a:srcRect/>
          <a:stretch>
            <a:fillRect/>
          </a:stretch>
        </p:blipFill>
        <p:spPr bwMode="auto">
          <a:xfrm>
            <a:off x="1087967" y="1985963"/>
            <a:ext cx="9838267" cy="4443412"/>
          </a:xfrm>
          <a:prstGeom prst="rect">
            <a:avLst/>
          </a:prstGeom>
          <a:noFill/>
          <a:ln w="9525">
            <a:noFill/>
            <a:miter lim="800000"/>
            <a:headEnd/>
            <a:tailEnd/>
          </a:ln>
        </p:spPr>
      </p:pic>
      <p:sp>
        <p:nvSpPr>
          <p:cNvPr id="21507" name="Rettangolo 6"/>
          <p:cNvSpPr>
            <a:spLocks noChangeArrowheads="1"/>
          </p:cNvSpPr>
          <p:nvPr/>
        </p:nvSpPr>
        <p:spPr bwMode="auto">
          <a:xfrm>
            <a:off x="8250503" y="6021627"/>
            <a:ext cx="3068105" cy="307777"/>
          </a:xfrm>
          <a:prstGeom prst="rect">
            <a:avLst/>
          </a:prstGeom>
          <a:noFill/>
          <a:ln w="9525">
            <a:noFill/>
            <a:miter lim="800000"/>
            <a:headEnd/>
            <a:tailEnd/>
          </a:ln>
        </p:spPr>
        <p:txBody>
          <a:bodyPr wrap="none">
            <a:spAutoFit/>
          </a:bodyPr>
          <a:lstStyle/>
          <a:p>
            <a:r>
              <a:rPr lang="it-IT" sz="1400" i="1">
                <a:solidFill>
                  <a:srgbClr val="000000"/>
                </a:solidFill>
                <a:latin typeface="Calibri" pitchFamily="34" charset="0"/>
              </a:rPr>
              <a:t>Khosla S et al., Endocrine Reviews 2008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637117" y="274638"/>
            <a:ext cx="10972800" cy="1143000"/>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EPIDEMIOLOGIA</a:t>
            </a:r>
            <a:r>
              <a:rPr lang="it-IT" sz="4000" b="1" kern="0" dirty="0">
                <a:solidFill>
                  <a:schemeClr val="tx2"/>
                </a:solidFill>
                <a:latin typeface="Calibri" pitchFamily="-109" charset="0"/>
                <a:ea typeface="ＭＳ Ｐゴシック" pitchFamily="-109" charset="-128"/>
                <a:cs typeface="ＭＳ Ｐゴシック" pitchFamily="-109" charset="-128"/>
              </a:rPr>
              <a:t/>
            </a:r>
            <a:br>
              <a:rPr lang="it-IT" sz="4000" b="1" kern="0" dirty="0">
                <a:solidFill>
                  <a:schemeClr val="tx2"/>
                </a:solidFill>
                <a:latin typeface="Calibri" pitchFamily="-109" charset="0"/>
                <a:ea typeface="ＭＳ Ｐゴシック" pitchFamily="-109" charset="-128"/>
                <a:cs typeface="ＭＳ Ｐゴシック" pitchFamily="-109" charset="-128"/>
              </a:rPr>
            </a:br>
            <a:r>
              <a:rPr lang="it-IT" sz="3200" b="1" kern="0" dirty="0">
                <a:latin typeface="Calibri" pitchFamily="-109" charset="0"/>
                <a:ea typeface="ＭＳ Ｐゴシック" pitchFamily="-109" charset="-128"/>
                <a:cs typeface="ＭＳ Ｐゴシック" pitchFamily="-109" charset="-128"/>
              </a:rPr>
              <a:t>prevalenza</a:t>
            </a:r>
            <a:r>
              <a:rPr lang="it-IT" sz="3200" kern="0" dirty="0">
                <a:solidFill>
                  <a:schemeClr val="tx2"/>
                </a:solidFill>
                <a:latin typeface="Calibri" pitchFamily="-109" charset="0"/>
                <a:ea typeface="ＭＳ Ｐゴシック" pitchFamily="-109" charset="-128"/>
                <a:cs typeface="ＭＳ Ｐゴシック" pitchFamily="-109" charset="-128"/>
              </a:rPr>
              <a:t>: </a:t>
            </a:r>
            <a:r>
              <a:rPr lang="it-IT" sz="3200" kern="0" dirty="0">
                <a:solidFill>
                  <a:srgbClr val="000000"/>
                </a:solidFill>
                <a:latin typeface="Calibri" pitchFamily="-109" charset="0"/>
                <a:ea typeface="ＭＳ Ｐゴシック" pitchFamily="-109" charset="-128"/>
                <a:cs typeface="ＭＳ Ｐゴシック" pitchFamily="-109" charset="-128"/>
              </a:rPr>
              <a:t>popolazione femminile in Italia</a:t>
            </a:r>
            <a:br>
              <a:rPr lang="it-IT" sz="3200" kern="0" dirty="0">
                <a:solidFill>
                  <a:srgbClr val="000000"/>
                </a:solidFill>
                <a:latin typeface="Calibri" pitchFamily="-109" charset="0"/>
                <a:ea typeface="ＭＳ Ｐゴシック" pitchFamily="-109" charset="-128"/>
                <a:cs typeface="ＭＳ Ｐゴシック" pitchFamily="-109" charset="-128"/>
              </a:rPr>
            </a:br>
            <a:r>
              <a:rPr lang="it-IT" sz="3200" kern="0" dirty="0">
                <a:solidFill>
                  <a:srgbClr val="000000"/>
                </a:solidFill>
                <a:latin typeface="Calibri" pitchFamily="-109" charset="0"/>
                <a:ea typeface="ＭＳ Ｐゴシック" pitchFamily="-109" charset="-128"/>
                <a:cs typeface="ＭＳ Ｐゴシック" pitchFamily="-109" charset="-128"/>
              </a:rPr>
              <a:t>  Studio </a:t>
            </a:r>
            <a:r>
              <a:rPr lang="it-IT" sz="3200" kern="0" dirty="0" err="1">
                <a:solidFill>
                  <a:srgbClr val="000000"/>
                </a:solidFill>
                <a:latin typeface="Calibri" pitchFamily="-109" charset="0"/>
                <a:ea typeface="ＭＳ Ｐゴシック" pitchFamily="-109" charset="-128"/>
                <a:cs typeface="ＭＳ Ｐゴシック" pitchFamily="-109" charset="-128"/>
              </a:rPr>
              <a:t>E.S.O.P.O</a:t>
            </a:r>
            <a:r>
              <a:rPr lang="it-IT" sz="3200" kern="0" dirty="0">
                <a:solidFill>
                  <a:schemeClr val="tx2"/>
                </a:solidFill>
                <a:latin typeface="Calibri" pitchFamily="-109" charset="0"/>
                <a:ea typeface="ＭＳ Ｐゴシック" pitchFamily="-109" charset="-128"/>
                <a:cs typeface="ＭＳ Ｐゴシック" pitchFamily="-109" charset="-128"/>
              </a:rPr>
              <a:t> </a:t>
            </a:r>
            <a:endParaRPr lang="it-IT" sz="3200" b="1" kern="0" dirty="0">
              <a:solidFill>
                <a:schemeClr val="tx2"/>
              </a:solidFill>
              <a:latin typeface="Calibri" pitchFamily="-109" charset="0"/>
              <a:ea typeface="ＭＳ Ｐゴシック" pitchFamily="-109" charset="-128"/>
              <a:cs typeface="ＭＳ Ｐゴシック" pitchFamily="-109" charset="-128"/>
            </a:endParaRPr>
          </a:p>
        </p:txBody>
      </p:sp>
      <p:pic>
        <p:nvPicPr>
          <p:cNvPr id="6" name="Immagine 5" descr="donne.png"/>
          <p:cNvPicPr>
            <a:picLocks noChangeAspect="1"/>
          </p:cNvPicPr>
          <p:nvPr/>
        </p:nvPicPr>
        <p:blipFill>
          <a:blip r:embed="rId2"/>
          <a:stretch>
            <a:fillRect/>
          </a:stretch>
        </p:blipFill>
        <p:spPr>
          <a:xfrm>
            <a:off x="1477434" y="1816100"/>
            <a:ext cx="9300633" cy="4330700"/>
          </a:xfrm>
          <a:prstGeom prst="rect">
            <a:avLst/>
          </a:prstGeom>
          <a:ln>
            <a:solidFill>
              <a:schemeClr val="accent6">
                <a:lumMod val="75000"/>
              </a:schemeClr>
            </a:solidFill>
          </a:ln>
        </p:spPr>
      </p:pic>
      <p:sp>
        <p:nvSpPr>
          <p:cNvPr id="22531" name="Text Box 4"/>
          <p:cNvSpPr txBox="1">
            <a:spLocks noChangeArrowheads="1"/>
          </p:cNvSpPr>
          <p:nvPr/>
        </p:nvSpPr>
        <p:spPr bwMode="auto">
          <a:xfrm>
            <a:off x="7823200" y="6462714"/>
            <a:ext cx="2795569" cy="307777"/>
          </a:xfrm>
          <a:prstGeom prst="rect">
            <a:avLst/>
          </a:prstGeom>
          <a:solidFill>
            <a:schemeClr val="bg1"/>
          </a:solidFill>
          <a:ln w="12700">
            <a:noFill/>
            <a:miter lim="800000"/>
            <a:headEnd type="none" w="sm" len="sm"/>
            <a:tailEnd type="none" w="sm" len="sm"/>
          </a:ln>
        </p:spPr>
        <p:txBody>
          <a:bodyPr wrap="none">
            <a:spAutoFit/>
          </a:bodyPr>
          <a:lstStyle/>
          <a:p>
            <a:pPr marL="115888" indent="-115888" defTabSz="1120775">
              <a:spcBef>
                <a:spcPct val="30000"/>
              </a:spcBef>
            </a:pPr>
            <a:r>
              <a:rPr lang="it-IT" sz="1400" dirty="0" err="1">
                <a:solidFill>
                  <a:srgbClr val="000000"/>
                </a:solidFill>
                <a:latin typeface="Calibri" pitchFamily="34" charset="0"/>
                <a:ea typeface="ＭＳ Ｐゴシック"/>
                <a:cs typeface="ＭＳ Ｐゴシック"/>
              </a:rPr>
              <a:t>Adami</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S</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et</a:t>
            </a:r>
            <a:r>
              <a:rPr lang="it-IT" sz="1400" dirty="0">
                <a:solidFill>
                  <a:srgbClr val="000000"/>
                </a:solidFill>
                <a:latin typeface="Calibri" pitchFamily="34" charset="0"/>
                <a:ea typeface="ＭＳ Ｐゴシック"/>
                <a:cs typeface="ＭＳ Ｐゴシック"/>
              </a:rPr>
              <a:t> al., </a:t>
            </a:r>
            <a:r>
              <a:rPr lang="it-IT" sz="1400" dirty="0" err="1">
                <a:solidFill>
                  <a:srgbClr val="000000"/>
                </a:solidFill>
                <a:latin typeface="Calibri" pitchFamily="34" charset="0"/>
                <a:ea typeface="ＭＳ Ｐゴシック"/>
                <a:cs typeface="ＭＳ Ｐゴシック"/>
              </a:rPr>
              <a:t>Calcif</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Tissue</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Int</a:t>
            </a:r>
            <a:r>
              <a:rPr lang="it-IT" sz="1400" dirty="0">
                <a:solidFill>
                  <a:srgbClr val="000000"/>
                </a:solidFill>
                <a:latin typeface="Calibri" pitchFamily="34" charset="0"/>
                <a:ea typeface="ＭＳ Ｐゴシック"/>
                <a:cs typeface="ＭＳ Ｐゴシック"/>
              </a:rPr>
              <a:t> 2004</a:t>
            </a:r>
            <a:endParaRPr lang="en-US" sz="1400" dirty="0">
              <a:solidFill>
                <a:srgbClr val="000000"/>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637117" y="73026"/>
            <a:ext cx="10972800" cy="1541463"/>
          </a:xfrm>
          <a:prstGeom prst="rect">
            <a:avLst/>
          </a:prstGeom>
          <a:noFill/>
          <a:ln w="9525">
            <a:noFill/>
            <a:miter lim="800000"/>
            <a:headEnd/>
            <a:tailEnd/>
          </a:ln>
        </p:spPr>
        <p:txBody>
          <a:bodyPr anchor="ctr"/>
          <a:lstStyle/>
          <a:p>
            <a:pPr algn="ctr" defTabSz="914400">
              <a:defRPr/>
            </a:pPr>
            <a:r>
              <a:rPr lang="it-IT" sz="4000" b="1" kern="0" dirty="0">
                <a:solidFill>
                  <a:schemeClr val="accent6">
                    <a:lumMod val="75000"/>
                  </a:schemeClr>
                </a:solidFill>
                <a:latin typeface="Calibri" pitchFamily="-109" charset="0"/>
                <a:ea typeface="ＭＳ Ｐゴシック" pitchFamily="-109" charset="-128"/>
                <a:cs typeface="ＭＳ Ｐゴシック" pitchFamily="-109" charset="-128"/>
              </a:rPr>
              <a:t>EPIDEMIOLOGIA</a:t>
            </a:r>
            <a:endParaRPr lang="it-IT" sz="4000" b="1" kern="0" dirty="0">
              <a:solidFill>
                <a:schemeClr val="tx2"/>
              </a:solidFill>
              <a:latin typeface="Calibri" pitchFamily="-109" charset="0"/>
              <a:ea typeface="ＭＳ Ｐゴシック" pitchFamily="-109" charset="-128"/>
              <a:cs typeface="ＭＳ Ｐゴシック" pitchFamily="-109" charset="-128"/>
            </a:endParaRPr>
          </a:p>
          <a:p>
            <a:pPr algn="ctr" defTabSz="914400">
              <a:defRPr/>
            </a:pPr>
            <a:r>
              <a:rPr lang="it-IT" sz="3200" b="1" kern="0" dirty="0">
                <a:latin typeface="Calibri" pitchFamily="-109" charset="0"/>
                <a:ea typeface="ＭＳ Ｐゴシック" pitchFamily="-109" charset="-128"/>
                <a:cs typeface="ＭＳ Ｐゴシック" pitchFamily="-109" charset="-128"/>
              </a:rPr>
              <a:t>prevalenza uomo</a:t>
            </a:r>
            <a:endParaRPr lang="it-IT" sz="3200" b="1" kern="0" dirty="0">
              <a:solidFill>
                <a:schemeClr val="tx2"/>
              </a:solidFill>
              <a:latin typeface="Calibri" pitchFamily="-109" charset="0"/>
              <a:ea typeface="ＭＳ Ｐゴシック" pitchFamily="-109" charset="-128"/>
              <a:cs typeface="ＭＳ Ｐゴシック" pitchFamily="-109" charset="-128"/>
            </a:endParaRPr>
          </a:p>
        </p:txBody>
      </p:sp>
      <p:pic>
        <p:nvPicPr>
          <p:cNvPr id="3" name="Immagine 2" descr="op uomo.png"/>
          <p:cNvPicPr>
            <a:picLocks noChangeAspect="1"/>
          </p:cNvPicPr>
          <p:nvPr/>
        </p:nvPicPr>
        <p:blipFill>
          <a:blip r:embed="rId2"/>
          <a:stretch>
            <a:fillRect/>
          </a:stretch>
        </p:blipFill>
        <p:spPr>
          <a:xfrm>
            <a:off x="1371600" y="1655763"/>
            <a:ext cx="9872133" cy="4597400"/>
          </a:xfrm>
          <a:prstGeom prst="rect">
            <a:avLst/>
          </a:prstGeom>
          <a:ln>
            <a:solidFill>
              <a:schemeClr val="accent6">
                <a:lumMod val="75000"/>
              </a:schemeClr>
            </a:solidFill>
          </a:ln>
        </p:spPr>
      </p:pic>
      <p:sp>
        <p:nvSpPr>
          <p:cNvPr id="23555" name="Text Box 4"/>
          <p:cNvSpPr txBox="1">
            <a:spLocks noChangeArrowheads="1"/>
          </p:cNvSpPr>
          <p:nvPr/>
        </p:nvSpPr>
        <p:spPr bwMode="auto">
          <a:xfrm>
            <a:off x="7823200" y="6462714"/>
            <a:ext cx="2795569" cy="307777"/>
          </a:xfrm>
          <a:prstGeom prst="rect">
            <a:avLst/>
          </a:prstGeom>
          <a:solidFill>
            <a:schemeClr val="bg1"/>
          </a:solidFill>
          <a:ln w="12700">
            <a:noFill/>
            <a:miter lim="800000"/>
            <a:headEnd type="none" w="sm" len="sm"/>
            <a:tailEnd type="none" w="sm" len="sm"/>
          </a:ln>
        </p:spPr>
        <p:txBody>
          <a:bodyPr wrap="none">
            <a:spAutoFit/>
          </a:bodyPr>
          <a:lstStyle/>
          <a:p>
            <a:pPr marL="115888" indent="-115888" defTabSz="1120775">
              <a:spcBef>
                <a:spcPct val="30000"/>
              </a:spcBef>
            </a:pPr>
            <a:r>
              <a:rPr lang="it-IT" sz="1400" dirty="0" err="1">
                <a:solidFill>
                  <a:srgbClr val="000000"/>
                </a:solidFill>
                <a:latin typeface="Calibri" pitchFamily="34" charset="0"/>
                <a:ea typeface="ＭＳ Ｐゴシック"/>
                <a:cs typeface="ＭＳ Ｐゴシック"/>
              </a:rPr>
              <a:t>Adami</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S</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et</a:t>
            </a:r>
            <a:r>
              <a:rPr lang="it-IT" sz="1400" dirty="0">
                <a:solidFill>
                  <a:srgbClr val="000000"/>
                </a:solidFill>
                <a:latin typeface="Calibri" pitchFamily="34" charset="0"/>
                <a:ea typeface="ＭＳ Ｐゴシック"/>
                <a:cs typeface="ＭＳ Ｐゴシック"/>
              </a:rPr>
              <a:t> al., </a:t>
            </a:r>
            <a:r>
              <a:rPr lang="it-IT" sz="1400" dirty="0" err="1">
                <a:solidFill>
                  <a:srgbClr val="000000"/>
                </a:solidFill>
                <a:latin typeface="Calibri" pitchFamily="34" charset="0"/>
                <a:ea typeface="ＭＳ Ｐゴシック"/>
                <a:cs typeface="ＭＳ Ｐゴシック"/>
              </a:rPr>
              <a:t>Calcif</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Tissue</a:t>
            </a:r>
            <a:r>
              <a:rPr lang="it-IT" sz="1400" dirty="0">
                <a:solidFill>
                  <a:srgbClr val="000000"/>
                </a:solidFill>
                <a:latin typeface="Calibri" pitchFamily="34" charset="0"/>
                <a:ea typeface="ＭＳ Ｐゴシック"/>
                <a:cs typeface="ＭＳ Ｐゴシック"/>
              </a:rPr>
              <a:t> </a:t>
            </a:r>
            <a:r>
              <a:rPr lang="it-IT" sz="1400" dirty="0" err="1">
                <a:solidFill>
                  <a:srgbClr val="000000"/>
                </a:solidFill>
                <a:latin typeface="Calibri" pitchFamily="34" charset="0"/>
                <a:ea typeface="ＭＳ Ｐゴシック"/>
                <a:cs typeface="ＭＳ Ｐゴシック"/>
              </a:rPr>
              <a:t>Int</a:t>
            </a:r>
            <a:r>
              <a:rPr lang="it-IT" sz="1400" dirty="0">
                <a:solidFill>
                  <a:srgbClr val="000000"/>
                </a:solidFill>
                <a:latin typeface="Calibri" pitchFamily="34" charset="0"/>
                <a:ea typeface="ＭＳ Ｐゴシック"/>
                <a:cs typeface="ＭＳ Ｐゴシック"/>
              </a:rPr>
              <a:t> 2004</a:t>
            </a:r>
            <a:endParaRPr lang="en-US" sz="1400" dirty="0">
              <a:solidFill>
                <a:srgbClr val="000000"/>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663</TotalTime>
  <Words>2476</Words>
  <Application>Microsoft Macintosh PowerPoint</Application>
  <PresentationFormat>Personalizzato</PresentationFormat>
  <Paragraphs>507</Paragraphs>
  <Slides>50</Slides>
  <Notes>12</Notes>
  <HiddenSlides>0</HiddenSlides>
  <MMClips>0</MMClips>
  <ScaleCrop>false</ScaleCrop>
  <HeadingPairs>
    <vt:vector size="4" baseType="variant">
      <vt:variant>
        <vt:lpstr>Modello struttura</vt:lpstr>
      </vt:variant>
      <vt:variant>
        <vt:i4>1</vt:i4>
      </vt:variant>
      <vt:variant>
        <vt:lpstr>Titoli diapositive</vt:lpstr>
      </vt:variant>
      <vt:variant>
        <vt:i4>50</vt:i4>
      </vt:variant>
    </vt:vector>
  </HeadingPairs>
  <TitlesOfParts>
    <vt:vector size="51" baseType="lpstr">
      <vt:lpstr>Retrospettivo</vt:lpstr>
      <vt:lpstr>Osteoporosi </vt:lpstr>
      <vt:lpstr>Osteoporosi</vt:lpstr>
      <vt:lpstr>Rimodellamento osseo</vt:lpstr>
      <vt:lpstr>Definizione</vt:lpstr>
      <vt:lpstr>Classificazione</vt:lpstr>
      <vt:lpstr>Diapositiva 6</vt:lpstr>
      <vt:lpstr>Diapositiva 7</vt:lpstr>
      <vt:lpstr>Diapositiva 8</vt:lpstr>
      <vt:lpstr>Diapositiva 9</vt:lpstr>
      <vt:lpstr>Diapositiva 10</vt:lpstr>
      <vt:lpstr>Diapositiva 11</vt:lpstr>
      <vt:lpstr>Diapositiva 12</vt:lpstr>
      <vt:lpstr>Diapositiva 13</vt:lpstr>
      <vt:lpstr>Diapositiva 14</vt:lpstr>
      <vt:lpstr>FdR per OSTEOPOROSI e per FRATTURA </vt:lpstr>
      <vt:lpstr>Come esprimere il rischio di frattura</vt:lpstr>
      <vt:lpstr>Diapositiva 17</vt:lpstr>
      <vt:lpstr>Diapositiva 18</vt:lpstr>
      <vt:lpstr>Diapositiva 19</vt:lpstr>
      <vt:lpstr>Diapositiva 20</vt:lpstr>
      <vt:lpstr>BMD e incidenza di Fx osteoporotiche</vt:lpstr>
      <vt:lpstr>IDENTIFICAZIONE del PAZIENTE a RISCHIO di FRATTURA</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TERAPIA evidenze disponibili per guidare la scelta</vt:lpstr>
      <vt:lpstr>Bifosfonati</vt:lpstr>
      <vt:lpstr>Diapositiva 41</vt:lpstr>
      <vt:lpstr>Diapositiva 42</vt:lpstr>
      <vt:lpstr>Diapositiva 43</vt:lpstr>
      <vt:lpstr>Diapositiva 44</vt:lpstr>
      <vt:lpstr>Nota 79</vt:lpstr>
      <vt:lpstr>Nota 79</vt:lpstr>
      <vt:lpstr>Nota 79</vt:lpstr>
      <vt:lpstr>Nota 79</vt:lpstr>
      <vt:lpstr>Nota 79</vt:lpstr>
      <vt:lpstr>Nota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Scirè</dc:creator>
  <cp:lastModifiedBy>a b</cp:lastModifiedBy>
  <cp:revision>35</cp:revision>
  <dcterms:created xsi:type="dcterms:W3CDTF">2017-11-27T20:43:39Z</dcterms:created>
  <dcterms:modified xsi:type="dcterms:W3CDTF">2017-11-27T20:45:36Z</dcterms:modified>
</cp:coreProperties>
</file>