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9" r:id="rId9"/>
    <p:sldId id="270" r:id="rId10"/>
    <p:sldId id="271" r:id="rId11"/>
    <p:sldId id="272" r:id="rId12"/>
    <p:sldId id="273" r:id="rId13"/>
    <p:sldId id="276" r:id="rId14"/>
    <p:sldId id="279" r:id="rId15"/>
    <p:sldId id="281" r:id="rId16"/>
    <p:sldId id="282" r:id="rId17"/>
    <p:sldId id="284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2E21C-A7DC-4B16-9047-DAB863C3D7F6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B9257-E730-47E8-AAA3-B36C615FC2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5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C1281-9604-4EE9-958D-73F50CE9A93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4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554C20-E165-435A-B1C7-F38F862D0A0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93E0DF-2D27-481A-B943-8589A5370EF7}" type="datetimeFigureOut">
              <a:rPr lang="it-IT" smtClean="0"/>
              <a:t>07/10/2020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260648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 smtClean="0"/>
              <a:t>CdS</a:t>
            </a:r>
            <a:r>
              <a:rPr lang="it-IT" sz="1600" dirty="0" smtClean="0"/>
              <a:t> in MEDICINA E CHIRURGIA</a:t>
            </a:r>
          </a:p>
          <a:p>
            <a:pPr algn="ctr"/>
            <a:r>
              <a:rPr lang="it-IT" sz="1600" dirty="0" smtClean="0"/>
              <a:t>STORIA </a:t>
            </a:r>
            <a:r>
              <a:rPr lang="it-IT" sz="1600" dirty="0"/>
              <a:t>DELLA </a:t>
            </a:r>
            <a:r>
              <a:rPr lang="it-IT" sz="1600" dirty="0" smtClean="0"/>
              <a:t>MEDICINA</a:t>
            </a:r>
            <a:endParaRPr lang="it-IT" sz="1600" dirty="0"/>
          </a:p>
          <a:p>
            <a:pPr algn="ctr"/>
            <a:r>
              <a:rPr lang="it-IT" sz="1600" dirty="0"/>
              <a:t>Prof. Marco </a:t>
            </a:r>
            <a:r>
              <a:rPr lang="it-IT" sz="1600" dirty="0" err="1"/>
              <a:t>Bresadola</a:t>
            </a:r>
            <a:endParaRPr lang="it-IT" sz="1600" dirty="0"/>
          </a:p>
          <a:p>
            <a:r>
              <a:rPr lang="it-IT" sz="1600" dirty="0"/>
              <a:t> </a:t>
            </a:r>
          </a:p>
          <a:p>
            <a:r>
              <a:rPr lang="it-IT" sz="1600" dirty="0" smtClean="0"/>
              <a:t>1. </a:t>
            </a:r>
            <a:r>
              <a:rPr lang="it-IT" sz="1600" dirty="0"/>
              <a:t>Ippocrate e le origini della medicina occidentale</a:t>
            </a:r>
          </a:p>
          <a:p>
            <a:r>
              <a:rPr lang="it-IT" sz="1600" i="1" dirty="0"/>
              <a:t>Lettura</a:t>
            </a:r>
            <a:r>
              <a:rPr lang="it-IT" sz="1600" dirty="0"/>
              <a:t>: Ippocrate, Antica medicina.</a:t>
            </a:r>
          </a:p>
          <a:p>
            <a:r>
              <a:rPr lang="it-IT" sz="1600" dirty="0"/>
              <a:t>Testo: G. </a:t>
            </a:r>
            <a:r>
              <a:rPr lang="it-IT" sz="1600" dirty="0" err="1"/>
              <a:t>Cosmacini</a:t>
            </a:r>
            <a:r>
              <a:rPr lang="it-IT" sz="1600" dirty="0"/>
              <a:t>, L’arte lunga. Storia della medicina dall’antichità a oggi, Laterza, 1997, pp. 49-64.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 smtClean="0"/>
              <a:t>2. </a:t>
            </a:r>
            <a:r>
              <a:rPr lang="it-IT" sz="1600" dirty="0"/>
              <a:t>L’ospedale e la nascita della medicina clinica</a:t>
            </a:r>
          </a:p>
          <a:p>
            <a:r>
              <a:rPr lang="it-IT" sz="1600" i="1" dirty="0"/>
              <a:t>Lettura</a:t>
            </a:r>
            <a:r>
              <a:rPr lang="it-IT" sz="1600" dirty="0"/>
              <a:t>: Due diagnosi di tubercolosi (William </a:t>
            </a:r>
            <a:r>
              <a:rPr lang="it-IT" sz="1600" dirty="0" err="1"/>
              <a:t>Heberden</a:t>
            </a:r>
            <a:r>
              <a:rPr lang="it-IT" sz="1600" dirty="0"/>
              <a:t> e </a:t>
            </a:r>
            <a:r>
              <a:rPr lang="it-IT" sz="1600" dirty="0" err="1"/>
              <a:t>Theophile</a:t>
            </a:r>
            <a:r>
              <a:rPr lang="it-IT" sz="1600" dirty="0"/>
              <a:t> René </a:t>
            </a:r>
            <a:r>
              <a:rPr lang="it-IT" sz="1600" dirty="0" err="1"/>
              <a:t>Laennec</a:t>
            </a:r>
            <a:r>
              <a:rPr lang="it-IT" sz="1600" dirty="0"/>
              <a:t>).</a:t>
            </a:r>
          </a:p>
          <a:p>
            <a:r>
              <a:rPr lang="it-IT" sz="1600" dirty="0"/>
              <a:t>Testo: C. Pogliano, Temi della medicina ottocentesca, in Storia delle scienze. Natura e vita, Einaudi, 1994, pp. 192-208.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 smtClean="0"/>
              <a:t>3. </a:t>
            </a:r>
            <a:r>
              <a:rPr lang="it-IT" sz="1600" dirty="0"/>
              <a:t>Il laboratorio e la medicina </a:t>
            </a:r>
            <a:r>
              <a:rPr lang="it-IT" sz="1600" dirty="0" smtClean="0"/>
              <a:t>scientifica</a:t>
            </a:r>
            <a:endParaRPr lang="it-IT" sz="1600" dirty="0"/>
          </a:p>
          <a:p>
            <a:r>
              <a:rPr lang="it-IT" sz="1600" i="1" dirty="0"/>
              <a:t>Lettura</a:t>
            </a:r>
            <a:r>
              <a:rPr lang="it-IT" sz="1600" dirty="0"/>
              <a:t>: C. Bernard, Introduzione allo studio della medicina sperimentale (1865).</a:t>
            </a:r>
          </a:p>
          <a:p>
            <a:r>
              <a:rPr lang="it-IT" sz="1600" dirty="0"/>
              <a:t>Testo: C. Pogliano, Temi della medicina ottocentesca, in Storia delle scienze. Natura e vita, Einaudi, 1994, pp. 192-208.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 smtClean="0"/>
              <a:t>4. </a:t>
            </a:r>
            <a:r>
              <a:rPr lang="it-IT" sz="1600" dirty="0"/>
              <a:t>Salute e malattia nella medicina scientifica</a:t>
            </a:r>
          </a:p>
          <a:p>
            <a:r>
              <a:rPr lang="it-IT" sz="1600" dirty="0"/>
              <a:t>Testo: G. </a:t>
            </a:r>
            <a:r>
              <a:rPr lang="it-IT" sz="1600" dirty="0" err="1"/>
              <a:t>Cosmacini</a:t>
            </a:r>
            <a:r>
              <a:rPr lang="it-IT" sz="1600" dirty="0"/>
              <a:t> – C. Rugarli, Introduzione alla medicina, Laterza, 2000, pp. 3-13.</a:t>
            </a:r>
          </a:p>
          <a:p>
            <a:r>
              <a:rPr lang="it-IT" sz="1600" dirty="0"/>
              <a:t> </a:t>
            </a:r>
          </a:p>
          <a:p>
            <a:r>
              <a:rPr lang="it-IT" sz="1600" dirty="0" smtClean="0"/>
              <a:t>5. </a:t>
            </a:r>
            <a:r>
              <a:rPr lang="it-IT" sz="1600" dirty="0"/>
              <a:t>La medicina nella società moderna (su piattaforma </a:t>
            </a:r>
            <a:r>
              <a:rPr lang="it-IT" sz="1600" dirty="0" err="1"/>
              <a:t>moodle</a:t>
            </a:r>
            <a:r>
              <a:rPr lang="it-IT" sz="1600" dirty="0"/>
              <a:t>)</a:t>
            </a:r>
          </a:p>
          <a:p>
            <a:r>
              <a:rPr lang="it-IT" sz="1600" dirty="0"/>
              <a:t>Testo: R. Porter, Breve ma veridica storia della medicina occidentale, Carocci, 2004, pp. 187-208. </a:t>
            </a:r>
          </a:p>
        </p:txBody>
      </p:sp>
    </p:spTree>
    <p:extLst>
      <p:ext uri="{BB962C8B-B14F-4D97-AF65-F5344CB8AC3E}">
        <p14:creationId xmlns:p14="http://schemas.microsoft.com/office/powerpoint/2010/main" val="332444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Dalla medicina ippocratica alla medicina clinica </a:t>
            </a:r>
          </a:p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(XVIII sec.)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indent="-342900"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trasformazione delle professioni sanitarie (il caso dei chirurghi)</a:t>
            </a:r>
            <a:endParaRPr lang="it-IT" sz="2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Influenza del pensiero anatomico e della pratica chirurgica: l’interesse per le parti solide</a:t>
            </a:r>
          </a:p>
          <a:p>
            <a:pPr marL="342900" indent="-342900"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Il nuovo ruolo dell’ospedale</a:t>
            </a:r>
          </a:p>
        </p:txBody>
      </p:sp>
    </p:spTree>
    <p:extLst>
      <p:ext uri="{BB962C8B-B14F-4D97-AF65-F5344CB8AC3E}">
        <p14:creationId xmlns:p14="http://schemas.microsoft.com/office/powerpoint/2010/main" val="53625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942"/>
    </mc:Choice>
    <mc:Fallback xmlns="">
      <p:transition spd="slow" advTm="8469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582341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L’evoluzione dell’ospedale dal Rinascimento all’età moderna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L’ospedale a croce rinascimentale: poveri e pazienti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differenziazione delle malattie e dei luoghi di cura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L’organizzazione del corpo sanitario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L’ospedale come luogo di formazione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riforme napoleoniche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14"/>
    </mc:Choice>
    <mc:Fallback xmlns="">
      <p:transition spd="slow" advTm="12941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922572" cy="32403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4377333" cy="304569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174092" y="2636912"/>
            <a:ext cx="263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Ospedale Maggiore di Milano (1456)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59003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Ospedale </a:t>
            </a:r>
            <a:r>
              <a:rPr lang="it-IT" dirty="0" err="1"/>
              <a:t>Pammatone</a:t>
            </a:r>
            <a:r>
              <a:rPr lang="it-IT" dirty="0"/>
              <a:t> di Genova (metà ‘700)</a:t>
            </a:r>
          </a:p>
        </p:txBody>
      </p:sp>
    </p:spTree>
    <p:extLst>
      <p:ext uri="{BB962C8B-B14F-4D97-AF65-F5344CB8AC3E}">
        <p14:creationId xmlns:p14="http://schemas.microsoft.com/office/powerpoint/2010/main" val="13032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43"/>
    </mc:Choice>
    <mc:Fallback xmlns="">
      <p:transition spd="slow" advTm="17354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La scuola </a:t>
            </a:r>
            <a:r>
              <a:rPr lang="it-IT" sz="2400" b="1" dirty="0" err="1">
                <a:effectLst/>
                <a:latin typeface="Times New Roman"/>
                <a:ea typeface="Times New Roman"/>
              </a:rPr>
              <a:t>anatomo</a:t>
            </a:r>
            <a:r>
              <a:rPr lang="it-IT" sz="2400" b="1" dirty="0">
                <a:effectLst/>
                <a:latin typeface="Times New Roman"/>
                <a:ea typeface="Times New Roman"/>
              </a:rPr>
              <a:t>-clinica di Parigi (inizio ‘800)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indent="-342900"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riforma degli ospedali nella Francia napoleonica</a:t>
            </a:r>
            <a:endParaRPr lang="it-IT" sz="24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Concezione della malattia come lesione localizzata</a:t>
            </a:r>
            <a:endParaRPr lang="it-IT" sz="24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La trasformazione della diagnosi: esame clinico e uso di strumenti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L’autopsia e la nascita dell’anatomia patologica</a:t>
            </a:r>
            <a:endParaRPr lang="it-IT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9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82"/>
    </mc:Choice>
    <mc:Fallback xmlns="">
      <p:transition spd="slow" advTm="19668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ber-ambre-inclusions.info/images/laennec%20steto%20leg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44805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6859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211960" y="4941168"/>
            <a:ext cx="464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René </a:t>
            </a:r>
            <a:r>
              <a:rPr lang="it-IT" dirty="0" err="1"/>
              <a:t>Laennec</a:t>
            </a:r>
            <a:r>
              <a:rPr lang="it-IT" dirty="0"/>
              <a:t>, De l’</a:t>
            </a:r>
            <a:r>
              <a:rPr lang="it-IT" dirty="0" err="1"/>
              <a:t>auscultation</a:t>
            </a:r>
            <a:r>
              <a:rPr lang="it-IT" dirty="0"/>
              <a:t> </a:t>
            </a:r>
            <a:r>
              <a:rPr lang="it-IT" dirty="0" err="1"/>
              <a:t>médiate</a:t>
            </a:r>
            <a:r>
              <a:rPr lang="it-IT" dirty="0"/>
              <a:t> (1816)</a:t>
            </a:r>
          </a:p>
        </p:txBody>
      </p:sp>
    </p:spTree>
    <p:extLst>
      <p:ext uri="{BB962C8B-B14F-4D97-AF65-F5344CB8AC3E}">
        <p14:creationId xmlns:p14="http://schemas.microsoft.com/office/powerpoint/2010/main" val="38078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50"/>
    </mc:Choice>
    <mc:Fallback xmlns="">
      <p:transition spd="slow" advTm="803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/>
              <a:t>La medicina </a:t>
            </a:r>
            <a:r>
              <a:rPr lang="it-IT" sz="3600" dirty="0" smtClean="0"/>
              <a:t>scientifica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60673" y="3802629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Claude Bernard (1813-1878), uno dei più importanti fisiologi dell’Ottocento</a:t>
            </a:r>
          </a:p>
        </p:txBody>
      </p:sp>
      <p:pic>
        <p:nvPicPr>
          <p:cNvPr id="1026" name="Picture 2" descr="Claude Bernar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78802"/>
            <a:ext cx="2520280" cy="32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7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72"/>
    </mc:Choice>
    <mc:Fallback xmlns="">
      <p:transition spd="slow" advTm="15387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62068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Verso la medicina scientifica (XVIII-XIX sec.)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Critica dei sistemi e della “materia medica”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La rivoluzione “analitica” di inizio Ottocento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800100" lvl="1" indent="-342900">
              <a:buFont typeface="Symbol"/>
              <a:buChar char=""/>
              <a:tabLst>
                <a:tab pos="4572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L’ospedale e il metodo </a:t>
            </a:r>
            <a:r>
              <a:rPr lang="it-IT" sz="2400" b="1" dirty="0" err="1">
                <a:latin typeface="Times New Roman"/>
                <a:ea typeface="Times New Roman"/>
              </a:rPr>
              <a:t>anatomo</a:t>
            </a:r>
            <a:r>
              <a:rPr lang="it-IT" sz="2400" b="1" dirty="0">
                <a:latin typeface="Times New Roman"/>
                <a:ea typeface="Times New Roman"/>
              </a:rPr>
              <a:t>-clinico</a:t>
            </a:r>
          </a:p>
          <a:p>
            <a:pPr marL="1257300" lvl="2" indent="-342900"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diffusione del pensiero clinico: circolazione degli studenti ed </a:t>
            </a:r>
            <a:r>
              <a:rPr lang="it-IT" sz="2400" b="1" dirty="0">
                <a:latin typeface="Times New Roman"/>
                <a:ea typeface="Times New Roman"/>
              </a:rPr>
              <a:t>esportazione del modello parigino</a:t>
            </a:r>
            <a:endParaRPr lang="it-IT" sz="2400" dirty="0">
              <a:latin typeface="Times New Roman"/>
              <a:ea typeface="Times New Roman"/>
            </a:endParaRPr>
          </a:p>
          <a:p>
            <a:pPr marL="1257300" lvl="2" indent="-342900"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latin typeface="Times New Roman"/>
                <a:ea typeface="Times New Roman"/>
              </a:rPr>
              <a:t>I limiti del pensiero clinico: definizione troppo ristretta di malattia e poca attenzione per lo studio delle funzioni normali dell’organismo</a:t>
            </a:r>
            <a:endParaRPr lang="it-IT" sz="2400" dirty="0">
              <a:latin typeface="Times New Roman"/>
              <a:ea typeface="Times New Roman"/>
            </a:endParaRPr>
          </a:p>
          <a:p>
            <a:pPr marL="800100" lvl="1" indent="-342900">
              <a:buFont typeface="Symbol"/>
              <a:buChar char=""/>
              <a:tabLst>
                <a:tab pos="4572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Il modello delle scienze esatte e la scoperta degli alcaloidi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800100" lvl="1" indent="-342900">
              <a:buFont typeface="Symbol"/>
              <a:buChar char=""/>
              <a:tabLst>
                <a:tab pos="4572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Il laboratorio e la fisiologia sperimentale</a:t>
            </a:r>
          </a:p>
        </p:txBody>
      </p:sp>
    </p:spTree>
    <p:extLst>
      <p:ext uri="{BB962C8B-B14F-4D97-AF65-F5344CB8AC3E}">
        <p14:creationId xmlns:p14="http://schemas.microsoft.com/office/powerpoint/2010/main" val="23577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531"/>
    </mc:Choice>
    <mc:Fallback xmlns="">
      <p:transition spd="slow" advTm="141653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62068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Il laboratorio e la fisiologia sperimentale nell’Ottocento</a:t>
            </a:r>
          </a:p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Francois </a:t>
            </a:r>
            <a:r>
              <a:rPr lang="it-IT" sz="2400" b="1" dirty="0" err="1">
                <a:effectLst/>
                <a:latin typeface="Times New Roman"/>
                <a:ea typeface="Times New Roman"/>
              </a:rPr>
              <a:t>Magendie</a:t>
            </a:r>
            <a:r>
              <a:rPr lang="it-IT" sz="2400" b="1" dirty="0">
                <a:effectLst/>
                <a:latin typeface="Times New Roman"/>
                <a:ea typeface="Times New Roman"/>
              </a:rPr>
              <a:t> e un nuovo sperimentalismo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Claude Bernard e la fondazione della fisiologia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Theodor </a:t>
            </a:r>
            <a:r>
              <a:rPr lang="it-IT" sz="2400" b="1" dirty="0" err="1">
                <a:effectLst/>
                <a:latin typeface="Times New Roman"/>
                <a:ea typeface="Times New Roman"/>
              </a:rPr>
              <a:t>Schwann</a:t>
            </a:r>
            <a:r>
              <a:rPr lang="it-IT" sz="2400" b="1" dirty="0">
                <a:effectLst/>
                <a:latin typeface="Times New Roman"/>
                <a:ea typeface="Times New Roman"/>
              </a:rPr>
              <a:t> e la teoria cellulare (</a:t>
            </a:r>
            <a:r>
              <a:rPr lang="it-IT" sz="2400" b="1" i="1" dirty="0" err="1">
                <a:effectLst/>
                <a:latin typeface="Times New Roman"/>
                <a:ea typeface="Times New Roman"/>
              </a:rPr>
              <a:t>Mikroskopische</a:t>
            </a:r>
            <a:r>
              <a:rPr lang="it-IT" sz="2400" b="1" i="1" dirty="0">
                <a:effectLst/>
                <a:latin typeface="Times New Roman"/>
                <a:ea typeface="Times New Roman"/>
              </a:rPr>
              <a:t> </a:t>
            </a:r>
            <a:r>
              <a:rPr lang="it-IT" sz="2400" b="1" i="1" dirty="0" err="1">
                <a:effectLst/>
                <a:latin typeface="Times New Roman"/>
                <a:ea typeface="Times New Roman"/>
              </a:rPr>
              <a:t>Untersuchungen</a:t>
            </a:r>
            <a:r>
              <a:rPr lang="it-IT" sz="2400" b="1" dirty="0">
                <a:effectLst/>
                <a:latin typeface="Times New Roman"/>
                <a:ea typeface="Times New Roman"/>
              </a:rPr>
              <a:t>, 1839)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Rudolf </a:t>
            </a:r>
            <a:r>
              <a:rPr lang="it-IT" sz="2400" b="1" dirty="0" err="1">
                <a:effectLst/>
                <a:latin typeface="Times New Roman"/>
                <a:ea typeface="Times New Roman"/>
              </a:rPr>
              <a:t>Virchow</a:t>
            </a:r>
            <a:r>
              <a:rPr lang="it-IT" sz="2400" b="1" dirty="0">
                <a:effectLst/>
                <a:latin typeface="Times New Roman"/>
                <a:ea typeface="Times New Roman"/>
              </a:rPr>
              <a:t> e la patologia cellulare (</a:t>
            </a:r>
            <a:r>
              <a:rPr lang="it-IT" sz="2400" b="1" i="1" dirty="0">
                <a:effectLst/>
                <a:latin typeface="Times New Roman"/>
                <a:ea typeface="Times New Roman"/>
              </a:rPr>
              <a:t>Die </a:t>
            </a:r>
            <a:r>
              <a:rPr lang="it-IT" sz="2400" b="1" i="1" dirty="0" err="1">
                <a:effectLst/>
                <a:latin typeface="Times New Roman"/>
                <a:ea typeface="Times New Roman"/>
              </a:rPr>
              <a:t>Cellularpathologie</a:t>
            </a:r>
            <a:r>
              <a:rPr lang="it-IT" sz="2400" b="1" dirty="0">
                <a:effectLst/>
                <a:latin typeface="Times New Roman"/>
                <a:ea typeface="Times New Roman"/>
              </a:rPr>
              <a:t>, 1858)</a:t>
            </a:r>
            <a:endParaRPr lang="it-IT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3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97"/>
    </mc:Choice>
    <mc:Fallback xmlns="">
      <p:transition spd="slow" advTm="46299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980728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Bernard: la medicina scientifica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 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Scienze esatte e scienze della vita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Il metodo sperimentale: osservazione, ipotesi, esperimento</a:t>
            </a:r>
            <a:endParaRPr lang="it-IT" sz="2400" dirty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it-IT" sz="2400" b="1" dirty="0">
                <a:effectLst/>
                <a:latin typeface="Times New Roman"/>
                <a:ea typeface="Times New Roman"/>
              </a:rPr>
              <a:t>Concezione della malattia (alterazione di una funzione fisiologica) e fondazione della fisiologia</a:t>
            </a:r>
            <a:endParaRPr lang="it-IT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42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70"/>
    </mc:Choice>
    <mc:Fallback xmlns="">
      <p:transition spd="slow" advTm="5107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/>
              <a:t>Salute e malattia nella medicina scientifica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460673" y="3802629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Thomas Mann (1875-1955), autore de </a:t>
            </a:r>
            <a:r>
              <a:rPr lang="it-IT" i="1" dirty="0"/>
              <a:t>La montagna incantata</a:t>
            </a:r>
            <a:r>
              <a:rPr lang="it-IT" dirty="0"/>
              <a:t> (</a:t>
            </a:r>
            <a:r>
              <a:rPr lang="it-IT" i="1" dirty="0" err="1"/>
              <a:t>Der</a:t>
            </a:r>
            <a:r>
              <a:rPr lang="it-IT" i="1" dirty="0"/>
              <a:t> </a:t>
            </a:r>
            <a:r>
              <a:rPr lang="it-IT" i="1" dirty="0" err="1"/>
              <a:t>Zauberberg</a:t>
            </a:r>
            <a:r>
              <a:rPr lang="it-IT" dirty="0"/>
              <a:t>), 1924</a:t>
            </a:r>
          </a:p>
        </p:txBody>
      </p:sp>
      <p:pic>
        <p:nvPicPr>
          <p:cNvPr id="2" name="Picture 2" descr="Thomas Man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7681"/>
            <a:ext cx="2095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6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8218"/>
    </mc:Choice>
    <mc:Fallback xmlns="">
      <p:transition spd="slow" advTm="160821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628800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La medicina non è una scienza, è una pratica basata su scienze e che opera in un mondo di valori. E’, in altri termini, una tecnica – nel senso ippocratico di </a:t>
            </a:r>
            <a:r>
              <a:rPr lang="it-IT" sz="2400" b="1" i="1" dirty="0" err="1"/>
              <a:t>techne</a:t>
            </a:r>
            <a:r>
              <a:rPr lang="it-IT" sz="2400" b="1" dirty="0"/>
              <a:t> – dotata di un suo proprio sapere, conoscitivo e valutativo, e che differisce dalle altre tecniche perché il suo oggetto è un soggetto: l’uomo.</a:t>
            </a:r>
            <a:endParaRPr lang="it-IT" sz="2400" dirty="0"/>
          </a:p>
          <a:p>
            <a:r>
              <a:rPr lang="it-IT" sz="2400" dirty="0"/>
              <a:t> </a:t>
            </a:r>
          </a:p>
          <a:p>
            <a:r>
              <a:rPr lang="it-IT" sz="2400" dirty="0"/>
              <a:t>(G. </a:t>
            </a:r>
            <a:r>
              <a:rPr lang="it-IT" sz="2400" dirty="0" err="1"/>
              <a:t>Cosmacini</a:t>
            </a:r>
            <a:r>
              <a:rPr lang="it-IT" sz="2400" dirty="0"/>
              <a:t>, Il mestiere di medico, Milano, Cortina, 2000, p. xi)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Introduzione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491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3715" y="1486207"/>
            <a:ext cx="8105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200" b="1" dirty="0">
                <a:latin typeface="+mj-lt"/>
                <a:cs typeface="Arial" charset="0"/>
              </a:rPr>
              <a:t>Il paradigma della biomedicina </a:t>
            </a:r>
            <a:endParaRPr lang="it-IT" sz="2200" b="1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1924" y="2132856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it-IT" altLang="it-IT" sz="2200" dirty="0"/>
              <a:t>Malattia come entità clinica e microbica (riduzionismo)</a:t>
            </a:r>
          </a:p>
          <a:p>
            <a:pPr marL="342900" indent="-342900">
              <a:buFont typeface="Arial" charset="0"/>
              <a:buChar char="•"/>
            </a:pPr>
            <a:r>
              <a:rPr lang="it-IT" altLang="it-IT" sz="2200" dirty="0"/>
              <a:t>Diagnosi strumentale (oggettivazione)</a:t>
            </a:r>
          </a:p>
          <a:p>
            <a:pPr marL="342900" indent="-342900">
              <a:buFont typeface="Arial" charset="0"/>
              <a:buChar char="•"/>
            </a:pPr>
            <a:r>
              <a:rPr lang="it-IT" altLang="it-IT" sz="2200" dirty="0"/>
              <a:t>Gerarchizzazione dei ruoli professionali (medico-centrismo)</a:t>
            </a:r>
          </a:p>
          <a:p>
            <a:pPr marL="342900" indent="-342900">
              <a:buFont typeface="Arial" charset="0"/>
              <a:buChar char="•"/>
            </a:pPr>
            <a:r>
              <a:rPr lang="it-IT" altLang="it-IT" sz="2200" dirty="0"/>
              <a:t>Comunicazione verticale medico-paziente (paternalismo)</a:t>
            </a:r>
          </a:p>
        </p:txBody>
      </p:sp>
    </p:spTree>
    <p:extLst>
      <p:ext uri="{BB962C8B-B14F-4D97-AF65-F5344CB8AC3E}">
        <p14:creationId xmlns:p14="http://schemas.microsoft.com/office/powerpoint/2010/main" val="18090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890"/>
    </mc:Choice>
    <mc:Fallback xmlns="">
      <p:transition spd="slow" advTm="4908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medicina sacra</a:t>
            </a:r>
            <a:endParaRPr lang="it-IT" dirty="0"/>
          </a:p>
        </p:txBody>
      </p:sp>
      <p:pic>
        <p:nvPicPr>
          <p:cNvPr id="1026" name="Picture 2" descr="Il sito di Kos Asclepion, K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9"/>
            <a:ext cx="426245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20072" y="4582870"/>
            <a:ext cx="267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tempio di Asclepio a </a:t>
            </a:r>
            <a:r>
              <a:rPr lang="it-IT" dirty="0" err="1" smtClean="0"/>
              <a:t>Kos</a:t>
            </a:r>
            <a:r>
              <a:rPr lang="it-IT" dirty="0" smtClean="0"/>
              <a:t> (IV sec. a.C.)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135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/>
              <a:t>Ippocrate e la medicina </a:t>
            </a:r>
            <a:r>
              <a:rPr lang="it-IT" sz="3600" dirty="0" smtClean="0"/>
              <a:t>tecnica</a:t>
            </a:r>
            <a:endParaRPr lang="it-IT" sz="3600" dirty="0"/>
          </a:p>
        </p:txBody>
      </p:sp>
      <p:pic>
        <p:nvPicPr>
          <p:cNvPr id="1026" name="Picture 2" descr="La mandragora tra mito e sci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132856"/>
            <a:ext cx="1981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23929" y="278092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Ippocrate di </a:t>
            </a:r>
            <a:r>
              <a:rPr lang="it-IT" dirty="0" err="1"/>
              <a:t>Kos</a:t>
            </a:r>
            <a:r>
              <a:rPr lang="it-IT" dirty="0"/>
              <a:t>, </a:t>
            </a:r>
            <a:r>
              <a:rPr lang="it-IT" dirty="0" err="1"/>
              <a:t>ca</a:t>
            </a:r>
            <a:r>
              <a:rPr lang="it-IT" dirty="0"/>
              <a:t>. 460 – 380 a.C.</a:t>
            </a:r>
          </a:p>
          <a:p>
            <a:endParaRPr lang="it-IT" dirty="0"/>
          </a:p>
          <a:p>
            <a:r>
              <a:rPr lang="it-IT" dirty="0"/>
              <a:t>Corpus </a:t>
            </a:r>
            <a:r>
              <a:rPr lang="it-IT" dirty="0" err="1"/>
              <a:t>hippocraticum</a:t>
            </a:r>
            <a:r>
              <a:rPr lang="it-IT" dirty="0"/>
              <a:t>, </a:t>
            </a:r>
            <a:r>
              <a:rPr lang="it-IT" dirty="0" err="1"/>
              <a:t>ca</a:t>
            </a:r>
            <a:r>
              <a:rPr lang="it-IT" dirty="0"/>
              <a:t>. 70 testi medici di cui una dozzina riferibili allo stesso autore</a:t>
            </a:r>
          </a:p>
        </p:txBody>
      </p:sp>
    </p:spTree>
    <p:extLst>
      <p:ext uri="{BB962C8B-B14F-4D97-AF65-F5344CB8AC3E}">
        <p14:creationId xmlns:p14="http://schemas.microsoft.com/office/powerpoint/2010/main" val="18205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479"/>
    </mc:Choice>
    <mc:Fallback xmlns="">
      <p:transition spd="slow" advTm="3184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620688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Ippocrate: la medicina come </a:t>
            </a:r>
            <a:r>
              <a:rPr lang="it-IT" sz="2200" dirty="0" err="1"/>
              <a:t>techne</a:t>
            </a:r>
            <a:endParaRPr lang="it-IT" sz="2200" dirty="0"/>
          </a:p>
          <a:p>
            <a:r>
              <a:rPr lang="it-IT" sz="2200" dirty="0"/>
              <a:t> </a:t>
            </a:r>
          </a:p>
          <a:p>
            <a:r>
              <a:rPr lang="it-IT" sz="22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La medicina è </a:t>
            </a:r>
            <a:r>
              <a:rPr lang="it-IT" sz="2200" dirty="0" err="1"/>
              <a:t>techne</a:t>
            </a:r>
            <a:r>
              <a:rPr lang="it-IT" sz="2200" dirty="0"/>
              <a:t> nel senso di “mestiere” di “arte” del conservare la salute e curare le malattie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La medicina è </a:t>
            </a:r>
            <a:r>
              <a:rPr lang="it-IT" sz="2200" dirty="0" err="1"/>
              <a:t>techne</a:t>
            </a:r>
            <a:r>
              <a:rPr lang="it-IT" sz="2200" dirty="0"/>
              <a:t> al pari della matematica, dell’architettura, della musica, ecc. (“arti liberali” nel Medioevo)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Le </a:t>
            </a:r>
            <a:r>
              <a:rPr lang="it-IT" sz="2200" dirty="0" err="1"/>
              <a:t>technai</a:t>
            </a:r>
            <a:r>
              <a:rPr lang="it-IT" sz="2200" dirty="0"/>
              <a:t>, le arti, sono essenzialmente umane (vs la medicina dei templi)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200" dirty="0"/>
              <a:t>La medicina in quanto </a:t>
            </a:r>
            <a:r>
              <a:rPr lang="it-IT" sz="2200" dirty="0" err="1"/>
              <a:t>techne</a:t>
            </a:r>
            <a:r>
              <a:rPr lang="it-IT" sz="2200" dirty="0"/>
              <a:t> comprende sia un aspetto pratico sia un aspetto teorico e si fonda su procedure razionali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b="1" dirty="0"/>
              <a:t>Rifiuto del “sacro” come categoria ermeneutica (ex epilessia)</a:t>
            </a:r>
            <a:endParaRPr lang="it-IT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b="1" dirty="0"/>
              <a:t>Naturalismo</a:t>
            </a:r>
            <a:endParaRPr lang="it-IT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b="1" dirty="0"/>
              <a:t>Negazione del caso e principio di determinismo</a:t>
            </a:r>
            <a:endParaRPr lang="it-IT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200" b="1" dirty="0"/>
              <a:t>Osservazione clinica e anamnesi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648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868"/>
    </mc:Choice>
    <mc:Fallback xmlns="">
      <p:transition spd="slow" advTm="5008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12474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Ippocrate: la medicina “</a:t>
            </a:r>
            <a:r>
              <a:rPr lang="it-IT" sz="2400" dirty="0" err="1"/>
              <a:t>umoralista</a:t>
            </a:r>
            <a:r>
              <a:rPr lang="it-IT" sz="2400" dirty="0"/>
              <a:t>”</a:t>
            </a:r>
          </a:p>
          <a:p>
            <a:r>
              <a:rPr lang="it-IT" sz="2400" dirty="0"/>
              <a:t> </a:t>
            </a:r>
          </a:p>
          <a:p>
            <a:r>
              <a:rPr lang="it-IT" sz="24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Gli umori del corpo (sangue, </a:t>
            </a:r>
            <a:r>
              <a:rPr lang="it-IT" sz="2400" dirty="0" err="1"/>
              <a:t>flegma</a:t>
            </a:r>
            <a:r>
              <a:rPr lang="it-IT" sz="2400" dirty="0"/>
              <a:t>, bile gialla, bile nera)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Malattia come squilibrio tra esterno e interno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Cura come riequilibrio: vis </a:t>
            </a:r>
            <a:r>
              <a:rPr lang="it-IT" sz="2400" dirty="0" err="1"/>
              <a:t>medicatrix</a:t>
            </a:r>
            <a:r>
              <a:rPr lang="it-IT" sz="2400" dirty="0"/>
              <a:t> </a:t>
            </a:r>
            <a:r>
              <a:rPr lang="it-IT" sz="2400" dirty="0" err="1"/>
              <a:t>naturae</a:t>
            </a:r>
            <a:r>
              <a:rPr lang="it-IT" sz="2400" dirty="0"/>
              <a:t> e intervento umano (salassi e dieta)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Il “regime” e la medicina preventiva</a:t>
            </a:r>
          </a:p>
        </p:txBody>
      </p:sp>
    </p:spTree>
    <p:extLst>
      <p:ext uri="{BB962C8B-B14F-4D97-AF65-F5344CB8AC3E}">
        <p14:creationId xmlns:p14="http://schemas.microsoft.com/office/powerpoint/2010/main" val="14313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96"/>
    </mc:Choice>
    <mc:Fallback xmlns="">
      <p:transition spd="slow" advTm="15329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ocuments\insegnamento\corso2016-17\storia della medicina\um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46" y="260648"/>
            <a:ext cx="6822938" cy="585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60480" y="6309320"/>
            <a:ext cx="378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TEORIA IPPOCRATICA DEGLI UMORI</a:t>
            </a:r>
          </a:p>
        </p:txBody>
      </p:sp>
    </p:spTree>
    <p:extLst>
      <p:ext uri="{BB962C8B-B14F-4D97-AF65-F5344CB8AC3E}">
        <p14:creationId xmlns:p14="http://schemas.microsoft.com/office/powerpoint/2010/main" val="38330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300"/>
    </mc:Choice>
    <mc:Fallback xmlns="">
      <p:transition spd="slow" advTm="2933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94084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Ippocrate: i doveri del medico</a:t>
            </a:r>
          </a:p>
          <a:p>
            <a:r>
              <a:rPr lang="it-IT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nuocere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Avere di mira la salute del paziente e non il proprio interesse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Riconoscere i propri errori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Curare gratuitamente gli indigenti</a:t>
            </a:r>
          </a:p>
          <a:p>
            <a:r>
              <a:rPr lang="it-IT" dirty="0"/>
              <a:t> </a:t>
            </a:r>
          </a:p>
          <a:p>
            <a:r>
              <a:rPr lang="it-IT" b="1" dirty="0"/>
              <a:t>Il giuramento di Ippocrate:</a:t>
            </a:r>
            <a:endParaRPr lang="it-IT" dirty="0"/>
          </a:p>
          <a:p>
            <a:r>
              <a:rPr lang="it-IT" b="1" dirty="0"/>
              <a:t>... Mi varrò del regime per aiutare i malati secondo le mie forze e il mio giudizio, ma mi asterrò dal recar danno e ingiustizia. Non darò a nessuno alcun farmaco mortale neppure se richiestone, né mai proporrò un tale consiglio: ugualmente non darò alle donne pessari per provocare l’aborto. Preserverò pura e santa la mia vita e la mia arte. Non opererò neppure chi soffre di mal della pietra, ma lascerò il posto ad uomini esperti di questa pratica. </a:t>
            </a:r>
          </a:p>
          <a:p>
            <a:r>
              <a:rPr lang="it-IT" b="1" dirty="0"/>
              <a:t>In quante case entrerò, andrò per aiutare i malati, astenendomi da recar volontariamente ingiustizia e danno, e specialmente da ogni atto di libidine sui corpi di donne e uomini, liberi o schiavi. E quanto vedrò e udirò esercitando la mia professione, e anche al di fuori di essa nei miei rapporti con gli uomini, se mai non debba esser divulgato attorno, lo tacerò ritenendolo alla stregua di un sacro segreto.</a:t>
            </a:r>
            <a:endParaRPr lang="it-IT" dirty="0"/>
          </a:p>
          <a:p>
            <a:r>
              <a:rPr lang="it-IT" b="1" dirty="0"/>
              <a:t>Se dunque terrò fede a questo giuramento e non vi verrò meno, mi sia dato godere il meglio della vita e dell’arte, tenuto da tutti e per sempre in onore. Se invece sarò trasgressore e spergiuro, mi incolga il contrario di ciò.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05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14"/>
    </mc:Choice>
    <mc:Fallback xmlns="">
      <p:transition spd="slow" advTm="34671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600" dirty="0"/>
              <a:t>La nascita della </a:t>
            </a:r>
            <a:r>
              <a:rPr lang="it-IT" sz="3600" dirty="0" smtClean="0"/>
              <a:t>clinica</a:t>
            </a:r>
            <a:endParaRPr lang="it-IT" sz="3600" dirty="0"/>
          </a:p>
        </p:txBody>
      </p:sp>
      <p:pic>
        <p:nvPicPr>
          <p:cNvPr id="2" name="Picture 2" descr="Cortile interno dell'Ospedale Hotel-Dieu a Parigi Foto &amp; Immagine Stock:  140095897 - Ala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968552" cy="36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940152" y="3895096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L’Hotel </a:t>
            </a:r>
            <a:r>
              <a:rPr lang="it-IT" dirty="0" err="1"/>
              <a:t>Dieu</a:t>
            </a:r>
            <a:r>
              <a:rPr lang="it-IT" dirty="0"/>
              <a:t> di Parigi, uno degli ospedali in cui nacque il pensiero clinico a inizio Ottocento</a:t>
            </a:r>
          </a:p>
        </p:txBody>
      </p:sp>
    </p:spTree>
    <p:extLst>
      <p:ext uri="{BB962C8B-B14F-4D97-AF65-F5344CB8AC3E}">
        <p14:creationId xmlns:p14="http://schemas.microsoft.com/office/powerpoint/2010/main" val="351119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98"/>
    </mc:Choice>
    <mc:Fallback xmlns="">
      <p:transition spd="slow" advTm="160798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</TotalTime>
  <Words>307</Words>
  <Application>Microsoft Office PowerPoint</Application>
  <PresentationFormat>Presentazione su schermo (4:3)</PresentationFormat>
  <Paragraphs>117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Symbol</vt:lpstr>
      <vt:lpstr>Times New Roman</vt:lpstr>
      <vt:lpstr>Adiacente</vt:lpstr>
      <vt:lpstr>Presentazione standard di PowerPoint</vt:lpstr>
      <vt:lpstr>Introduzione</vt:lpstr>
      <vt:lpstr>La medicina sacra</vt:lpstr>
      <vt:lpstr>Ippocrate e la medicina tecnica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nascita della clinica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medicina scientifica</vt:lpstr>
      <vt:lpstr>Presentazione standard di PowerPoint</vt:lpstr>
      <vt:lpstr>Presentazione standard di PowerPoint</vt:lpstr>
      <vt:lpstr>Presentazione standard di PowerPoint</vt:lpstr>
      <vt:lpstr>Salute e malattia nella medicina scientifica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Marco</cp:lastModifiedBy>
  <cp:revision>6</cp:revision>
  <dcterms:created xsi:type="dcterms:W3CDTF">2020-09-18T07:57:29Z</dcterms:created>
  <dcterms:modified xsi:type="dcterms:W3CDTF">2020-10-07T16:14:51Z</dcterms:modified>
</cp:coreProperties>
</file>