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7"/>
  </p:notesMasterIdLst>
  <p:sldIdLst>
    <p:sldId id="256" r:id="rId2"/>
    <p:sldId id="257" r:id="rId3"/>
    <p:sldId id="258" r:id="rId4"/>
    <p:sldId id="259" r:id="rId5"/>
    <p:sldId id="260" r:id="rId6"/>
    <p:sldId id="348" r:id="rId7"/>
    <p:sldId id="338" r:id="rId8"/>
    <p:sldId id="305" r:id="rId9"/>
    <p:sldId id="261" r:id="rId10"/>
    <p:sldId id="262" r:id="rId11"/>
    <p:sldId id="337" r:id="rId12"/>
    <p:sldId id="306" r:id="rId13"/>
    <p:sldId id="349" r:id="rId14"/>
    <p:sldId id="350" r:id="rId15"/>
    <p:sldId id="351" r:id="rId16"/>
    <p:sldId id="263" r:id="rId17"/>
    <p:sldId id="264" r:id="rId18"/>
    <p:sldId id="330" r:id="rId19"/>
    <p:sldId id="265" r:id="rId20"/>
    <p:sldId id="268" r:id="rId21"/>
    <p:sldId id="267" r:id="rId22"/>
    <p:sldId id="266" r:id="rId23"/>
    <p:sldId id="270" r:id="rId24"/>
    <p:sldId id="271" r:id="rId25"/>
    <p:sldId id="272" r:id="rId26"/>
    <p:sldId id="273" r:id="rId27"/>
    <p:sldId id="274" r:id="rId28"/>
    <p:sldId id="275" r:id="rId29"/>
    <p:sldId id="312" r:id="rId30"/>
    <p:sldId id="303" r:id="rId31"/>
    <p:sldId id="317" r:id="rId32"/>
    <p:sldId id="308" r:id="rId33"/>
    <p:sldId id="318" r:id="rId34"/>
    <p:sldId id="301" r:id="rId35"/>
    <p:sldId id="329" r:id="rId36"/>
    <p:sldId id="304" r:id="rId37"/>
    <p:sldId id="302" r:id="rId38"/>
    <p:sldId id="307" r:id="rId39"/>
    <p:sldId id="309" r:id="rId40"/>
    <p:sldId id="331" r:id="rId41"/>
    <p:sldId id="320" r:id="rId42"/>
    <p:sldId id="300" r:id="rId43"/>
    <p:sldId id="353" r:id="rId44"/>
    <p:sldId id="310" r:id="rId45"/>
    <p:sldId id="352" r:id="rId46"/>
    <p:sldId id="278" r:id="rId47"/>
    <p:sldId id="279" r:id="rId48"/>
    <p:sldId id="280" r:id="rId49"/>
    <p:sldId id="293" r:id="rId50"/>
    <p:sldId id="322" r:id="rId51"/>
    <p:sldId id="332" r:id="rId52"/>
    <p:sldId id="294" r:id="rId53"/>
    <p:sldId id="289" r:id="rId54"/>
    <p:sldId id="321" r:id="rId55"/>
    <p:sldId id="283" r:id="rId56"/>
    <p:sldId id="284" r:id="rId57"/>
    <p:sldId id="285" r:id="rId58"/>
    <p:sldId id="286" r:id="rId59"/>
    <p:sldId id="287" r:id="rId60"/>
    <p:sldId id="288" r:id="rId61"/>
    <p:sldId id="290" r:id="rId62"/>
    <p:sldId id="291" r:id="rId63"/>
    <p:sldId id="292" r:id="rId64"/>
    <p:sldId id="295" r:id="rId65"/>
    <p:sldId id="327" r:id="rId66"/>
    <p:sldId id="354" r:id="rId67"/>
    <p:sldId id="355" r:id="rId68"/>
    <p:sldId id="296" r:id="rId69"/>
    <p:sldId id="297" r:id="rId70"/>
    <p:sldId id="344" r:id="rId71"/>
    <p:sldId id="298" r:id="rId72"/>
    <p:sldId id="299" r:id="rId73"/>
    <p:sldId id="345" r:id="rId74"/>
    <p:sldId id="346" r:id="rId75"/>
    <p:sldId id="281" r:id="rId76"/>
    <p:sldId id="282" r:id="rId77"/>
    <p:sldId id="319" r:id="rId78"/>
    <p:sldId id="340" r:id="rId79"/>
    <p:sldId id="341" r:id="rId80"/>
    <p:sldId id="356" r:id="rId81"/>
    <p:sldId id="342" r:id="rId82"/>
    <p:sldId id="343" r:id="rId83"/>
    <p:sldId id="335" r:id="rId84"/>
    <p:sldId id="339" r:id="rId85"/>
    <p:sldId id="336" r:id="rId8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637A7-D9B6-4FAD-927A-8D7BC6406138}" type="datetimeFigureOut">
              <a:rPr lang="it-IT" smtClean="0"/>
              <a:t>20/11/2017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B82D3-D940-466B-8EEB-74DD1F0D41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67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F9C6E-8FFB-4685-A039-BEB214BC615D}" type="datetime1">
              <a:rPr lang="it-IT" smtClean="0"/>
              <a:t>20/11/2017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5247-D3FD-4106-8EB3-B313C5A552CB}" type="datetime1">
              <a:rPr lang="it-IT" smtClean="0"/>
              <a:t>20/11/2017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83542-72F6-4784-BA5B-0A906D2CD84D}" type="datetime1">
              <a:rPr lang="it-IT" smtClean="0"/>
              <a:t>20/11/2017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4435-BC2C-46AA-BA96-260CFDB36162}" type="datetime1">
              <a:rPr lang="it-IT" smtClean="0"/>
              <a:t>20/11/2017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9866-CE5E-4420-835F-B974CCFC7973}" type="datetime1">
              <a:rPr lang="it-IT" smtClean="0"/>
              <a:t>20/11/2017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7161-3A0B-4406-B13A-89BF68D2C0ED}" type="datetime1">
              <a:rPr lang="it-IT" smtClean="0"/>
              <a:t>20/11/2017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255E-DCB7-4101-90DF-A7A4FBEE74FF}" type="datetime1">
              <a:rPr lang="it-IT" smtClean="0"/>
              <a:t>20/11/2017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90743-F14A-4AD4-9680-7984BDCC37EB}" type="datetime1">
              <a:rPr lang="it-IT" smtClean="0"/>
              <a:t>20/11/2017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ABBB-1366-458F-B4E6-8B568D7C2F39}" type="datetime1">
              <a:rPr lang="it-IT" smtClean="0"/>
              <a:t>20/11/2017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7ED6-19D0-4962-BACE-378D1D4B1571}" type="datetime1">
              <a:rPr lang="it-IT" smtClean="0"/>
              <a:t>20/11/2017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0BB4-B667-403D-9099-08F6978732F5}" type="datetime1">
              <a:rPr lang="it-IT" smtClean="0"/>
              <a:t>20/11/2017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DBEE20-7421-47FE-9817-F8FD0B07A499}" type="datetime1">
              <a:rPr lang="it-IT" smtClean="0"/>
              <a:t>20/11/2017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67CED7-8E27-4BB3-A89A-736204E86CA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600" b="1" dirty="0"/>
              <a:t>Coagulazione </a:t>
            </a:r>
            <a:br>
              <a:rPr lang="it-IT" sz="3600" b="1" dirty="0"/>
            </a:br>
            <a:r>
              <a:rPr lang="it-IT" sz="3600" b="1" dirty="0"/>
              <a:t>intravascolare </a:t>
            </a:r>
            <a:br>
              <a:rPr lang="it-IT" sz="3600" b="1" dirty="0"/>
            </a:br>
            <a:r>
              <a:rPr lang="it-IT" sz="3600" b="1" dirty="0"/>
              <a:t>disseminata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CID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079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eziopatogenesi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Soprattutto nei casi </a:t>
            </a:r>
            <a:r>
              <a:rPr lang="it-IT" sz="2000" b="1" u="sng" dirty="0"/>
              <a:t>subacuti</a:t>
            </a:r>
            <a:r>
              <a:rPr lang="it-IT" sz="2000" dirty="0"/>
              <a:t> può prevalere l’azione </a:t>
            </a:r>
            <a:r>
              <a:rPr lang="it-IT" sz="2000" dirty="0" err="1"/>
              <a:t>trombinica</a:t>
            </a:r>
            <a:r>
              <a:rPr lang="it-IT" sz="2000" dirty="0"/>
              <a:t> non sufficientemente contrastata dalla fibrinolisi secondaria con conseguenti </a:t>
            </a:r>
            <a:r>
              <a:rPr lang="it-IT" sz="2000" b="1" u="sng" dirty="0"/>
              <a:t>fenomeni trombotici</a:t>
            </a:r>
            <a:r>
              <a:rPr lang="it-IT" sz="2000" dirty="0"/>
              <a:t>. </a:t>
            </a:r>
          </a:p>
          <a:p>
            <a:r>
              <a:rPr lang="it-IT" sz="2000" b="1" u="sng" dirty="0"/>
              <a:t>L’occlusione dei piccoli e medi vasi arteriosi</a:t>
            </a:r>
            <a:r>
              <a:rPr lang="it-IT" sz="2000" dirty="0"/>
              <a:t>, invariabilmente presente al riscontro autoptico, si accompagna a manifestazioni cliniche </a:t>
            </a:r>
            <a:r>
              <a:rPr lang="it-IT" sz="2000" b="1" u="sng" dirty="0"/>
              <a:t>di ischemia o necrosi degli organi parenchimali </a:t>
            </a:r>
            <a:r>
              <a:rPr lang="it-IT" sz="2000" dirty="0"/>
              <a:t>(rene, cervello, ghiandole surrenali). </a:t>
            </a:r>
          </a:p>
          <a:p>
            <a:r>
              <a:rPr lang="it-IT" sz="2000" dirty="0"/>
              <a:t>Frequenti risultano anche </a:t>
            </a:r>
            <a:r>
              <a:rPr lang="it-IT" sz="2000" b="1" u="sng" dirty="0"/>
              <a:t>i quadri misti trombotico-emorragici</a:t>
            </a:r>
            <a:r>
              <a:rPr lang="it-IT" sz="2000" dirty="0"/>
              <a:t>. </a:t>
            </a:r>
          </a:p>
          <a:p>
            <a:r>
              <a:rPr lang="it-IT" sz="2000" dirty="0"/>
              <a:t>In altri casi l’attivazione della coagulazione documentabile soltanto con test sofisticati conduce a un quadro di </a:t>
            </a:r>
            <a:r>
              <a:rPr lang="it-IT" sz="2000" b="1" u="sng" dirty="0" err="1"/>
              <a:t>ipercoagulabilità</a:t>
            </a:r>
            <a:r>
              <a:rPr lang="it-IT" sz="2000" dirty="0"/>
              <a:t> (neoplasie) che si può appalesare con l’occorrenza di trombosi venose profonde ed embolia polmonare.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9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2" y="620688"/>
            <a:ext cx="7240317" cy="545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40504" y="6321700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Hematology</a:t>
            </a:r>
            <a:r>
              <a:rPr lang="it-IT" dirty="0"/>
              <a:t> 2013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454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ccessmedicine.com/loadBinary.aspx?name=harr&amp;filename=%09harr_c116f0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518455" cy="611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884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BE1790-91CE-4E50-A9D4-DF4ACE74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FC1719-1A56-4C3C-90E5-86F780EE9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967"/>
          <a:stretch/>
        </p:blipFill>
        <p:spPr>
          <a:xfrm>
            <a:off x="934320" y="620688"/>
            <a:ext cx="7321530" cy="561662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F99CAF-2A42-4DDC-A78B-24C979C4D4A1}"/>
              </a:ext>
            </a:extLst>
          </p:cNvPr>
          <p:cNvSpPr txBox="1"/>
          <p:nvPr/>
        </p:nvSpPr>
        <p:spPr>
          <a:xfrm>
            <a:off x="4139952" y="63258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Wintrobe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Hematology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13th Edition</a:t>
            </a:r>
          </a:p>
        </p:txBody>
      </p:sp>
    </p:spTree>
    <p:extLst>
      <p:ext uri="{BB962C8B-B14F-4D97-AF65-F5344CB8AC3E}">
        <p14:creationId xmlns:p14="http://schemas.microsoft.com/office/powerpoint/2010/main" val="183709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C633459-6B88-4BD4-A3C9-0458AE72A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6D7C493-A31C-4C87-93AA-D25E888D5E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879"/>
          <a:stretch/>
        </p:blipFill>
        <p:spPr>
          <a:xfrm>
            <a:off x="542402" y="1340768"/>
            <a:ext cx="7535066" cy="11439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0A1F47-07BE-431B-A6E9-362AE8AD0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49" b="36579"/>
          <a:stretch/>
        </p:blipFill>
        <p:spPr>
          <a:xfrm>
            <a:off x="542402" y="2484766"/>
            <a:ext cx="7560840" cy="317648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6840EA-11E6-4993-B172-5A6782B43BF5}"/>
              </a:ext>
            </a:extLst>
          </p:cNvPr>
          <p:cNvSpPr txBox="1"/>
          <p:nvPr/>
        </p:nvSpPr>
        <p:spPr>
          <a:xfrm>
            <a:off x="4139952" y="63258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Wintrobe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Hematology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13th Edition</a:t>
            </a:r>
          </a:p>
        </p:txBody>
      </p:sp>
    </p:spTree>
    <p:extLst>
      <p:ext uri="{BB962C8B-B14F-4D97-AF65-F5344CB8AC3E}">
        <p14:creationId xmlns:p14="http://schemas.microsoft.com/office/powerpoint/2010/main" val="194736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417933-0C6F-4DF2-9769-98B7ABB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15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5026148-F9D5-42FA-8101-119999428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00"/>
          <a:stretch/>
        </p:blipFill>
        <p:spPr>
          <a:xfrm>
            <a:off x="617063" y="1556791"/>
            <a:ext cx="7195297" cy="503104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205FD7C-E3D7-4AD4-A25B-C0ED2D39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97" y="307024"/>
            <a:ext cx="7292971" cy="110928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38571D-C72C-4D33-9E5F-B98EE0EDEE51}"/>
              </a:ext>
            </a:extLst>
          </p:cNvPr>
          <p:cNvSpPr txBox="1"/>
          <p:nvPr/>
        </p:nvSpPr>
        <p:spPr>
          <a:xfrm>
            <a:off x="4139952" y="63258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Wintrobe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Hematology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13th Edition</a:t>
            </a:r>
          </a:p>
        </p:txBody>
      </p:sp>
    </p:spTree>
    <p:extLst>
      <p:ext uri="{BB962C8B-B14F-4D97-AF65-F5344CB8AC3E}">
        <p14:creationId xmlns:p14="http://schemas.microsoft.com/office/powerpoint/2010/main" val="242487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Sintomatologia clinica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 casi di </a:t>
            </a:r>
            <a:r>
              <a:rPr lang="it-IT" b="1" u="sng" dirty="0"/>
              <a:t>CID acuta e subacuta </a:t>
            </a:r>
            <a:r>
              <a:rPr lang="it-IT" dirty="0"/>
              <a:t>sono in genere caratterizzati da un quadro clinico dovuto</a:t>
            </a:r>
          </a:p>
          <a:p>
            <a:pPr lvl="1"/>
            <a:r>
              <a:rPr lang="it-IT" dirty="0"/>
              <a:t>dalle manifestazioni della malattia di base </a:t>
            </a:r>
          </a:p>
          <a:p>
            <a:pPr lvl="1"/>
            <a:r>
              <a:rPr lang="it-IT" dirty="0"/>
              <a:t>dai disturbi sistemici scatenati o aggravati dalla CID quali lo shock, l’acidosi metabolica, l’insufficienza respiratoria (acute </a:t>
            </a:r>
            <a:r>
              <a:rPr lang="it-IT" dirty="0" err="1"/>
              <a:t>respiratory</a:t>
            </a:r>
            <a:r>
              <a:rPr lang="it-IT" dirty="0"/>
              <a:t> </a:t>
            </a:r>
            <a:r>
              <a:rPr lang="it-IT" dirty="0" err="1"/>
              <a:t>distress</a:t>
            </a:r>
            <a:r>
              <a:rPr lang="it-IT" dirty="0"/>
              <a:t> </a:t>
            </a:r>
            <a:r>
              <a:rPr lang="it-IT" dirty="0" err="1"/>
              <a:t>syndrome</a:t>
            </a:r>
            <a:r>
              <a:rPr lang="it-IT" dirty="0"/>
              <a:t>), l’insufficienza multiorgano. </a:t>
            </a:r>
          </a:p>
          <a:p>
            <a:endParaRPr lang="it-IT" dirty="0"/>
          </a:p>
          <a:p>
            <a:r>
              <a:rPr lang="it-IT" dirty="0"/>
              <a:t>Pressoché invariabilmente si osservano </a:t>
            </a:r>
            <a:r>
              <a:rPr lang="it-IT" b="1" u="sng" dirty="0"/>
              <a:t>manifestazioni emorragiche cutaneo-mucose </a:t>
            </a:r>
            <a:r>
              <a:rPr lang="it-IT" dirty="0"/>
              <a:t>con estese ecchimosi apparentemente spontanee o da </a:t>
            </a:r>
            <a:r>
              <a:rPr lang="it-IT" dirty="0" err="1"/>
              <a:t>venopuntura</a:t>
            </a:r>
            <a:r>
              <a:rPr lang="it-IT" dirty="0"/>
              <a:t> e petecchie. </a:t>
            </a:r>
          </a:p>
          <a:p>
            <a:endParaRPr lang="it-IT" dirty="0"/>
          </a:p>
          <a:p>
            <a:r>
              <a:rPr lang="it-IT" dirty="0"/>
              <a:t>Frequenti gli ematomi sottocutanei o in sede di iniezione intramuscolare, le epistassi, la </a:t>
            </a:r>
            <a:r>
              <a:rPr lang="it-IT" dirty="0" err="1"/>
              <a:t>gengivorragia</a:t>
            </a:r>
            <a:r>
              <a:rPr lang="it-IT" dirty="0"/>
              <a:t>, l’ematuria, le metrorragie talora imponenti.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97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Sintomatologia clinica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u="sng" dirty="0"/>
              <a:t>Nella CID secondaria a sepsi </a:t>
            </a:r>
            <a:r>
              <a:rPr lang="it-IT" dirty="0"/>
              <a:t>specialmente se accompagnata da meningite fulminante in pazienti asplenici, si può sia pure raramente osservare la </a:t>
            </a:r>
            <a:r>
              <a:rPr lang="it-IT" b="1" dirty="0"/>
              <a:t>sindrome di Waterhouse-</a:t>
            </a:r>
            <a:r>
              <a:rPr lang="it-IT" b="1" dirty="0" err="1"/>
              <a:t>Friderichsen</a:t>
            </a:r>
            <a:r>
              <a:rPr lang="it-IT" dirty="0"/>
              <a:t>, nella quale si ha una diffusa occlusione </a:t>
            </a:r>
            <a:r>
              <a:rPr lang="it-IT" dirty="0" err="1"/>
              <a:t>microvascolare</a:t>
            </a:r>
            <a:r>
              <a:rPr lang="it-IT" dirty="0"/>
              <a:t> da trombi </a:t>
            </a:r>
            <a:r>
              <a:rPr lang="it-IT" dirty="0" err="1"/>
              <a:t>fibrinici</a:t>
            </a:r>
            <a:r>
              <a:rPr lang="it-IT" dirty="0"/>
              <a:t> e piastrinici con insufficienza multiorgano e shock, per lo più irreversibile, da necrosi emorragica delle ghiandole surrenali.</a:t>
            </a:r>
          </a:p>
          <a:p>
            <a:r>
              <a:rPr lang="it-IT" dirty="0"/>
              <a:t>In altri casi si possono osservare necrosi </a:t>
            </a:r>
            <a:r>
              <a:rPr lang="it-IT" dirty="0" err="1"/>
              <a:t>acrolocalizzate</a:t>
            </a:r>
            <a:r>
              <a:rPr lang="it-IT" dirty="0"/>
              <a:t> e, specialmente nei bambini, il quadro della </a:t>
            </a:r>
            <a:r>
              <a:rPr lang="it-IT" b="1" u="sng" dirty="0" err="1"/>
              <a:t>purpura</a:t>
            </a:r>
            <a:r>
              <a:rPr lang="it-IT" b="1" u="sng" dirty="0"/>
              <a:t> </a:t>
            </a:r>
            <a:r>
              <a:rPr lang="it-IT" b="1" u="sng" dirty="0" err="1"/>
              <a:t>fulminans</a:t>
            </a:r>
            <a:r>
              <a:rPr lang="it-IT" b="1" u="sng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414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Sintomatologia clinica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manifestazioni cliniche della </a:t>
            </a:r>
            <a:r>
              <a:rPr lang="it-IT" b="1" u="sng" dirty="0"/>
              <a:t>CID da complicanze ostetriche </a:t>
            </a:r>
            <a:r>
              <a:rPr lang="it-IT" dirty="0"/>
              <a:t>sono spesso subdole e di non facile diagnosi, mancando in genere un quadro emorragico generalizzato. </a:t>
            </a:r>
          </a:p>
          <a:p>
            <a:endParaRPr lang="it-IT" dirty="0"/>
          </a:p>
          <a:p>
            <a:r>
              <a:rPr lang="it-IT" dirty="0"/>
              <a:t>Ogni sanguinamento vaginale e ogni sofferenza fetale di non immediata spiegazione </a:t>
            </a:r>
            <a:r>
              <a:rPr lang="it-IT" b="1" u="sng" dirty="0"/>
              <a:t>nel terzo trimestre </a:t>
            </a:r>
            <a:r>
              <a:rPr lang="it-IT" dirty="0"/>
              <a:t>di gravidanza deve immediatamente fare considerare la diagnosi di CID.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857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Un corretto </a:t>
            </a:r>
            <a:r>
              <a:rPr lang="it-IT" sz="2000" b="1" u="sng" dirty="0"/>
              <a:t>sospetto diagnostico </a:t>
            </a:r>
            <a:r>
              <a:rPr lang="it-IT" sz="2000" dirty="0"/>
              <a:t>e </a:t>
            </a:r>
            <a:r>
              <a:rPr lang="it-IT" sz="2000" b="1" u="sng" dirty="0"/>
              <a:t>la presenza di una o più alterazioni di laboratorio riferibili alla CID </a:t>
            </a:r>
            <a:r>
              <a:rPr lang="it-IT" sz="2000" dirty="0"/>
              <a:t>rappresentano il cardine di una diagnosi affidabile.</a:t>
            </a:r>
          </a:p>
          <a:p>
            <a:r>
              <a:rPr lang="it-IT" sz="2000" dirty="0"/>
              <a:t>Nelle situazioni patologiche specifiche, la diagnosi viene posta con certezza qualora sia presente, senza evidente altra spiegazione, il rilievo di </a:t>
            </a:r>
          </a:p>
          <a:p>
            <a:pPr lvl="1"/>
            <a:r>
              <a:rPr lang="it-IT" sz="1800" b="1" u="sng" dirty="0"/>
              <a:t>aumentati livello di prodotti di degradazione della fibrina e/o del dimero D nel plasma e di almeno una delle seguenti condizioni</a:t>
            </a:r>
            <a:r>
              <a:rPr lang="it-IT" sz="1800" dirty="0"/>
              <a:t>: </a:t>
            </a:r>
          </a:p>
          <a:p>
            <a:pPr marL="617220" lvl="1" indent="-342900">
              <a:buFont typeface="+mj-lt"/>
              <a:buAutoNum type="arabicPeriod"/>
            </a:pPr>
            <a:r>
              <a:rPr lang="it-IT" sz="1800" dirty="0"/>
              <a:t>conta piastrinica inferiore a 100.000/ml o rapido calo della stessa, </a:t>
            </a:r>
          </a:p>
          <a:p>
            <a:pPr marL="617220" lvl="1" indent="-342900">
              <a:buFont typeface="+mj-lt"/>
              <a:buAutoNum type="arabicPeriod"/>
            </a:pPr>
            <a:r>
              <a:rPr lang="it-IT" sz="1800" dirty="0"/>
              <a:t>allungamento significativo del tempo di protrombina o dell’APTT. </a:t>
            </a:r>
          </a:p>
          <a:p>
            <a:pPr marL="617220" lvl="1" indent="-342900">
              <a:buFont typeface="+mj-lt"/>
              <a:buAutoNum type="arabicPeriod"/>
            </a:pPr>
            <a:r>
              <a:rPr lang="it-IT" sz="1800" dirty="0"/>
              <a:t>In genere la </a:t>
            </a:r>
            <a:r>
              <a:rPr lang="it-IT" sz="1800" dirty="0" err="1"/>
              <a:t>fibrinogenemia</a:t>
            </a:r>
            <a:r>
              <a:rPr lang="it-IT" sz="1800" dirty="0"/>
              <a:t> risulterà variabilmente ridotta ma, essendo il fibrinogeno una proteina della fase acuta, potrà risultare superiore a 150-200 mg/dl nelle condizioni in cui vi è un aumento reattivo (tumori, sepsi, traumi ecc.)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08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CID: 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La coagulazione intravascolare disseminata (CID) è una sindrome clinico-laboratoristica, invariabilmente secondaria, che si verifica a seguito di numerosi ed eterogenei stati patologici, unificati dalla caratteristica di causare un’incontrollata generazione intravascolare di trombina.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110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diagnosi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800" dirty="0"/>
              <a:t>La dimostrazione di un aumento dei </a:t>
            </a:r>
            <a:r>
              <a:rPr lang="it-IT" sz="1800" b="1" dirty="0"/>
              <a:t>prodotti di degradazione della fibrina </a:t>
            </a:r>
            <a:r>
              <a:rPr lang="it-IT" sz="1800" dirty="0"/>
              <a:t>(FDP) o </a:t>
            </a:r>
            <a:r>
              <a:rPr lang="it-IT" sz="1800" b="1" dirty="0"/>
              <a:t>del D-dimero </a:t>
            </a:r>
            <a:r>
              <a:rPr lang="it-IT" sz="1800" dirty="0"/>
              <a:t>è cruciale. </a:t>
            </a:r>
          </a:p>
          <a:p>
            <a:pPr lvl="1"/>
            <a:r>
              <a:rPr lang="it-IT" sz="1600" dirty="0"/>
              <a:t>tratta di prodotti di degradazione della fibrina provocati dall’azione proteolitica della plasmina sulla fibrina stabilizzata. </a:t>
            </a:r>
          </a:p>
          <a:p>
            <a:pPr lvl="1"/>
            <a:r>
              <a:rPr lang="it-IT" sz="1600" dirty="0"/>
              <a:t>Il loro rilievo presuppone pertanto la formazione di monomeri </a:t>
            </a:r>
            <a:r>
              <a:rPr lang="it-IT" sz="1600" dirty="0" err="1"/>
              <a:t>fibrinici</a:t>
            </a:r>
            <a:r>
              <a:rPr lang="it-IT" sz="1600" dirty="0"/>
              <a:t> e la loro successiva stabilizzazione da parte del fattore XIII attivato. </a:t>
            </a:r>
          </a:p>
          <a:p>
            <a:r>
              <a:rPr lang="it-IT" sz="1800" dirty="0"/>
              <a:t>È importante nella diagnosi considerare le situazioni, indipendenti dalla CID, nelle quali si può trovare </a:t>
            </a:r>
            <a:r>
              <a:rPr lang="it-IT" sz="1800" b="1" u="sng" dirty="0"/>
              <a:t>un aumento lieve o moderato del D-dimero</a:t>
            </a:r>
            <a:r>
              <a:rPr lang="it-IT" sz="1800" dirty="0"/>
              <a:t>.</a:t>
            </a:r>
          </a:p>
          <a:p>
            <a:pPr lvl="1"/>
            <a:r>
              <a:rPr lang="it-IT" sz="1600" dirty="0"/>
              <a:t>dopo chirurgia recente, </a:t>
            </a:r>
          </a:p>
          <a:p>
            <a:pPr lvl="1"/>
            <a:r>
              <a:rPr lang="it-IT" sz="1600" dirty="0"/>
              <a:t>in presenza di ematomi in via di riassorbimento, </a:t>
            </a:r>
          </a:p>
          <a:p>
            <a:pPr lvl="1"/>
            <a:r>
              <a:rPr lang="it-IT" sz="1600" dirty="0"/>
              <a:t>trombosi venosa profonda o embolia polmonare, cirrosi epatica, </a:t>
            </a:r>
          </a:p>
          <a:p>
            <a:pPr lvl="1"/>
            <a:r>
              <a:rPr lang="it-IT" sz="1600" dirty="0"/>
              <a:t>insufficienza renale. </a:t>
            </a:r>
          </a:p>
          <a:p>
            <a:r>
              <a:rPr lang="it-IT" sz="1800" dirty="0"/>
              <a:t>Aumenti superiori a 2000 mg/ml sono in genere specifici per CID.</a:t>
            </a:r>
          </a:p>
          <a:p>
            <a:r>
              <a:rPr lang="it-IT" sz="1800" dirty="0"/>
              <a:t>Degli altri test impiegabili nella diagnostica della CID può avere un certo rilievo la misurazione dell’antitrombina, che risulterà in genere diminuita.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668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Esame dello striscio di sangue periferico in corso di CID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L’esame dello </a:t>
            </a:r>
            <a:r>
              <a:rPr lang="it-IT" sz="2000" b="1" dirty="0"/>
              <a:t>striscio di sangue periferico </a:t>
            </a:r>
            <a:r>
              <a:rPr lang="it-IT" sz="2000" dirty="0"/>
              <a:t>va sempre effettuato sia per verificare l’attendibilità della </a:t>
            </a:r>
            <a:r>
              <a:rPr lang="it-IT" sz="2000" dirty="0" err="1"/>
              <a:t>piastrinopenia</a:t>
            </a:r>
            <a:r>
              <a:rPr lang="it-IT" sz="2000" dirty="0"/>
              <a:t> rilevata con i contatori cellulari elettronici, sia per documentare la presenza di figure di frammentazione eritrocitaria (</a:t>
            </a:r>
            <a:r>
              <a:rPr lang="it-IT" sz="2000" dirty="0" err="1"/>
              <a:t>schistociti</a:t>
            </a:r>
            <a:r>
              <a:rPr lang="it-IT" sz="2000" dirty="0"/>
              <a:t>, forme a elmetto) che, sia pure meno evidenti che nel caso della porpora trombotica </a:t>
            </a:r>
            <a:r>
              <a:rPr lang="it-IT" sz="2000" dirty="0" err="1"/>
              <a:t>trombocitopenica</a:t>
            </a:r>
            <a:r>
              <a:rPr lang="it-IT" sz="2000" dirty="0"/>
              <a:t>, sono spesso rinvenibili.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825" y="2332911"/>
            <a:ext cx="4100584" cy="2556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278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Diagnosi differenziale della CID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44" y="1556792"/>
            <a:ext cx="847553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3803" y="2400328"/>
            <a:ext cx="8501777" cy="1100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79512" y="3969060"/>
            <a:ext cx="8501777" cy="2520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" y="4924400"/>
            <a:ext cx="855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74679" y="5445224"/>
            <a:ext cx="8501777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CID </a:t>
            </a:r>
            <a:r>
              <a:rPr lang="it-IT" b="1" u="sng" dirty="0"/>
              <a:t>aggrava</a:t>
            </a:r>
            <a:r>
              <a:rPr lang="it-IT" dirty="0"/>
              <a:t> invariabilmente la prognosi della malattia di base anticipandone spesso, nei casi scompensati e/o acuti, un esito fatale. </a:t>
            </a:r>
          </a:p>
          <a:p>
            <a:endParaRPr lang="it-IT" dirty="0"/>
          </a:p>
          <a:p>
            <a:r>
              <a:rPr lang="it-IT" b="1" u="sng" dirty="0"/>
              <a:t>Soltanto il controllo o la risoluzione della patologia sottostante permette la risoluzione della CID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La terapia della CID si prefigge unicamente un controllo temporaneo delle complicanze sistemiche scatenate dalla </a:t>
            </a:r>
            <a:r>
              <a:rPr lang="it-IT" dirty="0" err="1"/>
              <a:t>coagulopatia</a:t>
            </a:r>
            <a:r>
              <a:rPr lang="it-IT" dirty="0"/>
              <a:t>, in attesa della risoluzione della patologia sottostante.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732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Il fattore basilare nella terapia della CID consiste nel </a:t>
            </a:r>
            <a:r>
              <a:rPr lang="it-IT" sz="2000" b="1" u="sng" dirty="0"/>
              <a:t>trattamento della malattia di base</a:t>
            </a:r>
            <a:r>
              <a:rPr lang="it-IT" sz="2000" b="1" dirty="0"/>
              <a:t> </a:t>
            </a:r>
            <a:r>
              <a:rPr lang="it-IT" sz="2000" dirty="0"/>
              <a:t>che causa e sostiene il fenomeno coagulativo.</a:t>
            </a:r>
          </a:p>
          <a:p>
            <a:r>
              <a:rPr lang="it-IT" sz="2000" dirty="0"/>
              <a:t>Sulla base delle considerazioni patogenetiche si dovrà prevedere nella terapia della CID </a:t>
            </a:r>
          </a:p>
          <a:p>
            <a:pPr lvl="1"/>
            <a:r>
              <a:rPr lang="it-IT" sz="1800" dirty="0"/>
              <a:t>sia l’uso di </a:t>
            </a:r>
            <a:r>
              <a:rPr lang="it-IT" sz="1800" b="1" u="sng" dirty="0"/>
              <a:t>anticoagulanti</a:t>
            </a:r>
            <a:r>
              <a:rPr lang="it-IT" sz="1800" dirty="0"/>
              <a:t>, quali l’eparina, volti a controllare il fenomeno di generazione intravascolare di trombina, </a:t>
            </a:r>
          </a:p>
          <a:p>
            <a:pPr lvl="1"/>
            <a:r>
              <a:rPr lang="it-IT" sz="1800" dirty="0"/>
              <a:t>sia l’uso dei farmaci </a:t>
            </a:r>
            <a:r>
              <a:rPr lang="it-IT" sz="1800" b="1" u="sng" dirty="0"/>
              <a:t>antifibrinolitici</a:t>
            </a:r>
            <a:r>
              <a:rPr lang="it-IT" sz="1800" dirty="0"/>
              <a:t>, volti a controllare l’eccessiva fibrinolisi reattiva. </a:t>
            </a:r>
          </a:p>
          <a:p>
            <a:r>
              <a:rPr lang="it-IT" sz="2000" dirty="0"/>
              <a:t>Inoltre si dovrà valutare la necessità di una </a:t>
            </a:r>
            <a:r>
              <a:rPr lang="it-IT" sz="2000" b="1" u="sng" dirty="0"/>
              <a:t>terapia sostitutiva </a:t>
            </a:r>
            <a:r>
              <a:rPr lang="it-IT" sz="2000" dirty="0"/>
              <a:t>dei fattori emostatici e delle piastrine consumate nel processo di CID. </a:t>
            </a:r>
          </a:p>
          <a:p>
            <a:endParaRPr lang="it-IT" sz="2000" b="1" u="sng" dirty="0"/>
          </a:p>
          <a:p>
            <a:r>
              <a:rPr lang="it-IT" sz="2000" b="1" u="sng" dirty="0"/>
              <a:t>Il trattamento andrà sempre personalizzato sulla base del prevalere del rischio trombotico o emorragico.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073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L’uso </a:t>
            </a:r>
            <a:r>
              <a:rPr lang="it-IT" sz="2000" b="1" u="sng" dirty="0"/>
              <a:t>dell’eparina</a:t>
            </a:r>
            <a:r>
              <a:rPr lang="it-IT" sz="2000" dirty="0"/>
              <a:t> soffre della mancanza di studi sistematici e controllati; conseguentemente non se ne può raccomandare un uso generalizzato. </a:t>
            </a:r>
          </a:p>
          <a:p>
            <a:r>
              <a:rPr lang="it-IT" sz="2000" dirty="0"/>
              <a:t>In casi molto selezionati con evidenti fenomeni trombotici (per es., </a:t>
            </a:r>
            <a:r>
              <a:rPr lang="it-IT" sz="2000" dirty="0" err="1"/>
              <a:t>purpura</a:t>
            </a:r>
            <a:r>
              <a:rPr lang="it-IT" sz="2000" dirty="0"/>
              <a:t> </a:t>
            </a:r>
            <a:r>
              <a:rPr lang="it-IT" sz="2000" dirty="0" err="1"/>
              <a:t>fulminans</a:t>
            </a:r>
            <a:r>
              <a:rPr lang="it-IT" sz="2000" dirty="0"/>
              <a:t> o ischemie </a:t>
            </a:r>
            <a:r>
              <a:rPr lang="it-IT" sz="2000" dirty="0" err="1"/>
              <a:t>acrolocalizzate</a:t>
            </a:r>
            <a:r>
              <a:rPr lang="it-IT" sz="2000" dirty="0"/>
              <a:t>) il farmaco andrà somministrato in infusione continua al dosaggio di 300-500 U/ora per il tempo strettamente necessario a controllare il fenomeno. </a:t>
            </a:r>
          </a:p>
          <a:p>
            <a:endParaRPr lang="it-IT" sz="2000" dirty="0"/>
          </a:p>
          <a:p>
            <a:r>
              <a:rPr lang="it-IT" sz="2000" dirty="0"/>
              <a:t>In caso di efficacia il primo parametro che migliora è, in genere, la conta piastrinica. </a:t>
            </a:r>
          </a:p>
          <a:p>
            <a:r>
              <a:rPr lang="it-IT" sz="2000" dirty="0"/>
              <a:t>Il rischio della terapia eparinica o con anticoagulanti è quello di gravi emorragie, anche se non vi sono chiare evidenze a sostegno di questo ragionevole timore.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408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L’uso degli </a:t>
            </a:r>
            <a:r>
              <a:rPr lang="it-IT" sz="2000" b="1" u="sng" dirty="0"/>
              <a:t>agenti antifibrinolitici</a:t>
            </a:r>
            <a:r>
              <a:rPr lang="it-IT" sz="2000" b="1" dirty="0"/>
              <a:t> </a:t>
            </a:r>
            <a:r>
              <a:rPr lang="it-IT" sz="2000" dirty="0"/>
              <a:t>è efficace nei pazienti con sanguinamento in atto. </a:t>
            </a:r>
          </a:p>
          <a:p>
            <a:endParaRPr lang="it-IT" sz="2000" dirty="0"/>
          </a:p>
          <a:p>
            <a:r>
              <a:rPr lang="it-IT" sz="2000" dirty="0"/>
              <a:t>Tuttavia, il loro impiego non può essere generalizzato, in quanto la fibrinolisi reattiva in molti casi di CID è spesso insufficiente e rappresenta un meccanismo di controllo volto a evitare un’eccessiva deposizione di fibrina.</a:t>
            </a:r>
          </a:p>
          <a:p>
            <a:endParaRPr lang="it-IT" sz="2000" dirty="0"/>
          </a:p>
          <a:p>
            <a:r>
              <a:rPr lang="it-IT" sz="2000" dirty="0"/>
              <a:t>In casi con evidente </a:t>
            </a:r>
            <a:r>
              <a:rPr lang="it-IT" sz="2000" dirty="0" err="1"/>
              <a:t>iperfibrinolisi</a:t>
            </a:r>
            <a:r>
              <a:rPr lang="it-IT" sz="2000" dirty="0"/>
              <a:t>, quali si ritiene avvenire nella CID secondaria in presenza di carcinoma prostatico (specialmente dopo prostatectomia con ematuria incontrollabile), il loro impiego può essere indicato.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578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L’uso della </a:t>
            </a:r>
            <a:r>
              <a:rPr lang="it-IT" sz="2000" b="1" u="sng" dirty="0"/>
              <a:t>terapia sostitutiva </a:t>
            </a:r>
            <a:r>
              <a:rPr lang="it-IT" sz="2000" dirty="0"/>
              <a:t>con trasfusione di piastrine e/o plasma è stato in passato sconsigliato per il timore che potesse “aggiungere benzina al fuoco” alimentando il processo coagulativo, con conseguente aggravamento dei fenomeni trombotici.</a:t>
            </a:r>
          </a:p>
          <a:p>
            <a:endParaRPr lang="it-IT" sz="2000" dirty="0"/>
          </a:p>
          <a:p>
            <a:r>
              <a:rPr lang="it-IT" sz="2000" dirty="0"/>
              <a:t>Questo timore teorico non trova tuttavia riscontro nella pratica clinica.</a:t>
            </a:r>
          </a:p>
          <a:p>
            <a:endParaRPr lang="it-IT" sz="2000" dirty="0"/>
          </a:p>
          <a:p>
            <a:r>
              <a:rPr lang="it-IT" sz="2000" dirty="0"/>
              <a:t>La somministrazione di </a:t>
            </a:r>
            <a:r>
              <a:rPr lang="it-IT" sz="2000" b="1" u="sng" dirty="0"/>
              <a:t>concentrati piastrinici </a:t>
            </a:r>
            <a:r>
              <a:rPr lang="it-IT" sz="2000" dirty="0"/>
              <a:t>andrà attuata con generosità. </a:t>
            </a:r>
          </a:p>
          <a:p>
            <a:endParaRPr lang="it-IT" sz="2000" dirty="0"/>
          </a:p>
          <a:p>
            <a:r>
              <a:rPr lang="it-IT" sz="2000" dirty="0"/>
              <a:t>Il valore soglia per la terapia sostitutiva che viene generalmente stabilito intorno alle 10.000 piastrine/</a:t>
            </a:r>
            <a:r>
              <a:rPr lang="it-IT" sz="2000" dirty="0">
                <a:latin typeface="Symbol" panose="05050102010706020507" pitchFamily="18" charset="2"/>
              </a:rPr>
              <a:t>m</a:t>
            </a:r>
            <a:r>
              <a:rPr lang="it-IT" sz="2000" dirty="0"/>
              <a:t>l nei pazienti aplastici, andrà sostanzialmente elevato, considerando che la CID, di per sé, è causa di emorragie.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95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terapia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In caso di livelli di </a:t>
            </a:r>
            <a:r>
              <a:rPr lang="it-IT" sz="2000" b="1" u="sng" dirty="0"/>
              <a:t>fibrinogeno</a:t>
            </a:r>
            <a:r>
              <a:rPr lang="it-IT" sz="2000" dirty="0"/>
              <a:t> inferiore a 100 mg/dl e in presenza di manifestazioni emorragiche è indicata terapia sostitutiva con plasma fresco congelato alla dose di 15-20 ml/kg eventualmente ripetibile dopo 24 ore. </a:t>
            </a:r>
          </a:p>
          <a:p>
            <a:endParaRPr lang="it-IT" sz="2000" dirty="0"/>
          </a:p>
          <a:p>
            <a:r>
              <a:rPr lang="it-IT" sz="2000" dirty="0"/>
              <a:t>Se non si assisterà alla correzione della </a:t>
            </a:r>
            <a:r>
              <a:rPr lang="it-IT" sz="2000" dirty="0" err="1"/>
              <a:t>fibrinogenemia</a:t>
            </a:r>
            <a:r>
              <a:rPr lang="it-IT" sz="2000" dirty="0"/>
              <a:t> si potrà ricorrere all’infusione di concentrati di fibrinogeno (2-3 grammi dose totale). </a:t>
            </a:r>
          </a:p>
          <a:p>
            <a:endParaRPr lang="it-IT" sz="2000" dirty="0"/>
          </a:p>
          <a:p>
            <a:r>
              <a:rPr lang="it-IT" sz="2000" dirty="0"/>
              <a:t>Valori di fibrinogeno superiori a 50 mg in pazienti senza emorragie attive non richiedono in genere correzione.</a:t>
            </a:r>
          </a:p>
          <a:p>
            <a:endParaRPr lang="it-IT" sz="2000" dirty="0"/>
          </a:p>
          <a:p>
            <a:r>
              <a:rPr lang="it-IT" sz="2000" dirty="0"/>
              <a:t>Somministrazione di </a:t>
            </a:r>
            <a:r>
              <a:rPr lang="it-IT" sz="2000" b="1" u="sng" dirty="0"/>
              <a:t>antitrombina</a:t>
            </a:r>
            <a:r>
              <a:rPr lang="it-IT" sz="2000" dirty="0"/>
              <a:t>,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072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trombofilia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98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Eziopatogenesi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it-IT" dirty="0"/>
              <a:t>Principali condizioni cliniche associate a CID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60166"/>
            <a:ext cx="4176464" cy="649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410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Trombofilia</a:t>
            </a:r>
            <a:r>
              <a:rPr lang="it-IT" dirty="0"/>
              <a:t>: definizioni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Il termine generico di </a:t>
            </a:r>
            <a:r>
              <a:rPr lang="it-IT" sz="2000" b="1" u="sng" dirty="0" err="1"/>
              <a:t>trombofilia</a:t>
            </a:r>
            <a:r>
              <a:rPr lang="it-IT" sz="2000" dirty="0"/>
              <a:t> definisce un aumentato rischio di sviluppare fenomeni tromboembolici venosi.</a:t>
            </a:r>
          </a:p>
          <a:p>
            <a:endParaRPr lang="it-IT" sz="2000" dirty="0"/>
          </a:p>
          <a:p>
            <a:r>
              <a:rPr lang="it-IT" sz="2000" dirty="0"/>
              <a:t>Oltre che nei pazienti chirurgici, traumatizzati o affetti da rilevanti </a:t>
            </a:r>
            <a:r>
              <a:rPr lang="it-IT" sz="2000" dirty="0" err="1"/>
              <a:t>comorbidità</a:t>
            </a:r>
            <a:r>
              <a:rPr lang="it-IT" sz="2000" dirty="0"/>
              <a:t> (</a:t>
            </a:r>
            <a:r>
              <a:rPr lang="it-IT" sz="2000" b="1" dirty="0" err="1"/>
              <a:t>trombofilia</a:t>
            </a:r>
            <a:r>
              <a:rPr lang="it-IT" sz="2000" b="1" dirty="0"/>
              <a:t> acquisita) </a:t>
            </a:r>
            <a:r>
              <a:rPr lang="it-IT" sz="2000" dirty="0"/>
              <a:t>la malattia tromboembolica può insorgere anche in assenza di elementi causativi o favorenti noti e non si potrà che definirla </a:t>
            </a:r>
            <a:r>
              <a:rPr lang="it-IT" sz="2000" b="1" dirty="0"/>
              <a:t>primitiva</a:t>
            </a:r>
            <a:r>
              <a:rPr lang="it-IT" sz="2000" dirty="0"/>
              <a:t> o </a:t>
            </a:r>
            <a:r>
              <a:rPr lang="it-IT" sz="2000" b="1" dirty="0"/>
              <a:t>idiopatica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r>
              <a:rPr lang="it-IT" sz="2000" dirty="0"/>
              <a:t>Una rilevante proporzione di questi pazienti, nei quali TVP ed EP possono insorgere in maniera apparentemente isolata e talora senza un preciso fattore scatenante, potrà risultare affetta da una distinta entità nosografica definita </a:t>
            </a:r>
            <a:r>
              <a:rPr lang="it-IT" sz="2000" b="1" dirty="0" err="1"/>
              <a:t>trombofilia</a:t>
            </a:r>
            <a:r>
              <a:rPr lang="it-IT" sz="2000" b="1" dirty="0"/>
              <a:t> ereditaria</a:t>
            </a:r>
            <a:r>
              <a:rPr lang="it-IT" sz="2000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00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Trombofilia</a:t>
            </a:r>
            <a:r>
              <a:rPr lang="it-IT" dirty="0"/>
              <a:t>: definizioni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t-IT" sz="2000" dirty="0"/>
          </a:p>
          <a:p>
            <a:r>
              <a:rPr lang="it-IT" sz="2000" dirty="0"/>
              <a:t>La </a:t>
            </a:r>
            <a:r>
              <a:rPr lang="it-IT" sz="2000" b="1" dirty="0" err="1"/>
              <a:t>trombofilia</a:t>
            </a:r>
            <a:r>
              <a:rPr lang="it-IT" sz="2000" b="1" dirty="0"/>
              <a:t> ereditaria </a:t>
            </a:r>
            <a:r>
              <a:rPr lang="it-IT" sz="2000" dirty="0"/>
              <a:t>o costituzionale dipende da difetti genetici che causano una </a:t>
            </a:r>
            <a:r>
              <a:rPr lang="it-IT" sz="2000" b="1" dirty="0"/>
              <a:t>riduzione quantitativa o un deficit qualitativo di uno o più degli inibitori naturali </a:t>
            </a:r>
            <a:r>
              <a:rPr lang="it-IT" sz="2000" dirty="0"/>
              <a:t>del sistema coagulativo o dei fattori coinvolti nel processo fibrinolitico. </a:t>
            </a:r>
          </a:p>
          <a:p>
            <a:endParaRPr lang="it-IT" sz="2000" dirty="0"/>
          </a:p>
          <a:p>
            <a:r>
              <a:rPr lang="it-IT" sz="2000" dirty="0"/>
              <a:t>Può inoltre essere legata alla presenza di particolari </a:t>
            </a:r>
            <a:r>
              <a:rPr lang="it-IT" sz="2000" b="1" dirty="0"/>
              <a:t>varianti molecolari o polimorfismi di alcuni fattori della coagulazione</a:t>
            </a:r>
            <a:r>
              <a:rPr lang="it-IT" sz="2000" dirty="0"/>
              <a:t>, in particolare della protrombina e del fattore V.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478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Fattori di rischio per lo sviluppo di trombosi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133"/>
              </p:ext>
            </p:extLst>
          </p:nvPr>
        </p:nvGraphicFramePr>
        <p:xfrm>
          <a:off x="539552" y="1196752"/>
          <a:ext cx="8229600" cy="500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Hereditary</a:t>
                      </a:r>
                      <a:endParaRPr lang="it-IT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Acquired</a:t>
                      </a:r>
                      <a:endParaRPr lang="it-IT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Factor</a:t>
                      </a:r>
                      <a:r>
                        <a:rPr lang="it-IT" sz="1400" b="1" dirty="0"/>
                        <a:t> V Leiden </a:t>
                      </a:r>
                      <a:r>
                        <a:rPr lang="it-IT" sz="1400" b="1" dirty="0" err="1"/>
                        <a:t>mutation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Malignancy</a:t>
                      </a:r>
                      <a:endParaRPr lang="it-IT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Prothrombin</a:t>
                      </a:r>
                      <a:r>
                        <a:rPr lang="it-IT" sz="1400" b="1" dirty="0"/>
                        <a:t> gene </a:t>
                      </a:r>
                      <a:r>
                        <a:rPr lang="it-IT" sz="1400" b="1" dirty="0" err="1"/>
                        <a:t>mutation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Presence of a central venous catheter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Protein</a:t>
                      </a:r>
                      <a:r>
                        <a:rPr lang="it-IT" sz="1400" b="1" dirty="0"/>
                        <a:t> S </a:t>
                      </a:r>
                      <a:r>
                        <a:rPr lang="it-IT" sz="1400" b="1" dirty="0" err="1"/>
                        <a:t>deficiency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Surgery, especially orthopedic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Protein</a:t>
                      </a:r>
                      <a:r>
                        <a:rPr lang="it-IT" sz="1400" b="1" dirty="0"/>
                        <a:t> C </a:t>
                      </a:r>
                      <a:r>
                        <a:rPr lang="it-IT" sz="1400" b="1" dirty="0" err="1"/>
                        <a:t>deficiency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Trauma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152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Antithrombin</a:t>
                      </a:r>
                      <a:r>
                        <a:rPr lang="it-IT" sz="1400" b="1" dirty="0"/>
                        <a:t> (AT) </a:t>
                      </a:r>
                      <a:r>
                        <a:rPr lang="it-IT" sz="1400" b="1" dirty="0" err="1"/>
                        <a:t>deficiency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Pregnancy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384">
                <a:tc>
                  <a:txBody>
                    <a:bodyPr/>
                    <a:lstStyle/>
                    <a:p>
                      <a:r>
                        <a:rPr lang="it-IT" sz="1400" b="1" dirty="0"/>
                        <a:t>Rare </a:t>
                      </a:r>
                      <a:r>
                        <a:rPr lang="it-IT" sz="1400" b="1" dirty="0" err="1"/>
                        <a:t>disorders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Oral contraceptives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Dysfibrinogenemia</a:t>
                      </a:r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Hormone replacement therapy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Tamoxifen, Thalidomide, Lenalidomide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088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Immobilization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Congestive failure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Antiphospholipid antibody syndrome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Myeloproliferative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disorders</a:t>
                      </a:r>
                      <a:r>
                        <a:rPr lang="it-IT" sz="1400" b="1" dirty="0"/>
                        <a:t> (PV, 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024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Paroxysmal nocturnal hemoglobinuria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1256">
                <a:tc>
                  <a:txBody>
                    <a:bodyPr/>
                    <a:lstStyle/>
                    <a:p>
                      <a:endParaRPr lang="it-IT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/>
                        <a:t>Inflammatory bowel disease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 err="1"/>
                        <a:t>Nephrotic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syndrome</a:t>
                      </a:r>
                      <a:endParaRPr lang="it-IT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689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trombofilia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La </a:t>
            </a:r>
            <a:r>
              <a:rPr lang="it-IT" b="1" u="sng" dirty="0"/>
              <a:t>natura acquisita o ereditaria</a:t>
            </a:r>
            <a:r>
              <a:rPr lang="it-IT" dirty="0"/>
              <a:t> della </a:t>
            </a:r>
            <a:r>
              <a:rPr lang="it-IT" dirty="0" err="1"/>
              <a:t>trombofilia</a:t>
            </a:r>
            <a:r>
              <a:rPr lang="it-IT" dirty="0"/>
              <a:t> ha riflessi rilevanti nella corretta impostazione:</a:t>
            </a:r>
          </a:p>
          <a:p>
            <a:pPr lvl="1"/>
            <a:r>
              <a:rPr lang="it-IT" dirty="0"/>
              <a:t>della </a:t>
            </a:r>
            <a:r>
              <a:rPr lang="it-IT" b="1" dirty="0"/>
              <a:t>terapia a breve termine</a:t>
            </a:r>
            <a:r>
              <a:rPr lang="it-IT" dirty="0"/>
              <a:t>, </a:t>
            </a:r>
          </a:p>
          <a:p>
            <a:pPr lvl="1"/>
            <a:r>
              <a:rPr lang="it-IT" dirty="0"/>
              <a:t>della </a:t>
            </a:r>
            <a:r>
              <a:rPr lang="it-IT" b="1" dirty="0"/>
              <a:t>prevenzione</a:t>
            </a:r>
            <a:r>
              <a:rPr lang="it-IT" dirty="0"/>
              <a:t> delle recidive e </a:t>
            </a:r>
          </a:p>
          <a:p>
            <a:pPr lvl="1"/>
            <a:r>
              <a:rPr lang="it-IT" dirty="0"/>
              <a:t>nel fornire un appropriato </a:t>
            </a:r>
            <a:r>
              <a:rPr lang="it-IT" b="1" dirty="0" err="1"/>
              <a:t>counselling</a:t>
            </a:r>
            <a:r>
              <a:rPr lang="it-IT" dirty="0"/>
              <a:t> familiare.</a:t>
            </a:r>
          </a:p>
          <a:p>
            <a:endParaRPr lang="it-IT" dirty="0"/>
          </a:p>
          <a:p>
            <a:r>
              <a:rPr lang="it-IT" dirty="0"/>
              <a:t>Queste condizioni devono tuttavia essere attentamente considerate per stabilire la probabile natura secondaria dell’episodio tromboembolico nel paziente in esame.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4325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TROMBOEMBOLISMO VENOSO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b="1" dirty="0"/>
              <a:t>L’embolia polmonare (EP) e la trombosi venosa profonda (TVP</a:t>
            </a:r>
            <a:r>
              <a:rPr lang="it-IT" sz="1800" dirty="0"/>
              <a:t>) rappresentano le manifestazioni cliniche di un’unica entità clinica descritta come </a:t>
            </a:r>
            <a:r>
              <a:rPr lang="it-IT" sz="1800" b="1" u="sng" dirty="0"/>
              <a:t>tromboembolismo venoso </a:t>
            </a:r>
            <a:r>
              <a:rPr lang="it-IT" sz="1800" dirty="0"/>
              <a:t>(TEV). </a:t>
            </a:r>
          </a:p>
          <a:p>
            <a:endParaRPr lang="it-IT" sz="1800" dirty="0"/>
          </a:p>
          <a:p>
            <a:r>
              <a:rPr lang="it-IT" sz="1800" dirty="0"/>
              <a:t>Il TEV rappresenta </a:t>
            </a:r>
            <a:r>
              <a:rPr lang="it-IT" sz="1800" b="1" u="sng" dirty="0"/>
              <a:t>la terza principale causa di mortalità cardiovascolare</a:t>
            </a:r>
            <a:r>
              <a:rPr lang="it-IT" sz="1800" dirty="0"/>
              <a:t>, dopo l’infarto miocardico e l’ischemia cerebrale. </a:t>
            </a:r>
          </a:p>
          <a:p>
            <a:endParaRPr lang="it-IT" sz="1800" dirty="0"/>
          </a:p>
          <a:p>
            <a:r>
              <a:rPr lang="it-IT" sz="1800" dirty="0"/>
              <a:t>In Italia si verificano 30.000 nuovi casi di TVP e 25.000 nuovi casi di EP per anno. </a:t>
            </a:r>
          </a:p>
          <a:p>
            <a:endParaRPr lang="it-IT" sz="1800" dirty="0"/>
          </a:p>
          <a:p>
            <a:r>
              <a:rPr lang="it-IT" sz="1800" dirty="0"/>
              <a:t>In circa il 30% dei casi l’EP si presenta apparentemente isolata pur essendo quasi sempre associata a una TVP rimasta silente sul piano clinico. </a:t>
            </a:r>
          </a:p>
          <a:p>
            <a:endParaRPr lang="it-IT" sz="1800" dirty="0"/>
          </a:p>
          <a:p>
            <a:r>
              <a:rPr lang="it-IT" sz="1800" dirty="0"/>
              <a:t>Per converso, tecniche sensibili di scintigrafia e perfusione polmonare mostrano la presenza di EP asintomatica nel 40-50% dei casi di TVP.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802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TROMBOEMBOLISMO VENOSO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In circa il 25% dei casi la EP si manifesta con il quadro clinico della morte improvvisa e la diagnosi non potrà che effettuarsi post </a:t>
            </a:r>
            <a:r>
              <a:rPr lang="it-IT" sz="2000" dirty="0" err="1"/>
              <a:t>mortem</a:t>
            </a:r>
            <a:r>
              <a:rPr lang="it-IT" sz="2000" dirty="0"/>
              <a:t>. </a:t>
            </a:r>
          </a:p>
          <a:p>
            <a:pPr lvl="1"/>
            <a:endParaRPr lang="it-IT" sz="1600" dirty="0"/>
          </a:p>
          <a:p>
            <a:pPr lvl="1"/>
            <a:r>
              <a:rPr lang="it-IT" sz="1600" dirty="0"/>
              <a:t>Il rischio di EP è minimo nei casi in cui la TVP sia confinata al polpaccio al di sotto della fossa poplitea, tuttavia il 10-20% di questi trombi distali si estende nell’arco di giorni o settimane alle vene profonde più prossimali e richiede pertanto attento monitoraggio clinico e strumentale. </a:t>
            </a:r>
          </a:p>
          <a:p>
            <a:pPr lvl="1"/>
            <a:endParaRPr lang="it-IT" sz="1600" dirty="0"/>
          </a:p>
          <a:p>
            <a:pPr lvl="1"/>
            <a:r>
              <a:rPr lang="it-IT" sz="1600" dirty="0"/>
              <a:t>Nel caso di TVP prossimale sintomatica non adeguatamente trattata il rischio di EP è particolarmente elevato, potendosi stimare che entro 3 mesi si verificherà un episodio sintomatico di EP nella metà dei casi. </a:t>
            </a:r>
          </a:p>
          <a:p>
            <a:endParaRPr lang="it-IT" sz="2000" dirty="0"/>
          </a:p>
          <a:p>
            <a:r>
              <a:rPr lang="it-IT" sz="2000" dirty="0"/>
              <a:t>Nonostante un adeguato trattamento, circa l’1,2% delle TVP possono complicarsi con EP fatale.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580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TROMBOEMBOLISMO VENOSO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L’incidenza della TVP è di circa 1-1,5 casi/1000 soggetti/ anno, sulla base di studi epidemiologici effettuati nella popolazione generale. </a:t>
            </a:r>
          </a:p>
          <a:p>
            <a:pPr lvl="1"/>
            <a:r>
              <a:rPr lang="it-IT" sz="1600" dirty="0"/>
              <a:t>L’incidenza aumenta in modo esponenziale con l’età, con un rapido incremento a partire dai 45-50 anni. </a:t>
            </a:r>
          </a:p>
          <a:p>
            <a:pPr lvl="1"/>
            <a:r>
              <a:rPr lang="it-IT" sz="1600" dirty="0"/>
              <a:t>La probabilità cumulativa di TEV risulta pari a 0,5% a 50 anni, 2% a 60 anni, 8,2% a 75 anni, 10,7% a 80 anni. </a:t>
            </a:r>
          </a:p>
          <a:p>
            <a:pPr lvl="1"/>
            <a:r>
              <a:rPr lang="it-IT" sz="1600" dirty="0"/>
              <a:t>La frequenza di TEV è destinata ad aumentare oltre che per l’avanzare dell’età media della nostra popolazione anche per il sempre maggior uso della chirurgia e della chemioterapia nei pazienti neoplastici. </a:t>
            </a:r>
          </a:p>
          <a:p>
            <a:endParaRPr lang="it-IT" sz="2000" dirty="0"/>
          </a:p>
          <a:p>
            <a:r>
              <a:rPr lang="it-IT" sz="2000" b="1" u="sng" dirty="0"/>
              <a:t>Di conseguenza circa 1% della popolazione generale svilupperà almeno un episodio di TVP nel corso della vita e spesso il medico si troverà di fronte alla necessità di identificare in questi soggetti la presenza di fattori di rischio acquisiti oppure genetici</a:t>
            </a:r>
            <a:r>
              <a:rPr lang="it-IT" sz="2000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253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/>
          </a:bodyPr>
          <a:lstStyle/>
          <a:p>
            <a:r>
              <a:rPr lang="it-IT" sz="3200" b="1" dirty="0"/>
              <a:t>TROMBOEMBOLISMO VENOSO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t-IT" sz="2000" dirty="0"/>
          </a:p>
          <a:p>
            <a:r>
              <a:rPr lang="it-IT" sz="2000" dirty="0"/>
              <a:t>Importanti </a:t>
            </a:r>
            <a:r>
              <a:rPr lang="it-IT" sz="2000" b="1" u="sng" dirty="0"/>
              <a:t>sequele a lungo termine della TVP </a:t>
            </a:r>
            <a:r>
              <a:rPr lang="it-IT" sz="2000" dirty="0"/>
              <a:t>sono rappresentate</a:t>
            </a:r>
          </a:p>
          <a:p>
            <a:pPr lvl="1"/>
            <a:r>
              <a:rPr lang="it-IT" sz="1600" dirty="0"/>
              <a:t>dalla sindrome post-trombotica (edema cronico, dermatite da stasi) nel 10-20% dei casi entro 10-20 anni dal primo episodio, talora con evoluzione invalidante e ulcere malleolari croniche.</a:t>
            </a:r>
          </a:p>
          <a:p>
            <a:pPr marL="182880" lvl="1"/>
            <a:r>
              <a:rPr lang="it-IT" sz="1600" dirty="0"/>
              <a:t>dall’ipertensione polmonare secondaria a tromboembolismo cronico (molto rara) </a:t>
            </a:r>
          </a:p>
          <a:p>
            <a:endParaRPr lang="it-IT" sz="2000" dirty="0"/>
          </a:p>
          <a:p>
            <a:r>
              <a:rPr lang="it-IT" sz="2000" dirty="0"/>
              <a:t>La TVP, specialmente se non legata a fattori predisponenti intercorrenti o temporanei, presenta un </a:t>
            </a:r>
            <a:r>
              <a:rPr lang="it-IT" sz="2000" b="1" u="sng" dirty="0"/>
              <a:t>alto rischio di recidiva </a:t>
            </a:r>
          </a:p>
          <a:p>
            <a:pPr lvl="1"/>
            <a:r>
              <a:rPr lang="it-IT" sz="1600" dirty="0"/>
              <a:t>nel 17% dei casi a distanza di 2 anni dal primo episodio.</a:t>
            </a:r>
          </a:p>
          <a:p>
            <a:pPr lvl="1"/>
            <a:r>
              <a:rPr lang="it-IT" sz="1600" dirty="0"/>
              <a:t>nel 24% dei casi a distanza di 5 anni dal primo episodio</a:t>
            </a:r>
          </a:p>
          <a:p>
            <a:pPr lvl="1"/>
            <a:r>
              <a:rPr lang="it-IT" sz="1600" dirty="0"/>
              <a:t>nel 30% dei casi a distanza di 8 anni dal primo episodio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757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solidFill>
                  <a:srgbClr val="D2533C"/>
                </a:solidFill>
              </a:rPr>
              <a:t>TROMBOEMBOLISMO VENOSO</a:t>
            </a:r>
            <a:endParaRPr lang="it-IT" sz="4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b="1" u="sng" dirty="0"/>
              <a:t>In assenza di adeguata profilassi</a:t>
            </a:r>
            <a:r>
              <a:rPr lang="it-IT" sz="2000" dirty="0"/>
              <a:t>, la frequenza del tromboembolismo, qualora ricercato con metodi strumentali adeguati, risulta elevata nei pazienti ospedalizzati. </a:t>
            </a:r>
          </a:p>
          <a:p>
            <a:pPr lvl="1"/>
            <a:r>
              <a:rPr lang="it-IT" sz="1600" dirty="0"/>
              <a:t>Nei pazienti chirurgici o con gravi traumi intorno al 50%,</a:t>
            </a:r>
          </a:p>
          <a:p>
            <a:pPr lvl="1"/>
            <a:r>
              <a:rPr lang="it-IT" sz="1600" dirty="0"/>
              <a:t>nei pazienti ospedalizzati per cause mediche durante una singola degenza di durata media, nel 10-20% dei casi. </a:t>
            </a:r>
          </a:p>
          <a:p>
            <a:pPr lvl="1"/>
            <a:r>
              <a:rPr lang="it-IT" sz="1600" dirty="0"/>
              <a:t>nei pazienti con TVP postchirurgica una successiva EP si verifica nel 10% dei casi con evoluzione fatale nello 1% di essi. </a:t>
            </a:r>
          </a:p>
          <a:p>
            <a:pPr lvl="1"/>
            <a:endParaRPr lang="it-IT" sz="1600" dirty="0"/>
          </a:p>
          <a:p>
            <a:r>
              <a:rPr lang="it-IT" sz="2000" dirty="0"/>
              <a:t>Questo alto rischio di TEV è da mettere in relazione con l’elevata frequenza e la </a:t>
            </a:r>
            <a:r>
              <a:rPr lang="it-IT" sz="2000" b="1" u="sng" dirty="0"/>
              <a:t>concomitanza di molteplici fattori di rischio </a:t>
            </a:r>
            <a:r>
              <a:rPr lang="it-IT" sz="2000" dirty="0"/>
              <a:t>per TEV nel singolo paziente.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5651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Risk</a:t>
            </a:r>
            <a:r>
              <a:rPr lang="it-IT" sz="3600" b="1" dirty="0"/>
              <a:t> </a:t>
            </a:r>
            <a:r>
              <a:rPr lang="it-IT" sz="3600" b="1" dirty="0" err="1"/>
              <a:t>factors</a:t>
            </a:r>
            <a:r>
              <a:rPr lang="it-IT" sz="3600" b="1" dirty="0"/>
              <a:t> and </a:t>
            </a:r>
            <a:r>
              <a:rPr lang="it-IT" sz="3600" b="1" dirty="0" err="1"/>
              <a:t>thrombosis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u="sng" dirty="0"/>
              <a:t>A risk factor for thrombosis can be identified in over 80% of pts with venous thrombosis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There is often </a:t>
            </a:r>
            <a:r>
              <a:rPr lang="en-US" sz="2000" b="1" u="sng" dirty="0"/>
              <a:t>more than one factor </a:t>
            </a:r>
            <a:r>
              <a:rPr lang="en-US" sz="2000" dirty="0"/>
              <a:t>at play in a given patient.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50% of thrombotic events in pts with inherited thrombophilia are associated with the additional presence of an acquired risk factor (</a:t>
            </a:r>
            <a:r>
              <a:rPr lang="en-US" sz="1800" dirty="0" err="1"/>
              <a:t>eg</a:t>
            </a:r>
            <a:r>
              <a:rPr lang="en-US" sz="1800" dirty="0"/>
              <a:t>, surgery, prolonged bed rest, pregnancy, oral contraceptives). 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Some pts have more than one form of inherited thrombophilia or more than one form of acquired thrombophilia and appear to be at even greater risk for thrombosis.</a:t>
            </a:r>
          </a:p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42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eziopatogenesi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L’evento primario che scatena la CID consiste </a:t>
            </a:r>
            <a:r>
              <a:rPr lang="it-IT" sz="2000" b="1" u="sng" dirty="0"/>
              <a:t>nell’esposizione del sangue circolante a una eccessiva disponibilità di fattore tissutale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r>
              <a:rPr lang="it-IT" sz="2000" dirty="0"/>
              <a:t>Questo può avvenire essenzialmente </a:t>
            </a:r>
          </a:p>
          <a:p>
            <a:pPr marL="617220" lvl="1" indent="-342900">
              <a:buFont typeface="+mj-lt"/>
              <a:buAutoNum type="arabicPeriod"/>
            </a:pPr>
            <a:r>
              <a:rPr lang="it-IT" sz="1800" dirty="0"/>
              <a:t>attraverso </a:t>
            </a:r>
            <a:r>
              <a:rPr lang="it-IT" sz="1800" b="1" u="sng" dirty="0"/>
              <a:t>un danno meccanico ai tessuti </a:t>
            </a:r>
            <a:r>
              <a:rPr lang="it-IT" sz="1800" dirty="0"/>
              <a:t>con esposizione del fattore tissutale (per es., traumi cerebrali, </a:t>
            </a:r>
            <a:r>
              <a:rPr lang="it-IT" sz="1800" dirty="0" err="1"/>
              <a:t>abruptio</a:t>
            </a:r>
            <a:r>
              <a:rPr lang="it-IT" sz="1800" dirty="0"/>
              <a:t> </a:t>
            </a:r>
            <a:r>
              <a:rPr lang="it-IT" sz="1800" dirty="0" err="1"/>
              <a:t>placentae</a:t>
            </a:r>
            <a:r>
              <a:rPr lang="it-IT" sz="1800" dirty="0"/>
              <a:t>, ustioni)</a:t>
            </a:r>
          </a:p>
          <a:p>
            <a:pPr marL="617220" lvl="1" indent="-342900">
              <a:buFont typeface="+mj-lt"/>
              <a:buAutoNum type="arabicPeriod"/>
            </a:pPr>
            <a:r>
              <a:rPr lang="it-IT" sz="1800" dirty="0"/>
              <a:t>per </a:t>
            </a:r>
            <a:r>
              <a:rPr lang="it-IT" sz="1800" b="1" u="sng" dirty="0"/>
              <a:t>patologica liberazione in circolo</a:t>
            </a:r>
            <a:r>
              <a:rPr lang="it-IT" sz="1800" dirty="0"/>
              <a:t> del fattore tissutale o di altre sostanze in grado di attivare la coagulazione (neoplasie, leucosi acute).</a:t>
            </a:r>
          </a:p>
          <a:p>
            <a:endParaRPr lang="it-IT" sz="2000" dirty="0"/>
          </a:p>
          <a:p>
            <a:r>
              <a:rPr lang="it-IT" sz="2000" dirty="0"/>
              <a:t>Spesso si aggiunge un </a:t>
            </a:r>
            <a:r>
              <a:rPr lang="it-IT" sz="2000" b="1" u="sng" dirty="0"/>
              <a:t>danno all’endotelio </a:t>
            </a:r>
            <a:r>
              <a:rPr lang="it-IT" sz="2000" dirty="0"/>
              <a:t>tale da privarlo delle sua naturale </a:t>
            </a:r>
            <a:r>
              <a:rPr lang="it-IT" sz="2000" dirty="0" err="1"/>
              <a:t>atrombogenicità</a:t>
            </a:r>
            <a:r>
              <a:rPr lang="it-IT" sz="2000" dirty="0"/>
              <a:t> </a:t>
            </a:r>
          </a:p>
          <a:p>
            <a:pPr lvl="1"/>
            <a:r>
              <a:rPr lang="it-IT" sz="1800" dirty="0"/>
              <a:t>sepsi, liberazione in circolo di endotossine da batteri Gram-negativi ed esotossine da batteri Gram-positivi, shock.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075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Risk</a:t>
            </a:r>
            <a:r>
              <a:rPr lang="it-IT" sz="3600" b="1" dirty="0"/>
              <a:t> </a:t>
            </a:r>
            <a:r>
              <a:rPr lang="it-IT" sz="3600" b="1" dirty="0" err="1"/>
              <a:t>factors</a:t>
            </a:r>
            <a:r>
              <a:rPr lang="it-IT" sz="3600" b="1" dirty="0"/>
              <a:t> and </a:t>
            </a:r>
            <a:r>
              <a:rPr lang="it-IT" sz="3600" b="1" dirty="0" err="1"/>
              <a:t>thrombosis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a population-based study of the prevalence of venous thromboembolism, </a:t>
            </a:r>
            <a:r>
              <a:rPr lang="en-US" b="1" u="sng" dirty="0"/>
              <a:t>56% of the patients had 3 or more of the following risk factors present at the time of VTE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&gt;48 hours of immobility in the preceding month; </a:t>
            </a:r>
          </a:p>
          <a:p>
            <a:pPr lvl="1"/>
            <a:r>
              <a:rPr lang="en-US" dirty="0"/>
              <a:t>hospital admission, </a:t>
            </a:r>
          </a:p>
          <a:p>
            <a:pPr lvl="1"/>
            <a:r>
              <a:rPr lang="en-US" dirty="0"/>
              <a:t>surgery, </a:t>
            </a:r>
          </a:p>
          <a:p>
            <a:pPr lvl="1"/>
            <a:r>
              <a:rPr lang="en-US" dirty="0"/>
              <a:t>malignancy, or infection in the past three months; </a:t>
            </a:r>
          </a:p>
          <a:p>
            <a:pPr lvl="1"/>
            <a:r>
              <a:rPr lang="en-US" dirty="0"/>
              <a:t>current hospitalization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719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Threshold</a:t>
            </a:r>
            <a:r>
              <a:rPr lang="it-IT" sz="3600" b="1" dirty="0"/>
              <a:t> model of </a:t>
            </a:r>
            <a:r>
              <a:rPr lang="it-IT" sz="3600" b="1" dirty="0" err="1"/>
              <a:t>thrombosis</a:t>
            </a:r>
            <a:r>
              <a:rPr lang="it-IT" sz="3600" b="1" dirty="0"/>
              <a:t> </a:t>
            </a:r>
            <a:r>
              <a:rPr lang="en-US" sz="3600" b="1" dirty="0"/>
              <a:t>risk </a:t>
            </a:r>
            <a:endParaRPr lang="it-IT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4853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24" y="4046668"/>
            <a:ext cx="4441363" cy="263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11560" y="5304935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VTE  venous thromboembolism.</a:t>
            </a:r>
            <a:r>
              <a:rPr lang="it-IT" dirty="0"/>
              <a:t>. </a:t>
            </a:r>
          </a:p>
          <a:p>
            <a:r>
              <a:rPr lang="it-IT" sz="1400" dirty="0" err="1"/>
              <a:t>Modified</a:t>
            </a:r>
            <a:r>
              <a:rPr lang="it-IT" sz="1400" dirty="0"/>
              <a:t> </a:t>
            </a:r>
            <a:r>
              <a:rPr lang="it-IT" sz="1400" dirty="0" err="1"/>
              <a:t>after</a:t>
            </a:r>
            <a:r>
              <a:rPr lang="it-IT" sz="1400" dirty="0"/>
              <a:t> </a:t>
            </a:r>
            <a:r>
              <a:rPr lang="it-IT" sz="1400" dirty="0" err="1"/>
              <a:t>Rosendaal</a:t>
            </a:r>
            <a:r>
              <a:rPr lang="it-IT" sz="1400" dirty="0"/>
              <a:t> FR. </a:t>
            </a:r>
            <a:r>
              <a:rPr lang="it-IT" sz="1400" i="1" dirty="0"/>
              <a:t>Lancet. </a:t>
            </a:r>
            <a:r>
              <a:rPr lang="it-IT" sz="1400" dirty="0"/>
              <a:t>1999;353:1167–73.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853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Situazioni cliniche acquisite ad aumentato rischio di tromboembolismo venoso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81238"/>
            <a:ext cx="8608785" cy="30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211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B69B84-3E78-4CB3-B8D1-BC5AD242F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D72C5F-5639-40BC-82C7-CCE715491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5439"/>
            <a:ext cx="5616624" cy="66271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EA7306-82B2-4566-AAD0-2D27B24E946C}"/>
              </a:ext>
            </a:extLst>
          </p:cNvPr>
          <p:cNvSpPr txBox="1"/>
          <p:nvPr/>
        </p:nvSpPr>
        <p:spPr>
          <a:xfrm>
            <a:off x="4139952" y="63258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Wintrobe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Hematology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13th Edition</a:t>
            </a:r>
          </a:p>
        </p:txBody>
      </p:sp>
    </p:spTree>
    <p:extLst>
      <p:ext uri="{BB962C8B-B14F-4D97-AF65-F5344CB8AC3E}">
        <p14:creationId xmlns:p14="http://schemas.microsoft.com/office/powerpoint/2010/main" val="3153470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Inherited thrombophilia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/>
              <a:t> a genetic tendency to venous thromboembolism. </a:t>
            </a:r>
          </a:p>
          <a:p>
            <a:endParaRPr lang="en-US" sz="2000" dirty="0"/>
          </a:p>
          <a:p>
            <a:r>
              <a:rPr lang="en-US" sz="2000" dirty="0"/>
              <a:t>The most frequent causes of an inherited (primary) hypercoagulable state are </a:t>
            </a:r>
            <a:r>
              <a:rPr lang="en-US" sz="2000" b="1" u="sng" dirty="0"/>
              <a:t>the factor V Leiden </a:t>
            </a:r>
            <a:r>
              <a:rPr lang="en-US" sz="2000" dirty="0"/>
              <a:t>mutation and the prothrombin gene mutation, which together account </a:t>
            </a:r>
            <a:r>
              <a:rPr lang="en-US" sz="2000" b="1" u="sng" dirty="0"/>
              <a:t>for 50 to 60% of cases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Defects in protein S, protein C, and </a:t>
            </a:r>
            <a:r>
              <a:rPr lang="en-US" sz="2000" dirty="0" err="1"/>
              <a:t>antithrombin</a:t>
            </a:r>
            <a:r>
              <a:rPr lang="en-US" sz="2000" dirty="0"/>
              <a:t> account for most of the remaining cases, while a rare cause is one of the dysfibrinogenemia.</a:t>
            </a:r>
          </a:p>
          <a:p>
            <a:endParaRPr lang="en-US" sz="2000" dirty="0"/>
          </a:p>
          <a:p>
            <a:r>
              <a:rPr lang="en-US" sz="2000" b="1" u="sng" dirty="0"/>
              <a:t>The total incidence of an inherited thrombophilia in subjects with a deep vein thrombosis ranges from 24 to 37 % overall compared with about 10 % in controls.</a:t>
            </a:r>
            <a:endParaRPr lang="it-IT" sz="2000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456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818F40-928B-4080-A32C-919A8E3F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71D195-3D98-459B-8830-67242A34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29" y="162806"/>
            <a:ext cx="6484335" cy="6556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0258B1-55DD-42FB-BE9C-73B08CBA939B}"/>
              </a:ext>
            </a:extLst>
          </p:cNvPr>
          <p:cNvSpPr txBox="1"/>
          <p:nvPr/>
        </p:nvSpPr>
        <p:spPr>
          <a:xfrm>
            <a:off x="4139952" y="63258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Wintrobe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Hematology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13th Edition</a:t>
            </a:r>
          </a:p>
        </p:txBody>
      </p:sp>
    </p:spTree>
    <p:extLst>
      <p:ext uri="{BB962C8B-B14F-4D97-AF65-F5344CB8AC3E}">
        <p14:creationId xmlns:p14="http://schemas.microsoft.com/office/powerpoint/2010/main" val="2023381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Prevalenza e rilevanza clinica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 difetti </a:t>
            </a:r>
            <a:r>
              <a:rPr lang="it-IT" sz="2400" dirty="0" err="1"/>
              <a:t>trombofilici</a:t>
            </a:r>
            <a:r>
              <a:rPr lang="it-IT" sz="2400" dirty="0"/>
              <a:t> sono stati storicamente scoperti in famiglie molto selezionate nelle quali i portatori eterozigoti dei singoli alleli mutati presentavano quasi tutti episodi trombotici. </a:t>
            </a:r>
          </a:p>
          <a:p>
            <a:endParaRPr lang="it-IT" sz="2400" dirty="0"/>
          </a:p>
          <a:p>
            <a:r>
              <a:rPr lang="it-IT" sz="2400" dirty="0"/>
              <a:t>Pertanto vi era in queste famiglie “storiche”, sulle quali è stata definita la nosografia dei singoli difetti, un’elevata penetranza del difetto, con trasmissione autosomica dominante, in accordo con la loro natura </a:t>
            </a:r>
            <a:r>
              <a:rPr lang="it-IT" sz="2400" dirty="0" err="1"/>
              <a:t>monoallelica</a:t>
            </a:r>
            <a:r>
              <a:rPr lang="it-IT" sz="24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929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/>
              <a:t>Trombofilia</a:t>
            </a:r>
            <a:r>
              <a:rPr lang="it-IT" b="1" dirty="0"/>
              <a:t> ereditaria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Tuttavia con la possibilità di studiare un numero crescente di famiglie meno selezionate e di pazienti senza precedenti familiari, si è ormai chiaramente delineata l’ipotesi che nella maggior parte dei casi la </a:t>
            </a:r>
            <a:r>
              <a:rPr lang="it-IT" sz="2000" b="1" dirty="0"/>
              <a:t>trombosi venosa </a:t>
            </a:r>
            <a:r>
              <a:rPr lang="it-IT" sz="2000" dirty="0"/>
              <a:t>costituisce un </a:t>
            </a:r>
            <a:r>
              <a:rPr lang="it-IT" sz="2000" b="1" u="sng" dirty="0"/>
              <a:t>disordine </a:t>
            </a:r>
            <a:r>
              <a:rPr lang="it-IT" sz="2000" b="1" u="sng" dirty="0" err="1"/>
              <a:t>multigenico</a:t>
            </a:r>
            <a:r>
              <a:rPr lang="it-IT" sz="2000" b="1" u="sng" dirty="0"/>
              <a:t> </a:t>
            </a:r>
            <a:r>
              <a:rPr lang="it-IT" sz="2000" dirty="0"/>
              <a:t>nel quale i pazienti possono avere più mutazioni genetiche, ciascuna allo stato eterozigote, che </a:t>
            </a:r>
            <a:r>
              <a:rPr lang="it-IT" sz="2000" b="1" u="sng" dirty="0"/>
              <a:t>in presenza di stimoli </a:t>
            </a:r>
            <a:r>
              <a:rPr lang="it-IT" sz="2000" b="1" u="sng" dirty="0" err="1"/>
              <a:t>protrombotici</a:t>
            </a:r>
            <a:r>
              <a:rPr lang="it-IT" sz="2000" b="1" u="sng" dirty="0"/>
              <a:t> apparenti </a:t>
            </a:r>
            <a:r>
              <a:rPr lang="it-IT" sz="2000" dirty="0"/>
              <a:t>(per es., estrogeni, chirurgia, allettamento ecc.) o sconosciuti danno luogo all’evento trombotico. </a:t>
            </a:r>
          </a:p>
          <a:p>
            <a:r>
              <a:rPr lang="it-IT" sz="2000" b="1" u="sng" dirty="0"/>
              <a:t>La coesistenza di difetti singoli o doppi all’interno della stessa famiglia </a:t>
            </a:r>
            <a:r>
              <a:rPr lang="it-IT" sz="2000" dirty="0"/>
              <a:t>(per es., FV Leiden e difetto di proteina C o proteina S,) fa sì </a:t>
            </a:r>
            <a:r>
              <a:rPr lang="it-IT" sz="2000" b="1" u="sng" dirty="0"/>
              <a:t>che individui della stessa famiglia abbiano rischio trombotico differente</a:t>
            </a:r>
            <a:r>
              <a:rPr lang="it-IT" sz="2000" dirty="0"/>
              <a:t> e che talora la trombosi si manifesti soltanto nel portatore del doppio o triplo difetto (eterozigote composito), il quale pertanto può manifestarsi come un caso isolato senza familiarità.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78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Trombofilia</a:t>
            </a:r>
            <a:r>
              <a:rPr lang="it-IT" b="1" dirty="0"/>
              <a:t> ereditaria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Questa complessa interazione genica presente nella maggior parte dei casi, rende </a:t>
            </a:r>
            <a:r>
              <a:rPr lang="it-IT" b="1" u="sng" dirty="0"/>
              <a:t>difficile la stima del rischio individuale di sviluppare trombosi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In altri termini viene meno il concetto di diatesi </a:t>
            </a:r>
            <a:r>
              <a:rPr lang="it-IT" dirty="0" err="1"/>
              <a:t>trombofilica</a:t>
            </a:r>
            <a:r>
              <a:rPr lang="it-IT" dirty="0"/>
              <a:t> ereditaria in senso stretto a favore del concetto di </a:t>
            </a:r>
            <a:r>
              <a:rPr lang="it-IT" b="1" u="sng" dirty="0"/>
              <a:t>fattore o fattori di rischio su base ereditaria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1026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/>
              <a:t>Resistenza congenita alla proteina C attivata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b="1" u="sng" dirty="0"/>
              <a:t>La PC attivata (APC), assieme al suo cofattore PS e alla </a:t>
            </a:r>
            <a:r>
              <a:rPr lang="it-IT" sz="2000" b="1" u="sng" dirty="0" err="1"/>
              <a:t>trombomodulina</a:t>
            </a:r>
            <a:r>
              <a:rPr lang="it-IT" sz="2000" b="1" u="sng" dirty="0"/>
              <a:t>, è in grado di inattivare i fattori V e VIII. </a:t>
            </a:r>
          </a:p>
          <a:p>
            <a:endParaRPr lang="it-IT" sz="2000" dirty="0"/>
          </a:p>
          <a:p>
            <a:r>
              <a:rPr lang="it-IT" sz="2000" b="1" dirty="0"/>
              <a:t>Una mutazione nel gene del fattore V </a:t>
            </a:r>
            <a:r>
              <a:rPr lang="it-IT" sz="2000" dirty="0"/>
              <a:t>(G1691 → A) produce un fattore V mutato per Arg506Gln (</a:t>
            </a:r>
            <a:r>
              <a:rPr lang="it-IT" sz="2000" b="1" u="sng" dirty="0"/>
              <a:t>fattore V Leiden</a:t>
            </a:r>
            <a:r>
              <a:rPr lang="it-IT" sz="2000" dirty="0"/>
              <a:t>), inducente uno stato di </a:t>
            </a:r>
            <a:r>
              <a:rPr lang="it-IT" sz="2000" b="1" dirty="0"/>
              <a:t>resistenza alla proteina C attivata </a:t>
            </a:r>
            <a:r>
              <a:rPr lang="it-IT" sz="2000" dirty="0"/>
              <a:t>(APC-R), che lo rende insensibile alla degradazione da parte dell’APC.</a:t>
            </a:r>
          </a:p>
          <a:p>
            <a:endParaRPr lang="it-IT" sz="2000" dirty="0"/>
          </a:p>
          <a:p>
            <a:r>
              <a:rPr lang="it-IT" sz="2000" dirty="0"/>
              <a:t>Questa condizione porta a </a:t>
            </a:r>
            <a:r>
              <a:rPr lang="it-IT" sz="2000" b="1" u="sng" dirty="0"/>
              <a:t>un’iperproduzione di trombina</a:t>
            </a:r>
            <a:r>
              <a:rPr lang="it-IT" sz="2000" dirty="0"/>
              <a:t>, che sposta l’equilibrio </a:t>
            </a:r>
            <a:r>
              <a:rPr lang="it-IT" sz="2000" dirty="0" err="1"/>
              <a:t>emocoagulativo</a:t>
            </a:r>
            <a:r>
              <a:rPr lang="it-IT" sz="2000" dirty="0"/>
              <a:t> verso uno stato </a:t>
            </a:r>
            <a:r>
              <a:rPr lang="it-IT" sz="2000" dirty="0" err="1"/>
              <a:t>protrombotico</a:t>
            </a:r>
            <a:r>
              <a:rPr lang="it-IT" sz="2000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8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eziopatogenesi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t-IT" sz="2000" dirty="0"/>
          </a:p>
          <a:p>
            <a:r>
              <a:rPr lang="it-IT" sz="2000" dirty="0"/>
              <a:t>Quasi sempre a questi fattori patogenetici si aggiunge </a:t>
            </a:r>
            <a:r>
              <a:rPr lang="it-IT" sz="2000" b="1" u="sng" dirty="0"/>
              <a:t>una reazione infiammatoria generalizzata </a:t>
            </a:r>
            <a:r>
              <a:rPr lang="it-IT" sz="2000" dirty="0"/>
              <a:t>legata </a:t>
            </a:r>
          </a:p>
          <a:p>
            <a:pPr lvl="1"/>
            <a:r>
              <a:rPr lang="it-IT" dirty="0"/>
              <a:t>alla patologia di base (infezioni, traumi, shock) </a:t>
            </a:r>
          </a:p>
          <a:p>
            <a:pPr lvl="1"/>
            <a:r>
              <a:rPr lang="it-IT" dirty="0"/>
              <a:t>innescata e favorita dall’attivazione stessa del sistema emostatico (tumori, leucemia acuta </a:t>
            </a:r>
            <a:r>
              <a:rPr lang="it-IT" dirty="0" err="1"/>
              <a:t>promielocitica</a:t>
            </a:r>
            <a:r>
              <a:rPr lang="it-IT" dirty="0"/>
              <a:t>, </a:t>
            </a:r>
            <a:r>
              <a:rPr lang="it-IT" dirty="0" err="1"/>
              <a:t>abruptio</a:t>
            </a:r>
            <a:r>
              <a:rPr lang="it-IT" dirty="0"/>
              <a:t> </a:t>
            </a:r>
            <a:r>
              <a:rPr lang="it-IT" dirty="0" err="1"/>
              <a:t>placentae</a:t>
            </a:r>
            <a:r>
              <a:rPr lang="it-IT" dirty="0"/>
              <a:t>) </a:t>
            </a:r>
          </a:p>
          <a:p>
            <a:endParaRPr lang="it-IT" sz="2000" dirty="0"/>
          </a:p>
          <a:p>
            <a:r>
              <a:rPr lang="it-IT" sz="2000" dirty="0"/>
              <a:t>con liberazione di proteasi endocellulari e produzione di citochine quali IL-1, IL-6 e TNF-a.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3193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000" b="1" dirty="0"/>
              <a:t>Method </a:t>
            </a:r>
            <a:r>
              <a:rPr lang="en-US" sz="2000" b="1" dirty="0"/>
              <a:t>of  inactivation of factor V; inability of activated protein C, to inactive factor </a:t>
            </a:r>
            <a:r>
              <a:rPr lang="en-US" sz="2000" b="1" dirty="0" err="1"/>
              <a:t>Va</a:t>
            </a:r>
            <a:r>
              <a:rPr lang="en-US" sz="2000" b="1" dirty="0"/>
              <a:t> when the factor V Leiden mutation is present.</a:t>
            </a:r>
            <a:endParaRPr lang="it-IT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80" y="1600200"/>
            <a:ext cx="448183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6414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/>
              <a:t>Resistenza congenita alla proteina C attivata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/>
          </a:p>
          <a:p>
            <a:r>
              <a:rPr lang="it-IT" sz="2000" dirty="0"/>
              <a:t>La presenza del fattore Leiden è stata riportata nell’85-90% dei soggetti con fenotipo APC-resistente, la restante parte di casi APC-R è generalmente dovuta ad aumenti del livello della protrombina e/o del FVIII su base congenita </a:t>
            </a:r>
            <a:r>
              <a:rPr lang="it-IT" sz="2000" dirty="0" err="1"/>
              <a:t>multigenica</a:t>
            </a:r>
            <a:r>
              <a:rPr lang="it-IT" sz="2000" dirty="0"/>
              <a:t> o acquisita. </a:t>
            </a:r>
          </a:p>
          <a:p>
            <a:endParaRPr lang="it-IT" sz="2000" dirty="0"/>
          </a:p>
          <a:p>
            <a:r>
              <a:rPr lang="it-IT" sz="2000" b="1" u="sng" dirty="0"/>
              <a:t>L’incidenza</a:t>
            </a:r>
            <a:r>
              <a:rPr lang="it-IT" sz="2000" dirty="0"/>
              <a:t> della mutazione Leiden nel normale è stata indicata come elevata, </a:t>
            </a:r>
            <a:r>
              <a:rPr lang="it-IT" sz="2000" b="1" u="sng" dirty="0"/>
              <a:t>fino al 6% nella popolazione caucasica </a:t>
            </a:r>
            <a:r>
              <a:rPr lang="it-IT" sz="2000" dirty="0"/>
              <a:t>(2-3% nella popolazione italiana), molto più bassa in altre popolazioni, come la cinese, la giapponese, l’africana e l’araba.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6886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Resistenza congenita alla proteina C attivata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L’APC-R è responsabile di molti casi di </a:t>
            </a:r>
            <a:r>
              <a:rPr lang="it-IT" sz="2000" b="1" dirty="0"/>
              <a:t>trombosi venosa</a:t>
            </a:r>
            <a:r>
              <a:rPr lang="it-IT" sz="2000" dirty="0"/>
              <a:t>: </a:t>
            </a:r>
          </a:p>
          <a:p>
            <a:pPr lvl="1"/>
            <a:r>
              <a:rPr lang="it-IT" sz="1600" dirty="0"/>
              <a:t>rispetto agli individui senza la mutazione Leiden, il rischio relativo per i portatori </a:t>
            </a:r>
            <a:r>
              <a:rPr lang="it-IT" sz="1600" b="1" dirty="0"/>
              <a:t>eterozigoti</a:t>
            </a:r>
            <a:r>
              <a:rPr lang="it-IT" sz="1600" dirty="0"/>
              <a:t> è circa </a:t>
            </a:r>
            <a:r>
              <a:rPr lang="it-IT" sz="1600" b="1" dirty="0"/>
              <a:t>5-7 volte</a:t>
            </a:r>
            <a:r>
              <a:rPr lang="it-IT" sz="1600" dirty="0"/>
              <a:t>, e fino a </a:t>
            </a:r>
            <a:r>
              <a:rPr lang="it-IT" sz="1600" b="1" dirty="0"/>
              <a:t>90 volte </a:t>
            </a:r>
            <a:r>
              <a:rPr lang="it-IT" sz="1600" dirty="0"/>
              <a:t>per gli </a:t>
            </a:r>
            <a:r>
              <a:rPr lang="it-IT" sz="1600" b="1" dirty="0"/>
              <a:t>omozigoti</a:t>
            </a:r>
            <a:r>
              <a:rPr lang="it-IT" sz="1600" dirty="0"/>
              <a:t>,.</a:t>
            </a:r>
          </a:p>
          <a:p>
            <a:endParaRPr lang="it-IT" sz="2000" dirty="0"/>
          </a:p>
          <a:p>
            <a:r>
              <a:rPr lang="it-IT" sz="2000" dirty="0"/>
              <a:t>La </a:t>
            </a:r>
            <a:r>
              <a:rPr lang="it-IT" sz="2000" b="1" dirty="0"/>
              <a:t>diagnosi fenotipica </a:t>
            </a:r>
            <a:r>
              <a:rPr lang="it-IT" sz="2000" dirty="0"/>
              <a:t>di APC-R è basata sul rapporto tra l’APTT misurato in presenza di APC e l’APTT di base del paziente. </a:t>
            </a:r>
          </a:p>
          <a:p>
            <a:endParaRPr lang="it-IT" sz="2000" dirty="0"/>
          </a:p>
          <a:p>
            <a:r>
              <a:rPr lang="it-IT" sz="2000" b="1" u="sng" dirty="0"/>
              <a:t>L’identificazione della mutazione Leiden viene eseguita, con tecniche di biologia molecolare</a:t>
            </a:r>
            <a:r>
              <a:rPr lang="it-IT" sz="2000" dirty="0"/>
              <a:t>, per mezzo di restrizione enzimatica di un frammento del gene del FV amplificato mediante PCR, codificante il sito specifico per l’APC, che consente di identificare i casi dovuti alla mutazione rispetto ai casi di pura resistenza fenotipica.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175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Protrombina G 20210A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Si tratta di </a:t>
            </a:r>
            <a:r>
              <a:rPr lang="it-IT" sz="1800" b="1" u="sng" dirty="0"/>
              <a:t>un polimorfismo del gene della protrombina</a:t>
            </a:r>
            <a:r>
              <a:rPr lang="it-IT" sz="1800" dirty="0"/>
              <a:t>, </a:t>
            </a:r>
          </a:p>
          <a:p>
            <a:pPr lvl="1"/>
            <a:r>
              <a:rPr lang="it-IT" sz="1400" dirty="0"/>
              <a:t>che presenta a livello della regione 3’ non tradotta una transizione da guanina ad adenina nel nucleotide 20210. </a:t>
            </a:r>
          </a:p>
          <a:p>
            <a:r>
              <a:rPr lang="it-IT" sz="1800" b="1" u="sng" dirty="0"/>
              <a:t>Questa mutazione è presente nel 2-3% di individui apparentemente normali e in circa il 7% delle persone con trombosi delle vene profonde</a:t>
            </a:r>
            <a:r>
              <a:rPr lang="it-IT" sz="1800" dirty="0"/>
              <a:t>. </a:t>
            </a:r>
          </a:p>
          <a:p>
            <a:r>
              <a:rPr lang="it-IT" sz="1800" dirty="0"/>
              <a:t>La presenza isolata della mutazione conferisce un </a:t>
            </a:r>
            <a:r>
              <a:rPr lang="it-IT" sz="1800" b="1" u="sng" dirty="0"/>
              <a:t>aumento del rischio di trombosi venosa di circa 3 volte.</a:t>
            </a:r>
            <a:r>
              <a:rPr lang="it-IT" sz="1800" dirty="0"/>
              <a:t> </a:t>
            </a:r>
          </a:p>
          <a:p>
            <a:r>
              <a:rPr lang="it-IT" sz="1800" dirty="0"/>
              <a:t>Essa è responsabile di </a:t>
            </a:r>
            <a:r>
              <a:rPr lang="it-IT" sz="1800" b="1" u="sng" dirty="0"/>
              <a:t>un livello circolante di protrombina superiore alla norma</a:t>
            </a:r>
            <a:r>
              <a:rPr lang="it-IT" sz="1800" dirty="0"/>
              <a:t> (in media intorno al 130%). </a:t>
            </a:r>
          </a:p>
          <a:p>
            <a:r>
              <a:rPr lang="it-IT" sz="1800" dirty="0"/>
              <a:t>La diagnosi si pone esclusivamente con l’analisi dei frammenti di restrizione della regione interessata. </a:t>
            </a:r>
          </a:p>
          <a:p>
            <a:r>
              <a:rPr lang="it-IT" sz="1800" dirty="0"/>
              <a:t>I </a:t>
            </a:r>
            <a:r>
              <a:rPr lang="it-IT" sz="1800" b="1" u="sng" dirty="0"/>
              <a:t>casi omozigoti, molto rari</a:t>
            </a:r>
            <a:r>
              <a:rPr lang="it-IT" sz="1800" dirty="0"/>
              <a:t>, presentano livelli di protrombina ancor più elevati e un rischio trombotico apparentemente maggiore.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913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Sites of action of the natural anticoagulants</a:t>
            </a:r>
            <a:endParaRPr lang="it-IT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72" y="1600200"/>
            <a:ext cx="476325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91559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Deficit congenito di antitrombina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Il difetto ereditario è legato ad </a:t>
            </a:r>
            <a:r>
              <a:rPr lang="it-IT" sz="2000" b="1" u="sng" dirty="0"/>
              <a:t>alterazioni di vario tipo nel gene per l’AT sul braccio lungo del cromosoma 1</a:t>
            </a:r>
            <a:r>
              <a:rPr lang="it-IT" sz="2000" dirty="0"/>
              <a:t>, che possono portare a deficiente sintesi di AT o a produzione di molecole anomale, per cui sono state descritte numerose varianti del difetto, che è stato distinto in diverse forme: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sz="1800" b="1" dirty="0"/>
              <a:t>deficienza di tipo I</a:t>
            </a:r>
            <a:r>
              <a:rPr lang="it-IT" sz="1800" dirty="0"/>
              <a:t>, con diminuito livello di AT sia funzionale sia antigenica;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sz="1800" b="1" dirty="0"/>
              <a:t>deficienza di tipo II</a:t>
            </a:r>
            <a:r>
              <a:rPr lang="it-IT" sz="1800" dirty="0"/>
              <a:t>, con diminuito livello di AT funzionale e presenza di varianti ipofunzionanti dell’AT, che possono coinvolgere </a:t>
            </a:r>
          </a:p>
          <a:p>
            <a:pPr marL="1188720" lvl="2" indent="-514350">
              <a:buFont typeface="+mj-lt"/>
              <a:buAutoNum type="alphaLcParenR"/>
            </a:pPr>
            <a:r>
              <a:rPr lang="it-IT" sz="1600" dirty="0"/>
              <a:t>il sito reattivo della molecola (</a:t>
            </a:r>
            <a:r>
              <a:rPr lang="it-IT" sz="1600" b="1" dirty="0"/>
              <a:t>tipo II RS</a:t>
            </a:r>
            <a:r>
              <a:rPr lang="it-IT" sz="1600" dirty="0"/>
              <a:t>), </a:t>
            </a:r>
          </a:p>
          <a:p>
            <a:pPr marL="1188720" lvl="2" indent="-514350">
              <a:buFont typeface="+mj-lt"/>
              <a:buAutoNum type="alphaLcParenR"/>
            </a:pPr>
            <a:r>
              <a:rPr lang="it-IT" sz="1600" dirty="0"/>
              <a:t>il sito di legame con l’eparina (</a:t>
            </a:r>
            <a:r>
              <a:rPr lang="it-IT" sz="1600" b="1" dirty="0"/>
              <a:t>tipo II HBS</a:t>
            </a:r>
            <a:r>
              <a:rPr lang="it-IT" sz="1600" dirty="0"/>
              <a:t>), o </a:t>
            </a:r>
          </a:p>
          <a:p>
            <a:pPr marL="1188720" lvl="2" indent="-514350">
              <a:buFont typeface="+mj-lt"/>
              <a:buAutoNum type="alphaLcParenR"/>
            </a:pPr>
            <a:r>
              <a:rPr lang="it-IT" sz="1600" dirty="0"/>
              <a:t>possono indurre difetti multipli con effetto pleiotropico (</a:t>
            </a:r>
            <a:r>
              <a:rPr lang="it-IT" sz="1600" b="1" dirty="0"/>
              <a:t>tipo II PE</a:t>
            </a:r>
            <a:r>
              <a:rPr lang="it-IT" sz="1600" dirty="0"/>
              <a:t>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3810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Deficit congenito di antitrombina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800" dirty="0"/>
              <a:t>Tra le deficienze congenite, la deficienza di AT sembra comportare un </a:t>
            </a:r>
            <a:r>
              <a:rPr lang="it-IT" sz="1800" b="1" dirty="0"/>
              <a:t>maggior rischio trombotico </a:t>
            </a:r>
            <a:r>
              <a:rPr lang="it-IT" sz="1800" dirty="0"/>
              <a:t>rispetto alle altre conosciute; </a:t>
            </a:r>
          </a:p>
          <a:p>
            <a:pPr lvl="1"/>
            <a:r>
              <a:rPr lang="it-IT" sz="1400" dirty="0"/>
              <a:t>tra i suoi tipi, il più benigno è il tipo II HBS.</a:t>
            </a:r>
          </a:p>
          <a:p>
            <a:endParaRPr lang="it-IT" sz="1800" dirty="0"/>
          </a:p>
          <a:p>
            <a:r>
              <a:rPr lang="it-IT" sz="1800" dirty="0"/>
              <a:t>La </a:t>
            </a:r>
            <a:r>
              <a:rPr lang="it-IT" sz="1800" b="1" dirty="0"/>
              <a:t>diagnosi </a:t>
            </a:r>
            <a:r>
              <a:rPr lang="it-IT" sz="1800" dirty="0"/>
              <a:t>del difetto, oltre che sul rilievo di </a:t>
            </a:r>
            <a:r>
              <a:rPr lang="it-IT" sz="1800" b="1" dirty="0"/>
              <a:t>accidenti trombotici venosi </a:t>
            </a:r>
            <a:r>
              <a:rPr lang="it-IT" sz="1800" dirty="0"/>
              <a:t>nell’anamnesi personale e familiare, che peraltro può essere muta, è basata sul </a:t>
            </a:r>
            <a:r>
              <a:rPr lang="it-IT" sz="1800" b="1" dirty="0"/>
              <a:t>dosaggio dell’attività dell’AT plasmatica</a:t>
            </a:r>
            <a:r>
              <a:rPr lang="it-IT" sz="1800" dirty="0"/>
              <a:t>.</a:t>
            </a:r>
          </a:p>
          <a:p>
            <a:pPr lvl="1"/>
            <a:r>
              <a:rPr lang="it-IT" sz="1600" dirty="0"/>
              <a:t>l’AT può essere misurata come </a:t>
            </a:r>
          </a:p>
          <a:p>
            <a:pPr lvl="2"/>
            <a:r>
              <a:rPr lang="it-IT" sz="1400" dirty="0"/>
              <a:t>cofattore eparinico, attraverso il suo effetto inibitorio sulla trombina o sul </a:t>
            </a:r>
            <a:r>
              <a:rPr lang="it-IT" sz="1400" dirty="0" err="1"/>
              <a:t>FXa</a:t>
            </a:r>
            <a:r>
              <a:rPr lang="it-IT" sz="1400" dirty="0"/>
              <a:t> in presenza di eparina, </a:t>
            </a:r>
          </a:p>
          <a:p>
            <a:pPr lvl="2"/>
            <a:r>
              <a:rPr lang="it-IT" sz="1400" dirty="0"/>
              <a:t>come antitrombina progressiva in assenza di eparina, mediante substrati </a:t>
            </a:r>
            <a:r>
              <a:rPr lang="it-IT" sz="1400" dirty="0" err="1"/>
              <a:t>cromogenici</a:t>
            </a:r>
            <a:r>
              <a:rPr lang="it-IT" sz="1400" dirty="0"/>
              <a:t> in </a:t>
            </a:r>
            <a:r>
              <a:rPr lang="it-IT" sz="1400" dirty="0" err="1"/>
              <a:t>coagulometri</a:t>
            </a:r>
            <a:r>
              <a:rPr lang="it-IT" sz="1400" dirty="0"/>
              <a:t> automatici. </a:t>
            </a:r>
          </a:p>
          <a:p>
            <a:r>
              <a:rPr lang="it-IT" sz="1800" dirty="0"/>
              <a:t>Il dosaggio dell’AT con metodi immunologici permette di distinguere il tipo I dal tipo II del deficit. </a:t>
            </a:r>
          </a:p>
          <a:p>
            <a:pPr lvl="1"/>
            <a:r>
              <a:rPr lang="it-IT" sz="1400" dirty="0"/>
              <a:t>La definizione delle singoli varianti implica l’impiego dell’elettroforesi bidimensionale e di altre metodologie particolari di non comune esecuzione.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8670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Deficit congenito di proteina 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L’anomalia genetica può essere di </a:t>
            </a:r>
          </a:p>
          <a:p>
            <a:pPr lvl="1"/>
            <a:r>
              <a:rPr lang="it-IT" sz="1600" b="1" dirty="0"/>
              <a:t>tipo I</a:t>
            </a:r>
            <a:r>
              <a:rPr lang="it-IT" sz="1600" dirty="0"/>
              <a:t>, portando alla deficienza della PC sia funzionale sia antigenica, </a:t>
            </a:r>
          </a:p>
          <a:p>
            <a:pPr lvl="1"/>
            <a:r>
              <a:rPr lang="it-IT" sz="1600" dirty="0"/>
              <a:t> </a:t>
            </a:r>
            <a:r>
              <a:rPr lang="it-IT" sz="1600" b="1" dirty="0"/>
              <a:t>tipo II</a:t>
            </a:r>
            <a:r>
              <a:rPr lang="it-IT" sz="1600" dirty="0"/>
              <a:t>, con presenza di materiale immunologicamente reattivo ma non funzionante; di quest’ultima forma sono state descritte numerose varianti.</a:t>
            </a:r>
          </a:p>
          <a:p>
            <a:endParaRPr lang="it-IT" sz="1800" dirty="0"/>
          </a:p>
          <a:p>
            <a:r>
              <a:rPr lang="it-IT" sz="1800" dirty="0"/>
              <a:t>Lo stato di omozigosi può essere clinicamente asintomatico, o viceversa manifestarsi nel neonato con la </a:t>
            </a:r>
            <a:r>
              <a:rPr lang="it-IT" sz="1800" dirty="0" err="1"/>
              <a:t>purpura</a:t>
            </a:r>
            <a:r>
              <a:rPr lang="it-IT" sz="1800" dirty="0"/>
              <a:t> </a:t>
            </a:r>
            <a:r>
              <a:rPr lang="it-IT" sz="1800" dirty="0" err="1"/>
              <a:t>fulminans</a:t>
            </a:r>
            <a:r>
              <a:rPr lang="it-IT" sz="1800" dirty="0"/>
              <a:t>, rara e gravissima forma di CID, con fenomeni trombotici diffusi e livelli di PC plasmatica inferiori al 5%.</a:t>
            </a:r>
          </a:p>
          <a:p>
            <a:endParaRPr lang="it-IT" sz="1800" dirty="0"/>
          </a:p>
          <a:p>
            <a:r>
              <a:rPr lang="it-IT" sz="1800" dirty="0"/>
              <a:t>La </a:t>
            </a:r>
            <a:r>
              <a:rPr lang="it-IT" sz="1800" b="1" dirty="0"/>
              <a:t>necrosi cutanea </a:t>
            </a:r>
            <a:r>
              <a:rPr lang="it-IT" sz="1800" dirty="0"/>
              <a:t>può verificarsi in alcuni pazienti congenitamente carenti di PC, all’inizio della terapia con anticoagulanti indiretti: </a:t>
            </a:r>
          </a:p>
          <a:p>
            <a:pPr lvl="1"/>
            <a:r>
              <a:rPr lang="it-IT" sz="1400" dirty="0"/>
              <a:t>il precoce e spiccato decremento della PC rispetto agli altri fattori vitamina K-dipendenti indotto dalla terapia anticoagulante si assomma al deficit congenito, superando così la soglia </a:t>
            </a:r>
            <a:r>
              <a:rPr lang="it-IT" sz="1400" dirty="0" err="1"/>
              <a:t>trombogena</a:t>
            </a:r>
            <a:r>
              <a:rPr lang="it-IT" sz="1400" dirty="0"/>
              <a:t> della carenza di PC.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7957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Deficit congenito di proteina 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800" dirty="0"/>
              <a:t>Nel deficit congenito di PC i comuni test </a:t>
            </a:r>
            <a:r>
              <a:rPr lang="it-IT" sz="1800" dirty="0" err="1"/>
              <a:t>emocoagulativi</a:t>
            </a:r>
            <a:r>
              <a:rPr lang="it-IT" sz="1800" dirty="0"/>
              <a:t> sono nella norma, e la </a:t>
            </a:r>
            <a:r>
              <a:rPr lang="it-IT" sz="1800" b="1" dirty="0"/>
              <a:t>diagnosi </a:t>
            </a:r>
            <a:r>
              <a:rPr lang="it-IT" sz="1800" dirty="0"/>
              <a:t>si basa sul </a:t>
            </a:r>
            <a:r>
              <a:rPr lang="it-IT" sz="1800" b="1" u="sng" dirty="0"/>
              <a:t>dosaggio funzionale della PC</a:t>
            </a:r>
            <a:r>
              <a:rPr lang="it-IT" sz="1800" dirty="0"/>
              <a:t>, </a:t>
            </a:r>
          </a:p>
          <a:p>
            <a:pPr lvl="1"/>
            <a:r>
              <a:rPr lang="it-IT" sz="1400" dirty="0"/>
              <a:t>possibile mediante l’impiego di un enzima attivatore, estratto dal veleno dell’</a:t>
            </a:r>
            <a:r>
              <a:rPr lang="it-IT" sz="1400" dirty="0" err="1"/>
              <a:t>Angkistrodon</a:t>
            </a:r>
            <a:r>
              <a:rPr lang="it-IT" sz="1400" dirty="0"/>
              <a:t> </a:t>
            </a:r>
            <a:r>
              <a:rPr lang="it-IT" sz="1400" dirty="0" err="1"/>
              <a:t>contortrix</a:t>
            </a:r>
            <a:r>
              <a:rPr lang="it-IT" sz="1400" dirty="0"/>
              <a:t>, con il metodo </a:t>
            </a:r>
            <a:r>
              <a:rPr lang="it-IT" sz="1400" dirty="0" err="1"/>
              <a:t>cromogenico</a:t>
            </a:r>
            <a:r>
              <a:rPr lang="it-IT" sz="1400" dirty="0"/>
              <a:t>; </a:t>
            </a:r>
          </a:p>
          <a:p>
            <a:endParaRPr lang="it-IT" sz="1800" dirty="0"/>
          </a:p>
          <a:p>
            <a:r>
              <a:rPr lang="it-IT" sz="1800" dirty="0"/>
              <a:t>difficoltà interpretative del dosaggio, soprattutto per errori da sopravvalutazione, insorgono per la presenza di PIVKA (</a:t>
            </a:r>
            <a:r>
              <a:rPr lang="en-US" sz="1800" dirty="0"/>
              <a:t>protein induced by vitamin K antagonists) </a:t>
            </a:r>
            <a:r>
              <a:rPr lang="it-IT" sz="1800" dirty="0"/>
              <a:t> in pazienti già in trattamento anticoagulante. </a:t>
            </a:r>
          </a:p>
          <a:p>
            <a:endParaRPr lang="it-IT" sz="1800" dirty="0"/>
          </a:p>
          <a:p>
            <a:r>
              <a:rPr lang="it-IT" sz="1800" dirty="0"/>
              <a:t>Il dosaggio immunologico della PC permette la distinzione tra tipo I e tipo II di deficienza, tranne che nella </a:t>
            </a:r>
            <a:r>
              <a:rPr lang="it-IT" sz="1800" dirty="0" err="1"/>
              <a:t>purpura</a:t>
            </a:r>
            <a:r>
              <a:rPr lang="it-IT" sz="1800" dirty="0"/>
              <a:t> </a:t>
            </a:r>
            <a:r>
              <a:rPr lang="it-IT" sz="1800" dirty="0" err="1"/>
              <a:t>fulminans</a:t>
            </a:r>
            <a:r>
              <a:rPr lang="it-IT" sz="1800" dirty="0"/>
              <a:t>, ove tutti i parametri sono tipici per una grave forma di CID, ma la carenza di PC può essere rivelata nei genitori.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735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Deficit congenito di proteina 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Meno frequente del deficit di PC, anche per questo difetto si possono distinguere tre sottotipi: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b="1" dirty="0"/>
              <a:t>tipo I</a:t>
            </a:r>
            <a:r>
              <a:rPr lang="it-IT" dirty="0"/>
              <a:t>, con riduzione consensuale dell’antigene e dell’attività funzionale;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b="1" dirty="0"/>
              <a:t>tipo II</a:t>
            </a:r>
            <a:r>
              <a:rPr lang="it-IT" dirty="0"/>
              <a:t>, con presenza di varianti disfunzionali, caratterizzato dall’alto livello di antigene e da ridotta attività funzionale;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b="1" dirty="0"/>
              <a:t>tipo III</a:t>
            </a:r>
            <a:r>
              <a:rPr lang="it-IT" dirty="0"/>
              <a:t>, una normale concentrazione di PS totale si associa a una diminuita concentrazione di PS libera valutata immunologicamente. I confini con il tipo I sono spesso sfumati.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43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eziopatogenesi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it-IT" dirty="0"/>
          </a:p>
          <a:p>
            <a:r>
              <a:rPr lang="it-IT" dirty="0"/>
              <a:t>L’</a:t>
            </a:r>
            <a:r>
              <a:rPr lang="it-IT" b="1" dirty="0"/>
              <a:t>incontrollata generazione di trombina </a:t>
            </a:r>
            <a:r>
              <a:rPr lang="it-IT" dirty="0"/>
              <a:t>provoca un eccessivo </a:t>
            </a:r>
            <a:r>
              <a:rPr lang="it-IT" b="1" u="sng" dirty="0"/>
              <a:t>consumo</a:t>
            </a:r>
            <a:r>
              <a:rPr lang="it-IT" dirty="0"/>
              <a:t> dei suoi substrati, quali il fattore V e il fattore VIII e </a:t>
            </a:r>
            <a:r>
              <a:rPr lang="it-IT" b="1" u="sng" dirty="0"/>
              <a:t>la trasformazione del fibrinogeno in fibrina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La trombina si </a:t>
            </a:r>
            <a:r>
              <a:rPr lang="it-IT" b="1" u="sng" dirty="0"/>
              <a:t>lega</a:t>
            </a:r>
            <a:r>
              <a:rPr lang="it-IT" dirty="0"/>
              <a:t> ai recettori dell’endotelio provocando </a:t>
            </a:r>
            <a:r>
              <a:rPr lang="it-IT" b="1" u="sng" dirty="0"/>
              <a:t>il rilascio dell’attivatore tissutale del </a:t>
            </a:r>
            <a:r>
              <a:rPr lang="it-IT" b="1" u="sng" dirty="0" err="1"/>
              <a:t>plasminogeno</a:t>
            </a:r>
            <a:r>
              <a:rPr lang="it-IT" b="1" u="sng" dirty="0"/>
              <a:t> </a:t>
            </a:r>
            <a:r>
              <a:rPr lang="it-IT" dirty="0"/>
              <a:t>(t-PA) e </a:t>
            </a:r>
            <a:r>
              <a:rPr lang="it-IT" b="1" u="sng" dirty="0"/>
              <a:t>delle piastrine </a:t>
            </a:r>
            <a:r>
              <a:rPr lang="it-IT" dirty="0"/>
              <a:t>causandone </a:t>
            </a:r>
            <a:r>
              <a:rPr lang="it-IT" b="1" u="sng" dirty="0"/>
              <a:t>l’aggregazione</a:t>
            </a:r>
            <a:r>
              <a:rPr lang="it-IT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153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Deficit congenito di proteina 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Per la </a:t>
            </a:r>
            <a:r>
              <a:rPr lang="it-IT" sz="2000" b="1" u="sng" dirty="0"/>
              <a:t>diagnosi il dosaggio funzionale della PS libera può essere in molti casi più indicativo </a:t>
            </a:r>
            <a:r>
              <a:rPr lang="it-IT" sz="2000" dirty="0"/>
              <a:t>che non quello della PS totale. </a:t>
            </a:r>
          </a:p>
          <a:p>
            <a:endParaRPr lang="it-IT" sz="2000" dirty="0"/>
          </a:p>
          <a:p>
            <a:r>
              <a:rPr lang="it-IT" sz="2000" dirty="0"/>
              <a:t>Il dosaggio dell’attività della PS è influenzato da diverse condizioni fisiopatologiche, tra cui soprattutto la resistenza congenita alla PC attivata. </a:t>
            </a:r>
          </a:p>
          <a:p>
            <a:endParaRPr lang="it-IT" sz="2000" dirty="0"/>
          </a:p>
          <a:p>
            <a:r>
              <a:rPr lang="it-IT" sz="2000" dirty="0"/>
              <a:t>È anche da osservare che i maschi normali mostrano più alti livelli di PS che le femmine. </a:t>
            </a:r>
          </a:p>
          <a:p>
            <a:endParaRPr lang="it-IT" sz="2000" dirty="0"/>
          </a:p>
          <a:p>
            <a:r>
              <a:rPr lang="it-IT" sz="2000" dirty="0"/>
              <a:t>Il dosaggio immunologico della PS permette di discriminare le varianti qualitative del deficit.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637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Deficit congenito di </a:t>
            </a:r>
            <a:r>
              <a:rPr lang="it-IT" b="1" dirty="0" err="1"/>
              <a:t>plasminogeno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/>
              <a:t>È la più frequente anomalia congenita della fibrinolisi, trasmessa come </a:t>
            </a:r>
            <a:r>
              <a:rPr lang="it-IT" sz="1800" b="1" dirty="0"/>
              <a:t>carattere autosomico dominante</a:t>
            </a:r>
            <a:r>
              <a:rPr lang="it-IT" sz="1800" dirty="0"/>
              <a:t>.</a:t>
            </a:r>
          </a:p>
          <a:p>
            <a:r>
              <a:rPr lang="it-IT" sz="1800" dirty="0"/>
              <a:t>Anche per questa forma si distinguono due sottotipi: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sz="1600" b="1" dirty="0"/>
              <a:t>tipo I</a:t>
            </a:r>
            <a:r>
              <a:rPr lang="it-IT" sz="1600" dirty="0"/>
              <a:t>, con consensuale diminuzione del </a:t>
            </a:r>
            <a:r>
              <a:rPr lang="it-IT" sz="1600" dirty="0" err="1"/>
              <a:t>plasminogeno</a:t>
            </a:r>
            <a:r>
              <a:rPr lang="it-IT" sz="1600" dirty="0"/>
              <a:t> funzionante e del </a:t>
            </a:r>
            <a:r>
              <a:rPr lang="it-IT" sz="1600" dirty="0" err="1"/>
              <a:t>plasminogeno</a:t>
            </a:r>
            <a:r>
              <a:rPr lang="it-IT" sz="1600" dirty="0"/>
              <a:t> antigenico;</a:t>
            </a:r>
          </a:p>
          <a:p>
            <a:pPr marL="914400" lvl="1" indent="-514350">
              <a:buFont typeface="+mj-lt"/>
              <a:buAutoNum type="alphaLcParenR"/>
            </a:pPr>
            <a:r>
              <a:rPr lang="it-IT" sz="1600" b="1" dirty="0"/>
              <a:t>tipo II </a:t>
            </a:r>
            <a:r>
              <a:rPr lang="it-IT" sz="1600" dirty="0"/>
              <a:t>in cui la funzionalità è diminuita, in presenza di una normale quota antigenica anomala. In essa prevale la sintomatologia trombotica venosa.</a:t>
            </a:r>
          </a:p>
          <a:p>
            <a:endParaRPr lang="it-IT" sz="1800" dirty="0"/>
          </a:p>
          <a:p>
            <a:r>
              <a:rPr lang="it-IT" sz="1800" dirty="0"/>
              <a:t>La </a:t>
            </a:r>
            <a:r>
              <a:rPr lang="it-IT" sz="1800" b="1" dirty="0"/>
              <a:t>diagnosi </a:t>
            </a:r>
            <a:r>
              <a:rPr lang="it-IT" sz="1800" dirty="0"/>
              <a:t>viene posta attraverso il dosaggio del </a:t>
            </a:r>
            <a:r>
              <a:rPr lang="it-IT" sz="1800" dirty="0" err="1"/>
              <a:t>plasminogeno</a:t>
            </a:r>
            <a:r>
              <a:rPr lang="it-IT" sz="1800" dirty="0"/>
              <a:t> con metodi che misurano la plasmina generata dopo attivazione con trombina. </a:t>
            </a:r>
          </a:p>
          <a:p>
            <a:endParaRPr lang="it-IT" sz="1800" dirty="0"/>
          </a:p>
          <a:p>
            <a:r>
              <a:rPr lang="it-IT" sz="1800" dirty="0"/>
              <a:t>È indicata la </a:t>
            </a:r>
            <a:r>
              <a:rPr lang="it-IT" sz="1800" b="1" dirty="0"/>
              <a:t>terapia </a:t>
            </a:r>
            <a:r>
              <a:rPr lang="it-IT" sz="1800" dirty="0"/>
              <a:t>trombolitica e fibrinolitica. </a:t>
            </a:r>
          </a:p>
          <a:p>
            <a:endParaRPr lang="it-IT" sz="1800" dirty="0"/>
          </a:p>
          <a:p>
            <a:r>
              <a:rPr lang="it-IT" sz="1800" dirty="0"/>
              <a:t>Attualmente è messo in discussione il suo ruolo come fattore di rischio per trombosi venosa.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4027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/>
              <a:t>Deficit congenito di cofattore eparinico 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b="1" u="sng" dirty="0"/>
              <a:t>È un difetto molto più raro </a:t>
            </a:r>
            <a:r>
              <a:rPr lang="it-IT" dirty="0"/>
              <a:t>dei precedenti, trasmesso anch’esso come carattere </a:t>
            </a:r>
            <a:r>
              <a:rPr lang="it-IT" b="1" u="sng" dirty="0"/>
              <a:t>autosomico dominante</a:t>
            </a:r>
            <a:r>
              <a:rPr lang="it-IT" dirty="0"/>
              <a:t>; sebbene numerosi casi siano stati descritti in pazienti con trombosi venose, non è ancora determinato il reale ruolo </a:t>
            </a:r>
            <a:r>
              <a:rPr lang="it-IT" dirty="0" err="1"/>
              <a:t>trombogenico</a:t>
            </a:r>
            <a:r>
              <a:rPr lang="it-IT" dirty="0"/>
              <a:t> di questo difetto.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1327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Deficit congenito di </a:t>
            </a:r>
            <a:r>
              <a:rPr lang="it-IT" b="1" dirty="0" err="1"/>
              <a:t>trombomodulina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/>
              <a:t>Questa proteina, posta in posizione </a:t>
            </a:r>
            <a:r>
              <a:rPr lang="it-IT" dirty="0" err="1"/>
              <a:t>transmembrana</a:t>
            </a:r>
            <a:r>
              <a:rPr lang="it-IT" dirty="0"/>
              <a:t> delle cellule endoteliali, in cooperazione con la proteina S induce l’attivazione della PC da parte della trombina: </a:t>
            </a:r>
          </a:p>
          <a:p>
            <a:endParaRPr lang="it-IT" dirty="0"/>
          </a:p>
          <a:p>
            <a:r>
              <a:rPr lang="it-IT" b="1" u="sng" dirty="0"/>
              <a:t>Incerto</a:t>
            </a:r>
            <a:r>
              <a:rPr lang="it-IT" dirty="0"/>
              <a:t> un suo ruolo sicuro nel determinare un aumentato rischio di tromboembolismo venoso.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629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990600"/>
          </a:xfrm>
        </p:spPr>
        <p:txBody>
          <a:bodyPr>
            <a:noAutofit/>
          </a:bodyPr>
          <a:lstStyle/>
          <a:p>
            <a:r>
              <a:rPr lang="it-IT" sz="2800" b="1" dirty="0" err="1"/>
              <a:t>Trombofilia</a:t>
            </a:r>
            <a:r>
              <a:rPr lang="it-IT" sz="2800" b="1" dirty="0"/>
              <a:t> ereditaria indotta dall’</a:t>
            </a:r>
            <a:r>
              <a:rPr lang="it-IT" sz="2800" b="1" dirty="0" err="1"/>
              <a:t>iperomocisteinemia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L’</a:t>
            </a:r>
            <a:r>
              <a:rPr lang="it-IT" sz="2000" dirty="0" err="1"/>
              <a:t>omocisteina</a:t>
            </a:r>
            <a:r>
              <a:rPr lang="it-IT" sz="2000" dirty="0"/>
              <a:t> (HCYS) è </a:t>
            </a:r>
          </a:p>
          <a:p>
            <a:pPr lvl="1"/>
            <a:r>
              <a:rPr lang="it-IT" dirty="0"/>
              <a:t>un aminoacido solforato derivato dal metabolismo intracellulare della metionina, mediante </a:t>
            </a:r>
            <a:r>
              <a:rPr lang="it-IT" dirty="0" err="1"/>
              <a:t>rimetilazione</a:t>
            </a:r>
            <a:r>
              <a:rPr lang="it-IT" dirty="0"/>
              <a:t> a metionina e </a:t>
            </a:r>
            <a:r>
              <a:rPr lang="it-IT" dirty="0" err="1"/>
              <a:t>transulfurazione</a:t>
            </a:r>
            <a:r>
              <a:rPr lang="it-IT" dirty="0"/>
              <a:t> a cisteina </a:t>
            </a:r>
          </a:p>
          <a:p>
            <a:pPr lvl="1"/>
            <a:r>
              <a:rPr lang="it-IT" dirty="0"/>
              <a:t>presente in circolo per il 70% legata alle proteine plasmatiche, e per il rimanente 30% è libera.</a:t>
            </a:r>
          </a:p>
          <a:p>
            <a:endParaRPr lang="it-IT" sz="2000" b="1" dirty="0"/>
          </a:p>
          <a:p>
            <a:endParaRPr lang="it-IT" sz="2000" b="1" dirty="0"/>
          </a:p>
          <a:p>
            <a:r>
              <a:rPr lang="it-IT" sz="2000" b="1" dirty="0"/>
              <a:t>Una deficienza congenita o acquisita degli enzimi </a:t>
            </a:r>
            <a:r>
              <a:rPr lang="it-IT" sz="2000" dirty="0"/>
              <a:t>deputati al metabolismo endocellulare della metionina può portare a </a:t>
            </a:r>
            <a:r>
              <a:rPr lang="it-IT" sz="2000" b="1" dirty="0" err="1"/>
              <a:t>iperomocisteinemia</a:t>
            </a:r>
            <a:r>
              <a:rPr lang="it-IT" sz="2000" dirty="0"/>
              <a:t>: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093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err="1"/>
              <a:t>Homocysteine</a:t>
            </a:r>
            <a:r>
              <a:rPr lang="it-IT" sz="3600" b="1" dirty="0"/>
              <a:t> </a:t>
            </a:r>
            <a:r>
              <a:rPr lang="it-IT" sz="3600" b="1" dirty="0" err="1"/>
              <a:t>pathway</a:t>
            </a:r>
            <a:endParaRPr lang="it-IT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54" y="1556792"/>
            <a:ext cx="642127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9651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A19CB-7CE7-451C-8DBD-8D3A5995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Inherited</a:t>
            </a:r>
            <a:r>
              <a:rPr lang="it-IT" dirty="0"/>
              <a:t> </a:t>
            </a:r>
            <a:r>
              <a:rPr lang="it-IT" dirty="0" err="1"/>
              <a:t>hyperhomocysteinemia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621BA3-07E1-48F9-ACBA-02DB030E5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u="sng" dirty="0"/>
              <a:t>severe</a:t>
            </a:r>
            <a:r>
              <a:rPr lang="it-IT" dirty="0"/>
              <a:t> (plasma </a:t>
            </a:r>
            <a:r>
              <a:rPr lang="it-IT" dirty="0" err="1"/>
              <a:t>level</a:t>
            </a:r>
            <a:r>
              <a:rPr lang="it-IT" dirty="0"/>
              <a:t> &gt;100 </a:t>
            </a:r>
            <a:r>
              <a:rPr lang="it-IT" dirty="0" err="1"/>
              <a:t>mmol</a:t>
            </a:r>
            <a:r>
              <a:rPr lang="it-IT" dirty="0"/>
              <a:t>/L),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seen</a:t>
            </a:r>
            <a:r>
              <a:rPr lang="it-IT" dirty="0"/>
              <a:t> in </a:t>
            </a:r>
            <a:r>
              <a:rPr lang="it-IT" dirty="0" err="1"/>
              <a:t>classic</a:t>
            </a:r>
            <a:r>
              <a:rPr lang="it-IT" dirty="0"/>
              <a:t> </a:t>
            </a:r>
            <a:r>
              <a:rPr lang="it-IT" dirty="0" err="1"/>
              <a:t>homocystinuria</a:t>
            </a:r>
            <a:r>
              <a:rPr lang="it-IT" dirty="0"/>
              <a:t>,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result</a:t>
            </a:r>
            <a:r>
              <a:rPr lang="it-IT" dirty="0"/>
              <a:t> from </a:t>
            </a:r>
          </a:p>
          <a:p>
            <a:pPr lvl="1"/>
            <a:r>
              <a:rPr lang="it-IT" dirty="0" err="1"/>
              <a:t>homozygous</a:t>
            </a:r>
            <a:r>
              <a:rPr lang="it-IT" dirty="0"/>
              <a:t> MTHFR and CBS </a:t>
            </a:r>
            <a:r>
              <a:rPr lang="it-IT" dirty="0" err="1"/>
              <a:t>deficiencies</a:t>
            </a:r>
            <a:r>
              <a:rPr lang="it-IT" dirty="0"/>
              <a:t> and, </a:t>
            </a:r>
          </a:p>
          <a:p>
            <a:pPr lvl="1"/>
            <a:r>
              <a:rPr lang="it-IT" dirty="0"/>
              <a:t>more </a:t>
            </a:r>
            <a:r>
              <a:rPr lang="it-IT" dirty="0" err="1"/>
              <a:t>rarely</a:t>
            </a:r>
            <a:r>
              <a:rPr lang="it-IT" dirty="0"/>
              <a:t>, from </a:t>
            </a:r>
            <a:r>
              <a:rPr lang="it-IT" dirty="0" err="1"/>
              <a:t>inherited</a:t>
            </a:r>
            <a:r>
              <a:rPr lang="it-IT" dirty="0"/>
              <a:t> </a:t>
            </a:r>
            <a:r>
              <a:rPr lang="it-IT" dirty="0" err="1"/>
              <a:t>errors</a:t>
            </a:r>
            <a:r>
              <a:rPr lang="it-IT" dirty="0"/>
              <a:t> of </a:t>
            </a:r>
            <a:r>
              <a:rPr lang="it-IT" dirty="0" err="1"/>
              <a:t>cobalamin</a:t>
            </a:r>
            <a:r>
              <a:rPr lang="it-IT" dirty="0"/>
              <a:t> </a:t>
            </a:r>
            <a:r>
              <a:rPr lang="it-IT" dirty="0" err="1"/>
              <a:t>metabolism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b="1" u="sng" dirty="0" err="1"/>
              <a:t>mild</a:t>
            </a:r>
            <a:r>
              <a:rPr lang="it-IT" b="1" u="sng" dirty="0"/>
              <a:t> to moderate </a:t>
            </a:r>
            <a:r>
              <a:rPr lang="it-IT" dirty="0"/>
              <a:t>(plasma </a:t>
            </a:r>
            <a:r>
              <a:rPr lang="it-IT" dirty="0" err="1"/>
              <a:t>level</a:t>
            </a:r>
            <a:r>
              <a:rPr lang="it-IT" dirty="0"/>
              <a:t> &gt;15 to 100 </a:t>
            </a:r>
            <a:r>
              <a:rPr lang="it-IT" dirty="0" err="1"/>
              <a:t>mmol</a:t>
            </a:r>
            <a:r>
              <a:rPr lang="it-IT" dirty="0"/>
              <a:t>/L)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result</a:t>
            </a:r>
            <a:r>
              <a:rPr lang="it-IT" dirty="0"/>
              <a:t> from </a:t>
            </a:r>
          </a:p>
          <a:p>
            <a:pPr lvl="1"/>
            <a:r>
              <a:rPr lang="it-IT" dirty="0" err="1"/>
              <a:t>heterozygous</a:t>
            </a:r>
            <a:r>
              <a:rPr lang="it-IT" dirty="0"/>
              <a:t> MTHFR and CBS </a:t>
            </a:r>
            <a:r>
              <a:rPr lang="it-IT" dirty="0" err="1"/>
              <a:t>deficiencies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commonly</a:t>
            </a:r>
            <a:r>
              <a:rPr lang="it-IT" dirty="0"/>
              <a:t> from the </a:t>
            </a:r>
            <a:r>
              <a:rPr lang="it-IT" dirty="0" err="1"/>
              <a:t>thermolabile</a:t>
            </a:r>
            <a:r>
              <a:rPr lang="it-IT" dirty="0"/>
              <a:t> </a:t>
            </a:r>
            <a:r>
              <a:rPr lang="it-IT" dirty="0" err="1"/>
              <a:t>variant</a:t>
            </a:r>
            <a:r>
              <a:rPr lang="it-IT" dirty="0"/>
              <a:t> of MTHFR (</a:t>
            </a:r>
            <a:r>
              <a:rPr lang="it-IT" dirty="0" err="1"/>
              <a:t>tlMTHFR</a:t>
            </a:r>
            <a:r>
              <a:rPr lang="it-IT" dirty="0"/>
              <a:t>)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encoded</a:t>
            </a:r>
            <a:r>
              <a:rPr lang="it-IT" dirty="0"/>
              <a:t> by the C677T gene </a:t>
            </a:r>
            <a:r>
              <a:rPr lang="it-IT" dirty="0" err="1"/>
              <a:t>polymorphism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ABF6CD-4230-484E-9D6E-4BCB1CDA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402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A19CB-7CE7-451C-8DBD-8D3A5995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Acquired</a:t>
            </a:r>
            <a:r>
              <a:rPr lang="it-IT" dirty="0"/>
              <a:t> </a:t>
            </a:r>
            <a:r>
              <a:rPr lang="it-IT" dirty="0" err="1"/>
              <a:t>hyperhomocysteinemia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621BA3-07E1-48F9-ACBA-02DB030E5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Acquired</a:t>
            </a:r>
            <a:r>
              <a:rPr lang="it-IT" dirty="0"/>
              <a:t> </a:t>
            </a:r>
            <a:r>
              <a:rPr lang="it-IT" dirty="0" err="1"/>
              <a:t>hyperhomocysteinemia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caused</a:t>
            </a:r>
            <a:r>
              <a:rPr lang="it-IT" dirty="0"/>
              <a:t> by </a:t>
            </a:r>
          </a:p>
          <a:p>
            <a:pPr lvl="1"/>
            <a:r>
              <a:rPr lang="it-IT" dirty="0"/>
              <a:t>folate </a:t>
            </a:r>
            <a:r>
              <a:rPr lang="it-IT" dirty="0" err="1"/>
              <a:t>deficiency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vitamin</a:t>
            </a:r>
            <a:r>
              <a:rPr lang="it-IT" dirty="0"/>
              <a:t> B6 or B12 </a:t>
            </a:r>
            <a:r>
              <a:rPr lang="it-IT" dirty="0" err="1"/>
              <a:t>deficiency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renal</a:t>
            </a:r>
            <a:r>
              <a:rPr lang="it-IT" dirty="0"/>
              <a:t> </a:t>
            </a:r>
            <a:r>
              <a:rPr lang="it-IT" dirty="0" err="1"/>
              <a:t>insufficiency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hypothyroidism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type</a:t>
            </a:r>
            <a:r>
              <a:rPr lang="it-IT" dirty="0"/>
              <a:t> II </a:t>
            </a:r>
            <a:r>
              <a:rPr lang="it-IT" dirty="0" err="1"/>
              <a:t>diabetes</a:t>
            </a:r>
            <a:r>
              <a:rPr lang="it-IT" dirty="0"/>
              <a:t> </a:t>
            </a:r>
            <a:r>
              <a:rPr lang="it-IT" dirty="0" err="1"/>
              <a:t>mellitus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pernicious</a:t>
            </a:r>
            <a:r>
              <a:rPr lang="it-IT" dirty="0"/>
              <a:t> anemia, </a:t>
            </a:r>
          </a:p>
          <a:p>
            <a:pPr lvl="1"/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bowel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age</a:t>
            </a:r>
            <a:r>
              <a:rPr lang="it-IT" dirty="0"/>
              <a:t>, </a:t>
            </a:r>
          </a:p>
          <a:p>
            <a:pPr lvl="1"/>
            <a:r>
              <a:rPr lang="it-IT" dirty="0" err="1"/>
              <a:t>climacteric</a:t>
            </a:r>
            <a:r>
              <a:rPr lang="it-IT" dirty="0"/>
              <a:t> state, </a:t>
            </a:r>
          </a:p>
          <a:p>
            <a:pPr lvl="1"/>
            <a:r>
              <a:rPr lang="it-IT" dirty="0"/>
              <a:t>carcinoma (</a:t>
            </a:r>
            <a:r>
              <a:rPr lang="it-IT" dirty="0" err="1"/>
              <a:t>particularly</a:t>
            </a:r>
            <a:r>
              <a:rPr lang="it-IT" dirty="0"/>
              <a:t> </a:t>
            </a:r>
            <a:r>
              <a:rPr lang="it-IT" dirty="0" err="1"/>
              <a:t>involving</a:t>
            </a:r>
            <a:r>
              <a:rPr lang="it-IT" dirty="0"/>
              <a:t> </a:t>
            </a:r>
            <a:r>
              <a:rPr lang="it-IT" dirty="0" err="1"/>
              <a:t>breast</a:t>
            </a:r>
            <a:r>
              <a:rPr lang="it-IT" dirty="0"/>
              <a:t>, </a:t>
            </a:r>
            <a:r>
              <a:rPr lang="it-IT" dirty="0" err="1"/>
              <a:t>ovaries</a:t>
            </a:r>
            <a:r>
              <a:rPr lang="it-IT" dirty="0"/>
              <a:t>, or pancreas), </a:t>
            </a:r>
          </a:p>
          <a:p>
            <a:pPr lvl="1"/>
            <a:r>
              <a:rPr lang="it-IT" dirty="0"/>
              <a:t>acute </a:t>
            </a:r>
            <a:r>
              <a:rPr lang="it-IT" dirty="0" err="1"/>
              <a:t>lymphoblastic</a:t>
            </a:r>
            <a:r>
              <a:rPr lang="it-IT" dirty="0"/>
              <a:t> </a:t>
            </a:r>
            <a:r>
              <a:rPr lang="it-IT" dirty="0" err="1"/>
              <a:t>leukemia</a:t>
            </a:r>
            <a:r>
              <a:rPr lang="it-IT" dirty="0"/>
              <a:t>,</a:t>
            </a:r>
          </a:p>
          <a:p>
            <a:pPr lvl="1"/>
            <a:r>
              <a:rPr lang="it-IT" dirty="0" err="1"/>
              <a:t>methotrexate</a:t>
            </a:r>
            <a:r>
              <a:rPr lang="it-IT" dirty="0"/>
              <a:t>, </a:t>
            </a:r>
            <a:r>
              <a:rPr lang="it-IT" dirty="0" err="1"/>
              <a:t>theophylline</a:t>
            </a:r>
            <a:r>
              <a:rPr lang="it-IT" dirty="0"/>
              <a:t>, and </a:t>
            </a:r>
            <a:r>
              <a:rPr lang="it-IT" dirty="0" err="1"/>
              <a:t>phenytoin</a:t>
            </a:r>
            <a:r>
              <a:rPr lang="it-IT" dirty="0"/>
              <a:t> therapy.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ABF6CD-4230-484E-9D6E-4BCB1CDA4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4386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990600"/>
          </a:xfrm>
        </p:spPr>
        <p:txBody>
          <a:bodyPr>
            <a:noAutofit/>
          </a:bodyPr>
          <a:lstStyle/>
          <a:p>
            <a:r>
              <a:rPr lang="it-IT" sz="2800" b="1" dirty="0" err="1"/>
              <a:t>Trombofilia</a:t>
            </a:r>
            <a:r>
              <a:rPr lang="it-IT" sz="2800" b="1" dirty="0"/>
              <a:t> ereditaria indotta dall’</a:t>
            </a:r>
            <a:r>
              <a:rPr lang="it-IT" sz="2800" b="1" dirty="0" err="1"/>
              <a:t>iperomocisteinemia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/>
          </a:p>
          <a:p>
            <a:r>
              <a:rPr lang="it-IT" sz="2000" dirty="0"/>
              <a:t>Il meccanismo attraverso il quale l’</a:t>
            </a:r>
            <a:r>
              <a:rPr lang="it-IT" sz="2000" dirty="0" err="1"/>
              <a:t>iperomocisteinemia</a:t>
            </a:r>
            <a:r>
              <a:rPr lang="it-IT" sz="2000" dirty="0"/>
              <a:t> sia un </a:t>
            </a:r>
            <a:r>
              <a:rPr lang="it-IT" sz="2000" b="1" dirty="0"/>
              <a:t>fattore </a:t>
            </a:r>
            <a:r>
              <a:rPr lang="it-IT" sz="2000" b="1" dirty="0" err="1"/>
              <a:t>aterogenico</a:t>
            </a:r>
            <a:r>
              <a:rPr lang="it-IT" sz="2000" b="1" dirty="0"/>
              <a:t> </a:t>
            </a:r>
            <a:r>
              <a:rPr lang="it-IT" sz="2000" dirty="0"/>
              <a:t>e </a:t>
            </a:r>
            <a:r>
              <a:rPr lang="it-IT" sz="2000" b="1" dirty="0" err="1"/>
              <a:t>trombogeno</a:t>
            </a:r>
            <a:r>
              <a:rPr lang="it-IT" sz="2000" b="1" dirty="0"/>
              <a:t> </a:t>
            </a:r>
            <a:r>
              <a:rPr lang="it-IT" sz="2000" dirty="0"/>
              <a:t>non è del tutto chiarito: </a:t>
            </a:r>
          </a:p>
          <a:p>
            <a:pPr lvl="1"/>
            <a:r>
              <a:rPr lang="it-IT" sz="1600" dirty="0"/>
              <a:t>nei primati, è stato provato che può indurre desquamazione degli endoteli e proliferazione della muscolatura striata </a:t>
            </a:r>
            <a:r>
              <a:rPr lang="it-IT" sz="1600" dirty="0" err="1"/>
              <a:t>sottoendoteliale</a:t>
            </a:r>
            <a:r>
              <a:rPr lang="it-IT" sz="1600" dirty="0"/>
              <a:t>; </a:t>
            </a:r>
          </a:p>
          <a:p>
            <a:pPr lvl="1"/>
            <a:r>
              <a:rPr lang="it-IT" sz="1600" dirty="0"/>
              <a:t>in vitro, l’</a:t>
            </a:r>
            <a:r>
              <a:rPr lang="it-IT" sz="1600" dirty="0" err="1"/>
              <a:t>omocisteina</a:t>
            </a:r>
            <a:r>
              <a:rPr lang="it-IT" sz="1600" dirty="0"/>
              <a:t> induce adesione dei monociti all’endotelio con produzione di </a:t>
            </a:r>
            <a:r>
              <a:rPr lang="it-IT" sz="1600" dirty="0" err="1"/>
              <a:t>tissue</a:t>
            </a:r>
            <a:r>
              <a:rPr lang="it-IT" sz="1600" dirty="0"/>
              <a:t> </a:t>
            </a:r>
            <a:r>
              <a:rPr lang="it-IT" sz="1600" dirty="0" err="1"/>
              <a:t>factor</a:t>
            </a:r>
            <a:r>
              <a:rPr lang="it-IT" sz="1600" dirty="0"/>
              <a:t> e di perossido di idrogeno, interferisce nel complesso APC-</a:t>
            </a:r>
            <a:r>
              <a:rPr lang="it-IT" sz="1600" dirty="0" err="1"/>
              <a:t>trombomodulina</a:t>
            </a:r>
            <a:r>
              <a:rPr lang="it-IT" sz="1600" dirty="0"/>
              <a:t>-FV, inibisce l’attivatore tissutale del </a:t>
            </a:r>
            <a:r>
              <a:rPr lang="it-IT" sz="1600" dirty="0" err="1"/>
              <a:t>plasminogeno</a:t>
            </a:r>
            <a:r>
              <a:rPr lang="it-IT" sz="1600" dirty="0"/>
              <a:t> e la produzione di </a:t>
            </a:r>
            <a:r>
              <a:rPr lang="it-IT" sz="1600" dirty="0" err="1"/>
              <a:t>prostaciclina</a:t>
            </a:r>
            <a:r>
              <a:rPr lang="it-IT" sz="1600" dirty="0"/>
              <a:t>.</a:t>
            </a:r>
          </a:p>
          <a:p>
            <a:pPr lvl="1"/>
            <a:r>
              <a:rPr lang="it-IT" sz="1600" dirty="0"/>
              <a:t>Tutti questi dati sono però stati ottenuti in presenza di </a:t>
            </a:r>
            <a:r>
              <a:rPr lang="it-IT" sz="1600" dirty="0" err="1"/>
              <a:t>omocisteina</a:t>
            </a:r>
            <a:r>
              <a:rPr lang="it-IT" sz="1600" dirty="0"/>
              <a:t> a concentrazioni superiori a quelle riscontrabili in patologia umana</a:t>
            </a:r>
            <a:r>
              <a:rPr lang="it-IT" sz="18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0178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/>
              <a:t>Trombofilia</a:t>
            </a:r>
            <a:r>
              <a:rPr lang="it-IT" b="1" dirty="0"/>
              <a:t> ereditaria indotta</a:t>
            </a:r>
            <a:br>
              <a:rPr lang="it-IT" b="1" dirty="0"/>
            </a:br>
            <a:r>
              <a:rPr lang="it-IT" b="1" dirty="0"/>
              <a:t>dall’</a:t>
            </a:r>
            <a:r>
              <a:rPr lang="it-IT" b="1" dirty="0" err="1"/>
              <a:t>iperomocisteinemia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/>
          </a:p>
          <a:p>
            <a:r>
              <a:rPr lang="it-IT" sz="2000" dirty="0"/>
              <a:t>È stato dimostrato che una pur lieve o moderata </a:t>
            </a:r>
            <a:r>
              <a:rPr lang="it-IT" sz="2000" dirty="0" err="1"/>
              <a:t>iperomocisteinemia</a:t>
            </a:r>
            <a:r>
              <a:rPr lang="it-IT" sz="2000" dirty="0"/>
              <a:t> costituisce un </a:t>
            </a:r>
            <a:r>
              <a:rPr lang="it-IT" sz="2000" b="1" u="sng" dirty="0"/>
              <a:t>debole fattore di rischio </a:t>
            </a:r>
            <a:r>
              <a:rPr lang="it-IT" sz="2000" dirty="0"/>
              <a:t>per </a:t>
            </a:r>
            <a:r>
              <a:rPr lang="it-IT" sz="2000" b="1" dirty="0"/>
              <a:t>trombosi venosa </a:t>
            </a:r>
            <a:r>
              <a:rPr lang="it-IT" sz="2000" dirty="0"/>
              <a:t>(principalmente TVP, ma anche tromboflebite superficiale, trombosi cerebrale o mesenterica), e per </a:t>
            </a:r>
            <a:r>
              <a:rPr lang="it-IT" sz="2000" b="1" dirty="0"/>
              <a:t>incidenti trombotici </a:t>
            </a:r>
            <a:r>
              <a:rPr lang="it-IT" sz="2000" dirty="0"/>
              <a:t>arteriosi (trombosi cerebrale, infarto miocardico, arteriopatie periferiche, stenosi carotidea extracranica). </a:t>
            </a:r>
          </a:p>
          <a:p>
            <a:endParaRPr lang="it-IT" sz="2000" dirty="0"/>
          </a:p>
          <a:p>
            <a:r>
              <a:rPr lang="it-IT" sz="2000" b="1" u="sng" dirty="0"/>
              <a:t>Concomitanti deficienze dei cofattori del metabolismo </a:t>
            </a:r>
            <a:r>
              <a:rPr lang="it-IT" sz="2000" b="1" u="sng" dirty="0" err="1"/>
              <a:t>metioninico</a:t>
            </a:r>
            <a:r>
              <a:rPr lang="it-IT" sz="2000" b="1" u="sng" dirty="0"/>
              <a:t> (vitamine B6 e B12, </a:t>
            </a:r>
            <a:r>
              <a:rPr lang="it-IT" sz="2000" b="1" u="sng" dirty="0" err="1"/>
              <a:t>folati</a:t>
            </a:r>
            <a:r>
              <a:rPr lang="it-IT" sz="2000" b="1" u="sng" dirty="0"/>
              <a:t>) possono intervenire nella patogenesi della </a:t>
            </a:r>
            <a:r>
              <a:rPr lang="it-IT" sz="2000" b="1" u="sng" dirty="0" err="1"/>
              <a:t>trombofilia</a:t>
            </a:r>
            <a:r>
              <a:rPr lang="it-IT" sz="2000" b="1" u="sng" dirty="0"/>
              <a:t> da </a:t>
            </a:r>
            <a:r>
              <a:rPr lang="it-IT" sz="2000" b="1" u="sng" dirty="0" err="1"/>
              <a:t>iperomocisteinemia</a:t>
            </a:r>
            <a:r>
              <a:rPr lang="it-IT" sz="2000" b="1" u="sng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36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6599F7E-A98F-4015-AB1A-D3041E6DBC36}"/>
              </a:ext>
            </a:extLst>
          </p:cNvPr>
          <p:cNvSpPr/>
          <p:nvPr/>
        </p:nvSpPr>
        <p:spPr>
          <a:xfrm>
            <a:off x="457200" y="347472"/>
            <a:ext cx="8507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Initiating mechanisms of disseminated intravascular coagulation (DIC).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ECEE052-0602-4087-AC25-F2BB53174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18" y="747838"/>
            <a:ext cx="5513295" cy="594735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139952" y="632586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Wintrobe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Hematology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13th Edition</a:t>
            </a:r>
          </a:p>
        </p:txBody>
      </p:sp>
    </p:spTree>
    <p:extLst>
      <p:ext uri="{BB962C8B-B14F-4D97-AF65-F5344CB8AC3E}">
        <p14:creationId xmlns:p14="http://schemas.microsoft.com/office/powerpoint/2010/main" val="5445999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BE4E9-9393-40C5-9911-98B1C276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564229B-FEDC-405D-B175-E8B8C076F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7" y="1318913"/>
            <a:ext cx="3997228" cy="457653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3D2D97-A0B5-48FE-A7F6-12FA4029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70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427F055-21B0-49A6-A03E-2D1F3CAE2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35739"/>
            <a:ext cx="3744416" cy="466944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FDBF5F5-0EFE-4116-BA41-3D152CBF5D43}"/>
              </a:ext>
            </a:extLst>
          </p:cNvPr>
          <p:cNvSpPr/>
          <p:nvPr/>
        </p:nvSpPr>
        <p:spPr>
          <a:xfrm>
            <a:off x="5580112" y="6237312"/>
            <a:ext cx="2339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>
                <a:latin typeface="Times-BoldItalic"/>
              </a:rPr>
              <a:t>Circulation</a:t>
            </a:r>
            <a:r>
              <a:rPr lang="it-IT" sz="1400" b="1" dirty="0">
                <a:latin typeface="Times-Bold"/>
              </a:rPr>
              <a:t>. 2015;132:e6-e9.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743126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/>
              <a:t>Trombofilia</a:t>
            </a:r>
            <a:r>
              <a:rPr lang="it-IT" b="1" dirty="0"/>
              <a:t> ereditaria indotta</a:t>
            </a:r>
            <a:br>
              <a:rPr lang="it-IT" b="1" dirty="0"/>
            </a:br>
            <a:r>
              <a:rPr lang="it-IT" b="1" dirty="0"/>
              <a:t>dall’</a:t>
            </a:r>
            <a:r>
              <a:rPr lang="it-IT" b="1" dirty="0" err="1"/>
              <a:t>iperomocisteinemia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000" dirty="0"/>
          </a:p>
          <a:p>
            <a:r>
              <a:rPr lang="it-IT" sz="2000" dirty="0"/>
              <a:t>La </a:t>
            </a:r>
            <a:r>
              <a:rPr lang="it-IT" sz="2000" b="1" u="sng" dirty="0"/>
              <a:t>diagnosi</a:t>
            </a:r>
            <a:r>
              <a:rPr lang="it-IT" sz="2000" b="1" dirty="0"/>
              <a:t> </a:t>
            </a:r>
            <a:r>
              <a:rPr lang="it-IT" sz="2000" dirty="0"/>
              <a:t>di </a:t>
            </a:r>
            <a:r>
              <a:rPr lang="it-IT" sz="2000" dirty="0" err="1"/>
              <a:t>iperomocisteinemia</a:t>
            </a:r>
            <a:r>
              <a:rPr lang="it-IT" sz="2000" dirty="0"/>
              <a:t> può essere fatta con la </a:t>
            </a:r>
            <a:r>
              <a:rPr lang="it-IT" sz="2000" b="1" u="sng" dirty="0"/>
              <a:t>misurazione dei livelli plasmatici di </a:t>
            </a:r>
            <a:r>
              <a:rPr lang="it-IT" sz="2000" b="1" u="sng" dirty="0" err="1"/>
              <a:t>omocisteinemia</a:t>
            </a:r>
            <a:r>
              <a:rPr lang="it-IT" sz="2000" b="1" u="sng" dirty="0"/>
              <a:t> totale</a:t>
            </a:r>
            <a:r>
              <a:rPr lang="it-IT" sz="2000" dirty="0"/>
              <a:t>, mediante cromatografia a scambio ionico, spettrometria di massa o cromatografia liquida ad alta performance (HPLC). </a:t>
            </a:r>
          </a:p>
          <a:p>
            <a:endParaRPr lang="it-IT" sz="2000" dirty="0"/>
          </a:p>
          <a:p>
            <a:r>
              <a:rPr lang="it-IT" sz="2000" dirty="0"/>
              <a:t>Nella popolazione normale la sua concentrazione è compresa tra 5 e 16 </a:t>
            </a:r>
            <a:r>
              <a:rPr lang="it-IT" sz="2000" dirty="0" err="1"/>
              <a:t>mmol</a:t>
            </a:r>
            <a:r>
              <a:rPr lang="it-IT" sz="2000" dirty="0"/>
              <a:t>/l, mentre i pazienti con un deficit omozigote degli enzimi implicati nel ciclo metabolico della metionina danno sovente valori superiori a 100 </a:t>
            </a:r>
            <a:r>
              <a:rPr lang="it-IT" sz="2000" dirty="0" err="1"/>
              <a:t>mmol</a:t>
            </a:r>
            <a:r>
              <a:rPr lang="it-IT" sz="2000" dirty="0"/>
              <a:t>/l.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23872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err="1"/>
              <a:t>Trombofilia</a:t>
            </a:r>
            <a:r>
              <a:rPr lang="it-IT" b="1" dirty="0"/>
              <a:t> ereditaria indotta</a:t>
            </a:r>
            <a:br>
              <a:rPr lang="it-IT" b="1" dirty="0"/>
            </a:br>
            <a:r>
              <a:rPr lang="it-IT" b="1" dirty="0"/>
              <a:t>dall’</a:t>
            </a:r>
            <a:r>
              <a:rPr lang="it-IT" b="1" dirty="0" err="1"/>
              <a:t>iperomocisteinemia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I pazienti con deficienze eterozigoti possono presentare valori a digiuno nei limiti o ai confini della normalità, così che può essere indicato </a:t>
            </a:r>
            <a:r>
              <a:rPr lang="it-IT" sz="2000" b="1" u="sng" dirty="0"/>
              <a:t>un carico di metionina</a:t>
            </a:r>
            <a:r>
              <a:rPr lang="it-IT" sz="2000" dirty="0"/>
              <a:t>, precursore dell’</a:t>
            </a:r>
            <a:r>
              <a:rPr lang="it-IT" sz="2000" dirty="0" err="1"/>
              <a:t>omocisteina</a:t>
            </a:r>
            <a:r>
              <a:rPr lang="it-IT" sz="2000" dirty="0"/>
              <a:t>, per </a:t>
            </a:r>
            <a:r>
              <a:rPr lang="it-IT" sz="2000" dirty="0" err="1"/>
              <a:t>os</a:t>
            </a:r>
            <a:r>
              <a:rPr lang="it-IT" sz="2000" dirty="0"/>
              <a:t> (0,1 g/kg di peso) con misurazione del livello di </a:t>
            </a:r>
            <a:r>
              <a:rPr lang="it-IT" sz="2000" dirty="0" err="1"/>
              <a:t>omocisteina</a:t>
            </a:r>
            <a:r>
              <a:rPr lang="it-IT" sz="2000" dirty="0"/>
              <a:t> 4 o 8 ore dopo: </a:t>
            </a:r>
          </a:p>
          <a:p>
            <a:endParaRPr lang="it-IT" sz="2000" dirty="0"/>
          </a:p>
          <a:p>
            <a:r>
              <a:rPr lang="it-IT" sz="2000" dirty="0"/>
              <a:t>nei casi di deficit di </a:t>
            </a:r>
            <a:r>
              <a:rPr lang="it-IT" sz="2000" dirty="0" err="1"/>
              <a:t>cistationina</a:t>
            </a:r>
            <a:r>
              <a:rPr lang="it-IT" sz="2000" dirty="0"/>
              <a:t>-b-</a:t>
            </a:r>
            <a:r>
              <a:rPr lang="it-IT" sz="2000" dirty="0" err="1"/>
              <a:t>sintetasi</a:t>
            </a:r>
            <a:r>
              <a:rPr lang="it-IT" sz="2000" dirty="0"/>
              <a:t>, si constata una spiccata </a:t>
            </a:r>
            <a:r>
              <a:rPr lang="it-IT" sz="2000" dirty="0" err="1"/>
              <a:t>iperomocisteinemia</a:t>
            </a:r>
            <a:r>
              <a:rPr lang="it-IT" sz="2000" dirty="0"/>
              <a:t> da carico, più pronunciata negli omozigoti.</a:t>
            </a:r>
          </a:p>
          <a:p>
            <a:endParaRPr lang="it-IT" sz="2000" dirty="0"/>
          </a:p>
          <a:p>
            <a:r>
              <a:rPr lang="it-IT" sz="2000" dirty="0"/>
              <a:t>Recentemente, tecniche di biologia molecolare hanno permesso di identificare la presenza di </a:t>
            </a:r>
            <a:r>
              <a:rPr lang="it-IT" sz="2000" b="1" u="sng" dirty="0"/>
              <a:t>mutazioni</a:t>
            </a:r>
            <a:r>
              <a:rPr lang="it-IT" sz="2000" b="1" dirty="0"/>
              <a:t> </a:t>
            </a:r>
            <a:r>
              <a:rPr lang="it-IT" sz="2000" dirty="0"/>
              <a:t>nel gene codificante per la </a:t>
            </a:r>
            <a:r>
              <a:rPr lang="it-IT" sz="2000" dirty="0" err="1"/>
              <a:t>cistationina</a:t>
            </a:r>
            <a:r>
              <a:rPr lang="it-IT" sz="2000" dirty="0"/>
              <a:t>-b-</a:t>
            </a:r>
            <a:r>
              <a:rPr lang="it-IT" sz="2000" dirty="0" err="1"/>
              <a:t>sintetasi</a:t>
            </a:r>
            <a:r>
              <a:rPr lang="it-IT" sz="2000" dirty="0"/>
              <a:t> e la metilene-</a:t>
            </a:r>
            <a:r>
              <a:rPr lang="it-IT" sz="2000" dirty="0" err="1"/>
              <a:t>tetraidrofolato</a:t>
            </a:r>
            <a:r>
              <a:rPr lang="it-IT" sz="2000" dirty="0"/>
              <a:t>-reduttasi.</a:t>
            </a:r>
          </a:p>
          <a:p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5788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CF9B82-2614-4281-91B9-69516393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 err="1"/>
              <a:t>Should</a:t>
            </a:r>
            <a:r>
              <a:rPr lang="it-IT" sz="3200" b="1" dirty="0"/>
              <a:t> </a:t>
            </a:r>
            <a:r>
              <a:rPr lang="it-IT" sz="3200" b="1" dirty="0" err="1"/>
              <a:t>patients</a:t>
            </a:r>
            <a:r>
              <a:rPr lang="it-IT" sz="3200" b="1" dirty="0"/>
              <a:t> with </a:t>
            </a:r>
            <a:r>
              <a:rPr lang="it-IT" sz="3200" b="1" dirty="0" err="1"/>
              <a:t>elevated</a:t>
            </a:r>
            <a:r>
              <a:rPr lang="it-IT" sz="3200" b="1" dirty="0"/>
              <a:t> </a:t>
            </a:r>
            <a:r>
              <a:rPr lang="it-IT" sz="3200" b="1" dirty="0" err="1"/>
              <a:t>homocysteine</a:t>
            </a:r>
            <a:r>
              <a:rPr lang="it-IT" sz="3200" b="1" dirty="0"/>
              <a:t> be </a:t>
            </a:r>
            <a:r>
              <a:rPr lang="it-IT" sz="3200" b="1" dirty="0" err="1"/>
              <a:t>treated</a:t>
            </a:r>
            <a:r>
              <a:rPr lang="it-IT" sz="3200" b="1" dirty="0"/>
              <a:t>?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966F11-AE5C-4F05-8065-04A59A20F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/>
              <a:t>No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Although taking a daily supplement of folic acid, vitamin B6, or vitamin B12 can effectively lower blood </a:t>
            </a:r>
            <a:r>
              <a:rPr lang="it-IT" sz="2000" dirty="0" err="1"/>
              <a:t>homocysteine</a:t>
            </a:r>
            <a:r>
              <a:rPr lang="it-IT" sz="2000" dirty="0"/>
              <a:t> </a:t>
            </a:r>
            <a:r>
              <a:rPr lang="it-IT" sz="2000" dirty="0" err="1"/>
              <a:t>levels</a:t>
            </a:r>
            <a:r>
              <a:rPr lang="it-IT" sz="2000" dirty="0"/>
              <a:t>, </a:t>
            </a:r>
            <a:r>
              <a:rPr lang="it-IT" sz="2000" dirty="0" err="1"/>
              <a:t>such</a:t>
            </a:r>
            <a:r>
              <a:rPr lang="it-IT" sz="2000" dirty="0"/>
              <a:t> </a:t>
            </a:r>
            <a:r>
              <a:rPr lang="it-IT" sz="2000" dirty="0" err="1"/>
              <a:t>lowering</a:t>
            </a:r>
            <a:r>
              <a:rPr lang="it-IT" sz="2000" dirty="0"/>
              <a:t> </a:t>
            </a:r>
            <a:r>
              <a:rPr lang="en-US" sz="2000" b="1" u="sng" dirty="0"/>
              <a:t>does not lead to a decreased risk of cardiovascular disease, DVT, or PE.</a:t>
            </a:r>
          </a:p>
          <a:p>
            <a:r>
              <a:rPr lang="en-US" sz="2000" dirty="0"/>
              <a:t>Therefore, at the present time, such supplementation with folic acid, vitamin B6, or vitamin B12 for primary prevention of cardiovascular disease</a:t>
            </a:r>
            <a:r>
              <a:rPr lang="en-US" sz="2000" b="1" u="sng" dirty="0"/>
              <a:t> is </a:t>
            </a:r>
            <a:r>
              <a:rPr lang="it-IT" sz="2000" b="1" u="sng" dirty="0" err="1"/>
              <a:t>not</a:t>
            </a:r>
            <a:r>
              <a:rPr lang="it-IT" sz="2000" b="1" u="sng" dirty="0"/>
              <a:t> </a:t>
            </a:r>
            <a:r>
              <a:rPr lang="it-IT" sz="2000" b="1" u="sng" dirty="0" err="1"/>
              <a:t>recommended</a:t>
            </a:r>
            <a:r>
              <a:rPr lang="it-IT" sz="2000" dirty="0"/>
              <a:t>. </a:t>
            </a:r>
          </a:p>
          <a:p>
            <a:r>
              <a:rPr lang="it-IT" sz="2000" dirty="0" err="1"/>
              <a:t>Similarly</a:t>
            </a:r>
            <a:r>
              <a:rPr lang="it-IT" sz="2000" dirty="0"/>
              <a:t>, </a:t>
            </a:r>
            <a:r>
              <a:rPr lang="it-IT" sz="2000" dirty="0" err="1"/>
              <a:t>treating</a:t>
            </a:r>
            <a:r>
              <a:rPr lang="it-IT" sz="2000" dirty="0"/>
              <a:t> </a:t>
            </a:r>
            <a:r>
              <a:rPr lang="it-IT" sz="2000" dirty="0" err="1"/>
              <a:t>patients</a:t>
            </a:r>
            <a:r>
              <a:rPr lang="it-IT" sz="2000" dirty="0"/>
              <a:t> with </a:t>
            </a:r>
            <a:r>
              <a:rPr lang="it-IT" sz="2000" dirty="0" err="1"/>
              <a:t>elevated</a:t>
            </a:r>
            <a:r>
              <a:rPr lang="it-IT" sz="2000" dirty="0"/>
              <a:t> </a:t>
            </a:r>
            <a:r>
              <a:rPr lang="it-IT" sz="2000" dirty="0" err="1"/>
              <a:t>homocysteine</a:t>
            </a:r>
            <a:r>
              <a:rPr lang="it-IT" sz="2000" dirty="0"/>
              <a:t> </a:t>
            </a:r>
            <a:r>
              <a:rPr lang="en-US" sz="2000" dirty="0"/>
              <a:t>and cardiovascular disease or DVT or PE is also not recommended.</a:t>
            </a:r>
            <a:endParaRPr lang="it-IT" sz="20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4DE0CF-7AA4-4C91-B6E9-6996E7B8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73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F87F0A5-13E5-4EBE-95FF-67A02236A46C}"/>
              </a:ext>
            </a:extLst>
          </p:cNvPr>
          <p:cNvSpPr/>
          <p:nvPr/>
        </p:nvSpPr>
        <p:spPr>
          <a:xfrm>
            <a:off x="5580112" y="6237312"/>
            <a:ext cx="2339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>
                <a:latin typeface="Times-BoldItalic"/>
              </a:rPr>
              <a:t>Circulation</a:t>
            </a:r>
            <a:r>
              <a:rPr lang="it-IT" sz="1400" b="1" dirty="0">
                <a:latin typeface="Times-Bold"/>
              </a:rPr>
              <a:t>. 2015;132:e6-e9.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9596832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A6AE1-2365-461C-862E-7CF7DC1A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Who Should Be Tested for </a:t>
            </a:r>
            <a:r>
              <a:rPr lang="it-IT" sz="2800" b="1" i="1" dirty="0"/>
              <a:t>MTHFR </a:t>
            </a:r>
            <a:r>
              <a:rPr lang="it-IT" sz="2800" b="1" dirty="0" err="1"/>
              <a:t>Mutations</a:t>
            </a:r>
            <a:r>
              <a:rPr lang="it-IT" sz="2800" b="1" dirty="0"/>
              <a:t>?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3E065-BADA-449B-BD87-62F7742E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b="1" u="sng" dirty="0"/>
          </a:p>
          <a:p>
            <a:r>
              <a:rPr lang="en-US" b="1" u="sng" dirty="0"/>
              <a:t>There is no indication for </a:t>
            </a:r>
            <a:r>
              <a:rPr lang="en-US" b="1" i="1" u="sng" dirty="0"/>
              <a:t>MTHFR </a:t>
            </a:r>
            <a:r>
              <a:rPr lang="it-IT" b="1" u="sng" dirty="0" err="1"/>
              <a:t>mutation</a:t>
            </a:r>
            <a:r>
              <a:rPr lang="it-IT" b="1" u="sng" dirty="0"/>
              <a:t> </a:t>
            </a:r>
            <a:r>
              <a:rPr lang="it-IT" b="1" u="sng" dirty="0" err="1"/>
              <a:t>testing</a:t>
            </a:r>
            <a:r>
              <a:rPr lang="it-IT" b="1" u="sng" dirty="0"/>
              <a:t> in routine </a:t>
            </a:r>
            <a:r>
              <a:rPr lang="it-IT" b="1" u="sng" dirty="0" err="1"/>
              <a:t>clinical</a:t>
            </a:r>
            <a:r>
              <a:rPr lang="it-IT" b="1" u="sng" dirty="0"/>
              <a:t> </a:t>
            </a:r>
            <a:r>
              <a:rPr lang="en-US" b="1" u="sng" dirty="0"/>
              <a:t>practice in any patient group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96BC9F-8E18-45D9-9129-F1A30514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74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A4F3019-197A-4D07-8C02-7B811EFD061B}"/>
              </a:ext>
            </a:extLst>
          </p:cNvPr>
          <p:cNvSpPr/>
          <p:nvPr/>
        </p:nvSpPr>
        <p:spPr>
          <a:xfrm>
            <a:off x="5580112" y="6237312"/>
            <a:ext cx="2339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>
                <a:latin typeface="Times-BoldItalic"/>
              </a:rPr>
              <a:t>Circulation</a:t>
            </a:r>
            <a:r>
              <a:rPr lang="it-IT" sz="1400" b="1" dirty="0">
                <a:latin typeface="Times-Bold"/>
              </a:rPr>
              <a:t>. 2015;132:e6-e9.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754275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Principi di terapia e profilassi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/>
          </a:p>
          <a:p>
            <a:r>
              <a:rPr lang="it-IT" sz="2400" dirty="0"/>
              <a:t>L’identificazione di uno dei difetti acquisiti in soggetti con trombosi richiede la continuazione della terapia anticoagulante orale, mantenendo l’INR fra 2 e 3, per almeno 6 mesi.</a:t>
            </a:r>
          </a:p>
          <a:p>
            <a:r>
              <a:rPr lang="it-IT" sz="2400" dirty="0"/>
              <a:t>Raramente si giustifica un trattamento più prolungato, anche se è dimostrato che in presenza di questi difetti il rischio di recidive tromboemboliche è generalmente aumentato.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11689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Principi di terapia e profilassi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In presenza di un fattore di rischio congenito, la terapia anticoagulante orale andrà proseguita </a:t>
            </a:r>
            <a:r>
              <a:rPr lang="it-IT" sz="2000" b="1" u="sng" dirty="0"/>
              <a:t>per tutta la vita</a:t>
            </a:r>
            <a:r>
              <a:rPr lang="it-IT" sz="2000" dirty="0"/>
              <a:t>, qualora l’episodio oltre che essere insorto spontaneamente </a:t>
            </a:r>
            <a:r>
              <a:rPr lang="it-IT" sz="2000" b="1" u="sng" dirty="0"/>
              <a:t>sia stato massivo o complicato da embolia polmonare.</a:t>
            </a:r>
            <a:r>
              <a:rPr lang="it-IT" sz="2000" dirty="0"/>
              <a:t> </a:t>
            </a:r>
          </a:p>
          <a:p>
            <a:endParaRPr lang="it-IT" sz="2000" dirty="0"/>
          </a:p>
          <a:p>
            <a:r>
              <a:rPr lang="it-IT" sz="2000" dirty="0"/>
              <a:t>Una </a:t>
            </a:r>
            <a:r>
              <a:rPr lang="it-IT" sz="2000" b="1" u="sng" dirty="0"/>
              <a:t>prolungata terapia anticoagulante andrà attuata se l’episodio è insorto in sedi inusuali</a:t>
            </a:r>
            <a:r>
              <a:rPr lang="it-IT" sz="2000" dirty="0"/>
              <a:t>, per esempio vene mesenteriche o vene cerebrali o vi sia stata recidiva di TVP. </a:t>
            </a:r>
          </a:p>
          <a:p>
            <a:endParaRPr lang="it-IT" sz="2000" dirty="0"/>
          </a:p>
          <a:p>
            <a:r>
              <a:rPr lang="it-IT" sz="2000" b="1" u="sng" dirty="0"/>
              <a:t>In caso di episodi non particolarmente gravi</a:t>
            </a:r>
            <a:r>
              <a:rPr lang="it-IT" sz="2000" dirty="0"/>
              <a:t>, anche se spontanei, in assenza di uno dei difetti più gravi quali quelli legati all’antitrombina, alla proteina C o S, sarà senz’altro </a:t>
            </a:r>
            <a:r>
              <a:rPr lang="it-IT" sz="2000" b="1" u="sng" dirty="0"/>
              <a:t>sufficiente limitare la terapia anticoagulante ai primi 6 mesi dopo l’episodio</a:t>
            </a:r>
            <a:r>
              <a:rPr lang="it-IT" sz="2000" dirty="0"/>
              <a:t>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4341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Principi di terapia e profilassi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1800" b="1" u="sng" dirty="0"/>
              <a:t>I portatori asintomatici del difetto</a:t>
            </a:r>
            <a:r>
              <a:rPr lang="it-IT" sz="1800" dirty="0"/>
              <a:t>, identificati all’interno di una famiglia studiata per sintomi trombotici di uno dei suoi membri, </a:t>
            </a:r>
            <a:r>
              <a:rPr lang="it-IT" sz="1800" b="1" u="sng" dirty="0"/>
              <a:t>andranno sottoposti a terapia anticoagulante solo dopo il manifestarsi di un primo episodio di TVP</a:t>
            </a:r>
            <a:r>
              <a:rPr lang="it-IT" sz="1800" dirty="0"/>
              <a:t>. </a:t>
            </a:r>
          </a:p>
          <a:p>
            <a:pPr lvl="1"/>
            <a:r>
              <a:rPr lang="it-IT" sz="1400" dirty="0"/>
              <a:t>Questi soggetti dovranno essere adeguatamente informati dell’aumentato rischio tromboembolico cui la loro condizione li espone. </a:t>
            </a:r>
          </a:p>
          <a:p>
            <a:pPr lvl="1"/>
            <a:endParaRPr lang="it-IT" sz="1400" dirty="0"/>
          </a:p>
          <a:p>
            <a:r>
              <a:rPr lang="it-IT" sz="1800" dirty="0"/>
              <a:t>Sufficiente </a:t>
            </a:r>
            <a:r>
              <a:rPr lang="it-IT" sz="1800" b="1" u="sng" dirty="0"/>
              <a:t>raccomandare un’attenta profilassi antitrombotica nelle situazioni a rischio</a:t>
            </a:r>
            <a:r>
              <a:rPr lang="it-IT" sz="1800" dirty="0"/>
              <a:t> (per es., chirurgia, traumi, allettamento) e </a:t>
            </a:r>
            <a:r>
              <a:rPr lang="it-IT" sz="1800" b="1" u="sng" dirty="0"/>
              <a:t>nelle donne andrà evitata la somministrazione di farmaci contenenti estrogeni</a:t>
            </a:r>
            <a:r>
              <a:rPr lang="it-IT" sz="1800" dirty="0"/>
              <a:t>. </a:t>
            </a:r>
          </a:p>
          <a:p>
            <a:endParaRPr lang="it-IT" sz="1800" dirty="0"/>
          </a:p>
          <a:p>
            <a:r>
              <a:rPr lang="it-IT" sz="1800" dirty="0"/>
              <a:t>Nelle donne gravide con precedenti tromboembolici o aborti o altra patologia riferibile a infarto placentare durante una precedente gravidanza, </a:t>
            </a:r>
            <a:r>
              <a:rPr lang="it-IT" sz="1800" b="1" u="sng" dirty="0"/>
              <a:t>terapia con eparina a basso peso molecolare (</a:t>
            </a:r>
            <a:r>
              <a:rPr lang="it-IT" sz="1800" b="1" u="sng" dirty="0" err="1"/>
              <a:t>enoxaparina</a:t>
            </a:r>
            <a:r>
              <a:rPr lang="it-IT" sz="1800" b="1" u="sng" dirty="0"/>
              <a:t> 0.4 ml/die sottocute) durante il secondo e terzo trimestre in caso di nuova gravidanza.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20069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EEE817-94D2-4B8D-B90F-024C5902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4B18EF-5324-4FD2-8783-EE36A058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715200" cy="436025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D49AFD2-34B8-4C02-942E-89589B15D810}"/>
              </a:ext>
            </a:extLst>
          </p:cNvPr>
          <p:cNvSpPr/>
          <p:nvPr/>
        </p:nvSpPr>
        <p:spPr>
          <a:xfrm>
            <a:off x="6101344" y="6306121"/>
            <a:ext cx="22974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5A5A5A"/>
                </a:solidFill>
                <a:latin typeface="OTNEJMScalaSansLF-Bold"/>
              </a:rPr>
              <a:t>Connors JM. NEJM 2017;377:1177-87.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362195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6B291D-5D6D-4E7F-A1AC-955FA469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79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2E4205-E364-461B-98CD-A42A2BC92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51"/>
          <a:stretch/>
        </p:blipFill>
        <p:spPr>
          <a:xfrm>
            <a:off x="64168" y="411494"/>
            <a:ext cx="9044336" cy="575381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413156B-8E6D-447F-A3D9-BCDE7F0B6689}"/>
              </a:ext>
            </a:extLst>
          </p:cNvPr>
          <p:cNvSpPr/>
          <p:nvPr/>
        </p:nvSpPr>
        <p:spPr>
          <a:xfrm>
            <a:off x="6660232" y="6319548"/>
            <a:ext cx="22974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5A5A5A"/>
                </a:solidFill>
                <a:latin typeface="OTNEJMScalaSansLF-Bold"/>
              </a:rPr>
              <a:t>Connors JM. NEJM 2017;377:1177-87.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25712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eziopatogenesi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000" dirty="0"/>
              <a:t>Si assiste infine a una </a:t>
            </a:r>
            <a:r>
              <a:rPr lang="it-IT" sz="2000" b="1" u="sng" dirty="0"/>
              <a:t>deposizione di fibrina nei piccoli vasi </a:t>
            </a:r>
            <a:r>
              <a:rPr lang="it-IT" sz="2000" dirty="0"/>
              <a:t>con intrappolamento delle piastrine, con aggravamento della </a:t>
            </a:r>
            <a:r>
              <a:rPr lang="it-IT" sz="2000" b="1" u="sng" dirty="0" err="1"/>
              <a:t>piastrinopenia</a:t>
            </a:r>
            <a:r>
              <a:rPr lang="it-IT" sz="2000" dirty="0"/>
              <a:t>. </a:t>
            </a:r>
          </a:p>
          <a:p>
            <a:endParaRPr lang="it-IT" sz="2000" dirty="0"/>
          </a:p>
          <a:p>
            <a:r>
              <a:rPr lang="it-IT" sz="2000" dirty="0"/>
              <a:t>In presenza di monomeri di fibrina e di t-PA il </a:t>
            </a:r>
            <a:r>
              <a:rPr lang="it-IT" sz="2000" b="1" u="sng" dirty="0" err="1"/>
              <a:t>plasminogeno</a:t>
            </a:r>
            <a:r>
              <a:rPr lang="it-IT" sz="2000" b="1" u="sng" dirty="0"/>
              <a:t> viene convertito in plasmina.</a:t>
            </a:r>
          </a:p>
          <a:p>
            <a:endParaRPr lang="it-IT" sz="2000" dirty="0"/>
          </a:p>
          <a:p>
            <a:r>
              <a:rPr lang="it-IT" sz="2000" dirty="0"/>
              <a:t>Si sviluppa pertanto una </a:t>
            </a:r>
            <a:r>
              <a:rPr lang="it-IT" sz="2000" b="1" u="sng" dirty="0"/>
              <a:t>fibrinolisi secondaria</a:t>
            </a:r>
            <a:r>
              <a:rPr lang="it-IT" sz="2000" dirty="0"/>
              <a:t>, peraltro talora insufficiente a prevenire l’occorrenza di fenomeni trombotici nelle arteriole o nei vasi arteriosi di piccolo o medio calibro. </a:t>
            </a:r>
          </a:p>
          <a:p>
            <a:endParaRPr lang="it-IT" sz="2000" dirty="0"/>
          </a:p>
          <a:p>
            <a:r>
              <a:rPr lang="it-IT" sz="2000" b="1" u="sng" dirty="0"/>
              <a:t>Dall’azione prevalente della trombina e della plasmina</a:t>
            </a:r>
            <a:r>
              <a:rPr lang="it-IT" sz="2000" dirty="0"/>
              <a:t>, dettata a sua volta dalla patologia di base, </a:t>
            </a:r>
            <a:r>
              <a:rPr lang="it-IT" sz="2000" b="1" u="sng" dirty="0"/>
              <a:t>deriva il quadro clinico prevalentemente trombotico o emorragico</a:t>
            </a:r>
            <a:r>
              <a:rPr lang="it-IT" sz="2000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37463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6B291D-5D6D-4E7F-A1AC-955FA469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80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2E4205-E364-461B-98CD-A42A2BC92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87" y="116632"/>
            <a:ext cx="7244058" cy="6683974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413156B-8E6D-447F-A3D9-BCDE7F0B6689}"/>
              </a:ext>
            </a:extLst>
          </p:cNvPr>
          <p:cNvSpPr/>
          <p:nvPr/>
        </p:nvSpPr>
        <p:spPr>
          <a:xfrm rot="16200000">
            <a:off x="7472794" y="5170834"/>
            <a:ext cx="22974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5A5A5A"/>
                </a:solidFill>
                <a:latin typeface="OTNEJMScalaSansLF-Bold"/>
              </a:rPr>
              <a:t>Connors JM. NEJM 2017;377:1177-87.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420875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C49BC9C-967E-4071-876E-93BAA6F5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81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695BB7-DC22-4A20-8320-ADDA4CA9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19"/>
            <a:ext cx="8966024" cy="454344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ADF7AEB-ACFD-4C04-933E-A0BE68468817}"/>
              </a:ext>
            </a:extLst>
          </p:cNvPr>
          <p:cNvSpPr/>
          <p:nvPr/>
        </p:nvSpPr>
        <p:spPr>
          <a:xfrm>
            <a:off x="6101344" y="6306121"/>
            <a:ext cx="22974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5A5A5A"/>
                </a:solidFill>
                <a:latin typeface="OTNEJMScalaSansLF-Bold"/>
              </a:rPr>
              <a:t>Connors JM. NEJM 2017;377:1177-87.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150158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7821DCB-7924-4ADC-AAEB-F8D8DC3D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82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13C9C6-473C-47C6-B9B0-FF943212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9" y="116632"/>
            <a:ext cx="7665935" cy="650777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9558769A-C8E0-47D3-82D6-C8D8A155C905}"/>
              </a:ext>
            </a:extLst>
          </p:cNvPr>
          <p:cNvSpPr/>
          <p:nvPr/>
        </p:nvSpPr>
        <p:spPr>
          <a:xfrm>
            <a:off x="6228184" y="6497452"/>
            <a:ext cx="22974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50" b="1" dirty="0">
                <a:solidFill>
                  <a:srgbClr val="5A5A5A"/>
                </a:solidFill>
                <a:latin typeface="OTNEJMScalaSansLF-Bold"/>
              </a:rPr>
              <a:t>Connors JM. NEJM 2017;377:1177-87.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2177550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Investigations for thrombophilia (NICE)</a:t>
            </a:r>
            <a:endParaRPr lang="it-IT" b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/>
              <a:t>Do not offer thrombophilia testing to patients </a:t>
            </a:r>
          </a:p>
          <a:p>
            <a:pPr lvl="1"/>
            <a:r>
              <a:rPr lang="en-US" b="1" u="sng" dirty="0"/>
              <a:t>who are continuing anticoagulation treatment, or </a:t>
            </a:r>
          </a:p>
          <a:p>
            <a:pPr lvl="1"/>
            <a:r>
              <a:rPr lang="en-US" b="1" u="sng" dirty="0"/>
              <a:t>to those who have had “provoked” DVT or pulmonary embolism </a:t>
            </a:r>
          </a:p>
          <a:p>
            <a:pPr lvl="1"/>
            <a:endParaRPr lang="en-US" b="1" u="sng" dirty="0"/>
          </a:p>
          <a:p>
            <a:pPr lvl="1"/>
            <a:r>
              <a:rPr lang="en-US" dirty="0"/>
              <a:t>that is, patients who in the past three months have had a transient major clinical risk factor for venous thromboembolic disease for example, surgery, trauma, prolonged immobility (confined to bed, unable to walk unaided, or likely to spend a substantial proportion of the day in bed or in a chair), pregnancy, or puerperium, or patients who are having hormonal therapy (oral contraception or hormone replacement therapy).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2310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Investigations for thrombophilia (NICE)</a:t>
            </a:r>
            <a:endParaRPr lang="it-IT" b="1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/>
              <a:t>Consider testing for antiphospholipid antibodies in pts who have had unprovoked DVT or pulmonary embolism if stopping anticoagulation treatment is planned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b="1" u="sng" dirty="0"/>
              <a:t>Consider testing for hereditary thrombophilia in pts who have had unprovoked DVT or pulmonary embolism and who have a first degree relative who has had DVT or pulmonary embolism if stopping anticoagulation treatment is planned.</a:t>
            </a:r>
          </a:p>
          <a:p>
            <a:endParaRPr lang="en-US" sz="2000" dirty="0"/>
          </a:p>
          <a:p>
            <a:r>
              <a:rPr lang="en-US" sz="2000" b="1" u="sng" dirty="0"/>
              <a:t>Do not routinely offer thrombophilia testing to first degree relatives of people with a history of DVT or pulmonary embolism and thrombophilia.</a:t>
            </a:r>
            <a:endParaRPr lang="it-IT" sz="2000" b="1" u="sng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8731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Investigations </a:t>
            </a:r>
            <a:r>
              <a:rPr lang="en-US"/>
              <a:t>for cancer (NICE)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• </a:t>
            </a:r>
            <a:r>
              <a:rPr lang="en-US" sz="1800" b="1" u="sng" dirty="0"/>
              <a:t>Offer all patients with unprovoked DVT or unprovoked pulmonary embolism who are not already known to have cancer the following investigations: </a:t>
            </a:r>
            <a:r>
              <a:rPr lang="en-US" sz="1800" dirty="0"/>
              <a:t>a physical examination (guided by the patient’s full history), chest radiography, blood tests (full blood count, serum calcium, and liver function tests), and urine analysis. </a:t>
            </a:r>
          </a:p>
          <a:p>
            <a:pPr lvl="1"/>
            <a:r>
              <a:rPr lang="en-US" sz="1600" dirty="0"/>
              <a:t>[Based on low quality evidence from </a:t>
            </a:r>
            <a:r>
              <a:rPr lang="en-US" sz="1600" dirty="0" err="1"/>
              <a:t>randomised</a:t>
            </a:r>
            <a:r>
              <a:rPr lang="en-US" sz="1600" dirty="0"/>
              <a:t> controlled trials]</a:t>
            </a:r>
          </a:p>
          <a:p>
            <a:endParaRPr lang="en-US" sz="1800" dirty="0"/>
          </a:p>
          <a:p>
            <a:r>
              <a:rPr lang="en-US" sz="1800" b="1" u="sng" dirty="0"/>
              <a:t>Consider further investigations for cancer with an abdominopelvic CT scan (and mammography for women) in all patients aged over 40 years with a first unprovoked DVT or pulmonary embolism who do not have signs or symptoms of cancer based on the above initial assessment.</a:t>
            </a:r>
          </a:p>
          <a:p>
            <a:pPr lvl="1"/>
            <a:r>
              <a:rPr lang="en-US" sz="1600" dirty="0"/>
              <a:t>[</a:t>
            </a:r>
            <a:r>
              <a:rPr lang="en-US" sz="1600" i="1" dirty="0"/>
              <a:t>Based on low quality evidence from a </a:t>
            </a:r>
            <a:r>
              <a:rPr lang="en-US" sz="1600" i="1" dirty="0" err="1"/>
              <a:t>randomised</a:t>
            </a:r>
            <a:r>
              <a:rPr lang="en-US" sz="1600" i="1" dirty="0"/>
              <a:t> controlled trial and on a published cost effectiveness analysis with potentially serious limitations and partial </a:t>
            </a:r>
            <a:r>
              <a:rPr lang="it-IT" sz="1600" i="1" dirty="0" err="1"/>
              <a:t>applicability</a:t>
            </a:r>
            <a:r>
              <a:rPr lang="it-IT" sz="1600" dirty="0"/>
              <a:t>]</a:t>
            </a:r>
            <a:endParaRPr lang="en-US" sz="1600" dirty="0"/>
          </a:p>
          <a:p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06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eziopatogenesi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Quando alla massiva generazione di trombina si accompagna un </a:t>
            </a:r>
            <a:r>
              <a:rPr lang="it-IT" sz="2400" b="1" u="sng" dirty="0"/>
              <a:t>massivo consumo dei fattori emostatici </a:t>
            </a:r>
            <a:r>
              <a:rPr lang="it-IT" sz="2400" u="sng" dirty="0"/>
              <a:t>e </a:t>
            </a:r>
            <a:r>
              <a:rPr lang="it-IT" sz="2400" b="1" u="sng" dirty="0"/>
              <a:t>delle piastrine </a:t>
            </a:r>
            <a:r>
              <a:rPr lang="it-IT" sz="2400" dirty="0"/>
              <a:t>con concomitante imponente attivazione del </a:t>
            </a:r>
            <a:r>
              <a:rPr lang="it-IT" sz="2400" b="1" u="sng" dirty="0"/>
              <a:t>processo fibrinolitico</a:t>
            </a:r>
            <a:r>
              <a:rPr lang="it-IT" sz="2400" dirty="0"/>
              <a:t>, le </a:t>
            </a:r>
            <a:r>
              <a:rPr lang="it-IT" sz="2400" b="1" u="sng" dirty="0"/>
              <a:t>emorragie</a:t>
            </a:r>
            <a:r>
              <a:rPr lang="it-IT" sz="2400" dirty="0"/>
              <a:t> dominano il quadro clinico. </a:t>
            </a:r>
          </a:p>
          <a:p>
            <a:endParaRPr lang="it-IT" sz="2400" dirty="0"/>
          </a:p>
          <a:p>
            <a:r>
              <a:rPr lang="it-IT" sz="2400" dirty="0"/>
              <a:t>In questo caso, talora, la CID è denominata anche </a:t>
            </a:r>
            <a:r>
              <a:rPr lang="it-IT" sz="2400" b="1" u="sng" dirty="0" err="1"/>
              <a:t>coagulopatia</a:t>
            </a:r>
            <a:r>
              <a:rPr lang="it-IT" sz="2400" b="1" u="sng" dirty="0"/>
              <a:t> da consumo </a:t>
            </a:r>
            <a:r>
              <a:rPr lang="it-IT" sz="2400" dirty="0"/>
              <a:t>o sindrome da defibrinazione.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CED7-8E27-4BB3-A89A-736204E86CA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923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949</TotalTime>
  <Words>5907</Words>
  <Application>Microsoft Office PowerPoint</Application>
  <PresentationFormat>Presentazione su schermo (4:3)</PresentationFormat>
  <Paragraphs>541</Paragraphs>
  <Slides>85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85</vt:i4>
      </vt:variant>
    </vt:vector>
  </HeadingPairs>
  <TitlesOfParts>
    <vt:vector size="92" baseType="lpstr">
      <vt:lpstr>Arial</vt:lpstr>
      <vt:lpstr>Calibri</vt:lpstr>
      <vt:lpstr>OTNEJMScalaSansLF-Bold</vt:lpstr>
      <vt:lpstr>Symbol</vt:lpstr>
      <vt:lpstr>Times-Bold</vt:lpstr>
      <vt:lpstr>Times-BoldItalic</vt:lpstr>
      <vt:lpstr>Chiaro</vt:lpstr>
      <vt:lpstr>Coagulazione  intravascolare  disseminata</vt:lpstr>
      <vt:lpstr>CID: Definizione</vt:lpstr>
      <vt:lpstr>Eziopatogenesi</vt:lpstr>
      <vt:lpstr>eziopatogenesi</vt:lpstr>
      <vt:lpstr>eziopatogenesi</vt:lpstr>
      <vt:lpstr>eziopatogenesi</vt:lpstr>
      <vt:lpstr>Presentazione standard di PowerPoint</vt:lpstr>
      <vt:lpstr>eziopatogenesi</vt:lpstr>
      <vt:lpstr>eziopatogenesi</vt:lpstr>
      <vt:lpstr>eziopatogenesi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Sintomatologia clinica</vt:lpstr>
      <vt:lpstr>Sintomatologia clinica</vt:lpstr>
      <vt:lpstr>Sintomatologia clinica</vt:lpstr>
      <vt:lpstr>Diagnosi</vt:lpstr>
      <vt:lpstr>diagnosi</vt:lpstr>
      <vt:lpstr>Esame dello striscio di sangue periferico in corso di CID</vt:lpstr>
      <vt:lpstr>Diagnosi differenziale della CID</vt:lpstr>
      <vt:lpstr>Prognosi</vt:lpstr>
      <vt:lpstr>Terapia</vt:lpstr>
      <vt:lpstr>terapia</vt:lpstr>
      <vt:lpstr>terapia</vt:lpstr>
      <vt:lpstr>terapia</vt:lpstr>
      <vt:lpstr>terapia</vt:lpstr>
      <vt:lpstr>trombofilia</vt:lpstr>
      <vt:lpstr>Trombofilia: definizioni</vt:lpstr>
      <vt:lpstr>Trombofilia: definizioni</vt:lpstr>
      <vt:lpstr>Fattori di rischio per lo sviluppo di trombosi</vt:lpstr>
      <vt:lpstr>trombofilia</vt:lpstr>
      <vt:lpstr>TROMBOEMBOLISMO VENOSO</vt:lpstr>
      <vt:lpstr>TROMBOEMBOLISMO VENOSO</vt:lpstr>
      <vt:lpstr>TROMBOEMBOLISMO VENOSO</vt:lpstr>
      <vt:lpstr>TROMBOEMBOLISMO VENOSO</vt:lpstr>
      <vt:lpstr>TROMBOEMBOLISMO VENOSO</vt:lpstr>
      <vt:lpstr>Risk factors and thrombosis</vt:lpstr>
      <vt:lpstr>Risk factors and thrombosis</vt:lpstr>
      <vt:lpstr>Threshold model of thrombosis risk </vt:lpstr>
      <vt:lpstr>Situazioni cliniche acquisite ad aumentato rischio di tromboembolismo venoso</vt:lpstr>
      <vt:lpstr>Presentazione standard di PowerPoint</vt:lpstr>
      <vt:lpstr>Inherited thrombophilia</vt:lpstr>
      <vt:lpstr>Presentazione standard di PowerPoint</vt:lpstr>
      <vt:lpstr>Prevalenza e rilevanza clinica</vt:lpstr>
      <vt:lpstr>Trombofilia ereditaria</vt:lpstr>
      <vt:lpstr>Trombofilia ereditaria</vt:lpstr>
      <vt:lpstr>Resistenza congenita alla proteina C attivata</vt:lpstr>
      <vt:lpstr>Method of  inactivation of factor V; inability of activated protein C, to inactive factor Va when the factor V Leiden mutation is present.</vt:lpstr>
      <vt:lpstr>Resistenza congenita alla proteina C attivata</vt:lpstr>
      <vt:lpstr>Resistenza congenita alla proteina C attivata</vt:lpstr>
      <vt:lpstr>Protrombina G 20210A</vt:lpstr>
      <vt:lpstr>Sites of action of the natural anticoagulants</vt:lpstr>
      <vt:lpstr>Deficit congenito di antitrombina</vt:lpstr>
      <vt:lpstr>Deficit congenito di antitrombina</vt:lpstr>
      <vt:lpstr>Deficit congenito di proteina C</vt:lpstr>
      <vt:lpstr>Deficit congenito di proteina C</vt:lpstr>
      <vt:lpstr>Deficit congenito di proteina S</vt:lpstr>
      <vt:lpstr>Deficit congenito di proteina S</vt:lpstr>
      <vt:lpstr>Deficit congenito di plasminogeno</vt:lpstr>
      <vt:lpstr>Deficit congenito di cofattore eparinico II</vt:lpstr>
      <vt:lpstr>Deficit congenito di trombomodulina</vt:lpstr>
      <vt:lpstr>Trombofilia ereditaria indotta dall’iperomocisteinemia</vt:lpstr>
      <vt:lpstr>Homocysteine pathway</vt:lpstr>
      <vt:lpstr>Inherited hyperhomocysteinemia</vt:lpstr>
      <vt:lpstr>Acquired hyperhomocysteinemia</vt:lpstr>
      <vt:lpstr>Trombofilia ereditaria indotta dall’iperomocisteinemia</vt:lpstr>
      <vt:lpstr>Trombofilia ereditaria indotta dall’iperomocisteinemia</vt:lpstr>
      <vt:lpstr>Presentazione standard di PowerPoint</vt:lpstr>
      <vt:lpstr>Trombofilia ereditaria indotta dall’iperomocisteinemia</vt:lpstr>
      <vt:lpstr>Trombofilia ereditaria indotta dall’iperomocisteinemia</vt:lpstr>
      <vt:lpstr>Should patients with elevated homocysteine be treated?</vt:lpstr>
      <vt:lpstr>Who Should Be Tested for MTHFR Mutations?</vt:lpstr>
      <vt:lpstr>Principi di terapia e profilassi</vt:lpstr>
      <vt:lpstr>Principi di terapia e profilassi</vt:lpstr>
      <vt:lpstr>Principi di terapia e profilassi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Investigations for thrombophilia (NICE)</vt:lpstr>
      <vt:lpstr>Investigations for thrombophilia (NICE)</vt:lpstr>
      <vt:lpstr> Investigations for cancer (NICE)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rigolin</dc:creator>
  <cp:lastModifiedBy>unife</cp:lastModifiedBy>
  <cp:revision>102</cp:revision>
  <dcterms:created xsi:type="dcterms:W3CDTF">2013-10-14T14:09:31Z</dcterms:created>
  <dcterms:modified xsi:type="dcterms:W3CDTF">2017-11-20T13:39:27Z</dcterms:modified>
</cp:coreProperties>
</file>