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7" r:id="rId10"/>
    <p:sldId id="264" r:id="rId11"/>
    <p:sldId id="265" r:id="rId12"/>
    <p:sldId id="266" r:id="rId13"/>
    <p:sldId id="276" r:id="rId14"/>
    <p:sldId id="268" r:id="rId15"/>
    <p:sldId id="269" r:id="rId16"/>
    <p:sldId id="274" r:id="rId17"/>
    <p:sldId id="271" r:id="rId18"/>
    <p:sldId id="277" r:id="rId19"/>
    <p:sldId id="278" r:id="rId20"/>
    <p:sldId id="270" r:id="rId21"/>
    <p:sldId id="272" r:id="rId2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69327A4-E3F8-48EE-B8F2-E8484ADEDE75}" type="datetimeFigureOut">
              <a:rPr lang="it-IT"/>
              <a:pPr>
                <a:defRPr/>
              </a:pPr>
              <a:t>01/05/2016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49DFF28-FFEC-4245-B3F2-5B191C46B45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smtClean="0"/>
              <a:t>SOCIOLOGIA DELLA SALUTE E DELLA MEDICINA G.GIARELLI E E.VENNERI, 2009</a:t>
            </a:r>
          </a:p>
        </p:txBody>
      </p:sp>
      <p:sp>
        <p:nvSpPr>
          <p:cNvPr id="1741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BAD650-4D6A-47DC-890B-2C3171584FAF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7D9D6-D36B-469B-914E-D23601E1382B}" type="datetimeFigureOut">
              <a:rPr lang="it-IT"/>
              <a:pPr>
                <a:defRPr/>
              </a:pPr>
              <a:t>01/05/2016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784C1-BFA9-4E73-BB1F-8BBF7B8898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DB8CC-3FDE-4BF6-8556-B29B055D561F}" type="datetimeFigureOut">
              <a:rPr lang="it-IT"/>
              <a:pPr>
                <a:defRPr/>
              </a:pPr>
              <a:t>01/05/2016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8DABD-A176-4552-8F40-86ABDD06D99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68BB7-1360-49FB-B4DB-1D93891CA15F}" type="datetimeFigureOut">
              <a:rPr lang="it-IT"/>
              <a:pPr>
                <a:defRPr/>
              </a:pPr>
              <a:t>01/05/2016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D3189-7FE5-48F3-ACEE-7299A7E11A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19C8C-8400-4FD5-A56B-249E61826BDC}" type="datetimeFigureOut">
              <a:rPr lang="it-IT"/>
              <a:pPr>
                <a:defRPr/>
              </a:pPr>
              <a:t>01/05/2016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99792-DFFD-46AB-94E5-9BF74F7A9C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A3B1A-418E-4524-B1F9-07D7C8B16516}" type="datetimeFigureOut">
              <a:rPr lang="it-IT"/>
              <a:pPr>
                <a:defRPr/>
              </a:pPr>
              <a:t>01/05/2016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2EB08-8CDF-4789-A209-061121E204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40E04-3FB5-426D-B4DB-EA7B779D6DE8}" type="datetimeFigureOut">
              <a:rPr lang="it-IT"/>
              <a:pPr>
                <a:defRPr/>
              </a:pPr>
              <a:t>01/05/2016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93750-844B-4D3D-BC21-D304412927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3D52D-FFA6-40A6-9DEE-00F4E9D7BD27}" type="datetimeFigureOut">
              <a:rPr lang="it-IT"/>
              <a:pPr>
                <a:defRPr/>
              </a:pPr>
              <a:t>01/05/2016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AEEEF-63C0-403E-A5D9-A48828785A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82F6F-6AA9-49AC-B5CE-AE42C17340F2}" type="datetimeFigureOut">
              <a:rPr lang="it-IT"/>
              <a:pPr>
                <a:defRPr/>
              </a:pPr>
              <a:t>01/05/2016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CCB29-0F09-4F2B-ABC4-B42BDF3FF8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AC8BC-8045-42E2-8D49-85753F384D13}" type="datetimeFigureOut">
              <a:rPr lang="it-IT"/>
              <a:pPr>
                <a:defRPr/>
              </a:pPr>
              <a:t>01/05/2016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73DD9-D749-4450-86D1-0170E189D3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55121-596C-484B-B2BA-E76BC18A2318}" type="datetimeFigureOut">
              <a:rPr lang="it-IT"/>
              <a:pPr>
                <a:defRPr/>
              </a:pPr>
              <a:t>01/05/2016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360DE-07B0-4142-B585-3D817B6613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17D0F-0BC4-4C72-A9D2-9A0016102F78}" type="datetimeFigureOut">
              <a:rPr lang="it-IT"/>
              <a:pPr>
                <a:defRPr/>
              </a:pPr>
              <a:t>01/05/2016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B9908-AE77-4EF5-93A5-3BC1E69799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87D1C2-1530-4EEC-BBA5-4B0719DD3EFF}" type="datetimeFigureOut">
              <a:rPr lang="it-IT"/>
              <a:pPr>
                <a:defRPr/>
              </a:pPr>
              <a:t>01/05/2016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58B23C-0521-4216-A57D-5CADA15A429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ulia.bertacchi@auslromagna.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435975" cy="126876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 smtClean="0"/>
              <a:t>Programma 02-05-2016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200" dirty="0" smtClean="0"/>
              <a:t>(all’interno del corso di </a:t>
            </a:r>
            <a:r>
              <a:rPr lang="it-IT" sz="2200" i="1" dirty="0" smtClean="0"/>
              <a:t>Metodiche Didattiche e Tutoriali  </a:t>
            </a:r>
            <a:r>
              <a:rPr lang="it-IT" sz="2200" dirty="0" smtClean="0"/>
              <a:t>Prof. Mirco </a:t>
            </a:r>
            <a:r>
              <a:rPr lang="it-IT" sz="2200" dirty="0" err="1" smtClean="0"/>
              <a:t>Peccenini</a:t>
            </a:r>
            <a:r>
              <a:rPr lang="it-IT" sz="2200" dirty="0" smtClean="0"/>
              <a:t>)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420641"/>
          </a:xfrm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L’integrazione inter-professionale  </a:t>
            </a:r>
            <a:r>
              <a:rPr lang="it-IT" dirty="0" smtClean="0">
                <a:solidFill>
                  <a:srgbClr val="FF0000"/>
                </a:solidFill>
              </a:rPr>
              <a:t>in una cornice di Community Care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comunicazione strategica </a:t>
            </a:r>
            <a:r>
              <a:rPr lang="it-IT" dirty="0" smtClean="0"/>
              <a:t>nelle Professioni Sanitarie. Applicare il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 CASE.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dirty="0" smtClean="0"/>
              <a:t>Il paziente multiproblematico. Applicare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l’Analisi funzionale </a:t>
            </a:r>
            <a:r>
              <a:rPr lang="it-IT" dirty="0" smtClean="0"/>
              <a:t>dei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Comportamenti Problema</a:t>
            </a:r>
            <a:r>
              <a:rPr lang="it-IT" dirty="0" smtClean="0"/>
              <a:t>.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 Building</a:t>
            </a:r>
            <a:r>
              <a:rPr lang="it-IT" dirty="0" smtClean="0"/>
              <a:t>  (lavoro di gruppo)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it-IT" dirty="0"/>
          </a:p>
        </p:txBody>
      </p:sp>
      <p:pic>
        <p:nvPicPr>
          <p:cNvPr id="14339" name="Picture 2" descr="http://ww2.unime.it/weblab/images/uniferrara_stem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8641"/>
            <a:ext cx="73603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1475656" y="5733256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 smtClean="0"/>
              <a:t>Dr.ssa Giulia </a:t>
            </a:r>
            <a:r>
              <a:rPr lang="it-IT" b="1" dirty="0" err="1" smtClean="0"/>
              <a:t>Bertacchi</a:t>
            </a:r>
            <a:r>
              <a:rPr lang="it-IT" b="1" dirty="0" smtClean="0"/>
              <a:t> </a:t>
            </a:r>
          </a:p>
          <a:p>
            <a:pPr algn="r"/>
            <a:r>
              <a:rPr lang="it-IT" i="1" dirty="0" smtClean="0"/>
              <a:t>Educatrice Professionale- Azienda Usl della Romagna </a:t>
            </a:r>
          </a:p>
          <a:p>
            <a:pPr algn="r"/>
            <a:r>
              <a:rPr lang="it-IT" dirty="0" smtClean="0">
                <a:hlinkClick r:id="rId3"/>
              </a:rPr>
              <a:t>giulia.bertacchi@auslromagna.it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4 livelli di </a:t>
            </a:r>
            <a:r>
              <a:rPr lang="it-IT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OPERATIVITA’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dell’Integrazione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8" name="Segnaposto contenuto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it-IT" smtClean="0"/>
              <a:t>COMUNITARIO: operatore-utente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t-IT" smtClean="0"/>
              <a:t>PROFESSIONALE: tra diverse professionalità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t-IT" smtClean="0"/>
              <a:t>GESTIONALE: integrazione tra servizi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t-IT" smtClean="0"/>
              <a:t>ISTITUZIONALE: tra strutture decisionali politiche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6021288"/>
            <a:ext cx="8964488" cy="836712"/>
          </a:xfrm>
          <a:noFill/>
          <a:ln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500" i="1" dirty="0" err="1" smtClean="0">
                <a:sym typeface="Wingdings" pitchFamily="2" charset="2"/>
              </a:rPr>
              <a:t>F.Longo</a:t>
            </a:r>
            <a:r>
              <a:rPr lang="it-IT" sz="2500" i="1" dirty="0" smtClean="0">
                <a:sym typeface="Wingdings" pitchFamily="2" charset="2"/>
              </a:rPr>
              <a:t> (2000) Logiche e strumenti manageriali per l’integrazione tra settore socio-assistenziale,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500" i="1" dirty="0" smtClean="0">
                <a:sym typeface="Wingdings" pitchFamily="2" charset="2"/>
              </a:rPr>
              <a:t>socio-sanitario e sanitario.</a:t>
            </a:r>
            <a:endParaRPr lang="it-IT" sz="2500" i="1" dirty="0"/>
          </a:p>
        </p:txBody>
      </p:sp>
      <p:sp>
        <p:nvSpPr>
          <p:cNvPr id="5" name="Rettangolo 4"/>
          <p:cNvSpPr/>
          <p:nvPr/>
        </p:nvSpPr>
        <p:spPr>
          <a:xfrm>
            <a:off x="250825" y="476250"/>
            <a:ext cx="3600450" cy="15700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/>
              <a:t>Integrazione </a:t>
            </a:r>
            <a:r>
              <a:rPr lang="it-IT" sz="2400" dirty="0">
                <a:solidFill>
                  <a:schemeClr val="tx1"/>
                </a:solidFill>
              </a:rPr>
              <a:t>ORIZZONTALE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/>
              <a:t>Per aree contigue di medesimo livello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/>
              <a:t>Competenza/metodologia</a:t>
            </a:r>
          </a:p>
        </p:txBody>
      </p:sp>
      <p:sp>
        <p:nvSpPr>
          <p:cNvPr id="6" name="Rettangolo 5"/>
          <p:cNvSpPr/>
          <p:nvPr/>
        </p:nvSpPr>
        <p:spPr>
          <a:xfrm>
            <a:off x="5148263" y="476250"/>
            <a:ext cx="3240087" cy="15700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/>
              <a:t>Integrazione </a:t>
            </a:r>
            <a:r>
              <a:rPr lang="it-IT" sz="2400" dirty="0">
                <a:solidFill>
                  <a:schemeClr val="tx1"/>
                </a:solidFill>
              </a:rPr>
              <a:t>VERTICALE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/>
              <a:t>Percorsi di intervento o di trattamento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/>
              <a:t>Caratteristiche</a:t>
            </a:r>
          </a:p>
        </p:txBody>
      </p:sp>
      <p:sp>
        <p:nvSpPr>
          <p:cNvPr id="7" name="Rettangolo 6"/>
          <p:cNvSpPr/>
          <p:nvPr/>
        </p:nvSpPr>
        <p:spPr>
          <a:xfrm>
            <a:off x="827088" y="3068638"/>
            <a:ext cx="7561262" cy="2832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 EQUIPE</a:t>
            </a:r>
            <a:endParaRPr lang="it-IT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dirty="0">
                <a:sym typeface="Wingdings" pitchFamily="2" charset="2"/>
              </a:rPr>
              <a:t> “modalità di erogazione delle prestazioni previste dai progetti di salute territoriale e comunitaria: interviene nella lettura del bisogno e del disagio evidenziando il quadro conoscitivo e valutativo a più dimensioni del problema, delle potenzialità e delle risorse personali e del contesto; per mettere a fuoco obiettivi e azioni del progetto individuale in una cornice di raggiungimento di una miglior qualità di vita”. </a:t>
            </a:r>
          </a:p>
        </p:txBody>
      </p:sp>
      <p:sp>
        <p:nvSpPr>
          <p:cNvPr id="8" name="Freccia in giù 7"/>
          <p:cNvSpPr/>
          <p:nvPr/>
        </p:nvSpPr>
        <p:spPr>
          <a:xfrm>
            <a:off x="3924300" y="1989138"/>
            <a:ext cx="1152525" cy="9350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140200" y="981075"/>
            <a:ext cx="719138" cy="64611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 smtClean="0"/>
              <a:t>Come garantire l’integrazione interprofessionale ?</a:t>
            </a:r>
            <a:endParaRPr lang="it-IT" b="1" dirty="0"/>
          </a:p>
        </p:txBody>
      </p:sp>
      <p:sp>
        <p:nvSpPr>
          <p:cNvPr id="2662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Consapevolezza che la professionalità è un </a:t>
            </a:r>
            <a:r>
              <a:rPr lang="it-IT" b="1" smtClean="0"/>
              <a:t>attributo</a:t>
            </a:r>
            <a:r>
              <a:rPr lang="it-IT" smtClean="0"/>
              <a:t> comune che può esser condiviso</a:t>
            </a:r>
          </a:p>
          <a:p>
            <a:r>
              <a:rPr lang="it-IT" smtClean="0"/>
              <a:t>Reciproco riconoscimento delle </a:t>
            </a:r>
            <a:r>
              <a:rPr lang="it-IT" b="1" smtClean="0"/>
              <a:t>identità </a:t>
            </a:r>
            <a:r>
              <a:rPr lang="it-IT" smtClean="0"/>
              <a:t>professionali e delle </a:t>
            </a:r>
            <a:r>
              <a:rPr lang="it-IT" b="1" smtClean="0"/>
              <a:t>competenze</a:t>
            </a:r>
            <a:r>
              <a:rPr lang="it-IT" smtClean="0"/>
              <a:t> specifiche</a:t>
            </a:r>
          </a:p>
          <a:p>
            <a:r>
              <a:rPr lang="it-IT" smtClean="0"/>
              <a:t>Sviluppo di una </a:t>
            </a:r>
            <a:r>
              <a:rPr lang="it-IT" b="1" smtClean="0"/>
              <a:t>cultura comune </a:t>
            </a:r>
            <a:r>
              <a:rPr lang="it-IT" smtClean="0"/>
              <a:t>per gestire unitariamente processi (input e output) che sono comuni</a:t>
            </a:r>
          </a:p>
          <a:p>
            <a:endParaRPr lang="it-IT" sz="1600" i="1" smtClean="0"/>
          </a:p>
          <a:p>
            <a:pPr>
              <a:buFont typeface="Arial" charset="0"/>
              <a:buNone/>
            </a:pPr>
            <a:r>
              <a:rPr lang="it-IT" sz="1800" i="1" smtClean="0"/>
              <a:t>    Ducci V. (1990) Percorsi di integrazione nei servizi sociosanitari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age.slidesharecdn.com/leprofessionisocialiesanitarienellelorodifferenzediruolo-nuovimodelliestrumentidiintegrazioneprofessionale-111003122716-phpapp02/95/le-professioni-sociali-e-sanitarie-nelle-loro-differenze-di-ruolo-nuovi-modelli-e-strumenti-di-integrazione-professionale-21-728.jpg?cb=13176456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8497887" cy="62642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Quindi ?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  <a:noFill/>
          <a:ln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ERRORE COMUNE: L’equipe è una somma tra diverse professionalità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Si deve avviare </a:t>
            </a:r>
            <a:r>
              <a:rPr lang="it-IT" b="1" dirty="0" err="1" smtClean="0"/>
              <a:t>un…</a:t>
            </a:r>
            <a:endParaRPr lang="it-IT" b="1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INTERPROFESSIONALE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nel quale i diversi operatori mettono in campo le proprie individualità (</a:t>
            </a:r>
            <a:r>
              <a:rPr lang="it-IT" dirty="0" err="1" smtClean="0"/>
              <a:t>competence</a:t>
            </a:r>
            <a:r>
              <a:rPr lang="it-IT" dirty="0" smtClean="0"/>
              <a:t>) e specificità professionale (</a:t>
            </a:r>
            <a:r>
              <a:rPr lang="it-IT" dirty="0" err="1" smtClean="0"/>
              <a:t>core</a:t>
            </a:r>
            <a:r>
              <a:rPr lang="it-IT" dirty="0" smtClean="0"/>
              <a:t>), dando vita ad un intreccio di “</a:t>
            </a:r>
            <a:r>
              <a:rPr lang="it-IT" dirty="0" err="1" smtClean="0"/>
              <a:t>pluricompetenze</a:t>
            </a:r>
            <a:r>
              <a:rPr lang="it-IT" dirty="0" smtClean="0"/>
              <a:t>” che è alla base del lavoro di équipe.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 </a:t>
            </a:r>
            <a:r>
              <a:rPr lang="it-IT" u="sng" dirty="0" smtClean="0"/>
              <a:t>Diventando altresì :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 smtClean="0"/>
              <a:t>Flessibili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 smtClean="0"/>
              <a:t>Comunicativi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 smtClean="0"/>
              <a:t>Operativi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 smtClean="0"/>
              <a:t>Acquisizione di </a:t>
            </a:r>
            <a:r>
              <a:rPr lang="it-IT" b="1" dirty="0" smtClean="0">
                <a:solidFill>
                  <a:srgbClr val="0070C0"/>
                </a:solidFill>
              </a:rPr>
              <a:t>KEY COMPETENCES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95408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Quali </a:t>
            </a:r>
            <a:r>
              <a:rPr lang="it-IT" b="1" dirty="0" smtClean="0"/>
              <a:t>KEY</a:t>
            </a:r>
            <a:r>
              <a:rPr lang="it-IT" dirty="0" smtClean="0"/>
              <a:t> COMPETENCES 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832648"/>
          </a:xfrm>
        </p:spPr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i="1" u="sng" dirty="0" smtClean="0">
                <a:solidFill>
                  <a:srgbClr val="0070C0"/>
                </a:solidFill>
              </a:rPr>
              <a:t>RELAZIONALI</a:t>
            </a:r>
            <a:r>
              <a:rPr lang="it-IT" i="1" dirty="0" smtClean="0"/>
              <a:t>: </a:t>
            </a:r>
            <a:r>
              <a:rPr lang="it-IT" dirty="0" smtClean="0"/>
              <a:t>gestione terapeutica, educare e responsabilizzare il paziente per un autogestione e un utilizzo delle risorse e </a:t>
            </a:r>
            <a:r>
              <a:rPr lang="it-IT" dirty="0" err="1" smtClean="0"/>
              <a:t>servizi…</a:t>
            </a:r>
            <a:endParaRPr lang="it-IT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 dell’</a:t>
            </a:r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empowerment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applicazione della </a:t>
            </a:r>
            <a:r>
              <a:rPr lang="it-IT" sz="39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SAFETY PATIENT</a:t>
            </a:r>
            <a:endParaRPr lang="it-IT" sz="3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i="1" u="sng" dirty="0" smtClean="0">
                <a:solidFill>
                  <a:srgbClr val="0070C0"/>
                </a:solidFill>
              </a:rPr>
              <a:t>ORGANIZZATIVE</a:t>
            </a:r>
            <a:r>
              <a:rPr lang="it-IT" i="1" dirty="0" smtClean="0"/>
              <a:t>: </a:t>
            </a:r>
            <a:r>
              <a:rPr lang="it-IT" dirty="0" smtClean="0"/>
              <a:t>conoscenza dei meccanismi procedurali e amministrativi del sistema, integrazione delle proprie pratiche professionali con quelle dei professionisti Interni/Esterni al percorso di cura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i="1" u="sng" dirty="0" smtClean="0">
                <a:solidFill>
                  <a:srgbClr val="0070C0"/>
                </a:solidFill>
              </a:rPr>
              <a:t>TECNICHE</a:t>
            </a:r>
            <a:r>
              <a:rPr lang="it-IT" i="1" dirty="0" smtClean="0"/>
              <a:t>( O CLINICO-ASSISTENZIALI): </a:t>
            </a:r>
            <a:r>
              <a:rPr lang="it-IT" dirty="0" smtClean="0"/>
              <a:t>insieme delle specifiche conoscenze e capacità connesse all’esercizio efficace dell’attività professionale</a:t>
            </a:r>
            <a:endParaRPr lang="it-IT" i="1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</p:txBody>
      </p:sp>
      <p:cxnSp>
        <p:nvCxnSpPr>
          <p:cNvPr id="5" name="Connettore 2 4"/>
          <p:cNvCxnSpPr/>
          <p:nvPr/>
        </p:nvCxnSpPr>
        <p:spPr>
          <a:xfrm flipH="1">
            <a:off x="6948488" y="2420938"/>
            <a:ext cx="503237" cy="2159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9700" name="Picture 2" descr="C:\Program Files (x86)\Microsoft Office\MEDIA\CAGCAT10\j025234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455820">
            <a:off x="7569200" y="360363"/>
            <a:ext cx="1387475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 rtlCol="0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Costituendo altresì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b="1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800" dirty="0" smtClean="0"/>
              <a:t> </a:t>
            </a:r>
            <a:r>
              <a:rPr lang="it-IT" sz="4800" b="1" u="sng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l’ADVANCE CORE </a:t>
            </a:r>
            <a:r>
              <a:rPr lang="it-IT" sz="4800" b="1" u="sng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COMPETENCE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800" b="1" u="sng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del Tutor</a:t>
            </a:r>
            <a:r>
              <a:rPr lang="it-IT" b="1" u="sng" dirty="0" smtClean="0"/>
              <a:t>:</a:t>
            </a:r>
            <a:endParaRPr lang="it-IT" b="1" u="sng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b="1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Leadership e </a:t>
            </a:r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making</a:t>
            </a:r>
            <a:r>
              <a:rPr lang="it-IT" dirty="0" smtClean="0"/>
              <a:t>  per guidare e interagire con i/tra i membri del team assistenziale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EBN (</a:t>
            </a:r>
            <a:r>
              <a:rPr lang="it-IT" dirty="0" err="1" smtClean="0"/>
              <a:t>Evidence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Nursing) ed EBM (</a:t>
            </a:r>
            <a:r>
              <a:rPr lang="it-IT" dirty="0" err="1" smtClean="0"/>
              <a:t>Evidence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Medicine)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Case Management (efficace gestione del caso clinico)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Competenze Digitali (nuovi sistemi di comunicazione e relazione sociale applicabili nella realtà operativa quotidiana)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 smtClean="0"/>
              <a:t>Formare per l’integrazione interprofessionale 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388" y="1600200"/>
            <a:ext cx="8964612" cy="49974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i="1" dirty="0" smtClean="0"/>
              <a:t>Max benefici  </a:t>
            </a:r>
            <a:r>
              <a:rPr lang="it-IT" i="1" dirty="0" err="1" smtClean="0"/>
              <a:t>VS</a:t>
            </a:r>
            <a:r>
              <a:rPr lang="it-IT" i="1" dirty="0" smtClean="0"/>
              <a:t>.  Max costi di tempo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Intervenire sul piano organizzativo, formativo e comunicativo attraverso: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CREW RESOURCES MANAGEMENT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 TRAINING o Formazione sul Campo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4356100" y="3789363"/>
            <a:ext cx="107950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 err="1" smtClean="0"/>
              <a:t>Crew</a:t>
            </a:r>
            <a:r>
              <a:rPr lang="it-IT" b="1" dirty="0" smtClean="0"/>
              <a:t> </a:t>
            </a:r>
            <a:r>
              <a:rPr lang="it-IT" b="1" dirty="0" err="1" smtClean="0"/>
              <a:t>Resources</a:t>
            </a:r>
            <a:r>
              <a:rPr lang="it-IT" b="1" dirty="0" smtClean="0"/>
              <a:t> Management</a:t>
            </a:r>
            <a:endParaRPr lang="it-IT" b="1" dirty="0"/>
          </a:p>
        </p:txBody>
      </p:sp>
      <p:pic>
        <p:nvPicPr>
          <p:cNvPr id="32770" name="Picture 2" descr="http://image.slidesharecdn.com/leprofessionisocialiesanitarienellelorodifferenzediruolo-nuovimodelliestrumentidiintegrazioneprofessionale-111003122716-phpapp02/95/le-professioni-sociali-e-sanitarie-nelle-loro-differenze-di-ruolo-nuovi-modelli-e-strumenti-di-integrazione-professionale-24-728.jpg?cb=13176456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 smtClean="0"/>
              <a:t>Formazione sul Campo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(ex </a:t>
            </a:r>
            <a:r>
              <a:rPr lang="it-IT" dirty="0" err="1" smtClean="0"/>
              <a:t>Simulation</a:t>
            </a:r>
            <a:r>
              <a:rPr lang="it-IT" dirty="0" smtClean="0"/>
              <a:t> Training)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È </a:t>
            </a:r>
            <a:r>
              <a:rPr lang="it-IT" dirty="0" smtClean="0"/>
              <a:t>programmata annualmente</a:t>
            </a: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Ha obiettivi </a:t>
            </a:r>
            <a:r>
              <a:rPr lang="it-IT" dirty="0" smtClean="0"/>
              <a:t>specifici (formativo-organizzativi) sulle competenze in aree specifiche</a:t>
            </a: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Gli operatori sono seguiti dal Tutor (circolarità)</a:t>
            </a: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Accessibilità a tutti gli operatori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Formazione continua in medicina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È intensiva e </a:t>
            </a:r>
            <a:r>
              <a:rPr lang="it-IT" dirty="0" smtClean="0"/>
              <a:t>ha un numero </a:t>
            </a:r>
            <a:r>
              <a:rPr lang="it-IT" dirty="0" smtClean="0"/>
              <a:t>limitato di </a:t>
            </a:r>
            <a:r>
              <a:rPr lang="it-IT" dirty="0" smtClean="0"/>
              <a:t>ore (durante l’orario lavorativo)</a:t>
            </a: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Parte teorica e parte pratica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4213" y="1628775"/>
            <a:ext cx="7772400" cy="10795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ADVANCE CORE COMPETENCE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/>
              <a:t>delle Professioni Sanitarie </a:t>
            </a:r>
            <a:br>
              <a:rPr lang="it-IT" b="1" dirty="0" smtClean="0"/>
            </a:br>
            <a:r>
              <a:rPr lang="it-IT" b="1" dirty="0" smtClean="0"/>
              <a:t>e Socio-sanitarie: </a:t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19442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4000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Integrazione Inter-professionale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Community-care</a:t>
            </a:r>
            <a:endParaRPr lang="it-IT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nella relazione di cura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4000" dirty="0"/>
          </a:p>
        </p:txBody>
      </p:sp>
      <p:sp>
        <p:nvSpPr>
          <p:cNvPr id="5" name="Rettangolo 4"/>
          <p:cNvSpPr/>
          <p:nvPr/>
        </p:nvSpPr>
        <p:spPr>
          <a:xfrm>
            <a:off x="7884368" y="4365104"/>
            <a:ext cx="107473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2827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ADVANCE CORE COMPETENCE +</a:t>
            </a:r>
            <a:b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SAFETY PATIENT =</a:t>
            </a:r>
            <a:b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COMMUNITY CARE </a:t>
            </a:r>
            <a:endParaRPr lang="it-IT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51577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APPROCCIO OLISTICO (O UMANO)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AL PAZIENTE/UTENTE NEL PROCESSO </a:t>
            </a:r>
            <a:r>
              <a:rPr lang="it-IT" b="1" dirty="0" err="1" smtClean="0"/>
              <a:t>DI</a:t>
            </a:r>
            <a:r>
              <a:rPr lang="it-IT" b="1" dirty="0" smtClean="0"/>
              <a:t> CURA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(Ex modello </a:t>
            </a:r>
            <a:r>
              <a:rPr lang="it-IT" b="1" dirty="0" err="1" smtClean="0"/>
              <a:t>bio-psico-sociale</a:t>
            </a:r>
            <a:r>
              <a:rPr lang="it-IT" b="1" dirty="0" smtClean="0"/>
              <a:t>)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b="1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“processi attraverso i quali i sistemi sociosanitari acquisiscono e conservano una unitarietà e funzionalità ( ADVANCE CORE COMPETENCE) centrate sulla persona attiva  e responsabile nel suo processo di cura (SAFETY PATIENT)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Servizi non più orientati verso l’organizzazione  ma in funzione del prendersi cura della persona e dei suoi bisogni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 in modo OLISTICO e PROGETTUALE ( Persona, Famiglia, Usl, Servizi, Territorio, Enti)…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b="1" i="1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i="1" u="sng" dirty="0" smtClean="0"/>
              <a:t>COMMUNITY CARE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i="1" dirty="0" smtClean="0">
                <a:sym typeface="Wingdings" pitchFamily="2" charset="2"/>
              </a:rPr>
              <a:t>risultato dell’integrazione interprofessionale</a:t>
            </a:r>
            <a:endParaRPr lang="it-IT" i="1" dirty="0"/>
          </a:p>
        </p:txBody>
      </p:sp>
      <p:sp>
        <p:nvSpPr>
          <p:cNvPr id="4" name="Freccia a destra 3"/>
          <p:cNvSpPr/>
          <p:nvPr/>
        </p:nvSpPr>
        <p:spPr>
          <a:xfrm>
            <a:off x="827088" y="2060575"/>
            <a:ext cx="1008062" cy="1008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Dalla </a:t>
            </a:r>
            <a:r>
              <a:rPr lang="it-IT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shared</a:t>
            </a:r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care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 </a:t>
            </a:r>
            <a:r>
              <a:rPr lang="it-IT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care </a:t>
            </a:r>
            <a:endParaRPr lang="it-IT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50688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Da una “condivisione” ad una “integrazione”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= PRESA IN CARICO DA PARTE DELLA COMUNITA’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Attraverso 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smtClean="0"/>
              <a:t>ACCESSIBILITA’</a:t>
            </a:r>
            <a:r>
              <a:rPr lang="it-IT" dirty="0" smtClean="0"/>
              <a:t> PER L’UTENTE/PAZIENTE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smtClean="0"/>
              <a:t>CASE FINDING</a:t>
            </a:r>
            <a:r>
              <a:rPr lang="it-IT" dirty="0" smtClean="0"/>
              <a:t>: definire i bisogni espressi in semplici e complessi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smtClean="0"/>
              <a:t>ASSESSMENT:</a:t>
            </a:r>
            <a:r>
              <a:rPr lang="it-IT" dirty="0" smtClean="0"/>
              <a:t> definirne la loro rilevanza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smtClean="0"/>
              <a:t>EFFICACIA</a:t>
            </a:r>
            <a:r>
              <a:rPr lang="it-IT" dirty="0" smtClean="0"/>
              <a:t> DELLE AZIONI TERAPEUTICO-ASSISTENZIALI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smtClean="0"/>
              <a:t>EQUITA’</a:t>
            </a:r>
            <a:r>
              <a:rPr lang="it-IT" dirty="0" smtClean="0"/>
              <a:t> NELLA DISTRIBUZIONE DEI SERVIZI/RISORSE ALLA POPOLAZIONE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b="1" dirty="0" smtClean="0"/>
              <a:t>ACCETTABILITA’</a:t>
            </a:r>
            <a:r>
              <a:rPr lang="it-IT" dirty="0" smtClean="0"/>
              <a:t> SOCIALE DELL’OFFERTA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648017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I professionisti rappresentano i nodi vitali di una struttura organizzativa: a loro è infatti richiesto di “caricarsi di una parte della </a:t>
            </a:r>
            <a:r>
              <a:rPr lang="it-IT" dirty="0" err="1" smtClean="0"/>
              <a:t>mission</a:t>
            </a:r>
            <a:r>
              <a:rPr lang="it-IT" dirty="0" smtClean="0"/>
              <a:t>, degli obiettivi e delle sfide dell’azienda”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Oggi: organizzazioni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ORIZZONTALI</a:t>
            </a:r>
            <a:r>
              <a:rPr lang="it-IT" dirty="0" smtClean="0"/>
              <a:t>: conoscenza, controllo e management sono allocati in modalità diffusa in tutta l’azienda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Non si producono solo conoscenze scientifiche ma la loro applicazione ai problemi umani: il professionista che opera nelle organizzazioni sociali e sanitarie, pur con ampi margini di autonomia e di responsabilità, contribuisce allo sviluppo e all’integrazione di conoscenze rilevanti per i processi dell’ente in cui opera</a:t>
            </a:r>
            <a:r>
              <a:rPr lang="it-IT" dirty="0" smtClean="0">
                <a:sym typeface="Wingdings" pitchFamily="2" charset="2"/>
              </a:rPr>
              <a:t> KNOWLEDGE WORKER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Prima analisi sulle professioni sanitarie nel 1930 </a:t>
            </a:r>
            <a:r>
              <a:rPr lang="it-IT" dirty="0" err="1" smtClean="0"/>
              <a:t>Carr</a:t>
            </a:r>
            <a:r>
              <a:rPr lang="it-IT" dirty="0" smtClean="0"/>
              <a:t> </a:t>
            </a:r>
            <a:r>
              <a:rPr lang="it-IT" dirty="0" err="1" smtClean="0"/>
              <a:t>Saunders</a:t>
            </a:r>
            <a:r>
              <a:rPr lang="it-IT" dirty="0" smtClean="0"/>
              <a:t> e Wilson</a:t>
            </a:r>
            <a:r>
              <a:rPr lang="it-IT" dirty="0" smtClean="0">
                <a:sym typeface="Wingdings" pitchFamily="2" charset="2"/>
              </a:rPr>
              <a:t> gruppi professionali in Inghilterra (dentisti e medici, avvocati,architetti), successivamente Teoria delle Professioni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ym typeface="Wingdings" pitchFamily="2" charset="2"/>
              </a:rPr>
              <a:t>Evoluzione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professionalizzazione</a:t>
            </a:r>
            <a:r>
              <a:rPr lang="it-IT" dirty="0" smtClean="0">
                <a:sym typeface="Wingdings" pitchFamily="2" charset="2"/>
              </a:rPr>
              <a:t> di </a:t>
            </a:r>
            <a:r>
              <a:rPr lang="it-IT" dirty="0" err="1" smtClean="0">
                <a:sym typeface="Wingdings" pitchFamily="2" charset="2"/>
              </a:rPr>
              <a:t>W.Tousijin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i="1" dirty="0" smtClean="0">
                <a:sym typeface="Wingdings" pitchFamily="2" charset="2"/>
              </a:rPr>
              <a:t>“processo mediante il quale le singole occupazioni nel corso della storia, si trasformano in professioni cioè acquisiscono gli attributi speciali del </a:t>
            </a:r>
            <a:r>
              <a:rPr lang="it-IT" i="1" dirty="0" err="1" smtClean="0">
                <a:sym typeface="Wingdings" pitchFamily="2" charset="2"/>
              </a:rPr>
              <a:t>professionalismo</a:t>
            </a:r>
            <a:r>
              <a:rPr lang="it-IT" i="1" dirty="0" smtClean="0">
                <a:sym typeface="Wingdings" pitchFamily="2" charset="2"/>
              </a:rPr>
              <a:t>”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150"/>
            <a:ext cx="8686800" cy="5905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err="1" smtClean="0"/>
              <a:t>E.Greenwood</a:t>
            </a:r>
            <a:r>
              <a:rPr lang="it-IT" dirty="0" smtClean="0"/>
              <a:t>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ATTRIBUTI SPECIFICI </a:t>
            </a:r>
            <a:r>
              <a:rPr lang="it-IT" dirty="0" smtClean="0">
                <a:sym typeface="Wingdings" pitchFamily="2" charset="2"/>
              </a:rPr>
              <a:t>peculiarità dell’attività professionale per 5 elementi distintivi: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it-IT" dirty="0" smtClean="0">
                <a:sym typeface="Wingdings" pitchFamily="2" charset="2"/>
              </a:rPr>
              <a:t>Abilità superiore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it-IT" dirty="0" smtClean="0">
                <a:sym typeface="Wingdings" pitchFamily="2" charset="2"/>
              </a:rPr>
              <a:t>Autorità professionale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it-IT" dirty="0" smtClean="0">
                <a:sym typeface="Wingdings" pitchFamily="2" charset="2"/>
              </a:rPr>
              <a:t>Sanzione della comunità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it-IT" dirty="0" smtClean="0">
                <a:sym typeface="Wingdings" pitchFamily="2" charset="2"/>
              </a:rPr>
              <a:t>Regole etiche codificate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it-IT" dirty="0" smtClean="0">
                <a:sym typeface="Wingdings" pitchFamily="2" charset="2"/>
              </a:rPr>
              <a:t>Creazione di associazioni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26427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Le organizzazioni ieri: Managerialismo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Le aziende sanitarie </a:t>
            </a:r>
            <a:r>
              <a:rPr lang="it-I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oggi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PROCESSI </a:t>
            </a:r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DI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EMPOWERMENT </a:t>
            </a:r>
            <a:r>
              <a:rPr lang="it-IT" dirty="0" smtClean="0">
                <a:sym typeface="Wingdings" pitchFamily="2" charset="2"/>
              </a:rPr>
              <a:t>modello di </a:t>
            </a:r>
            <a:r>
              <a:rPr lang="it-IT" i="1" dirty="0" err="1" smtClean="0">
                <a:sym typeface="Wingdings" pitchFamily="2" charset="2"/>
              </a:rPr>
              <a:t>governance</a:t>
            </a:r>
            <a:r>
              <a:rPr lang="it-IT" dirty="0" smtClean="0">
                <a:sym typeface="Wingdings" pitchFamily="2" charset="2"/>
              </a:rPr>
              <a:t>: sviluppo attraverso il personale coinvolto nella valutazione dei processi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ym typeface="Wingdings" pitchFamily="2" charset="2"/>
              </a:rPr>
              <a:t>Nuova </a:t>
            </a:r>
            <a:r>
              <a:rPr lang="it-IT" i="1" dirty="0" smtClean="0">
                <a:sym typeface="Wingdings" pitchFamily="2" charset="2"/>
              </a:rPr>
              <a:t>competenza </a:t>
            </a:r>
            <a:r>
              <a:rPr lang="it-IT" i="1" dirty="0" err="1" smtClean="0">
                <a:sym typeface="Wingdings" pitchFamily="2" charset="2"/>
              </a:rPr>
              <a:t>etico-relazionale</a:t>
            </a:r>
            <a:r>
              <a:rPr lang="it-IT" i="1" dirty="0" smtClean="0">
                <a:sym typeface="Wingdings" pitchFamily="2" charset="2"/>
              </a:rPr>
              <a:t> del management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b="1" u="sng" dirty="0" smtClean="0">
                <a:sym typeface="Wingdings" pitchFamily="2" charset="2"/>
              </a:rPr>
              <a:t>CAPACITY BUILDING</a:t>
            </a:r>
            <a:r>
              <a:rPr lang="it-IT" dirty="0" smtClean="0">
                <a:sym typeface="Wingdings" pitchFamily="2" charset="2"/>
              </a:rPr>
              <a:t>: strategia che implica sviluppo partecipativo, decentramento decisionale che restituisce a ciascuno le proprie responsabilità nell’ottica della collaborazione e della mediazione tra costi e benefici.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388" y="1125538"/>
            <a:ext cx="8964612" cy="5732462"/>
          </a:xfrm>
        </p:spPr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sym typeface="Wingdings" pitchFamily="2" charset="2"/>
              </a:rPr>
              <a:t>CONDIVISIONE INTERPROFESSIONALE DELLA CURA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>
              <a:sym typeface="Wingdings" pitchFamily="2" charset="2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ym typeface="Wingdings" pitchFamily="2" charset="2"/>
              </a:rPr>
              <a:t>obiettivo di progettare e realizzare un’organizzazione in cui si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interagisce e si rinegozino </a:t>
            </a:r>
            <a:r>
              <a:rPr lang="it-IT" dirty="0" smtClean="0">
                <a:sym typeface="Wingdings" pitchFamily="2" charset="2"/>
              </a:rPr>
              <a:t>i rispettivi ambiti di competenza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ym typeface="Wingdings" pitchFamily="2" charset="2"/>
              </a:rPr>
              <a:t>Le prestazioni professionali si delineano in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un’azione congiunta </a:t>
            </a:r>
            <a:r>
              <a:rPr lang="it-IT" dirty="0" smtClean="0">
                <a:sym typeface="Wingdings" pitchFamily="2" charset="2"/>
              </a:rPr>
              <a:t>di diversi fattori superando la vecchia asimmetria della relazione tra i vari professionisti tendendo ad un’integrazione dei saperi e delle competenze.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ym typeface="Wingdings" pitchFamily="2" charset="2"/>
              </a:rPr>
              <a:t>Concorrono tutti al </a:t>
            </a:r>
            <a:r>
              <a:rPr lang="it-IT" u="sng" dirty="0" smtClean="0">
                <a:sym typeface="Wingdings" pitchFamily="2" charset="2"/>
              </a:rPr>
              <a:t>soddisfacimento della domanda di salute </a:t>
            </a:r>
            <a:r>
              <a:rPr lang="it-IT" dirty="0" smtClean="0">
                <a:sym typeface="Wingdings" pitchFamily="2" charset="2"/>
              </a:rPr>
              <a:t>che si rivela sempre più complessa e diversificata che necessita di </a:t>
            </a:r>
            <a:r>
              <a:rPr lang="it-IT" i="1" dirty="0" smtClean="0">
                <a:sym typeface="Wingdings" pitchFamily="2" charset="2"/>
              </a:rPr>
              <a:t>prestazioni di natura sanitaria e socio-assistenziale </a:t>
            </a:r>
            <a:r>
              <a:rPr lang="it-IT" dirty="0" smtClean="0">
                <a:sym typeface="Wingdings" pitchFamily="2" charset="2"/>
              </a:rPr>
              <a:t>in una  cornice primaria di interventi di prevenzione e promozione dei servizi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55875" y="260350"/>
            <a:ext cx="4032250" cy="7699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SHARED CARE ?</a:t>
            </a:r>
          </a:p>
        </p:txBody>
      </p:sp>
      <p:sp>
        <p:nvSpPr>
          <p:cNvPr id="5" name="Freccia in giù 4"/>
          <p:cNvSpPr/>
          <p:nvPr/>
        </p:nvSpPr>
        <p:spPr>
          <a:xfrm>
            <a:off x="4140200" y="2565400"/>
            <a:ext cx="647700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4140200" y="4221163"/>
            <a:ext cx="647700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300788" y="1557338"/>
            <a:ext cx="2592387" cy="23082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/>
              <a:t>OTTICA TECNICO ORGANIZZATIVA: coordinamento degli operatori/ rete integrata dei servizi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95288" y="2060575"/>
            <a:ext cx="4897437" cy="2678113"/>
          </a:xfrm>
          <a:prstGeom prst="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/>
              <a:t>Visione più olistica </a:t>
            </a:r>
            <a:endParaRPr lang="it-IT" sz="2400" dirty="0"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OTTICA CULTURALE</a:t>
            </a:r>
            <a:r>
              <a:rPr lang="it-IT" sz="2400" dirty="0"/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/>
              <a:t>superamento del concetto di assenza di malattia per passare al concetto di benessere psico-fisico e sociale mettendo la persona al centro nello sviluppo dei sistemi di welfare.</a:t>
            </a:r>
          </a:p>
        </p:txBody>
      </p:sp>
      <p:sp>
        <p:nvSpPr>
          <p:cNvPr id="6" name="Rettangolo 5"/>
          <p:cNvSpPr/>
          <p:nvPr/>
        </p:nvSpPr>
        <p:spPr>
          <a:xfrm>
            <a:off x="2411760" y="260648"/>
            <a:ext cx="45266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INTEGRAZIONE</a:t>
            </a:r>
          </a:p>
        </p:txBody>
      </p:sp>
      <p:cxnSp>
        <p:nvCxnSpPr>
          <p:cNvPr id="8" name="Connettore 2 7"/>
          <p:cNvCxnSpPr/>
          <p:nvPr/>
        </p:nvCxnSpPr>
        <p:spPr>
          <a:xfrm>
            <a:off x="6084888" y="1125538"/>
            <a:ext cx="1223962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H="1">
            <a:off x="2771775" y="1125538"/>
            <a:ext cx="1512888" cy="790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34" name="Rettangolo 10"/>
          <p:cNvSpPr>
            <a:spLocks noChangeArrowheads="1"/>
          </p:cNvSpPr>
          <p:nvPr/>
        </p:nvSpPr>
        <p:spPr bwMode="auto">
          <a:xfrm>
            <a:off x="468313" y="4941888"/>
            <a:ext cx="835183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200">
                <a:latin typeface="Calibri" pitchFamily="34" charset="0"/>
              </a:rPr>
              <a:t>Strumenti metodologici idonei per attivare interventi integrati, multisettoriali e multiprofessionali a livello ospedaliero e territoriale </a:t>
            </a:r>
            <a:r>
              <a:rPr lang="it-IT" sz="2200">
                <a:latin typeface="Calibri" pitchFamily="34" charset="0"/>
                <a:sym typeface="Wingdings" pitchFamily="2" charset="2"/>
              </a:rPr>
              <a:t>PROMOZIONE DEL WELFARE MIX: congiunzione tra contributo dello Stato, delle istituzioni e del Volontariato.</a:t>
            </a:r>
            <a:endParaRPr lang="it-IT" sz="2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image.slidesharecdn.com/leprofessionisocialiesanitarienellelorodifferenzediruolo-nuovimodelliestrumentidiintegrazioneprofessionale-111003122716-phpapp02/95/le-professioni-sociali-e-sanitarie-nelle-loro-differenze-di-ruolo-nuovi-modelli-e-strumenti-di-integrazione-professionale-17-728.jpg?cb=13176456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5600" cy="698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1138</Words>
  <Application>Microsoft Office PowerPoint</Application>
  <PresentationFormat>Presentazione su schermo (4:3)</PresentationFormat>
  <Paragraphs>137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Programma 02-05-2016 (all’interno del corso di Metodiche Didattiche e Tutoriali  Prof. Mirco Peccenini)</vt:lpstr>
      <vt:lpstr>ADVANCE CORE COMPETENCE  delle Professioni Sanitarie  e Socio-sanitarie:   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I 4 livelli di OPERATIVITA’ dell’Integrazione</vt:lpstr>
      <vt:lpstr>Diapositiva 11</vt:lpstr>
      <vt:lpstr>Come garantire l’integrazione interprofessionale ?</vt:lpstr>
      <vt:lpstr>Diapositiva 13</vt:lpstr>
      <vt:lpstr>Quindi ?</vt:lpstr>
      <vt:lpstr>Quali KEY COMPETENCES ?</vt:lpstr>
      <vt:lpstr>Diapositiva 16</vt:lpstr>
      <vt:lpstr>Formare per l’integrazione interprofessionale ?</vt:lpstr>
      <vt:lpstr>Crew Resources Management</vt:lpstr>
      <vt:lpstr>Formazione sul Campo  (ex Simulation Training)</vt:lpstr>
      <vt:lpstr>ADVANCE CORE COMPETENCE + SAFETY PATIENT =  COMMUNITY CARE </vt:lpstr>
      <vt:lpstr>Dalla shared care alla community care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GIULIA BERTACCHI</dc:creator>
  <cp:lastModifiedBy>BERT</cp:lastModifiedBy>
  <cp:revision>54</cp:revision>
  <dcterms:created xsi:type="dcterms:W3CDTF">2016-04-24T15:41:11Z</dcterms:created>
  <dcterms:modified xsi:type="dcterms:W3CDTF">2016-05-01T18:12:12Z</dcterms:modified>
</cp:coreProperties>
</file>