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653" r:id="rId4"/>
    <p:sldId id="654" r:id="rId5"/>
    <p:sldId id="655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708" r:id="rId21"/>
    <p:sldId id="304" r:id="rId22"/>
    <p:sldId id="259" r:id="rId23"/>
    <p:sldId id="260" r:id="rId24"/>
    <p:sldId id="262" r:id="rId25"/>
    <p:sldId id="261" r:id="rId26"/>
    <p:sldId id="26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7F94-9C44-4997-89E0-22BC36EA405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1DBE-9AC4-4DF1-97FA-63F24FAD1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869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600" dirty="0" smtClean="0"/>
          </a:p>
          <a:p>
            <a:pPr algn="ctr"/>
            <a:r>
              <a:rPr lang="it-IT" sz="3600" b="1" dirty="0" smtClean="0"/>
              <a:t>IL CONTRIBUTO DELLE POLITICHE PER LA SALUTE ALLO SVILUPPO SOSTENIBILE E IL CONTRIBUTO DELLO SVILUPPO SOSTENIBILE ALLE POLITICHE PER LA SALUTE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2400" dirty="0" smtClean="0"/>
              <a:t>Gabriele </a:t>
            </a:r>
            <a:r>
              <a:rPr lang="it-IT" sz="2400" dirty="0" err="1" smtClean="0"/>
              <a:t>Rinaldi</a:t>
            </a:r>
            <a:endParaRPr lang="it-IT" sz="2400" dirty="0" smtClean="0"/>
          </a:p>
          <a:p>
            <a:pPr algn="ctr"/>
            <a:r>
              <a:rPr lang="it-IT" sz="2400" b="1" dirty="0" smtClean="0"/>
              <a:t>Authority per l’Autorizzazione, l’Accreditamento </a:t>
            </a:r>
          </a:p>
          <a:p>
            <a:pPr algn="ctr"/>
            <a:r>
              <a:rPr lang="it-IT" sz="2400" b="1" dirty="0" smtClean="0"/>
              <a:t>e la Qualità dei Servizi Sanitari, Socio-Sanitari e Socio-Educativi</a:t>
            </a:r>
          </a:p>
          <a:p>
            <a:pPr algn="ctr"/>
            <a:r>
              <a:rPr lang="it-IT" sz="2400" b="1" i="1" dirty="0" smtClean="0"/>
              <a:t>Repubblica di San Marino</a:t>
            </a:r>
          </a:p>
          <a:p>
            <a:pPr algn="ctr"/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Ferrara 10 Gennaio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95736" y="-74576575"/>
            <a:ext cx="5958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1) physiological, biochemical, and </a:t>
            </a:r>
            <a:r>
              <a:rPr lang="en-US" dirty="0" err="1" smtClean="0"/>
              <a:t>biomolecular</a:t>
            </a:r>
            <a:r>
              <a:rPr lang="en-US" dirty="0" smtClean="0"/>
              <a:t> in defining diseases. </a:t>
            </a:r>
          </a:p>
          <a:p>
            <a:r>
              <a:rPr lang="en-US" dirty="0" smtClean="0"/>
              <a:t>2) signs, markers and end points in defining  disease knowledge and recognize . Taxonomy. </a:t>
            </a:r>
          </a:p>
          <a:p>
            <a:r>
              <a:rPr lang="en-US" dirty="0" smtClean="0"/>
              <a:t>3) diagnosis and treatment , act towards disease.</a:t>
            </a:r>
          </a:p>
          <a:p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eradicated many diseases,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reduced the prevalence of others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improved the health of the human  race.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reducing disability and avoidable death,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improving the quality of life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prolonging lives of good quality. </a:t>
            </a:r>
          </a:p>
          <a:p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1560" y="116632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ALCUNI RISULTATI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e</a:t>
            </a:r>
            <a:r>
              <a:rPr lang="it-IT" sz="2400" b="1" dirty="0" smtClean="0"/>
              <a:t>radicazione di molte malattie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riduzione impatto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migliorato la salute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ridotto l'invalidità e la morte evitabile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migliorato la qualità della vita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prolungato la vita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modificato l'ambiente fisico e sociale dell'umanità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creato nuove malattie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armamentario tecnico (complesso di dispositivi e</a:t>
            </a:r>
            <a:r>
              <a:rPr lang="it-IT" sz="2400" dirty="0" smtClean="0"/>
              <a:t> </a:t>
            </a:r>
            <a:r>
              <a:rPr lang="it-IT" sz="2400" b="1" dirty="0" smtClean="0"/>
              <a:t>farmaci)</a:t>
            </a:r>
            <a:r>
              <a:rPr lang="it-IT" sz="2400" dirty="0" smtClean="0"/>
              <a:t> 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impatto su metodi e organizzazioni</a:t>
            </a:r>
            <a:r>
              <a:rPr lang="it-IT" sz="2400" dirty="0" smtClean="0"/>
              <a:t>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sintomi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soggettivi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segni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obiettivi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tecnologicamente</a:t>
            </a:r>
            <a:r>
              <a:rPr lang="en-US" sz="2400" b="1" dirty="0" smtClean="0"/>
              <a:t> 	</a:t>
            </a:r>
            <a:r>
              <a:rPr lang="en-US" sz="2400" b="1" dirty="0" err="1" smtClean="0"/>
              <a:t>definiti</a:t>
            </a:r>
            <a:r>
              <a:rPr lang="en-US" sz="2400" b="1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7391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77573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• </a:t>
            </a:r>
            <a:r>
              <a:rPr lang="it-IT" sz="2000" b="1" dirty="0" smtClean="0"/>
              <a:t>Progresso della medicina attraverso tecnologie in rapido sviluppo; </a:t>
            </a:r>
          </a:p>
          <a:p>
            <a:r>
              <a:rPr lang="it-IT" sz="2000" b="1" dirty="0" smtClean="0"/>
              <a:t>• Degrado delle strutture sociali attraverso crescenti disparità socio-economiche; </a:t>
            </a:r>
          </a:p>
          <a:p>
            <a:r>
              <a:rPr lang="it-IT" sz="2000" b="1" dirty="0" smtClean="0"/>
              <a:t>• Il paradigma razionalista economico e risultati sanitari; </a:t>
            </a:r>
          </a:p>
          <a:p>
            <a:r>
              <a:rPr lang="it-IT" sz="2000" b="1" dirty="0" smtClean="0"/>
              <a:t>• Cambiare le priorità della politica sanitaria in base ai dati demografici 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PROGRESSO MEDICO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Progressi tecnologici diagnosticare molti più casi di malattia in fase molto 	precoce.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Aumento della prevalenza della maggior parte delle malattie ricaduta su 	mortalità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Più medici specialisti per affrontare queste "malattie"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I Pazienti sono visti più frequentemente per sorveglianza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9858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459244"/>
            <a:ext cx="73448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DEGRADO DELLE STRUTTURE SOCIALI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Basso livello socio-economico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Fattori di rischio psicosociali, ambientali e biomedici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Stili di vita scorretti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Aumentano dimensione e persistenza disparità sociali nella salute.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Aumento disuguaglianza economica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Diminuzione coesione sociale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Aumento malessere individuale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Aumento della mortalità e della morbilità.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 smtClean="0"/>
              <a:t>PRESSIONI ECONOMICHE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Metodi finanziamento “influenzano” modo </a:t>
            </a:r>
            <a:r>
              <a:rPr lang="it-IT" sz="2000" dirty="0"/>
              <a:t>di curare.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Razionamento economico tecnica controllo uso servizi</a:t>
            </a:r>
            <a:endParaRPr lang="it-IT" sz="2000" dirty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Gestione rischio </a:t>
            </a:r>
            <a:r>
              <a:rPr lang="it-IT" sz="2000" dirty="0"/>
              <a:t>finanziario e assistenza per protocolli.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Meccanismi remunerazione professionisti </a:t>
            </a:r>
            <a:r>
              <a:rPr lang="it-IT" sz="2000" dirty="0"/>
              <a:t>sanitari.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Interessi </a:t>
            </a:r>
            <a:r>
              <a:rPr lang="it-IT" sz="2000" dirty="0"/>
              <a:t>industriali</a:t>
            </a:r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200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27584" y="877943"/>
            <a:ext cx="752432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baseline="0" dirty="0" smtClean="0">
                <a:latin typeface="Times-Roman"/>
              </a:rPr>
              <a:t>PREVALENZA PATIENT</a:t>
            </a:r>
          </a:p>
          <a:p>
            <a:pPr algn="ctr"/>
            <a:endParaRPr lang="it-IT" sz="3200" b="1" baseline="0" dirty="0" smtClean="0">
              <a:latin typeface="Times-Roman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Modello </a:t>
            </a:r>
            <a:r>
              <a:rPr lang="it-IT" sz="2000" b="1" dirty="0" err="1" smtClean="0"/>
              <a:t>bio-psico-sociale</a:t>
            </a:r>
            <a:r>
              <a:rPr lang="it-IT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Paziente insieme di strutture biologiche (organi, </a:t>
            </a:r>
            <a:r>
              <a:rPr lang="it-IT" sz="2000" b="1" dirty="0" err="1" smtClean="0"/>
              <a:t>tessuti…</a:t>
            </a:r>
            <a:r>
              <a:rPr lang="it-IT" sz="2000" b="1" dirty="0" smtClean="0"/>
              <a:t>) </a:t>
            </a:r>
          </a:p>
          <a:p>
            <a:r>
              <a:rPr lang="it-IT" sz="2000" b="1" dirty="0" smtClean="0"/>
              <a:t>	  e parte di sistemi sovrastanti (sistema familiare, sociale)</a:t>
            </a:r>
            <a:endParaRPr lang="it-IT" sz="2000" b="1" dirty="0" smtClean="0">
              <a:latin typeface="Times-Roman"/>
            </a:endParaRPr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Complessità pianificazione e fornitura servizi  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Approccio sistemico e lettura per processi </a:t>
            </a:r>
          </a:p>
          <a:p>
            <a:endParaRPr lang="it-IT" sz="3600" baseline="0" dirty="0" smtClean="0">
              <a:latin typeface="Times-Roman"/>
            </a:endParaRPr>
          </a:p>
          <a:p>
            <a:endParaRPr lang="it-IT" sz="3600" dirty="0">
              <a:latin typeface="Times-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196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95019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PATIENT HEALTH OUTCOME GOALS AND WORKLOAD (CARE PREFERENCES)</a:t>
            </a:r>
          </a:p>
          <a:p>
            <a:r>
              <a:rPr lang="it-IT" dirty="0" smtClean="0"/>
              <a:t>	</a:t>
            </a:r>
            <a:r>
              <a:rPr lang="it-IT" i="1" dirty="0" smtClean="0"/>
              <a:t>Raggiungimento degli obiettivi specifici di salute (esiti specifici)</a:t>
            </a:r>
          </a:p>
          <a:p>
            <a:r>
              <a:rPr lang="it-IT" i="1" dirty="0" smtClean="0"/>
              <a:t>	in un contesto accettabile (gli impegni del Paziente). </a:t>
            </a:r>
            <a:endParaRPr lang="en-US" b="1" i="1" dirty="0" smtClean="0"/>
          </a:p>
          <a:p>
            <a:endParaRPr lang="en-US" b="1" dirty="0" smtClean="0"/>
          </a:p>
          <a:p>
            <a:r>
              <a:rPr lang="en-US" b="1" dirty="0" smtClean="0"/>
              <a:t>DOMAINS AND EXAMPLES OF HEALTH OUTCOME GOALS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Funzione</a:t>
            </a:r>
            <a:r>
              <a:rPr lang="it-IT" dirty="0" smtClean="0"/>
              <a:t> (camminare per 2 condomini senza respiro “corto”, </a:t>
            </a:r>
          </a:p>
          <a:p>
            <a:r>
              <a:rPr lang="it-IT" dirty="0" smtClean="0"/>
              <a:t>	    vivere nella mia casa </a:t>
            </a:r>
            <a:r>
              <a:rPr lang="it-IT" dirty="0" err="1" smtClean="0"/>
              <a:t>finchè</a:t>
            </a:r>
            <a:r>
              <a:rPr lang="it-IT" dirty="0" smtClean="0"/>
              <a:t> non avrò bisogno di aiuto notturno)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Sintomi	</a:t>
            </a:r>
            <a:r>
              <a:rPr lang="it-IT" dirty="0" smtClean="0"/>
              <a:t> (ridurre il dolore alla schiena per svolgere attività mattutine, </a:t>
            </a:r>
          </a:p>
          <a:p>
            <a:r>
              <a:rPr lang="it-IT" dirty="0" smtClean="0"/>
              <a:t>	  non utilizzare farmaci che causino sonnolenza, 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Prolungamento della vita </a:t>
            </a:r>
            <a:r>
              <a:rPr lang="it-IT" dirty="0" smtClean="0"/>
              <a:t>(vedere mio nipote laurearsi) 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Benessere </a:t>
            </a:r>
            <a:r>
              <a:rPr lang="it-IT" dirty="0" smtClean="0"/>
              <a:t>(Essere liberi dall'ansia o dall'incertezza sulla recidiva del cancro) 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Ruoli occupazionali / sociali </a:t>
            </a:r>
            <a:r>
              <a:rPr lang="it-IT" dirty="0" smtClean="0"/>
              <a:t>(lavorare altri 3 anni</a:t>
            </a:r>
          </a:p>
          <a:p>
            <a:r>
              <a:rPr lang="it-IT" dirty="0" smtClean="0"/>
              <a:t>		 andare a prendere mia nipote a scuola) </a:t>
            </a:r>
          </a:p>
          <a:p>
            <a:endParaRPr lang="en-US" b="1" dirty="0" smtClean="0"/>
          </a:p>
          <a:p>
            <a:r>
              <a:rPr lang="en-US" b="1" dirty="0" smtClean="0"/>
              <a:t>DOMAINS AND EXAMPLES OF PATIENT WORKLOAD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Interazioni con i medici </a:t>
            </a:r>
            <a:r>
              <a:rPr lang="it-IT" dirty="0" smtClean="0"/>
              <a:t>(</a:t>
            </a:r>
            <a:r>
              <a:rPr lang="it-IT" dirty="0" err="1" smtClean="0"/>
              <a:t>Medici</a:t>
            </a:r>
            <a:r>
              <a:rPr lang="it-IT" dirty="0" smtClean="0"/>
              <a:t> e raccomandazioni che vuole affrontare)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Utilizzo dell'assistenza sanitaria </a:t>
            </a:r>
            <a:r>
              <a:rPr lang="it-IT" dirty="0" smtClean="0"/>
              <a:t>(Ricoveri ospedalieri, visite) </a:t>
            </a:r>
          </a:p>
          <a:p>
            <a:r>
              <a:rPr lang="it-IT" dirty="0" smtClean="0"/>
              <a:t>• </a:t>
            </a:r>
            <a:r>
              <a:rPr lang="it-IT" b="1" dirty="0" smtClean="0"/>
              <a:t>Gestione dei farmaci </a:t>
            </a:r>
            <a:r>
              <a:rPr lang="it-IT" dirty="0" smtClean="0"/>
              <a:t>(complessità schemi e monitoraggio, effetti collaterali) </a:t>
            </a:r>
          </a:p>
          <a:p>
            <a:r>
              <a:rPr lang="it-IT" b="1" dirty="0" smtClean="0"/>
              <a:t>• Attività di autogestione </a:t>
            </a:r>
            <a:r>
              <a:rPr lang="it-IT" dirty="0" smtClean="0"/>
              <a:t>(dieta, esercizio fisico, peso, pressione e biochimici) </a:t>
            </a:r>
          </a:p>
          <a:p>
            <a:r>
              <a:rPr lang="en-US" dirty="0" smtClean="0"/>
              <a:t>• </a:t>
            </a:r>
            <a:r>
              <a:rPr lang="en-US" b="1" dirty="0" err="1" smtClean="0"/>
              <a:t>Complessità</a:t>
            </a:r>
            <a:r>
              <a:rPr lang="en-US" b="1" dirty="0" smtClean="0"/>
              <a:t> </a:t>
            </a:r>
            <a:r>
              <a:rPr lang="en-US" b="1" dirty="0" err="1" smtClean="0"/>
              <a:t>attività</a:t>
            </a:r>
            <a:r>
              <a:rPr lang="en-US" b="1" dirty="0" smtClean="0"/>
              <a:t> </a:t>
            </a:r>
            <a:r>
              <a:rPr lang="en-US" b="1" dirty="0" err="1" smtClean="0"/>
              <a:t>diagnostiche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preparazione</a:t>
            </a:r>
            <a:r>
              <a:rPr lang="en-US" dirty="0" smtClean="0"/>
              <a:t>, </a:t>
            </a:r>
            <a:r>
              <a:rPr lang="en-US" dirty="0" err="1" smtClean="0"/>
              <a:t>complicanze</a:t>
            </a:r>
            <a:r>
              <a:rPr lang="en-US" dirty="0" smtClean="0"/>
              <a:t>, </a:t>
            </a:r>
            <a:r>
              <a:rPr lang="en-US" dirty="0" err="1" smtClean="0"/>
              <a:t>ansia</a:t>
            </a:r>
            <a:r>
              <a:rPr lang="en-US" dirty="0" smtClean="0"/>
              <a:t>, tempi)</a:t>
            </a:r>
          </a:p>
          <a:p>
            <a:r>
              <a:rPr lang="en-US" dirty="0" smtClean="0"/>
              <a:t>• </a:t>
            </a:r>
            <a:r>
              <a:rPr lang="it-IT" b="1" dirty="0" smtClean="0"/>
              <a:t>Costi</a:t>
            </a:r>
            <a:endParaRPr lang="en-US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2648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20080" y="764704"/>
            <a:ext cx="759633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MEDICINE OF THE PERSON </a:t>
            </a:r>
            <a:r>
              <a:rPr lang="en-US" dirty="0" smtClean="0"/>
              <a:t>(Paul </a:t>
            </a:r>
            <a:r>
              <a:rPr lang="en-US" dirty="0" err="1" smtClean="0"/>
              <a:t>Tournier</a:t>
            </a:r>
            <a:r>
              <a:rPr lang="en-US" dirty="0" smtClean="0"/>
              <a:t> in 1940)</a:t>
            </a:r>
          </a:p>
          <a:p>
            <a:pPr algn="ctr"/>
            <a:r>
              <a:rPr lang="en-US" dirty="0" smtClean="0"/>
              <a:t> 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assistenza medica intera persona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aspetti biologici, psicologici, sociali e spirituali</a:t>
            </a:r>
          </a:p>
          <a:p>
            <a:r>
              <a:rPr lang="it-IT" sz="2000" dirty="0" smtClean="0"/>
              <a:t> </a:t>
            </a:r>
          </a:p>
          <a:p>
            <a:r>
              <a:rPr lang="it-IT" sz="2000" i="1" dirty="0" smtClean="0"/>
              <a:t>Obiettivi: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aiutare pazienti a trovare il significato della malattia e della loro vita;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affrontare il problema della morte;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scoprire un approccio etico specifico al loro ambiente;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aprire fonti di amore per se stessi e per i loro simili;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sentire il significato della sofferenza;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trovare forza attraverso la comunità per nuova responsabilità </a:t>
            </a:r>
          </a:p>
          <a:p>
            <a:endParaRPr lang="it-IT" sz="2000" dirty="0" smtClean="0"/>
          </a:p>
          <a:p>
            <a:r>
              <a:rPr lang="it-IT" sz="2000" b="1" dirty="0" smtClean="0"/>
              <a:t>La “Persona”: 	Paziente e Professionista </a:t>
            </a:r>
          </a:p>
          <a:p>
            <a:r>
              <a:rPr lang="it-IT" sz="2000" b="1" dirty="0" smtClean="0"/>
              <a:t>		Relazione guarire corpo, mente e spirito</a:t>
            </a:r>
            <a:endParaRPr lang="en-US" sz="2000" b="1" dirty="0" smtClean="0"/>
          </a:p>
          <a:p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715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52128" y="512088"/>
            <a:ext cx="70922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 smtClean="0"/>
          </a:p>
          <a:p>
            <a:pPr algn="ctr"/>
            <a:r>
              <a:rPr lang="it-IT" sz="2400" b="1" dirty="0" smtClean="0"/>
              <a:t>MEDICINA OLISTICA</a:t>
            </a:r>
          </a:p>
          <a:p>
            <a:pPr algn="ctr"/>
            <a:r>
              <a:rPr lang="it-IT" sz="2400" b="1" dirty="0" smtClean="0"/>
              <a:t> 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Persone hanno innati poteri curativi; 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2"/>
            </a:pPr>
            <a:r>
              <a:rPr lang="it-IT" sz="2000" dirty="0" smtClean="0"/>
              <a:t>Paziente è una persona, non una malattia; 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3"/>
            </a:pPr>
            <a:r>
              <a:rPr lang="it-IT" sz="2000" dirty="0" smtClean="0"/>
              <a:t>Persona è responsabile della propria salute e benessere; </a:t>
            </a:r>
          </a:p>
          <a:p>
            <a:pPr marL="457200" indent="-457200"/>
            <a:r>
              <a:rPr lang="it-IT" sz="2000" dirty="0" smtClean="0"/>
              <a:t> 	</a:t>
            </a:r>
          </a:p>
          <a:p>
            <a:pPr marL="457200" indent="-457200"/>
            <a:r>
              <a:rPr lang="it-IT" sz="2000" dirty="0" smtClean="0"/>
              <a:t>4.	Guarigione: approccio di squadra (Paziente e Medico);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smtClean="0"/>
              <a:t>5.	Guarigione affronta tutti gli aspetti della vita di una persona </a:t>
            </a:r>
          </a:p>
          <a:p>
            <a:pPr marL="457200" indent="-457200"/>
            <a:r>
              <a:rPr lang="it-IT" sz="2000" dirty="0" smtClean="0"/>
              <a:t>		usando una varietà di pratiche di assistenza sanitaria; 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dirty="0" smtClean="0"/>
              <a:t>6. 	Trattamento è orientato alla causa, non solo alleviare i sintomi.</a:t>
            </a:r>
          </a:p>
          <a:p>
            <a:endParaRPr lang="en-US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6695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6104" y="532305"/>
            <a:ext cx="73803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 smtClean="0"/>
              <a:t>“Medicina Personalizzata” “Medicina di Precisione”</a:t>
            </a:r>
          </a:p>
          <a:p>
            <a:pPr algn="ctr"/>
            <a:r>
              <a:rPr lang="it-IT" sz="2400" b="1" dirty="0" smtClean="0"/>
              <a:t>“Medicina Individualizzata”</a:t>
            </a:r>
          </a:p>
          <a:p>
            <a:pPr algn="ctr"/>
            <a:endParaRPr lang="it-IT" sz="2400" b="1" dirty="0" smtClean="0"/>
          </a:p>
          <a:p>
            <a:r>
              <a:rPr lang="it-IT" sz="2000" b="1" dirty="0" smtClean="0"/>
              <a:t>Prevenzione da </a:t>
            </a:r>
            <a:r>
              <a:rPr lang="it-IT" sz="2000" b="1" dirty="0" err="1" smtClean="0"/>
              <a:t>sequenziamento</a:t>
            </a:r>
            <a:r>
              <a:rPr lang="it-IT" sz="2000" b="1" dirty="0" smtClean="0"/>
              <a:t> genico</a:t>
            </a:r>
            <a:r>
              <a:rPr lang="it-IT" sz="2000" dirty="0" smtClean="0"/>
              <a:t>: modello diverso di </a:t>
            </a:r>
            <a:r>
              <a:rPr lang="it-IT" sz="2000" dirty="0" smtClean="0"/>
              <a:t>sanità, non può essere solo determinazione probabilità malattia ma come da questi dati si costruiscono percorsi per garanzia Pazienti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Trattamento medico e caratteristiche individuali di ciascun Paziente</a:t>
            </a:r>
          </a:p>
          <a:p>
            <a:endParaRPr lang="it-IT" sz="2000" dirty="0" smtClean="0"/>
          </a:p>
          <a:p>
            <a:r>
              <a:rPr lang="it-IT" sz="2000" dirty="0" smtClean="0"/>
              <a:t>Eccezioni basate su variazioni genetiche o altri fenotipi; </a:t>
            </a:r>
          </a:p>
          <a:p>
            <a:endParaRPr lang="it-IT" sz="2000" dirty="0" smtClean="0"/>
          </a:p>
          <a:p>
            <a:r>
              <a:rPr lang="it-IT" sz="2000" dirty="0" smtClean="0"/>
              <a:t>Eccezione basata sulla Persona (contesto, storia, famiglia, </a:t>
            </a:r>
          </a:p>
          <a:p>
            <a:r>
              <a:rPr lang="it-IT" sz="2000" dirty="0" smtClean="0"/>
              <a:t>	punti di forza e debolezza individuali). </a:t>
            </a:r>
          </a:p>
          <a:p>
            <a:endParaRPr lang="it-IT" sz="2000" dirty="0" smtClean="0"/>
          </a:p>
          <a:p>
            <a:r>
              <a:rPr lang="en-US" sz="2000" dirty="0" smtClean="0"/>
              <a:t>Medicine 	of the person, </a:t>
            </a:r>
          </a:p>
          <a:p>
            <a:r>
              <a:rPr lang="en-US" sz="2000" dirty="0" smtClean="0"/>
              <a:t>		for the person, </a:t>
            </a:r>
          </a:p>
          <a:p>
            <a:r>
              <a:rPr lang="en-US" sz="2000" dirty="0" smtClean="0"/>
              <a:t>		by the person, </a:t>
            </a:r>
          </a:p>
          <a:p>
            <a:r>
              <a:rPr lang="en-US" sz="2000" dirty="0" smtClean="0"/>
              <a:t>		with person.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9537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3568" y="369232"/>
            <a:ext cx="79563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 smtClean="0"/>
              <a:t>LA SALUTE PUÒ ESSERE ALTERATA DA:</a:t>
            </a:r>
          </a:p>
          <a:p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ciò che Paziente «ha»,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come soffre Paziente,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come Paziente si sente «definito» dalla diagnosi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come Comunità risponde (malattia, stigma, ruolo sociale),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che Paziente « è » (personalità, sé narrativo),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ciò che Paziente « fa »(comportamenti, moralità),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ciò che Paziente crede (filosofia di vita, spiritualità),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cosa prova Paziente (soddisfazione della vita, benessere), </a:t>
            </a:r>
          </a:p>
          <a:p>
            <a:r>
              <a:rPr lang="it-IT" sz="2000" dirty="0" smtClean="0"/>
              <a:t>che cosa tende ad essere Paziente (missione di vita, autorealizzazione).</a:t>
            </a:r>
            <a:r>
              <a:rPr lang="it-IT" sz="2000" b="1" dirty="0" smtClean="0"/>
              <a:t> 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Assistenza centrata sulla persona e assistenza centrata sul paziente</a:t>
            </a:r>
            <a:r>
              <a:rPr lang="it-IT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Pazienti sono Persone e non devono essere ridotti a malattia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Persona ha responsabilità nei confronti della situazione che lo riguarda</a:t>
            </a:r>
          </a:p>
          <a:p>
            <a:r>
              <a:rPr lang="it-IT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Da modello “Paziente è oggetto passivo di intervento medico”</a:t>
            </a:r>
          </a:p>
          <a:p>
            <a:r>
              <a:rPr lang="it-IT" sz="2000" dirty="0" smtClean="0"/>
              <a:t>  a modello “Paziente parte attiva nella cura e nel processo decisionale” </a:t>
            </a:r>
          </a:p>
          <a:p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5505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36330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 smtClean="0"/>
          </a:p>
          <a:p>
            <a:r>
              <a:rPr lang="it-IT" sz="2400" b="1" dirty="0" smtClean="0"/>
              <a:t>Assistenza centrata sulla persona e assistenza centrata sul paziente</a:t>
            </a:r>
            <a:r>
              <a:rPr lang="it-IT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Pazienti sono Persone e non devono essere ridotti alla malattia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Persona ha responsabilità nei confronti della situazione che lo riguarda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Soggettività e Integrazione nell’ambiente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Piani futuri e diritti 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Da modello “Paziente è oggetto passivo di intervento medico”</a:t>
            </a:r>
          </a:p>
          <a:p>
            <a:r>
              <a:rPr lang="it-IT" sz="2400" dirty="0" smtClean="0"/>
              <a:t>  a modello “Paziente parte attiva nella cura e nel processo decisionale” </a:t>
            </a:r>
          </a:p>
          <a:p>
            <a:endParaRPr lang="it-IT" sz="2400" dirty="0" smtClean="0"/>
          </a:p>
          <a:p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971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millennium development go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3366"/>
            <a:ext cx="7212087" cy="577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millennium development go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3366"/>
            <a:ext cx="7212087" cy="577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624"/>
            <a:ext cx="2952328" cy="227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952328" cy="21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854537" cy="34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24944"/>
            <a:ext cx="2514244" cy="38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116632"/>
            <a:ext cx="2808311" cy="121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2016224" cy="6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377" y="2132856"/>
            <a:ext cx="2698823" cy="5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6638" y="188640"/>
            <a:ext cx="25578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780928"/>
            <a:ext cx="27543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isultati immagini per TALLINN CHAR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3123812"/>
            <a:ext cx="3096727" cy="232141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938" y="116632"/>
            <a:ext cx="3069910" cy="27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246" y="2708920"/>
            <a:ext cx="3059242" cy="41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117926"/>
            <a:ext cx="4324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isultati immagini per essential public health ope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472" y="4454227"/>
            <a:ext cx="3810000" cy="21431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662" y="260648"/>
            <a:ext cx="287382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09803"/>
            <a:ext cx="4351784" cy="19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2592288" cy="362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8640"/>
            <a:ext cx="26244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016"/>
            <a:ext cx="382412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80520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168" y="3429000"/>
            <a:ext cx="21951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90187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00367"/>
            <a:ext cx="3998218" cy="274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672" y="4178002"/>
            <a:ext cx="449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9170" y="548680"/>
            <a:ext cx="33793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890655"/>
            <a:ext cx="4323209" cy="210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00559"/>
            <a:ext cx="3801244" cy="27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197"/>
            <a:ext cx="4464496" cy="33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1944216" cy="8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6632"/>
            <a:ext cx="2615381" cy="243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555976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187" y="2492896"/>
            <a:ext cx="298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8138" y="422945"/>
            <a:ext cx="1276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https://www.who.int/ihr/lyon/Laboratory-leadership-competency-framewor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3418" y="3511251"/>
            <a:ext cx="21907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Risultati immagini per dichiarazione di alma ata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AutoShape 4" descr="Risultati immagini per dichiarazione di alma ata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474345"/>
            <a:ext cx="79208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1948 COSTITUZIONE DELLA REPUBBLICA ITALIANA</a:t>
            </a:r>
          </a:p>
          <a:p>
            <a:endParaRPr lang="en-US" dirty="0" smtClean="0"/>
          </a:p>
          <a:p>
            <a:r>
              <a:rPr lang="en-US" dirty="0" smtClean="0"/>
              <a:t>Art.32  “ </a:t>
            </a:r>
            <a:r>
              <a:rPr lang="it-IT" dirty="0" smtClean="0"/>
              <a:t>La Repubblica tutela la salute come </a:t>
            </a:r>
            <a:r>
              <a:rPr lang="it-IT" b="1" dirty="0" smtClean="0"/>
              <a:t>fondamentale diritto</a:t>
            </a:r>
            <a:r>
              <a:rPr lang="it-IT" dirty="0" smtClean="0"/>
              <a:t> </a:t>
            </a:r>
            <a:r>
              <a:rPr lang="it-IT" b="1" dirty="0" smtClean="0"/>
              <a:t>dell'individuo e interesse della collettività, e garantisce cure gratuite agli indigenti”.</a:t>
            </a:r>
          </a:p>
          <a:p>
            <a:r>
              <a:rPr lang="it-IT" dirty="0" smtClean="0"/>
              <a:t>Nessuno può essere obbligato a un determinato trattamento sanitario se non per disposizione di legge. La legge non può in nessun caso violare i limiti imposti dal rispetto della persona umana.</a:t>
            </a:r>
          </a:p>
          <a:p>
            <a:endParaRPr lang="en-US" dirty="0" smtClean="0"/>
          </a:p>
          <a:p>
            <a:r>
              <a:rPr lang="en-US" dirty="0" smtClean="0"/>
              <a:t>Art. 2 “</a:t>
            </a:r>
            <a:r>
              <a:rPr lang="it-IT" dirty="0" smtClean="0"/>
              <a:t>La Repubblica riconosce e </a:t>
            </a:r>
            <a:r>
              <a:rPr lang="it-IT" b="1" dirty="0" smtClean="0"/>
              <a:t>garantisce i diritti inviolabili </a:t>
            </a:r>
            <a:r>
              <a:rPr lang="it-IT" dirty="0" smtClean="0"/>
              <a:t>dell'uomo, sia come singolo, sia nelle formazioni sociali ove si svolge la sua personalità, e richiede </a:t>
            </a:r>
            <a:r>
              <a:rPr lang="it-IT" b="1" dirty="0" smtClean="0"/>
              <a:t>l'adempimento dei doveri inderogabili di solidarietà politica, economica e sociale.</a:t>
            </a:r>
          </a:p>
          <a:p>
            <a:endParaRPr lang="it-IT" b="1" dirty="0" smtClean="0"/>
          </a:p>
          <a:p>
            <a:r>
              <a:rPr lang="it-IT" dirty="0" smtClean="0"/>
              <a:t>Art. 3 Tutti i cittadini hanno </a:t>
            </a:r>
            <a:r>
              <a:rPr lang="it-IT" b="1" dirty="0" smtClean="0"/>
              <a:t>pari dignità sociale </a:t>
            </a:r>
            <a:r>
              <a:rPr lang="it-IT" dirty="0" smtClean="0"/>
              <a:t>e sono eguali davanti alla legge, senza distinzione di sesso, di razza, di lingua, di religione, di opinioni politiche, di condizioni personali e sociali. E` compito della </a:t>
            </a:r>
            <a:r>
              <a:rPr lang="it-IT" b="1" dirty="0" smtClean="0"/>
              <a:t>Repubblica rimuovere gli ostacoli di ordine economico e sociale,</a:t>
            </a:r>
            <a:r>
              <a:rPr lang="it-IT" dirty="0" smtClean="0"/>
              <a:t> che, limitando di fatto la libertà e l'eguaglianza dei cittadini, </a:t>
            </a:r>
            <a:r>
              <a:rPr lang="it-IT" b="1" dirty="0" smtClean="0"/>
              <a:t>impediscono il pieno sviluppo della persona umana </a:t>
            </a:r>
            <a:r>
              <a:rPr lang="it-IT" dirty="0" smtClean="0"/>
              <a:t>e l'effettiva partecipazione di tutti i lavoratori all'organizzazione politica, economica e sociale del Paese.</a:t>
            </a:r>
          </a:p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Risultati immagini per dichiarazione di alma ata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AutoShape 4" descr="Risultati immagini per dichiarazione di alma ata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44624"/>
            <a:ext cx="79208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GLOBALITA’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Cura</a:t>
            </a:r>
            <a:r>
              <a:rPr lang="en-US" sz="2400" dirty="0" smtClean="0"/>
              <a:t> e </a:t>
            </a:r>
            <a:r>
              <a:rPr lang="en-US" sz="2400" dirty="0" err="1" smtClean="0"/>
              <a:t>prevenzione</a:t>
            </a:r>
            <a:r>
              <a:rPr lang="en-US" sz="2400" dirty="0" smtClean="0"/>
              <a:t> e </a:t>
            </a:r>
            <a:r>
              <a:rPr lang="en-US" sz="2400" dirty="0" err="1" smtClean="0"/>
              <a:t>riabilitazione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Prestazioni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erogare</a:t>
            </a:r>
            <a:r>
              <a:rPr lang="en-US" sz="2400" dirty="0" smtClean="0"/>
              <a:t> ma </a:t>
            </a:r>
            <a:r>
              <a:rPr lang="en-US" sz="2400" dirty="0" err="1" smtClean="0"/>
              <a:t>regolamentazione</a:t>
            </a:r>
            <a:r>
              <a:rPr lang="en-US" sz="2400" dirty="0" smtClean="0"/>
              <a:t>  </a:t>
            </a:r>
            <a:r>
              <a:rPr lang="en-US" sz="2400" dirty="0" err="1" smtClean="0"/>
              <a:t>Pubblica</a:t>
            </a:r>
            <a:r>
              <a:rPr lang="en-US" sz="2400" dirty="0" smtClean="0"/>
              <a:t>:  </a:t>
            </a:r>
            <a:r>
              <a:rPr lang="en-US" sz="2400" dirty="0" err="1" smtClean="0"/>
              <a:t>autorizzazione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Ambiente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1993 referendum </a:t>
            </a:r>
            <a:r>
              <a:rPr lang="en-US" sz="2400" dirty="0" err="1" smtClean="0"/>
              <a:t>toglie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competenze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ambiente</a:t>
            </a:r>
            <a:r>
              <a:rPr lang="en-US" sz="2400" dirty="0" smtClean="0"/>
              <a:t> a </a:t>
            </a:r>
            <a:r>
              <a:rPr lang="en-US" sz="2400" dirty="0" err="1" smtClean="0"/>
              <a:t>sanità</a:t>
            </a:r>
            <a:r>
              <a:rPr lang="en-US" sz="2400" dirty="0" smtClean="0"/>
              <a:t> e </a:t>
            </a:r>
            <a:r>
              <a:rPr lang="en-US" sz="2400" dirty="0" err="1" smtClean="0"/>
              <a:t>costituzione</a:t>
            </a:r>
            <a:r>
              <a:rPr lang="en-US" sz="2400" dirty="0" smtClean="0"/>
              <a:t> AN(R)PA (1994)</a:t>
            </a:r>
          </a:p>
          <a:p>
            <a:r>
              <a:rPr lang="en-US" sz="2400" b="1" dirty="0" smtClean="0"/>
              <a:t>CENTRALITA’ DELLA PERSONA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Attore</a:t>
            </a:r>
            <a:r>
              <a:rPr lang="en-US" sz="2400" dirty="0" smtClean="0"/>
              <a:t> del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scegliere</a:t>
            </a:r>
            <a:r>
              <a:rPr lang="en-US" sz="2400" dirty="0" smtClean="0"/>
              <a:t> - </a:t>
            </a:r>
            <a:r>
              <a:rPr lang="en-US" sz="2400" dirty="0" err="1" smtClean="0"/>
              <a:t>conoscere</a:t>
            </a:r>
            <a:r>
              <a:rPr lang="en-US" sz="2400" dirty="0" smtClean="0"/>
              <a:t>, </a:t>
            </a:r>
            <a:r>
              <a:rPr lang="en-US" sz="2400" dirty="0" err="1" smtClean="0"/>
              <a:t>consenso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informato</a:t>
            </a:r>
            <a:r>
              <a:rPr lang="en-US" sz="2400" dirty="0" smtClean="0"/>
              <a:t>-  </a:t>
            </a:r>
            <a:r>
              <a:rPr lang="en-US" sz="2400" dirty="0" err="1" smtClean="0"/>
              <a:t>anche</a:t>
            </a:r>
            <a:r>
              <a:rPr lang="en-US" sz="2400" dirty="0" smtClean="0"/>
              <a:t> se </a:t>
            </a:r>
            <a:r>
              <a:rPr lang="en-US" sz="2400" dirty="0" err="1" smtClean="0"/>
              <a:t>limitazioni</a:t>
            </a:r>
            <a:r>
              <a:rPr lang="en-US" sz="2400" dirty="0" smtClean="0"/>
              <a:t>  (</a:t>
            </a:r>
            <a:r>
              <a:rPr lang="en-US" sz="2400" dirty="0" err="1" smtClean="0"/>
              <a:t>Elenco</a:t>
            </a:r>
            <a:r>
              <a:rPr lang="en-US" sz="2400" dirty="0" smtClean="0"/>
              <a:t> MMG o </a:t>
            </a:r>
            <a:r>
              <a:rPr lang="en-US" sz="2400" dirty="0" err="1" smtClean="0"/>
              <a:t>strutture</a:t>
            </a:r>
            <a:r>
              <a:rPr lang="en-US" sz="2400" dirty="0" smtClean="0"/>
              <a:t> </a:t>
            </a:r>
            <a:r>
              <a:rPr lang="en-US" sz="2400" dirty="0" err="1" smtClean="0"/>
              <a:t>accreditate</a:t>
            </a:r>
            <a:r>
              <a:rPr lang="en-US" sz="2400" dirty="0" smtClean="0"/>
              <a:t>),  </a:t>
            </a:r>
          </a:p>
          <a:p>
            <a:r>
              <a:rPr lang="en-US" sz="2400" b="1" dirty="0" smtClean="0"/>
              <a:t>PIANIFICAZIONE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PSN </a:t>
            </a:r>
            <a:r>
              <a:rPr lang="en-US" sz="2400" dirty="0" err="1" smtClean="0"/>
              <a:t>precedeva</a:t>
            </a:r>
            <a:r>
              <a:rPr lang="en-US" sz="2400" dirty="0" smtClean="0"/>
              <a:t> la </a:t>
            </a:r>
            <a:r>
              <a:rPr lang="en-US" sz="2400" dirty="0" err="1" smtClean="0"/>
              <a:t>legge</a:t>
            </a:r>
            <a:r>
              <a:rPr lang="en-US" sz="2400" dirty="0" smtClean="0"/>
              <a:t> </a:t>
            </a:r>
            <a:r>
              <a:rPr lang="en-US" sz="2400" dirty="0" err="1" smtClean="0"/>
              <a:t>finanziaria</a:t>
            </a:r>
            <a:r>
              <a:rPr lang="en-US" sz="2400" dirty="0" smtClean="0"/>
              <a:t> (</a:t>
            </a:r>
            <a:r>
              <a:rPr lang="en-US" sz="2400" dirty="0" err="1" smtClean="0"/>
              <a:t>compiti</a:t>
            </a:r>
            <a:r>
              <a:rPr lang="en-US" sz="2400" dirty="0" smtClean="0"/>
              <a:t> </a:t>
            </a:r>
            <a:r>
              <a:rPr lang="en-US" sz="2400" dirty="0" err="1" smtClean="0"/>
              <a:t>regolatori</a:t>
            </a:r>
            <a:r>
              <a:rPr lang="en-US" sz="2400" dirty="0" smtClean="0"/>
              <a:t> del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502 quota </a:t>
            </a:r>
            <a:r>
              <a:rPr lang="en-US" sz="2400" dirty="0" err="1" smtClean="0"/>
              <a:t>capitaria</a:t>
            </a:r>
            <a:r>
              <a:rPr lang="en-US" sz="2400" dirty="0" smtClean="0"/>
              <a:t>, </a:t>
            </a:r>
            <a:r>
              <a:rPr lang="en-US" sz="2400" dirty="0" err="1" smtClean="0"/>
              <a:t>pesata</a:t>
            </a:r>
            <a:r>
              <a:rPr lang="en-US" sz="24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PSR </a:t>
            </a:r>
            <a:r>
              <a:rPr lang="en-US" sz="2400" dirty="0" err="1" smtClean="0"/>
              <a:t>obtv</a:t>
            </a:r>
            <a:r>
              <a:rPr lang="en-US" sz="2400" dirty="0" smtClean="0"/>
              <a:t> salute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r>
              <a:rPr lang="en-US" sz="2400" dirty="0" smtClean="0"/>
              <a:t>, poi SOCIO-</a:t>
            </a:r>
            <a:r>
              <a:rPr lang="en-US" sz="2400" dirty="0" err="1" smtClean="0"/>
              <a:t>sanitario</a:t>
            </a:r>
            <a:r>
              <a:rPr lang="en-US" sz="2400" dirty="0" smtClean="0"/>
              <a:t>.  INTESA (non </a:t>
            </a:r>
            <a:r>
              <a:rPr lang="en-US" sz="2400" dirty="0" err="1" smtClean="0"/>
              <a:t>parere</a:t>
            </a:r>
            <a:r>
              <a:rPr lang="en-US" sz="2400" dirty="0" smtClean="0"/>
              <a:t>) </a:t>
            </a:r>
            <a:r>
              <a:rPr lang="en-US" sz="2400" dirty="0" err="1" smtClean="0"/>
              <a:t>Regioni</a:t>
            </a:r>
            <a:r>
              <a:rPr lang="en-US" sz="2400" dirty="0" smtClean="0"/>
              <a:t> </a:t>
            </a:r>
            <a:r>
              <a:rPr lang="en-US" sz="2400" dirty="0" err="1" smtClean="0"/>
              <a:t>perchè</a:t>
            </a:r>
            <a:r>
              <a:rPr lang="en-US" sz="2400" dirty="0" smtClean="0"/>
              <a:t> non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solo </a:t>
            </a:r>
            <a:r>
              <a:rPr lang="en-US" sz="2400" dirty="0" err="1" smtClean="0"/>
              <a:t>governativo</a:t>
            </a:r>
            <a:r>
              <a:rPr lang="en-US" sz="2400" dirty="0" smtClean="0"/>
              <a:t>. </a:t>
            </a:r>
            <a:r>
              <a:rPr lang="en-US" sz="2400" dirty="0" err="1" smtClean="0"/>
              <a:t>Patto</a:t>
            </a:r>
            <a:r>
              <a:rPr lang="en-US" sz="2400" dirty="0" smtClean="0"/>
              <a:t> salute</a:t>
            </a:r>
          </a:p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9910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Risultati immagini per dichiarazione di alma ata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AutoShape 4" descr="Risultati immagini per dichiarazione di alma ata"/>
          <p:cNvSpPr>
            <a:spLocks noChangeAspect="1" noChangeArrowheads="1"/>
          </p:cNvSpPr>
          <p:nvPr/>
        </p:nvSpPr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360521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UNIVERSALITA’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Salute è </a:t>
            </a:r>
            <a:r>
              <a:rPr lang="en-US" sz="2400" dirty="0" err="1" smtClean="0"/>
              <a:t>diritto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individuale</a:t>
            </a:r>
            <a:r>
              <a:rPr lang="en-US" sz="2400" dirty="0" smtClean="0"/>
              <a:t> e </a:t>
            </a:r>
            <a:r>
              <a:rPr lang="en-US" sz="2400" dirty="0" err="1" smtClean="0"/>
              <a:t>interesse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collettività</a:t>
            </a:r>
            <a:r>
              <a:rPr lang="en-US" sz="2400" dirty="0" smtClean="0"/>
              <a:t> (</a:t>
            </a:r>
            <a:r>
              <a:rPr lang="en-US" sz="2400" dirty="0" err="1" smtClean="0"/>
              <a:t>solidaristico</a:t>
            </a:r>
            <a:r>
              <a:rPr lang="en-US" sz="2400" dirty="0" smtClean="0"/>
              <a:t> per </a:t>
            </a:r>
            <a:r>
              <a:rPr lang="en-US" sz="2400" dirty="0" err="1" smtClean="0"/>
              <a:t>tutti</a:t>
            </a:r>
            <a:r>
              <a:rPr lang="en-US" sz="2400" dirty="0" smtClean="0"/>
              <a:t> 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 </a:t>
            </a:r>
            <a:r>
              <a:rPr lang="en-US" sz="2400" dirty="0" err="1" smtClean="0"/>
              <a:t>guarda</a:t>
            </a:r>
            <a:r>
              <a:rPr lang="en-US" sz="2400" dirty="0" smtClean="0"/>
              <a:t> le </a:t>
            </a:r>
            <a:r>
              <a:rPr lang="en-US" sz="2400" dirty="0" err="1" smtClean="0"/>
              <a:t>differenze</a:t>
            </a:r>
            <a:r>
              <a:rPr lang="en-US" sz="2400" dirty="0" smtClean="0"/>
              <a:t> ma </a:t>
            </a:r>
            <a:r>
              <a:rPr lang="en-US" sz="2400" dirty="0" err="1" smtClean="0"/>
              <a:t>necessaria</a:t>
            </a:r>
            <a:r>
              <a:rPr lang="en-US" sz="2400" dirty="0" smtClean="0"/>
              <a:t>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singolo</a:t>
            </a:r>
            <a:r>
              <a:rPr lang="en-US" sz="2400" dirty="0" smtClean="0"/>
              <a:t>  e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</a:t>
            </a:r>
            <a:r>
              <a:rPr lang="en-US" sz="2400" dirty="0" err="1" smtClean="0"/>
              <a:t>appropriatezza</a:t>
            </a:r>
            <a:r>
              <a:rPr lang="en-US" sz="2400" dirty="0" smtClean="0"/>
              <a:t>: </a:t>
            </a:r>
            <a:r>
              <a:rPr lang="en-US" sz="2400" dirty="0" err="1" smtClean="0"/>
              <a:t>diritto</a:t>
            </a:r>
            <a:r>
              <a:rPr lang="en-US" sz="2400" dirty="0" smtClean="0"/>
              <a:t> per un </a:t>
            </a:r>
            <a:r>
              <a:rPr lang="en-US" sz="2400" dirty="0" err="1" smtClean="0"/>
              <a:t>bisogno</a:t>
            </a:r>
            <a:r>
              <a:rPr lang="en-US" sz="2400" dirty="0" smtClean="0"/>
              <a:t> </a:t>
            </a:r>
            <a:r>
              <a:rPr lang="en-US" sz="2400" dirty="0" err="1" smtClean="0"/>
              <a:t>riconosciuto</a:t>
            </a:r>
            <a:r>
              <a:rPr lang="en-US" sz="24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dipendere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dove </a:t>
            </a:r>
            <a:r>
              <a:rPr lang="en-US" sz="2400" dirty="0" err="1" smtClean="0"/>
              <a:t>abiti</a:t>
            </a:r>
            <a:r>
              <a:rPr lang="en-US" sz="2400" dirty="0" smtClean="0"/>
              <a:t> (LEA),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 </a:t>
            </a:r>
            <a:r>
              <a:rPr lang="en-US" sz="2400" dirty="0" err="1" smtClean="0"/>
              <a:t>vuol</a:t>
            </a:r>
            <a:r>
              <a:rPr lang="en-US" sz="2400" dirty="0" smtClean="0"/>
              <a:t> dire </a:t>
            </a:r>
            <a:r>
              <a:rPr lang="en-US" sz="2400" dirty="0" err="1" smtClean="0"/>
              <a:t>che</a:t>
            </a:r>
            <a:r>
              <a:rPr lang="en-US" sz="2400" dirty="0" smtClean="0"/>
              <a:t> non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esserci</a:t>
            </a:r>
            <a:r>
              <a:rPr lang="en-US" sz="2400" dirty="0" smtClean="0"/>
              <a:t> </a:t>
            </a:r>
            <a:r>
              <a:rPr lang="en-US" sz="2400" dirty="0" err="1" smtClean="0"/>
              <a:t>partecipazione</a:t>
            </a:r>
            <a:r>
              <a:rPr lang="en-US" sz="2400" dirty="0" smtClean="0"/>
              <a:t> (ticket)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Diritto</a:t>
            </a:r>
            <a:r>
              <a:rPr lang="en-US" sz="2400" dirty="0" smtClean="0"/>
              <a:t> </a:t>
            </a:r>
            <a:r>
              <a:rPr lang="en-US" sz="2400" dirty="0" err="1" smtClean="0"/>
              <a:t>fondamentale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dà</a:t>
            </a:r>
            <a:r>
              <a:rPr lang="en-US" sz="2400" dirty="0" smtClean="0"/>
              <a:t> la </a:t>
            </a:r>
            <a:r>
              <a:rPr lang="en-US" sz="2400" dirty="0" err="1" smtClean="0"/>
              <a:t>possibilità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godere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tutti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altri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UGUAGLIANZA</a:t>
            </a:r>
            <a:r>
              <a:rPr lang="en-US" sz="24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LEA  come </a:t>
            </a:r>
            <a:r>
              <a:rPr lang="en-US" sz="2400" dirty="0" err="1" smtClean="0"/>
              <a:t>strumento</a:t>
            </a:r>
            <a:r>
              <a:rPr lang="en-US" sz="2400" dirty="0" smtClean="0"/>
              <a:t> per </a:t>
            </a:r>
            <a:r>
              <a:rPr lang="en-US" sz="2400" dirty="0" err="1" smtClean="0"/>
              <a:t>evitare</a:t>
            </a:r>
            <a:r>
              <a:rPr lang="en-US" sz="2400" dirty="0" smtClean="0"/>
              <a:t> </a:t>
            </a:r>
            <a:r>
              <a:rPr lang="en-US" sz="2400" dirty="0" err="1" smtClean="0"/>
              <a:t>diseguaglianze</a:t>
            </a:r>
            <a:r>
              <a:rPr lang="en-US" sz="2400" dirty="0" smtClean="0"/>
              <a:t>. </a:t>
            </a:r>
          </a:p>
          <a:p>
            <a:r>
              <a:rPr lang="en-US" sz="2400" b="1" dirty="0" smtClean="0"/>
              <a:t>ORGANIZZAZIONE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Organizzazione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garantire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LEA (non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costi</a:t>
            </a:r>
            <a:r>
              <a:rPr lang="en-US" sz="2400" dirty="0" smtClean="0"/>
              <a:t>). </a:t>
            </a:r>
          </a:p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836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6948264" y="332656"/>
            <a:ext cx="2088232" cy="55446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211960" y="332656"/>
            <a:ext cx="2664296" cy="55446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23528" y="332656"/>
            <a:ext cx="3816424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04664"/>
            <a:ext cx="126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Malattia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4046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Paziente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404664"/>
            <a:ext cx="120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Persona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404664"/>
            <a:ext cx="105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People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20272" y="105273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MDG</a:t>
            </a:r>
          </a:p>
          <a:p>
            <a:r>
              <a:rPr lang="it-IT" dirty="0" smtClean="0"/>
              <a:t>SDG</a:t>
            </a:r>
          </a:p>
          <a:p>
            <a:r>
              <a:rPr lang="it-IT" dirty="0" smtClean="0"/>
              <a:t>Sostenibilità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1054477"/>
            <a:ext cx="96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Malattia</a:t>
            </a:r>
          </a:p>
          <a:p>
            <a:r>
              <a:rPr lang="it-IT" dirty="0" err="1" smtClean="0"/>
              <a:t>Bio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8780" y="2433662"/>
            <a:ext cx="99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Diagnosi</a:t>
            </a:r>
          </a:p>
          <a:p>
            <a:r>
              <a:rPr lang="it-IT" dirty="0" smtClean="0"/>
              <a:t>Prognosi</a:t>
            </a:r>
          </a:p>
          <a:p>
            <a:r>
              <a:rPr lang="it-IT" dirty="0" smtClean="0"/>
              <a:t>Terapia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1486525"/>
            <a:ext cx="101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Bio</a:t>
            </a:r>
            <a:r>
              <a:rPr lang="it-IT" dirty="0" smtClean="0"/>
              <a:t> </a:t>
            </a:r>
            <a:r>
              <a:rPr lang="it-IT" dirty="0" err="1" smtClean="0"/>
              <a:t>psico</a:t>
            </a:r>
            <a:endParaRPr lang="it-IT" dirty="0" smtClean="0"/>
          </a:p>
          <a:p>
            <a:r>
              <a:rPr lang="it-IT" dirty="0" smtClean="0"/>
              <a:t> sociale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75856" y="105273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Sano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835696" y="1043444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Malato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63888" y="2217638"/>
            <a:ext cx="1337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Promozione</a:t>
            </a:r>
          </a:p>
          <a:p>
            <a:r>
              <a:rPr lang="it-IT" dirty="0" smtClean="0"/>
              <a:t>Protezione</a:t>
            </a:r>
          </a:p>
          <a:p>
            <a:r>
              <a:rPr lang="it-IT" dirty="0" smtClean="0"/>
              <a:t>Prevenzione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64088" y="404664"/>
            <a:ext cx="142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Comunità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644008" y="1052736"/>
            <a:ext cx="195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Salute e Benessere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804248" y="2217638"/>
            <a:ext cx="1998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Whole society</a:t>
            </a:r>
          </a:p>
          <a:p>
            <a:r>
              <a:rPr lang="it-IT" dirty="0" smtClean="0"/>
              <a:t>Whole </a:t>
            </a:r>
            <a:r>
              <a:rPr lang="it-IT" dirty="0" err="1" smtClean="0"/>
              <a:t>government</a:t>
            </a:r>
            <a:endParaRPr lang="it-IT" dirty="0" smtClean="0"/>
          </a:p>
          <a:p>
            <a:r>
              <a:rPr lang="it-IT" dirty="0" err="1" smtClean="0"/>
              <a:t>Whole</a:t>
            </a:r>
            <a:r>
              <a:rPr lang="it-IT" dirty="0" smtClean="0"/>
              <a:t> policy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7164288" y="404664"/>
            <a:ext cx="110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 smtClean="0">
                <a:solidFill>
                  <a:prstClr val="black"/>
                </a:solidFill>
              </a:rPr>
              <a:t>Società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835696" y="2433662"/>
            <a:ext cx="99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Diagnosi</a:t>
            </a:r>
          </a:p>
          <a:p>
            <a:r>
              <a:rPr lang="it-IT" dirty="0" smtClean="0"/>
              <a:t>Prognosi</a:t>
            </a:r>
          </a:p>
          <a:p>
            <a:r>
              <a:rPr lang="it-IT" dirty="0" smtClean="0"/>
              <a:t>Terapia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547664" y="537321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INDIVIDUO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355976" y="48691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CONTESTO E INDIVIDUO  IN SANITA’ 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911752" y="52292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SOCIETA’ NEL SUO INSIEME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652120" y="3524815"/>
            <a:ext cx="2801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H2020</a:t>
            </a:r>
          </a:p>
          <a:p>
            <a:pPr algn="ctr"/>
            <a:r>
              <a:rPr lang="it-IT" dirty="0" smtClean="0"/>
              <a:t>PEOPLE CENTER</a:t>
            </a:r>
          </a:p>
          <a:p>
            <a:pPr algn="ctr"/>
            <a:r>
              <a:rPr lang="it-IT" dirty="0" smtClean="0"/>
              <a:t>COORDINATED INTEGRATED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166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552" y="969114"/>
            <a:ext cx="831641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 dirty="0" smtClean="0"/>
          </a:p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REVALENZA DISEASE</a:t>
            </a:r>
          </a:p>
          <a:p>
            <a:endParaRPr lang="en-US" sz="2400" b="1" dirty="0"/>
          </a:p>
          <a:p>
            <a:r>
              <a:rPr lang="en-US" sz="2400" b="1" i="1" dirty="0" smtClean="0"/>
              <a:t>MODELLO BASATO SU EPISODIO MALATTIA ACUTA</a:t>
            </a:r>
            <a:r>
              <a:rPr lang="it-IT" sz="2400" b="1" i="1" dirty="0" smtClean="0">
                <a:latin typeface="Calibri" pitchFamily="34" charset="0"/>
              </a:rPr>
              <a:t> PRIORITARIA</a:t>
            </a:r>
          </a:p>
          <a:p>
            <a:endParaRPr lang="it-IT" sz="2400" b="1" dirty="0" smtClean="0">
              <a:latin typeface="Calibri" pitchFamily="34" charset="0"/>
            </a:endParaRPr>
          </a:p>
          <a:p>
            <a:r>
              <a:rPr lang="it-IT" sz="2400" b="1" dirty="0" smtClean="0"/>
              <a:t>OGGETTO: 		MALATTIA </a:t>
            </a:r>
          </a:p>
          <a:p>
            <a:r>
              <a:rPr lang="it-IT" sz="2400" b="1" dirty="0" smtClean="0"/>
              <a:t>OBIETTIVO: 		DIAGNOSI E TERAPIA</a:t>
            </a:r>
          </a:p>
          <a:p>
            <a:r>
              <a:rPr lang="it-IT" sz="2400" b="1" dirty="0" smtClean="0"/>
              <a:t>PROTAGONISTI: 	MALATTIA</a:t>
            </a:r>
          </a:p>
          <a:p>
            <a:r>
              <a:rPr lang="it-IT" sz="2400" b="1" dirty="0" smtClean="0"/>
              <a:t>		   	MEDICO ESPERTO DELLA MALATTIA </a:t>
            </a:r>
          </a:p>
          <a:p>
            <a:r>
              <a:rPr lang="it-IT" sz="2400" b="1" dirty="0" smtClean="0"/>
              <a:t> 		  	PAZIENTE PORTATORE DELLA MALATTIA </a:t>
            </a:r>
          </a:p>
          <a:p>
            <a:r>
              <a:rPr lang="it-IT" sz="2400" b="1" dirty="0" smtClean="0"/>
              <a:t>	 		</a:t>
            </a:r>
          </a:p>
          <a:p>
            <a:endParaRPr lang="it-IT" sz="24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9021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71600" y="690952"/>
            <a:ext cx="741682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 smtClean="0"/>
              <a:t>LE MALATTIE ACUTE: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b="1" dirty="0" smtClean="0"/>
              <a:t>BREVI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b="1" dirty="0" smtClean="0"/>
              <a:t>SINTOMI EVIDENTI</a:t>
            </a:r>
          </a:p>
          <a:p>
            <a:pPr lvl="1">
              <a:buFont typeface="Arial" pitchFamily="34" charset="0"/>
              <a:buChar char="•"/>
            </a:pPr>
            <a:r>
              <a:rPr lang="it-IT" sz="2000" b="1" dirty="0" smtClean="0"/>
              <a:t>DIAGNOSTICATE “FACILMENTE” (causa-effetto)</a:t>
            </a:r>
          </a:p>
          <a:p>
            <a:pPr lvl="1">
              <a:buFont typeface="Arial" pitchFamily="34" charset="0"/>
              <a:buChar char="•"/>
            </a:pPr>
            <a:r>
              <a:rPr lang="it-IT" sz="2000" b="1" dirty="0" smtClean="0"/>
              <a:t>TRATTATE CON CURA PREDEFINITA (linee guida, evidenze)</a:t>
            </a:r>
            <a:r>
              <a:rPr lang="it-IT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r>
              <a:rPr lang="it-IT" sz="2400" b="1" dirty="0" smtClean="0"/>
              <a:t>AZIONE REATTIVA NEI CONFRONTI DELLA PATOLOGIA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r>
              <a:rPr lang="it-IT" sz="2400" b="1" dirty="0" smtClean="0"/>
              <a:t>IL SUPPORTO TECNOLOGICO</a:t>
            </a:r>
            <a:r>
              <a:rPr lang="it-IT" sz="28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b="1" dirty="0" smtClean="0"/>
              <a:t>RIPETIBILITÀ DEI TEST</a:t>
            </a:r>
          </a:p>
          <a:p>
            <a:pPr lvl="1">
              <a:buFont typeface="Arial" pitchFamily="34" charset="0"/>
              <a:buChar char="•"/>
            </a:pPr>
            <a:r>
              <a:rPr lang="it-IT" sz="2000" b="1" dirty="0" smtClean="0"/>
              <a:t>AFFIDABILITÀ DEI TRATTAMENTI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r>
              <a:rPr lang="it-IT" sz="2400" b="1" dirty="0" smtClean="0">
                <a:latin typeface="Calibri" pitchFamily="34" charset="0"/>
              </a:rPr>
              <a:t>RELAZIONE LEGATA AL PROGRAMMA TERAPEUTICO</a:t>
            </a:r>
          </a:p>
          <a:p>
            <a:r>
              <a:rPr lang="it-IT" sz="2400" b="1" dirty="0" smtClean="0"/>
              <a:t>	</a:t>
            </a:r>
            <a:r>
              <a:rPr lang="it-IT" sz="2000" b="1" dirty="0" smtClean="0"/>
              <a:t>INDAGINI E/O FARMACO E/O SPECIALISTI 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MEDICINA DIFENSIVA ("DATI RIGIDI“ vs RAGIONAMENTO CLINICO)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285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82471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LA TECNOLOGIA</a:t>
            </a:r>
          </a:p>
          <a:p>
            <a:pPr marL="342900" indent="-342900">
              <a:buAutoNum type="arabicParenR"/>
            </a:pPr>
            <a:r>
              <a:rPr lang="it-IT" sz="2000" b="1" dirty="0" smtClean="0"/>
              <a:t>basi fisiologiche, biochimiche e biomolecolari nella definizione delle malattie. </a:t>
            </a:r>
          </a:p>
          <a:p>
            <a:pPr marL="342900" indent="-342900">
              <a:buAutoNum type="arabicParenR"/>
            </a:pPr>
            <a:r>
              <a:rPr lang="it-IT" sz="2000" b="1" dirty="0" smtClean="0"/>
              <a:t>modi di acquisizione conoscenza della malattia </a:t>
            </a:r>
          </a:p>
          <a:p>
            <a:pPr marL="342900" indent="-342900">
              <a:buAutoNum type="arabicParenR"/>
            </a:pPr>
            <a:r>
              <a:rPr lang="it-IT" sz="2000" b="1" dirty="0" smtClean="0"/>
              <a:t>diagnosi </a:t>
            </a:r>
          </a:p>
          <a:p>
            <a:pPr marL="342900" indent="-342900">
              <a:buAutoNum type="arabicParenR" startAt="4"/>
            </a:pPr>
            <a:r>
              <a:rPr lang="it-IT" sz="2000" b="1" dirty="0" smtClean="0"/>
              <a:t>trattamento</a:t>
            </a:r>
          </a:p>
          <a:p>
            <a:pPr marL="342900" indent="-342900">
              <a:buAutoNum type="arabicParenR" startAt="4"/>
            </a:pPr>
            <a:r>
              <a:rPr lang="it-IT" sz="2000" b="1" dirty="0" smtClean="0"/>
              <a:t>Prognosi</a:t>
            </a:r>
          </a:p>
          <a:p>
            <a:pPr marL="342900" indent="-342900">
              <a:buAutoNum type="arabicParenR" startAt="4"/>
            </a:pPr>
            <a:r>
              <a:rPr lang="it-IT" sz="2000" b="1" dirty="0" smtClean="0"/>
              <a:t>tassonomia</a:t>
            </a:r>
          </a:p>
          <a:p>
            <a:pPr marL="342900" indent="-342900"/>
            <a:endParaRPr lang="it-IT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/>
              <a:t>Riproducibilità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/>
              <a:t>Normalità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/>
              <a:t>Precocità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/>
              <a:t>Personalizzazione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/>
              <a:t>Manipolazione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Traduce </a:t>
            </a:r>
            <a:r>
              <a:rPr lang="en-US" sz="2000" b="1" dirty="0" err="1" smtClean="0"/>
              <a:t>eventi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fisiologici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patologici</a:t>
            </a:r>
            <a:r>
              <a:rPr lang="en-US" sz="2000" b="1" dirty="0" smtClean="0"/>
              <a:t> in “</a:t>
            </a:r>
            <a:r>
              <a:rPr lang="en-US" sz="2000" b="1" dirty="0" err="1" smtClean="0"/>
              <a:t>linguaggio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macchine</a:t>
            </a:r>
            <a:r>
              <a:rPr lang="en-US" sz="2000" b="1" dirty="0" smtClean="0"/>
              <a:t>” </a:t>
            </a:r>
            <a:r>
              <a:rPr lang="en-US" sz="2000" b="1" dirty="0" err="1" smtClean="0"/>
              <a:t>rende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percepibile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modo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oggettivo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cerca</a:t>
            </a:r>
            <a:r>
              <a:rPr lang="en-US" sz="2000" b="1" dirty="0" smtClean="0"/>
              <a:t>: la </a:t>
            </a:r>
            <a:r>
              <a:rPr lang="en-US" sz="2000" b="1" dirty="0" err="1" smtClean="0"/>
              <a:t>malattia</a:t>
            </a:r>
            <a:endParaRPr lang="en-US" sz="2000" b="1" dirty="0" smtClean="0"/>
          </a:p>
          <a:p>
            <a:pPr marL="342900" indent="-342900"/>
            <a:endParaRPr lang="it-IT" sz="2400" b="1" dirty="0" smtClean="0"/>
          </a:p>
          <a:p>
            <a:pPr marL="342900" indent="-342900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80831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1294</Words>
  <Application>Microsoft Office PowerPoint</Application>
  <PresentationFormat>Presentazione su schermo (4:3)</PresentationFormat>
  <Paragraphs>288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direttore</cp:lastModifiedBy>
  <cp:revision>8</cp:revision>
  <dcterms:created xsi:type="dcterms:W3CDTF">2020-01-04T11:12:12Z</dcterms:created>
  <dcterms:modified xsi:type="dcterms:W3CDTF">2020-01-14T07:41:59Z</dcterms:modified>
</cp:coreProperties>
</file>