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541" r:id="rId3"/>
    <p:sldId id="543" r:id="rId4"/>
    <p:sldId id="544" r:id="rId5"/>
    <p:sldId id="545" r:id="rId6"/>
    <p:sldId id="546" r:id="rId7"/>
    <p:sldId id="547" r:id="rId8"/>
    <p:sldId id="548"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63" r:id="rId24"/>
    <p:sldId id="564" r:id="rId25"/>
    <p:sldId id="565" r:id="rId26"/>
    <p:sldId id="566" r:id="rId27"/>
    <p:sldId id="567"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37F94-9C44-4997-89E0-22BC36EA405C}" type="datetimeFigureOut">
              <a:rPr lang="it-IT" smtClean="0"/>
              <a:pPr/>
              <a:t>14/01/2020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A1DBE-9AC4-4DF1-97FA-63F24FAD121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sz="1200" u="sng" dirty="0" smtClean="0"/>
              <a:t>Stili di vita non salutari hanno costi in termini di salute, benessere, sociali ed economici</a:t>
            </a:r>
            <a:r>
              <a:rPr lang="it-IT" sz="1200" dirty="0" smtClean="0"/>
              <a:t> </a:t>
            </a:r>
          </a:p>
          <a:p>
            <a:r>
              <a:rPr lang="it-IT" sz="1200" dirty="0" smtClean="0"/>
              <a:t>Il fumo, l'uso improprio di alcol, l'inattività fisica e una dieta non salutare sono tra i principali fattori di rischio per la salute e l'invalidità con alti costi per l'individuo, la società e l'economia. Gli effetti del tabacco costano all'economia mondiale 500 miliardi di dollari l'anno e l'abuso di alcool costa ogni anno l'1-3% del PIL della società. Nella Regione europea dell'OMS. Nel Regno Unito, l'inattività fisica costa 1,06 miliardi di sterline</a:t>
            </a:r>
          </a:p>
          <a:p>
            <a:r>
              <a:rPr lang="it-IT" sz="1200" u="sng" dirty="0" smtClean="0"/>
              <a:t>Il peso delle NCD è significativo, con alti costi sociali ed economici</a:t>
            </a:r>
            <a:r>
              <a:rPr lang="it-IT" sz="1200" dirty="0" smtClean="0"/>
              <a:t> </a:t>
            </a:r>
          </a:p>
          <a:p>
            <a:r>
              <a:rPr lang="it-IT" sz="1200" dirty="0" smtClean="0"/>
              <a:t>L’80% dei decessi prematuri nel 2016 sono stati causati, nelle regioni avanzate, dai quattro principali NCD: malattie cardiovascolari, diabete, cancro e malattie respiratorie; questi sono responsabili di una perdita economica annuale di $ 139 a persona in paesi con un reddito nazionale lordo inferiore a $ 12 475 pro capite. Si stima che le malattie cardiovascolari e i tumori costino alla società rispettivamente 169 miliardi di euro e 117 miliardi di euro, nell'UE. La malattia mentale e l'autolesionismo rappresentano il 30% del carico di malattie</a:t>
            </a:r>
          </a:p>
          <a:p>
            <a:r>
              <a:rPr lang="it-IT" sz="1200" dirty="0" smtClean="0"/>
              <a:t>è la principale causa di disabilità e assenza dal lavoro. </a:t>
            </a:r>
          </a:p>
          <a:p>
            <a:r>
              <a:rPr lang="it-IT" sz="1200" dirty="0" smtClean="0"/>
              <a:t>I disturbi depressivi sono la seconda più grande causa di anni vissuti con disabilità in tutto il mondo; </a:t>
            </a:r>
          </a:p>
          <a:p>
            <a:r>
              <a:rPr lang="it-IT" sz="1200" dirty="0" smtClean="0"/>
              <a:t>costo per l'economia europea è compreso tra 92 e 136,3 miliardi di euro, principalmente a causa della perdita di produttività. </a:t>
            </a:r>
          </a:p>
          <a:p>
            <a:r>
              <a:rPr lang="it-IT" sz="1200" dirty="0" smtClean="0"/>
              <a:t>Il costo umano, sociale ed economico delle malattie mentali è stimato tra 105-110 miliardi di sterline all'anno in Inghilterra. </a:t>
            </a:r>
            <a:r>
              <a:rPr lang="it-IT" sz="1200" u="sng" dirty="0" smtClean="0"/>
              <a:t>Il peso sanitario, sociale ed economico della malattia trasmissibile rimane significativo </a:t>
            </a:r>
          </a:p>
          <a:p>
            <a:r>
              <a:rPr lang="it-IT" sz="1200" dirty="0" smtClean="0"/>
              <a:t>Ogni anno, 15,9 milioni di DALY sono persi per malattie trasmissibili. </a:t>
            </a:r>
          </a:p>
          <a:p>
            <a:r>
              <a:rPr lang="it-IT" sz="1200" dirty="0" smtClean="0"/>
              <a:t>Le principali infezioni con costi sostanziali e un impatto più ampio comprendono l'influenza stagionale, il morbillo, la pertosse, l'epatite B e C, le infezioni a trasmissione sessuale, l'HIV / AIDS e la tubercolosi. (fortemente legato alle disuguaglianze socioeconomiche e / o di genere e alla vulnerabilità). Vi sono anche costi sostanziali associati alle malattie trasmesse indirettamente, come quelle sostenute da cibo, vettori o acqua. L'aumento della resistenza ai farmaci antimicrobici.</a:t>
            </a:r>
            <a:r>
              <a:rPr lang="it-IT" sz="1200" u="sng" dirty="0" smtClean="0"/>
              <a:t> Interventi intersettoriali per affrontare stili di vita malsani mostrano SROI</a:t>
            </a:r>
            <a:r>
              <a:rPr lang="it-IT" sz="1200" dirty="0" smtClean="0"/>
              <a:t> </a:t>
            </a:r>
          </a:p>
          <a:p>
            <a:r>
              <a:rPr lang="it-IT" sz="1200" dirty="0" smtClean="0"/>
              <a:t>Le politiche rivolte all'ambiente di mercato e alle scelte alimentari possono essere efficaci in termini di costi, generare risparmi a breve termine e sembrano essere più efficaci di interventi mirati all'individuo. Gli interventi che riducono il consumo di ingredienti come il sale o grassi insaturi attraverso la regolamentazione e la riformulazione degli alimenti sembrano fornire un maggiore SROI e possono essere economicamente vantaggiosi o ridurre i costi. Le campagne di comunicazione di massa per promuovere l'attività fisica possono essere implementate a basso costo ed essere economicamente convenienti o ridurre i costi, generando un guadagno di 1 anno di vita per ogni 115-199 individui per un costo di $ 2 a persona. A seconda dei contesti locali, promuovere i viaggi attivi (a piedi e in bicicletta), offre anche  maggiori benefici ambientali e sociali</a:t>
            </a:r>
          </a:p>
          <a:p>
            <a:endParaRPr lang="it-IT" sz="1200" dirty="0" smtClean="0"/>
          </a:p>
          <a:p>
            <a:endParaRPr lang="it-IT" sz="1200" dirty="0" smtClean="0"/>
          </a:p>
          <a:p>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CA9DB0E1-F097-4EDE-8563-B68FC0C76321}" type="slidenum">
              <a:rPr lang="it-IT" smtClean="0"/>
              <a:pPr/>
              <a:t>4</a:t>
            </a:fld>
            <a:endParaRPr lang="it-IT"/>
          </a:p>
        </p:txBody>
      </p:sp>
    </p:spTree>
    <p:extLst>
      <p:ext uri="{BB962C8B-B14F-4D97-AF65-F5344CB8AC3E}">
        <p14:creationId xmlns:p14="http://schemas.microsoft.com/office/powerpoint/2010/main" xmlns="" val="186298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CFCF961-E846-4454-A550-0805C03124AC}" type="datetimeFigureOut">
              <a:rPr lang="it-IT" smtClean="0"/>
              <a:pPr/>
              <a:t>14/01/2020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720BCED-7A5F-4CD7-B088-1B48A7145EA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CF961-E846-4454-A550-0805C03124AC}" type="datetimeFigureOut">
              <a:rPr lang="it-IT" smtClean="0"/>
              <a:pPr/>
              <a:t>14/01/2020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0BCED-7A5F-4CD7-B088-1B48A7145EA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8690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it-IT" sz="3600" dirty="0" smtClean="0"/>
          </a:p>
          <a:p>
            <a:pPr algn="ctr"/>
            <a:r>
              <a:rPr lang="it-IT" sz="3600" b="1" dirty="0" smtClean="0"/>
              <a:t>IL CONTRIBUTO DELLE POLITICHE PER LA SALUTE ALLO SVILUPPO SOSTENIBILE E IL CONTRIBUTO DELLO SVILUPPO SOSTENIBILE ALLE POLITICHE PER LA SALUTE</a:t>
            </a:r>
          </a:p>
          <a:p>
            <a:pPr algn="ctr"/>
            <a:endParaRPr lang="it-IT" sz="3600" b="1" dirty="0" smtClean="0"/>
          </a:p>
          <a:p>
            <a:pPr algn="ctr"/>
            <a:r>
              <a:rPr lang="it-IT" sz="2400" dirty="0" smtClean="0"/>
              <a:t>Gabriele </a:t>
            </a:r>
            <a:r>
              <a:rPr lang="it-IT" sz="2400" dirty="0" err="1" smtClean="0"/>
              <a:t>Rinaldi</a:t>
            </a:r>
            <a:endParaRPr lang="it-IT" sz="2400" dirty="0" smtClean="0"/>
          </a:p>
          <a:p>
            <a:pPr algn="ctr"/>
            <a:r>
              <a:rPr lang="it-IT" sz="2400" b="1" dirty="0" smtClean="0"/>
              <a:t>Authority per l’Autorizzazione, l’Accreditamento </a:t>
            </a:r>
          </a:p>
          <a:p>
            <a:pPr algn="ctr"/>
            <a:r>
              <a:rPr lang="it-IT" sz="2400" b="1" dirty="0" smtClean="0"/>
              <a:t>e la Qualità dei Servizi Sanitari, Socio-Sanitari e Socio-Educativi</a:t>
            </a:r>
          </a:p>
          <a:p>
            <a:pPr algn="ctr"/>
            <a:r>
              <a:rPr lang="it-IT" sz="2400" b="1" i="1" dirty="0" smtClean="0"/>
              <a:t>Repubblica di San Marino</a:t>
            </a:r>
          </a:p>
          <a:p>
            <a:pPr algn="ctr"/>
            <a:r>
              <a:rPr lang="it-IT" sz="2400" dirty="0" smtClean="0"/>
              <a:t> </a:t>
            </a:r>
          </a:p>
          <a:p>
            <a:pPr algn="ctr"/>
            <a:endParaRPr lang="it-IT" sz="2400" dirty="0" smtClean="0"/>
          </a:p>
          <a:p>
            <a:pPr algn="ctr"/>
            <a:r>
              <a:rPr lang="it-IT" sz="2400" dirty="0" smtClean="0"/>
              <a:t>Ferrara 10 Gennaio 2020</a:t>
            </a:r>
          </a:p>
        </p:txBody>
      </p:sp>
      <p:sp>
        <p:nvSpPr>
          <p:cNvPr id="5" name="Segnaposto numero diapositiva 4"/>
          <p:cNvSpPr>
            <a:spLocks noGrp="1"/>
          </p:cNvSpPr>
          <p:nvPr>
            <p:ph type="sldNum" sz="quarter" idx="12"/>
          </p:nvPr>
        </p:nvSpPr>
        <p:spPr/>
        <p:txBody>
          <a:bodyPr/>
          <a:lstStyle/>
          <a:p>
            <a:fld id="{99C8641D-7A01-4489-B4D4-860B08897F8C}"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10</a:t>
            </a:fld>
            <a:endParaRPr lang="it-IT"/>
          </a:p>
        </p:txBody>
      </p:sp>
      <p:pic>
        <p:nvPicPr>
          <p:cNvPr id="19458" name="Picture 2"/>
          <p:cNvPicPr>
            <a:picLocks noChangeAspect="1" noChangeArrowheads="1"/>
          </p:cNvPicPr>
          <p:nvPr/>
        </p:nvPicPr>
        <p:blipFill>
          <a:blip r:embed="rId2" cstate="print"/>
          <a:srcRect/>
          <a:stretch>
            <a:fillRect/>
          </a:stretch>
        </p:blipFill>
        <p:spPr bwMode="auto">
          <a:xfrm>
            <a:off x="395536" y="116632"/>
            <a:ext cx="8672262" cy="649335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11</a:t>
            </a:fld>
            <a:endParaRPr lang="it-IT"/>
          </a:p>
        </p:txBody>
      </p:sp>
      <p:pic>
        <p:nvPicPr>
          <p:cNvPr id="25602" name="Picture 2"/>
          <p:cNvPicPr>
            <a:picLocks noChangeAspect="1" noChangeArrowheads="1"/>
          </p:cNvPicPr>
          <p:nvPr/>
        </p:nvPicPr>
        <p:blipFill>
          <a:blip r:embed="rId2" cstate="print"/>
          <a:srcRect/>
          <a:stretch>
            <a:fillRect/>
          </a:stretch>
        </p:blipFill>
        <p:spPr bwMode="auto">
          <a:xfrm>
            <a:off x="76200" y="1433513"/>
            <a:ext cx="8991600" cy="39909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12</a:t>
            </a:fld>
            <a:endParaRPr lang="it-IT"/>
          </a:p>
        </p:txBody>
      </p:sp>
      <p:pic>
        <p:nvPicPr>
          <p:cNvPr id="36866" name="Picture 2"/>
          <p:cNvPicPr>
            <a:picLocks noChangeAspect="1" noChangeArrowheads="1"/>
          </p:cNvPicPr>
          <p:nvPr/>
        </p:nvPicPr>
        <p:blipFill>
          <a:blip r:embed="rId2" cstate="print"/>
          <a:srcRect/>
          <a:stretch>
            <a:fillRect/>
          </a:stretch>
        </p:blipFill>
        <p:spPr bwMode="auto">
          <a:xfrm>
            <a:off x="144462" y="144463"/>
            <a:ext cx="8243961" cy="6189432"/>
          </a:xfrm>
          <a:prstGeom prst="rect">
            <a:avLst/>
          </a:prstGeom>
          <a:noFill/>
          <a:ln w="9525">
            <a:noFill/>
            <a:miter lim="800000"/>
            <a:headEnd/>
            <a:tailEnd/>
          </a:ln>
          <a:effectLst/>
        </p:spPr>
      </p:pic>
    </p:spTree>
    <p:extLst>
      <p:ext uri="{BB962C8B-B14F-4D97-AF65-F5344CB8AC3E}">
        <p14:creationId xmlns:p14="http://schemas.microsoft.com/office/powerpoint/2010/main" xmlns="" val="6347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13</a:t>
            </a:fld>
            <a:endParaRPr lang="it-IT"/>
          </a:p>
        </p:txBody>
      </p:sp>
      <p:pic>
        <p:nvPicPr>
          <p:cNvPr id="13314" name="Picture 2"/>
          <p:cNvPicPr>
            <a:picLocks noChangeAspect="1" noChangeArrowheads="1"/>
          </p:cNvPicPr>
          <p:nvPr/>
        </p:nvPicPr>
        <p:blipFill>
          <a:blip r:embed="rId2" cstate="print"/>
          <a:srcRect/>
          <a:stretch>
            <a:fillRect/>
          </a:stretch>
        </p:blipFill>
        <p:spPr bwMode="auto">
          <a:xfrm>
            <a:off x="1114425" y="260648"/>
            <a:ext cx="6915150" cy="159067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1614488" y="2060848"/>
            <a:ext cx="5915025" cy="2705100"/>
          </a:xfrm>
          <a:prstGeom prst="rect">
            <a:avLst/>
          </a:prstGeom>
          <a:noFill/>
          <a:ln w="9525">
            <a:noFill/>
            <a:miter lim="800000"/>
            <a:headEnd/>
            <a:tailEnd/>
          </a:ln>
        </p:spPr>
      </p:pic>
    </p:spTree>
    <p:extLst>
      <p:ext uri="{BB962C8B-B14F-4D97-AF65-F5344CB8AC3E}">
        <p14:creationId xmlns:p14="http://schemas.microsoft.com/office/powerpoint/2010/main" xmlns="" val="4114920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14</a:t>
            </a:fld>
            <a:endParaRPr lang="it-IT"/>
          </a:p>
        </p:txBody>
      </p:sp>
      <p:pic>
        <p:nvPicPr>
          <p:cNvPr id="4098" name="Picture 2"/>
          <p:cNvPicPr>
            <a:picLocks noChangeAspect="1" noChangeArrowheads="1"/>
          </p:cNvPicPr>
          <p:nvPr/>
        </p:nvPicPr>
        <p:blipFill>
          <a:blip r:embed="rId2" cstate="print"/>
          <a:srcRect/>
          <a:stretch>
            <a:fillRect/>
          </a:stretch>
        </p:blipFill>
        <p:spPr bwMode="auto">
          <a:xfrm>
            <a:off x="242888" y="1449660"/>
            <a:ext cx="8658225" cy="52197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1943100" y="16783"/>
            <a:ext cx="5077172" cy="459889"/>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85750" y="404665"/>
            <a:ext cx="7958658" cy="1152128"/>
          </a:xfrm>
          <a:prstGeom prst="rect">
            <a:avLst/>
          </a:prstGeom>
          <a:noFill/>
          <a:ln w="9525">
            <a:noFill/>
            <a:miter lim="800000"/>
            <a:headEnd/>
            <a:tailEnd/>
          </a:ln>
        </p:spPr>
      </p:pic>
      <p:sp>
        <p:nvSpPr>
          <p:cNvPr id="6" name="Freccia a sinistra 5"/>
          <p:cNvSpPr/>
          <p:nvPr/>
        </p:nvSpPr>
        <p:spPr>
          <a:xfrm>
            <a:off x="2771800" y="332656"/>
            <a:ext cx="86409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15</a:t>
            </a:fld>
            <a:endParaRPr lang="it-IT"/>
          </a:p>
        </p:txBody>
      </p:sp>
      <p:pic>
        <p:nvPicPr>
          <p:cNvPr id="4099" name="Picture 3"/>
          <p:cNvPicPr>
            <a:picLocks noChangeAspect="1" noChangeArrowheads="1"/>
          </p:cNvPicPr>
          <p:nvPr/>
        </p:nvPicPr>
        <p:blipFill>
          <a:blip r:embed="rId2" cstate="print"/>
          <a:srcRect/>
          <a:stretch>
            <a:fillRect/>
          </a:stretch>
        </p:blipFill>
        <p:spPr bwMode="auto">
          <a:xfrm>
            <a:off x="1943100" y="-42180"/>
            <a:ext cx="4933156" cy="446844"/>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683568" y="1268760"/>
            <a:ext cx="7531942" cy="5126141"/>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70756" y="476672"/>
            <a:ext cx="7473652" cy="58529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16</a:t>
            </a:fld>
            <a:endParaRPr lang="it-IT"/>
          </a:p>
        </p:txBody>
      </p:sp>
      <p:pic>
        <p:nvPicPr>
          <p:cNvPr id="7170" name="Picture 2"/>
          <p:cNvPicPr>
            <a:picLocks noChangeAspect="1" noChangeArrowheads="1"/>
          </p:cNvPicPr>
          <p:nvPr/>
        </p:nvPicPr>
        <p:blipFill>
          <a:blip r:embed="rId2" cstate="print"/>
          <a:srcRect/>
          <a:stretch>
            <a:fillRect/>
          </a:stretch>
        </p:blipFill>
        <p:spPr bwMode="auto">
          <a:xfrm>
            <a:off x="0" y="476672"/>
            <a:ext cx="9144000" cy="2088232"/>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80963" y="2564904"/>
            <a:ext cx="8982075" cy="720080"/>
          </a:xfrm>
          <a:prstGeom prst="rect">
            <a:avLst/>
          </a:prstGeom>
          <a:noFill/>
          <a:ln w="9525">
            <a:noFill/>
            <a:miter lim="800000"/>
            <a:headEnd/>
            <a:tailEnd/>
          </a:ln>
        </p:spPr>
      </p:pic>
      <p:pic>
        <p:nvPicPr>
          <p:cNvPr id="7173" name="Picture 5"/>
          <p:cNvPicPr>
            <a:picLocks noChangeAspect="1" noChangeArrowheads="1"/>
          </p:cNvPicPr>
          <p:nvPr/>
        </p:nvPicPr>
        <p:blipFill>
          <a:blip r:embed="rId4" cstate="print"/>
          <a:srcRect/>
          <a:stretch>
            <a:fillRect/>
          </a:stretch>
        </p:blipFill>
        <p:spPr bwMode="auto">
          <a:xfrm>
            <a:off x="107504" y="3356992"/>
            <a:ext cx="9036496" cy="288032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17</a:t>
            </a:fld>
            <a:endParaRPr lang="it-IT"/>
          </a:p>
        </p:txBody>
      </p:sp>
      <p:pic>
        <p:nvPicPr>
          <p:cNvPr id="9218" name="Picture 2"/>
          <p:cNvPicPr>
            <a:picLocks noChangeAspect="1" noChangeArrowheads="1"/>
          </p:cNvPicPr>
          <p:nvPr/>
        </p:nvPicPr>
        <p:blipFill>
          <a:blip r:embed="rId2" cstate="print"/>
          <a:srcRect/>
          <a:stretch>
            <a:fillRect/>
          </a:stretch>
        </p:blipFill>
        <p:spPr bwMode="auto">
          <a:xfrm>
            <a:off x="1" y="476673"/>
            <a:ext cx="9144000" cy="124881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5496" y="1844824"/>
            <a:ext cx="9050736" cy="213008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18</a:t>
            </a:fld>
            <a:endParaRPr lang="it-IT"/>
          </a:p>
        </p:txBody>
      </p:sp>
      <p:pic>
        <p:nvPicPr>
          <p:cNvPr id="10243" name="Picture 3"/>
          <p:cNvPicPr>
            <a:picLocks noChangeAspect="1" noChangeArrowheads="1"/>
          </p:cNvPicPr>
          <p:nvPr/>
        </p:nvPicPr>
        <p:blipFill>
          <a:blip r:embed="rId2" cstate="print"/>
          <a:srcRect/>
          <a:stretch>
            <a:fillRect/>
          </a:stretch>
        </p:blipFill>
        <p:spPr bwMode="auto">
          <a:xfrm>
            <a:off x="7937" y="44624"/>
            <a:ext cx="9172575" cy="348615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a:stretch>
            <a:fillRect/>
          </a:stretch>
        </p:blipFill>
        <p:spPr bwMode="auto">
          <a:xfrm>
            <a:off x="26986" y="3573016"/>
            <a:ext cx="9153526" cy="32385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19</a:t>
            </a:fld>
            <a:endParaRPr lang="it-IT"/>
          </a:p>
        </p:txBody>
      </p:sp>
      <p:pic>
        <p:nvPicPr>
          <p:cNvPr id="12290" name="Picture 2"/>
          <p:cNvPicPr>
            <a:picLocks noChangeAspect="1" noChangeArrowheads="1"/>
          </p:cNvPicPr>
          <p:nvPr/>
        </p:nvPicPr>
        <p:blipFill>
          <a:blip r:embed="rId2" cstate="print"/>
          <a:srcRect/>
          <a:stretch>
            <a:fillRect/>
          </a:stretch>
        </p:blipFill>
        <p:spPr bwMode="auto">
          <a:xfrm>
            <a:off x="719138" y="1652588"/>
            <a:ext cx="7705725" cy="35528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42" name="Picture 2"/>
          <p:cNvPicPr>
            <a:picLocks noChangeAspect="1" noChangeArrowheads="1"/>
          </p:cNvPicPr>
          <p:nvPr/>
        </p:nvPicPr>
        <p:blipFill>
          <a:blip r:embed="rId2" cstate="print"/>
          <a:srcRect/>
          <a:stretch>
            <a:fillRect/>
          </a:stretch>
        </p:blipFill>
        <p:spPr bwMode="auto">
          <a:xfrm>
            <a:off x="144016" y="669347"/>
            <a:ext cx="8820472" cy="4961516"/>
          </a:xfrm>
          <a:prstGeom prst="rect">
            <a:avLst/>
          </a:prstGeom>
          <a:noFill/>
          <a:ln w="9525">
            <a:noFill/>
            <a:miter lim="800000"/>
            <a:headEnd/>
            <a:tailEnd/>
          </a:ln>
          <a:effectLst/>
        </p:spPr>
      </p:pic>
      <p:sp>
        <p:nvSpPr>
          <p:cNvPr id="4" name="Segnaposto numero diapositiva 3"/>
          <p:cNvSpPr>
            <a:spLocks noGrp="1"/>
          </p:cNvSpPr>
          <p:nvPr>
            <p:ph type="sldNum" sz="quarter" idx="12"/>
          </p:nvPr>
        </p:nvSpPr>
        <p:spPr/>
        <p:txBody>
          <a:bodyPr/>
          <a:lstStyle/>
          <a:p>
            <a:fld id="{99C8641D-7A01-4489-B4D4-860B08897F8C}" type="slidenum">
              <a:rPr lang="it-IT" smtClean="0"/>
              <a:pPr/>
              <a:t>2</a:t>
            </a:fld>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20</a:t>
            </a:fld>
            <a:endParaRPr lang="it-IT"/>
          </a:p>
        </p:txBody>
      </p:sp>
      <p:pic>
        <p:nvPicPr>
          <p:cNvPr id="14338" name="Picture 2"/>
          <p:cNvPicPr>
            <a:picLocks noChangeAspect="1" noChangeArrowheads="1"/>
          </p:cNvPicPr>
          <p:nvPr/>
        </p:nvPicPr>
        <p:blipFill>
          <a:blip r:embed="rId2" cstate="print"/>
          <a:srcRect/>
          <a:stretch>
            <a:fillRect/>
          </a:stretch>
        </p:blipFill>
        <p:spPr bwMode="auto">
          <a:xfrm>
            <a:off x="0" y="44624"/>
            <a:ext cx="9144000" cy="157162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14288" y="1628800"/>
            <a:ext cx="9115425" cy="2171700"/>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28575" y="3933056"/>
            <a:ext cx="9086850" cy="21240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21</a:t>
            </a:fld>
            <a:endParaRPr lang="it-IT"/>
          </a:p>
        </p:txBody>
      </p:sp>
      <p:pic>
        <p:nvPicPr>
          <p:cNvPr id="14338" name="Picture 2"/>
          <p:cNvPicPr>
            <a:picLocks noChangeAspect="1" noChangeArrowheads="1"/>
          </p:cNvPicPr>
          <p:nvPr/>
        </p:nvPicPr>
        <p:blipFill>
          <a:blip r:embed="rId2" cstate="print"/>
          <a:srcRect/>
          <a:stretch>
            <a:fillRect/>
          </a:stretch>
        </p:blipFill>
        <p:spPr bwMode="auto">
          <a:xfrm>
            <a:off x="0" y="44624"/>
            <a:ext cx="9144000" cy="1571625"/>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35496" y="1626840"/>
            <a:ext cx="9048750" cy="3962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22</a:t>
            </a:fld>
            <a:endParaRPr lang="it-IT"/>
          </a:p>
        </p:txBody>
      </p:sp>
      <p:pic>
        <p:nvPicPr>
          <p:cNvPr id="20482" name="Picture 2"/>
          <p:cNvPicPr>
            <a:picLocks noChangeAspect="1" noChangeArrowheads="1"/>
          </p:cNvPicPr>
          <p:nvPr/>
        </p:nvPicPr>
        <p:blipFill>
          <a:blip r:embed="rId2" cstate="print"/>
          <a:srcRect/>
          <a:stretch>
            <a:fillRect/>
          </a:stretch>
        </p:blipFill>
        <p:spPr bwMode="auto">
          <a:xfrm>
            <a:off x="23813" y="2060848"/>
            <a:ext cx="9096375" cy="428625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0" y="326157"/>
            <a:ext cx="9153525" cy="15906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23</a:t>
            </a:fld>
            <a:endParaRPr lang="it-IT"/>
          </a:p>
        </p:txBody>
      </p:sp>
      <p:pic>
        <p:nvPicPr>
          <p:cNvPr id="23554" name="Picture 2"/>
          <p:cNvPicPr>
            <a:picLocks noChangeAspect="1" noChangeArrowheads="1"/>
          </p:cNvPicPr>
          <p:nvPr/>
        </p:nvPicPr>
        <p:blipFill>
          <a:blip r:embed="rId2" cstate="print"/>
          <a:srcRect/>
          <a:stretch>
            <a:fillRect/>
          </a:stretch>
        </p:blipFill>
        <p:spPr bwMode="auto">
          <a:xfrm>
            <a:off x="23813" y="404664"/>
            <a:ext cx="9096375" cy="771525"/>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28575" y="1268760"/>
            <a:ext cx="9086850" cy="5143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24</a:t>
            </a:fld>
            <a:endParaRPr lang="it-IT"/>
          </a:p>
        </p:txBody>
      </p:sp>
      <p:pic>
        <p:nvPicPr>
          <p:cNvPr id="25602" name="Picture 2"/>
          <p:cNvPicPr>
            <a:picLocks noChangeAspect="1" noChangeArrowheads="1"/>
          </p:cNvPicPr>
          <p:nvPr/>
        </p:nvPicPr>
        <p:blipFill>
          <a:blip r:embed="rId2" cstate="print"/>
          <a:srcRect/>
          <a:stretch>
            <a:fillRect/>
          </a:stretch>
        </p:blipFill>
        <p:spPr bwMode="auto">
          <a:xfrm>
            <a:off x="467544" y="44624"/>
            <a:ext cx="8446145" cy="660801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25</a:t>
            </a:fld>
            <a:endParaRPr lang="it-IT"/>
          </a:p>
        </p:txBody>
      </p:sp>
      <p:pic>
        <p:nvPicPr>
          <p:cNvPr id="33794" name="Picture 2"/>
          <p:cNvPicPr>
            <a:picLocks noChangeAspect="1" noChangeArrowheads="1"/>
          </p:cNvPicPr>
          <p:nvPr/>
        </p:nvPicPr>
        <p:blipFill>
          <a:blip r:embed="rId2" cstate="print"/>
          <a:srcRect/>
          <a:stretch>
            <a:fillRect/>
          </a:stretch>
        </p:blipFill>
        <p:spPr bwMode="auto">
          <a:xfrm>
            <a:off x="35496" y="620688"/>
            <a:ext cx="8928993" cy="568863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26</a:t>
            </a:fld>
            <a:endParaRPr lang="it-IT"/>
          </a:p>
        </p:txBody>
      </p:sp>
      <p:pic>
        <p:nvPicPr>
          <p:cNvPr id="29698" name="Picture 2"/>
          <p:cNvPicPr>
            <a:picLocks noChangeAspect="1" noChangeArrowheads="1"/>
          </p:cNvPicPr>
          <p:nvPr/>
        </p:nvPicPr>
        <p:blipFill>
          <a:blip r:embed="rId2" cstate="print"/>
          <a:srcRect/>
          <a:stretch>
            <a:fillRect/>
          </a:stretch>
        </p:blipFill>
        <p:spPr bwMode="auto">
          <a:xfrm>
            <a:off x="-1588" y="44624"/>
            <a:ext cx="9182100" cy="762000"/>
          </a:xfrm>
          <a:prstGeom prst="rect">
            <a:avLst/>
          </a:prstGeom>
          <a:noFill/>
          <a:ln w="9525">
            <a:noFill/>
            <a:miter lim="800000"/>
            <a:headEnd/>
            <a:tailEnd/>
          </a:ln>
        </p:spPr>
      </p:pic>
      <p:pic>
        <p:nvPicPr>
          <p:cNvPr id="29701" name="Picture 5"/>
          <p:cNvPicPr>
            <a:picLocks noChangeAspect="1" noChangeArrowheads="1"/>
          </p:cNvPicPr>
          <p:nvPr/>
        </p:nvPicPr>
        <p:blipFill>
          <a:blip r:embed="rId3" cstate="print"/>
          <a:srcRect/>
          <a:stretch>
            <a:fillRect/>
          </a:stretch>
        </p:blipFill>
        <p:spPr bwMode="auto">
          <a:xfrm>
            <a:off x="57150" y="1000124"/>
            <a:ext cx="9029700" cy="530919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27</a:t>
            </a:fld>
            <a:endParaRPr lang="it-IT"/>
          </a:p>
        </p:txBody>
      </p:sp>
      <p:pic>
        <p:nvPicPr>
          <p:cNvPr id="30723" name="Picture 3"/>
          <p:cNvPicPr>
            <a:picLocks noChangeAspect="1" noChangeArrowheads="1"/>
          </p:cNvPicPr>
          <p:nvPr/>
        </p:nvPicPr>
        <p:blipFill>
          <a:blip r:embed="rId2" cstate="print"/>
          <a:srcRect/>
          <a:stretch>
            <a:fillRect/>
          </a:stretch>
        </p:blipFill>
        <p:spPr bwMode="auto">
          <a:xfrm>
            <a:off x="35496" y="116632"/>
            <a:ext cx="9076184" cy="812436"/>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a:stretch>
            <a:fillRect/>
          </a:stretch>
        </p:blipFill>
        <p:spPr bwMode="auto">
          <a:xfrm>
            <a:off x="114871" y="1052736"/>
            <a:ext cx="8777609" cy="35623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1438901"/>
            <a:ext cx="91440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b="1" dirty="0" smtClean="0"/>
              <a:t>COLLEGAMENTI E INTERRELAZIONI TRA HEALTH 2020 E AGENDA 2030</a:t>
            </a:r>
          </a:p>
          <a:p>
            <a:r>
              <a:rPr lang="it-IT" sz="2400" dirty="0" smtClean="0"/>
              <a:t>2.1. Migliorare la salute per tutti e ridurre le disuguaglianze sanitarie 2.2. Sostenere la salute attraverso un approccio del corso di vita e responsabilizzare i cittadini </a:t>
            </a:r>
          </a:p>
          <a:p>
            <a:r>
              <a:rPr lang="it-IT" sz="2800" b="1" dirty="0" smtClean="0"/>
              <a:t>2.3. Affrontare i principali problemi di malattia in Europa delle malattie non trasmissibili e trasmissibili </a:t>
            </a:r>
          </a:p>
          <a:p>
            <a:r>
              <a:rPr lang="it-IT" sz="2400" dirty="0" smtClean="0"/>
              <a:t>2.4. Rafforzare i sistemi sanitari incentrati sulle persone e la capacità di sanità pubblica, compresa la preparazione e la capacità di risposta per affrontare le emergenze </a:t>
            </a:r>
          </a:p>
          <a:p>
            <a:r>
              <a:rPr lang="it-IT" sz="2400" dirty="0" smtClean="0"/>
              <a:t>2.5. Creare ambienti di supporto e comunità resilienti </a:t>
            </a:r>
          </a:p>
          <a:p>
            <a:endParaRPr lang="en-US" sz="2400" dirty="0" smtClean="0"/>
          </a:p>
        </p:txBody>
      </p:sp>
      <p:sp>
        <p:nvSpPr>
          <p:cNvPr id="4" name="Segnaposto numero diapositiva 3"/>
          <p:cNvSpPr>
            <a:spLocks noGrp="1"/>
          </p:cNvSpPr>
          <p:nvPr>
            <p:ph type="sldNum" sz="quarter" idx="12"/>
          </p:nvPr>
        </p:nvSpPr>
        <p:spPr/>
        <p:txBody>
          <a:bodyPr/>
          <a:lstStyle/>
          <a:p>
            <a:fld id="{99C8641D-7A01-4489-B4D4-860B08897F8C}" type="slidenum">
              <a:rPr lang="it-IT" smtClean="0"/>
              <a:pPr/>
              <a:t>3</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2117168"/>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it-IT" sz="2400" dirty="0" smtClean="0"/>
              <a:t>2.3. Affrontare il peso delle malattie non trasmissibili e trasmissibili 2.3.1. Costo del “business </a:t>
            </a:r>
            <a:r>
              <a:rPr lang="it-IT" sz="2400" dirty="0" err="1" smtClean="0"/>
              <a:t>as</a:t>
            </a:r>
            <a:r>
              <a:rPr lang="it-IT" sz="2400" dirty="0" smtClean="0"/>
              <a:t> </a:t>
            </a:r>
            <a:r>
              <a:rPr lang="it-IT" sz="2400" dirty="0" err="1" smtClean="0"/>
              <a:t>usual</a:t>
            </a:r>
            <a:r>
              <a:rPr lang="it-IT" sz="2400" dirty="0" smtClean="0"/>
              <a:t>”</a:t>
            </a:r>
          </a:p>
          <a:p>
            <a:pPr>
              <a:buFont typeface="Arial" pitchFamily="34" charset="0"/>
              <a:buChar char="•"/>
            </a:pPr>
            <a:r>
              <a:rPr lang="it-IT" sz="2400" dirty="0" smtClean="0"/>
              <a:t>Stili di vita non salutari hanno costi in termini di salute, benessere, 	sociali ed economici </a:t>
            </a:r>
          </a:p>
          <a:p>
            <a:pPr>
              <a:buFont typeface="Arial" pitchFamily="34" charset="0"/>
              <a:buChar char="•"/>
            </a:pPr>
            <a:r>
              <a:rPr lang="it-IT" sz="2400" dirty="0" smtClean="0"/>
              <a:t>Il peso delle NCD è significativo, con alti costi sociali ed economici </a:t>
            </a:r>
          </a:p>
          <a:p>
            <a:pPr>
              <a:buFont typeface="Arial" pitchFamily="34" charset="0"/>
              <a:buChar char="•"/>
            </a:pPr>
            <a:r>
              <a:rPr lang="it-IT" sz="2400" dirty="0" smtClean="0"/>
              <a:t>Il peso sanitario, sociale ed economico della malattie trasmissibili 	rimane significativo </a:t>
            </a:r>
          </a:p>
          <a:p>
            <a:pPr>
              <a:buFont typeface="Arial" pitchFamily="34" charset="0"/>
              <a:buChar char="•"/>
            </a:pPr>
            <a:r>
              <a:rPr lang="it-IT" sz="2400" dirty="0" smtClean="0"/>
              <a:t>Interventi intersettoriali per affrontare stili di vita malsani mostrano 	SROI </a:t>
            </a:r>
          </a:p>
        </p:txBody>
      </p:sp>
      <p:sp>
        <p:nvSpPr>
          <p:cNvPr id="4" name="Segnaposto numero diapositiva 3"/>
          <p:cNvSpPr>
            <a:spLocks noGrp="1"/>
          </p:cNvSpPr>
          <p:nvPr>
            <p:ph type="sldNum" sz="quarter" idx="12"/>
          </p:nvPr>
        </p:nvSpPr>
        <p:spPr/>
        <p:txBody>
          <a:bodyPr/>
          <a:lstStyle/>
          <a:p>
            <a:fld id="{99C8641D-7A01-4489-B4D4-860B08897F8C}" type="slidenum">
              <a:rPr lang="it-IT" smtClean="0"/>
              <a:pPr/>
              <a:t>4</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3338" y="1966292"/>
            <a:ext cx="9077325" cy="4991100"/>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fld id="{99C8641D-7A01-4489-B4D4-860B08897F8C}" type="slidenum">
              <a:rPr lang="it-IT" smtClean="0"/>
              <a:pPr/>
              <a:t>5</a:t>
            </a:fld>
            <a:endParaRPr lang="it-IT"/>
          </a:p>
        </p:txBody>
      </p:sp>
      <p:sp>
        <p:nvSpPr>
          <p:cNvPr id="5" name="Rettangolo 4"/>
          <p:cNvSpPr/>
          <p:nvPr/>
        </p:nvSpPr>
        <p:spPr>
          <a:xfrm>
            <a:off x="323528" y="188640"/>
            <a:ext cx="8568952" cy="1754326"/>
          </a:xfrm>
          <a:prstGeom prst="rect">
            <a:avLst/>
          </a:prstGeom>
        </p:spPr>
        <p:txBody>
          <a:bodyPr wrap="square">
            <a:spAutoFit/>
          </a:bodyPr>
          <a:lstStyle/>
          <a:p>
            <a:r>
              <a:rPr lang="en-US" dirty="0" smtClean="0"/>
              <a:t>2.3. Tackling Europe’s major burdens of NCDs and communicable diseases</a:t>
            </a:r>
          </a:p>
          <a:p>
            <a:r>
              <a:rPr lang="en-US" dirty="0" smtClean="0"/>
              <a:t>2.3.3. Summary</a:t>
            </a:r>
          </a:p>
          <a:p>
            <a:r>
              <a:rPr lang="en-US" dirty="0" smtClean="0"/>
              <a:t>The areas covered in this section are very interlinked, and investment in preventing one disease can have an impact on other diseases. Investing in tackling Europe’s major disease burdens of NCDs and communicable diseases contributes to specific targets within the SDGs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6</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00050" y="390525"/>
            <a:ext cx="8343900" cy="6076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7</a:t>
            </a:fld>
            <a:endParaRPr lang="it-IT"/>
          </a:p>
        </p:txBody>
      </p:sp>
      <p:pic>
        <p:nvPicPr>
          <p:cNvPr id="2050" name="Picture 2"/>
          <p:cNvPicPr>
            <a:picLocks noChangeAspect="1" noChangeArrowheads="1"/>
          </p:cNvPicPr>
          <p:nvPr/>
        </p:nvPicPr>
        <p:blipFill>
          <a:blip r:embed="rId2" cstate="print"/>
          <a:srcRect/>
          <a:stretch>
            <a:fillRect/>
          </a:stretch>
        </p:blipFill>
        <p:spPr bwMode="auto">
          <a:xfrm>
            <a:off x="90488" y="1123950"/>
            <a:ext cx="8963025" cy="4610100"/>
          </a:xfrm>
          <a:prstGeom prst="rect">
            <a:avLst/>
          </a:prstGeom>
          <a:noFill/>
          <a:ln w="9525">
            <a:noFill/>
            <a:miter lim="800000"/>
            <a:headEnd/>
            <a:tailEnd/>
          </a:ln>
        </p:spPr>
      </p:pic>
      <p:cxnSp>
        <p:nvCxnSpPr>
          <p:cNvPr id="5" name="Connettore 1 4"/>
          <p:cNvCxnSpPr/>
          <p:nvPr/>
        </p:nvCxnSpPr>
        <p:spPr>
          <a:xfrm>
            <a:off x="971600" y="3068960"/>
            <a:ext cx="52565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Connettore 1 7"/>
          <p:cNvCxnSpPr/>
          <p:nvPr/>
        </p:nvCxnSpPr>
        <p:spPr>
          <a:xfrm>
            <a:off x="323528" y="3645024"/>
            <a:ext cx="52565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3491880" y="3429000"/>
            <a:ext cx="525658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Freccia a sinistra 9"/>
          <p:cNvSpPr/>
          <p:nvPr/>
        </p:nvSpPr>
        <p:spPr>
          <a:xfrm>
            <a:off x="4572000" y="3861048"/>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sinistra 10"/>
          <p:cNvSpPr/>
          <p:nvPr/>
        </p:nvSpPr>
        <p:spPr>
          <a:xfrm>
            <a:off x="5004048" y="4653136"/>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sinistra 11"/>
          <p:cNvSpPr/>
          <p:nvPr/>
        </p:nvSpPr>
        <p:spPr>
          <a:xfrm>
            <a:off x="7884368" y="4941168"/>
            <a:ext cx="50405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1115616" y="4293096"/>
            <a:ext cx="4743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a:off x="1115616" y="4941168"/>
            <a:ext cx="47435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8</a:t>
            </a:fld>
            <a:endParaRPr lang="it-IT"/>
          </a:p>
        </p:txBody>
      </p:sp>
      <p:pic>
        <p:nvPicPr>
          <p:cNvPr id="5122" name="Picture 2"/>
          <p:cNvPicPr>
            <a:picLocks noChangeAspect="1" noChangeArrowheads="1"/>
          </p:cNvPicPr>
          <p:nvPr/>
        </p:nvPicPr>
        <p:blipFill>
          <a:blip r:embed="rId2" cstate="print"/>
          <a:srcRect/>
          <a:stretch>
            <a:fillRect/>
          </a:stretch>
        </p:blipFill>
        <p:spPr bwMode="auto">
          <a:xfrm>
            <a:off x="209550" y="692696"/>
            <a:ext cx="8934450" cy="5184576"/>
          </a:xfrm>
          <a:prstGeom prst="rect">
            <a:avLst/>
          </a:prstGeom>
          <a:noFill/>
          <a:ln w="9525">
            <a:noFill/>
            <a:miter lim="800000"/>
            <a:headEnd/>
            <a:tailEnd/>
          </a:ln>
        </p:spPr>
      </p:pic>
      <p:cxnSp>
        <p:nvCxnSpPr>
          <p:cNvPr id="5" name="Connettore 1 4"/>
          <p:cNvCxnSpPr/>
          <p:nvPr/>
        </p:nvCxnSpPr>
        <p:spPr>
          <a:xfrm>
            <a:off x="683568" y="1340768"/>
            <a:ext cx="331236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683568" y="1988840"/>
            <a:ext cx="48245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Connettore 1 9"/>
          <p:cNvCxnSpPr/>
          <p:nvPr/>
        </p:nvCxnSpPr>
        <p:spPr>
          <a:xfrm>
            <a:off x="611560" y="2636912"/>
            <a:ext cx="5400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Connettore 1 11"/>
          <p:cNvCxnSpPr/>
          <p:nvPr/>
        </p:nvCxnSpPr>
        <p:spPr>
          <a:xfrm>
            <a:off x="611560" y="3068960"/>
            <a:ext cx="48245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611560" y="3429000"/>
            <a:ext cx="48245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611560" y="3789040"/>
            <a:ext cx="424847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611560" y="443711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a:off x="683568" y="4869160"/>
            <a:ext cx="662473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611560" y="5517232"/>
            <a:ext cx="7056784"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9C8641D-7A01-4489-B4D4-860B08897F8C}" type="slidenum">
              <a:rPr lang="it-IT" smtClean="0"/>
              <a:pPr/>
              <a:t>9</a:t>
            </a:fld>
            <a:endParaRPr lang="it-IT"/>
          </a:p>
        </p:txBody>
      </p:sp>
      <p:pic>
        <p:nvPicPr>
          <p:cNvPr id="18434" name="Picture 2"/>
          <p:cNvPicPr>
            <a:picLocks noChangeAspect="1" noChangeArrowheads="1"/>
          </p:cNvPicPr>
          <p:nvPr/>
        </p:nvPicPr>
        <p:blipFill>
          <a:blip r:embed="rId2" cstate="print"/>
          <a:srcRect/>
          <a:stretch>
            <a:fillRect/>
          </a:stretch>
        </p:blipFill>
        <p:spPr bwMode="auto">
          <a:xfrm>
            <a:off x="100013" y="1509713"/>
            <a:ext cx="8943975" cy="38385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795</Words>
  <Application>Microsoft Office PowerPoint</Application>
  <PresentationFormat>Presentazione su schermo (4:3)</PresentationFormat>
  <Paragraphs>64</Paragraphs>
  <Slides>27</Slides>
  <Notes>1</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direttore</dc:creator>
  <cp:lastModifiedBy>direttore</cp:lastModifiedBy>
  <cp:revision>8</cp:revision>
  <dcterms:created xsi:type="dcterms:W3CDTF">2020-01-04T11:12:12Z</dcterms:created>
  <dcterms:modified xsi:type="dcterms:W3CDTF">2020-01-14T07:56:08Z</dcterms:modified>
</cp:coreProperties>
</file>