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6" r:id="rId1"/>
  </p:sldMasterIdLst>
  <p:notesMasterIdLst>
    <p:notesMasterId r:id="rId52"/>
  </p:notesMasterIdLst>
  <p:sldIdLst>
    <p:sldId id="256" r:id="rId2"/>
    <p:sldId id="309" r:id="rId3"/>
    <p:sldId id="312" r:id="rId4"/>
    <p:sldId id="313" r:id="rId5"/>
    <p:sldId id="338" r:id="rId6"/>
    <p:sldId id="314" r:id="rId7"/>
    <p:sldId id="311" r:id="rId8"/>
    <p:sldId id="332" r:id="rId9"/>
    <p:sldId id="260" r:id="rId10"/>
    <p:sldId id="258" r:id="rId11"/>
    <p:sldId id="259" r:id="rId12"/>
    <p:sldId id="270" r:id="rId13"/>
    <p:sldId id="262" r:id="rId14"/>
    <p:sldId id="257" r:id="rId15"/>
    <p:sldId id="266" r:id="rId16"/>
    <p:sldId id="267" r:id="rId17"/>
    <p:sldId id="317" r:id="rId18"/>
    <p:sldId id="319" r:id="rId19"/>
    <p:sldId id="318" r:id="rId20"/>
    <p:sldId id="272" r:id="rId21"/>
    <p:sldId id="273" r:id="rId22"/>
    <p:sldId id="274" r:id="rId23"/>
    <p:sldId id="320" r:id="rId24"/>
    <p:sldId id="276" r:id="rId25"/>
    <p:sldId id="277" r:id="rId26"/>
    <p:sldId id="321" r:id="rId27"/>
    <p:sldId id="278" r:id="rId28"/>
    <p:sldId id="322" r:id="rId29"/>
    <p:sldId id="323" r:id="rId30"/>
    <p:sldId id="279" r:id="rId31"/>
    <p:sldId id="282" r:id="rId32"/>
    <p:sldId id="281" r:id="rId33"/>
    <p:sldId id="283" r:id="rId34"/>
    <p:sldId id="324" r:id="rId35"/>
    <p:sldId id="335" r:id="rId36"/>
    <p:sldId id="325" r:id="rId37"/>
    <p:sldId id="293" r:id="rId38"/>
    <p:sldId id="336" r:id="rId39"/>
    <p:sldId id="288" r:id="rId40"/>
    <p:sldId id="294" r:id="rId41"/>
    <p:sldId id="326" r:id="rId42"/>
    <p:sldId id="337" r:id="rId43"/>
    <p:sldId id="328" r:id="rId44"/>
    <p:sldId id="334" r:id="rId45"/>
    <p:sldId id="329" r:id="rId46"/>
    <p:sldId id="292" r:id="rId47"/>
    <p:sldId id="284" r:id="rId48"/>
    <p:sldId id="333" r:id="rId49"/>
    <p:sldId id="340" r:id="rId50"/>
    <p:sldId id="304" r:id="rId51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42" d="100"/>
          <a:sy n="42" d="100"/>
        </p:scale>
        <p:origin x="124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image" Target="../media/image10.jpg"/><Relationship Id="rId4" Type="http://schemas.openxmlformats.org/officeDocument/2006/relationships/image" Target="../media/image13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2B435F-62D2-4DC1-8E38-F4494924D802}" type="doc">
      <dgm:prSet loTypeId="urn:microsoft.com/office/officeart/2008/layout/CircularPictureCallou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B33C942C-038A-4EA9-8302-09C8CF951339}">
      <dgm:prSet/>
      <dgm:spPr/>
      <dgm:t>
        <a:bodyPr/>
        <a:lstStyle/>
        <a:p>
          <a:endParaRPr lang="it-IT"/>
        </a:p>
      </dgm:t>
    </dgm:pt>
    <dgm:pt modelId="{7C163180-E77F-42FA-9D7B-62C8DE974561}" type="parTrans" cxnId="{F3C4CEDF-6057-45E6-BC99-088F36EA0591}">
      <dgm:prSet/>
      <dgm:spPr/>
      <dgm:t>
        <a:bodyPr/>
        <a:lstStyle/>
        <a:p>
          <a:endParaRPr lang="it-IT"/>
        </a:p>
      </dgm:t>
    </dgm:pt>
    <dgm:pt modelId="{0578C811-26A4-4CFD-A107-F1CB70E4F09A}" type="sibTrans" cxnId="{F3C4CEDF-6057-45E6-BC99-088F36EA0591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8000" r="-98000"/>
          </a:stretch>
        </a:blipFill>
      </dgm:spPr>
      <dgm:t>
        <a:bodyPr/>
        <a:lstStyle/>
        <a:p>
          <a:endParaRPr lang="it-IT"/>
        </a:p>
      </dgm:t>
    </dgm:pt>
    <dgm:pt modelId="{51233361-CDAD-4642-A57F-0C6979175CF2}">
      <dgm:prSet phldrT="[Testo]" phldr="1"/>
      <dgm:spPr/>
      <dgm:t>
        <a:bodyPr/>
        <a:lstStyle/>
        <a:p>
          <a:endParaRPr lang="it-IT" dirty="0"/>
        </a:p>
      </dgm:t>
    </dgm:pt>
    <dgm:pt modelId="{FD4D34E3-0EA7-41D1-BB4E-D430C6B085DD}" type="parTrans" cxnId="{E67FA5AF-7915-462F-B0D1-9A305EB19B72}">
      <dgm:prSet/>
      <dgm:spPr/>
      <dgm:t>
        <a:bodyPr/>
        <a:lstStyle/>
        <a:p>
          <a:endParaRPr lang="it-IT"/>
        </a:p>
      </dgm:t>
    </dgm:pt>
    <dgm:pt modelId="{1864008A-6ADD-4022-81B9-6FBBBD6520C0}" type="sibTrans" cxnId="{E67FA5AF-7915-462F-B0D1-9A305EB19B72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it-IT"/>
        </a:p>
      </dgm:t>
    </dgm:pt>
    <dgm:pt modelId="{12D7083E-621A-4FE7-ACFB-DCAFC6F0FE10}">
      <dgm:prSet phldrT="[Testo]" custT="1"/>
      <dgm:spPr/>
      <dgm:t>
        <a:bodyPr/>
        <a:lstStyle/>
        <a:p>
          <a:r>
            <a:rPr lang="it-IT" sz="1800" dirty="0" smtClean="0"/>
            <a:t>Inefficacia</a:t>
          </a:r>
          <a:endParaRPr lang="it-IT" sz="1800" dirty="0"/>
        </a:p>
      </dgm:t>
    </dgm:pt>
    <dgm:pt modelId="{3879ED72-5DE0-4DE9-99C1-BF50F2C4CB13}" type="parTrans" cxnId="{2004ECDE-82DA-4B93-AA7A-625692E5034B}">
      <dgm:prSet/>
      <dgm:spPr/>
      <dgm:t>
        <a:bodyPr/>
        <a:lstStyle/>
        <a:p>
          <a:endParaRPr lang="it-IT"/>
        </a:p>
      </dgm:t>
    </dgm:pt>
    <dgm:pt modelId="{87EF70EE-6242-4CF6-AF29-84E70C91735F}" type="sibTrans" cxnId="{2004ECDE-82DA-4B93-AA7A-625692E5034B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8000" r="-18000"/>
          </a:stretch>
        </a:blipFill>
      </dgm:spPr>
      <dgm:t>
        <a:bodyPr/>
        <a:lstStyle/>
        <a:p>
          <a:endParaRPr lang="it-IT"/>
        </a:p>
      </dgm:t>
    </dgm:pt>
    <dgm:pt modelId="{7B465969-4573-4A18-9D0D-D8B7FD606C67}">
      <dgm:prSet phldrT="[Testo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b="0" cap="none" spc="0" dirty="0" smtClean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rPr>
            <a:t>Cinismo</a:t>
          </a:r>
        </a:p>
        <a:p>
          <a:pPr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800" dirty="0"/>
        </a:p>
      </dgm:t>
    </dgm:pt>
    <dgm:pt modelId="{23CE918B-3E6A-4BB6-833F-686DAEDBC97F}" type="sibTrans" cxnId="{C452C219-C42C-4632-9313-5E634EFE3DAF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it-IT"/>
        </a:p>
      </dgm:t>
    </dgm:pt>
    <dgm:pt modelId="{A69A76E7-58C1-460C-909E-DCC9456B0418}" type="parTrans" cxnId="{C452C219-C42C-4632-9313-5E634EFE3DAF}">
      <dgm:prSet/>
      <dgm:spPr/>
      <dgm:t>
        <a:bodyPr/>
        <a:lstStyle/>
        <a:p>
          <a:endParaRPr lang="it-IT"/>
        </a:p>
      </dgm:t>
    </dgm:pt>
    <dgm:pt modelId="{02A2A555-B19C-4BEF-9A66-E0B9E175F6D1}" type="pres">
      <dgm:prSet presAssocID="{962B435F-62D2-4DC1-8E38-F4494924D802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it-IT"/>
        </a:p>
      </dgm:t>
    </dgm:pt>
    <dgm:pt modelId="{C134E919-6350-4995-B380-23142C1A99A1}" type="pres">
      <dgm:prSet presAssocID="{962B435F-62D2-4DC1-8E38-F4494924D802}" presName="Name1" presStyleCnt="0"/>
      <dgm:spPr/>
    </dgm:pt>
    <dgm:pt modelId="{A074F365-BA09-4AA1-A7CE-CCA62586ED27}" type="pres">
      <dgm:prSet presAssocID="{0578C811-26A4-4CFD-A107-F1CB70E4F09A}" presName="picture_1" presStyleCnt="0"/>
      <dgm:spPr/>
    </dgm:pt>
    <dgm:pt modelId="{693C9A8A-1233-4E55-AB20-5FD33CE34DA2}" type="pres">
      <dgm:prSet presAssocID="{0578C811-26A4-4CFD-A107-F1CB70E4F09A}" presName="pictureRepeatNode" presStyleLbl="alignImgPlace1" presStyleIdx="0" presStyleCnt="4" custScaleX="80626" custLinFactNeighborX="27774" custLinFactNeighborY="-425"/>
      <dgm:spPr/>
      <dgm:t>
        <a:bodyPr/>
        <a:lstStyle/>
        <a:p>
          <a:endParaRPr lang="it-IT"/>
        </a:p>
      </dgm:t>
    </dgm:pt>
    <dgm:pt modelId="{24E1EDAB-4926-4339-956A-433F176B1332}" type="pres">
      <dgm:prSet presAssocID="{B33C942C-038A-4EA9-8302-09C8CF951339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8B78DFD-0BF3-40DE-A383-10289CDC8811}" type="pres">
      <dgm:prSet presAssocID="{1864008A-6ADD-4022-81B9-6FBBBD6520C0}" presName="picture_2" presStyleCnt="0"/>
      <dgm:spPr/>
    </dgm:pt>
    <dgm:pt modelId="{687A0B9C-07E1-4FA8-9CD4-D6C9C292F0FF}" type="pres">
      <dgm:prSet presAssocID="{1864008A-6ADD-4022-81B9-6FBBBD6520C0}" presName="pictureRepeatNode" presStyleLbl="alignImgPlace1" presStyleIdx="1" presStyleCnt="4" custLinFactNeighborX="-38995" custLinFactNeighborY="-9409"/>
      <dgm:spPr/>
      <dgm:t>
        <a:bodyPr/>
        <a:lstStyle/>
        <a:p>
          <a:endParaRPr lang="it-IT"/>
        </a:p>
      </dgm:t>
    </dgm:pt>
    <dgm:pt modelId="{647637E0-3D26-4D66-A0E7-BB42E0B56113}" type="pres">
      <dgm:prSet presAssocID="{51233361-CDAD-4642-A57F-0C6979175CF2}" presName="line_2" presStyleLbl="parChTrans1D1" presStyleIdx="0" presStyleCnt="3"/>
      <dgm:spPr/>
    </dgm:pt>
    <dgm:pt modelId="{7892D1BB-53DA-41BB-848E-CD24D97FD749}" type="pres">
      <dgm:prSet presAssocID="{51233361-CDAD-4642-A57F-0C6979175CF2}" presName="textparent_2" presStyleLbl="node1" presStyleIdx="0" presStyleCnt="0"/>
      <dgm:spPr/>
    </dgm:pt>
    <dgm:pt modelId="{1AC43938-C37A-45A5-B373-58C2212932C6}" type="pres">
      <dgm:prSet presAssocID="{51233361-CDAD-4642-A57F-0C6979175CF2}" presName="text_2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E17B4E2-9AE7-41EC-ADA2-6A67CAA3D7EA}" type="pres">
      <dgm:prSet presAssocID="{23CE918B-3E6A-4BB6-833F-686DAEDBC97F}" presName="picture_3" presStyleCnt="0"/>
      <dgm:spPr/>
    </dgm:pt>
    <dgm:pt modelId="{DA6A0C48-497E-4C72-AEBF-BEAAB9C33299}" type="pres">
      <dgm:prSet presAssocID="{23CE918B-3E6A-4BB6-833F-686DAEDBC97F}" presName="pictureRepeatNode" presStyleLbl="alignImgPlace1" presStyleIdx="2" presStyleCnt="4" custLinFactNeighborX="32651" custLinFactNeighborY="-1124"/>
      <dgm:spPr/>
      <dgm:t>
        <a:bodyPr/>
        <a:lstStyle/>
        <a:p>
          <a:endParaRPr lang="it-IT"/>
        </a:p>
      </dgm:t>
    </dgm:pt>
    <dgm:pt modelId="{0816C800-EEE5-45C0-8ADF-162CA0396636}" type="pres">
      <dgm:prSet presAssocID="{7B465969-4573-4A18-9D0D-D8B7FD606C67}" presName="line_3" presStyleLbl="parChTrans1D1" presStyleIdx="1" presStyleCnt="3"/>
      <dgm:spPr/>
    </dgm:pt>
    <dgm:pt modelId="{F2F39A62-66A7-4819-87A7-FCCC4A781799}" type="pres">
      <dgm:prSet presAssocID="{7B465969-4573-4A18-9D0D-D8B7FD606C67}" presName="textparent_3" presStyleLbl="node1" presStyleIdx="0" presStyleCnt="0"/>
      <dgm:spPr/>
    </dgm:pt>
    <dgm:pt modelId="{742913BD-6963-4AE3-B732-E5B327E42676}" type="pres">
      <dgm:prSet presAssocID="{7B465969-4573-4A18-9D0D-D8B7FD606C67}" presName="text_3" presStyleLbl="revTx" presStyleIdx="1" presStyleCnt="3" custScaleX="236540" custScaleY="48450" custLinFactNeighborX="76966" custLinFactNeighborY="-12887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A6D4AD7-EC90-46DB-8A60-2C86BD13CEC0}" type="pres">
      <dgm:prSet presAssocID="{87EF70EE-6242-4CF6-AF29-84E70C91735F}" presName="picture_4" presStyleCnt="0"/>
      <dgm:spPr/>
    </dgm:pt>
    <dgm:pt modelId="{EE2659E1-9FA5-4B4C-951E-34B88FE10D24}" type="pres">
      <dgm:prSet presAssocID="{87EF70EE-6242-4CF6-AF29-84E70C91735F}" presName="pictureRepeatNode" presStyleLbl="alignImgPlace1" presStyleIdx="3" presStyleCnt="4" custLinFactNeighborX="-6512" custLinFactNeighborY="5984"/>
      <dgm:spPr/>
      <dgm:t>
        <a:bodyPr/>
        <a:lstStyle/>
        <a:p>
          <a:endParaRPr lang="it-IT"/>
        </a:p>
      </dgm:t>
    </dgm:pt>
    <dgm:pt modelId="{194287A2-4F6E-45AC-85C9-7A6A8A1AB9FD}" type="pres">
      <dgm:prSet presAssocID="{12D7083E-621A-4FE7-ACFB-DCAFC6F0FE10}" presName="line_4" presStyleLbl="parChTrans1D1" presStyleIdx="2" presStyleCnt="3"/>
      <dgm:spPr/>
    </dgm:pt>
    <dgm:pt modelId="{13B14854-70B5-488A-B7AC-E490DA32E160}" type="pres">
      <dgm:prSet presAssocID="{12D7083E-621A-4FE7-ACFB-DCAFC6F0FE10}" presName="textparent_4" presStyleLbl="node1" presStyleIdx="0" presStyleCnt="0"/>
      <dgm:spPr/>
    </dgm:pt>
    <dgm:pt modelId="{B2C95753-85EB-49E6-8C61-32B4DB527446}" type="pres">
      <dgm:prSet presAssocID="{12D7083E-621A-4FE7-ACFB-DCAFC6F0FE10}" presName="text_4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2004ECDE-82DA-4B93-AA7A-625692E5034B}" srcId="{962B435F-62D2-4DC1-8E38-F4494924D802}" destId="{12D7083E-621A-4FE7-ACFB-DCAFC6F0FE10}" srcOrd="3" destOrd="0" parTransId="{3879ED72-5DE0-4DE9-99C1-BF50F2C4CB13}" sibTransId="{87EF70EE-6242-4CF6-AF29-84E70C91735F}"/>
    <dgm:cxn modelId="{3E422ADE-4C41-4917-A05C-54A208AE600A}" type="presOf" srcId="{B33C942C-038A-4EA9-8302-09C8CF951339}" destId="{24E1EDAB-4926-4339-956A-433F176B1332}" srcOrd="0" destOrd="0" presId="urn:microsoft.com/office/officeart/2008/layout/CircularPictureCallout"/>
    <dgm:cxn modelId="{328EB79C-EF72-4EFF-93CC-956130C1E9E7}" type="presOf" srcId="{7B465969-4573-4A18-9D0D-D8B7FD606C67}" destId="{742913BD-6963-4AE3-B732-E5B327E42676}" srcOrd="0" destOrd="0" presId="urn:microsoft.com/office/officeart/2008/layout/CircularPictureCallout"/>
    <dgm:cxn modelId="{900E3484-8091-44CC-8CBA-4E55CFA239DC}" type="presOf" srcId="{962B435F-62D2-4DC1-8E38-F4494924D802}" destId="{02A2A555-B19C-4BEF-9A66-E0B9E175F6D1}" srcOrd="0" destOrd="0" presId="urn:microsoft.com/office/officeart/2008/layout/CircularPictureCallout"/>
    <dgm:cxn modelId="{F3C4CEDF-6057-45E6-BC99-088F36EA0591}" srcId="{962B435F-62D2-4DC1-8E38-F4494924D802}" destId="{B33C942C-038A-4EA9-8302-09C8CF951339}" srcOrd="0" destOrd="0" parTransId="{7C163180-E77F-42FA-9D7B-62C8DE974561}" sibTransId="{0578C811-26A4-4CFD-A107-F1CB70E4F09A}"/>
    <dgm:cxn modelId="{8B7D2BF6-53C0-4F29-A80A-07DAED0A89F0}" type="presOf" srcId="{1864008A-6ADD-4022-81B9-6FBBBD6520C0}" destId="{687A0B9C-07E1-4FA8-9CD4-D6C9C292F0FF}" srcOrd="0" destOrd="0" presId="urn:microsoft.com/office/officeart/2008/layout/CircularPictureCallout"/>
    <dgm:cxn modelId="{9D741C51-8A62-4CA5-B4E4-D62A012C5F37}" type="presOf" srcId="{12D7083E-621A-4FE7-ACFB-DCAFC6F0FE10}" destId="{B2C95753-85EB-49E6-8C61-32B4DB527446}" srcOrd="0" destOrd="0" presId="urn:microsoft.com/office/officeart/2008/layout/CircularPictureCallout"/>
    <dgm:cxn modelId="{B9EFAA60-7F78-4440-B4AB-EA052B985FD1}" type="presOf" srcId="{87EF70EE-6242-4CF6-AF29-84E70C91735F}" destId="{EE2659E1-9FA5-4B4C-951E-34B88FE10D24}" srcOrd="0" destOrd="0" presId="urn:microsoft.com/office/officeart/2008/layout/CircularPictureCallout"/>
    <dgm:cxn modelId="{D11A556F-D070-4EEB-8AE4-83E7D1E9B7F9}" type="presOf" srcId="{51233361-CDAD-4642-A57F-0C6979175CF2}" destId="{1AC43938-C37A-45A5-B373-58C2212932C6}" srcOrd="0" destOrd="0" presId="urn:microsoft.com/office/officeart/2008/layout/CircularPictureCallout"/>
    <dgm:cxn modelId="{418A24D6-2219-4E03-AF4A-5F9F33195893}" type="presOf" srcId="{0578C811-26A4-4CFD-A107-F1CB70E4F09A}" destId="{693C9A8A-1233-4E55-AB20-5FD33CE34DA2}" srcOrd="0" destOrd="0" presId="urn:microsoft.com/office/officeart/2008/layout/CircularPictureCallout"/>
    <dgm:cxn modelId="{E67FA5AF-7915-462F-B0D1-9A305EB19B72}" srcId="{962B435F-62D2-4DC1-8E38-F4494924D802}" destId="{51233361-CDAD-4642-A57F-0C6979175CF2}" srcOrd="1" destOrd="0" parTransId="{FD4D34E3-0EA7-41D1-BB4E-D430C6B085DD}" sibTransId="{1864008A-6ADD-4022-81B9-6FBBBD6520C0}"/>
    <dgm:cxn modelId="{9BD4BE38-1EC8-4B57-BAE2-F33175E5BCDE}" type="presOf" srcId="{23CE918B-3E6A-4BB6-833F-686DAEDBC97F}" destId="{DA6A0C48-497E-4C72-AEBF-BEAAB9C33299}" srcOrd="0" destOrd="0" presId="urn:microsoft.com/office/officeart/2008/layout/CircularPictureCallout"/>
    <dgm:cxn modelId="{C452C219-C42C-4632-9313-5E634EFE3DAF}" srcId="{962B435F-62D2-4DC1-8E38-F4494924D802}" destId="{7B465969-4573-4A18-9D0D-D8B7FD606C67}" srcOrd="2" destOrd="0" parTransId="{A69A76E7-58C1-460C-909E-DCC9456B0418}" sibTransId="{23CE918B-3E6A-4BB6-833F-686DAEDBC97F}"/>
    <dgm:cxn modelId="{DA702998-0B4E-42E0-8EE6-97AE9D452B02}" type="presParOf" srcId="{02A2A555-B19C-4BEF-9A66-E0B9E175F6D1}" destId="{C134E919-6350-4995-B380-23142C1A99A1}" srcOrd="0" destOrd="0" presId="urn:microsoft.com/office/officeart/2008/layout/CircularPictureCallout"/>
    <dgm:cxn modelId="{7C3383A7-F070-4902-96FA-BF2BB0D16BB6}" type="presParOf" srcId="{C134E919-6350-4995-B380-23142C1A99A1}" destId="{A074F365-BA09-4AA1-A7CE-CCA62586ED27}" srcOrd="0" destOrd="0" presId="urn:microsoft.com/office/officeart/2008/layout/CircularPictureCallout"/>
    <dgm:cxn modelId="{5E01CBC1-E082-41C3-8CCD-BF67903AD7CE}" type="presParOf" srcId="{A074F365-BA09-4AA1-A7CE-CCA62586ED27}" destId="{693C9A8A-1233-4E55-AB20-5FD33CE34DA2}" srcOrd="0" destOrd="0" presId="urn:microsoft.com/office/officeart/2008/layout/CircularPictureCallout"/>
    <dgm:cxn modelId="{97E72A4C-A002-4AA9-809A-0B3955C6DB20}" type="presParOf" srcId="{C134E919-6350-4995-B380-23142C1A99A1}" destId="{24E1EDAB-4926-4339-956A-433F176B1332}" srcOrd="1" destOrd="0" presId="urn:microsoft.com/office/officeart/2008/layout/CircularPictureCallout"/>
    <dgm:cxn modelId="{36E57FDB-6AE4-4F66-BBB4-496F8B2294A6}" type="presParOf" srcId="{C134E919-6350-4995-B380-23142C1A99A1}" destId="{88B78DFD-0BF3-40DE-A383-10289CDC8811}" srcOrd="2" destOrd="0" presId="urn:microsoft.com/office/officeart/2008/layout/CircularPictureCallout"/>
    <dgm:cxn modelId="{5334FA46-8E9A-454E-92D1-18848EC3663C}" type="presParOf" srcId="{88B78DFD-0BF3-40DE-A383-10289CDC8811}" destId="{687A0B9C-07E1-4FA8-9CD4-D6C9C292F0FF}" srcOrd="0" destOrd="0" presId="urn:microsoft.com/office/officeart/2008/layout/CircularPictureCallout"/>
    <dgm:cxn modelId="{6B8BB235-FCDC-4463-BCC5-B13061B0369D}" type="presParOf" srcId="{C134E919-6350-4995-B380-23142C1A99A1}" destId="{647637E0-3D26-4D66-A0E7-BB42E0B56113}" srcOrd="3" destOrd="0" presId="urn:microsoft.com/office/officeart/2008/layout/CircularPictureCallout"/>
    <dgm:cxn modelId="{338D9B0A-D62D-46B0-B633-FCB358892CB8}" type="presParOf" srcId="{C134E919-6350-4995-B380-23142C1A99A1}" destId="{7892D1BB-53DA-41BB-848E-CD24D97FD749}" srcOrd="4" destOrd="0" presId="urn:microsoft.com/office/officeart/2008/layout/CircularPictureCallout"/>
    <dgm:cxn modelId="{ECC3199C-0FB6-4D36-BA4D-3AA7FEB14BAA}" type="presParOf" srcId="{7892D1BB-53DA-41BB-848E-CD24D97FD749}" destId="{1AC43938-C37A-45A5-B373-58C2212932C6}" srcOrd="0" destOrd="0" presId="urn:microsoft.com/office/officeart/2008/layout/CircularPictureCallout"/>
    <dgm:cxn modelId="{C3D77D41-36D4-4152-98C1-1DE9FECC65C4}" type="presParOf" srcId="{C134E919-6350-4995-B380-23142C1A99A1}" destId="{AE17B4E2-9AE7-41EC-ADA2-6A67CAA3D7EA}" srcOrd="5" destOrd="0" presId="urn:microsoft.com/office/officeart/2008/layout/CircularPictureCallout"/>
    <dgm:cxn modelId="{08F46383-B289-4D4B-BC95-130D1AA0587E}" type="presParOf" srcId="{AE17B4E2-9AE7-41EC-ADA2-6A67CAA3D7EA}" destId="{DA6A0C48-497E-4C72-AEBF-BEAAB9C33299}" srcOrd="0" destOrd="0" presId="urn:microsoft.com/office/officeart/2008/layout/CircularPictureCallout"/>
    <dgm:cxn modelId="{A458EEB0-8094-45D6-9B58-EFF929FB4391}" type="presParOf" srcId="{C134E919-6350-4995-B380-23142C1A99A1}" destId="{0816C800-EEE5-45C0-8ADF-162CA0396636}" srcOrd="6" destOrd="0" presId="urn:microsoft.com/office/officeart/2008/layout/CircularPictureCallout"/>
    <dgm:cxn modelId="{2974E240-5799-40BA-B5D8-713E947BFA1A}" type="presParOf" srcId="{C134E919-6350-4995-B380-23142C1A99A1}" destId="{F2F39A62-66A7-4819-87A7-FCCC4A781799}" srcOrd="7" destOrd="0" presId="urn:microsoft.com/office/officeart/2008/layout/CircularPictureCallout"/>
    <dgm:cxn modelId="{B0050243-F90D-46EC-A4A0-0477880C9180}" type="presParOf" srcId="{F2F39A62-66A7-4819-87A7-FCCC4A781799}" destId="{742913BD-6963-4AE3-B732-E5B327E42676}" srcOrd="0" destOrd="0" presId="urn:microsoft.com/office/officeart/2008/layout/CircularPictureCallout"/>
    <dgm:cxn modelId="{277962D8-BAFE-492D-A4C1-B514D48D1505}" type="presParOf" srcId="{C134E919-6350-4995-B380-23142C1A99A1}" destId="{5A6D4AD7-EC90-46DB-8A60-2C86BD13CEC0}" srcOrd="8" destOrd="0" presId="urn:microsoft.com/office/officeart/2008/layout/CircularPictureCallout"/>
    <dgm:cxn modelId="{657C237D-7A32-4493-A742-DA116EA84C81}" type="presParOf" srcId="{5A6D4AD7-EC90-46DB-8A60-2C86BD13CEC0}" destId="{EE2659E1-9FA5-4B4C-951E-34B88FE10D24}" srcOrd="0" destOrd="0" presId="urn:microsoft.com/office/officeart/2008/layout/CircularPictureCallout"/>
    <dgm:cxn modelId="{7E6AED6C-271D-49FB-BB44-FB70A9ADD8AF}" type="presParOf" srcId="{C134E919-6350-4995-B380-23142C1A99A1}" destId="{194287A2-4F6E-45AC-85C9-7A6A8A1AB9FD}" srcOrd="9" destOrd="0" presId="urn:microsoft.com/office/officeart/2008/layout/CircularPictureCallout"/>
    <dgm:cxn modelId="{1B33F853-0C07-4873-A3CB-EB0DDD003D38}" type="presParOf" srcId="{C134E919-6350-4995-B380-23142C1A99A1}" destId="{13B14854-70B5-488A-B7AC-E490DA32E160}" srcOrd="10" destOrd="0" presId="urn:microsoft.com/office/officeart/2008/layout/CircularPictureCallout"/>
    <dgm:cxn modelId="{B29B5A05-24BA-4067-B965-F7A364EC270D}" type="presParOf" srcId="{13B14854-70B5-488A-B7AC-E490DA32E160}" destId="{B2C95753-85EB-49E6-8C61-32B4DB527446}" srcOrd="0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FC05A41-0418-46F8-9796-C01009AA221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EBB791F-E706-473D-BC31-57102120DB7B}">
      <dgm:prSet phldrT="[Tes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dirty="0" smtClean="0">
              <a:latin typeface="Arial Narrow" pitchFamily="34" charset="0"/>
            </a:rPr>
            <a:t>Maggiori probabilità di svilupparsi in situazioni di forte divario tra la </a:t>
          </a:r>
          <a:r>
            <a:rPr lang="it-IT" sz="1800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rPr>
            <a:t>natura del lavoro e la natura della persona</a:t>
          </a:r>
          <a:r>
            <a:rPr lang="it-IT" sz="1800" dirty="0" smtClean="0">
              <a:latin typeface="Arial Narrow" pitchFamily="34" charset="0"/>
            </a:rPr>
            <a:t>. </a:t>
          </a:r>
        </a:p>
        <a:p>
          <a:pPr defTabSz="1733550">
            <a:lnSpc>
              <a:spcPct val="90000"/>
            </a:lnSpc>
            <a:spcAft>
              <a:spcPct val="35000"/>
            </a:spcAft>
          </a:pPr>
          <a:endParaRPr lang="it-IT" dirty="0"/>
        </a:p>
      </dgm:t>
    </dgm:pt>
    <dgm:pt modelId="{4B48E28D-AED7-4AEF-8777-583EDBC8FA01}" type="parTrans" cxnId="{AE9B8808-E1FA-4CC5-A2CB-CDD9478D5240}">
      <dgm:prSet/>
      <dgm:spPr/>
      <dgm:t>
        <a:bodyPr/>
        <a:lstStyle/>
        <a:p>
          <a:endParaRPr lang="it-IT"/>
        </a:p>
      </dgm:t>
    </dgm:pt>
    <dgm:pt modelId="{3865CD84-5D3D-44ED-BDFC-482EE15C26D8}" type="sibTrans" cxnId="{AE9B8808-E1FA-4CC5-A2CB-CDD9478D5240}">
      <dgm:prSet/>
      <dgm:spPr/>
      <dgm:t>
        <a:bodyPr/>
        <a:lstStyle/>
        <a:p>
          <a:endParaRPr lang="it-IT"/>
        </a:p>
      </dgm:t>
    </dgm:pt>
    <dgm:pt modelId="{DD1DF01E-A43A-4BF9-8F5A-45E7D725201E}">
      <dgm:prSet phldrT="[Testo]" custT="1"/>
      <dgm:spPr/>
      <dgm:t>
        <a:bodyPr/>
        <a:lstStyle/>
        <a:p>
          <a:r>
            <a:rPr lang="it-IT" sz="1800" dirty="0" smtClean="0">
              <a:latin typeface="Arial Narrow" pitchFamily="34" charset="0"/>
            </a:rPr>
            <a:t>Molti contesti lavorativi richiedono una forte dedizione e un notevole impegno, sia in termini economici sia in termini psicologici e, in certi casi, i valori lavorativi sono messi in primo piano a scapito di quelli personali</a:t>
          </a:r>
          <a:endParaRPr lang="it-IT" dirty="0"/>
        </a:p>
      </dgm:t>
    </dgm:pt>
    <dgm:pt modelId="{6157B7D7-022C-4E77-A205-1F93D17CBA82}" type="parTrans" cxnId="{FC520BF0-1487-486D-AD6D-5E0BF1E682C6}">
      <dgm:prSet/>
      <dgm:spPr/>
      <dgm:t>
        <a:bodyPr/>
        <a:lstStyle/>
        <a:p>
          <a:endParaRPr lang="it-IT"/>
        </a:p>
      </dgm:t>
    </dgm:pt>
    <dgm:pt modelId="{AB50A571-01A3-4E26-8E1E-883EE3A56CD5}" type="sibTrans" cxnId="{FC520BF0-1487-486D-AD6D-5E0BF1E682C6}">
      <dgm:prSet/>
      <dgm:spPr/>
      <dgm:t>
        <a:bodyPr/>
        <a:lstStyle/>
        <a:p>
          <a:endParaRPr lang="it-IT"/>
        </a:p>
      </dgm:t>
    </dgm:pt>
    <dgm:pt modelId="{89B612F7-1BC9-4013-A09F-051A4A54B676}" type="pres">
      <dgm:prSet presAssocID="{1FC05A41-0418-46F8-9796-C01009AA22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34E009F-8DEC-4F3E-95F6-5460B47BA641}" type="pres">
      <dgm:prSet presAssocID="{7EBB791F-E706-473D-BC31-57102120DB7B}" presName="parentText" presStyleLbl="node1" presStyleIdx="0" presStyleCnt="2" custLinFactY="-14508" custLinFactNeighborX="1802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8F16815-6ED9-4061-84CD-60786D8D59AF}" type="pres">
      <dgm:prSet presAssocID="{3865CD84-5D3D-44ED-BDFC-482EE15C26D8}" presName="spacer" presStyleCnt="0"/>
      <dgm:spPr/>
    </dgm:pt>
    <dgm:pt modelId="{AAB44260-5548-4B8F-A78F-D573798CF91B}" type="pres">
      <dgm:prSet presAssocID="{DD1DF01E-A43A-4BF9-8F5A-45E7D725201E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C520BF0-1487-486D-AD6D-5E0BF1E682C6}" srcId="{1FC05A41-0418-46F8-9796-C01009AA2214}" destId="{DD1DF01E-A43A-4BF9-8F5A-45E7D725201E}" srcOrd="1" destOrd="0" parTransId="{6157B7D7-022C-4E77-A205-1F93D17CBA82}" sibTransId="{AB50A571-01A3-4E26-8E1E-883EE3A56CD5}"/>
    <dgm:cxn modelId="{AE9B8808-E1FA-4CC5-A2CB-CDD9478D5240}" srcId="{1FC05A41-0418-46F8-9796-C01009AA2214}" destId="{7EBB791F-E706-473D-BC31-57102120DB7B}" srcOrd="0" destOrd="0" parTransId="{4B48E28D-AED7-4AEF-8777-583EDBC8FA01}" sibTransId="{3865CD84-5D3D-44ED-BDFC-482EE15C26D8}"/>
    <dgm:cxn modelId="{089826FB-1216-4AE6-B3DF-B224B9AE57F9}" type="presOf" srcId="{DD1DF01E-A43A-4BF9-8F5A-45E7D725201E}" destId="{AAB44260-5548-4B8F-A78F-D573798CF91B}" srcOrd="0" destOrd="0" presId="urn:microsoft.com/office/officeart/2005/8/layout/vList2"/>
    <dgm:cxn modelId="{6C40CA72-943F-4E90-B921-5352FCD27188}" type="presOf" srcId="{7EBB791F-E706-473D-BC31-57102120DB7B}" destId="{534E009F-8DEC-4F3E-95F6-5460B47BA641}" srcOrd="0" destOrd="0" presId="urn:microsoft.com/office/officeart/2005/8/layout/vList2"/>
    <dgm:cxn modelId="{84368853-C6C0-414D-ADB4-6E1025E42DEE}" type="presOf" srcId="{1FC05A41-0418-46F8-9796-C01009AA2214}" destId="{89B612F7-1BC9-4013-A09F-051A4A54B676}" srcOrd="0" destOrd="0" presId="urn:microsoft.com/office/officeart/2005/8/layout/vList2"/>
    <dgm:cxn modelId="{F163C199-6FAA-4ABB-A195-CF9E1EDDC4C7}" type="presParOf" srcId="{89B612F7-1BC9-4013-A09F-051A4A54B676}" destId="{534E009F-8DEC-4F3E-95F6-5460B47BA641}" srcOrd="0" destOrd="0" presId="urn:microsoft.com/office/officeart/2005/8/layout/vList2"/>
    <dgm:cxn modelId="{6BBF0CA4-E238-4BAA-B7E4-A6D103B4CB02}" type="presParOf" srcId="{89B612F7-1BC9-4013-A09F-051A4A54B676}" destId="{58F16815-6ED9-4061-84CD-60786D8D59AF}" srcOrd="1" destOrd="0" presId="urn:microsoft.com/office/officeart/2005/8/layout/vList2"/>
    <dgm:cxn modelId="{428D7A4E-6DDA-4951-8296-26F6B85A9063}" type="presParOf" srcId="{89B612F7-1BC9-4013-A09F-051A4A54B676}" destId="{AAB44260-5548-4B8F-A78F-D573798CF91B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EA103A-37EF-4A51-BC3B-C1681CD05386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7912E77B-3070-4941-8FBB-0C319E344BC8}">
      <dgm:prSet phldrT="[Testo]" custT="1"/>
      <dgm:spPr/>
      <dgm:t>
        <a:bodyPr/>
        <a:lstStyle/>
        <a:p>
          <a:r>
            <a:rPr lang="it-IT" sz="2000" dirty="0" smtClean="0">
              <a:solidFill>
                <a:schemeClr val="tx1"/>
              </a:solidFill>
              <a:latin typeface="Arial Narrow" pitchFamily="34" charset="0"/>
            </a:rPr>
            <a:t>Un lavoro inizialmente importante, ricco di prospettive ed affascinante diventa sgradevole, insoddisfacente e demotivante. </a:t>
          </a:r>
          <a:endParaRPr lang="it-IT" sz="2000" dirty="0">
            <a:solidFill>
              <a:schemeClr val="tx1"/>
            </a:solidFill>
          </a:endParaRPr>
        </a:p>
      </dgm:t>
    </dgm:pt>
    <dgm:pt modelId="{8E982FCD-3261-487A-91C3-A48B3AB1482C}" type="parTrans" cxnId="{D6A2FD22-E021-4494-93E9-9D3123B9439E}">
      <dgm:prSet/>
      <dgm:spPr/>
      <dgm:t>
        <a:bodyPr/>
        <a:lstStyle/>
        <a:p>
          <a:endParaRPr lang="it-IT"/>
        </a:p>
      </dgm:t>
    </dgm:pt>
    <dgm:pt modelId="{1A46B233-A55A-437B-92AF-4C48FE4753AF}" type="sibTrans" cxnId="{D6A2FD22-E021-4494-93E9-9D3123B9439E}">
      <dgm:prSet/>
      <dgm:spPr/>
      <dgm:t>
        <a:bodyPr/>
        <a:lstStyle/>
        <a:p>
          <a:endParaRPr lang="it-IT"/>
        </a:p>
      </dgm:t>
    </dgm:pt>
    <dgm:pt modelId="{5B2C081B-0DAA-4C1F-BEBA-9D1C58703CED}">
      <dgm:prSet phldrT="[Testo]" custT="1"/>
      <dgm:spPr/>
      <dgm:t>
        <a:bodyPr/>
        <a:lstStyle/>
        <a:p>
          <a:r>
            <a:rPr lang="it-IT" sz="2000" b="0" dirty="0" smtClean="0">
              <a:latin typeface="Arial Narrow" pitchFamily="34" charset="0"/>
            </a:rPr>
            <a:t>Un problema di adattamento tra la persona e il lavoro. I singoli individui percepiscono questo squilibrio come una crisi personale, mentre in realtà è spesso il posto di lavoro a presentare problemi</a:t>
          </a:r>
          <a:endParaRPr lang="it-IT" sz="2000" b="0" dirty="0"/>
        </a:p>
      </dgm:t>
    </dgm:pt>
    <dgm:pt modelId="{9470DC38-206C-4837-80CC-B3899D9328FD}" type="parTrans" cxnId="{F54C118E-E1D9-4611-A265-0769E0D7DB66}">
      <dgm:prSet/>
      <dgm:spPr/>
      <dgm:t>
        <a:bodyPr/>
        <a:lstStyle/>
        <a:p>
          <a:endParaRPr lang="it-IT"/>
        </a:p>
      </dgm:t>
    </dgm:pt>
    <dgm:pt modelId="{095172B5-786A-46F5-A625-BEC5CCECA04D}" type="sibTrans" cxnId="{F54C118E-E1D9-4611-A265-0769E0D7DB66}">
      <dgm:prSet/>
      <dgm:spPr/>
      <dgm:t>
        <a:bodyPr/>
        <a:lstStyle/>
        <a:p>
          <a:endParaRPr lang="it-IT"/>
        </a:p>
      </dgm:t>
    </dgm:pt>
    <dgm:pt modelId="{3CC17162-C395-4DCD-8C6F-21FF46EEDD25}">
      <dgm:prSet custT="1"/>
      <dgm:spPr/>
      <dgm:t>
        <a:bodyPr/>
        <a:lstStyle/>
        <a:p>
          <a:r>
            <a:rPr lang="it-IT" sz="2000" dirty="0" smtClean="0">
              <a:solidFill>
                <a:schemeClr val="tx1"/>
              </a:solidFill>
              <a:latin typeface="Arial Narrow" pitchFamily="34" charset="0"/>
            </a:rPr>
            <a:t>Un deterioramento delle emozioni. Sentimenti positivi come per esempio l’entusiasmo, motivazione e il piacere svaniscono per essere sostituiti dalla rabbia, dall’ansia, dalla depressione. </a:t>
          </a:r>
        </a:p>
      </dgm:t>
    </dgm:pt>
    <dgm:pt modelId="{89F3E8DA-0C3A-442E-AC8C-02784C3A6284}" type="parTrans" cxnId="{2FB929F5-09B7-4200-BB4E-39F97397346C}">
      <dgm:prSet/>
      <dgm:spPr/>
      <dgm:t>
        <a:bodyPr/>
        <a:lstStyle/>
        <a:p>
          <a:endParaRPr lang="it-IT"/>
        </a:p>
      </dgm:t>
    </dgm:pt>
    <dgm:pt modelId="{E79C52ED-B94F-4718-B0F7-C11D69FE6574}" type="sibTrans" cxnId="{2FB929F5-09B7-4200-BB4E-39F97397346C}">
      <dgm:prSet/>
      <dgm:spPr/>
      <dgm:t>
        <a:bodyPr/>
        <a:lstStyle/>
        <a:p>
          <a:endParaRPr lang="it-IT"/>
        </a:p>
      </dgm:t>
    </dgm:pt>
    <dgm:pt modelId="{714C51C4-F6AD-4F3B-B1D2-FAC179FE05CE}" type="pres">
      <dgm:prSet presAssocID="{81EA103A-37EF-4A51-BC3B-C1681CD05386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E1DB5009-484C-40C5-9EF2-3C7E79CA9755}" type="pres">
      <dgm:prSet presAssocID="{7912E77B-3070-4941-8FBB-0C319E344BC8}" presName="composite" presStyleCnt="0"/>
      <dgm:spPr/>
    </dgm:pt>
    <dgm:pt modelId="{C1E7A2AF-9C64-4927-B2BE-EB8B640CAD29}" type="pres">
      <dgm:prSet presAssocID="{7912E77B-3070-4941-8FBB-0C319E344BC8}" presName="LShape" presStyleLbl="alignNode1" presStyleIdx="0" presStyleCnt="5"/>
      <dgm:spPr/>
    </dgm:pt>
    <dgm:pt modelId="{D9B1E59D-1525-46A7-BD74-D3C993CC76C3}" type="pres">
      <dgm:prSet presAssocID="{7912E77B-3070-4941-8FBB-0C319E344BC8}" presName="ParentText" presStyleLbl="revTx" presStyleIdx="0" presStyleCnt="3" custScaleX="97139" custScaleY="10357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5B0B1D04-C7E7-4FE9-94BE-F85C2A23DB84}" type="pres">
      <dgm:prSet presAssocID="{7912E77B-3070-4941-8FBB-0C319E344BC8}" presName="Triangle" presStyleLbl="alignNode1" presStyleIdx="1" presStyleCnt="5"/>
      <dgm:spPr/>
    </dgm:pt>
    <dgm:pt modelId="{DE346980-3B12-4F40-89B8-5FFB78C2CF62}" type="pres">
      <dgm:prSet presAssocID="{1A46B233-A55A-437B-92AF-4C48FE4753AF}" presName="sibTrans" presStyleCnt="0"/>
      <dgm:spPr/>
    </dgm:pt>
    <dgm:pt modelId="{AC048E90-EAB2-44A9-805F-04A7E6184497}" type="pres">
      <dgm:prSet presAssocID="{1A46B233-A55A-437B-92AF-4C48FE4753AF}" presName="space" presStyleCnt="0"/>
      <dgm:spPr/>
    </dgm:pt>
    <dgm:pt modelId="{71470B7D-22AD-455C-AF28-BDB6143F379F}" type="pres">
      <dgm:prSet presAssocID="{3CC17162-C395-4DCD-8C6F-21FF46EEDD25}" presName="composite" presStyleCnt="0"/>
      <dgm:spPr/>
    </dgm:pt>
    <dgm:pt modelId="{B38258A8-93F6-4927-BE9C-90D069B53753}" type="pres">
      <dgm:prSet presAssocID="{3CC17162-C395-4DCD-8C6F-21FF46EEDD25}" presName="LShape" presStyleLbl="alignNode1" presStyleIdx="2" presStyleCnt="5"/>
      <dgm:spPr/>
    </dgm:pt>
    <dgm:pt modelId="{65732D33-2F31-48F8-8D83-51946006ED27}" type="pres">
      <dgm:prSet presAssocID="{3CC17162-C395-4DCD-8C6F-21FF46EEDD25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668627F7-9459-4ECB-94A0-621088FAACD5}" type="pres">
      <dgm:prSet presAssocID="{3CC17162-C395-4DCD-8C6F-21FF46EEDD25}" presName="Triangle" presStyleLbl="alignNode1" presStyleIdx="3" presStyleCnt="5"/>
      <dgm:spPr/>
    </dgm:pt>
    <dgm:pt modelId="{E4C42DED-5795-406F-BE68-9BC8EB3A91D1}" type="pres">
      <dgm:prSet presAssocID="{E79C52ED-B94F-4718-B0F7-C11D69FE6574}" presName="sibTrans" presStyleCnt="0"/>
      <dgm:spPr/>
    </dgm:pt>
    <dgm:pt modelId="{0A9E2FBA-A638-436E-B5B1-478B506BDA6E}" type="pres">
      <dgm:prSet presAssocID="{E79C52ED-B94F-4718-B0F7-C11D69FE6574}" presName="space" presStyleCnt="0"/>
      <dgm:spPr/>
    </dgm:pt>
    <dgm:pt modelId="{16CBC872-BD4B-494F-A1E9-7EB6664283D3}" type="pres">
      <dgm:prSet presAssocID="{5B2C081B-0DAA-4C1F-BEBA-9D1C58703CED}" presName="composite" presStyleCnt="0"/>
      <dgm:spPr/>
    </dgm:pt>
    <dgm:pt modelId="{2D2A2BD6-8FA5-4710-B6E8-3DA27828E6F4}" type="pres">
      <dgm:prSet presAssocID="{5B2C081B-0DAA-4C1F-BEBA-9D1C58703CED}" presName="LShape" presStyleLbl="alignNode1" presStyleIdx="4" presStyleCnt="5"/>
      <dgm:spPr/>
    </dgm:pt>
    <dgm:pt modelId="{354A788F-695E-4CD7-8D38-0D006CA8E48D}" type="pres">
      <dgm:prSet presAssocID="{5B2C081B-0DAA-4C1F-BEBA-9D1C58703CED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F54C118E-E1D9-4611-A265-0769E0D7DB66}" srcId="{81EA103A-37EF-4A51-BC3B-C1681CD05386}" destId="{5B2C081B-0DAA-4C1F-BEBA-9D1C58703CED}" srcOrd="2" destOrd="0" parTransId="{9470DC38-206C-4837-80CC-B3899D9328FD}" sibTransId="{095172B5-786A-46F5-A625-BEC5CCECA04D}"/>
    <dgm:cxn modelId="{644E3D0A-02D7-4367-9B6C-98C0257C2CFF}" type="presOf" srcId="{5B2C081B-0DAA-4C1F-BEBA-9D1C58703CED}" destId="{354A788F-695E-4CD7-8D38-0D006CA8E48D}" srcOrd="0" destOrd="0" presId="urn:microsoft.com/office/officeart/2009/3/layout/StepUpProcess"/>
    <dgm:cxn modelId="{EBAA3CFB-8AD7-4932-8113-DF17928F89FF}" type="presOf" srcId="{81EA103A-37EF-4A51-BC3B-C1681CD05386}" destId="{714C51C4-F6AD-4F3B-B1D2-FAC179FE05CE}" srcOrd="0" destOrd="0" presId="urn:microsoft.com/office/officeart/2009/3/layout/StepUpProcess"/>
    <dgm:cxn modelId="{2FB929F5-09B7-4200-BB4E-39F97397346C}" srcId="{81EA103A-37EF-4A51-BC3B-C1681CD05386}" destId="{3CC17162-C395-4DCD-8C6F-21FF46EEDD25}" srcOrd="1" destOrd="0" parTransId="{89F3E8DA-0C3A-442E-AC8C-02784C3A6284}" sibTransId="{E79C52ED-B94F-4718-B0F7-C11D69FE6574}"/>
    <dgm:cxn modelId="{042EBA10-A670-4F61-8CEE-84D656049880}" type="presOf" srcId="{3CC17162-C395-4DCD-8C6F-21FF46EEDD25}" destId="{65732D33-2F31-48F8-8D83-51946006ED27}" srcOrd="0" destOrd="0" presId="urn:microsoft.com/office/officeart/2009/3/layout/StepUpProcess"/>
    <dgm:cxn modelId="{D6A2FD22-E021-4494-93E9-9D3123B9439E}" srcId="{81EA103A-37EF-4A51-BC3B-C1681CD05386}" destId="{7912E77B-3070-4941-8FBB-0C319E344BC8}" srcOrd="0" destOrd="0" parTransId="{8E982FCD-3261-487A-91C3-A48B3AB1482C}" sibTransId="{1A46B233-A55A-437B-92AF-4C48FE4753AF}"/>
    <dgm:cxn modelId="{B1FE5DE8-E1D5-4A26-A4B3-65C28E6CE514}" type="presOf" srcId="{7912E77B-3070-4941-8FBB-0C319E344BC8}" destId="{D9B1E59D-1525-46A7-BD74-D3C993CC76C3}" srcOrd="0" destOrd="0" presId="urn:microsoft.com/office/officeart/2009/3/layout/StepUpProcess"/>
    <dgm:cxn modelId="{5399DCE6-6939-4926-AC54-6889BEFB70D6}" type="presParOf" srcId="{714C51C4-F6AD-4F3B-B1D2-FAC179FE05CE}" destId="{E1DB5009-484C-40C5-9EF2-3C7E79CA9755}" srcOrd="0" destOrd="0" presId="urn:microsoft.com/office/officeart/2009/3/layout/StepUpProcess"/>
    <dgm:cxn modelId="{856F2243-EA52-4CF4-A346-3D83F915C383}" type="presParOf" srcId="{E1DB5009-484C-40C5-9EF2-3C7E79CA9755}" destId="{C1E7A2AF-9C64-4927-B2BE-EB8B640CAD29}" srcOrd="0" destOrd="0" presId="urn:microsoft.com/office/officeart/2009/3/layout/StepUpProcess"/>
    <dgm:cxn modelId="{6C833027-7A3D-4F0F-8D40-CCB0917B9575}" type="presParOf" srcId="{E1DB5009-484C-40C5-9EF2-3C7E79CA9755}" destId="{D9B1E59D-1525-46A7-BD74-D3C993CC76C3}" srcOrd="1" destOrd="0" presId="urn:microsoft.com/office/officeart/2009/3/layout/StepUpProcess"/>
    <dgm:cxn modelId="{78BDB833-2F0E-49CB-800A-537F0218D034}" type="presParOf" srcId="{E1DB5009-484C-40C5-9EF2-3C7E79CA9755}" destId="{5B0B1D04-C7E7-4FE9-94BE-F85C2A23DB84}" srcOrd="2" destOrd="0" presId="urn:microsoft.com/office/officeart/2009/3/layout/StepUpProcess"/>
    <dgm:cxn modelId="{EAE9CE89-1A0F-4131-B4FE-0871A5C89AE0}" type="presParOf" srcId="{714C51C4-F6AD-4F3B-B1D2-FAC179FE05CE}" destId="{DE346980-3B12-4F40-89B8-5FFB78C2CF62}" srcOrd="1" destOrd="0" presId="urn:microsoft.com/office/officeart/2009/3/layout/StepUpProcess"/>
    <dgm:cxn modelId="{094C893B-E7E5-47FE-A11B-CDB7FE1A1C23}" type="presParOf" srcId="{DE346980-3B12-4F40-89B8-5FFB78C2CF62}" destId="{AC048E90-EAB2-44A9-805F-04A7E6184497}" srcOrd="0" destOrd="0" presId="urn:microsoft.com/office/officeart/2009/3/layout/StepUpProcess"/>
    <dgm:cxn modelId="{86956752-F619-4307-B6D7-8E1C09585F4D}" type="presParOf" srcId="{714C51C4-F6AD-4F3B-B1D2-FAC179FE05CE}" destId="{71470B7D-22AD-455C-AF28-BDB6143F379F}" srcOrd="2" destOrd="0" presId="urn:microsoft.com/office/officeart/2009/3/layout/StepUpProcess"/>
    <dgm:cxn modelId="{20AF2C88-CA63-418A-87B4-21055ECC5F59}" type="presParOf" srcId="{71470B7D-22AD-455C-AF28-BDB6143F379F}" destId="{B38258A8-93F6-4927-BE9C-90D069B53753}" srcOrd="0" destOrd="0" presId="urn:microsoft.com/office/officeart/2009/3/layout/StepUpProcess"/>
    <dgm:cxn modelId="{2E61335C-5681-4A4E-8FBD-D500D5D85328}" type="presParOf" srcId="{71470B7D-22AD-455C-AF28-BDB6143F379F}" destId="{65732D33-2F31-48F8-8D83-51946006ED27}" srcOrd="1" destOrd="0" presId="urn:microsoft.com/office/officeart/2009/3/layout/StepUpProcess"/>
    <dgm:cxn modelId="{D88CD773-112F-4220-BE21-543D286E3AF2}" type="presParOf" srcId="{71470B7D-22AD-455C-AF28-BDB6143F379F}" destId="{668627F7-9459-4ECB-94A0-621088FAACD5}" srcOrd="2" destOrd="0" presId="urn:microsoft.com/office/officeart/2009/3/layout/StepUpProcess"/>
    <dgm:cxn modelId="{281143D2-0F7E-48A0-835A-8A8E1E1BE3B0}" type="presParOf" srcId="{714C51C4-F6AD-4F3B-B1D2-FAC179FE05CE}" destId="{E4C42DED-5795-406F-BE68-9BC8EB3A91D1}" srcOrd="3" destOrd="0" presId="urn:microsoft.com/office/officeart/2009/3/layout/StepUpProcess"/>
    <dgm:cxn modelId="{C70D2918-BDB7-40F4-9A16-F2AE4B9F0198}" type="presParOf" srcId="{E4C42DED-5795-406F-BE68-9BC8EB3A91D1}" destId="{0A9E2FBA-A638-436E-B5B1-478B506BDA6E}" srcOrd="0" destOrd="0" presId="urn:microsoft.com/office/officeart/2009/3/layout/StepUpProcess"/>
    <dgm:cxn modelId="{B4EACB97-DA08-4D58-A1E9-66CC03E3FD1A}" type="presParOf" srcId="{714C51C4-F6AD-4F3B-B1D2-FAC179FE05CE}" destId="{16CBC872-BD4B-494F-A1E9-7EB6664283D3}" srcOrd="4" destOrd="0" presId="urn:microsoft.com/office/officeart/2009/3/layout/StepUpProcess"/>
    <dgm:cxn modelId="{576142D5-D069-4033-A319-5296A42D0F79}" type="presParOf" srcId="{16CBC872-BD4B-494F-A1E9-7EB6664283D3}" destId="{2D2A2BD6-8FA5-4710-B6E8-3DA27828E6F4}" srcOrd="0" destOrd="0" presId="urn:microsoft.com/office/officeart/2009/3/layout/StepUpProcess"/>
    <dgm:cxn modelId="{051D62FC-BAF7-45BC-A5E9-099D16C01C57}" type="presParOf" srcId="{16CBC872-BD4B-494F-A1E9-7EB6664283D3}" destId="{354A788F-695E-4CD7-8D38-0D006CA8E48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F5D85DB-2A78-4F75-9D38-C1770D2EF550}" type="doc">
      <dgm:prSet loTypeId="urn:microsoft.com/office/officeart/2008/layout/CircleAccentTimeline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4064D2E4-7BCA-4C3D-B060-215885A7C71C}">
      <dgm:prSet phldrT="[Testo]"/>
      <dgm:spPr/>
      <dgm:t>
        <a:bodyPr/>
        <a:lstStyle/>
        <a:p>
          <a:r>
            <a:rPr lang="it-IT" dirty="0" smtClean="0"/>
            <a:t>Entusiasmo</a:t>
          </a:r>
          <a:endParaRPr lang="it-IT" dirty="0"/>
        </a:p>
      </dgm:t>
    </dgm:pt>
    <dgm:pt modelId="{478A0194-2258-4F8B-B374-30666DECF9A0}" type="parTrans" cxnId="{16BDEC5D-ED69-4CE5-A7CB-B2556541D577}">
      <dgm:prSet/>
      <dgm:spPr/>
      <dgm:t>
        <a:bodyPr/>
        <a:lstStyle/>
        <a:p>
          <a:endParaRPr lang="it-IT"/>
        </a:p>
      </dgm:t>
    </dgm:pt>
    <dgm:pt modelId="{B0DE7AD4-38E0-4631-AAF3-A7BFACA9F138}" type="sibTrans" cxnId="{16BDEC5D-ED69-4CE5-A7CB-B2556541D577}">
      <dgm:prSet/>
      <dgm:spPr/>
      <dgm:t>
        <a:bodyPr/>
        <a:lstStyle/>
        <a:p>
          <a:endParaRPr lang="it-IT"/>
        </a:p>
      </dgm:t>
    </dgm:pt>
    <dgm:pt modelId="{DC11C2C4-C197-4288-ADB9-18CE7BE8A389}">
      <dgm:prSet phldrT="[Testo]"/>
      <dgm:spPr/>
      <dgm:t>
        <a:bodyPr/>
        <a:lstStyle/>
        <a:p>
          <a:r>
            <a:rPr lang="it-IT" dirty="0" smtClean="0"/>
            <a:t>Stagnazione</a:t>
          </a:r>
          <a:endParaRPr lang="it-IT" dirty="0"/>
        </a:p>
      </dgm:t>
    </dgm:pt>
    <dgm:pt modelId="{FB30072E-76AF-4550-816F-617679227702}" type="parTrans" cxnId="{303B37F7-0ABE-4968-BCBA-5DDF14B0BB15}">
      <dgm:prSet/>
      <dgm:spPr/>
      <dgm:t>
        <a:bodyPr/>
        <a:lstStyle/>
        <a:p>
          <a:endParaRPr lang="it-IT"/>
        </a:p>
      </dgm:t>
    </dgm:pt>
    <dgm:pt modelId="{EFA17753-52D6-4223-A743-415D9802B21A}" type="sibTrans" cxnId="{303B37F7-0ABE-4968-BCBA-5DDF14B0BB15}">
      <dgm:prSet/>
      <dgm:spPr/>
      <dgm:t>
        <a:bodyPr/>
        <a:lstStyle/>
        <a:p>
          <a:endParaRPr lang="it-IT"/>
        </a:p>
      </dgm:t>
    </dgm:pt>
    <dgm:pt modelId="{FB6E4382-EBE9-4941-B2EE-3F2230BE309E}">
      <dgm:prSet phldrT="[Testo]"/>
      <dgm:spPr/>
      <dgm:t>
        <a:bodyPr/>
        <a:lstStyle/>
        <a:p>
          <a:r>
            <a:rPr lang="it-IT" dirty="0" smtClean="0"/>
            <a:t>Frustrazione</a:t>
          </a:r>
          <a:endParaRPr lang="it-IT" dirty="0"/>
        </a:p>
      </dgm:t>
    </dgm:pt>
    <dgm:pt modelId="{BFBA6E6E-59F9-4899-A3CB-DB810FCD3425}" type="parTrans" cxnId="{68362E06-92D2-4C88-BE13-A7652EF2E499}">
      <dgm:prSet/>
      <dgm:spPr/>
      <dgm:t>
        <a:bodyPr/>
        <a:lstStyle/>
        <a:p>
          <a:endParaRPr lang="it-IT"/>
        </a:p>
      </dgm:t>
    </dgm:pt>
    <dgm:pt modelId="{0EB9CA12-D1C5-4FFE-8D9F-683BE1AF8867}" type="sibTrans" cxnId="{68362E06-92D2-4C88-BE13-A7652EF2E499}">
      <dgm:prSet/>
      <dgm:spPr/>
      <dgm:t>
        <a:bodyPr/>
        <a:lstStyle/>
        <a:p>
          <a:endParaRPr lang="it-IT"/>
        </a:p>
      </dgm:t>
    </dgm:pt>
    <dgm:pt modelId="{B61EACBE-6D39-4537-8D44-D1ED9490C7E8}">
      <dgm:prSet phldrT="[Testo]" custT="1"/>
      <dgm:spPr/>
      <dgm:t>
        <a:bodyPr/>
        <a:lstStyle/>
        <a:p>
          <a:r>
            <a:rPr lang="it-IT" sz="2100" dirty="0" smtClean="0"/>
            <a:t>Apatia</a:t>
          </a:r>
          <a:endParaRPr lang="it-IT" sz="2100" dirty="0"/>
        </a:p>
      </dgm:t>
    </dgm:pt>
    <dgm:pt modelId="{06B417DE-110A-4319-BC18-387A3A95D24D}" type="parTrans" cxnId="{51A797F4-7FED-4B46-84DE-540C98A694F9}">
      <dgm:prSet/>
      <dgm:spPr/>
      <dgm:t>
        <a:bodyPr/>
        <a:lstStyle/>
        <a:p>
          <a:endParaRPr lang="it-IT"/>
        </a:p>
      </dgm:t>
    </dgm:pt>
    <dgm:pt modelId="{05169930-C661-4911-95F8-7FED96C24843}" type="sibTrans" cxnId="{51A797F4-7FED-4B46-84DE-540C98A694F9}">
      <dgm:prSet/>
      <dgm:spPr/>
      <dgm:t>
        <a:bodyPr/>
        <a:lstStyle/>
        <a:p>
          <a:endParaRPr lang="it-IT"/>
        </a:p>
      </dgm:t>
    </dgm:pt>
    <dgm:pt modelId="{EACE03C3-9E56-4120-AF57-7F45716FB20D}">
      <dgm:prSet phldrT="[Testo]"/>
      <dgm:spPr/>
      <dgm:t>
        <a:bodyPr/>
        <a:lstStyle/>
        <a:p>
          <a:r>
            <a:rPr lang="it-IT" dirty="0" err="1" smtClean="0"/>
            <a:t>Burnout</a:t>
          </a:r>
          <a:endParaRPr lang="it-IT" dirty="0"/>
        </a:p>
      </dgm:t>
    </dgm:pt>
    <dgm:pt modelId="{E74D69D6-786B-496B-B4DF-C3B51451FEEC}" type="parTrans" cxnId="{048599E5-CF36-4F50-A8E3-E7EC6B302B03}">
      <dgm:prSet/>
      <dgm:spPr/>
      <dgm:t>
        <a:bodyPr/>
        <a:lstStyle/>
        <a:p>
          <a:endParaRPr lang="it-IT"/>
        </a:p>
      </dgm:t>
    </dgm:pt>
    <dgm:pt modelId="{2C21CF9B-EE61-4640-8EA6-A885E5D0917F}" type="sibTrans" cxnId="{048599E5-CF36-4F50-A8E3-E7EC6B302B03}">
      <dgm:prSet/>
      <dgm:spPr/>
      <dgm:t>
        <a:bodyPr/>
        <a:lstStyle/>
        <a:p>
          <a:endParaRPr lang="it-IT"/>
        </a:p>
      </dgm:t>
    </dgm:pt>
    <dgm:pt modelId="{80DB904B-4CAE-4278-99B7-A035156EF71D}" type="pres">
      <dgm:prSet presAssocID="{3F5D85DB-2A78-4F75-9D38-C1770D2EF550}" presName="Name0" presStyleCnt="0">
        <dgm:presLayoutVars>
          <dgm:dir/>
        </dgm:presLayoutVars>
      </dgm:prSet>
      <dgm:spPr/>
      <dgm:t>
        <a:bodyPr/>
        <a:lstStyle/>
        <a:p>
          <a:endParaRPr lang="it-IT"/>
        </a:p>
      </dgm:t>
    </dgm:pt>
    <dgm:pt modelId="{8F487831-04A3-4C38-8CB1-899A1FBA12E5}" type="pres">
      <dgm:prSet presAssocID="{4064D2E4-7BCA-4C3D-B060-215885A7C71C}" presName="parComposite" presStyleCnt="0"/>
      <dgm:spPr/>
    </dgm:pt>
    <dgm:pt modelId="{F1A88FD2-0825-406D-936F-5F197FF480C8}" type="pres">
      <dgm:prSet presAssocID="{4064D2E4-7BCA-4C3D-B060-215885A7C71C}" presName="parBigCircle" presStyleLbl="node0" presStyleIdx="0" presStyleCnt="3"/>
      <dgm:spPr/>
    </dgm:pt>
    <dgm:pt modelId="{74B53922-4D55-4DB4-B020-62DA5BB1608C}" type="pres">
      <dgm:prSet presAssocID="{4064D2E4-7BCA-4C3D-B060-215885A7C71C}" presName="parTx" presStyleLbl="revTx" presStyleIdx="0" presStyleCnt="7"/>
      <dgm:spPr/>
      <dgm:t>
        <a:bodyPr/>
        <a:lstStyle/>
        <a:p>
          <a:endParaRPr lang="it-IT"/>
        </a:p>
      </dgm:t>
    </dgm:pt>
    <dgm:pt modelId="{A96D470D-32A3-42AE-8577-12E986F1191E}" type="pres">
      <dgm:prSet presAssocID="{4064D2E4-7BCA-4C3D-B060-215885A7C71C}" presName="bSpace" presStyleCnt="0"/>
      <dgm:spPr/>
    </dgm:pt>
    <dgm:pt modelId="{BBC1429A-8DAE-4B9E-8A80-8ABD07126E38}" type="pres">
      <dgm:prSet presAssocID="{4064D2E4-7BCA-4C3D-B060-215885A7C71C}" presName="parBackupNorm" presStyleCnt="0"/>
      <dgm:spPr/>
    </dgm:pt>
    <dgm:pt modelId="{DB469657-7839-48B5-AF16-E12EC8C00DCC}" type="pres">
      <dgm:prSet presAssocID="{B0DE7AD4-38E0-4631-AAF3-A7BFACA9F138}" presName="parSpace" presStyleCnt="0"/>
      <dgm:spPr/>
    </dgm:pt>
    <dgm:pt modelId="{71BFDAF8-84CE-412C-A56A-8252434276AF}" type="pres">
      <dgm:prSet presAssocID="{DC11C2C4-C197-4288-ADB9-18CE7BE8A389}" presName="desBackupLeftNorm" presStyleCnt="0"/>
      <dgm:spPr/>
    </dgm:pt>
    <dgm:pt modelId="{41F3F3F3-461E-4A25-9DDA-F1E899C08833}" type="pres">
      <dgm:prSet presAssocID="{DC11C2C4-C197-4288-ADB9-18CE7BE8A389}" presName="desComposite" presStyleCnt="0"/>
      <dgm:spPr/>
    </dgm:pt>
    <dgm:pt modelId="{54F705F4-C9D5-40DF-917C-3F25AD154890}" type="pres">
      <dgm:prSet presAssocID="{DC11C2C4-C197-4288-ADB9-18CE7BE8A389}" presName="desCircle" presStyleLbl="node1" presStyleIdx="0" presStyleCnt="2"/>
      <dgm:spPr>
        <a:solidFill>
          <a:schemeClr val="accent2">
            <a:lumMod val="40000"/>
            <a:lumOff val="60000"/>
          </a:schemeClr>
        </a:solidFill>
      </dgm:spPr>
    </dgm:pt>
    <dgm:pt modelId="{9177A3EC-A72A-4F57-A92C-B0AD991FBE5B}" type="pres">
      <dgm:prSet presAssocID="{DC11C2C4-C197-4288-ADB9-18CE7BE8A389}" presName="chTx" presStyleLbl="revTx" presStyleIdx="1" presStyleCnt="7"/>
      <dgm:spPr/>
      <dgm:t>
        <a:bodyPr/>
        <a:lstStyle/>
        <a:p>
          <a:endParaRPr lang="it-IT"/>
        </a:p>
      </dgm:t>
    </dgm:pt>
    <dgm:pt modelId="{A528B603-D6F1-4E6E-B18C-064A98A65B5F}" type="pres">
      <dgm:prSet presAssocID="{DC11C2C4-C197-4288-ADB9-18CE7BE8A389}" presName="desTx" presStyleLbl="revTx" presStyleIdx="2" presStyleCnt="7">
        <dgm:presLayoutVars>
          <dgm:bulletEnabled val="1"/>
        </dgm:presLayoutVars>
      </dgm:prSet>
      <dgm:spPr/>
    </dgm:pt>
    <dgm:pt modelId="{A15EA183-AFC2-4FC7-B413-056B385427E8}" type="pres">
      <dgm:prSet presAssocID="{DC11C2C4-C197-4288-ADB9-18CE7BE8A389}" presName="desBackupRightNorm" presStyleCnt="0"/>
      <dgm:spPr/>
    </dgm:pt>
    <dgm:pt modelId="{1B99F053-9C47-4285-BB52-12C6EF420D4D}" type="pres">
      <dgm:prSet presAssocID="{EFA17753-52D6-4223-A743-415D9802B21A}" presName="desSpace" presStyleCnt="0"/>
      <dgm:spPr/>
    </dgm:pt>
    <dgm:pt modelId="{1747AE36-9A53-4C19-9DD1-23D984114974}" type="pres">
      <dgm:prSet presAssocID="{FB6E4382-EBE9-4941-B2EE-3F2230BE309E}" presName="desBackupLeftNorm" presStyleCnt="0"/>
      <dgm:spPr/>
    </dgm:pt>
    <dgm:pt modelId="{5350D51F-18F1-4B1D-B27F-D3DCD0D86A3E}" type="pres">
      <dgm:prSet presAssocID="{FB6E4382-EBE9-4941-B2EE-3F2230BE309E}" presName="desComposite" presStyleCnt="0"/>
      <dgm:spPr/>
    </dgm:pt>
    <dgm:pt modelId="{36C6C836-E824-4F6F-9ED6-87028D4D66DC}" type="pres">
      <dgm:prSet presAssocID="{FB6E4382-EBE9-4941-B2EE-3F2230BE309E}" presName="desCircle" presStyleLbl="node1" presStyleIdx="1" presStyleCnt="2"/>
      <dgm:spPr>
        <a:solidFill>
          <a:schemeClr val="accent4">
            <a:lumMod val="50000"/>
          </a:schemeClr>
        </a:solidFill>
      </dgm:spPr>
    </dgm:pt>
    <dgm:pt modelId="{9C4031F0-5DB8-4F7B-8953-4D4654CA15E8}" type="pres">
      <dgm:prSet presAssocID="{FB6E4382-EBE9-4941-B2EE-3F2230BE309E}" presName="chTx" presStyleLbl="revTx" presStyleIdx="3" presStyleCnt="7"/>
      <dgm:spPr/>
      <dgm:t>
        <a:bodyPr/>
        <a:lstStyle/>
        <a:p>
          <a:endParaRPr lang="it-IT"/>
        </a:p>
      </dgm:t>
    </dgm:pt>
    <dgm:pt modelId="{06840EC7-F493-4209-9386-675D83777864}" type="pres">
      <dgm:prSet presAssocID="{FB6E4382-EBE9-4941-B2EE-3F2230BE309E}" presName="desTx" presStyleLbl="revTx" presStyleIdx="4" presStyleCnt="7">
        <dgm:presLayoutVars>
          <dgm:bulletEnabled val="1"/>
        </dgm:presLayoutVars>
      </dgm:prSet>
      <dgm:spPr/>
    </dgm:pt>
    <dgm:pt modelId="{C1131E43-6DEE-40EB-BC39-5FD85F275FBA}" type="pres">
      <dgm:prSet presAssocID="{FB6E4382-EBE9-4941-B2EE-3F2230BE309E}" presName="desBackupRightNorm" presStyleCnt="0"/>
      <dgm:spPr/>
    </dgm:pt>
    <dgm:pt modelId="{1E89C40F-D372-4C40-8ED4-6764EE7D40F6}" type="pres">
      <dgm:prSet presAssocID="{0EB9CA12-D1C5-4FFE-8D9F-683BE1AF8867}" presName="desSpace" presStyleCnt="0"/>
      <dgm:spPr/>
    </dgm:pt>
    <dgm:pt modelId="{CA197995-BA45-4B05-BA02-8A062EC65F20}" type="pres">
      <dgm:prSet presAssocID="{B61EACBE-6D39-4537-8D44-D1ED9490C7E8}" presName="parComposite" presStyleCnt="0"/>
      <dgm:spPr/>
    </dgm:pt>
    <dgm:pt modelId="{D7463C3B-D1EC-4ABD-BA0D-DA86C0F31433}" type="pres">
      <dgm:prSet presAssocID="{B61EACBE-6D39-4537-8D44-D1ED9490C7E8}" presName="parBigCircle" presStyleLbl="node0" presStyleIdx="1" presStyleCnt="3" custLinFactNeighborX="1032" custLinFactNeighborY="4103"/>
      <dgm:spPr>
        <a:solidFill>
          <a:schemeClr val="accent3">
            <a:lumMod val="50000"/>
          </a:schemeClr>
        </a:solidFill>
      </dgm:spPr>
    </dgm:pt>
    <dgm:pt modelId="{33C50B86-F612-453B-AB32-FD46B934B7F0}" type="pres">
      <dgm:prSet presAssocID="{B61EACBE-6D39-4537-8D44-D1ED9490C7E8}" presName="parTx" presStyleLbl="revTx" presStyleIdx="5" presStyleCnt="7" custLinFactNeighborX="-29846" custLinFactNeighborY="59134"/>
      <dgm:spPr/>
      <dgm:t>
        <a:bodyPr/>
        <a:lstStyle/>
        <a:p>
          <a:endParaRPr lang="it-IT"/>
        </a:p>
      </dgm:t>
    </dgm:pt>
    <dgm:pt modelId="{127F926D-18E8-4EF5-ABA7-6D61F268E022}" type="pres">
      <dgm:prSet presAssocID="{B61EACBE-6D39-4537-8D44-D1ED9490C7E8}" presName="bSpace" presStyleCnt="0"/>
      <dgm:spPr/>
    </dgm:pt>
    <dgm:pt modelId="{397F7760-9441-43BC-BD04-3CF730BA6B80}" type="pres">
      <dgm:prSet presAssocID="{B61EACBE-6D39-4537-8D44-D1ED9490C7E8}" presName="parBackupNorm" presStyleCnt="0"/>
      <dgm:spPr/>
    </dgm:pt>
    <dgm:pt modelId="{8F00B1D9-B7F3-47E2-BB9B-C308EEAB27F9}" type="pres">
      <dgm:prSet presAssocID="{05169930-C661-4911-95F8-7FED96C24843}" presName="parSpace" presStyleCnt="0"/>
      <dgm:spPr/>
    </dgm:pt>
    <dgm:pt modelId="{540F45BD-7F84-4C0E-8DD7-787201E54D2E}" type="pres">
      <dgm:prSet presAssocID="{EACE03C3-9E56-4120-AF57-7F45716FB20D}" presName="parComposite" presStyleCnt="0"/>
      <dgm:spPr/>
    </dgm:pt>
    <dgm:pt modelId="{6F7C0FE4-8F89-4B96-9A9C-97C314D028B1}" type="pres">
      <dgm:prSet presAssocID="{EACE03C3-9E56-4120-AF57-7F45716FB20D}" presName="parBigCircle" presStyleLbl="node0" presStyleIdx="2" presStyleCnt="3" custScaleX="171369" custScaleY="266260"/>
      <dgm:spPr>
        <a:prstGeom prst="irregularSeal1">
          <a:avLst/>
        </a:prstGeom>
        <a:solidFill>
          <a:srgbClr val="FF0000"/>
        </a:solidFill>
      </dgm:spPr>
    </dgm:pt>
    <dgm:pt modelId="{D6477A66-FD08-41A3-8209-2CA82410D739}" type="pres">
      <dgm:prSet presAssocID="{EACE03C3-9E56-4120-AF57-7F45716FB20D}" presName="parTx" presStyleLbl="revTx" presStyleIdx="6" presStyleCnt="7" custLinFactNeighborX="-41811" custLinFactNeighborY="60023"/>
      <dgm:spPr/>
      <dgm:t>
        <a:bodyPr/>
        <a:lstStyle/>
        <a:p>
          <a:endParaRPr lang="it-IT"/>
        </a:p>
      </dgm:t>
    </dgm:pt>
    <dgm:pt modelId="{EA0ED412-601E-40CC-8C74-5F6648D77788}" type="pres">
      <dgm:prSet presAssocID="{EACE03C3-9E56-4120-AF57-7F45716FB20D}" presName="bSpace" presStyleCnt="0"/>
      <dgm:spPr/>
    </dgm:pt>
    <dgm:pt modelId="{8DEFF837-CA65-498A-B899-FF0D4D4EE600}" type="pres">
      <dgm:prSet presAssocID="{EACE03C3-9E56-4120-AF57-7F45716FB20D}" presName="parBackupNorm" presStyleCnt="0"/>
      <dgm:spPr/>
    </dgm:pt>
    <dgm:pt modelId="{8906302A-2DDA-4DB8-B929-E3057962A4CF}" type="pres">
      <dgm:prSet presAssocID="{2C21CF9B-EE61-4640-8EA6-A885E5D0917F}" presName="parSpace" presStyleCnt="0"/>
      <dgm:spPr/>
    </dgm:pt>
  </dgm:ptLst>
  <dgm:cxnLst>
    <dgm:cxn modelId="{75071A22-D04D-4AFB-9957-E3526AF363F2}" type="presOf" srcId="{4064D2E4-7BCA-4C3D-B060-215885A7C71C}" destId="{74B53922-4D55-4DB4-B020-62DA5BB1608C}" srcOrd="0" destOrd="0" presId="urn:microsoft.com/office/officeart/2008/layout/CircleAccentTimeline"/>
    <dgm:cxn modelId="{51A797F4-7FED-4B46-84DE-540C98A694F9}" srcId="{3F5D85DB-2A78-4F75-9D38-C1770D2EF550}" destId="{B61EACBE-6D39-4537-8D44-D1ED9490C7E8}" srcOrd="1" destOrd="0" parTransId="{06B417DE-110A-4319-BC18-387A3A95D24D}" sibTransId="{05169930-C661-4911-95F8-7FED96C24843}"/>
    <dgm:cxn modelId="{68362E06-92D2-4C88-BE13-A7652EF2E499}" srcId="{4064D2E4-7BCA-4C3D-B060-215885A7C71C}" destId="{FB6E4382-EBE9-4941-B2EE-3F2230BE309E}" srcOrd="1" destOrd="0" parTransId="{BFBA6E6E-59F9-4899-A3CB-DB810FCD3425}" sibTransId="{0EB9CA12-D1C5-4FFE-8D9F-683BE1AF8867}"/>
    <dgm:cxn modelId="{16BDEC5D-ED69-4CE5-A7CB-B2556541D577}" srcId="{3F5D85DB-2A78-4F75-9D38-C1770D2EF550}" destId="{4064D2E4-7BCA-4C3D-B060-215885A7C71C}" srcOrd="0" destOrd="0" parTransId="{478A0194-2258-4F8B-B374-30666DECF9A0}" sibTransId="{B0DE7AD4-38E0-4631-AAF3-A7BFACA9F138}"/>
    <dgm:cxn modelId="{C70F8B43-F995-4E28-803D-F97C78EBA0D7}" type="presOf" srcId="{FB6E4382-EBE9-4941-B2EE-3F2230BE309E}" destId="{9C4031F0-5DB8-4F7B-8953-4D4654CA15E8}" srcOrd="0" destOrd="0" presId="urn:microsoft.com/office/officeart/2008/layout/CircleAccentTimeline"/>
    <dgm:cxn modelId="{303B37F7-0ABE-4968-BCBA-5DDF14B0BB15}" srcId="{4064D2E4-7BCA-4C3D-B060-215885A7C71C}" destId="{DC11C2C4-C197-4288-ADB9-18CE7BE8A389}" srcOrd="0" destOrd="0" parTransId="{FB30072E-76AF-4550-816F-617679227702}" sibTransId="{EFA17753-52D6-4223-A743-415D9802B21A}"/>
    <dgm:cxn modelId="{AAF69D56-D076-4208-86A2-066E63AE7B7E}" type="presOf" srcId="{DC11C2C4-C197-4288-ADB9-18CE7BE8A389}" destId="{9177A3EC-A72A-4F57-A92C-B0AD991FBE5B}" srcOrd="0" destOrd="0" presId="urn:microsoft.com/office/officeart/2008/layout/CircleAccentTimeline"/>
    <dgm:cxn modelId="{C23B61CF-3443-43FE-B39C-8C7079F463BB}" type="presOf" srcId="{B61EACBE-6D39-4537-8D44-D1ED9490C7E8}" destId="{33C50B86-F612-453B-AB32-FD46B934B7F0}" srcOrd="0" destOrd="0" presId="urn:microsoft.com/office/officeart/2008/layout/CircleAccentTimeline"/>
    <dgm:cxn modelId="{EF167EE4-3886-4949-ACFC-74FAD97E3A2F}" type="presOf" srcId="{EACE03C3-9E56-4120-AF57-7F45716FB20D}" destId="{D6477A66-FD08-41A3-8209-2CA82410D739}" srcOrd="0" destOrd="0" presId="urn:microsoft.com/office/officeart/2008/layout/CircleAccentTimeline"/>
    <dgm:cxn modelId="{048599E5-CF36-4F50-A8E3-E7EC6B302B03}" srcId="{3F5D85DB-2A78-4F75-9D38-C1770D2EF550}" destId="{EACE03C3-9E56-4120-AF57-7F45716FB20D}" srcOrd="2" destOrd="0" parTransId="{E74D69D6-786B-496B-B4DF-C3B51451FEEC}" sibTransId="{2C21CF9B-EE61-4640-8EA6-A885E5D0917F}"/>
    <dgm:cxn modelId="{616F8404-78FA-4209-977A-54053C3EE280}" type="presOf" srcId="{3F5D85DB-2A78-4F75-9D38-C1770D2EF550}" destId="{80DB904B-4CAE-4278-99B7-A035156EF71D}" srcOrd="0" destOrd="0" presId="urn:microsoft.com/office/officeart/2008/layout/CircleAccentTimeline"/>
    <dgm:cxn modelId="{4AC1FE10-CBD3-49C3-A89D-177785105A87}" type="presParOf" srcId="{80DB904B-4CAE-4278-99B7-A035156EF71D}" destId="{8F487831-04A3-4C38-8CB1-899A1FBA12E5}" srcOrd="0" destOrd="0" presId="urn:microsoft.com/office/officeart/2008/layout/CircleAccentTimeline"/>
    <dgm:cxn modelId="{1056E6DA-7D52-4D42-B453-8289EEAD1738}" type="presParOf" srcId="{8F487831-04A3-4C38-8CB1-899A1FBA12E5}" destId="{F1A88FD2-0825-406D-936F-5F197FF480C8}" srcOrd="0" destOrd="0" presId="urn:microsoft.com/office/officeart/2008/layout/CircleAccentTimeline"/>
    <dgm:cxn modelId="{E1BF65F4-0E2D-4C5E-A641-96A3F1766692}" type="presParOf" srcId="{8F487831-04A3-4C38-8CB1-899A1FBA12E5}" destId="{74B53922-4D55-4DB4-B020-62DA5BB1608C}" srcOrd="1" destOrd="0" presId="urn:microsoft.com/office/officeart/2008/layout/CircleAccentTimeline"/>
    <dgm:cxn modelId="{BF5AF149-D62D-4AB4-9D6D-920C4D24FA49}" type="presParOf" srcId="{8F487831-04A3-4C38-8CB1-899A1FBA12E5}" destId="{A96D470D-32A3-42AE-8577-12E986F1191E}" srcOrd="2" destOrd="0" presId="urn:microsoft.com/office/officeart/2008/layout/CircleAccentTimeline"/>
    <dgm:cxn modelId="{AD1C5776-0BB9-448B-AEBB-41170BC25279}" type="presParOf" srcId="{80DB904B-4CAE-4278-99B7-A035156EF71D}" destId="{BBC1429A-8DAE-4B9E-8A80-8ABD07126E38}" srcOrd="1" destOrd="0" presId="urn:microsoft.com/office/officeart/2008/layout/CircleAccentTimeline"/>
    <dgm:cxn modelId="{055CE5C2-82E4-4F0B-B9A9-17E86910BA01}" type="presParOf" srcId="{80DB904B-4CAE-4278-99B7-A035156EF71D}" destId="{DB469657-7839-48B5-AF16-E12EC8C00DCC}" srcOrd="2" destOrd="0" presId="urn:microsoft.com/office/officeart/2008/layout/CircleAccentTimeline"/>
    <dgm:cxn modelId="{899F66C6-6F86-45AC-B02D-2BE515A6DA34}" type="presParOf" srcId="{80DB904B-4CAE-4278-99B7-A035156EF71D}" destId="{71BFDAF8-84CE-412C-A56A-8252434276AF}" srcOrd="3" destOrd="0" presId="urn:microsoft.com/office/officeart/2008/layout/CircleAccentTimeline"/>
    <dgm:cxn modelId="{4293D57C-A842-4182-8F72-DAAE08E04A1F}" type="presParOf" srcId="{80DB904B-4CAE-4278-99B7-A035156EF71D}" destId="{41F3F3F3-461E-4A25-9DDA-F1E899C08833}" srcOrd="4" destOrd="0" presId="urn:microsoft.com/office/officeart/2008/layout/CircleAccentTimeline"/>
    <dgm:cxn modelId="{BB24385B-0F39-44ED-AE26-A9CE45CCE909}" type="presParOf" srcId="{41F3F3F3-461E-4A25-9DDA-F1E899C08833}" destId="{54F705F4-C9D5-40DF-917C-3F25AD154890}" srcOrd="0" destOrd="0" presId="urn:microsoft.com/office/officeart/2008/layout/CircleAccentTimeline"/>
    <dgm:cxn modelId="{ABC67A84-162A-4654-BDA8-7A1AB8FD7AA0}" type="presParOf" srcId="{41F3F3F3-461E-4A25-9DDA-F1E899C08833}" destId="{9177A3EC-A72A-4F57-A92C-B0AD991FBE5B}" srcOrd="1" destOrd="0" presId="urn:microsoft.com/office/officeart/2008/layout/CircleAccentTimeline"/>
    <dgm:cxn modelId="{BCFD8802-7F37-43CB-80A8-4C9FDA01482D}" type="presParOf" srcId="{41F3F3F3-461E-4A25-9DDA-F1E899C08833}" destId="{A528B603-D6F1-4E6E-B18C-064A98A65B5F}" srcOrd="2" destOrd="0" presId="urn:microsoft.com/office/officeart/2008/layout/CircleAccentTimeline"/>
    <dgm:cxn modelId="{429A471E-C278-41AC-8B4B-839D124AE667}" type="presParOf" srcId="{80DB904B-4CAE-4278-99B7-A035156EF71D}" destId="{A15EA183-AFC2-4FC7-B413-056B385427E8}" srcOrd="5" destOrd="0" presId="urn:microsoft.com/office/officeart/2008/layout/CircleAccentTimeline"/>
    <dgm:cxn modelId="{5A1D4988-D0F3-4757-A0D7-69E8942213C6}" type="presParOf" srcId="{80DB904B-4CAE-4278-99B7-A035156EF71D}" destId="{1B99F053-9C47-4285-BB52-12C6EF420D4D}" srcOrd="6" destOrd="0" presId="urn:microsoft.com/office/officeart/2008/layout/CircleAccentTimeline"/>
    <dgm:cxn modelId="{616455A8-C55C-450D-8F3F-F93AC926151C}" type="presParOf" srcId="{80DB904B-4CAE-4278-99B7-A035156EF71D}" destId="{1747AE36-9A53-4C19-9DD1-23D984114974}" srcOrd="7" destOrd="0" presId="urn:microsoft.com/office/officeart/2008/layout/CircleAccentTimeline"/>
    <dgm:cxn modelId="{1ED512EC-4272-410D-B4B3-9FA3AE3C52FE}" type="presParOf" srcId="{80DB904B-4CAE-4278-99B7-A035156EF71D}" destId="{5350D51F-18F1-4B1D-B27F-D3DCD0D86A3E}" srcOrd="8" destOrd="0" presId="urn:microsoft.com/office/officeart/2008/layout/CircleAccentTimeline"/>
    <dgm:cxn modelId="{440A2BEB-F4B1-4D6D-9A8F-1803B6FFF3EE}" type="presParOf" srcId="{5350D51F-18F1-4B1D-B27F-D3DCD0D86A3E}" destId="{36C6C836-E824-4F6F-9ED6-87028D4D66DC}" srcOrd="0" destOrd="0" presId="urn:microsoft.com/office/officeart/2008/layout/CircleAccentTimeline"/>
    <dgm:cxn modelId="{96E3452E-2D5C-4CF7-8983-842ACCBB89DF}" type="presParOf" srcId="{5350D51F-18F1-4B1D-B27F-D3DCD0D86A3E}" destId="{9C4031F0-5DB8-4F7B-8953-4D4654CA15E8}" srcOrd="1" destOrd="0" presId="urn:microsoft.com/office/officeart/2008/layout/CircleAccentTimeline"/>
    <dgm:cxn modelId="{B320B600-0BCB-46B6-94C1-B0FE6D39CB48}" type="presParOf" srcId="{5350D51F-18F1-4B1D-B27F-D3DCD0D86A3E}" destId="{06840EC7-F493-4209-9386-675D83777864}" srcOrd="2" destOrd="0" presId="urn:microsoft.com/office/officeart/2008/layout/CircleAccentTimeline"/>
    <dgm:cxn modelId="{622D1575-0E23-4FFA-B151-28B0F4CF0657}" type="presParOf" srcId="{80DB904B-4CAE-4278-99B7-A035156EF71D}" destId="{C1131E43-6DEE-40EB-BC39-5FD85F275FBA}" srcOrd="9" destOrd="0" presId="urn:microsoft.com/office/officeart/2008/layout/CircleAccentTimeline"/>
    <dgm:cxn modelId="{1B7C89C6-3229-4ABF-91CD-AB4333136B90}" type="presParOf" srcId="{80DB904B-4CAE-4278-99B7-A035156EF71D}" destId="{1E89C40F-D372-4C40-8ED4-6764EE7D40F6}" srcOrd="10" destOrd="0" presId="urn:microsoft.com/office/officeart/2008/layout/CircleAccentTimeline"/>
    <dgm:cxn modelId="{434283B6-4E41-452F-B2D0-E864B3D9C284}" type="presParOf" srcId="{80DB904B-4CAE-4278-99B7-A035156EF71D}" destId="{CA197995-BA45-4B05-BA02-8A062EC65F20}" srcOrd="11" destOrd="0" presId="urn:microsoft.com/office/officeart/2008/layout/CircleAccentTimeline"/>
    <dgm:cxn modelId="{6B964A52-E8EC-4B3B-BB31-06C11214CEB1}" type="presParOf" srcId="{CA197995-BA45-4B05-BA02-8A062EC65F20}" destId="{D7463C3B-D1EC-4ABD-BA0D-DA86C0F31433}" srcOrd="0" destOrd="0" presId="urn:microsoft.com/office/officeart/2008/layout/CircleAccentTimeline"/>
    <dgm:cxn modelId="{FF98199E-751A-4F3C-8691-DF4DC3C775A8}" type="presParOf" srcId="{CA197995-BA45-4B05-BA02-8A062EC65F20}" destId="{33C50B86-F612-453B-AB32-FD46B934B7F0}" srcOrd="1" destOrd="0" presId="urn:microsoft.com/office/officeart/2008/layout/CircleAccentTimeline"/>
    <dgm:cxn modelId="{D145B81E-7642-4205-847C-B45333267EA5}" type="presParOf" srcId="{CA197995-BA45-4B05-BA02-8A062EC65F20}" destId="{127F926D-18E8-4EF5-ABA7-6D61F268E022}" srcOrd="2" destOrd="0" presId="urn:microsoft.com/office/officeart/2008/layout/CircleAccentTimeline"/>
    <dgm:cxn modelId="{877A17CA-36BD-4B7F-9689-41266CFED471}" type="presParOf" srcId="{80DB904B-4CAE-4278-99B7-A035156EF71D}" destId="{397F7760-9441-43BC-BD04-3CF730BA6B80}" srcOrd="12" destOrd="0" presId="urn:microsoft.com/office/officeart/2008/layout/CircleAccentTimeline"/>
    <dgm:cxn modelId="{2ACD081E-D320-4E9C-A63F-318FD92C4214}" type="presParOf" srcId="{80DB904B-4CAE-4278-99B7-A035156EF71D}" destId="{8F00B1D9-B7F3-47E2-BB9B-C308EEAB27F9}" srcOrd="13" destOrd="0" presId="urn:microsoft.com/office/officeart/2008/layout/CircleAccentTimeline"/>
    <dgm:cxn modelId="{33D053E5-9F68-43E5-821D-8FA771637B90}" type="presParOf" srcId="{80DB904B-4CAE-4278-99B7-A035156EF71D}" destId="{540F45BD-7F84-4C0E-8DD7-787201E54D2E}" srcOrd="14" destOrd="0" presId="urn:microsoft.com/office/officeart/2008/layout/CircleAccentTimeline"/>
    <dgm:cxn modelId="{017C3788-2887-4445-B800-C701267A5339}" type="presParOf" srcId="{540F45BD-7F84-4C0E-8DD7-787201E54D2E}" destId="{6F7C0FE4-8F89-4B96-9A9C-97C314D028B1}" srcOrd="0" destOrd="0" presId="urn:microsoft.com/office/officeart/2008/layout/CircleAccentTimeline"/>
    <dgm:cxn modelId="{66924569-1CD9-4F05-88AD-89D15DF33772}" type="presParOf" srcId="{540F45BD-7F84-4C0E-8DD7-787201E54D2E}" destId="{D6477A66-FD08-41A3-8209-2CA82410D739}" srcOrd="1" destOrd="0" presId="urn:microsoft.com/office/officeart/2008/layout/CircleAccentTimeline"/>
    <dgm:cxn modelId="{DFE485DE-C8F0-48A2-8766-2F5A3217C132}" type="presParOf" srcId="{540F45BD-7F84-4C0E-8DD7-787201E54D2E}" destId="{EA0ED412-601E-40CC-8C74-5F6648D77788}" srcOrd="2" destOrd="0" presId="urn:microsoft.com/office/officeart/2008/layout/CircleAccentTimeline"/>
    <dgm:cxn modelId="{2B8FEA04-2224-4291-AC8C-D338CD5641AF}" type="presParOf" srcId="{80DB904B-4CAE-4278-99B7-A035156EF71D}" destId="{8DEFF837-CA65-498A-B899-FF0D4D4EE600}" srcOrd="15" destOrd="0" presId="urn:microsoft.com/office/officeart/2008/layout/CircleAccentTimeline"/>
    <dgm:cxn modelId="{E528BFC1-D966-4C28-9E86-5625DBD3F6E0}" type="presParOf" srcId="{80DB904B-4CAE-4278-99B7-A035156EF71D}" destId="{8906302A-2DDA-4DB8-B929-E3057962A4CF}" srcOrd="16" destOrd="0" presId="urn:microsoft.com/office/officeart/2008/layout/CircleAccent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71F2AA7-C3B8-4E95-AC36-C8ECD16F170C}" type="doc">
      <dgm:prSet loTypeId="urn:microsoft.com/office/officeart/2005/8/layout/pyramid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363046C0-8511-42F1-92F1-8A6B4C71BDCD}">
      <dgm:prSet phldrT="[Testo]" custT="1"/>
      <dgm:spPr/>
      <dgm:t>
        <a:bodyPr/>
        <a:lstStyle/>
        <a:p>
          <a:r>
            <a:rPr lang="it-IT" sz="1800" b="1" dirty="0" smtClean="0">
              <a:latin typeface="Arial Narrow" pitchFamily="34" charset="0"/>
              <a:ea typeface="Calibri"/>
              <a:cs typeface="Times New Roman"/>
            </a:rPr>
            <a:t>promozione dell'impegno nel lavoro</a:t>
          </a:r>
          <a:endParaRPr lang="it-IT" dirty="0"/>
        </a:p>
      </dgm:t>
    </dgm:pt>
    <dgm:pt modelId="{BB694289-5019-4F34-AC78-31C002DF064C}" type="parTrans" cxnId="{C15C1344-649D-4E5D-AAFD-DFF0C327746D}">
      <dgm:prSet/>
      <dgm:spPr/>
      <dgm:t>
        <a:bodyPr/>
        <a:lstStyle/>
        <a:p>
          <a:endParaRPr lang="it-IT"/>
        </a:p>
      </dgm:t>
    </dgm:pt>
    <dgm:pt modelId="{49D16710-C39B-46A1-A177-5861909BD1DE}" type="sibTrans" cxnId="{C15C1344-649D-4E5D-AAFD-DFF0C327746D}">
      <dgm:prSet/>
      <dgm:spPr/>
      <dgm:t>
        <a:bodyPr/>
        <a:lstStyle/>
        <a:p>
          <a:endParaRPr lang="it-IT"/>
        </a:p>
      </dgm:t>
    </dgm:pt>
    <dgm:pt modelId="{C5B5E9BC-E6B6-4246-9C4B-0F11A97CD958}">
      <dgm:prSet phldrT="[Tes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800" dirty="0" smtClean="0">
              <a:latin typeface="Arial Narrow" pitchFamily="34" charset="0"/>
              <a:ea typeface="Calibri"/>
              <a:cs typeface="Times New Roman"/>
            </a:rPr>
            <a:t>Organizzazione del lavoro chiara e coerente.</a:t>
          </a:r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dirty="0"/>
        </a:p>
      </dgm:t>
    </dgm:pt>
    <dgm:pt modelId="{325B8583-9E1A-4845-801F-46747FC473C4}" type="parTrans" cxnId="{A2846623-42A3-4AA6-B1F2-E160FD570211}">
      <dgm:prSet/>
      <dgm:spPr/>
      <dgm:t>
        <a:bodyPr/>
        <a:lstStyle/>
        <a:p>
          <a:endParaRPr lang="it-IT"/>
        </a:p>
      </dgm:t>
    </dgm:pt>
    <dgm:pt modelId="{DE717266-16FC-46D0-83A5-B956D49F4AC4}" type="sibTrans" cxnId="{A2846623-42A3-4AA6-B1F2-E160FD570211}">
      <dgm:prSet/>
      <dgm:spPr/>
      <dgm:t>
        <a:bodyPr/>
        <a:lstStyle/>
        <a:p>
          <a:endParaRPr lang="it-IT"/>
        </a:p>
      </dgm:t>
    </dgm:pt>
    <dgm:pt modelId="{B6B0819B-B522-48AA-A620-1A18727DB203}">
      <dgm:prSet phldrT="[Testo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dirty="0" smtClean="0">
              <a:latin typeface="Arial Narrow" pitchFamily="34" charset="0"/>
              <a:ea typeface="Calibri"/>
              <a:cs typeface="Times New Roman"/>
            </a:rPr>
            <a:t>.</a:t>
          </a: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400" dirty="0" smtClean="0">
            <a:latin typeface="Arial Narrow" pitchFamily="34" charset="0"/>
            <a:ea typeface="Calibri"/>
            <a:cs typeface="Times New Roman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400" dirty="0" smtClean="0">
            <a:latin typeface="Arial Narrow" pitchFamily="34" charset="0"/>
            <a:ea typeface="Calibri"/>
            <a:cs typeface="Times New Roman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it-IT" sz="1400" dirty="0" smtClean="0">
            <a:latin typeface="Arial Narrow" pitchFamily="34" charset="0"/>
            <a:ea typeface="Calibri"/>
            <a:cs typeface="Times New Roman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1400" dirty="0" smtClean="0">
              <a:latin typeface="Arial Narrow" pitchFamily="34" charset="0"/>
              <a:ea typeface="Calibri"/>
              <a:cs typeface="Times New Roman"/>
            </a:rPr>
            <a:t> Non </a:t>
          </a:r>
          <a:r>
            <a:rPr lang="it-IT" sz="1400" b="1" i="1" dirty="0" smtClean="0">
              <a:latin typeface="Arial Narrow" pitchFamily="34" charset="0"/>
              <a:ea typeface="Calibri"/>
              <a:cs typeface="Times New Roman"/>
            </a:rPr>
            <a:t>semplicemente ridurre gli aspetti negativi, ma anche nel tentare di aumentare quelli positivi. </a:t>
          </a:r>
        </a:p>
        <a:p>
          <a:pPr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it-IT" sz="1400" dirty="0"/>
        </a:p>
      </dgm:t>
    </dgm:pt>
    <dgm:pt modelId="{E8EB20BB-21B9-43E1-B3CF-9F2F7EA23295}" type="parTrans" cxnId="{A2363408-3CB0-48A7-BB0D-FD5EDC0E9805}">
      <dgm:prSet/>
      <dgm:spPr/>
      <dgm:t>
        <a:bodyPr/>
        <a:lstStyle/>
        <a:p>
          <a:endParaRPr lang="it-IT"/>
        </a:p>
      </dgm:t>
    </dgm:pt>
    <dgm:pt modelId="{1A0CCDF7-478E-4B99-8DAB-16F5A30AA90C}" type="sibTrans" cxnId="{A2363408-3CB0-48A7-BB0D-FD5EDC0E9805}">
      <dgm:prSet/>
      <dgm:spPr/>
      <dgm:t>
        <a:bodyPr/>
        <a:lstStyle/>
        <a:p>
          <a:endParaRPr lang="it-IT"/>
        </a:p>
      </dgm:t>
    </dgm:pt>
    <dgm:pt modelId="{A31F79F2-4805-408F-881D-08AFC2B7B4C3}">
      <dgm:prSet phldrT="[Testo]" custT="1"/>
      <dgm:spPr/>
      <dgm:t>
        <a:bodyPr/>
        <a:lstStyle/>
        <a:p>
          <a:r>
            <a:rPr lang="it-IT" sz="1800" dirty="0" smtClean="0">
              <a:latin typeface="Arial Narrow" pitchFamily="34" charset="0"/>
              <a:ea typeface="Calibri"/>
              <a:cs typeface="Times New Roman"/>
            </a:rPr>
            <a:t>Autonomia nelle decisioni </a:t>
          </a:r>
          <a:endParaRPr lang="it-IT" dirty="0"/>
        </a:p>
      </dgm:t>
    </dgm:pt>
    <dgm:pt modelId="{53D7A42B-E6FD-4B50-86CC-E34F58D33B04}" type="parTrans" cxnId="{7BB5B596-CC62-4709-A883-476AD994477A}">
      <dgm:prSet/>
      <dgm:spPr/>
      <dgm:t>
        <a:bodyPr/>
        <a:lstStyle/>
        <a:p>
          <a:endParaRPr lang="it-IT"/>
        </a:p>
      </dgm:t>
    </dgm:pt>
    <dgm:pt modelId="{4488991E-55CD-45DD-855E-34C8568781BB}" type="sibTrans" cxnId="{7BB5B596-CC62-4709-A883-476AD994477A}">
      <dgm:prSet/>
      <dgm:spPr/>
      <dgm:t>
        <a:bodyPr/>
        <a:lstStyle/>
        <a:p>
          <a:endParaRPr lang="it-IT"/>
        </a:p>
      </dgm:t>
    </dgm:pt>
    <dgm:pt modelId="{9B548C85-785F-4864-99D1-B5B3CA6EEDC0}" type="pres">
      <dgm:prSet presAssocID="{671F2AA7-C3B8-4E95-AC36-C8ECD16F170C}" presName="compositeShape" presStyleCnt="0">
        <dgm:presLayoutVars>
          <dgm:chMax val="9"/>
          <dgm:dir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BBCC6765-970A-4470-8197-7260B70145D1}" type="pres">
      <dgm:prSet presAssocID="{671F2AA7-C3B8-4E95-AC36-C8ECD16F170C}" presName="triangle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9D1A8ED-DE97-4A9B-B31F-5A676EDCFBAD}" type="pres">
      <dgm:prSet presAssocID="{671F2AA7-C3B8-4E95-AC36-C8ECD16F170C}" presName="triangle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355FEC01-548B-45AA-930F-7DBFFC592F92}" type="pres">
      <dgm:prSet presAssocID="{671F2AA7-C3B8-4E95-AC36-C8ECD16F170C}" presName="triangle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16C7AB8-87DF-41C8-A15E-F13CA97B6688}" type="pres">
      <dgm:prSet presAssocID="{671F2AA7-C3B8-4E95-AC36-C8ECD16F170C}" presName="triangle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A2846623-42A3-4AA6-B1F2-E160FD570211}" srcId="{671F2AA7-C3B8-4E95-AC36-C8ECD16F170C}" destId="{C5B5E9BC-E6B6-4246-9C4B-0F11A97CD958}" srcOrd="1" destOrd="0" parTransId="{325B8583-9E1A-4845-801F-46747FC473C4}" sibTransId="{DE717266-16FC-46D0-83A5-B956D49F4AC4}"/>
    <dgm:cxn modelId="{90287756-7B4A-4E94-919B-B79A7283AEBD}" type="presOf" srcId="{A31F79F2-4805-408F-881D-08AFC2B7B4C3}" destId="{116C7AB8-87DF-41C8-A15E-F13CA97B6688}" srcOrd="0" destOrd="0" presId="urn:microsoft.com/office/officeart/2005/8/layout/pyramid4"/>
    <dgm:cxn modelId="{C6D6B23C-2233-497E-BC05-4A50E408E1BE}" type="presOf" srcId="{671F2AA7-C3B8-4E95-AC36-C8ECD16F170C}" destId="{9B548C85-785F-4864-99D1-B5B3CA6EEDC0}" srcOrd="0" destOrd="0" presId="urn:microsoft.com/office/officeart/2005/8/layout/pyramid4"/>
    <dgm:cxn modelId="{C15C1344-649D-4E5D-AAFD-DFF0C327746D}" srcId="{671F2AA7-C3B8-4E95-AC36-C8ECD16F170C}" destId="{363046C0-8511-42F1-92F1-8A6B4C71BDCD}" srcOrd="0" destOrd="0" parTransId="{BB694289-5019-4F34-AC78-31C002DF064C}" sibTransId="{49D16710-C39B-46A1-A177-5861909BD1DE}"/>
    <dgm:cxn modelId="{A2363408-3CB0-48A7-BB0D-FD5EDC0E9805}" srcId="{671F2AA7-C3B8-4E95-AC36-C8ECD16F170C}" destId="{B6B0819B-B522-48AA-A620-1A18727DB203}" srcOrd="2" destOrd="0" parTransId="{E8EB20BB-21B9-43E1-B3CF-9F2F7EA23295}" sibTransId="{1A0CCDF7-478E-4B99-8DAB-16F5A30AA90C}"/>
    <dgm:cxn modelId="{6A45B082-57D2-4A14-9D2E-E313B9B425DC}" type="presOf" srcId="{B6B0819B-B522-48AA-A620-1A18727DB203}" destId="{355FEC01-548B-45AA-930F-7DBFFC592F92}" srcOrd="0" destOrd="0" presId="urn:microsoft.com/office/officeart/2005/8/layout/pyramid4"/>
    <dgm:cxn modelId="{A7C21AC7-6B05-4EC8-8B4D-4F5813C957FA}" type="presOf" srcId="{C5B5E9BC-E6B6-4246-9C4B-0F11A97CD958}" destId="{49D1A8ED-DE97-4A9B-B31F-5A676EDCFBAD}" srcOrd="0" destOrd="0" presId="urn:microsoft.com/office/officeart/2005/8/layout/pyramid4"/>
    <dgm:cxn modelId="{7BB5B596-CC62-4709-A883-476AD994477A}" srcId="{671F2AA7-C3B8-4E95-AC36-C8ECD16F170C}" destId="{A31F79F2-4805-408F-881D-08AFC2B7B4C3}" srcOrd="3" destOrd="0" parTransId="{53D7A42B-E6FD-4B50-86CC-E34F58D33B04}" sibTransId="{4488991E-55CD-45DD-855E-34C8568781BB}"/>
    <dgm:cxn modelId="{CC918FC7-DDB5-40A9-B002-AD5D63890C3E}" type="presOf" srcId="{363046C0-8511-42F1-92F1-8A6B4C71BDCD}" destId="{BBCC6765-970A-4470-8197-7260B70145D1}" srcOrd="0" destOrd="0" presId="urn:microsoft.com/office/officeart/2005/8/layout/pyramid4"/>
    <dgm:cxn modelId="{184C3C22-D57E-48ED-B9A0-02AE87471E25}" type="presParOf" srcId="{9B548C85-785F-4864-99D1-B5B3CA6EEDC0}" destId="{BBCC6765-970A-4470-8197-7260B70145D1}" srcOrd="0" destOrd="0" presId="urn:microsoft.com/office/officeart/2005/8/layout/pyramid4"/>
    <dgm:cxn modelId="{1F287DC5-9751-4268-9871-2515EC288007}" type="presParOf" srcId="{9B548C85-785F-4864-99D1-B5B3CA6EEDC0}" destId="{49D1A8ED-DE97-4A9B-B31F-5A676EDCFBAD}" srcOrd="1" destOrd="0" presId="urn:microsoft.com/office/officeart/2005/8/layout/pyramid4"/>
    <dgm:cxn modelId="{3CF740B6-2BE6-4E63-B40F-FFECD9056909}" type="presParOf" srcId="{9B548C85-785F-4864-99D1-B5B3CA6EEDC0}" destId="{355FEC01-548B-45AA-930F-7DBFFC592F92}" srcOrd="2" destOrd="0" presId="urn:microsoft.com/office/officeart/2005/8/layout/pyramid4"/>
    <dgm:cxn modelId="{E7390C37-7E0D-483E-B783-0C736452AC0C}" type="presParOf" srcId="{9B548C85-785F-4864-99D1-B5B3CA6EEDC0}" destId="{116C7AB8-87DF-41C8-A15E-F13CA97B6688}" srcOrd="3" destOrd="0" presId="urn:microsoft.com/office/officeart/2005/8/layout/pyramid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A69E5E7-85F7-40A7-90D0-6785E99BE5C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CFE63BFB-C338-4122-9BC0-6D3C009C83A1}">
      <dgm:prSet custT="1"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r>
            <a:rPr lang="it-IT" sz="2000" b="1" dirty="0" smtClean="0">
              <a:solidFill>
                <a:schemeClr val="accent1">
                  <a:lumMod val="75000"/>
                </a:schemeClr>
              </a:solidFill>
              <a:latin typeface="Arial Narrow" pitchFamily="34" charset="0"/>
            </a:rPr>
            <a:t>Un primo passo potrebbe andare nella direzione di essere aiutati a  recuperare orgoglio di gruppo e d’appartenenza, orgoglio della nostra cultura, orgoglio dei valori etici di gruppo, orgoglio di essere operatori sanitari …</a:t>
          </a:r>
          <a:endParaRPr lang="it-IT" sz="2000" b="1" dirty="0">
            <a:solidFill>
              <a:schemeClr val="accent1">
                <a:lumMod val="75000"/>
              </a:schemeClr>
            </a:solidFill>
            <a:latin typeface="Arial Narrow" pitchFamily="34" charset="0"/>
          </a:endParaRPr>
        </a:p>
      </dgm:t>
    </dgm:pt>
    <dgm:pt modelId="{60854F88-5D37-47E6-8FA0-8EBFDA66D83C}" type="parTrans" cxnId="{547A6426-0F7D-4517-90D6-D2C5EA5115E2}">
      <dgm:prSet/>
      <dgm:spPr/>
      <dgm:t>
        <a:bodyPr/>
        <a:lstStyle/>
        <a:p>
          <a:endParaRPr lang="it-IT"/>
        </a:p>
      </dgm:t>
    </dgm:pt>
    <dgm:pt modelId="{072A8C4A-E238-4EFF-BC33-5D29B2C3D065}" type="sibTrans" cxnId="{547A6426-0F7D-4517-90D6-D2C5EA5115E2}">
      <dgm:prSet/>
      <dgm:spPr/>
      <dgm:t>
        <a:bodyPr/>
        <a:lstStyle/>
        <a:p>
          <a:endParaRPr lang="it-IT"/>
        </a:p>
      </dgm:t>
    </dgm:pt>
    <dgm:pt modelId="{4147B7B9-BBC1-44F6-AF84-3BD57CD5E537}">
      <dgm:prSet phldrT="[Testo]"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it-IT" sz="20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rPr>
            <a:t>L’unica cura per il </a:t>
          </a:r>
          <a:r>
            <a:rPr lang="it-IT" sz="2000" b="1" dirty="0" err="1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rPr>
            <a:t>BurnOut</a:t>
          </a:r>
          <a:r>
            <a:rPr lang="it-IT" sz="20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rPr>
            <a:t> è introdurre un </a:t>
          </a:r>
          <a:r>
            <a:rPr lang="it-IT" sz="2000" b="1" i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rPr>
            <a:t>cambiamento radicale </a:t>
          </a:r>
          <a:r>
            <a:rPr lang="it-IT" sz="20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rPr>
            <a:t>nella propria vita professionale. </a:t>
          </a:r>
          <a:endParaRPr lang="it-IT" sz="2000" dirty="0"/>
        </a:p>
      </dgm:t>
    </dgm:pt>
    <dgm:pt modelId="{9A9BAB6E-7B61-4FE0-83C8-DE15E2BDF28E}" type="parTrans" cxnId="{2B8C0AF7-4FF2-4A42-BE2A-7155A8C2B6C5}">
      <dgm:prSet/>
      <dgm:spPr/>
      <dgm:t>
        <a:bodyPr/>
        <a:lstStyle/>
        <a:p>
          <a:endParaRPr lang="it-IT"/>
        </a:p>
      </dgm:t>
    </dgm:pt>
    <dgm:pt modelId="{75DD2C05-F31D-4774-A700-B729EAAA2AC6}" type="sibTrans" cxnId="{2B8C0AF7-4FF2-4A42-BE2A-7155A8C2B6C5}">
      <dgm:prSet/>
      <dgm:spPr/>
      <dgm:t>
        <a:bodyPr/>
        <a:lstStyle/>
        <a:p>
          <a:endParaRPr lang="it-IT"/>
        </a:p>
      </dgm:t>
    </dgm:pt>
    <dgm:pt modelId="{5E065EB3-0298-4331-ABEB-D20E67958E2F}">
      <dgm:prSet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t-IT" sz="2000" b="1" dirty="0" smtClean="0">
              <a:solidFill>
                <a:schemeClr val="accent1">
                  <a:lumMod val="50000"/>
                </a:schemeClr>
              </a:solidFill>
              <a:latin typeface="Arial Narrow" pitchFamily="34" charset="0"/>
            </a:rPr>
            <a:t>In aggiunta a tale cambiamento, può essere necessario un periodo di psicoterapia.</a:t>
          </a:r>
          <a:endParaRPr lang="it-IT" sz="2000" dirty="0"/>
        </a:p>
      </dgm:t>
    </dgm:pt>
    <dgm:pt modelId="{CB890216-A05C-4C46-B0D7-E29953045F56}" type="parTrans" cxnId="{35F0AC32-19B5-4317-AEE7-0616C7235699}">
      <dgm:prSet/>
      <dgm:spPr/>
      <dgm:t>
        <a:bodyPr/>
        <a:lstStyle/>
        <a:p>
          <a:endParaRPr lang="it-IT"/>
        </a:p>
      </dgm:t>
    </dgm:pt>
    <dgm:pt modelId="{7A94FD4B-77A4-4C26-8D91-F06ACA2E5E31}" type="sibTrans" cxnId="{35F0AC32-19B5-4317-AEE7-0616C7235699}">
      <dgm:prSet/>
      <dgm:spPr/>
      <dgm:t>
        <a:bodyPr/>
        <a:lstStyle/>
        <a:p>
          <a:endParaRPr lang="it-IT"/>
        </a:p>
      </dgm:t>
    </dgm:pt>
    <dgm:pt modelId="{76BBD42A-469C-4FA8-A274-C15554A9B247}" type="pres">
      <dgm:prSet presAssocID="{8A69E5E7-85F7-40A7-90D0-6785E99BE5C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D98629B1-A5CF-4D28-A9C2-87284CC7F53B}" type="pres">
      <dgm:prSet presAssocID="{4147B7B9-BBC1-44F6-AF84-3BD57CD5E537}" presName="parentLin" presStyleCnt="0"/>
      <dgm:spPr/>
    </dgm:pt>
    <dgm:pt modelId="{E4F67816-3362-4395-A40E-FCA4C4382713}" type="pres">
      <dgm:prSet presAssocID="{4147B7B9-BBC1-44F6-AF84-3BD57CD5E537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E98CF126-2D99-4D6F-985F-5B8E63E34E8D}" type="pres">
      <dgm:prSet presAssocID="{4147B7B9-BBC1-44F6-AF84-3BD57CD5E537}" presName="parentText" presStyleLbl="node1" presStyleIdx="0" presStyleCnt="3" custScaleX="94147" custScaleY="210645" custLinFactY="52830" custLinFactNeighborX="-25424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C5A4E0D-95DA-463B-99AF-EEFEB5D295FC}" type="pres">
      <dgm:prSet presAssocID="{4147B7B9-BBC1-44F6-AF84-3BD57CD5E537}" presName="negativeSpace" presStyleCnt="0"/>
      <dgm:spPr/>
    </dgm:pt>
    <dgm:pt modelId="{E7D64D0A-82A3-4453-96DF-196BB1D7FD9F}" type="pres">
      <dgm:prSet presAssocID="{4147B7B9-BBC1-44F6-AF84-3BD57CD5E537}" presName="childText" presStyleLbl="conFgAcc1" presStyleIdx="0" presStyleCnt="3">
        <dgm:presLayoutVars>
          <dgm:bulletEnabled val="1"/>
        </dgm:presLayoutVars>
      </dgm:prSet>
      <dgm:spPr/>
    </dgm:pt>
    <dgm:pt modelId="{35923C11-8A7A-41EE-8433-5236DDF6E249}" type="pres">
      <dgm:prSet presAssocID="{75DD2C05-F31D-4774-A700-B729EAAA2AC6}" presName="spaceBetweenRectangles" presStyleCnt="0"/>
      <dgm:spPr/>
    </dgm:pt>
    <dgm:pt modelId="{5B6BCF6F-FD94-4B4D-8607-D123D9FAA8CB}" type="pres">
      <dgm:prSet presAssocID="{5E065EB3-0298-4331-ABEB-D20E67958E2F}" presName="parentLin" presStyleCnt="0"/>
      <dgm:spPr/>
    </dgm:pt>
    <dgm:pt modelId="{07E04B29-9387-4577-AED8-C99FBE891FBA}" type="pres">
      <dgm:prSet presAssocID="{5E065EB3-0298-4331-ABEB-D20E67958E2F}" presName="parentLeftMargin" presStyleLbl="node1" presStyleIdx="0" presStyleCnt="3"/>
      <dgm:spPr/>
      <dgm:t>
        <a:bodyPr/>
        <a:lstStyle/>
        <a:p>
          <a:endParaRPr lang="it-IT"/>
        </a:p>
      </dgm:t>
    </dgm:pt>
    <dgm:pt modelId="{27FBD155-90E2-4363-AEE6-0A4207ABA21A}" type="pres">
      <dgm:prSet presAssocID="{5E065EB3-0298-4331-ABEB-D20E67958E2F}" presName="parentText" presStyleLbl="node1" presStyleIdx="1" presStyleCnt="3" custScaleX="113117" custScaleY="188488" custLinFactNeighborX="-25424" custLinFactNeighborY="76792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00DFA0F8-31B7-43F1-BA45-1A935979F8E5}" type="pres">
      <dgm:prSet presAssocID="{5E065EB3-0298-4331-ABEB-D20E67958E2F}" presName="negativeSpace" presStyleCnt="0"/>
      <dgm:spPr/>
    </dgm:pt>
    <dgm:pt modelId="{429BDADA-916D-47BB-B4DB-1F12B6487C47}" type="pres">
      <dgm:prSet presAssocID="{5E065EB3-0298-4331-ABEB-D20E67958E2F}" presName="childText" presStyleLbl="conFgAcc1" presStyleIdx="1" presStyleCnt="3">
        <dgm:presLayoutVars>
          <dgm:bulletEnabled val="1"/>
        </dgm:presLayoutVars>
      </dgm:prSet>
      <dgm:spPr/>
    </dgm:pt>
    <dgm:pt modelId="{6ACCB4FC-E395-4CC9-B585-4C498DED9484}" type="pres">
      <dgm:prSet presAssocID="{7A94FD4B-77A4-4C26-8D91-F06ACA2E5E31}" presName="spaceBetweenRectangles" presStyleCnt="0"/>
      <dgm:spPr/>
    </dgm:pt>
    <dgm:pt modelId="{706ACF24-85CB-427C-9045-A19EEBBABB97}" type="pres">
      <dgm:prSet presAssocID="{CFE63BFB-C338-4122-9BC0-6D3C009C83A1}" presName="parentLin" presStyleCnt="0"/>
      <dgm:spPr/>
    </dgm:pt>
    <dgm:pt modelId="{82E51734-6969-4C8F-BB8B-C4C842FEFD20}" type="pres">
      <dgm:prSet presAssocID="{CFE63BFB-C338-4122-9BC0-6D3C009C83A1}" presName="parentLeftMargin" presStyleLbl="node1" presStyleIdx="1" presStyleCnt="3"/>
      <dgm:spPr/>
      <dgm:t>
        <a:bodyPr/>
        <a:lstStyle/>
        <a:p>
          <a:endParaRPr lang="it-IT"/>
        </a:p>
      </dgm:t>
    </dgm:pt>
    <dgm:pt modelId="{BE5EAA0B-CEF3-4836-9BFD-CA6534B8C8CB}" type="pres">
      <dgm:prSet presAssocID="{CFE63BFB-C338-4122-9BC0-6D3C009C83A1}" presName="parentText" presStyleLbl="node1" presStyleIdx="2" presStyleCnt="3" custScaleX="124004" custScaleY="493262" custLinFactNeighborX="-41966" custLinFactNeighborY="1216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69654EE-F11E-41CE-8175-D1FFAD3840EA}" type="pres">
      <dgm:prSet presAssocID="{CFE63BFB-C338-4122-9BC0-6D3C009C83A1}" presName="negativeSpace" presStyleCnt="0"/>
      <dgm:spPr/>
    </dgm:pt>
    <dgm:pt modelId="{6BF8F271-3AD9-49D4-A9F9-957AA91FA49C}" type="pres">
      <dgm:prSet presAssocID="{CFE63BFB-C338-4122-9BC0-6D3C009C83A1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F25FD00-BB2B-4F72-8A8F-F35C112C2616}" type="presOf" srcId="{5E065EB3-0298-4331-ABEB-D20E67958E2F}" destId="{07E04B29-9387-4577-AED8-C99FBE891FBA}" srcOrd="0" destOrd="0" presId="urn:microsoft.com/office/officeart/2005/8/layout/list1"/>
    <dgm:cxn modelId="{AA884408-3B89-479C-94C7-E5359F89BCEF}" type="presOf" srcId="{4147B7B9-BBC1-44F6-AF84-3BD57CD5E537}" destId="{E4F67816-3362-4395-A40E-FCA4C4382713}" srcOrd="0" destOrd="0" presId="urn:microsoft.com/office/officeart/2005/8/layout/list1"/>
    <dgm:cxn modelId="{929251BF-309D-4035-9D30-1AB655B2BBE8}" type="presOf" srcId="{8A69E5E7-85F7-40A7-90D0-6785E99BE5CF}" destId="{76BBD42A-469C-4FA8-A274-C15554A9B247}" srcOrd="0" destOrd="0" presId="urn:microsoft.com/office/officeart/2005/8/layout/list1"/>
    <dgm:cxn modelId="{CEE63F56-E0D0-4ED4-A9C6-DAF1F19F245B}" type="presOf" srcId="{4147B7B9-BBC1-44F6-AF84-3BD57CD5E537}" destId="{E98CF126-2D99-4D6F-985F-5B8E63E34E8D}" srcOrd="1" destOrd="0" presId="urn:microsoft.com/office/officeart/2005/8/layout/list1"/>
    <dgm:cxn modelId="{2B8C0AF7-4FF2-4A42-BE2A-7155A8C2B6C5}" srcId="{8A69E5E7-85F7-40A7-90D0-6785E99BE5CF}" destId="{4147B7B9-BBC1-44F6-AF84-3BD57CD5E537}" srcOrd="0" destOrd="0" parTransId="{9A9BAB6E-7B61-4FE0-83C8-DE15E2BDF28E}" sibTransId="{75DD2C05-F31D-4774-A700-B729EAAA2AC6}"/>
    <dgm:cxn modelId="{12E2A310-44F0-43DE-8E8C-E86FF117D8C9}" type="presOf" srcId="{CFE63BFB-C338-4122-9BC0-6D3C009C83A1}" destId="{82E51734-6969-4C8F-BB8B-C4C842FEFD20}" srcOrd="0" destOrd="0" presId="urn:microsoft.com/office/officeart/2005/8/layout/list1"/>
    <dgm:cxn modelId="{35F0AC32-19B5-4317-AEE7-0616C7235699}" srcId="{8A69E5E7-85F7-40A7-90D0-6785E99BE5CF}" destId="{5E065EB3-0298-4331-ABEB-D20E67958E2F}" srcOrd="1" destOrd="0" parTransId="{CB890216-A05C-4C46-B0D7-E29953045F56}" sibTransId="{7A94FD4B-77A4-4C26-8D91-F06ACA2E5E31}"/>
    <dgm:cxn modelId="{AB528684-B187-4932-A51A-3AB6750142A5}" type="presOf" srcId="{5E065EB3-0298-4331-ABEB-D20E67958E2F}" destId="{27FBD155-90E2-4363-AEE6-0A4207ABA21A}" srcOrd="1" destOrd="0" presId="urn:microsoft.com/office/officeart/2005/8/layout/list1"/>
    <dgm:cxn modelId="{8CB4EA5B-5BEB-4CBA-81B5-724A23E36FE5}" type="presOf" srcId="{CFE63BFB-C338-4122-9BC0-6D3C009C83A1}" destId="{BE5EAA0B-CEF3-4836-9BFD-CA6534B8C8CB}" srcOrd="1" destOrd="0" presId="urn:microsoft.com/office/officeart/2005/8/layout/list1"/>
    <dgm:cxn modelId="{547A6426-0F7D-4517-90D6-D2C5EA5115E2}" srcId="{8A69E5E7-85F7-40A7-90D0-6785E99BE5CF}" destId="{CFE63BFB-C338-4122-9BC0-6D3C009C83A1}" srcOrd="2" destOrd="0" parTransId="{60854F88-5D37-47E6-8FA0-8EBFDA66D83C}" sibTransId="{072A8C4A-E238-4EFF-BC33-5D29B2C3D065}"/>
    <dgm:cxn modelId="{FDFBE809-A070-465A-9860-201EC639F6E3}" type="presParOf" srcId="{76BBD42A-469C-4FA8-A274-C15554A9B247}" destId="{D98629B1-A5CF-4D28-A9C2-87284CC7F53B}" srcOrd="0" destOrd="0" presId="urn:microsoft.com/office/officeart/2005/8/layout/list1"/>
    <dgm:cxn modelId="{7BCBB8E6-ECD5-4F9B-BC6D-EC38AAD61CCF}" type="presParOf" srcId="{D98629B1-A5CF-4D28-A9C2-87284CC7F53B}" destId="{E4F67816-3362-4395-A40E-FCA4C4382713}" srcOrd="0" destOrd="0" presId="urn:microsoft.com/office/officeart/2005/8/layout/list1"/>
    <dgm:cxn modelId="{F69C0F0B-95D6-49FC-BCB6-15FDF5320DEE}" type="presParOf" srcId="{D98629B1-A5CF-4D28-A9C2-87284CC7F53B}" destId="{E98CF126-2D99-4D6F-985F-5B8E63E34E8D}" srcOrd="1" destOrd="0" presId="urn:microsoft.com/office/officeart/2005/8/layout/list1"/>
    <dgm:cxn modelId="{489360E8-2E20-43C0-AEC2-B4744143F660}" type="presParOf" srcId="{76BBD42A-469C-4FA8-A274-C15554A9B247}" destId="{2C5A4E0D-95DA-463B-99AF-EEFEB5D295FC}" srcOrd="1" destOrd="0" presId="urn:microsoft.com/office/officeart/2005/8/layout/list1"/>
    <dgm:cxn modelId="{022052DB-4E67-469D-A1E1-E9DB81F4F2A0}" type="presParOf" srcId="{76BBD42A-469C-4FA8-A274-C15554A9B247}" destId="{E7D64D0A-82A3-4453-96DF-196BB1D7FD9F}" srcOrd="2" destOrd="0" presId="urn:microsoft.com/office/officeart/2005/8/layout/list1"/>
    <dgm:cxn modelId="{24077BCD-7A4E-4DBA-BFEF-726CE18FFEDD}" type="presParOf" srcId="{76BBD42A-469C-4FA8-A274-C15554A9B247}" destId="{35923C11-8A7A-41EE-8433-5236DDF6E249}" srcOrd="3" destOrd="0" presId="urn:microsoft.com/office/officeart/2005/8/layout/list1"/>
    <dgm:cxn modelId="{7EB0E7AF-7AC7-49D4-9C04-83254FB61815}" type="presParOf" srcId="{76BBD42A-469C-4FA8-A274-C15554A9B247}" destId="{5B6BCF6F-FD94-4B4D-8607-D123D9FAA8CB}" srcOrd="4" destOrd="0" presId="urn:microsoft.com/office/officeart/2005/8/layout/list1"/>
    <dgm:cxn modelId="{7119D359-9DE5-44FC-99E0-908EE2371C66}" type="presParOf" srcId="{5B6BCF6F-FD94-4B4D-8607-D123D9FAA8CB}" destId="{07E04B29-9387-4577-AED8-C99FBE891FBA}" srcOrd="0" destOrd="0" presId="urn:microsoft.com/office/officeart/2005/8/layout/list1"/>
    <dgm:cxn modelId="{22C22AA1-9DBD-47D8-9A81-825E4EDEF85E}" type="presParOf" srcId="{5B6BCF6F-FD94-4B4D-8607-D123D9FAA8CB}" destId="{27FBD155-90E2-4363-AEE6-0A4207ABA21A}" srcOrd="1" destOrd="0" presId="urn:microsoft.com/office/officeart/2005/8/layout/list1"/>
    <dgm:cxn modelId="{2F805B63-13A1-41C3-9EE0-9819E9D131BF}" type="presParOf" srcId="{76BBD42A-469C-4FA8-A274-C15554A9B247}" destId="{00DFA0F8-31B7-43F1-BA45-1A935979F8E5}" srcOrd="5" destOrd="0" presId="urn:microsoft.com/office/officeart/2005/8/layout/list1"/>
    <dgm:cxn modelId="{69D6D927-88C9-4313-A724-83EC40B83E7A}" type="presParOf" srcId="{76BBD42A-469C-4FA8-A274-C15554A9B247}" destId="{429BDADA-916D-47BB-B4DB-1F12B6487C47}" srcOrd="6" destOrd="0" presId="urn:microsoft.com/office/officeart/2005/8/layout/list1"/>
    <dgm:cxn modelId="{1FAFB39D-C138-4F9F-98A4-8BA111841C51}" type="presParOf" srcId="{76BBD42A-469C-4FA8-A274-C15554A9B247}" destId="{6ACCB4FC-E395-4CC9-B585-4C498DED9484}" srcOrd="7" destOrd="0" presId="urn:microsoft.com/office/officeart/2005/8/layout/list1"/>
    <dgm:cxn modelId="{8A5CA5B0-A0F0-41EA-8ACB-B628CF28FDFC}" type="presParOf" srcId="{76BBD42A-469C-4FA8-A274-C15554A9B247}" destId="{706ACF24-85CB-427C-9045-A19EEBBABB97}" srcOrd="8" destOrd="0" presId="urn:microsoft.com/office/officeart/2005/8/layout/list1"/>
    <dgm:cxn modelId="{63EE6327-0E3B-4850-9987-96FD2A1BF713}" type="presParOf" srcId="{706ACF24-85CB-427C-9045-A19EEBBABB97}" destId="{82E51734-6969-4C8F-BB8B-C4C842FEFD20}" srcOrd="0" destOrd="0" presId="urn:microsoft.com/office/officeart/2005/8/layout/list1"/>
    <dgm:cxn modelId="{AD066BBE-BFF2-4944-8F9F-98411A4597B0}" type="presParOf" srcId="{706ACF24-85CB-427C-9045-A19EEBBABB97}" destId="{BE5EAA0B-CEF3-4836-9BFD-CA6534B8C8CB}" srcOrd="1" destOrd="0" presId="urn:microsoft.com/office/officeart/2005/8/layout/list1"/>
    <dgm:cxn modelId="{8BCAFD5F-AED7-40F5-8AA5-1A209B76F399}" type="presParOf" srcId="{76BBD42A-469C-4FA8-A274-C15554A9B247}" destId="{A69654EE-F11E-41CE-8175-D1FFAD3840EA}" srcOrd="9" destOrd="0" presId="urn:microsoft.com/office/officeart/2005/8/layout/list1"/>
    <dgm:cxn modelId="{F7B17D79-FD34-47DB-BDFA-4EED41B51031}" type="presParOf" srcId="{76BBD42A-469C-4FA8-A274-C15554A9B247}" destId="{6BF8F271-3AD9-49D4-A9F9-957AA91FA49C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CircleAccentTimeline">
  <dgm:title val=""/>
  <dgm:desc val=""/>
  <dgm:catLst>
    <dgm:cat type="process" pri="7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clrData>
  <dgm:layoutNode name="Name0">
    <dgm:varLst>
      <dgm:dir/>
    </dgm:varLst>
    <dgm:choose name="Name1">
      <dgm:if name="Name2" func="var" arg="dir" op="equ" val="norm">
        <dgm:alg type="lin">
          <dgm:param type="fallback" val="2D"/>
          <dgm:param type="nodeVertAlign" val="b"/>
        </dgm:alg>
      </dgm:if>
      <dgm:else name="Name3">
        <dgm:alg type="lin">
          <dgm:param type="fallback" val="2D"/>
          <dgm:param type="nodeVertAlign" val="b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h" for="ch" forName="parComposite" refType="h"/>
      <dgm:constr type="w" for="ch" forName="parComposite" refType="h" refFor="ch" refForName="parComposite" fact="0.4986"/>
      <dgm:constr type="h" for="ch" forName="desComposite" refType="h" fact="0.8722"/>
      <dgm:constr type="w" for="ch" forName="desComposite" refType="h" refFor="ch" refForName="desComposite" fact="0.6056"/>
      <dgm:constr type="w" for="ch" forName="parBackupNorm" refType="w" refFor="ch" refForName="parComposite" fact="-0.3369"/>
      <dgm:constr type="w" for="ch" forName="parBackupRTL" refType="w" refFor="ch" refForName="parComposite" fact="-0.3369"/>
      <dgm:constr type="w" for="ch" forName="parBackupRev" refType="w" refFor="ch" refForName="parComposite" fact="0"/>
      <dgm:constr type="w" for="ch" forName="desBackupLeftNorm" refType="w" refFor="ch" refForName="desComposite" fact="-0.3376"/>
      <dgm:constr type="w" for="ch" forName="desBackupLeftRev" refType="w" refFor="ch" refForName="desComposite" fact="-0.3376"/>
      <dgm:constr type="w" for="ch" forName="desBackupRightNorm" refType="w" refFor="ch" refForName="desComposite" fact="-0.3376"/>
      <dgm:constr type="w" for="ch" forName="desBackupRightRev" refType="w" refFor="ch" refForName="desComposite" fact="-0.3376"/>
      <dgm:constr type="w" for="ch" forName="parSpace" refType="w" refFor="ch" refForName="parComposite" fact="0.05"/>
      <dgm:constr type="w" for="ch" forName="desSpace" refType="w" refFor="ch" refForName="parComposite" fact="0.05"/>
      <dgm:constr type="primFontSz" for="des" forName="parTx" op="equ" val="65"/>
      <dgm:constr type="primFontSz" for="des" forName="chTx" refType="primFontSz" refFor="des" refForName="parTx" op="lte" val="65"/>
      <dgm:constr type="primFontSz" for="des" forName="desTx" refType="primFontSz" refFor="des" refForName="chTx" op="lte" val="65"/>
      <dgm:constr type="primFontSz" for="des" forName="desTx" refType="primFontSz" refFor="des" refForName="parTx" op="lte"/>
    </dgm:constrLst>
    <dgm:forEach name="Name4" axis="ch" ptType="node">
      <dgm:layoutNode name="parComposite">
        <dgm:alg type="composite"/>
        <dgm:shape xmlns:r="http://schemas.openxmlformats.org/officeDocument/2006/relationships" r:blip="">
          <dgm:adjLst/>
        </dgm:shape>
        <dgm:choose name="Name5">
          <dgm:if name="Name6" func="var" arg="dir" op="equ" val="norm">
            <dgm:constrLst>
              <dgm:constr type="l" for="ch" forName="parBigCircle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r" for="ch" forName="parTx" refType="w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l" for="ch" forName="bSpace"/>
              <dgm:constr type="w" for="ch" forName="bSpace" val="1"/>
            </dgm:constrLst>
          </dgm:if>
          <dgm:else name="Name7">
            <dgm:constrLst>
              <dgm:constr type="r" for="ch" forName="parBigCircle" refType="w"/>
              <dgm:constr type="ctrY" for="ch" forName="parBigCircle" refType="h" fact="0.5639"/>
              <dgm:constr type="w" for="ch" forName="parBigCircle" refType="w" fact="0.6631"/>
              <dgm:constr type="h" for="ch" forName="parBigCircle" refType="w" refFor="ch" refForName="parBigCircle"/>
              <dgm:constr type="l" for="ch" forName="parTx" fact="0"/>
              <dgm:constr type="t" for="ch" forName="parTx"/>
              <dgm:constr type="w" for="ch" forName="parTx" refType="w" fact="0.7084"/>
              <dgm:constr type="h" for="ch" forName="parTx" refType="h" fact="0.4562"/>
              <dgm:constr type="t" for="ch" forName="bSpace" refType="ctrY" refFor="ch" refForName="parBigCircle"/>
              <dgm:constr type="b" for="ch" forName="bSpace" refType="h"/>
              <dgm:constr type="r" for="ch" forName="bSpace"/>
              <dgm:constr type="w" for="ch" forName="bSpace" val="1"/>
            </dgm:constrLst>
          </dgm:else>
        </dgm:choose>
        <dgm:layoutNode name="parBigCircle" styleLbl="node0">
          <dgm:alg type="sp"/>
          <dgm:shape xmlns:r="http://schemas.openxmlformats.org/officeDocument/2006/relationships" type="donut" r:blip="">
            <dgm:adjLst>
              <dgm:adj idx="1" val="0.2"/>
            </dgm:adjLst>
          </dgm:shape>
          <dgm:presOf/>
          <dgm:constrLst>
            <dgm:constr type="h" refType="w" op="equ"/>
          </dgm:constrLst>
        </dgm:layoutNode>
        <dgm:layoutNode name="parTx" styleLbl="revTx">
          <dgm:choose name="Name8">
            <dgm:if name="Name9" func="var" arg="dir" op="equ" val="norm">
              <dgm:alg type="tx">
                <dgm:param type="autoTxRot" val="grav"/>
                <dgm:param type="parTxLTRAlign" val="l"/>
              </dgm:alg>
              <dgm:shape xmlns:r="http://schemas.openxmlformats.org/officeDocument/2006/relationships" rot="295" type="rect" r:blip="">
                <dgm:adjLst/>
              </dgm:shape>
              <dgm:presOf axis="self" ptType="node"/>
              <dgm:constrLst>
                <dgm:constr type="lMarg" refType="primFontSz" fact="0.2"/>
                <dgm:constr type="rMarg"/>
                <dgm:constr type="tMarg"/>
                <dgm:constr type="bMarg"/>
              </dgm:constrLst>
            </dgm:if>
            <dgm:else name="Name10">
              <dgm:alg type="tx">
                <dgm:param type="autoTxRot" val="grav"/>
                <dgm:param type="parTxLTRAlign" val="r"/>
              </dgm:alg>
              <dgm:shape xmlns:r="http://schemas.openxmlformats.org/officeDocument/2006/relationships" rot="65" type="rect" r:blip="">
                <dgm:adjLst/>
              </dgm:shape>
              <dgm:presOf axis="self" ptType="node"/>
              <dgm:constrLst>
                <dgm:constr type="lMarg"/>
                <dgm:constr type="rMarg" refType="primFontSz" fact="0.2"/>
                <dgm:constr type="tMarg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layoutNode name="bSpace">
          <dgm:alg type="sp"/>
          <dgm:shape xmlns:r="http://schemas.openxmlformats.org/officeDocument/2006/relationships" r:blip="">
            <dgm:adjLst/>
          </dgm:shape>
          <dgm:presOf/>
        </dgm:layoutNode>
      </dgm:layoutNode>
      <dgm:choose name="Name11">
        <dgm:if name="Name12" func="var" arg="dir" op="equ" val="norm">
          <dgm:layoutNode name="parBackupNorm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13">
          <dgm:layoutNode name="parBackupRTL">
            <dgm:alg type="sp"/>
            <dgm:shape xmlns:r="http://schemas.openxmlformats.org/officeDocument/2006/relationships" r:blip="">
              <dgm:adjLst/>
            </dgm:shape>
            <dgm:presOf/>
          </dgm:layoutNode>
        </dgm:else>
      </dgm:choose>
      <dgm:forEach name="Name14" axis="followSib" ptType="sibTrans" hideLastTrans="0" cnt="1">
        <dgm:layoutNode name="parSpace">
          <dgm:alg type="sp"/>
          <dgm:shape xmlns:r="http://schemas.openxmlformats.org/officeDocument/2006/relationships" r:blip="">
            <dgm:adjLst/>
          </dgm:shape>
          <dgm:presOf/>
        </dgm:layoutNode>
      </dgm:forEach>
      <dgm:forEach name="Name15" axis="ch" ptType="node">
        <dgm:choose name="Name16">
          <dgm:if name="Name17" func="var" arg="dir" op="equ" val="norm">
            <dgm:layoutNode name="desBackupLeftNorm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if>
          <dgm:else name="Name18">
            <dgm:choose name="Name19">
              <dgm:if name="Name20" axis="self" ptType="node" func="pos" op="equ" val="1">
                <dgm:layoutNode name="desBackupRigh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21"/>
            </dgm:choose>
          </dgm:else>
        </dgm:choose>
        <dgm:layoutNode name="desComposite">
          <dgm:alg type="composite"/>
          <dgm:shape xmlns:r="http://schemas.openxmlformats.org/officeDocument/2006/relationships" r:blip="">
            <dgm:adjLst/>
          </dgm:shape>
          <dgm:choose name="Name22">
            <dgm:if name="Name23" func="var" arg="dir" op="equ" val="norm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l" for="ch" forName="chTx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r" for="ch" forName="desTx" refType="w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if>
            <dgm:else name="Name24">
              <dgm:constrLst>
                <dgm:constr type="ctrX" for="ch" forName="desCircle" refType="w" fact="0.5"/>
                <dgm:constr type="ctrY" for="ch" forName="desCircle" refType="h" fact="0.5"/>
                <dgm:constr type="w" for="ch" forName="desCircle" refType="w" fact="0.3249"/>
                <dgm:constr type="h" for="ch" forName="desCircle" refType="w" refFor="ch" refForName="desCircle"/>
                <dgm:constr type="r" for="ch" forName="chTx" refType="w"/>
                <dgm:constr type="b" for="ch" forName="chTx" refType="h"/>
                <dgm:constr type="w" for="ch" forName="chTx" refType="w" fact="0.5786"/>
                <dgm:constr type="h" for="ch" forName="chTx" refType="h" fact="0.4525"/>
                <dgm:constr type="l" for="ch" forName="desTx"/>
                <dgm:constr type="t" for="ch" forName="desTx"/>
                <dgm:constr type="w" for="ch" forName="desTx" refType="w" fact="0.5786"/>
                <dgm:constr type="h" for="ch" forName="desTx" refType="h" fact="0.4525"/>
              </dgm:constrLst>
            </dgm:else>
          </dgm:choose>
          <dgm:layoutNode name="desCircle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>
              <dgm:constr type="h" refType="w" op="equ"/>
            </dgm:constrLst>
          </dgm:layoutNode>
          <dgm:layoutNode name="chTx" styleLbl="revTx">
            <dgm:choose name="Name25">
              <dgm:if name="Name26" func="var" arg="dir" op="equ" val="norm">
                <dgm:alg type="tx">
                  <dgm:param type="autoTxRot" val="grav"/>
                  <dgm:param type="parTxLTRAlign" val="r"/>
                  <dgm:param type="txAnchorVert" val="mid"/>
                  <dgm:param type="txAnchorVertCh" val="mid"/>
                </dgm:alg>
                <dgm:shape xmlns:r="http://schemas.openxmlformats.org/officeDocument/2006/relationships" rot="295" type="rect" r:blip="">
                  <dgm:adjLst/>
                </dgm:shape>
                <dgm:presOf axis="self" ptType="node"/>
              </dgm:if>
              <dgm:else name="Name27">
                <dgm:alg type="tx">
                  <dgm:param type="autoTxRot" val="grav"/>
                  <dgm:param type="parTxLTRAlign" val="l"/>
                  <dgm:param type="txAnchorVert" val="mid"/>
                  <dgm:param type="txAnchorVertCh" val="mid"/>
                </dgm:alg>
                <dgm:shape xmlns:r="http://schemas.openxmlformats.org/officeDocument/2006/relationships" rot="65" type="rect" r:blip="">
                  <dgm:adjLst/>
                </dgm:shape>
                <dgm:presOf axis="self" ptType="node"/>
              </dgm:else>
            </dgm:choose>
            <dgm:choose name="Name28">
              <dgm:if name="Name29" func="var" arg="dir" op="equ" val="norm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if>
              <dgm:else name="Name30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  <dgm:layoutNode name="desTx" styleLbl="revTx">
            <dgm:varLst>
              <dgm:bulletEnabled val="1"/>
            </dgm:varLst>
            <dgm:choose name="Name31">
              <dgm:if name="Name32" func="var" arg="dir" op="equ" val="norm">
                <dgm:alg type="tx">
                  <dgm:param type="autoTxRot" val="grav"/>
                  <dgm:param type="parTxLTRAlign" val="l"/>
                  <dgm:param type="shpTxLTRAlignCh" val="l"/>
                  <dgm:param type="stBulletLvl" val="1"/>
                  <dgm:param type="txAnchorVert" val="mid"/>
                </dgm:alg>
                <dgm:shape xmlns:r="http://schemas.openxmlformats.org/officeDocument/2006/relationships" rot="295" type="rect" r:blip="">
                  <dgm:adjLst/>
                </dgm:shape>
                <dgm:presOf axis="des" ptType="node"/>
              </dgm:if>
              <dgm:else name="Name33">
                <dgm:alg type="tx">
                  <dgm:param type="autoTxRot" val="grav"/>
                  <dgm:param type="parTxLTRAlign" val="r"/>
                  <dgm:param type="shpTxLTRAlignCh" val="r"/>
                  <dgm:param type="stBulletLvl" val="1"/>
                  <dgm:param type="txAnchorVert" val="mid"/>
                </dgm:alg>
                <dgm:shape xmlns:r="http://schemas.openxmlformats.org/officeDocument/2006/relationships" rot="65" type="rect" r:blip="">
                  <dgm:adjLst/>
                </dgm:shape>
                <dgm:presOf axis="des" ptType="node"/>
              </dgm:else>
            </dgm:choose>
            <dgm:choose name="Name34">
              <dgm:if name="Name35" func="var" arg="dir" op="equ" val="norm">
                <dgm:constrLst>
                  <dgm:constr type="rMarg"/>
                  <dgm:constr type="lMarg" refType="primFontSz" fact="0.2"/>
                  <dgm:constr type="tMarg"/>
                  <dgm:constr type="bMarg"/>
                </dgm:constrLst>
              </dgm:if>
              <dgm:else name="Name36">
                <dgm:constrLst>
                  <dgm:constr type="lMarg"/>
                  <dgm:constr type="rMarg" refType="primFontSz" fact="0.2"/>
                  <dgm:constr type="tMarg"/>
                  <dgm:constr type="b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layoutNode name="desBackupRightNorm">
          <dgm:alg type="sp"/>
          <dgm:shape xmlns:r="http://schemas.openxmlformats.org/officeDocument/2006/relationships" r:blip="">
            <dgm:adjLst/>
          </dgm:shape>
          <dgm:presOf/>
        </dgm:layoutNode>
        <dgm:choose name="Name37">
          <dgm:if name="Name38" func="var" arg="dir" op="neq" val="norm">
            <dgm:choose name="Name39">
              <dgm:if name="Name40" axis="self" ptType="node" func="revPos" op="neq" val="1">
                <dgm:layoutNode name="desBackupLeftRev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41"/>
            </dgm:choose>
          </dgm:if>
          <dgm:else name="Name42"/>
        </dgm:choose>
        <dgm:forEach name="Name43" axis="followSib" ptType="sibTrans" hideLastTrans="0" cnt="1">
          <dgm:layoutNode name="desSpace">
            <dgm:alg type="sp"/>
            <dgm:shape xmlns:r="http://schemas.openxmlformats.org/officeDocument/2006/relationships" r:blip="">
              <dgm:adjLst/>
            </dgm:shape>
            <dgm:presOf/>
          </dgm:layoutNode>
        </dgm:forEach>
      </dgm:forEach>
      <dgm:choose name="Name44">
        <dgm:if name="Name45" func="var" arg="dir" op="neq" val="norm">
          <dgm:layoutNode name="parBackupRev">
            <dgm:alg type="sp"/>
            <dgm:shape xmlns:r="http://schemas.openxmlformats.org/officeDocument/2006/relationships" r:blip="">
              <dgm:adjLst/>
            </dgm:shape>
            <dgm:presOf/>
          </dgm:layoutNode>
        </dgm:if>
        <dgm:else name="Name4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4">
  <dgm:title val=""/>
  <dgm:desc val=""/>
  <dgm:catLst>
    <dgm:cat type="pyramid" pri="4000"/>
    <dgm:cat type="relationship" pri="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varLst>
      <dgm:chMax val="9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4">
        <dgm:choose name="Name2">
          <dgm:if name="Name3" axis="ch" ptType="node" func="cnt" op="equ" val="1">
            <dgm:constrLst>
              <dgm:constr type="primFontSz" for="ch" ptType="node" op="equ" val="65"/>
              <dgm:constr type="t" for="ch" forName="triangle1"/>
              <dgm:constr type="l" for="ch" forName="triangle1"/>
              <dgm:constr type="h" for="ch" forName="triangle1" refType="h"/>
              <dgm:constr type="w" for="ch" forName="triangle1" refType="h"/>
            </dgm:constrLst>
          </dgm:if>
          <dgm:else name="Name4">
            <dgm:constrLst>
              <dgm:constr type="primFontSz" for="ch" ptType="node" op="equ" val="65"/>
              <dgm:constr type="t" for="ch" forName="triangle1"/>
              <dgm:constr type="l" for="ch" forName="triangle1" refType="h" fact="0.25"/>
              <dgm:constr type="h" for="ch" forName="triangle1" refType="h" fact="0.5"/>
              <dgm:constr type="w" for="ch" forName="triangle1" refType="h" fact="0.5"/>
              <dgm:constr type="t" for="ch" forName="triangle2" refType="h" fact="0.5"/>
              <dgm:constr type="l" for="ch" forName="triangle2"/>
              <dgm:constr type="h" for="ch" forName="triangle2" refType="h" fact="0.5"/>
              <dgm:constr type="w" for="ch" forName="triangle2" refType="h" fact="0.5"/>
              <dgm:constr type="t" for="ch" forName="triangle3" refType="h" fact="0.5"/>
              <dgm:constr type="l" for="ch" forName="triangle3" refType="h" fact="0.25"/>
              <dgm:constr type="h" for="ch" forName="triangle3" refType="h" fact="0.5"/>
              <dgm:constr type="w" for="ch" forName="triangle3" refType="h" fact="0.5"/>
              <dgm:constr type="t" for="ch" forName="triangle4" refType="h" fact="0.5"/>
              <dgm:constr type="l" for="ch" forName="triangle4" refType="h" fact="0.5"/>
              <dgm:constr type="h" for="ch" forName="triangle4" refType="h" fact="0.5"/>
              <dgm:constr type="w" for="ch" forName="triangle4" refType="h" fact="0.5"/>
            </dgm:constrLst>
          </dgm:else>
        </dgm:choose>
      </dgm:if>
      <dgm:else name="Name5">
        <dgm:constrLst>
          <dgm:constr type="primFontSz" for="ch" ptType="node" op="equ" val="65"/>
          <dgm:constr type="t" for="ch" forName="triangle1"/>
          <dgm:constr type="l" for="ch" forName="triangle1" refType="h" fact="0.33"/>
          <dgm:constr type="h" for="ch" forName="triangle1" refType="h" fact="0.33"/>
          <dgm:constr type="w" for="ch" forName="triangle1" refType="h" fact="0.33"/>
          <dgm:constr type="t" for="ch" forName="triangle2" refType="h" fact="0.33"/>
          <dgm:constr type="l" for="ch" forName="triangle2" refType="h" fact="0.165"/>
          <dgm:constr type="h" for="ch" forName="triangle2" refType="h" fact="0.33"/>
          <dgm:constr type="w" for="ch" forName="triangle2" refType="h" fact="0.33"/>
          <dgm:constr type="t" for="ch" forName="triangle3" refType="h" fact="0.33"/>
          <dgm:constr type="l" for="ch" forName="triangle3" refType="h" fact="0.33"/>
          <dgm:constr type="h" for="ch" forName="triangle3" refType="h" fact="0.33"/>
          <dgm:constr type="w" for="ch" forName="triangle3" refType="h" fact="0.33"/>
          <dgm:constr type="t" for="ch" forName="triangle4" refType="h" fact="0.33"/>
          <dgm:constr type="l" for="ch" forName="triangle4" refType="h" fact="0.495"/>
          <dgm:constr type="h" for="ch" forName="triangle4" refType="h" fact="0.33"/>
          <dgm:constr type="w" for="ch" forName="triangle4" refType="h" fact="0.33"/>
          <dgm:constr type="t" for="ch" forName="triangle5" refType="h" fact="0.66"/>
          <dgm:constr type="l" for="ch" forName="triangle5"/>
          <dgm:constr type="h" for="ch" forName="triangle5" refType="h" fact="0.33"/>
          <dgm:constr type="w" for="ch" forName="triangle5" refType="h" fact="0.33"/>
          <dgm:constr type="t" for="ch" forName="triangle6" refType="h" fact="0.66"/>
          <dgm:constr type="l" for="ch" forName="triangle6" refType="h" fact="0.165"/>
          <dgm:constr type="h" for="ch" forName="triangle6" refType="h" fact="0.33"/>
          <dgm:constr type="w" for="ch" forName="triangle6" refType="h" fact="0.33"/>
          <dgm:constr type="t" for="ch" forName="triangle7" refType="h" fact="0.66"/>
          <dgm:constr type="l" for="ch" forName="triangle7" refType="h" fact="0.33"/>
          <dgm:constr type="h" for="ch" forName="triangle7" refType="h" fact="0.33"/>
          <dgm:constr type="w" for="ch" forName="triangle7" refType="h" fact="0.33"/>
          <dgm:constr type="t" for="ch" forName="triangle8" refType="h" fact="0.66"/>
          <dgm:constr type="l" for="ch" forName="triangle8" refType="h" fact="0.495"/>
          <dgm:constr type="h" for="ch" forName="triangle8" refType="h" fact="0.33"/>
          <dgm:constr type="w" for="ch" forName="triangle8" refType="h" fact="0.33"/>
          <dgm:constr type="t" for="ch" forName="triangle9" refType="h" fact="0.66"/>
          <dgm:constr type="l" for="ch" forName="triangle9" refType="h" fact="0.66"/>
          <dgm:constr type="h" for="ch" forName="triangle9" refType="h" fact="0.33"/>
          <dgm:constr type="w" for="ch" forName="triangle9" refType="h" fact="0.33"/>
        </dgm:constrLst>
      </dgm:else>
    </dgm:choose>
    <dgm:ruleLst/>
    <dgm:choose name="Name6">
      <dgm:if name="Name7" axis="ch" ptType="node" func="cnt" op="gte" val="1">
        <dgm:layoutNode name="triangle1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8"/>
    </dgm:choose>
    <dgm:choose name="Name9">
      <dgm:if name="Name10" axis="ch" ptType="node" func="cnt" op="gte" val="2">
        <dgm:layoutNode name="triangle2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1">
            <dgm:if name="Name12" func="var" arg="dir" op="equ" val="norm">
              <dgm:presOf axis="ch desOrSelf" ptType="node node" st="2 1" cnt="1 0"/>
            </dgm:if>
            <dgm:else name="Name13">
              <dgm:presOf axis="ch desOrSelf" ptType="node node" st="4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3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4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14">
            <dgm:if name="Name15" func="var" arg="dir" op="equ" val="norm">
              <dgm:presOf axis="ch desOrSelf" ptType="node node" st="4 1" cnt="1 0"/>
            </dgm:if>
            <dgm:else name="Name16">
              <dgm:presOf axis="ch desOrSelf" ptType="node node" st="2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17"/>
    </dgm:choose>
    <dgm:choose name="Name18">
      <dgm:if name="Name19" axis="ch" ptType="node" func="cnt" op="gte" val="5">
        <dgm:layoutNode name="triangle5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0">
            <dgm:if name="Name21" func="var" arg="dir" op="equ" val="norm">
              <dgm:presOf axis="ch desOrSelf" ptType="node node" st="5 1" cnt="1 0"/>
            </dgm:if>
            <dgm:else name="Name22">
              <dgm:presOf axis="ch desOrSelf" ptType="node node" st="9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6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3">
            <dgm:if name="Name24" func="var" arg="dir" op="equ" val="norm">
              <dgm:presOf axis="ch desOrSelf" ptType="node node" st="6 1" cnt="1 0"/>
            </dgm:if>
            <dgm:else name="Name25">
              <dgm:presOf axis="ch desOrSelf" ptType="node node" st="8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7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presOf axis="ch desOrSelf" ptType="node node" st="7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8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rot="180" type="triangle" r:blip="">
            <dgm:adjLst/>
          </dgm:shape>
          <dgm:choose name="Name26">
            <dgm:if name="Name27" func="var" arg="dir" op="equ" val="norm">
              <dgm:presOf axis="ch desOrSelf" ptType="node node" st="8 1" cnt="1 0"/>
            </dgm:if>
            <dgm:else name="Name28">
              <dgm:presOf axis="ch desOrSelf" ptType="node node" st="6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triangle9" styleLbl="node1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triangle" r:blip="">
            <dgm:adjLst/>
          </dgm:shape>
          <dgm:choose name="Name29">
            <dgm:if name="Name30" func="var" arg="dir" op="equ" val="norm">
              <dgm:presOf axis="ch desOrSelf" ptType="node node" st="9 1" cnt="1 0"/>
            </dgm:if>
            <dgm:else name="Name31">
              <dgm:presOf axis="ch desOrSelf" ptType="node node" st="5 1" cnt="1 0"/>
            </dgm:else>
          </dgm:choose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2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3879E81-7707-4570-AAE1-BC3DF1351769}" type="datetimeFigureOut">
              <a:rPr lang="it-IT"/>
              <a:pPr>
                <a:defRPr/>
              </a:pPr>
              <a:t>17/06/2015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  <a:endParaRPr lang="it-IT" noProof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3B96F8D-4C68-487A-8E22-BEE46DDC1B4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3703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egnaposto immagin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Segnaposto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it-IT" smtClean="0"/>
              <a:t>Inoltre esiste un tratto di personalità che è correlato alla sindrome </a:t>
            </a:r>
          </a:p>
        </p:txBody>
      </p:sp>
      <p:sp>
        <p:nvSpPr>
          <p:cNvPr id="48132" name="Segnaposto numero diapositiva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91DBBD-7EE7-49EC-8930-8632D903C250}" type="slidenum">
              <a:rPr lang="it-IT" smtClean="0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24</a:t>
            </a:fld>
            <a:endParaRPr lang="it-IT" smtClean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822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IPOS Core Curriculum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DA74CF-C90E-4FE9-AF0B-D92CDB5BF14E}" type="slidenum">
              <a:rPr lang="en-US"/>
              <a:pPr/>
              <a:t>45</a:t>
            </a:fld>
            <a:endParaRPr lang="en-US"/>
          </a:p>
        </p:txBody>
      </p:sp>
      <p:sp>
        <p:nvSpPr>
          <p:cNvPr id="643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64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3144"/>
            <a:ext cx="5029635" cy="4115019"/>
          </a:xfrm>
        </p:spPr>
        <p:txBody>
          <a:bodyPr/>
          <a:lstStyle/>
          <a:p>
            <a:endParaRPr lang="it-IT" b="1" dirty="0"/>
          </a:p>
        </p:txBody>
      </p:sp>
    </p:spTree>
    <p:extLst>
      <p:ext uri="{BB962C8B-B14F-4D97-AF65-F5344CB8AC3E}">
        <p14:creationId xmlns:p14="http://schemas.microsoft.com/office/powerpoint/2010/main" val="2657452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05B242-896D-4873-8588-81C864450C46}" type="datetimeFigureOut">
              <a:rPr lang="it-IT" smtClean="0"/>
              <a:pPr>
                <a:defRPr/>
              </a:pPr>
              <a:t>17/06/2015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76E3B-62B0-4B16-83FD-29A117B2CE4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2598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87C91D-7274-42A1-BF0F-B2E7539B6E36}" type="datetimeFigureOut">
              <a:rPr lang="it-IT" smtClean="0"/>
              <a:pPr>
                <a:defRPr/>
              </a:pPr>
              <a:t>17/06/2015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693330-DF50-401B-B6D3-4546CEDB709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3408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C9F8CD9-E7E5-429E-A847-92D0621E3F21}" type="datetimeFigureOut">
              <a:rPr lang="it-IT" smtClean="0"/>
              <a:pPr>
                <a:defRPr/>
              </a:pPr>
              <a:t>17/06/2015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A07F8-3A14-4A7A-9365-F4A201D19FD6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1502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olo e tabe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4900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en-CA"/>
          </a:p>
        </p:txBody>
      </p:sp>
      <p:sp>
        <p:nvSpPr>
          <p:cNvPr id="3" name="Segnaposto tabella 2"/>
          <p:cNvSpPr>
            <a:spLocks noGrp="1"/>
          </p:cNvSpPr>
          <p:nvPr>
            <p:ph type="tbl" idx="1"/>
          </p:nvPr>
        </p:nvSpPr>
        <p:spPr>
          <a:xfrm>
            <a:off x="921727" y="1809750"/>
            <a:ext cx="7174523" cy="4133850"/>
          </a:xfrm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553021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9F21C5D-8BF5-43AD-AF43-81FBDED04093}" type="slidenum">
              <a:rPr lang="it-IT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3852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27F545-0499-467B-BEC1-58F60A619488}" type="datetimeFigureOut">
              <a:rPr lang="it-IT" smtClean="0"/>
              <a:pPr>
                <a:defRPr/>
              </a:pPr>
              <a:t>17/06/2015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352BBC-B1F1-4BBE-BD05-724057E3E26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3987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FDF3E5A-AAF6-46A3-A0B7-1DF36FACC0CE}" type="datetimeFigureOut">
              <a:rPr lang="it-IT" smtClean="0"/>
              <a:pPr>
                <a:defRPr/>
              </a:pPr>
              <a:t>17/06/2015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E027D-C9BD-437B-84D3-56290144C1AD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6314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5C9F3F4-902F-4574-8E1B-664D58516E1C}" type="datetimeFigureOut">
              <a:rPr lang="it-IT" smtClean="0"/>
              <a:pPr>
                <a:defRPr/>
              </a:pPr>
              <a:t>17/06/2015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18F564-73E4-4D38-89E0-CD2ACB56969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5399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071984-8DD1-4F5C-8411-B761231F3890}" type="datetimeFigureOut">
              <a:rPr lang="it-IT" smtClean="0"/>
              <a:pPr>
                <a:defRPr/>
              </a:pPr>
              <a:t>17/06/2015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3F6D85-AB2D-4935-B8E8-7949C025FDAB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41212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C605F69-90CA-446D-B95E-C45436C4286A}" type="datetimeFigureOut">
              <a:rPr lang="it-IT" smtClean="0"/>
              <a:pPr>
                <a:defRPr/>
              </a:pPr>
              <a:t>17/06/2015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552E6E-ECBA-4F3E-A82B-8A214D4CD963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2916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96613C-0FCC-4271-9A42-4A9CC7ACD71A}" type="datetimeFigureOut">
              <a:rPr lang="it-IT" smtClean="0"/>
              <a:pPr>
                <a:defRPr/>
              </a:pPr>
              <a:t>17/06/2015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E4B9D7-7FA8-4C38-BF61-0F6BE199A60A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103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9FF188-02DA-4E87-BD95-CF1FDCF64FCF}" type="datetimeFigureOut">
              <a:rPr lang="it-IT" smtClean="0"/>
              <a:pPr>
                <a:defRPr/>
              </a:pPr>
              <a:t>17/06/2015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5E101E-4C05-4696-BE47-BB6466A2670C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744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D68B26-94BD-4C3F-A583-88D44810157C}" type="datetimeFigureOut">
              <a:rPr lang="it-IT" smtClean="0"/>
              <a:pPr>
                <a:defRPr/>
              </a:pPr>
              <a:t>17/06/2015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4A430D-1BFB-471D-9E2F-6AD15F4AC182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465820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D26B74CD-5B1B-43BE-A9A8-0C59F3F5139E}" type="datetimeFigureOut">
              <a:rPr lang="it-IT" smtClean="0"/>
              <a:pPr>
                <a:defRPr/>
              </a:pPr>
              <a:t>17/06/2015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C26702C7-26B2-41DE-AE49-2196DE2E9EA5}" type="slidenum">
              <a:rPr lang="it-IT" smtClean="0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88412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  <p:sldLayoutId id="2147483869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6.jpg"/><Relationship Id="rId7" Type="http://schemas.openxmlformats.org/officeDocument/2006/relationships/diagramQuickStyle" Target="../diagrams/quickStyle2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microsoft.com/office/2007/relationships/diagramDrawing" Target="../diagrams/drawing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1.emf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4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8846" y="332656"/>
            <a:ext cx="9144000" cy="1325563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it-IT" sz="36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it-IT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it-IT" sz="3600" dirty="0" smtClean="0">
                <a:solidFill>
                  <a:schemeClr val="accent1">
                    <a:satMod val="150000"/>
                  </a:schemeClr>
                </a:solidFill>
              </a:rPr>
              <a:t/>
            </a:r>
            <a:br>
              <a:rPr lang="it-IT" sz="3600" dirty="0" smtClean="0">
                <a:solidFill>
                  <a:schemeClr val="accent1">
                    <a:satMod val="150000"/>
                  </a:schemeClr>
                </a:solidFill>
              </a:rPr>
            </a:br>
            <a:r>
              <a:rPr lang="it-IT" sz="4000" b="1" dirty="0" smtClean="0"/>
              <a:t>La Sindrome del </a:t>
            </a:r>
            <a:r>
              <a:rPr lang="it-IT" sz="4000" b="1" dirty="0" err="1" smtClean="0"/>
              <a:t>BurnOut</a:t>
            </a:r>
            <a:r>
              <a:rPr lang="it-IT" sz="4000" b="1" dirty="0" smtClean="0"/>
              <a:t> negli Operatori della Salute:</a:t>
            </a:r>
            <a:br>
              <a:rPr lang="it-IT" sz="4000" b="1" dirty="0" smtClean="0"/>
            </a:br>
            <a:r>
              <a:rPr lang="it-IT" sz="4000" b="1" dirty="0" smtClean="0"/>
              <a:t>Chi si prende cura di chi si prende cura?</a:t>
            </a:r>
            <a:br>
              <a:rPr lang="it-IT" sz="4000" b="1" dirty="0" smtClean="0"/>
            </a:br>
            <a:endParaRPr lang="it-IT" sz="4000" b="1" dirty="0"/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539552" y="2348880"/>
            <a:ext cx="7886700" cy="4351338"/>
          </a:xfrm>
        </p:spPr>
        <p:txBody>
          <a:bodyPr rtlCol="0">
            <a:normAutofit/>
          </a:bodyPr>
          <a:lstStyle/>
          <a:p>
            <a:pPr algn="r">
              <a:spcBef>
                <a:spcPts val="0"/>
              </a:spcBef>
              <a:buNone/>
              <a:defRPr/>
            </a:pPr>
            <a:endParaRPr lang="it-IT" sz="2400" dirty="0" smtClean="0">
              <a:solidFill>
                <a:schemeClr val="accent1">
                  <a:satMod val="150000"/>
                </a:schemeClr>
              </a:solidFill>
            </a:endParaRPr>
          </a:p>
          <a:p>
            <a:pPr algn="ctr">
              <a:spcBef>
                <a:spcPts val="0"/>
              </a:spcBef>
              <a:buNone/>
              <a:defRPr/>
            </a:pPr>
            <a:r>
              <a:rPr lang="it-IT" sz="2400" dirty="0" smtClean="0">
                <a:solidFill>
                  <a:schemeClr val="accent1">
                    <a:satMod val="150000"/>
                  </a:schemeClr>
                </a:solidFill>
              </a:rPr>
              <a:t>Clinica Psichiatrica </a:t>
            </a:r>
          </a:p>
          <a:p>
            <a:pPr algn="ctr">
              <a:spcBef>
                <a:spcPts val="0"/>
              </a:spcBef>
              <a:buNone/>
              <a:defRPr/>
            </a:pPr>
            <a:r>
              <a:rPr lang="it-IT" sz="2400" i="1" dirty="0" smtClean="0">
                <a:solidFill>
                  <a:schemeClr val="accent1">
                    <a:satMod val="150000"/>
                  </a:schemeClr>
                </a:solidFill>
              </a:rPr>
              <a:t>Università di Ferrara</a:t>
            </a:r>
            <a:endParaRPr lang="it-IT" sz="2400" i="1" dirty="0" smtClean="0"/>
          </a:p>
          <a:p>
            <a:pPr algn="ctr">
              <a:spcBef>
                <a:spcPts val="0"/>
              </a:spcBef>
              <a:buNone/>
              <a:defRPr/>
            </a:pPr>
            <a:endParaRPr lang="it-IT" sz="2400" dirty="0" smtClean="0"/>
          </a:p>
          <a:p>
            <a:pPr algn="ctr">
              <a:spcBef>
                <a:spcPts val="0"/>
              </a:spcBef>
              <a:buNone/>
              <a:defRPr/>
            </a:pPr>
            <a:r>
              <a:rPr lang="it-IT" sz="2400" dirty="0" smtClean="0"/>
              <a:t>      Dott.ssa Rosangela Caruso</a:t>
            </a:r>
          </a:p>
          <a:p>
            <a:pPr algn="ctr">
              <a:spcBef>
                <a:spcPts val="0"/>
              </a:spcBef>
              <a:buNone/>
              <a:defRPr/>
            </a:pPr>
            <a:endParaRPr lang="it-IT" sz="2400" b="1" i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0"/>
              </a:spcBef>
              <a:buNone/>
              <a:defRPr/>
            </a:pPr>
            <a:r>
              <a:rPr lang="it-IT" sz="2400" b="1" i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400" smtClean="0">
                <a:solidFill>
                  <a:schemeClr val="accent1">
                    <a:satMod val="150000"/>
                  </a:schemeClr>
                </a:solidFill>
              </a:rPr>
              <a:t>		</a:t>
            </a:r>
            <a:endParaRPr lang="it-IT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729" y="4077072"/>
            <a:ext cx="2228850" cy="2047875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0" y="6453336"/>
            <a:ext cx="91251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572314"/>
                </a:solidFill>
              </a:rPr>
              <a:t>Percorsi di Continuità assistenziale </a:t>
            </a:r>
            <a:r>
              <a:rPr lang="it-IT" b="1" dirty="0" smtClean="0">
                <a:solidFill>
                  <a:srgbClr val="572314"/>
                </a:solidFill>
              </a:rPr>
              <a:t>nella gestione del </a:t>
            </a:r>
            <a:r>
              <a:rPr lang="it-IT" b="1" dirty="0">
                <a:solidFill>
                  <a:srgbClr val="572314"/>
                </a:solidFill>
              </a:rPr>
              <a:t>paziente cronico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28600"/>
            <a:ext cx="5940152" cy="75895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origini</a:t>
            </a:r>
            <a:endParaRPr lang="it-IT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3453" y="2420888"/>
            <a:ext cx="8424862" cy="4625975"/>
          </a:xfrm>
        </p:spPr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sz="2800" dirty="0" smtClean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sz="2800" dirty="0" smtClean="0">
              <a:latin typeface="Arial Narrow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sz="2800" dirty="0"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it-IT" sz="2000" dirty="0" smtClean="0">
              <a:latin typeface="Arial Narrow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it-IT" sz="2000" dirty="0">
                <a:latin typeface="Arial Narrow" pitchFamily="34" charset="0"/>
              </a:rPr>
              <a:t>T</a:t>
            </a:r>
            <a:r>
              <a:rPr lang="it-IT" sz="2000" dirty="0" smtClean="0">
                <a:latin typeface="Arial Narrow" pitchFamily="34" charset="0"/>
              </a:rPr>
              <a:t>ermine apparso nel </a:t>
            </a:r>
            <a:r>
              <a:rPr lang="it-IT" sz="2000" b="1" dirty="0">
                <a:latin typeface="Arial Narrow" pitchFamily="34" charset="0"/>
              </a:rPr>
              <a:t>mondo dello sport</a:t>
            </a:r>
            <a:r>
              <a:rPr lang="it-IT" sz="2000" dirty="0">
                <a:latin typeface="Arial Narrow" pitchFamily="34" charset="0"/>
              </a:rPr>
              <a:t>, nel 1930, per indicare l’incapacità di un atleta, dopo alcuni successi, di ottenere ulteriori risultati e/o mantenere quelli acquisiti.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it-IT" sz="2000" dirty="0" smtClean="0">
              <a:latin typeface="Arial Narrow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it-IT" sz="2000" dirty="0" smtClean="0">
                <a:latin typeface="Arial Narrow" pitchFamily="34" charset="0"/>
              </a:rPr>
              <a:t>Il </a:t>
            </a:r>
            <a:r>
              <a:rPr lang="it-IT" sz="2000" dirty="0" err="1" smtClean="0">
                <a:latin typeface="Arial Narrow" pitchFamily="34" charset="0"/>
              </a:rPr>
              <a:t>BurnOut</a:t>
            </a:r>
            <a:r>
              <a:rPr lang="it-IT" sz="2000" dirty="0" smtClean="0">
                <a:latin typeface="Arial Narrow" pitchFamily="34" charset="0"/>
              </a:rPr>
              <a:t> </a:t>
            </a:r>
            <a:r>
              <a:rPr lang="it-IT" sz="2000" dirty="0">
                <a:latin typeface="Arial Narrow" pitchFamily="34" charset="0"/>
              </a:rPr>
              <a:t>è quella condizione in cui svolgere </a:t>
            </a:r>
            <a:r>
              <a:rPr lang="it-IT" sz="2000" dirty="0" smtClean="0">
                <a:latin typeface="Arial Narrow" pitchFamily="34" charset="0"/>
              </a:rPr>
              <a:t>un’attività </a:t>
            </a:r>
            <a:r>
              <a:rPr lang="it-IT" sz="2000" dirty="0">
                <a:latin typeface="Arial Narrow" pitchFamily="34" charset="0"/>
              </a:rPr>
              <a:t>impegna ad un punto tale corpo, mente e spirito che la persona, superata una certa soglia, “scoppia” con conseguente stato di esaurimento psicofisico ed </a:t>
            </a:r>
            <a:r>
              <a:rPr lang="it-IT" sz="2000" dirty="0" smtClean="0">
                <a:latin typeface="Arial Narrow" pitchFamily="34" charset="0"/>
              </a:rPr>
              <a:t>emozionale.</a:t>
            </a:r>
            <a:endParaRPr lang="it-IT" sz="2000" dirty="0">
              <a:latin typeface="Arial Narrow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dirty="0"/>
          </a:p>
        </p:txBody>
      </p:sp>
      <p:pic>
        <p:nvPicPr>
          <p:cNvPr id="1024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476672"/>
            <a:ext cx="3136900" cy="3138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6512"/>
            <a:ext cx="8939213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Successivamente</a:t>
            </a:r>
            <a:endParaRPr lang="it-IT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267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it-IT" sz="2400" dirty="0" smtClean="0">
                <a:latin typeface="Arial Narrow" pitchFamily="34" charset="0"/>
              </a:rPr>
              <a:t>Soltanto negli anni ’70 negli Stati Uniti si è incominciato a parlare di </a:t>
            </a:r>
            <a:r>
              <a:rPr lang="it-IT" sz="2400" dirty="0" err="1" smtClean="0">
                <a:latin typeface="Arial Narrow" pitchFamily="34" charset="0"/>
              </a:rPr>
              <a:t>Burnout</a:t>
            </a:r>
            <a:r>
              <a:rPr lang="it-IT" sz="2400" dirty="0" smtClean="0">
                <a:latin typeface="Arial Narrow" pitchFamily="34" charset="0"/>
              </a:rPr>
              <a:t> in riferimento a una sindrome tipica delle </a:t>
            </a:r>
            <a:r>
              <a:rPr lang="it-IT" sz="2400" dirty="0" err="1" smtClean="0">
                <a:latin typeface="Arial Narrow" pitchFamily="34" charset="0"/>
              </a:rPr>
              <a:t>helping</a:t>
            </a:r>
            <a:r>
              <a:rPr lang="it-IT" sz="2400" dirty="0" smtClean="0">
                <a:latin typeface="Arial Narrow" pitchFamily="34" charset="0"/>
              </a:rPr>
              <a:t> </a:t>
            </a:r>
            <a:r>
              <a:rPr lang="it-IT" sz="2400" dirty="0" err="1" smtClean="0">
                <a:latin typeface="Arial Narrow" pitchFamily="34" charset="0"/>
              </a:rPr>
              <a:t>professions</a:t>
            </a:r>
            <a:r>
              <a:rPr lang="it-IT" sz="2400" dirty="0" smtClean="0">
                <a:latin typeface="Arial Narrow" pitchFamily="34" charset="0"/>
              </a:rPr>
              <a:t> come: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it-IT" sz="2400" dirty="0" smtClean="0">
                <a:latin typeface="Arial Narrow" pitchFamily="34" charset="0"/>
              </a:rPr>
              <a:t>Infermieri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it-IT" sz="2400" dirty="0" smtClean="0">
                <a:latin typeface="Arial Narrow" pitchFamily="34" charset="0"/>
              </a:rPr>
              <a:t>Medici</a:t>
            </a:r>
          </a:p>
          <a:p>
            <a:pPr>
              <a:buFont typeface="Wingdings" pitchFamily="2" charset="2"/>
              <a:buChar char="ü"/>
            </a:pPr>
            <a:r>
              <a:rPr lang="it-IT" sz="2400" dirty="0" smtClean="0">
                <a:latin typeface="Arial Narrow" pitchFamily="34" charset="0"/>
              </a:rPr>
              <a:t>Assistenti sociali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it-IT" sz="2400" dirty="0" smtClean="0">
                <a:latin typeface="Arial Narrow" pitchFamily="34" charset="0"/>
              </a:rPr>
              <a:t>Insegnanti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it-IT" sz="2400" dirty="0" smtClean="0">
                <a:latin typeface="Arial Narrow" pitchFamily="34" charset="0"/>
              </a:rPr>
              <a:t>Poliziotti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it-IT" sz="2400" dirty="0" smtClean="0">
                <a:latin typeface="Arial Narrow" pitchFamily="34" charset="0"/>
              </a:rPr>
              <a:t>Vigili del fuoco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it-IT" sz="2400" dirty="0" smtClean="0">
                <a:latin typeface="Arial Narrow" pitchFamily="34" charset="0"/>
              </a:rPr>
              <a:t>Operatori per l’infanzia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it-IT" sz="2400" dirty="0" smtClean="0">
                <a:latin typeface="Arial Narrow" pitchFamily="34" charset="0"/>
              </a:rPr>
              <a:t>…</a:t>
            </a: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7900" y="2752725"/>
            <a:ext cx="1249363" cy="124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752725"/>
            <a:ext cx="1298575" cy="129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25" y="2892425"/>
            <a:ext cx="1657350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1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2138" y="4149725"/>
            <a:ext cx="15144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2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45300" y="4508500"/>
            <a:ext cx="2093913" cy="170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3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41900" y="4151313"/>
            <a:ext cx="1639888" cy="963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40163" y="5227638"/>
            <a:ext cx="2484437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idx="1"/>
          </p:nvPr>
        </p:nvSpPr>
        <p:spPr>
          <a:xfrm>
            <a:off x="0" y="1825625"/>
            <a:ext cx="9144000" cy="4351338"/>
          </a:xfrm>
        </p:spPr>
        <p:txBody>
          <a:bodyPr rtlCol="0">
            <a:normAutofit/>
          </a:bodyPr>
          <a:lstStyle/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400" dirty="0" smtClean="0">
                <a:latin typeface="Arial Narrow" pitchFamily="34" charset="0"/>
              </a:rPr>
              <a:t>Tra le professioni d’aiuto sono proprio gli infermieri e i </a:t>
            </a:r>
            <a:r>
              <a:rPr lang="it-IT" sz="2400" dirty="0" err="1" smtClean="0">
                <a:latin typeface="Arial Narrow" pitchFamily="34" charset="0"/>
              </a:rPr>
              <a:t>riabilitatori</a:t>
            </a:r>
            <a:r>
              <a:rPr lang="it-IT" sz="2400" dirty="0" smtClean="0">
                <a:latin typeface="Arial Narrow" pitchFamily="34" charset="0"/>
              </a:rPr>
              <a:t> i primi a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400" dirty="0" smtClean="0">
                <a:latin typeface="Arial Narrow" pitchFamily="34" charset="0"/>
              </a:rPr>
              <a:t>"bruciarsi" perché di fatto sono gli operatori sanitari che vivono a      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it-IT" sz="2400" dirty="0"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t-IT" sz="2400" dirty="0" smtClean="0">
                <a:latin typeface="Arial Narrow" pitchFamily="34" charset="0"/>
              </a:rPr>
              <a:t> stretto contatto con il malato sia in termini di tempo che di emotività.</a:t>
            </a:r>
            <a:endParaRPr lang="it-IT" sz="2400" dirty="0">
              <a:latin typeface="Arial Narrow" pitchFamily="34" charset="0"/>
            </a:endParaRP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3717032"/>
            <a:ext cx="4716463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56051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69055"/>
            <a:ext cx="851535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it-IT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800" dirty="0">
                <a:latin typeface="Arial Narrow" pitchFamily="34" charset="0"/>
              </a:rPr>
              <a:t>Il termine è stato poi ripreso dalla psichiatra americana </a:t>
            </a:r>
            <a:r>
              <a:rPr lang="it-IT" sz="2800" b="1" dirty="0">
                <a:latin typeface="Arial Narrow" pitchFamily="34" charset="0"/>
              </a:rPr>
              <a:t>C. </a:t>
            </a:r>
            <a:r>
              <a:rPr lang="it-IT" sz="2800" b="1" dirty="0" err="1">
                <a:latin typeface="Arial Narrow" pitchFamily="34" charset="0"/>
              </a:rPr>
              <a:t>Maslach</a:t>
            </a:r>
            <a:r>
              <a:rPr lang="it-IT" sz="2800" b="1" dirty="0">
                <a:latin typeface="Arial Narrow" pitchFamily="34" charset="0"/>
              </a:rPr>
              <a:t> </a:t>
            </a:r>
            <a:r>
              <a:rPr lang="it-IT" sz="2800" dirty="0">
                <a:latin typeface="Arial Narrow" pitchFamily="34" charset="0"/>
              </a:rPr>
              <a:t>nel 1975, </a:t>
            </a:r>
            <a:r>
              <a:rPr lang="it-IT" sz="2800" dirty="0" smtClean="0">
                <a:latin typeface="Arial Narrow" pitchFamily="34" charset="0"/>
              </a:rPr>
              <a:t>per </a:t>
            </a:r>
            <a:r>
              <a:rPr lang="it-IT" sz="2800" dirty="0">
                <a:latin typeface="Arial Narrow" pitchFamily="34" charset="0"/>
              </a:rPr>
              <a:t>definire una sindrome i cui sintomi evidenziano una patologia </a:t>
            </a:r>
            <a:r>
              <a:rPr lang="it-IT" sz="2800" dirty="0" smtClean="0">
                <a:latin typeface="Arial Narrow" pitchFamily="34" charset="0"/>
              </a:rPr>
              <a:t>comportamentale conseguente a una</a:t>
            </a:r>
            <a:endParaRPr lang="it-IT" sz="2400" dirty="0" smtClean="0">
              <a:latin typeface="Arial Narrow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sz="2400" dirty="0" smtClean="0">
              <a:solidFill>
                <a:srgbClr val="92D050"/>
              </a:solidFill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800" dirty="0" smtClean="0">
                <a:latin typeface="Arial Narrow" pitchFamily="34" charset="0"/>
              </a:rPr>
              <a:t>“Reazione alla tensione emotiva cronica del contatto continuo con esseri umani, in particolare quando essi hanno problemi o motivi di sofferenza"</a:t>
            </a:r>
            <a:endParaRPr lang="it-IT" sz="2800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it-IT" sz="3600" i="1" dirty="0">
              <a:solidFill>
                <a:schemeClr val="accent1">
                  <a:satMod val="1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sz="2400" dirty="0" smtClean="0">
              <a:latin typeface="Arial Narrow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sz="2400" dirty="0" smtClean="0">
              <a:latin typeface="Arial Narrow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sz="2400" dirty="0" smtClean="0">
              <a:latin typeface="Arial Narrow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sz="2400" dirty="0"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3600" dirty="0" smtClean="0">
                <a:latin typeface="Arial Narrow" pitchFamily="34" charset="0"/>
              </a:rPr>
              <a:t>Sindrome multifattoriale caratterizzata da un rapido decadimento delle risorse psicofisiche e da un </a:t>
            </a:r>
            <a:r>
              <a:rPr lang="it-IT" sz="3600" b="1" dirty="0" smtClean="0">
                <a:solidFill>
                  <a:srgbClr val="FF0000"/>
                </a:solidFill>
                <a:latin typeface="Arial Narrow" pitchFamily="34" charset="0"/>
              </a:rPr>
              <a:t>peggioramento delle prestazioni professionali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sz="2400" dirty="0">
              <a:latin typeface="Arial Narrow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sz="2400" dirty="0" smtClean="0">
              <a:latin typeface="Arial Narrow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sz="2400" dirty="0"/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96188" y="0"/>
            <a:ext cx="1557337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terreno di sviluppo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276872"/>
            <a:ext cx="9144000" cy="4824536"/>
          </a:xfrm>
        </p:spPr>
        <p:txBody>
          <a:bodyPr rtlCol="0">
            <a:normAutofit/>
          </a:bodyPr>
          <a:lstStyle/>
          <a:p>
            <a:pPr marL="118872" indent="0">
              <a:spcBef>
                <a:spcPts val="0"/>
              </a:spcBef>
              <a:buNone/>
              <a:defRPr/>
            </a:pPr>
            <a:endParaRPr lang="it-IT" sz="2600" dirty="0">
              <a:latin typeface="Arial Narrow" pitchFamily="34" charset="0"/>
            </a:endParaRPr>
          </a:p>
          <a:p>
            <a:pPr marL="118872" indent="0">
              <a:spcBef>
                <a:spcPts val="0"/>
              </a:spcBef>
              <a:buNone/>
              <a:defRPr/>
            </a:pPr>
            <a:r>
              <a:rPr lang="it-IT" sz="2600" dirty="0" smtClean="0">
                <a:latin typeface="Arial Narrow" pitchFamily="34" charset="0"/>
              </a:rPr>
              <a:t>. </a:t>
            </a:r>
          </a:p>
          <a:p>
            <a:pPr marL="438912" indent="-320040">
              <a:spcBef>
                <a:spcPts val="0"/>
              </a:spcBef>
              <a:buFont typeface="Wingdings 2"/>
              <a:buChar char=""/>
              <a:defRPr/>
            </a:pPr>
            <a:endParaRPr lang="it-IT" sz="2600" dirty="0" smtClean="0">
              <a:latin typeface="Arial Narrow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2253" y="2952420"/>
            <a:ext cx="1713380" cy="1140177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50123">
            <a:off x="156644" y="1906099"/>
            <a:ext cx="2466975" cy="1847850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170258">
            <a:off x="5636998" y="4967988"/>
            <a:ext cx="2371725" cy="1933575"/>
          </a:xfrm>
          <a:prstGeom prst="rect">
            <a:avLst/>
          </a:prstGeom>
        </p:spPr>
      </p:pic>
      <p:graphicFrame>
        <p:nvGraphicFramePr>
          <p:cNvPr id="9" name="Diagramma 8"/>
          <p:cNvGraphicFramePr/>
          <p:nvPr>
            <p:extLst>
              <p:ext uri="{D42A27DB-BD31-4B8C-83A1-F6EECF244321}">
                <p14:modId xmlns:p14="http://schemas.microsoft.com/office/powerpoint/2010/main" val="1721882794"/>
              </p:ext>
            </p:extLst>
          </p:nvPr>
        </p:nvGraphicFramePr>
        <p:xfrm>
          <a:off x="2555776" y="2262562"/>
          <a:ext cx="4704184" cy="3083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10" name="Immagin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611776"/>
            <a:ext cx="2714625" cy="168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108520" y="22527"/>
            <a:ext cx="851535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tappe del </a:t>
            </a:r>
            <a:r>
              <a:rPr lang="it-IT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burnout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99592" y="1825625"/>
            <a:ext cx="8244408" cy="4351338"/>
          </a:xfrm>
        </p:spPr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sz="2400" dirty="0"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it-IT" sz="2400" dirty="0">
              <a:latin typeface="Arial Narrow" pitchFamily="34" charset="0"/>
            </a:endParaRPr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828475189"/>
              </p:ext>
            </p:extLst>
          </p:nvPr>
        </p:nvGraphicFramePr>
        <p:xfrm>
          <a:off x="0" y="1348090"/>
          <a:ext cx="9143999" cy="55099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11561" y="0"/>
            <a:ext cx="7886700" cy="1325563"/>
          </a:xfrm>
        </p:spPr>
        <p:txBody>
          <a:bodyPr>
            <a:normAutofit/>
          </a:bodyPr>
          <a:lstStyle/>
          <a:p>
            <a:r>
              <a:rPr lang="it-IT" dirty="0" smtClean="0"/>
              <a:t>Le reazioni </a:t>
            </a:r>
            <a:r>
              <a:rPr lang="it-IT" dirty="0" err="1" smtClean="0"/>
              <a:t>disadattive</a:t>
            </a:r>
            <a:r>
              <a:rPr lang="it-IT" dirty="0" smtClean="0"/>
              <a:t> del </a:t>
            </a:r>
            <a:r>
              <a:rPr lang="it-IT" dirty="0" err="1" smtClean="0"/>
              <a:t>Caregiver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1" y="1772939"/>
            <a:ext cx="7920880" cy="4824413"/>
          </a:xfrm>
        </p:spPr>
        <p:txBody>
          <a:bodyPr>
            <a:normAutofit/>
          </a:bodyPr>
          <a:lstStyle/>
          <a:p>
            <a:r>
              <a:rPr lang="it-IT" dirty="0" smtClean="0"/>
              <a:t>1- </a:t>
            </a:r>
            <a:r>
              <a:rPr lang="it-IT" dirty="0" err="1" smtClean="0"/>
              <a:t>Iper-razionalizazione</a:t>
            </a:r>
            <a:endParaRPr lang="it-IT" dirty="0" smtClean="0"/>
          </a:p>
          <a:p>
            <a:pPr marL="512763" lvl="1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rgbClr val="CC0000"/>
              </a:buClr>
              <a:buFont typeface="Times"/>
              <a:buChar char="•"/>
            </a:pPr>
            <a:endParaRPr lang="en-US" sz="1600" dirty="0" smtClean="0">
              <a:solidFill>
                <a:srgbClr val="000066"/>
              </a:solidFill>
            </a:endParaRPr>
          </a:p>
          <a:p>
            <a:r>
              <a:rPr lang="it-IT" dirty="0" smtClean="0"/>
              <a:t>2- Elevati livelli d’ansia</a:t>
            </a:r>
          </a:p>
          <a:p>
            <a:endParaRPr lang="it-IT" dirty="0" smtClean="0"/>
          </a:p>
          <a:p>
            <a:r>
              <a:rPr lang="it-IT" dirty="0" smtClean="0"/>
              <a:t>3- Isolamento</a:t>
            </a:r>
          </a:p>
          <a:p>
            <a:endParaRPr lang="it-IT" dirty="0" smtClean="0"/>
          </a:p>
          <a:p>
            <a:r>
              <a:rPr lang="it-IT" dirty="0" smtClean="0"/>
              <a:t>4- Depressione</a:t>
            </a:r>
          </a:p>
          <a:p>
            <a:endParaRPr lang="it-IT" dirty="0" smtClean="0"/>
          </a:p>
          <a:p>
            <a:r>
              <a:rPr lang="it-IT" dirty="0" smtClean="0"/>
              <a:t>5- Altri disturbi psichiatrici</a:t>
            </a:r>
          </a:p>
          <a:p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196752"/>
            <a:ext cx="3686175" cy="485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/>
          <a:lstStyle/>
          <a:p>
            <a:r>
              <a:rPr lang="it-IT" dirty="0" smtClean="0"/>
              <a:t>Il processo della disillusione</a:t>
            </a:r>
            <a:endParaRPr lang="it-IT" dirty="0"/>
          </a:p>
        </p:txBody>
      </p:sp>
      <p:sp>
        <p:nvSpPr>
          <p:cNvPr id="155660" name="AutoShape 12"/>
          <p:cNvSpPr>
            <a:spLocks noChangeArrowheads="1"/>
          </p:cNvSpPr>
          <p:nvPr/>
        </p:nvSpPr>
        <p:spPr bwMode="auto">
          <a:xfrm>
            <a:off x="1331640" y="5373216"/>
            <a:ext cx="6048672" cy="762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flip="none" rotWithShape="1">
            <a:gsLst>
              <a:gs pos="0">
                <a:srgbClr val="C00000"/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0800000" scaled="0"/>
            <a:tileRect/>
          </a:gradFill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50800" dir="7020000" algn="ctr" rotWithShape="0">
              <a:srgbClr val="000000">
                <a:alpha val="44000"/>
              </a:srgbClr>
            </a:outerShdw>
          </a:effectLst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CA"/>
          </a:p>
        </p:txBody>
      </p:sp>
      <p:graphicFrame>
        <p:nvGraphicFramePr>
          <p:cNvPr id="2" name="Diagramma 1"/>
          <p:cNvGraphicFramePr/>
          <p:nvPr>
            <p:extLst>
              <p:ext uri="{D42A27DB-BD31-4B8C-83A1-F6EECF244321}">
                <p14:modId xmlns:p14="http://schemas.microsoft.com/office/powerpoint/2010/main" val="1929230462"/>
              </p:ext>
            </p:extLst>
          </p:nvPr>
        </p:nvGraphicFramePr>
        <p:xfrm>
          <a:off x="1403648" y="836712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8951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529" name="Rectangle 33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04900"/>
          </a:xfrm>
          <a:noFill/>
          <a:ln/>
        </p:spPr>
        <p:txBody>
          <a:bodyPr>
            <a:normAutofit/>
          </a:bodyPr>
          <a:lstStyle/>
          <a:p>
            <a:r>
              <a:rPr lang="it-IT" dirty="0" err="1" smtClean="0"/>
              <a:t>Health</a:t>
            </a:r>
            <a:r>
              <a:rPr lang="it-IT" dirty="0" smtClean="0"/>
              <a:t> care </a:t>
            </a:r>
            <a:r>
              <a:rPr lang="it-IT" dirty="0" err="1" smtClean="0"/>
              <a:t>providers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 </a:t>
            </a:r>
            <a:r>
              <a:rPr lang="it-IT" dirty="0" err="1" smtClean="0"/>
              <a:t>emotional</a:t>
            </a:r>
            <a:r>
              <a:rPr lang="it-IT" dirty="0" smtClean="0"/>
              <a:t> </a:t>
            </a:r>
            <a:r>
              <a:rPr lang="it-IT" dirty="0" err="1" smtClean="0"/>
              <a:t>distress</a:t>
            </a:r>
            <a:endParaRPr lang="en-US" dirty="0"/>
          </a:p>
        </p:txBody>
      </p:sp>
      <p:graphicFrame>
        <p:nvGraphicFramePr>
          <p:cNvPr id="234498" name="Group 2"/>
          <p:cNvGraphicFramePr>
            <a:graphicFrameLocks noGrp="1"/>
          </p:cNvGraphicFramePr>
          <p:nvPr>
            <p:ph type="tbl" idx="1"/>
          </p:nvPr>
        </p:nvGraphicFramePr>
        <p:xfrm>
          <a:off x="184639" y="1341439"/>
          <a:ext cx="8774723" cy="5191443"/>
        </p:xfrm>
        <a:graphic>
          <a:graphicData uri="http://schemas.openxmlformats.org/drawingml/2006/table">
            <a:tbl>
              <a:tblPr/>
              <a:tblGrid>
                <a:gridCol w="5983166"/>
                <a:gridCol w="1284515"/>
                <a:gridCol w="1507042"/>
              </a:tblGrid>
              <a:tr h="7604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2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Items</a:t>
                      </a:r>
                      <a:endParaRPr kumimoji="0" lang="it-IT" sz="2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Burnout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 burnout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71913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paid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little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attention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the social or personal impact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of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an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illness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on a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patient</a:t>
                      </a: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82%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51%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7874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had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little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emotional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reaction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the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death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of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one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of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my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patient</a:t>
                      </a: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72%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18%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8572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felt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guilty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about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how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I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treated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one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of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my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patients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from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a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humanitarian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standpoint</a:t>
                      </a: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48%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11%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0953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made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treatment or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medication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errors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that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were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not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due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to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lack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of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knowledge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or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inexperience</a:t>
                      </a: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49%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2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15%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255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I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did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not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fully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discuss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treatment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options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or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answer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 a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patient</a:t>
                      </a:r>
                      <a:r>
                        <a:rPr kumimoji="0" lang="it-IT" sz="2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’s </a:t>
                      </a:r>
                      <a:r>
                        <a:rPr kumimoji="0" lang="it-IT" sz="2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question</a:t>
                      </a:r>
                      <a:endParaRPr kumimoji="0" lang="it-IT" sz="2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0"/>
                      </a:endParaRPr>
                    </a:p>
                  </a:txBody>
                  <a:tcPr marL="84406" marR="8440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56%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5000"/>
                        <a:buFont typeface="Wingdings" charset="0"/>
                        <a:buNone/>
                        <a:tabLst/>
                      </a:pPr>
                      <a:r>
                        <a:rPr kumimoji="0" lang="it-IT" sz="2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0"/>
                        </a:rPr>
                        <a:t>28%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34528" name="Text Box 32"/>
          <p:cNvSpPr txBox="1">
            <a:spLocks noChangeArrowheads="1"/>
          </p:cNvSpPr>
          <p:nvPr/>
        </p:nvSpPr>
        <p:spPr bwMode="auto">
          <a:xfrm>
            <a:off x="3851920" y="6457890"/>
            <a:ext cx="4769954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it-IT" sz="2000" b="1" i="1" dirty="0" err="1">
                <a:latin typeface="Arial" charset="0"/>
              </a:rPr>
              <a:t>Shanefelt</a:t>
            </a:r>
            <a:r>
              <a:rPr lang="it-IT" sz="2000" b="1" i="1" dirty="0">
                <a:latin typeface="Arial" charset="0"/>
              </a:rPr>
              <a:t> </a:t>
            </a:r>
            <a:r>
              <a:rPr lang="it-IT" sz="2000" b="1" i="1" dirty="0" err="1">
                <a:latin typeface="Arial" charset="0"/>
              </a:rPr>
              <a:t>et</a:t>
            </a:r>
            <a:r>
              <a:rPr lang="it-IT" sz="2000" b="1" i="1" dirty="0">
                <a:latin typeface="Arial" charset="0"/>
              </a:rPr>
              <a:t> al., </a:t>
            </a:r>
            <a:r>
              <a:rPr lang="it-IT" sz="2000" b="1" i="1" dirty="0" err="1">
                <a:latin typeface="Arial" charset="0"/>
              </a:rPr>
              <a:t>Ann</a:t>
            </a:r>
            <a:r>
              <a:rPr lang="it-IT" sz="2000" b="1" i="1" dirty="0">
                <a:latin typeface="Arial" charset="0"/>
              </a:rPr>
              <a:t> </a:t>
            </a:r>
            <a:r>
              <a:rPr lang="it-IT" sz="2000" b="1" i="1" dirty="0" err="1">
                <a:latin typeface="Arial" charset="0"/>
              </a:rPr>
              <a:t>Intern</a:t>
            </a:r>
            <a:r>
              <a:rPr lang="it-IT" sz="2000" b="1" i="1" dirty="0">
                <a:latin typeface="Arial" charset="0"/>
              </a:rPr>
              <a:t> </a:t>
            </a:r>
            <a:r>
              <a:rPr lang="it-IT" sz="2000" b="1" i="1" dirty="0" err="1">
                <a:latin typeface="Arial" charset="0"/>
              </a:rPr>
              <a:t>Med</a:t>
            </a:r>
            <a:r>
              <a:rPr lang="it-IT" sz="2000" b="1" i="1" dirty="0">
                <a:latin typeface="Arial" charset="0"/>
              </a:rPr>
              <a:t>, 2002</a:t>
            </a:r>
          </a:p>
        </p:txBody>
      </p:sp>
    </p:spTree>
    <p:extLst>
      <p:ext uri="{BB962C8B-B14F-4D97-AF65-F5344CB8AC3E}">
        <p14:creationId xmlns:p14="http://schemas.microsoft.com/office/powerpoint/2010/main" val="2806767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4339" y="9634"/>
            <a:ext cx="7886700" cy="1325563"/>
          </a:xfrm>
        </p:spPr>
        <p:txBody>
          <a:bodyPr>
            <a:normAutofit/>
          </a:bodyPr>
          <a:lstStyle/>
          <a:p>
            <a:r>
              <a:rPr lang="it-IT" sz="3200" dirty="0" smtClean="0"/>
              <a:t>Prendersi cura: un compito impegnativo</a:t>
            </a:r>
            <a:endParaRPr lang="nl-NL" sz="3200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/>
          </a:bodyPr>
          <a:lstStyle/>
          <a:p>
            <a:endParaRPr lang="en-US" b="0" dirty="0" smtClean="0"/>
          </a:p>
          <a:p>
            <a:endParaRPr lang="en-US" b="0" dirty="0"/>
          </a:p>
          <a:p>
            <a:endParaRPr lang="en-US" b="0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867883"/>
            <a:ext cx="4105888" cy="389032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395" y="1435835"/>
            <a:ext cx="2736304" cy="864096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6445640" y="2492896"/>
            <a:ext cx="2360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Elevata esposizione emotiva</a:t>
            </a:r>
            <a:endParaRPr lang="it-IT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755" y="3950350"/>
            <a:ext cx="2518848" cy="136037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07504" y="5335624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Responsabilità di valutazioni complesse</a:t>
            </a:r>
            <a:endParaRPr lang="it-IT" dirty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28387"/>
            <a:ext cx="2664296" cy="1790700"/>
          </a:xfrm>
          <a:prstGeom prst="rect">
            <a:avLst/>
          </a:prstGeom>
        </p:spPr>
      </p:pic>
      <p:sp>
        <p:nvSpPr>
          <p:cNvPr id="8" name="CasellaDiTesto 7"/>
          <p:cNvSpPr txBox="1"/>
          <p:nvPr/>
        </p:nvSpPr>
        <p:spPr>
          <a:xfrm>
            <a:off x="244275" y="3090590"/>
            <a:ext cx="219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Aspettative magiche</a:t>
            </a:r>
            <a:endParaRPr lang="it-IT" dirty="0"/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01" y="3417157"/>
            <a:ext cx="2123728" cy="1375836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6434601" y="4747757"/>
            <a:ext cx="21237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Tendenze a varcare i confini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557146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Individuo o ambiente?</a:t>
            </a:r>
            <a:endParaRPr lang="it-IT" dirty="0"/>
          </a:p>
        </p:txBody>
      </p:sp>
      <p:sp>
        <p:nvSpPr>
          <p:cNvPr id="22531" name="Segnaposto contenuto 2"/>
          <p:cNvSpPr>
            <a:spLocks noGrp="1"/>
          </p:cNvSpPr>
          <p:nvPr>
            <p:ph idx="1"/>
          </p:nvPr>
        </p:nvSpPr>
        <p:spPr>
          <a:xfrm>
            <a:off x="0" y="1325564"/>
            <a:ext cx="9144000" cy="5532436"/>
          </a:xfrm>
        </p:spPr>
        <p:txBody>
          <a:bodyPr>
            <a:normAutofit/>
          </a:bodyPr>
          <a:lstStyle/>
          <a:p>
            <a:pPr eaLnBrk="1" hangingPunct="1">
              <a:buClr>
                <a:srgbClr val="F0AD00"/>
              </a:buClr>
            </a:pPr>
            <a:endParaRPr lang="it-IT" sz="2000" dirty="0" smtClean="0">
              <a:latin typeface="Arial Narrow" pitchFamily="34" charset="0"/>
            </a:endParaRPr>
          </a:p>
          <a:p>
            <a:pPr eaLnBrk="1" hangingPunct="1">
              <a:buClr>
                <a:srgbClr val="F0AD00"/>
              </a:buClr>
            </a:pPr>
            <a:r>
              <a:rPr lang="it-IT" sz="2000" dirty="0" smtClean="0">
                <a:latin typeface="Arial Narrow" pitchFamily="34" charset="0"/>
              </a:rPr>
              <a:t>Spesso si ritiene che il </a:t>
            </a:r>
            <a:r>
              <a:rPr lang="it-IT" sz="2000" dirty="0" err="1" smtClean="0">
                <a:latin typeface="Arial Narrow" pitchFamily="34" charset="0"/>
              </a:rPr>
              <a:t>burnout</a:t>
            </a:r>
            <a:r>
              <a:rPr lang="it-IT" sz="2000" dirty="0" smtClean="0">
                <a:latin typeface="Arial Narrow" pitchFamily="34" charset="0"/>
              </a:rPr>
              <a:t> sia in primo luogo un problema dell’individuo, le persone manifesterebbero tale disturbo a causa di difetti del loro carattere, del loro comportamento o nella loro capacità lavorativa. </a:t>
            </a:r>
            <a:r>
              <a:rPr lang="it-IT" sz="2000" b="1" dirty="0" smtClean="0">
                <a:latin typeface="Arial Narrow" pitchFamily="34" charset="0"/>
              </a:rPr>
              <a:t>In base a questo punto di vista, sarebbero gli individui a rappresentare il problema, e la soluzione starebbe nel lavorare su di loro o nel sostituirli.</a:t>
            </a:r>
          </a:p>
          <a:p>
            <a:pPr eaLnBrk="1" hangingPunct="1">
              <a:buClr>
                <a:srgbClr val="F0AD00"/>
              </a:buClr>
            </a:pPr>
            <a:endParaRPr lang="it-IT" sz="2000" dirty="0" smtClean="0">
              <a:latin typeface="Arial Narrow" pitchFamily="34" charset="0"/>
            </a:endParaRPr>
          </a:p>
          <a:p>
            <a:pPr eaLnBrk="1" hangingPunct="1">
              <a:buClr>
                <a:srgbClr val="F0AD00"/>
              </a:buClr>
            </a:pPr>
            <a:endParaRPr lang="it-IT" sz="2000" dirty="0" smtClean="0">
              <a:latin typeface="Arial Narrow" pitchFamily="34" charset="0"/>
            </a:endParaRPr>
          </a:p>
          <a:p>
            <a:pPr eaLnBrk="1" hangingPunct="1">
              <a:buClr>
                <a:srgbClr val="F0AD00"/>
              </a:buClr>
            </a:pPr>
            <a:r>
              <a:rPr lang="it-IT" sz="2000" dirty="0" smtClean="0">
                <a:latin typeface="Arial Narrow" pitchFamily="34" charset="0"/>
              </a:rPr>
              <a:t>Vari studi hanno dimostrato invece che il </a:t>
            </a:r>
            <a:r>
              <a:rPr lang="it-IT" sz="2000" dirty="0" err="1" smtClean="0">
                <a:latin typeface="Arial Narrow" pitchFamily="34" charset="0"/>
              </a:rPr>
              <a:t>burnout</a:t>
            </a:r>
            <a:r>
              <a:rPr lang="it-IT" sz="2000" dirty="0" smtClean="0">
                <a:latin typeface="Arial Narrow" pitchFamily="34" charset="0"/>
              </a:rPr>
              <a:t> – anche se può venire facilitato da caratteristiche individuali </a:t>
            </a:r>
            <a:r>
              <a:rPr lang="it-IT" sz="2000" b="1" dirty="0" smtClean="0">
                <a:latin typeface="Arial Narrow" pitchFamily="34" charset="0"/>
              </a:rPr>
              <a:t>- non è un problema dell’individuo in sé, ma del contesto sociale nel quale opera</a:t>
            </a:r>
            <a:r>
              <a:rPr lang="it-IT" sz="2000" dirty="0" smtClean="0">
                <a:latin typeface="Arial Narrow" pitchFamily="34" charset="0"/>
              </a:rPr>
              <a:t>. Il lavoro modella il modo in cui le persone interagiscono tra di loro e il modo in cui ricoprono la propria mansione. </a:t>
            </a:r>
          </a:p>
          <a:p>
            <a:pPr eaLnBrk="1" hangingPunct="1">
              <a:buClr>
                <a:srgbClr val="F0AD00"/>
              </a:buClr>
            </a:pPr>
            <a:endParaRPr lang="it-IT" sz="2000" dirty="0" smtClean="0">
              <a:latin typeface="Arial Narrow" pitchFamily="34" charset="0"/>
            </a:endParaRPr>
          </a:p>
          <a:p>
            <a:pPr eaLnBrk="1" hangingPunct="1">
              <a:buClr>
                <a:srgbClr val="F0AD00"/>
              </a:buClr>
            </a:pPr>
            <a:r>
              <a:rPr lang="it-IT" sz="3200" dirty="0" smtClean="0">
                <a:latin typeface="Arial Narrow" pitchFamily="34" charset="0"/>
              </a:rPr>
              <a:t>Quando l’ambiente di lavoro non riconosce l’aspetto umano del lavoro stesso, il rischio di </a:t>
            </a:r>
            <a:r>
              <a:rPr lang="it-IT" sz="3200" dirty="0" err="1" smtClean="0">
                <a:latin typeface="Arial Narrow" pitchFamily="34" charset="0"/>
              </a:rPr>
              <a:t>burnout</a:t>
            </a:r>
            <a:r>
              <a:rPr lang="it-IT" sz="3200" dirty="0" smtClean="0">
                <a:latin typeface="Arial Narrow" pitchFamily="34" charset="0"/>
              </a:rPr>
              <a:t> aumenta.</a:t>
            </a:r>
          </a:p>
          <a:p>
            <a:pPr eaLnBrk="1" hangingPunct="1"/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51535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 contagio</a:t>
            </a:r>
            <a:endParaRPr lang="it-IT" dirty="0"/>
          </a:p>
        </p:txBody>
      </p:sp>
      <p:sp>
        <p:nvSpPr>
          <p:cNvPr id="23555" name="Segnaposto contenuto 2"/>
          <p:cNvSpPr>
            <a:spLocks noGrp="1"/>
          </p:cNvSpPr>
          <p:nvPr>
            <p:ph idx="1"/>
          </p:nvPr>
        </p:nvSpPr>
        <p:spPr>
          <a:xfrm>
            <a:off x="614484" y="1484784"/>
            <a:ext cx="7886700" cy="4351338"/>
          </a:xfrm>
        </p:spPr>
        <p:txBody>
          <a:bodyPr>
            <a:normAutofit/>
          </a:bodyPr>
          <a:lstStyle/>
          <a:p>
            <a:pPr eaLnBrk="1" hangingPunct="1">
              <a:buClr>
                <a:srgbClr val="F0AD00"/>
              </a:buClr>
              <a:buNone/>
            </a:pPr>
            <a:endParaRPr lang="it-IT" sz="2000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eaLnBrk="1" hangingPunct="1">
              <a:buClr>
                <a:srgbClr val="F0AD00"/>
              </a:buClr>
            </a:pPr>
            <a:endParaRPr lang="it-IT" sz="2000" dirty="0" smtClean="0">
              <a:latin typeface="Arial Narrow" pitchFamily="34" charset="0"/>
            </a:endParaRPr>
          </a:p>
          <a:p>
            <a:pPr eaLnBrk="1" hangingPunct="1">
              <a:buClr>
                <a:srgbClr val="F0AD00"/>
              </a:buClr>
            </a:pPr>
            <a:endParaRPr lang="it-IT" sz="2000" dirty="0" smtClean="0">
              <a:latin typeface="Arial Narrow" pitchFamily="34" charset="0"/>
            </a:endParaRPr>
          </a:p>
          <a:p>
            <a:pPr marL="0" indent="0" eaLnBrk="1" hangingPunct="1">
              <a:buClr>
                <a:srgbClr val="F0AD00"/>
              </a:buClr>
              <a:buNone/>
            </a:pPr>
            <a:r>
              <a:rPr lang="it-IT" sz="3200" dirty="0" smtClean="0">
                <a:latin typeface="Arial Narrow" pitchFamily="34" charset="0"/>
              </a:rPr>
              <a:t>Il </a:t>
            </a:r>
            <a:r>
              <a:rPr lang="it-IT" sz="3200" dirty="0" err="1" smtClean="0">
                <a:latin typeface="Arial Narrow" pitchFamily="34" charset="0"/>
              </a:rPr>
              <a:t>burnout</a:t>
            </a:r>
            <a:r>
              <a:rPr lang="it-IT" sz="3200" dirty="0" smtClean="0">
                <a:latin typeface="Arial Narrow" pitchFamily="34" charset="0"/>
              </a:rPr>
              <a:t> non è affatto un problema che riguarda solo chi ne è affetto, ma è una “malattia” contagiosa che si propaga in maniera da un membro dell’èquipe all’altro e dall’èquipe agli utenti e può riguardare quindi l’intera organizzazione.</a:t>
            </a:r>
          </a:p>
          <a:p>
            <a:pPr eaLnBrk="1" hangingPunct="1"/>
            <a:endParaRPr lang="it-IT" dirty="0" smtClean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2750" y="5267325"/>
            <a:ext cx="3238500" cy="140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65126"/>
            <a:ext cx="851535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 cause più frequenti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t-IT" sz="2400" dirty="0" smtClean="0">
                <a:latin typeface="Arial Narrow" pitchFamily="34" charset="0"/>
              </a:rPr>
              <a:t>Alcune delle cause </a:t>
            </a:r>
            <a:r>
              <a:rPr lang="it-IT" sz="2400" dirty="0">
                <a:latin typeface="Arial Narrow" pitchFamily="34" charset="0"/>
              </a:rPr>
              <a:t>specifiche sono</a:t>
            </a:r>
            <a:r>
              <a:rPr lang="it-IT" sz="2400" dirty="0" smtClean="0">
                <a:latin typeface="Arial Narrow" pitchFamily="34" charset="0"/>
              </a:rPr>
              <a:t>: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it-IT" sz="2400" dirty="0">
              <a:latin typeface="Arial Narrow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400" dirty="0">
                <a:latin typeface="Arial Narrow" pitchFamily="34" charset="0"/>
              </a:rPr>
              <a:t>sovraccarico di lavoro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400" dirty="0">
                <a:latin typeface="Arial Narrow" pitchFamily="34" charset="0"/>
              </a:rPr>
              <a:t>mancanza di controllo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400" dirty="0">
                <a:latin typeface="Arial Narrow" pitchFamily="34" charset="0"/>
              </a:rPr>
              <a:t>gratificazioni insufficienti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400" dirty="0">
                <a:latin typeface="Arial Narrow" pitchFamily="34" charset="0"/>
              </a:rPr>
              <a:t>crollo del senso di appartenenza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400" dirty="0">
                <a:latin typeface="Arial Narrow" pitchFamily="34" charset="0"/>
              </a:rPr>
              <a:t>assenza di equità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400" dirty="0">
                <a:latin typeface="Arial Narrow" pitchFamily="34" charset="0"/>
              </a:rPr>
              <a:t>valori contrastanti </a:t>
            </a:r>
            <a:endParaRPr lang="it-IT" sz="2400" dirty="0" smtClean="0">
              <a:latin typeface="Arial Narrow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400" dirty="0" smtClean="0">
                <a:latin typeface="Arial Narrow" pitchFamily="34" charset="0"/>
              </a:rPr>
              <a:t>avere a che fare con elevati livelli di sofferenza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400" dirty="0" smtClean="0">
                <a:latin typeface="Arial Narrow" pitchFamily="34" charset="0"/>
              </a:rPr>
              <a:t>frequenti perdite o lutti</a:t>
            </a:r>
            <a:endParaRPr lang="it-IT" sz="2400" dirty="0">
              <a:latin typeface="Arial Narrow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it-IT" sz="2400" dirty="0">
                <a:latin typeface="Arial Narrow" pitchFamily="34" charset="0"/>
              </a:rPr>
              <a:t>scarsa remunerazione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>
                <a:latin typeface="Arial Black" pitchFamily="34" charset="0"/>
              </a:rPr>
              <a:t>Fattori predisponenti al </a:t>
            </a:r>
            <a:r>
              <a:rPr lang="it-IT" dirty="0" err="1" smtClean="0">
                <a:latin typeface="Arial Black" pitchFamily="34" charset="0"/>
              </a:rPr>
              <a:t>burnout</a:t>
            </a:r>
            <a:endParaRPr lang="it-IT" dirty="0">
              <a:latin typeface="Arial Black" pitchFamily="34" charset="0"/>
            </a:endParaRPr>
          </a:p>
        </p:txBody>
      </p:sp>
      <p:graphicFrame>
        <p:nvGraphicFramePr>
          <p:cNvPr id="212996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9653782"/>
              </p:ext>
            </p:extLst>
          </p:nvPr>
        </p:nvGraphicFramePr>
        <p:xfrm>
          <a:off x="628650" y="1341438"/>
          <a:ext cx="8335838" cy="533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3" name="Acrobat Document" r:id="rId3" imgW="5598000" imgH="6682320" progId="AcroExch.Document.7">
                  <p:embed/>
                </p:oleObj>
              </mc:Choice>
              <mc:Fallback>
                <p:oleObj name="Acrobat Document" r:id="rId3" imgW="5598000" imgH="6682320" progId="AcroExch.Document.7">
                  <p:embed/>
                  <p:pic>
                    <p:nvPicPr>
                      <p:cNvPr id="0" name="Picture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" y="1341438"/>
                        <a:ext cx="8335838" cy="533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sellaDiTesto 3"/>
          <p:cNvSpPr txBox="1"/>
          <p:nvPr/>
        </p:nvSpPr>
        <p:spPr>
          <a:xfrm>
            <a:off x="5220072" y="1484784"/>
            <a:ext cx="20162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>
                <a:latin typeface="Segoe Script" pitchFamily="34" charset="0"/>
              </a:rPr>
              <a:t>“Prendersi cura dei pazienti è la parte facile!”</a:t>
            </a:r>
            <a:endParaRPr lang="it-IT" sz="2400" dirty="0"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65126"/>
            <a:ext cx="8515350" cy="1325563"/>
          </a:xfrm>
        </p:spPr>
        <p:txBody>
          <a:bodyPr>
            <a:normAutofit fontScale="90000"/>
          </a:bodyPr>
          <a:lstStyle/>
          <a:p>
            <a:pPr marL="118872">
              <a:spcBef>
                <a:spcPts val="0"/>
              </a:spcBef>
              <a:defRPr/>
            </a:pPr>
            <a:r>
              <a:rPr lang="it-IT" sz="3600" dirty="0">
                <a:latin typeface="Arial Narrow" pitchFamily="34" charset="0"/>
              </a:rPr>
              <a:t>Fattori individuali</a:t>
            </a:r>
            <a:r>
              <a:rPr lang="it-IT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it-IT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it-IT" sz="3200" dirty="0">
                <a:latin typeface="Arial Narrow" pitchFamily="34" charset="0"/>
              </a:rPr>
              <a:t>Caratteristiche di personalità</a:t>
            </a:r>
            <a:br>
              <a:rPr lang="it-IT" sz="3200" dirty="0">
                <a:latin typeface="Arial Narrow" pitchFamily="34" charset="0"/>
              </a:rPr>
            </a:br>
            <a:endParaRPr lang="it-IT" sz="32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sz="2200" dirty="0">
              <a:latin typeface="Arial Narrow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it-IT" sz="2200" dirty="0">
                <a:latin typeface="Arial Narrow" pitchFamily="34" charset="0"/>
              </a:rPr>
              <a:t>introversione (incapacità di lavorare in équipe)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it-IT" sz="2200" dirty="0">
                <a:latin typeface="Arial Narrow" pitchFamily="34" charset="0"/>
              </a:rPr>
              <a:t>tendenza a porsi obiettivi irrealistici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it-IT" sz="2200" dirty="0">
                <a:latin typeface="Arial Narrow" pitchFamily="34" charset="0"/>
              </a:rPr>
              <a:t>adottare uno stile di vita iperattivo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it-IT" sz="2200" dirty="0">
                <a:latin typeface="Arial Narrow" pitchFamily="34" charset="0"/>
              </a:rPr>
              <a:t>personalità autoritaria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it-IT" sz="2200" dirty="0">
                <a:latin typeface="Arial Narrow" pitchFamily="34" charset="0"/>
              </a:rPr>
              <a:t>abnegazione al lavoro, inteso come sostituzione della vita sociale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it-IT" sz="2200" dirty="0">
                <a:latin typeface="Arial Narrow" pitchFamily="34" charset="0"/>
              </a:rPr>
              <a:t>concetto di se stessi come indispensabili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it-IT" sz="2200" dirty="0" smtClean="0">
                <a:latin typeface="Arial Narrow" pitchFamily="34" charset="0"/>
              </a:rPr>
              <a:t>aspettative </a:t>
            </a:r>
            <a:r>
              <a:rPr lang="it-IT" sz="2200" dirty="0">
                <a:latin typeface="Arial Narrow" pitchFamily="34" charset="0"/>
              </a:rPr>
              <a:t>professionali </a:t>
            </a:r>
            <a:r>
              <a:rPr lang="it-IT" sz="2200" dirty="0" smtClean="0">
                <a:latin typeface="Arial Narrow" pitchFamily="34" charset="0"/>
              </a:rPr>
              <a:t>eccessive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it-IT" sz="2200" dirty="0" smtClean="0">
                <a:latin typeface="Arial Narrow" pitchFamily="34" charset="0"/>
              </a:rPr>
              <a:t>idealizzazione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it-IT" sz="2200" dirty="0" smtClean="0">
                <a:latin typeface="Arial Narrow" pitchFamily="34" charset="0"/>
              </a:rPr>
              <a:t>Personalità di </a:t>
            </a:r>
            <a:r>
              <a:rPr lang="it-IT" sz="2200" dirty="0">
                <a:latin typeface="Arial Narrow" pitchFamily="34" charset="0"/>
              </a:rPr>
              <a:t>tipo A: ambizioso, competitivo, esigente sia con se stesso che con gli altri, puntuale, frettoloso, aggressivo </a:t>
            </a:r>
            <a:r>
              <a:rPr lang="it-IT" sz="2200" dirty="0" smtClean="0">
                <a:latin typeface="Arial Narrow" pitchFamily="34" charset="0"/>
              </a:rPr>
              <a:t>.</a:t>
            </a:r>
            <a:endParaRPr lang="it-IT" sz="2200" dirty="0">
              <a:latin typeface="Arial Narrow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dirty="0"/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65126"/>
            <a:ext cx="8515350" cy="1325563"/>
          </a:xfrm>
        </p:spPr>
        <p:txBody>
          <a:bodyPr/>
          <a:lstStyle/>
          <a:p>
            <a:pPr>
              <a:defRPr/>
            </a:pPr>
            <a:r>
              <a:rPr lang="it-IT" sz="3600" dirty="0">
                <a:latin typeface="Arial Narrow" pitchFamily="34" charset="0"/>
              </a:rPr>
              <a:t>Fattori socio-demografici</a:t>
            </a:r>
            <a:br>
              <a:rPr lang="it-IT" sz="3600" dirty="0">
                <a:latin typeface="Arial Narrow" pitchFamily="34" charset="0"/>
              </a:rPr>
            </a:br>
            <a:endParaRPr lang="it-IT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sz="2400" dirty="0" smtClean="0">
              <a:latin typeface="Arial Narrow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sz="2400" dirty="0" smtClean="0">
              <a:latin typeface="Arial Narrow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sz="2400" dirty="0">
              <a:latin typeface="Arial Narrow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sz="2400" dirty="0">
              <a:latin typeface="Arial Narrow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it-IT" sz="2400" dirty="0">
                <a:latin typeface="Arial Narrow" pitchFamily="34" charset="0"/>
              </a:rPr>
              <a:t>differenza di genere (donne più predisposte degli uomini)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it-IT" sz="2400" dirty="0">
                <a:latin typeface="Arial Narrow" pitchFamily="34" charset="0"/>
              </a:rPr>
              <a:t>età (primi anni </a:t>
            </a:r>
            <a:r>
              <a:rPr lang="it-IT" sz="2400" dirty="0" smtClean="0">
                <a:latin typeface="Arial Narrow" pitchFamily="34" charset="0"/>
              </a:rPr>
              <a:t>di carriera </a:t>
            </a:r>
            <a:r>
              <a:rPr lang="it-IT" sz="2400" dirty="0">
                <a:latin typeface="Arial Narrow" pitchFamily="34" charset="0"/>
              </a:rPr>
              <a:t>più predisposti)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it-IT" sz="2400" dirty="0">
                <a:latin typeface="Arial Narrow" pitchFamily="34" charset="0"/>
              </a:rPr>
              <a:t>stato civile (persone senza un compagno stabile più predisposte)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65126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en-US" sz="4000" b="1" dirty="0" err="1" smtClean="0"/>
              <a:t>Fattori</a:t>
            </a:r>
            <a:r>
              <a:rPr lang="en-US" sz="4000" b="1" dirty="0" smtClean="0"/>
              <a:t> </a:t>
            </a:r>
            <a:r>
              <a:rPr lang="en-US" sz="4000" b="1" dirty="0" err="1" smtClean="0"/>
              <a:t>culturali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3100" b="1" dirty="0" err="1" smtClean="0"/>
              <a:t>Miti</a:t>
            </a:r>
            <a:r>
              <a:rPr lang="en-US" sz="3100" b="1" dirty="0" smtClean="0"/>
              <a:t> e false </a:t>
            </a:r>
            <a:r>
              <a:rPr lang="en-US" sz="3100" b="1" dirty="0" err="1" smtClean="0"/>
              <a:t>credenze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sulle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professioni</a:t>
            </a:r>
            <a:r>
              <a:rPr lang="en-US" sz="3100" b="1" dirty="0" smtClean="0"/>
              <a:t> </a:t>
            </a:r>
            <a:r>
              <a:rPr lang="en-US" sz="3100" b="1" dirty="0" err="1" smtClean="0"/>
              <a:t>sanitarie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en-US" sz="4000" dirty="0"/>
          </a:p>
        </p:txBody>
      </p:sp>
      <p:sp>
        <p:nvSpPr>
          <p:cNvPr id="178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n-US" sz="2600" b="1" dirty="0" smtClean="0"/>
          </a:p>
          <a:p>
            <a:pPr>
              <a:buNone/>
            </a:pPr>
            <a:r>
              <a:rPr lang="en-US" sz="2600" dirty="0" smtClean="0"/>
              <a:t>   </a:t>
            </a:r>
          </a:p>
          <a:p>
            <a:pPr>
              <a:buNone/>
            </a:pPr>
            <a:endParaRPr lang="en-US" sz="2600" dirty="0" smtClean="0"/>
          </a:p>
          <a:p>
            <a:pPr>
              <a:buNone/>
            </a:pPr>
            <a:r>
              <a:rPr lang="en-US" sz="2600" dirty="0" smtClean="0"/>
              <a:t>   “Il </a:t>
            </a:r>
            <a:r>
              <a:rPr lang="en-US" sz="2600" dirty="0" err="1" smtClean="0"/>
              <a:t>paziente</a:t>
            </a:r>
            <a:r>
              <a:rPr lang="en-US" sz="2600" dirty="0" smtClean="0"/>
              <a:t> prima </a:t>
            </a:r>
            <a:r>
              <a:rPr lang="en-US" sz="2600" dirty="0" err="1" smtClean="0"/>
              <a:t>di</a:t>
            </a:r>
            <a:r>
              <a:rPr lang="en-US" sz="2600" dirty="0" smtClean="0"/>
              <a:t> </a:t>
            </a:r>
            <a:r>
              <a:rPr lang="en-US" sz="2600" dirty="0" err="1" smtClean="0"/>
              <a:t>tutto</a:t>
            </a:r>
            <a:r>
              <a:rPr lang="en-US" sz="2600" dirty="0" smtClean="0"/>
              <a:t>”   </a:t>
            </a:r>
          </a:p>
          <a:p>
            <a:pPr>
              <a:buNone/>
            </a:pPr>
            <a:r>
              <a:rPr lang="en-US" sz="2600" dirty="0" smtClean="0"/>
              <a:t>   “Non </a:t>
            </a:r>
            <a:r>
              <a:rPr lang="en-US" sz="2600" dirty="0" err="1" smtClean="0"/>
              <a:t>una</a:t>
            </a:r>
            <a:r>
              <a:rPr lang="en-US" sz="2600" dirty="0" smtClean="0"/>
              <a:t> </a:t>
            </a:r>
            <a:r>
              <a:rPr lang="en-US" sz="2600" dirty="0" err="1" smtClean="0"/>
              <a:t>professione</a:t>
            </a:r>
            <a:r>
              <a:rPr lang="en-US" sz="2600" dirty="0" smtClean="0"/>
              <a:t> ma </a:t>
            </a:r>
            <a:r>
              <a:rPr lang="en-US" sz="2600" dirty="0" err="1" smtClean="0"/>
              <a:t>una</a:t>
            </a:r>
            <a:r>
              <a:rPr lang="en-US" sz="2600" dirty="0" smtClean="0"/>
              <a:t> </a:t>
            </a:r>
            <a:r>
              <a:rPr lang="en-US" sz="2600" dirty="0" err="1" smtClean="0"/>
              <a:t>missione</a:t>
            </a:r>
            <a:r>
              <a:rPr lang="en-US" sz="2600" dirty="0" smtClean="0"/>
              <a:t>”</a:t>
            </a:r>
          </a:p>
          <a:p>
            <a:pPr>
              <a:buNone/>
            </a:pPr>
            <a:r>
              <a:rPr lang="en-US" sz="2600" dirty="0" smtClean="0"/>
              <a:t>    “Non </a:t>
            </a:r>
            <a:r>
              <a:rPr lang="en-US" sz="2600" dirty="0" err="1" smtClean="0"/>
              <a:t>cerco</a:t>
            </a:r>
            <a:r>
              <a:rPr lang="en-US" sz="2600" dirty="0" smtClean="0"/>
              <a:t> </a:t>
            </a:r>
            <a:r>
              <a:rPr lang="en-US" sz="2600" dirty="0" err="1" smtClean="0"/>
              <a:t>gratificazioni</a:t>
            </a:r>
            <a:r>
              <a:rPr lang="en-US" sz="2600" dirty="0" smtClean="0"/>
              <a:t>”</a:t>
            </a:r>
          </a:p>
          <a:p>
            <a:pPr>
              <a:buNone/>
            </a:pPr>
            <a:r>
              <a:rPr lang="en-US" sz="2600" dirty="0" smtClean="0"/>
              <a:t>    “Io </a:t>
            </a:r>
            <a:r>
              <a:rPr lang="en-US" sz="2600" dirty="0" err="1" smtClean="0"/>
              <a:t>ti</a:t>
            </a:r>
            <a:r>
              <a:rPr lang="en-US" sz="2600" dirty="0" smtClean="0"/>
              <a:t> </a:t>
            </a:r>
            <a:r>
              <a:rPr lang="en-US" sz="2600" dirty="0" err="1" smtClean="0"/>
              <a:t>salverò</a:t>
            </a:r>
            <a:r>
              <a:rPr lang="en-US" sz="2600" dirty="0" smtClean="0"/>
              <a:t>”…</a:t>
            </a:r>
            <a:endParaRPr lang="en-US" sz="2600" dirty="0"/>
          </a:p>
        </p:txBody>
      </p:sp>
      <p:sp>
        <p:nvSpPr>
          <p:cNvPr id="178180" name="Text Box 4"/>
          <p:cNvSpPr txBox="1">
            <a:spLocks noChangeArrowheads="1"/>
          </p:cNvSpPr>
          <p:nvPr/>
        </p:nvSpPr>
        <p:spPr bwMode="auto">
          <a:xfrm>
            <a:off x="9585325" y="194627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4941168"/>
            <a:ext cx="2914141" cy="15729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3674" y="332656"/>
            <a:ext cx="851535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3200" dirty="0" smtClean="0">
                <a:latin typeface="Arial Narrow" pitchFamily="34" charset="0"/>
              </a:rPr>
              <a:t>Una struttura </a:t>
            </a:r>
            <a:r>
              <a:rPr lang="it-IT" sz="3200" dirty="0">
                <a:latin typeface="Arial Narrow" pitchFamily="34" charset="0"/>
              </a:rPr>
              <a:t>organizzativa ambigua</a:t>
            </a:r>
            <a:br>
              <a:rPr lang="it-IT" sz="3200" dirty="0">
                <a:latin typeface="Arial Narrow" pitchFamily="34" charset="0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3674" y="1268760"/>
            <a:ext cx="8481676" cy="5589239"/>
          </a:xfrm>
        </p:spPr>
        <p:txBody>
          <a:bodyPr rtlCol="0">
            <a:normAutofit fontScale="700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dirty="0"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sz="2900" dirty="0"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900" dirty="0" smtClean="0">
                <a:latin typeface="Arial Narrow" pitchFamily="34" charset="0"/>
              </a:rPr>
              <a:t>Ambiguità </a:t>
            </a:r>
            <a:r>
              <a:rPr lang="it-IT" sz="2900" dirty="0">
                <a:latin typeface="Arial Narrow" pitchFamily="34" charset="0"/>
              </a:rPr>
              <a:t>di ruolo: insufficienza di informazioni in relazione ad una determinata posizione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sz="2900" dirty="0" smtClean="0"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900" dirty="0" smtClean="0">
                <a:latin typeface="Arial Narrow" pitchFamily="34" charset="0"/>
              </a:rPr>
              <a:t>Conflitto </a:t>
            </a:r>
            <a:r>
              <a:rPr lang="it-IT" sz="2900" dirty="0">
                <a:latin typeface="Arial Narrow" pitchFamily="34" charset="0"/>
              </a:rPr>
              <a:t>di ruolo:  esistenza di richieste che l’operatore ritiene incompatibili con il proprio ruolo professionale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sz="2900" dirty="0" smtClean="0"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900" dirty="0" smtClean="0">
                <a:latin typeface="Arial Narrow" pitchFamily="34" charset="0"/>
              </a:rPr>
              <a:t>Sovraccarico</a:t>
            </a:r>
            <a:r>
              <a:rPr lang="it-IT" sz="2900" dirty="0">
                <a:latin typeface="Arial Narrow" pitchFamily="34" charset="0"/>
              </a:rPr>
              <a:t>:  quando all’individuo viene assegnato un eccessivo carico di lavoro o un’eccessiva responsabilità, che non gli permettono di portare avanti una buona prestazione lavorativa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sz="2900" dirty="0" smtClean="0"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900" dirty="0" smtClean="0">
                <a:latin typeface="Arial Narrow" pitchFamily="34" charset="0"/>
              </a:rPr>
              <a:t>Mancanza </a:t>
            </a:r>
            <a:r>
              <a:rPr lang="it-IT" sz="2900" dirty="0">
                <a:latin typeface="Arial Narrow" pitchFamily="34" charset="0"/>
              </a:rPr>
              <a:t>di </a:t>
            </a:r>
            <a:r>
              <a:rPr lang="it-IT" sz="2900" dirty="0" smtClean="0">
                <a:latin typeface="Arial Narrow" pitchFamily="34" charset="0"/>
              </a:rPr>
              <a:t>stimoli: </a:t>
            </a:r>
            <a:r>
              <a:rPr lang="it-IT" sz="2900" dirty="0">
                <a:latin typeface="Arial Narrow" pitchFamily="34" charset="0"/>
              </a:rPr>
              <a:t>si riferisce alla monotonia dell’attività lavorativa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sz="2900" dirty="0" smtClean="0"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900" dirty="0" smtClean="0">
                <a:latin typeface="Arial Narrow" pitchFamily="34" charset="0"/>
              </a:rPr>
              <a:t>Struttura </a:t>
            </a:r>
            <a:r>
              <a:rPr lang="it-IT" sz="2900" dirty="0">
                <a:latin typeface="Arial Narrow" pitchFamily="34" charset="0"/>
              </a:rPr>
              <a:t>di potere: riguarda il modo in cui si stabiliscono i processi decisionali e di controllo nell’ambito lavorativo, ovvero la possibilità dell’individuo di partecipare alla presa di decisione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sz="2900" dirty="0" smtClean="0"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900" dirty="0" smtClean="0">
                <a:latin typeface="Arial Narrow" pitchFamily="34" charset="0"/>
              </a:rPr>
              <a:t>Turnazione lavorativa</a:t>
            </a:r>
            <a:r>
              <a:rPr lang="it-IT" sz="2900" dirty="0">
                <a:latin typeface="Arial Narrow" pitchFamily="34" charset="0"/>
              </a:rPr>
              <a:t>: La turnazione e l'orario lavorativo possono favorire l’insorgenza della sindrome; questo avviene più frequentemente nel personale infermieristico, essendo questo più soggetto ad un dispendio di energie psicofisiche, rispetto al personale medico</a:t>
            </a:r>
            <a:r>
              <a:rPr lang="it-IT" sz="2900" dirty="0" smtClean="0">
                <a:latin typeface="Arial Narrow" pitchFamily="34" charset="0"/>
              </a:rPr>
              <a:t>.</a:t>
            </a:r>
            <a:endParaRPr lang="it-IT" sz="2900" dirty="0"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sz="2900" dirty="0" smtClean="0"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900" dirty="0" smtClean="0">
                <a:latin typeface="Arial Narrow" pitchFamily="34" charset="0"/>
              </a:rPr>
              <a:t>Retribuzione </a:t>
            </a:r>
            <a:r>
              <a:rPr lang="it-IT" sz="2900" dirty="0">
                <a:latin typeface="Arial Narrow" pitchFamily="34" charset="0"/>
              </a:rPr>
              <a:t>inadeguata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702915"/>
          </a:xfrm>
        </p:spPr>
        <p:txBody>
          <a:bodyPr>
            <a:normAutofit fontScale="90000"/>
          </a:bodyPr>
          <a:lstStyle/>
          <a:p>
            <a:r>
              <a:rPr lang="it-IT" sz="2800" b="1" dirty="0" smtClean="0"/>
              <a:t>Neuroni specchio: ”Rispecchiare” la sofferenza dei pazienti</a:t>
            </a:r>
            <a:endParaRPr lang="it-IT" sz="2800" b="1" dirty="0"/>
          </a:p>
        </p:txBody>
      </p:sp>
      <p:sp>
        <p:nvSpPr>
          <p:cNvPr id="25498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it-IT" sz="32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it-IT" sz="3200" dirty="0" smtClean="0"/>
              <a:t>Testimoniando la sofferenza, gli operatori attivano le stesse arre cerebrali dei loro pazienti</a:t>
            </a:r>
            <a:endParaRPr lang="it-IT" sz="3200" dirty="0">
              <a:effectLst/>
            </a:endParaRPr>
          </a:p>
          <a:p>
            <a:pPr>
              <a:lnSpc>
                <a:spcPct val="90000"/>
              </a:lnSpc>
            </a:pPr>
            <a:endParaRPr lang="it-IT" sz="2000" dirty="0">
              <a:effectLst/>
            </a:endParaRP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it-IT" sz="2000" dirty="0">
                <a:effectLst/>
              </a:rPr>
              <a:t>     </a:t>
            </a:r>
            <a:endParaRPr lang="it-IT" sz="2000" dirty="0"/>
          </a:p>
        </p:txBody>
      </p:sp>
      <p:pic>
        <p:nvPicPr>
          <p:cNvPr id="254981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1371600"/>
            <a:ext cx="4038600" cy="2439988"/>
          </a:xfrm>
          <a:noFill/>
          <a:ln/>
        </p:spPr>
      </p:pic>
      <p:pic>
        <p:nvPicPr>
          <p:cNvPr id="2549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3970338"/>
            <a:ext cx="34290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534400" cy="12192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+mn-lt"/>
              </a:rPr>
              <a:t>Come </a:t>
            </a:r>
            <a:r>
              <a:rPr lang="en-US" sz="3200" dirty="0" err="1" smtClean="0">
                <a:latin typeface="+mn-lt"/>
              </a:rPr>
              <a:t>il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lutto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può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complicare</a:t>
            </a:r>
            <a:r>
              <a:rPr lang="en-US" sz="3200" dirty="0" smtClean="0">
                <a:latin typeface="+mn-lt"/>
              </a:rPr>
              <a:t> </a:t>
            </a:r>
            <a:r>
              <a:rPr lang="en-US" sz="3200" dirty="0" err="1" smtClean="0">
                <a:latin typeface="+mn-lt"/>
              </a:rPr>
              <a:t>il</a:t>
            </a:r>
            <a:r>
              <a:rPr lang="en-US" sz="3200" dirty="0" smtClean="0">
                <a:latin typeface="+mn-lt"/>
              </a:rPr>
              <a:t> burnout</a:t>
            </a:r>
            <a:endParaRPr lang="en-US" sz="3200" dirty="0">
              <a:latin typeface="+mn-lt"/>
            </a:endParaRPr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>
          <a:xfrm>
            <a:off x="301752" y="2564904"/>
            <a:ext cx="8503920" cy="4536504"/>
          </a:xfrm>
        </p:spPr>
        <p:txBody>
          <a:bodyPr/>
          <a:lstStyle/>
          <a:p>
            <a:r>
              <a:rPr lang="en-US" sz="2800" dirty="0" smtClean="0"/>
              <a:t>Il Caregiver </a:t>
            </a:r>
            <a:r>
              <a:rPr lang="en-US" sz="2800" dirty="0" err="1" smtClean="0"/>
              <a:t>si</a:t>
            </a:r>
            <a:r>
              <a:rPr lang="en-US" sz="2800" dirty="0" smtClean="0"/>
              <a:t> </a:t>
            </a:r>
            <a:r>
              <a:rPr lang="en-US" sz="2800" dirty="0" err="1" smtClean="0"/>
              <a:t>identifica</a:t>
            </a:r>
            <a:r>
              <a:rPr lang="en-US" sz="2800" dirty="0" smtClean="0"/>
              <a:t> con </a:t>
            </a:r>
            <a:r>
              <a:rPr lang="en-US" sz="2800" dirty="0" err="1" smtClean="0"/>
              <a:t>il</a:t>
            </a:r>
            <a:r>
              <a:rPr lang="en-US" sz="2800" dirty="0" smtClean="0"/>
              <a:t> </a:t>
            </a:r>
            <a:r>
              <a:rPr lang="en-US" sz="2800" dirty="0" err="1" smtClean="0"/>
              <a:t>paziente</a:t>
            </a:r>
            <a:r>
              <a:rPr lang="en-US" sz="2800" dirty="0" smtClean="0"/>
              <a:t>: </a:t>
            </a:r>
            <a:r>
              <a:rPr lang="en-US" sz="2800" dirty="0" err="1" smtClean="0"/>
              <a:t>aspetto</a:t>
            </a:r>
            <a:r>
              <a:rPr lang="en-US" sz="2800" dirty="0" smtClean="0"/>
              <a:t> simile, </a:t>
            </a:r>
            <a:r>
              <a:rPr lang="en-US" sz="2800" dirty="0" err="1" smtClean="0"/>
              <a:t>età</a:t>
            </a:r>
            <a:r>
              <a:rPr lang="en-US" sz="2800" dirty="0" smtClean="0"/>
              <a:t>, </a:t>
            </a:r>
            <a:r>
              <a:rPr lang="en-US" sz="2800" dirty="0" err="1" smtClean="0"/>
              <a:t>aspetti</a:t>
            </a:r>
            <a:r>
              <a:rPr lang="en-US" sz="2800" dirty="0" smtClean="0"/>
              <a:t> </a:t>
            </a:r>
            <a:r>
              <a:rPr lang="en-US" sz="2800" dirty="0" err="1" smtClean="0"/>
              <a:t>caratteriali</a:t>
            </a:r>
            <a:endParaRPr lang="en-US" sz="2800" dirty="0"/>
          </a:p>
          <a:p>
            <a:r>
              <a:rPr lang="en-US" sz="2800" dirty="0" smtClean="0"/>
              <a:t>Il </a:t>
            </a:r>
            <a:r>
              <a:rPr lang="en-US" sz="2800" dirty="0" err="1" smtClean="0"/>
              <a:t>paziente</a:t>
            </a:r>
            <a:r>
              <a:rPr lang="en-US" sz="2800" dirty="0" smtClean="0"/>
              <a:t> </a:t>
            </a:r>
            <a:r>
              <a:rPr lang="en-US" sz="2800" dirty="0" err="1" smtClean="0"/>
              <a:t>ricorda</a:t>
            </a:r>
            <a:r>
              <a:rPr lang="en-US" sz="2800" dirty="0" smtClean="0"/>
              <a:t> </a:t>
            </a:r>
            <a:r>
              <a:rPr lang="en-US" sz="2800" dirty="0" err="1" smtClean="0"/>
              <a:t>una</a:t>
            </a:r>
            <a:r>
              <a:rPr lang="en-US" sz="2800" dirty="0" smtClean="0"/>
              <a:t> persona </a:t>
            </a:r>
            <a:r>
              <a:rPr lang="en-US" sz="2800" dirty="0" err="1" smtClean="0"/>
              <a:t>importante</a:t>
            </a:r>
            <a:r>
              <a:rPr lang="en-US" sz="2800" dirty="0" smtClean="0"/>
              <a:t> </a:t>
            </a:r>
            <a:r>
              <a:rPr lang="en-US" sz="2800" dirty="0" err="1" smtClean="0"/>
              <a:t>nella</a:t>
            </a:r>
            <a:r>
              <a:rPr lang="en-US" sz="2800" dirty="0" smtClean="0"/>
              <a:t> vita del caregiver</a:t>
            </a:r>
            <a:endParaRPr lang="en-US" sz="2800" dirty="0"/>
          </a:p>
          <a:p>
            <a:r>
              <a:rPr lang="en-US" sz="2800" dirty="0" smtClean="0"/>
              <a:t>Il caregiver ha un </a:t>
            </a:r>
            <a:r>
              <a:rPr lang="en-US" sz="2800" dirty="0" err="1" smtClean="0"/>
              <a:t>proprio</a:t>
            </a:r>
            <a:r>
              <a:rPr lang="en-US" sz="2800" dirty="0" smtClean="0"/>
              <a:t> </a:t>
            </a:r>
            <a:r>
              <a:rPr lang="en-US" sz="2800" dirty="0" err="1" smtClean="0"/>
              <a:t>familiare</a:t>
            </a:r>
            <a:r>
              <a:rPr lang="en-US" sz="2800" dirty="0" smtClean="0"/>
              <a:t> in </a:t>
            </a:r>
            <a:r>
              <a:rPr lang="en-US" sz="2800" dirty="0" err="1" smtClean="0"/>
              <a:t>condizioni</a:t>
            </a:r>
            <a:r>
              <a:rPr lang="en-US" sz="2800" dirty="0" smtClean="0"/>
              <a:t> </a:t>
            </a:r>
            <a:r>
              <a:rPr lang="en-US" sz="2800" dirty="0" err="1" smtClean="0"/>
              <a:t>simili</a:t>
            </a:r>
            <a:r>
              <a:rPr lang="en-US" sz="2800" dirty="0" smtClean="0"/>
              <a:t>; o vive un </a:t>
            </a:r>
            <a:r>
              <a:rPr lang="en-US" sz="2800" dirty="0" err="1" smtClean="0"/>
              <a:t>lutto</a:t>
            </a:r>
            <a:r>
              <a:rPr lang="en-US" sz="2800" dirty="0" smtClean="0"/>
              <a:t> </a:t>
            </a:r>
            <a:r>
              <a:rPr lang="en-US" sz="2800" dirty="0" err="1" smtClean="0"/>
              <a:t>irrisolto</a:t>
            </a:r>
            <a:endParaRPr lang="en-US" sz="2800" dirty="0"/>
          </a:p>
          <a:p>
            <a:r>
              <a:rPr lang="en-US" sz="2800" dirty="0" err="1" smtClean="0"/>
              <a:t>Senso</a:t>
            </a:r>
            <a:r>
              <a:rPr lang="en-US" sz="2800" dirty="0" smtClean="0"/>
              <a:t> </a:t>
            </a:r>
            <a:r>
              <a:rPr lang="en-US" sz="2800" dirty="0" err="1" smtClean="0"/>
              <a:t>di</a:t>
            </a:r>
            <a:r>
              <a:rPr lang="en-US" sz="2800" dirty="0" smtClean="0"/>
              <a:t> </a:t>
            </a:r>
            <a:r>
              <a:rPr lang="en-US" sz="2800" dirty="0" err="1" smtClean="0"/>
              <a:t>inadeguatezza</a:t>
            </a:r>
            <a:r>
              <a:rPr lang="en-US" sz="2800" dirty="0" smtClean="0"/>
              <a:t> o </a:t>
            </a:r>
            <a:r>
              <a:rPr lang="en-US" sz="2800" dirty="0" err="1" smtClean="0"/>
              <a:t>fallimento</a:t>
            </a:r>
            <a:r>
              <a:rPr lang="en-US" sz="2800" dirty="0" smtClean="0"/>
              <a:t> </a:t>
            </a:r>
            <a:r>
              <a:rPr lang="en-US" sz="2800" dirty="0" err="1" smtClean="0"/>
              <a:t>professionale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15350" cy="1325563"/>
          </a:xfrm>
        </p:spPr>
        <p:txBody>
          <a:bodyPr/>
          <a:lstStyle/>
          <a:p>
            <a:r>
              <a:rPr lang="en-US" dirty="0" err="1" smtClean="0">
                <a:latin typeface="Arial Black" pitchFamily="34" charset="0"/>
              </a:rPr>
              <a:t>Definizione</a:t>
            </a:r>
            <a:r>
              <a:rPr lang="en-US" dirty="0" smtClean="0">
                <a:latin typeface="Arial Black" pitchFamily="34" charset="0"/>
              </a:rPr>
              <a:t> </a:t>
            </a:r>
            <a:r>
              <a:rPr lang="en-US" dirty="0" err="1" smtClean="0">
                <a:latin typeface="Arial Black" pitchFamily="34" charset="0"/>
              </a:rPr>
              <a:t>dello</a:t>
            </a:r>
            <a:r>
              <a:rPr lang="en-US" dirty="0" smtClean="0">
                <a:latin typeface="Arial Black" pitchFamily="34" charset="0"/>
              </a:rPr>
              <a:t> Stress</a:t>
            </a:r>
            <a:endParaRPr lang="en-US" dirty="0">
              <a:latin typeface="Arial Black" pitchFamily="34" charset="0"/>
            </a:endParaRPr>
          </a:p>
        </p:txBody>
      </p:sp>
      <p:sp>
        <p:nvSpPr>
          <p:cNvPr id="2631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3600" dirty="0"/>
              <a:t>	</a:t>
            </a:r>
            <a:r>
              <a:rPr lang="en-US" sz="3600" dirty="0" err="1" smtClean="0"/>
              <a:t>Eventi</a:t>
            </a:r>
            <a:r>
              <a:rPr lang="en-US" sz="3600" dirty="0" smtClean="0"/>
              <a:t>, </a:t>
            </a:r>
            <a:r>
              <a:rPr lang="en-US" sz="3600" dirty="0" err="1" smtClean="0"/>
              <a:t>sia</a:t>
            </a:r>
            <a:r>
              <a:rPr lang="en-US" sz="3600" dirty="0" smtClean="0"/>
              <a:t> </a:t>
            </a:r>
            <a:r>
              <a:rPr lang="en-US" sz="3600" dirty="0" err="1" smtClean="0"/>
              <a:t>esterni</a:t>
            </a:r>
            <a:r>
              <a:rPr lang="en-US" sz="3600" dirty="0" smtClean="0"/>
              <a:t> </a:t>
            </a:r>
            <a:r>
              <a:rPr lang="en-US" sz="3600" dirty="0" err="1" smtClean="0"/>
              <a:t>che</a:t>
            </a:r>
            <a:r>
              <a:rPr lang="en-US" sz="3600" dirty="0" smtClean="0"/>
              <a:t> </a:t>
            </a:r>
            <a:r>
              <a:rPr lang="en-US" sz="3600" dirty="0" err="1" smtClean="0"/>
              <a:t>interni</a:t>
            </a:r>
            <a:r>
              <a:rPr lang="en-US" sz="3600" dirty="0" smtClean="0"/>
              <a:t>, </a:t>
            </a:r>
            <a:r>
              <a:rPr lang="en-US" sz="3600" dirty="0" err="1" smtClean="0"/>
              <a:t>che</a:t>
            </a:r>
            <a:r>
              <a:rPr lang="en-US" sz="3600" dirty="0" smtClean="0"/>
              <a:t> </a:t>
            </a:r>
            <a:r>
              <a:rPr lang="en-US" sz="3600" dirty="0" err="1" smtClean="0"/>
              <a:t>eccedono</a:t>
            </a:r>
            <a:r>
              <a:rPr lang="en-US" sz="3600" dirty="0" smtClean="0"/>
              <a:t> le </a:t>
            </a:r>
            <a:r>
              <a:rPr lang="en-US" sz="3600" dirty="0" err="1" smtClean="0"/>
              <a:t>risorse</a:t>
            </a:r>
            <a:r>
              <a:rPr lang="en-US" sz="3600" dirty="0" smtClean="0"/>
              <a:t> </a:t>
            </a:r>
            <a:r>
              <a:rPr lang="en-US" sz="3600" dirty="0" err="1" smtClean="0"/>
              <a:t>adattative</a:t>
            </a:r>
            <a:r>
              <a:rPr lang="en-US" sz="3600" dirty="0" smtClean="0"/>
              <a:t> </a:t>
            </a:r>
            <a:r>
              <a:rPr lang="en-US" sz="3600" dirty="0" err="1" smtClean="0"/>
              <a:t>dell’individuo</a:t>
            </a:r>
            <a:endParaRPr lang="en-US" sz="3600" dirty="0"/>
          </a:p>
          <a:p>
            <a:pPr>
              <a:buFont typeface="Wingdings" pitchFamily="2" charset="2"/>
              <a:buNone/>
            </a:pPr>
            <a:endParaRPr lang="en-US" sz="3600" dirty="0"/>
          </a:p>
        </p:txBody>
      </p:sp>
      <p:pic>
        <p:nvPicPr>
          <p:cNvPr id="263172" name="Picture 4" descr="BD20150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3524250"/>
            <a:ext cx="3432175" cy="2578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65126"/>
            <a:ext cx="8515350" cy="1325563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sintomi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it-IT" sz="2000" dirty="0" smtClean="0">
              <a:latin typeface="Arial Narrow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it-IT" sz="2800" dirty="0" smtClean="0">
                <a:latin typeface="Arial Narrow" pitchFamily="34" charset="0"/>
              </a:rPr>
              <a:t>I sintomi </a:t>
            </a:r>
            <a:r>
              <a:rPr lang="it-IT" sz="2800" dirty="0">
                <a:latin typeface="Arial Narrow" pitchFamily="34" charset="0"/>
              </a:rPr>
              <a:t>del </a:t>
            </a:r>
            <a:r>
              <a:rPr lang="it-IT" sz="2800" dirty="0" err="1" smtClean="0">
                <a:latin typeface="Arial Narrow" pitchFamily="34" charset="0"/>
              </a:rPr>
              <a:t>burnout</a:t>
            </a:r>
            <a:r>
              <a:rPr lang="it-IT" sz="2800" dirty="0" smtClean="0">
                <a:latin typeface="Arial Narrow" pitchFamily="34" charset="0"/>
              </a:rPr>
              <a:t> </a:t>
            </a:r>
            <a:r>
              <a:rPr lang="it-IT" sz="2800" dirty="0">
                <a:latin typeface="Arial Narrow" pitchFamily="34" charset="0"/>
              </a:rPr>
              <a:t>sono molteplici, richiamano i disturbi dello spettro ansioso-depressivo, e sottolineano la particolare tendenza alla somatizzazione e allo </a:t>
            </a:r>
            <a:r>
              <a:rPr lang="it-IT" sz="2800" dirty="0" smtClean="0">
                <a:latin typeface="Arial Narrow" pitchFamily="34" charset="0"/>
              </a:rPr>
              <a:t>sviluppo di </a:t>
            </a:r>
            <a:r>
              <a:rPr lang="it-IT" sz="2800" dirty="0">
                <a:latin typeface="Arial Narrow" pitchFamily="34" charset="0"/>
              </a:rPr>
              <a:t>disturbi comportamentali</a:t>
            </a:r>
            <a:r>
              <a:rPr lang="it-IT" sz="2800" dirty="0" smtClean="0">
                <a:latin typeface="Arial Narrow" pitchFamily="34" charset="0"/>
              </a:rPr>
              <a:t>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sz="2800" dirty="0" smtClean="0"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it-IT" sz="2800" dirty="0" smtClean="0">
              <a:latin typeface="Arial Narrow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it-IT" sz="2800" dirty="0">
                <a:latin typeface="Arial Narrow" pitchFamily="34" charset="0"/>
              </a:rPr>
              <a:t>Tale situazione di disagio </a:t>
            </a:r>
            <a:r>
              <a:rPr lang="it-IT" sz="2800" dirty="0" smtClean="0">
                <a:latin typeface="Arial Narrow" pitchFamily="34" charset="0"/>
              </a:rPr>
              <a:t>può portare </a:t>
            </a:r>
            <a:r>
              <a:rPr lang="it-IT" sz="2800" dirty="0">
                <a:latin typeface="Arial Narrow" pitchFamily="34" charset="0"/>
              </a:rPr>
              <a:t>il soggetto ad abuso di alcool, di psicofarmaci o </a:t>
            </a:r>
            <a:r>
              <a:rPr lang="it-IT" sz="2800" dirty="0" smtClean="0">
                <a:latin typeface="Arial Narrow" pitchFamily="34" charset="0"/>
              </a:rPr>
              <a:t>fumo.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sz="2200" dirty="0"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it-IT" sz="2200" dirty="0"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it-IT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0" y="365126"/>
            <a:ext cx="4514850" cy="6152033"/>
          </a:xfrm>
        </p:spPr>
        <p:txBody>
          <a:bodyPr rtlCol="0">
            <a:normAutofit fontScale="92500" lnSpcReduction="10000"/>
          </a:bodyPr>
          <a:lstStyle/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Font typeface="Wingdings 2"/>
              <a:buNone/>
              <a:defRPr/>
            </a:pPr>
            <a:r>
              <a:rPr lang="it-IT" sz="4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Sintomi fisici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Font typeface="Wingdings 2"/>
              <a:buChar char=""/>
              <a:defRPr/>
            </a:pPr>
            <a:endParaRPr lang="it-IT" sz="2900" dirty="0"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None/>
              <a:defRPr/>
            </a:pPr>
            <a:r>
              <a:rPr lang="it-IT" sz="2900" dirty="0">
                <a:latin typeface="Arial Narrow" pitchFamily="34" charset="0"/>
              </a:rPr>
              <a:t>stanchezza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None/>
              <a:defRPr/>
            </a:pPr>
            <a:r>
              <a:rPr lang="it-IT" sz="2900" dirty="0">
                <a:latin typeface="Arial Narrow" pitchFamily="34" charset="0"/>
              </a:rPr>
              <a:t>necessità di dormire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None/>
              <a:defRPr/>
            </a:pPr>
            <a:r>
              <a:rPr lang="it-IT" sz="2900" dirty="0">
                <a:latin typeface="Arial Narrow" pitchFamily="34" charset="0"/>
              </a:rPr>
              <a:t>dolore alla schiena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None/>
              <a:defRPr/>
            </a:pPr>
            <a:r>
              <a:rPr lang="it-IT" sz="2900" dirty="0">
                <a:latin typeface="Arial Narrow" pitchFamily="34" charset="0"/>
              </a:rPr>
              <a:t>cefalea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None/>
              <a:defRPr/>
            </a:pPr>
            <a:r>
              <a:rPr lang="it-IT" sz="2900" dirty="0">
                <a:latin typeface="Arial Narrow" pitchFamily="34" charset="0"/>
              </a:rPr>
              <a:t>stanchezza agli arti inferiori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None/>
              <a:defRPr/>
            </a:pPr>
            <a:r>
              <a:rPr lang="it-IT" sz="2900" dirty="0">
                <a:latin typeface="Arial Narrow" pitchFamily="34" charset="0"/>
              </a:rPr>
              <a:t>dolori viscerali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None/>
              <a:defRPr/>
            </a:pPr>
            <a:r>
              <a:rPr lang="it-IT" sz="2900" dirty="0">
                <a:latin typeface="Arial Narrow" pitchFamily="34" charset="0"/>
              </a:rPr>
              <a:t>diarrea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None/>
              <a:defRPr/>
            </a:pPr>
            <a:r>
              <a:rPr lang="it-IT" sz="2900" dirty="0">
                <a:latin typeface="Arial Narrow" pitchFamily="34" charset="0"/>
              </a:rPr>
              <a:t>inappetenza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None/>
              <a:defRPr/>
            </a:pPr>
            <a:r>
              <a:rPr lang="it-IT" sz="2900" dirty="0">
                <a:latin typeface="Arial Narrow" pitchFamily="34" charset="0"/>
              </a:rPr>
              <a:t>nausea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None/>
              <a:defRPr/>
            </a:pPr>
            <a:r>
              <a:rPr lang="it-IT" sz="2900" dirty="0">
                <a:latin typeface="Arial Narrow" pitchFamily="34" charset="0"/>
              </a:rPr>
              <a:t>vertigini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None/>
              <a:defRPr/>
            </a:pPr>
            <a:r>
              <a:rPr lang="it-IT" sz="2900" dirty="0">
                <a:latin typeface="Arial Narrow" pitchFamily="34" charset="0"/>
              </a:rPr>
              <a:t>dolori al petto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None/>
              <a:defRPr/>
            </a:pPr>
            <a:r>
              <a:rPr lang="it-IT" sz="2900" dirty="0">
                <a:latin typeface="Arial Narrow" pitchFamily="34" charset="0"/>
              </a:rPr>
              <a:t>alterazioni circadiane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None/>
              <a:defRPr/>
            </a:pPr>
            <a:r>
              <a:rPr lang="it-IT" sz="2900" dirty="0">
                <a:latin typeface="Arial Narrow" pitchFamily="34" charset="0"/>
              </a:rPr>
              <a:t>crisi di affanno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None/>
              <a:defRPr/>
            </a:pPr>
            <a:r>
              <a:rPr lang="it-IT" sz="2900" dirty="0">
                <a:latin typeface="Arial Narrow" pitchFamily="34" charset="0"/>
              </a:rPr>
              <a:t>crisi di pianto 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sz="half" idx="2"/>
          </p:nvPr>
        </p:nvSpPr>
        <p:spPr>
          <a:xfrm>
            <a:off x="4657481" y="365126"/>
            <a:ext cx="3886200" cy="5398988"/>
          </a:xfrm>
        </p:spPr>
        <p:txBody>
          <a:bodyPr rtlCol="0">
            <a:noAutofit/>
          </a:bodyPr>
          <a:lstStyle/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t-IT" sz="39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Sintomi psichici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sz="2500" dirty="0"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700" dirty="0">
                <a:latin typeface="Arial Narrow" pitchFamily="34" charset="0"/>
              </a:rPr>
              <a:t>stato di costante tensione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700" dirty="0">
                <a:latin typeface="Arial Narrow" pitchFamily="34" charset="0"/>
              </a:rPr>
              <a:t>irritabilità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700" dirty="0" smtClean="0">
                <a:latin typeface="Arial Narrow" pitchFamily="34" charset="0"/>
              </a:rPr>
              <a:t>depersonalizzazione </a:t>
            </a:r>
            <a:endParaRPr lang="it-IT" sz="2700" dirty="0"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700" dirty="0">
                <a:latin typeface="Arial Narrow" pitchFamily="34" charset="0"/>
              </a:rPr>
              <a:t>senso di frustrazione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700" dirty="0">
                <a:latin typeface="Arial Narrow" pitchFamily="34" charset="0"/>
              </a:rPr>
              <a:t>senso di fallimento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700" dirty="0">
                <a:latin typeface="Arial Narrow" pitchFamily="34" charset="0"/>
              </a:rPr>
              <a:t>ridotta produttività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700" dirty="0">
                <a:latin typeface="Arial Narrow" pitchFamily="34" charset="0"/>
              </a:rPr>
              <a:t>ridotto interesse verso il proprio lavoro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700" dirty="0">
                <a:latin typeface="Arial Narrow" pitchFamily="34" charset="0"/>
              </a:rPr>
              <a:t>reazioni negative verso familiari e colleghi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700" dirty="0">
                <a:latin typeface="Arial Narrow" pitchFamily="34" charset="0"/>
              </a:rPr>
              <a:t>apatia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700" dirty="0">
                <a:latin typeface="Arial Narrow" pitchFamily="34" charset="0"/>
              </a:rPr>
              <a:t>demoralizzazione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700" dirty="0">
                <a:latin typeface="Arial Narrow" pitchFamily="34" charset="0"/>
              </a:rPr>
              <a:t>disimpegno sul lavoro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700" dirty="0">
                <a:latin typeface="Arial Narrow" pitchFamily="34" charset="0"/>
              </a:rPr>
              <a:t>distacco emotivo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228600"/>
            <a:ext cx="7380312" cy="75895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Sintomi comportamentali</a:t>
            </a:r>
            <a:b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it-IT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-24706" y="908720"/>
            <a:ext cx="5676826" cy="5949280"/>
          </a:xfrm>
        </p:spPr>
        <p:txBody>
          <a:bodyPr rtlCol="0">
            <a:normAutofit fontScale="70000" lnSpcReduction="20000"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sz="2200" dirty="0"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3900" dirty="0" smtClean="0">
                <a:latin typeface="Arial Narrow" pitchFamily="34" charset="0"/>
              </a:rPr>
              <a:t>Assenteismo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3900" dirty="0">
                <a:latin typeface="Arial Narrow" pitchFamily="34" charset="0"/>
              </a:rPr>
              <a:t>Alta resistenza ad andare al lavoro ogni giorno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3900" dirty="0">
                <a:latin typeface="Arial Narrow" pitchFamily="34" charset="0"/>
              </a:rPr>
              <a:t>I</a:t>
            </a:r>
            <a:r>
              <a:rPr lang="it-IT" sz="3900" dirty="0" smtClean="0">
                <a:latin typeface="Arial Narrow" pitchFamily="34" charset="0"/>
              </a:rPr>
              <a:t>solamento </a:t>
            </a:r>
            <a:r>
              <a:rPr lang="it-IT" sz="3900" dirty="0">
                <a:latin typeface="Arial Narrow" pitchFamily="34" charset="0"/>
              </a:rPr>
              <a:t>e </a:t>
            </a:r>
            <a:r>
              <a:rPr lang="it-IT" sz="3900" dirty="0" smtClean="0">
                <a:latin typeface="Arial Narrow" pitchFamily="34" charset="0"/>
              </a:rPr>
              <a:t>ritiro (</a:t>
            </a:r>
            <a:r>
              <a:rPr lang="it-IT" sz="3900" dirty="0">
                <a:latin typeface="Arial Narrow" pitchFamily="34" charset="0"/>
              </a:rPr>
              <a:t>disinvestimento)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3900" dirty="0" smtClean="0">
                <a:latin typeface="Arial Narrow" pitchFamily="34" charset="0"/>
              </a:rPr>
              <a:t>Guardare </a:t>
            </a:r>
            <a:r>
              <a:rPr lang="it-IT" sz="3900" dirty="0">
                <a:latin typeface="Arial Narrow" pitchFamily="34" charset="0"/>
              </a:rPr>
              <a:t>frequentemente l'orologio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3900" dirty="0" smtClean="0">
                <a:latin typeface="Arial Narrow" pitchFamily="34" charset="0"/>
              </a:rPr>
              <a:t>Notevole </a:t>
            </a:r>
            <a:r>
              <a:rPr lang="it-IT" sz="3900" dirty="0">
                <a:latin typeface="Arial Narrow" pitchFamily="34" charset="0"/>
              </a:rPr>
              <a:t>affaticamento dopo il lavoro </a:t>
            </a:r>
            <a:endParaRPr lang="it-IT" sz="3900" dirty="0" smtClean="0"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3900" dirty="0" smtClean="0">
                <a:latin typeface="Arial Narrow" pitchFamily="34" charset="0"/>
              </a:rPr>
              <a:t>Fuga dalla relazione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3900" dirty="0" smtClean="0">
                <a:latin typeface="Arial Narrow" pitchFamily="34" charset="0"/>
              </a:rPr>
              <a:t>Progressivo ritiro dalla realtà lavorativa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3900" dirty="0" smtClean="0">
                <a:latin typeface="Arial Narrow" pitchFamily="34" charset="0"/>
              </a:rPr>
              <a:t>Difficoltà a scherzare sul lavoro, talvolta anche solo sorridere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3900" dirty="0" smtClean="0">
                <a:latin typeface="Arial Narrow" pitchFamily="34" charset="0"/>
              </a:rPr>
              <a:t>Ricorso a misure di controllo o allontanamento nei confronti dei pz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3900" dirty="0" smtClean="0">
                <a:latin typeface="Arial Narrow" pitchFamily="34" charset="0"/>
              </a:rPr>
              <a:t>Perdita dell’autocontrollo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3900" dirty="0" smtClean="0">
                <a:latin typeface="Arial Narrow" pitchFamily="34" charset="0"/>
              </a:rPr>
              <a:t>C</a:t>
            </a:r>
            <a:r>
              <a:rPr lang="it-IT" sz="3900" dirty="0">
                <a:latin typeface="Arial Narrow" pitchFamily="34" charset="0"/>
              </a:rPr>
              <a:t>o</a:t>
            </a:r>
            <a:r>
              <a:rPr lang="it-IT" sz="3900" dirty="0" smtClean="0">
                <a:latin typeface="Arial Narrow" pitchFamily="34" charset="0"/>
              </a:rPr>
              <a:t>nflitti </a:t>
            </a:r>
            <a:r>
              <a:rPr lang="it-IT" sz="3900" dirty="0">
                <a:latin typeface="Arial Narrow" pitchFamily="34" charset="0"/>
              </a:rPr>
              <a:t>coniugali e famigliari </a:t>
            </a:r>
            <a:endParaRPr lang="it-IT" sz="3900" dirty="0" smtClean="0"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3900" dirty="0" smtClean="0">
                <a:latin typeface="Arial Narrow" pitchFamily="34" charset="0"/>
              </a:rPr>
              <a:t>Tabagismo, eccessivo uso di farmaci, alcol e assunzione di sostanze </a:t>
            </a:r>
            <a:r>
              <a:rPr lang="it-IT" sz="3900" dirty="0" err="1" smtClean="0">
                <a:latin typeface="Arial Narrow" pitchFamily="34" charset="0"/>
              </a:rPr>
              <a:t>psico</a:t>
            </a:r>
            <a:r>
              <a:rPr lang="it-IT" sz="3900" dirty="0" smtClean="0">
                <a:latin typeface="Arial Narrow" pitchFamily="34" charset="0"/>
              </a:rPr>
              <a:t>-attive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it-IT" dirty="0">
              <a:latin typeface="Arial Narrow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dirty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2188" y="0"/>
            <a:ext cx="1801812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5963" y="1595438"/>
            <a:ext cx="324802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087" y="4149080"/>
            <a:ext cx="2771775" cy="1647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it-IT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it-IT" dirty="0" smtClean="0">
              <a:latin typeface="Arial Narrow" pitchFamily="34" charset="0"/>
            </a:endParaRPr>
          </a:p>
          <a:p>
            <a:pPr marL="438912" indent="-320040">
              <a:spcBef>
                <a:spcPts val="0"/>
              </a:spcBef>
              <a:buNone/>
              <a:defRPr/>
            </a:pPr>
            <a:r>
              <a:rPr lang="it-IT" sz="6600" i="1" dirty="0" smtClean="0">
                <a:solidFill>
                  <a:srgbClr val="F0AD00"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Cosa fare praticamente?</a:t>
            </a:r>
            <a:endParaRPr lang="it-IT" sz="6600" dirty="0" smtClean="0">
              <a:solidFill>
                <a:schemeClr val="accent1">
                  <a:satMod val="150000"/>
                </a:schemeClr>
              </a:solidFill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Interventi: procedere su più fronti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Char char="-"/>
            </a:pPr>
            <a:endParaRPr lang="it-IT" sz="2800" dirty="0" smtClean="0"/>
          </a:p>
          <a:p>
            <a:endParaRPr lang="it-IT" sz="2800" dirty="0" smtClean="0"/>
          </a:p>
          <a:p>
            <a:pPr>
              <a:buFontTx/>
              <a:buChar char="-"/>
            </a:pPr>
            <a:r>
              <a:rPr lang="it-IT" sz="2800" dirty="0" smtClean="0"/>
              <a:t>Interventi organizzativi</a:t>
            </a:r>
          </a:p>
          <a:p>
            <a:pPr>
              <a:buFontTx/>
              <a:buChar char="-"/>
            </a:pPr>
            <a:endParaRPr lang="it-IT" sz="2800" dirty="0" smtClean="0"/>
          </a:p>
          <a:p>
            <a:pPr>
              <a:buFontTx/>
              <a:buChar char="-"/>
            </a:pPr>
            <a:r>
              <a:rPr lang="it-IT" sz="2800" dirty="0" smtClean="0"/>
              <a:t>Formazione</a:t>
            </a:r>
          </a:p>
          <a:p>
            <a:pPr>
              <a:buFontTx/>
              <a:buChar char="-"/>
            </a:pPr>
            <a:endParaRPr lang="it-IT" sz="2800" dirty="0" smtClean="0"/>
          </a:p>
          <a:p>
            <a:pPr>
              <a:buFontTx/>
              <a:buChar char="-"/>
            </a:pPr>
            <a:r>
              <a:rPr lang="it-IT" sz="2800" dirty="0" smtClean="0"/>
              <a:t>Interventi individuali</a:t>
            </a:r>
          </a:p>
          <a:p>
            <a:pPr>
              <a:buFontTx/>
              <a:buChar char="-"/>
            </a:pPr>
            <a:endParaRPr lang="it-IT" sz="2800" dirty="0" smtClean="0"/>
          </a:p>
          <a:p>
            <a:pPr>
              <a:buFontTx/>
              <a:buChar char="-"/>
            </a:pPr>
            <a:r>
              <a:rPr lang="it-IT" sz="2800" dirty="0" smtClean="0"/>
              <a:t>Interventi sullo staff</a:t>
            </a:r>
            <a:endParaRPr lang="it-IT" sz="2800" dirty="0"/>
          </a:p>
        </p:txBody>
      </p:sp>
      <p:pic>
        <p:nvPicPr>
          <p:cNvPr id="53250" name="Picture 2" descr="C:\Users\Gianpiero\Desktop\stock-photo-conceptual-symbol-of-multiracial-human-hands-making-a-circle-on-white-background-with-a-copy-space-47641933.jpg"/>
          <p:cNvPicPr>
            <a:picLocks noChangeAspect="1" noChangeArrowheads="1"/>
          </p:cNvPicPr>
          <p:nvPr/>
        </p:nvPicPr>
        <p:blipFill>
          <a:blip r:embed="rId2" cstate="print"/>
          <a:srcRect b="4000"/>
          <a:stretch>
            <a:fillRect/>
          </a:stretch>
        </p:blipFill>
        <p:spPr bwMode="auto">
          <a:xfrm>
            <a:off x="6012160" y="2492896"/>
            <a:ext cx="1803648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65126"/>
            <a:ext cx="8515350" cy="1325563"/>
          </a:xfrm>
        </p:spPr>
        <p:txBody>
          <a:bodyPr/>
          <a:lstStyle/>
          <a:p>
            <a:r>
              <a:rPr lang="it-IT" dirty="0" smtClean="0"/>
              <a:t>Interventi Organizzativi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492896"/>
            <a:ext cx="4032447" cy="3096343"/>
          </a:xfrm>
        </p:spPr>
      </p:pic>
    </p:spTree>
    <p:extLst>
      <p:ext uri="{BB962C8B-B14F-4D97-AF65-F5344CB8AC3E}">
        <p14:creationId xmlns:p14="http://schemas.microsoft.com/office/powerpoint/2010/main" val="1282765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11560" y="1844824"/>
            <a:ext cx="7920880" cy="4824413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it-IT" sz="2600" dirty="0" smtClean="0"/>
              <a:t>Assegnazione chiara dei compiti</a:t>
            </a:r>
          </a:p>
          <a:p>
            <a:pPr marL="457200" indent="-457200">
              <a:buAutoNum type="arabicPeriod"/>
            </a:pPr>
            <a:r>
              <a:rPr lang="it-IT" sz="2600" dirty="0" smtClean="0"/>
              <a:t>Gerarchie comprensibili</a:t>
            </a:r>
          </a:p>
          <a:p>
            <a:pPr marL="457200" indent="-457200">
              <a:buAutoNum type="arabicPeriod"/>
            </a:pPr>
            <a:r>
              <a:rPr lang="it-IT" sz="2600" dirty="0" smtClean="0"/>
              <a:t>Rispetto del tempo libero</a:t>
            </a:r>
          </a:p>
          <a:p>
            <a:pPr marL="457200" indent="-457200">
              <a:buAutoNum type="arabicPeriod"/>
            </a:pPr>
            <a:r>
              <a:rPr lang="it-IT" sz="2600" dirty="0" smtClean="0"/>
              <a:t>Feedback positivi</a:t>
            </a:r>
          </a:p>
          <a:p>
            <a:pPr marL="457200" indent="-457200">
              <a:buAutoNum type="arabicPeriod"/>
            </a:pPr>
            <a:r>
              <a:rPr lang="it-IT" sz="2600" dirty="0" smtClean="0"/>
              <a:t>Opportunità di formazione e carriera</a:t>
            </a:r>
          </a:p>
          <a:p>
            <a:pPr marL="457200" indent="-457200">
              <a:buAutoNum type="arabicPeriod"/>
            </a:pPr>
            <a:r>
              <a:rPr lang="it-IT" sz="2600" dirty="0" smtClean="0"/>
              <a:t>Promozione di aspettative realistiche</a:t>
            </a:r>
          </a:p>
          <a:p>
            <a:pPr marL="457200" indent="-457200">
              <a:buAutoNum type="arabicPeriod"/>
            </a:pPr>
            <a:r>
              <a:rPr lang="it-IT" sz="2600" dirty="0" smtClean="0"/>
              <a:t>Comunicazioni aperte</a:t>
            </a:r>
          </a:p>
          <a:p>
            <a:pPr marL="457200" indent="-457200">
              <a:buAutoNum type="arabicPeriod"/>
            </a:pPr>
            <a:r>
              <a:rPr lang="it-IT" sz="2600" dirty="0" smtClean="0"/>
              <a:t>Incoraggiamento della coesione</a:t>
            </a:r>
          </a:p>
          <a:p>
            <a:pPr marL="457200" indent="-457200"/>
            <a:endParaRPr lang="it-IT" sz="2600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65126"/>
            <a:ext cx="8515350" cy="13255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Doveri dell’organizzazione</a:t>
            </a:r>
            <a:b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sz="24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Prevenzione primaria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La prevenzione primaria consiste nell’individuare gli operatori "a rischio" di B. in ambito di selezione del personale. 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Una volta individuati i responsabili della selezione possono escludere i canditati o costruire un progetto individuale di prevenzione per ciascun operatore "a rischio".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Prevenzione secondaria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Tecniche specifiche di prevenzione secondo (</a:t>
            </a:r>
            <a:r>
              <a:rPr lang="it-IT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Mosher</a:t>
            </a:r>
            <a:r>
              <a:rPr lang="it-IT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it-IT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Burti</a:t>
            </a:r>
            <a:r>
              <a:rPr lang="it-IT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Compiti specifici del direttore (Bernstein e </a:t>
            </a:r>
            <a:r>
              <a:rPr lang="it-IT" sz="1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Halaszyn</a:t>
            </a:r>
            <a:r>
              <a:rPr lang="it-IT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)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ü"/>
              <a:defRPr/>
            </a:pPr>
            <a:endParaRPr lang="it-IT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4499" y="188640"/>
            <a:ext cx="2143125" cy="2143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65126"/>
            <a:ext cx="8515350" cy="1325563"/>
          </a:xfrm>
        </p:spPr>
        <p:txBody>
          <a:bodyPr/>
          <a:lstStyle/>
          <a:p>
            <a:r>
              <a:rPr lang="it-IT" dirty="0" smtClean="0"/>
              <a:t>Interventi sullo staff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276873"/>
            <a:ext cx="4608511" cy="2567384"/>
          </a:xfrm>
        </p:spPr>
      </p:pic>
    </p:spTree>
    <p:extLst>
      <p:ext uri="{BB962C8B-B14F-4D97-AF65-F5344CB8AC3E}">
        <p14:creationId xmlns:p14="http://schemas.microsoft.com/office/powerpoint/2010/main" val="2942528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175" y="500062"/>
            <a:ext cx="9150350" cy="1325563"/>
          </a:xfrm>
        </p:spPr>
        <p:txBody>
          <a:bodyPr>
            <a:normAutofit fontScale="90000"/>
          </a:bodyPr>
          <a:lstStyle/>
          <a:p>
            <a:pPr lvl="1" algn="l" defTabSz="685800" rtl="0">
              <a:lnSpc>
                <a:spcPct val="90000"/>
              </a:lnSpc>
              <a:spcBef>
                <a:spcPct val="0"/>
              </a:spcBef>
              <a:defRPr/>
            </a:pP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Tecniche specifiche di prevenzione secondo 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it-IT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Mosher</a:t>
            </a:r>
            <a:r>
              <a:rPr lang="it-IT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</a:t>
            </a:r>
            <a:r>
              <a:rPr lang="it-IT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Burti</a:t>
            </a:r>
            <a: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/>
            </a:r>
            <a:br>
              <a:rPr lang="it-IT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endParaRPr lang="it-IT" sz="3600" dirty="0">
              <a:solidFill>
                <a:schemeClr val="accent1">
                  <a:satMod val="15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457200" lvl="1" indent="0" eaLnBrk="1" fontAlgn="auto" hangingPunct="1">
              <a:spcAft>
                <a:spcPts val="0"/>
              </a:spcAft>
              <a:buClr>
                <a:srgbClr val="60B5CC"/>
              </a:buClr>
              <a:buFont typeface="Wingdings"/>
              <a:buNone/>
              <a:defRPr/>
            </a:pPr>
            <a:endParaRPr lang="it-IT" sz="24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731520" lvl="1" indent="-274320" eaLnBrk="1" fontAlgn="auto" hangingPunct="1">
              <a:spcAft>
                <a:spcPts val="0"/>
              </a:spcAft>
              <a:buFont typeface="Wingdings"/>
              <a:buChar char=""/>
              <a:defRPr/>
            </a:pPr>
            <a:r>
              <a:rPr lang="it-IT" sz="2000" dirty="0" smtClean="0">
                <a:latin typeface="Arial Narrow" pitchFamily="34" charset="0"/>
              </a:rPr>
              <a:t>Esercizi didattici mirati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000" dirty="0" smtClean="0">
                <a:latin typeface="Arial Narrow" pitchFamily="34" charset="0"/>
              </a:rPr>
              <a:t>Gruppo per la soluzione dei problemi 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000" dirty="0" smtClean="0">
                <a:latin typeface="Arial Narrow" pitchFamily="34" charset="0"/>
              </a:rPr>
              <a:t>Discussione dei casi problematici con consulente/i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000" dirty="0" smtClean="0">
                <a:latin typeface="Arial Narrow" pitchFamily="34" charset="0"/>
              </a:rPr>
              <a:t>Apprendimento di nuove  tecniche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000" dirty="0" smtClean="0">
                <a:latin typeface="Arial Narrow" pitchFamily="34" charset="0"/>
              </a:rPr>
              <a:t>Supervisioni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it-IT" sz="2000" dirty="0" smtClean="0">
                <a:latin typeface="Arial Narrow" pitchFamily="34" charset="0"/>
              </a:rPr>
              <a:t>Incontri fuori dal momento lavorativo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endParaRPr lang="it-IT" sz="2200" dirty="0"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it-IT" sz="2200" dirty="0" smtClean="0">
              <a:latin typeface="Arial Narrow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5727" y="1144588"/>
            <a:ext cx="2714625" cy="168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8515350" cy="1325563"/>
          </a:xfrm>
        </p:spPr>
        <p:txBody>
          <a:bodyPr>
            <a:normAutofit fontScale="90000"/>
          </a:bodyPr>
          <a:lstStyle/>
          <a:p>
            <a:r>
              <a:rPr lang="it-IT" sz="3600" dirty="0" smtClean="0"/>
              <a:t>Gli aspetti multiformi dello stress nei </a:t>
            </a:r>
            <a:r>
              <a:rPr lang="it-IT" sz="3600" dirty="0" err="1" smtClean="0"/>
              <a:t>caregivers</a:t>
            </a:r>
            <a:r>
              <a:rPr lang="it-IT" sz="3600" dirty="0" smtClean="0"/>
              <a:t/>
            </a:r>
            <a:br>
              <a:rPr lang="it-IT" sz="3600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2033587"/>
            <a:ext cx="8460432" cy="4824413"/>
          </a:xfrm>
        </p:spPr>
        <p:txBody>
          <a:bodyPr>
            <a:normAutofit/>
          </a:bodyPr>
          <a:lstStyle/>
          <a:p>
            <a:endParaRPr lang="it-IT" dirty="0" smtClean="0"/>
          </a:p>
          <a:p>
            <a:pPr>
              <a:buFontTx/>
              <a:buChar char="-"/>
            </a:pPr>
            <a:r>
              <a:rPr lang="it-IT" sz="2400" b="0" dirty="0" smtClean="0"/>
              <a:t>Correlati al tipo di malattia</a:t>
            </a:r>
          </a:p>
          <a:p>
            <a:pPr>
              <a:buFontTx/>
              <a:buChar char="-"/>
            </a:pPr>
            <a:r>
              <a:rPr lang="it-IT" sz="2400" b="0" dirty="0" smtClean="0"/>
              <a:t>Correlati al trattamento</a:t>
            </a:r>
            <a:endParaRPr lang="it-IT" sz="2400" b="0" i="1" dirty="0" smtClean="0"/>
          </a:p>
          <a:p>
            <a:pPr>
              <a:buFontTx/>
              <a:buChar char="-"/>
            </a:pPr>
            <a:r>
              <a:rPr lang="it-IT" sz="2400" b="0" dirty="0" smtClean="0"/>
              <a:t>Aspetti etici</a:t>
            </a:r>
          </a:p>
          <a:p>
            <a:pPr>
              <a:buFontTx/>
              <a:buChar char="-"/>
            </a:pPr>
            <a:r>
              <a:rPr lang="it-IT" sz="2400" b="0" dirty="0" err="1" smtClean="0"/>
              <a:t>Stressors</a:t>
            </a:r>
            <a:r>
              <a:rPr lang="it-IT" sz="2400" b="0" dirty="0" smtClean="0"/>
              <a:t> decisionali</a:t>
            </a:r>
          </a:p>
          <a:p>
            <a:pPr>
              <a:buFontTx/>
              <a:buChar char="-"/>
            </a:pPr>
            <a:r>
              <a:rPr lang="it-IT" sz="2400" b="0" dirty="0" smtClean="0"/>
              <a:t>Problemi fra i membri dello staff</a:t>
            </a:r>
          </a:p>
          <a:p>
            <a:pPr>
              <a:buFontTx/>
              <a:buChar char="-"/>
            </a:pPr>
            <a:r>
              <a:rPr lang="it-IT" sz="2400" b="0" dirty="0" smtClean="0"/>
              <a:t>Stress correlato alla risposta psicologica e comportamentale del paziente</a:t>
            </a:r>
            <a:endParaRPr lang="it-IT" sz="2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116632"/>
            <a:ext cx="8515350" cy="1325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Il “CAPO” e lo Staff…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457200" lvl="1" indent="0" eaLnBrk="1" fontAlgn="auto" hangingPunct="1">
              <a:spcAft>
                <a:spcPts val="0"/>
              </a:spcAft>
              <a:buClr>
                <a:srgbClr val="60B5CC"/>
              </a:buClr>
              <a:buFont typeface="Wingdings"/>
              <a:buNone/>
              <a:defRPr/>
            </a:pP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Compiti specifici del Direttore secondo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Bernestein</a:t>
            </a:r>
            <a:r>
              <a:rPr lang="it-IT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 e </a:t>
            </a:r>
            <a:r>
              <a:rPr lang="it-IT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Halaszyn</a:t>
            </a:r>
            <a:endParaRPr lang="it-IT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457200" lvl="1" indent="0" eaLnBrk="1" fontAlgn="auto" hangingPunct="1">
              <a:spcAft>
                <a:spcPts val="0"/>
              </a:spcAft>
              <a:buClr>
                <a:srgbClr val="60B5CC"/>
              </a:buClr>
              <a:buFont typeface="Wingdings"/>
              <a:buNone/>
              <a:defRPr/>
            </a:pPr>
            <a:endParaRPr lang="it-IT" sz="24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</a:endParaRPr>
          </a:p>
          <a:p>
            <a:pPr marL="731520" lvl="1" indent="-274320" eaLnBrk="1" fontAlgn="auto" hangingPunct="1">
              <a:spcAft>
                <a:spcPts val="0"/>
              </a:spcAft>
              <a:buClr>
                <a:srgbClr val="60B5CC"/>
              </a:buClr>
              <a:buFont typeface="Wingdings" pitchFamily="2" charset="2"/>
              <a:buChar char="§"/>
              <a:defRPr/>
            </a:pPr>
            <a:r>
              <a:rPr lang="it-IT" sz="2200" dirty="0" smtClean="0">
                <a:latin typeface="Arial Narrow" pitchFamily="34" charset="0"/>
              </a:rPr>
              <a:t>Essere accessibili</a:t>
            </a:r>
          </a:p>
          <a:p>
            <a:pPr marL="731520" lvl="1" indent="-274320" eaLnBrk="1" fontAlgn="auto" hangingPunct="1">
              <a:spcAft>
                <a:spcPts val="0"/>
              </a:spcAft>
              <a:buClr>
                <a:srgbClr val="60B5CC"/>
              </a:buClr>
              <a:buFont typeface="Wingdings" pitchFamily="2" charset="2"/>
              <a:buChar char="§"/>
              <a:defRPr/>
            </a:pPr>
            <a:r>
              <a:rPr lang="it-IT" sz="2200" dirty="0" smtClean="0">
                <a:latin typeface="Arial Narrow" pitchFamily="34" charset="0"/>
              </a:rPr>
              <a:t>Essere coerenti</a:t>
            </a:r>
          </a:p>
          <a:p>
            <a:pPr marL="731520" lvl="1" indent="-274320" eaLnBrk="1" fontAlgn="auto" hangingPunct="1">
              <a:spcAft>
                <a:spcPts val="0"/>
              </a:spcAft>
              <a:buClr>
                <a:srgbClr val="60B5CC"/>
              </a:buClr>
              <a:buFont typeface="Wingdings" pitchFamily="2" charset="2"/>
              <a:buChar char="§"/>
              <a:defRPr/>
            </a:pPr>
            <a:r>
              <a:rPr lang="it-IT" sz="2200" dirty="0">
                <a:latin typeface="Arial Narrow" pitchFamily="34" charset="0"/>
              </a:rPr>
              <a:t>C</a:t>
            </a:r>
            <a:r>
              <a:rPr lang="it-IT" sz="2200" dirty="0" smtClean="0">
                <a:latin typeface="Arial Narrow" pitchFamily="34" charset="0"/>
              </a:rPr>
              <a:t>hiarire obiettivi del servizio e i poteri degli operatori</a:t>
            </a:r>
          </a:p>
          <a:p>
            <a:pPr marL="731520" lvl="1" indent="-274320" eaLnBrk="1" fontAlgn="auto" hangingPunct="1">
              <a:spcAft>
                <a:spcPts val="0"/>
              </a:spcAft>
              <a:buClr>
                <a:srgbClr val="60B5CC"/>
              </a:buClr>
              <a:buFont typeface="Wingdings" pitchFamily="2" charset="2"/>
              <a:buChar char="§"/>
              <a:defRPr/>
            </a:pPr>
            <a:r>
              <a:rPr lang="it-IT" sz="2200" dirty="0" smtClean="0">
                <a:latin typeface="Arial Narrow" pitchFamily="34" charset="0"/>
              </a:rPr>
              <a:t>Rispettare tutti, anche gli operatori in disaccordo con lui</a:t>
            </a:r>
          </a:p>
          <a:p>
            <a:pPr marL="731520" lvl="1" indent="-274320" eaLnBrk="1" fontAlgn="auto" hangingPunct="1">
              <a:spcAft>
                <a:spcPts val="0"/>
              </a:spcAft>
              <a:buClr>
                <a:srgbClr val="60B5CC"/>
              </a:buClr>
              <a:buFont typeface="Wingdings" pitchFamily="2" charset="2"/>
              <a:buChar char="§"/>
              <a:defRPr/>
            </a:pPr>
            <a:r>
              <a:rPr lang="it-IT" sz="2200" dirty="0" smtClean="0">
                <a:latin typeface="Arial Narrow" pitchFamily="34" charset="0"/>
              </a:rPr>
              <a:t>Essere riservato</a:t>
            </a:r>
          </a:p>
          <a:p>
            <a:pPr marL="731520" lvl="1" indent="-274320" eaLnBrk="1" fontAlgn="auto" hangingPunct="1">
              <a:spcAft>
                <a:spcPts val="0"/>
              </a:spcAft>
              <a:buClr>
                <a:srgbClr val="60B5CC"/>
              </a:buClr>
              <a:buFont typeface="Wingdings" pitchFamily="2" charset="2"/>
              <a:buChar char="§"/>
              <a:defRPr/>
            </a:pPr>
            <a:r>
              <a:rPr lang="it-IT" sz="2200" dirty="0" smtClean="0">
                <a:latin typeface="Arial Narrow" pitchFamily="34" charset="0"/>
              </a:rPr>
              <a:t>Coinvolgere il più possibile gli operatori nelle decisioni</a:t>
            </a:r>
          </a:p>
          <a:p>
            <a:pPr marL="731520" lvl="1" indent="-274320" eaLnBrk="1" fontAlgn="auto" hangingPunct="1">
              <a:spcAft>
                <a:spcPts val="0"/>
              </a:spcAft>
              <a:buClr>
                <a:srgbClr val="60B5CC"/>
              </a:buClr>
              <a:buFont typeface="Wingdings" pitchFamily="2" charset="2"/>
              <a:buChar char="§"/>
              <a:defRPr/>
            </a:pPr>
            <a:r>
              <a:rPr lang="it-IT" sz="2200" dirty="0" smtClean="0">
                <a:latin typeface="Arial Narrow" pitchFamily="34" charset="0"/>
              </a:rPr>
              <a:t>Fornire un feedback completo ed efficace; tale feedback deve:</a:t>
            </a:r>
          </a:p>
          <a:p>
            <a:pPr marL="996696" lvl="2" eaLnBrk="1" fontAlgn="auto" hangingPunct="1">
              <a:spcAft>
                <a:spcPts val="0"/>
              </a:spcAft>
              <a:buClr>
                <a:srgbClr val="60B5CC"/>
              </a:buClr>
              <a:buFont typeface="Wingdings" pitchFamily="2" charset="2"/>
              <a:buChar char="Ø"/>
              <a:defRPr/>
            </a:pPr>
            <a:r>
              <a:rPr lang="it-IT" sz="1800" dirty="0" smtClean="0">
                <a:latin typeface="Arial Narrow" pitchFamily="34" charset="0"/>
              </a:rPr>
              <a:t>Essere proattivo</a:t>
            </a:r>
          </a:p>
          <a:p>
            <a:pPr marL="996696" lvl="2" eaLnBrk="1" fontAlgn="auto" hangingPunct="1">
              <a:spcAft>
                <a:spcPts val="0"/>
              </a:spcAft>
              <a:buClr>
                <a:srgbClr val="60B5CC"/>
              </a:buClr>
              <a:buFont typeface="Wingdings" pitchFamily="2" charset="2"/>
              <a:buChar char="Ø"/>
              <a:defRPr/>
            </a:pPr>
            <a:r>
              <a:rPr lang="it-IT" sz="1800" dirty="0" smtClean="0">
                <a:latin typeface="Arial Narrow" pitchFamily="34" charset="0"/>
              </a:rPr>
              <a:t>Limitarsi a una situazione specifica</a:t>
            </a:r>
          </a:p>
          <a:p>
            <a:pPr marL="996696" lvl="2" eaLnBrk="1" fontAlgn="auto" hangingPunct="1">
              <a:spcAft>
                <a:spcPts val="0"/>
              </a:spcAft>
              <a:buClr>
                <a:srgbClr val="60B5CC"/>
              </a:buClr>
              <a:buFont typeface="Wingdings" pitchFamily="2" charset="2"/>
              <a:buChar char="Ø"/>
              <a:defRPr/>
            </a:pPr>
            <a:r>
              <a:rPr lang="it-IT" sz="1800" dirty="0" smtClean="0">
                <a:latin typeface="Arial Narrow" pitchFamily="34" charset="0"/>
              </a:rPr>
              <a:t>Tenere da parte i propri  sentimenti </a:t>
            </a:r>
          </a:p>
          <a:p>
            <a:pPr marL="731520" lvl="1" indent="-274320" eaLnBrk="1" fontAlgn="auto" hangingPunct="1">
              <a:spcAft>
                <a:spcPts val="0"/>
              </a:spcAft>
              <a:buClr>
                <a:srgbClr val="60B5CC"/>
              </a:buClr>
              <a:buFont typeface="Wingdings" pitchFamily="2" charset="2"/>
              <a:buChar char="§"/>
              <a:defRPr/>
            </a:pPr>
            <a:endParaRPr lang="it-IT" sz="2200" dirty="0"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it-IT" sz="2200" dirty="0" smtClean="0">
              <a:latin typeface="Arial Narrow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941" y="0"/>
            <a:ext cx="2714625" cy="168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Approcci rivolti allo staff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2700" dirty="0" smtClean="0"/>
              <a:t>Approcci cognitivi: informazioni sulle risposte degli esseri umani allo stress, sulle risposte psicologiche e sui sintomi dei pazienti</a:t>
            </a:r>
          </a:p>
          <a:p>
            <a:r>
              <a:rPr lang="it-IT" sz="2700" dirty="0" smtClean="0"/>
              <a:t>Approcci comportamentali: tecniche di </a:t>
            </a:r>
            <a:r>
              <a:rPr lang="it-IT" sz="2700" smtClean="0"/>
              <a:t>gestione dell’ansia</a:t>
            </a:r>
            <a:r>
              <a:rPr lang="it-IT" sz="2700" dirty="0" smtClean="0"/>
              <a:t>, </a:t>
            </a:r>
            <a:r>
              <a:rPr lang="it-IT" sz="2700" dirty="0" err="1" smtClean="0"/>
              <a:t>role-plays</a:t>
            </a:r>
            <a:r>
              <a:rPr lang="it-IT" sz="2700" dirty="0" smtClean="0"/>
              <a:t>, esercitazioni</a:t>
            </a:r>
          </a:p>
          <a:p>
            <a:endParaRPr lang="it-IT" sz="2700" dirty="0" smtClean="0"/>
          </a:p>
          <a:p>
            <a:r>
              <a:rPr lang="it-IT" sz="2700" dirty="0" smtClean="0"/>
              <a:t>Approcci emozionali: apprendimento esperienziale, </a:t>
            </a:r>
            <a:r>
              <a:rPr lang="it-IT" sz="2700" dirty="0" err="1" smtClean="0"/>
              <a:t>counselling</a:t>
            </a:r>
            <a:r>
              <a:rPr lang="it-IT" sz="2700" dirty="0" smtClean="0"/>
              <a:t> e supporto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941" y="0"/>
            <a:ext cx="2714625" cy="1685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Il Training e la Formazione</a:t>
            </a:r>
            <a:endParaRPr lang="it-IT" dirty="0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916832"/>
            <a:ext cx="4608511" cy="3528392"/>
          </a:xfrm>
        </p:spPr>
      </p:pic>
    </p:spTree>
    <p:extLst>
      <p:ext uri="{BB962C8B-B14F-4D97-AF65-F5344CB8AC3E}">
        <p14:creationId xmlns:p14="http://schemas.microsoft.com/office/powerpoint/2010/main" val="171327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828" y="0"/>
            <a:ext cx="9129172" cy="1143000"/>
          </a:xfrm>
        </p:spPr>
        <p:txBody>
          <a:bodyPr>
            <a:normAutofit/>
          </a:bodyPr>
          <a:lstStyle/>
          <a:p>
            <a:pPr lvl="1">
              <a:spcBef>
                <a:spcPct val="20000"/>
              </a:spcBef>
              <a:buClr>
                <a:srgbClr val="CC3300"/>
              </a:buClr>
            </a:pPr>
            <a:r>
              <a:rPr lang="it-IT" sz="3200" smtClean="0">
                <a:latin typeface="Verdana" charset="0"/>
                <a:cs typeface="Arial" charset="0"/>
              </a:rPr>
              <a:t>La formazione come strumento terapeutico</a:t>
            </a:r>
            <a:endParaRPr lang="en-US" sz="3200" dirty="0"/>
          </a:p>
        </p:txBody>
      </p:sp>
      <p:sp>
        <p:nvSpPr>
          <p:cNvPr id="145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772816"/>
            <a:ext cx="7704992" cy="4824536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it-IT" sz="3400" dirty="0" smtClean="0">
                <a:cs typeface="Arial" charset="0"/>
              </a:rPr>
              <a:t>Necessità di continui interventi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it-IT" sz="3400" dirty="0">
                <a:cs typeface="Arial" charset="0"/>
              </a:rPr>
              <a:t> </a:t>
            </a:r>
            <a:r>
              <a:rPr lang="it-IT" sz="3400" dirty="0" smtClean="0">
                <a:cs typeface="Arial" charset="0"/>
              </a:rPr>
              <a:t> di training</a:t>
            </a:r>
          </a:p>
          <a:p>
            <a:pPr marL="0" indent="0">
              <a:lnSpc>
                <a:spcPct val="90000"/>
              </a:lnSpc>
              <a:buNone/>
            </a:pPr>
            <a:endParaRPr lang="it-IT" sz="3600" dirty="0"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it-IT" sz="3200" dirty="0" err="1" smtClean="0">
                <a:cs typeface="Arial" charset="0"/>
              </a:rPr>
              <a:t>Workshops</a:t>
            </a:r>
            <a:endParaRPr lang="it-IT" sz="3200" dirty="0"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it-IT" sz="3200" dirty="0" smtClean="0">
                <a:cs typeface="Arial" charset="0"/>
              </a:rPr>
              <a:t>Gruppi fra pari</a:t>
            </a:r>
          </a:p>
          <a:p>
            <a:pPr lvl="1">
              <a:lnSpc>
                <a:spcPct val="90000"/>
              </a:lnSpc>
            </a:pPr>
            <a:r>
              <a:rPr lang="it-IT" sz="3200" dirty="0" smtClean="0">
                <a:cs typeface="Arial" charset="0"/>
              </a:rPr>
              <a:t>Discussioni di casi difficili e follow-up regolari con supervisione</a:t>
            </a:r>
            <a:endParaRPr lang="it-IT" sz="3200" dirty="0"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it-IT" sz="3200" dirty="0" smtClean="0">
                <a:cs typeface="Arial" charset="0"/>
              </a:rPr>
              <a:t>Gruppi </a:t>
            </a:r>
            <a:r>
              <a:rPr lang="it-IT" sz="3200" dirty="0" err="1" smtClean="0">
                <a:cs typeface="Arial" charset="0"/>
              </a:rPr>
              <a:t>Balint</a:t>
            </a:r>
            <a:endParaRPr lang="it-IT" sz="3200" dirty="0" smtClean="0">
              <a:cs typeface="Arial" charset="0"/>
            </a:endParaRPr>
          </a:p>
          <a:p>
            <a:pPr lvl="1">
              <a:lnSpc>
                <a:spcPct val="90000"/>
              </a:lnSpc>
            </a:pPr>
            <a:r>
              <a:rPr lang="it-IT" sz="3200" dirty="0" smtClean="0">
                <a:cs typeface="Arial" charset="0"/>
              </a:rPr>
              <a:t>Training in  tecniche di comunicazione</a:t>
            </a:r>
            <a:endParaRPr lang="en-US" sz="3200" dirty="0">
              <a:cs typeface="Arial" charset="0"/>
            </a:endParaRPr>
          </a:p>
        </p:txBody>
      </p:sp>
      <p:pic>
        <p:nvPicPr>
          <p:cNvPr id="5" name="Segnaposto contenuto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836712"/>
            <a:ext cx="2808312" cy="2150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4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Interventi individuali</a:t>
            </a:r>
            <a:endParaRPr lang="it-IT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9792" y="1844824"/>
            <a:ext cx="352839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341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05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685213" cy="955675"/>
          </a:xfrm>
          <a:noFill/>
        </p:spPr>
        <p:txBody>
          <a:bodyPr/>
          <a:lstStyle/>
          <a:p>
            <a:r>
              <a:rPr lang="en-US" dirty="0" err="1" smtClean="0">
                <a:solidFill>
                  <a:schemeClr val="tx1"/>
                </a:solidFill>
              </a:rPr>
              <a:t>Obiettivi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degli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interventi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err="1" smtClean="0">
                <a:solidFill>
                  <a:schemeClr val="tx1"/>
                </a:solidFill>
              </a:rPr>
              <a:t>individuali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42052" name="Rectangle 1028"/>
          <p:cNvSpPr>
            <a:spLocks noGrp="1" noChangeArrowheads="1"/>
          </p:cNvSpPr>
          <p:nvPr>
            <p:ph idx="1"/>
          </p:nvPr>
        </p:nvSpPr>
        <p:spPr>
          <a:xfrm>
            <a:off x="179512" y="3062287"/>
            <a:ext cx="8756650" cy="3795713"/>
          </a:xfrm>
        </p:spPr>
        <p:txBody>
          <a:bodyPr>
            <a:normAutofit/>
          </a:bodyPr>
          <a:lstStyle/>
          <a:p>
            <a:pPr marL="512763" lvl="1">
              <a:lnSpc>
                <a:spcPct val="120000"/>
              </a:lnSpc>
              <a:spcBef>
                <a:spcPct val="0"/>
              </a:spcBef>
              <a:buClr>
                <a:srgbClr val="CC0000"/>
              </a:buClr>
              <a:buFont typeface="Times"/>
              <a:buChar char="•"/>
            </a:pPr>
            <a:r>
              <a:rPr lang="en-US" sz="2600" dirty="0" err="1" smtClean="0">
                <a:solidFill>
                  <a:schemeClr val="tx1"/>
                </a:solidFill>
              </a:rPr>
              <a:t>Riformulazione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di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convinzioni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antiche</a:t>
            </a:r>
            <a:r>
              <a:rPr lang="en-US" sz="2600" dirty="0" smtClean="0">
                <a:solidFill>
                  <a:schemeClr val="tx1"/>
                </a:solidFill>
              </a:rPr>
              <a:t>.</a:t>
            </a:r>
          </a:p>
          <a:p>
            <a:pPr marL="512763" lvl="1">
              <a:lnSpc>
                <a:spcPct val="120000"/>
              </a:lnSpc>
              <a:spcBef>
                <a:spcPct val="0"/>
              </a:spcBef>
              <a:buClr>
                <a:srgbClr val="CC0000"/>
              </a:buClr>
              <a:buFont typeface="Times"/>
              <a:buChar char="•"/>
            </a:pPr>
            <a:r>
              <a:rPr lang="en-US" sz="2600" dirty="0" err="1" smtClean="0">
                <a:solidFill>
                  <a:schemeClr val="tx1"/>
                </a:solidFill>
              </a:rPr>
              <a:t>Modifica</a:t>
            </a:r>
            <a:r>
              <a:rPr lang="en-US" sz="2600" dirty="0" smtClean="0">
                <a:solidFill>
                  <a:schemeClr val="tx1"/>
                </a:solidFill>
              </a:rPr>
              <a:t> del </a:t>
            </a:r>
            <a:r>
              <a:rPr lang="en-US" sz="2600" dirty="0" err="1" smtClean="0">
                <a:solidFill>
                  <a:schemeClr val="tx1"/>
                </a:solidFill>
              </a:rPr>
              <a:t>modo</a:t>
            </a:r>
            <a:r>
              <a:rPr lang="en-US" sz="2600" dirty="0" smtClean="0">
                <a:solidFill>
                  <a:schemeClr val="tx1"/>
                </a:solidFill>
              </a:rPr>
              <a:t> in cui </a:t>
            </a:r>
            <a:r>
              <a:rPr lang="en-US" sz="2600" dirty="0" err="1" smtClean="0">
                <a:solidFill>
                  <a:schemeClr val="tx1"/>
                </a:solidFill>
              </a:rPr>
              <a:t>il</a:t>
            </a:r>
            <a:r>
              <a:rPr lang="en-US" sz="2600" dirty="0" smtClean="0">
                <a:solidFill>
                  <a:schemeClr val="tx1"/>
                </a:solidFill>
              </a:rPr>
              <a:t> caregiver </a:t>
            </a:r>
            <a:r>
              <a:rPr lang="en-US" sz="2600" dirty="0" err="1" smtClean="0">
                <a:solidFill>
                  <a:schemeClr val="tx1"/>
                </a:solidFill>
              </a:rPr>
              <a:t>vede</a:t>
            </a:r>
            <a:r>
              <a:rPr lang="en-US" sz="2600" dirty="0" smtClean="0">
                <a:solidFill>
                  <a:schemeClr val="tx1"/>
                </a:solidFill>
              </a:rPr>
              <a:t> se </a:t>
            </a:r>
            <a:r>
              <a:rPr lang="en-US" sz="2600" dirty="0" err="1" smtClean="0">
                <a:solidFill>
                  <a:schemeClr val="tx1"/>
                </a:solidFill>
              </a:rPr>
              <a:t>stesso</a:t>
            </a:r>
            <a:r>
              <a:rPr lang="en-US" sz="2600" dirty="0" smtClean="0">
                <a:solidFill>
                  <a:schemeClr val="tx1"/>
                </a:solidFill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</a:rPr>
              <a:t>il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lavoro</a:t>
            </a:r>
            <a:r>
              <a:rPr lang="en-US" sz="2600" dirty="0" smtClean="0">
                <a:solidFill>
                  <a:schemeClr val="tx1"/>
                </a:solidFill>
              </a:rPr>
              <a:t>, le </a:t>
            </a:r>
            <a:r>
              <a:rPr lang="en-US" sz="2600" dirty="0" err="1" smtClean="0">
                <a:solidFill>
                  <a:schemeClr val="tx1"/>
                </a:solidFill>
              </a:rPr>
              <a:t>proprie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relazioni</a:t>
            </a:r>
            <a:endParaRPr lang="en-US" sz="2600" dirty="0" smtClean="0">
              <a:solidFill>
                <a:schemeClr val="tx1"/>
              </a:solidFill>
            </a:endParaRPr>
          </a:p>
          <a:p>
            <a:pPr marL="512763" lvl="1">
              <a:lnSpc>
                <a:spcPct val="120000"/>
              </a:lnSpc>
              <a:spcBef>
                <a:spcPct val="0"/>
              </a:spcBef>
              <a:buClr>
                <a:srgbClr val="CC0000"/>
              </a:buClr>
              <a:buFont typeface="Times"/>
              <a:buChar char="•"/>
            </a:pPr>
            <a:r>
              <a:rPr lang="en-US" sz="2600" dirty="0" err="1" smtClean="0">
                <a:solidFill>
                  <a:schemeClr val="tx1"/>
                </a:solidFill>
              </a:rPr>
              <a:t>Ridefinizione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di</a:t>
            </a:r>
            <a:r>
              <a:rPr lang="en-US" sz="2600" dirty="0" smtClean="0">
                <a:solidFill>
                  <a:schemeClr val="tx1"/>
                </a:solidFill>
              </a:rPr>
              <a:t> </a:t>
            </a:r>
            <a:r>
              <a:rPr lang="en-US" sz="2600" dirty="0" err="1" smtClean="0">
                <a:solidFill>
                  <a:schemeClr val="tx1"/>
                </a:solidFill>
              </a:rPr>
              <a:t>obiettivi</a:t>
            </a:r>
            <a:r>
              <a:rPr lang="en-US" sz="2600" dirty="0" smtClean="0">
                <a:solidFill>
                  <a:schemeClr val="tx1"/>
                </a:solidFill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</a:rPr>
              <a:t>valori</a:t>
            </a:r>
            <a:r>
              <a:rPr lang="en-US" sz="2600" dirty="0" smtClean="0">
                <a:solidFill>
                  <a:schemeClr val="tx1"/>
                </a:solidFill>
              </a:rPr>
              <a:t>, </a:t>
            </a:r>
            <a:r>
              <a:rPr lang="en-US" sz="2600" dirty="0" err="1" smtClean="0">
                <a:solidFill>
                  <a:schemeClr val="tx1"/>
                </a:solidFill>
              </a:rPr>
              <a:t>preoccupazioni</a:t>
            </a:r>
            <a:r>
              <a:rPr lang="en-US" sz="2600" dirty="0" smtClean="0">
                <a:solidFill>
                  <a:schemeClr val="tx1"/>
                </a:solidFill>
              </a:rPr>
              <a:t>.</a:t>
            </a:r>
          </a:p>
          <a:p>
            <a:pPr marL="512763" lvl="1">
              <a:lnSpc>
                <a:spcPct val="120000"/>
              </a:lnSpc>
              <a:spcBef>
                <a:spcPct val="0"/>
              </a:spcBef>
              <a:buClr>
                <a:srgbClr val="CC0000"/>
              </a:buClr>
              <a:buFont typeface="Times"/>
              <a:buChar char="•"/>
            </a:pPr>
            <a:endParaRPr lang="en-US" sz="2600" dirty="0" smtClean="0">
              <a:solidFill>
                <a:srgbClr val="000066"/>
              </a:solidFill>
            </a:endParaRPr>
          </a:p>
          <a:p>
            <a:pPr marL="349250" lvl="1" indent="-234950">
              <a:lnSpc>
                <a:spcPct val="110000"/>
              </a:lnSpc>
              <a:spcBef>
                <a:spcPct val="0"/>
              </a:spcBef>
              <a:spcAft>
                <a:spcPct val="25000"/>
              </a:spcAft>
              <a:buClr>
                <a:srgbClr val="CC0000"/>
              </a:buClr>
              <a:buNone/>
            </a:pPr>
            <a:endParaRPr lang="en-US" sz="2600" dirty="0">
              <a:solidFill>
                <a:srgbClr val="000066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3966" y="178034"/>
            <a:ext cx="255587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5702" y="26296"/>
            <a:ext cx="8534400" cy="75895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i="1" dirty="0" smtClean="0">
                <a:solidFill>
                  <a:srgbClr val="F0AD00"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i="1" dirty="0" smtClean="0">
                <a:solidFill>
                  <a:srgbClr val="F0AD00"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i="1" dirty="0" smtClean="0">
                <a:solidFill>
                  <a:srgbClr val="F0AD00"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it-IT" sz="3600" i="1" dirty="0" smtClean="0">
                <a:solidFill>
                  <a:srgbClr val="F0AD00">
                    <a:satMod val="1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it-IT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 responsabilità verso noi stessi?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39552" y="1196752"/>
            <a:ext cx="7886700" cy="5544615"/>
          </a:xfrm>
        </p:spPr>
        <p:txBody>
          <a:bodyPr rtlCol="0">
            <a:normAutofit lnSpcReduction="10000"/>
          </a:bodyPr>
          <a:lstStyle/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Le responsabilità del singolo operatore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it-IT" sz="2400" dirty="0" smtClean="0"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it-IT" sz="2400" dirty="0" smtClean="0"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it-IT" sz="2200" dirty="0" smtClean="0">
                <a:latin typeface="Arial Narrow" pitchFamily="34" charset="0"/>
              </a:rPr>
              <a:t>1. Conoscere le proprie motivazioni: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 smtClean="0">
                <a:latin typeface="Arial Narrow" pitchFamily="34" charset="0"/>
              </a:rPr>
              <a:t>Conoscere i propri limiti e i limiti del servizio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 smtClean="0">
                <a:latin typeface="Arial Narrow" pitchFamily="34" charset="0"/>
              </a:rPr>
              <a:t>Adeguare le proprie aspettative alla realtà </a:t>
            </a:r>
          </a:p>
          <a:p>
            <a:pPr marL="731520" lvl="1" indent="-274320"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2000" dirty="0" smtClean="0">
                <a:latin typeface="Arial Narrow" pitchFamily="34" charset="0"/>
              </a:rPr>
              <a:t>Badare alla salute fisica</a:t>
            </a:r>
          </a:p>
          <a:p>
            <a:pPr marL="457200" lvl="1" indent="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it-IT" sz="2000" dirty="0"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None/>
              <a:defRPr/>
            </a:pPr>
            <a:r>
              <a:rPr lang="it-IT" sz="2200" dirty="0" smtClean="0">
                <a:latin typeface="Arial Narrow" pitchFamily="34" charset="0"/>
              </a:rPr>
              <a:t>2. Controllare </a:t>
            </a:r>
            <a:r>
              <a:rPr lang="it-IT" sz="2200" dirty="0">
                <a:latin typeface="Arial Narrow" pitchFamily="34" charset="0"/>
              </a:rPr>
              <a:t>lo stress</a:t>
            </a:r>
            <a:r>
              <a:rPr lang="it-IT" sz="2200" dirty="0" smtClean="0">
                <a:latin typeface="Arial Narrow" pitchFamily="34" charset="0"/>
              </a:rPr>
              <a:t>:</a:t>
            </a:r>
          </a:p>
          <a:p>
            <a:pPr marL="457200" lvl="1" indent="0" eaLnBrk="1" fontAlgn="auto" hangingPunct="1">
              <a:spcAft>
                <a:spcPts val="0"/>
              </a:spcAft>
              <a:buClr>
                <a:srgbClr val="F0AD00"/>
              </a:buClr>
              <a:buNone/>
              <a:defRPr/>
            </a:pPr>
            <a:r>
              <a:rPr lang="it-IT" sz="1800" dirty="0" smtClean="0">
                <a:latin typeface="Arial Narrow" pitchFamily="34" charset="0"/>
              </a:rPr>
              <a:t>Stabilire obiettivi chiari e precisi per il controllo dello stress</a:t>
            </a:r>
          </a:p>
          <a:p>
            <a:pPr marL="457200" lvl="1" indent="0" eaLnBrk="1" fontAlgn="auto" hangingPunct="1">
              <a:spcAft>
                <a:spcPts val="0"/>
              </a:spcAft>
              <a:buClr>
                <a:srgbClr val="F0AD00"/>
              </a:buClr>
              <a:buNone/>
              <a:defRPr/>
            </a:pPr>
            <a:r>
              <a:rPr lang="it-IT" sz="1800" dirty="0" smtClean="0">
                <a:latin typeface="Arial Narrow" pitchFamily="34" charset="0"/>
              </a:rPr>
              <a:t>Programmare le strategie per raggiungere tali obiettivi</a:t>
            </a:r>
          </a:p>
          <a:p>
            <a:pPr marL="457200" lvl="1" indent="0" eaLnBrk="1" fontAlgn="auto" hangingPunct="1">
              <a:spcAft>
                <a:spcPts val="0"/>
              </a:spcAft>
              <a:buClr>
                <a:srgbClr val="F0AD00"/>
              </a:buClr>
              <a:buNone/>
              <a:defRPr/>
            </a:pPr>
            <a:r>
              <a:rPr lang="it-IT" sz="1800" dirty="0" smtClean="0">
                <a:latin typeface="Arial Narrow" pitchFamily="34" charset="0"/>
              </a:rPr>
              <a:t>Realizzare con gradualità ciò che si è programmato</a:t>
            </a:r>
          </a:p>
          <a:p>
            <a:pPr marL="457200" lvl="1" indent="0" eaLnBrk="1" fontAlgn="auto" hangingPunct="1">
              <a:spcAft>
                <a:spcPts val="0"/>
              </a:spcAft>
              <a:buClr>
                <a:srgbClr val="F0AD00"/>
              </a:buClr>
              <a:buNone/>
              <a:defRPr/>
            </a:pPr>
            <a:r>
              <a:rPr lang="it-IT" sz="1800" dirty="0" smtClean="0">
                <a:latin typeface="Arial Narrow" pitchFamily="34" charset="0"/>
              </a:rPr>
              <a:t>Verificare regolarmente obiettivi e strategie</a:t>
            </a:r>
          </a:p>
          <a:p>
            <a:pPr marL="457200" lvl="1" indent="0" eaLnBrk="1" fontAlgn="auto" hangingPunct="1">
              <a:spcAft>
                <a:spcPts val="0"/>
              </a:spcAft>
              <a:buClr>
                <a:srgbClr val="F0AD00"/>
              </a:buClr>
              <a:buNone/>
              <a:defRPr/>
            </a:pPr>
            <a:r>
              <a:rPr lang="it-IT" sz="1800" dirty="0" smtClean="0">
                <a:latin typeface="Arial Narrow" pitchFamily="34" charset="0"/>
              </a:rPr>
              <a:t>Gratificarsi per i risultati ottenuti nel controllare lo stress</a:t>
            </a:r>
          </a:p>
          <a:p>
            <a:pPr marL="457200" lvl="1" indent="0" eaLnBrk="1" fontAlgn="auto" hangingPunct="1">
              <a:spcAft>
                <a:spcPts val="0"/>
              </a:spcAft>
              <a:buClr>
                <a:srgbClr val="F0AD00"/>
              </a:buClr>
              <a:buFont typeface="Wingdings"/>
              <a:buNone/>
              <a:defRPr/>
            </a:pPr>
            <a:endParaRPr lang="it-IT" sz="2000" dirty="0" smtClean="0"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Clr>
                <a:srgbClr val="F0AD00"/>
              </a:buClr>
              <a:buNone/>
              <a:defRPr/>
            </a:pPr>
            <a:r>
              <a:rPr lang="it-IT" sz="2200" dirty="0" smtClean="0">
                <a:latin typeface="Arial Narrow" pitchFamily="34" charset="0"/>
              </a:rPr>
              <a:t>3. Programmare </a:t>
            </a:r>
            <a:r>
              <a:rPr lang="it-IT" sz="2200" dirty="0">
                <a:latin typeface="Arial Narrow" pitchFamily="34" charset="0"/>
              </a:rPr>
              <a:t>la propria </a:t>
            </a:r>
            <a:r>
              <a:rPr lang="it-IT" sz="2200" dirty="0" smtClean="0">
                <a:latin typeface="Arial Narrow" pitchFamily="34" charset="0"/>
              </a:rPr>
              <a:t>crescita </a:t>
            </a:r>
            <a:r>
              <a:rPr lang="it-IT" sz="2200" dirty="0">
                <a:latin typeface="Arial Narrow" pitchFamily="34" charset="0"/>
              </a:rPr>
              <a:t>professionale e personale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it-IT" sz="2400" dirty="0" smtClean="0"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it-IT" sz="2400" dirty="0">
                <a:latin typeface="Arial Narrow" pitchFamily="34" charset="0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0" y="365126"/>
            <a:ext cx="8515350" cy="1325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36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Riassumendo…</a:t>
            </a:r>
            <a:endParaRPr lang="it-IT" dirty="0"/>
          </a:p>
        </p:txBody>
      </p:sp>
      <p:pic>
        <p:nvPicPr>
          <p:cNvPr id="2" name="Segnaposto contenuto 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2276872"/>
            <a:ext cx="4572000" cy="3429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4925"/>
            <a:ext cx="7886700" cy="1325563"/>
          </a:xfrm>
        </p:spPr>
        <p:txBody>
          <a:bodyPr/>
          <a:lstStyle/>
          <a:p>
            <a:r>
              <a:rPr lang="it-IT" dirty="0" smtClean="0"/>
              <a:t>Prevenire il </a:t>
            </a:r>
            <a:r>
              <a:rPr lang="it-IT" dirty="0" err="1" smtClean="0"/>
              <a:t>Burn</a:t>
            </a:r>
            <a:r>
              <a:rPr lang="it-IT" dirty="0" smtClean="0"/>
              <a:t>-Out</a:t>
            </a:r>
            <a:endParaRPr lang="it-IT" dirty="0"/>
          </a:p>
        </p:txBody>
      </p:sp>
      <p:graphicFrame>
        <p:nvGraphicFramePr>
          <p:cNvPr id="5" name="Diagramma 4"/>
          <p:cNvGraphicFramePr/>
          <p:nvPr>
            <p:extLst>
              <p:ext uri="{D42A27DB-BD31-4B8C-83A1-F6EECF244321}">
                <p14:modId xmlns:p14="http://schemas.microsoft.com/office/powerpoint/2010/main" val="995166843"/>
              </p:ext>
            </p:extLst>
          </p:nvPr>
        </p:nvGraphicFramePr>
        <p:xfrm>
          <a:off x="1475656" y="404664"/>
          <a:ext cx="6096000" cy="63601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216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Cosa fare se la sindrome da </a:t>
            </a:r>
            <a:r>
              <a:rPr lang="it-IT" dirty="0" err="1" smtClean="0"/>
              <a:t>burnout</a:t>
            </a:r>
            <a:r>
              <a:rPr lang="it-IT" dirty="0" smtClean="0"/>
              <a:t> si è già instaurata?</a:t>
            </a:r>
            <a:endParaRPr lang="it-IT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272960"/>
              </p:ext>
            </p:extLst>
          </p:nvPr>
        </p:nvGraphicFramePr>
        <p:xfrm>
          <a:off x="0" y="1690688"/>
          <a:ext cx="8676455" cy="49066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820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365126"/>
            <a:ext cx="8407846" cy="1325563"/>
          </a:xfrm>
        </p:spPr>
        <p:txBody>
          <a:bodyPr/>
          <a:lstStyle/>
          <a:p>
            <a:r>
              <a:rPr lang="it-IT" dirty="0" smtClean="0"/>
              <a:t>Stress e pazienti complessi</a:t>
            </a:r>
            <a:endParaRPr lang="it-IT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7143" y="1825625"/>
            <a:ext cx="5009714" cy="4351338"/>
          </a:xfrm>
        </p:spPr>
      </p:pic>
    </p:spTree>
    <p:extLst>
      <p:ext uri="{BB962C8B-B14F-4D97-AF65-F5344CB8AC3E}">
        <p14:creationId xmlns:p14="http://schemas.microsoft.com/office/powerpoint/2010/main" val="40590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615758" cy="1119658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sz="6000" dirty="0" smtClean="0">
                <a:latin typeface="Vladimir Script" panose="03050402040407070305" pitchFamily="66" charset="0"/>
              </a:rPr>
              <a:t/>
            </a:r>
            <a:br>
              <a:rPr lang="it-IT" sz="6000" dirty="0" smtClean="0">
                <a:latin typeface="Vladimir Script" panose="03050402040407070305" pitchFamily="66" charset="0"/>
              </a:rPr>
            </a:br>
            <a:r>
              <a:rPr lang="it-IT" sz="6000" dirty="0" smtClean="0">
                <a:latin typeface="Vladimir Script" panose="03050402040407070305" pitchFamily="66" charset="0"/>
              </a:rPr>
              <a:t>Fine del  nostro corso…</a:t>
            </a:r>
            <a:br>
              <a:rPr lang="it-IT" sz="6000" dirty="0" smtClean="0">
                <a:latin typeface="Vladimir Script" panose="03050402040407070305" pitchFamily="66" charset="0"/>
              </a:rPr>
            </a:br>
            <a:r>
              <a:rPr lang="it-IT" sz="6000" dirty="0" smtClean="0">
                <a:latin typeface="Vladimir Script" panose="03050402040407070305" pitchFamily="66" charset="0"/>
              </a:rPr>
              <a:t>Grazie per la vostra attenzione</a:t>
            </a:r>
            <a:r>
              <a:rPr lang="it-IT" sz="6600" dirty="0" smtClean="0">
                <a:latin typeface="Vladimir Script" panose="03050402040407070305" pitchFamily="66" charset="0"/>
              </a:rPr>
              <a:t>.</a:t>
            </a:r>
            <a:endParaRPr lang="it-IT" sz="6600" dirty="0">
              <a:latin typeface="Vladimir Script" panose="03050402040407070305" pitchFamily="66" charset="0"/>
            </a:endParaRPr>
          </a:p>
        </p:txBody>
      </p:sp>
      <p:sp>
        <p:nvSpPr>
          <p:cNvPr id="4608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it-IT" smtClean="0"/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3395">
            <a:off x="1739587" y="2251962"/>
            <a:ext cx="6476589" cy="40134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56" y="16417"/>
            <a:ext cx="8857928" cy="758952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sz="3700" dirty="0" smtClean="0"/>
              <a:t>Stress e pazienti complessi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81560" y="1787696"/>
            <a:ext cx="8503920" cy="50703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200" dirty="0" smtClean="0"/>
              <a:t>- Il paziente “difficile”(per esempio, pazienti con doppia diagnosi/ con disturbo di personalità)</a:t>
            </a:r>
          </a:p>
          <a:p>
            <a:pPr marL="0" indent="0">
              <a:buNone/>
            </a:pPr>
            <a:r>
              <a:rPr lang="it-IT" sz="2200" dirty="0" smtClean="0"/>
              <a:t>- Il paziente “speciale” (che genera un forte coinvolgimento nel </a:t>
            </a:r>
            <a:r>
              <a:rPr lang="it-IT" sz="2200" dirty="0" err="1" smtClean="0"/>
              <a:t>caregiver</a:t>
            </a:r>
            <a:r>
              <a:rPr lang="it-IT" sz="2200" dirty="0" smtClean="0"/>
              <a:t>)</a:t>
            </a:r>
          </a:p>
          <a:p>
            <a:pPr marL="0" indent="0">
              <a:buNone/>
            </a:pPr>
            <a:r>
              <a:rPr lang="it-IT" sz="2200" dirty="0" smtClean="0"/>
              <a:t>- Risposte a una disabilità severa</a:t>
            </a:r>
          </a:p>
          <a:p>
            <a:pPr>
              <a:buFontTx/>
              <a:buChar char="-"/>
            </a:pPr>
            <a:r>
              <a:rPr lang="it-IT" sz="2200" dirty="0" smtClean="0"/>
              <a:t>Eccessive aspettative da parte del paziente</a:t>
            </a:r>
          </a:p>
          <a:p>
            <a:pPr>
              <a:buFontTx/>
              <a:buChar char="-"/>
            </a:pPr>
            <a:r>
              <a:rPr lang="it-IT" sz="2200" dirty="0" smtClean="0"/>
              <a:t>Risposte alla morte e al morire: paura, lutto, colpa del sopravvissuto</a:t>
            </a:r>
            <a:endParaRPr lang="it-IT" sz="2200" i="1" dirty="0" smtClean="0"/>
          </a:p>
          <a:p>
            <a:pPr marL="0" indent="0">
              <a:buNone/>
            </a:pPr>
            <a:r>
              <a:rPr lang="it-IT" sz="2200" dirty="0" smtClean="0"/>
              <a:t>- Risposte a un’ideazione suicidaria</a:t>
            </a:r>
          </a:p>
          <a:p>
            <a:pPr marL="0" indent="0">
              <a:buNone/>
            </a:pPr>
            <a:r>
              <a:rPr lang="it-IT" sz="2200" dirty="0" smtClean="0"/>
              <a:t>-Adattamento a risultati insoddisfacenti</a:t>
            </a:r>
          </a:p>
          <a:p>
            <a:pPr marL="0" indent="0">
              <a:buNone/>
            </a:pPr>
            <a:r>
              <a:rPr lang="it-IT" sz="2200" dirty="0" smtClean="0"/>
              <a:t>- Ingiustizia della sofferenza umana</a:t>
            </a:r>
            <a:endParaRPr lang="it-IT" sz="2200" dirty="0"/>
          </a:p>
        </p:txBody>
      </p:sp>
      <p:pic>
        <p:nvPicPr>
          <p:cNvPr id="5" name="Segnaposto contenuto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781" y="16417"/>
            <a:ext cx="1920195" cy="16678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188640"/>
            <a:ext cx="9144000" cy="1143000"/>
          </a:xfr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normAutofit fontScale="90000"/>
          </a:bodyPr>
          <a:lstStyle/>
          <a:p>
            <a:pPr eaLnBrk="0" hangingPunct="0"/>
            <a:r>
              <a:rPr lang="en-US" sz="4400" kern="1200" dirty="0" smtClean="0"/>
              <a:t>“</a:t>
            </a:r>
            <a:r>
              <a:rPr lang="en-US" sz="4400" kern="1200" dirty="0" err="1" smtClean="0"/>
              <a:t>Prendersi</a:t>
            </a:r>
            <a:r>
              <a:rPr lang="en-US" sz="4400" kern="1200" dirty="0" smtClean="0"/>
              <a:t> </a:t>
            </a:r>
            <a:r>
              <a:rPr lang="en-US" sz="4400" kern="1200" dirty="0" err="1" smtClean="0"/>
              <a:t>cura</a:t>
            </a:r>
            <a:r>
              <a:rPr lang="en-US" sz="4400" kern="1200" dirty="0" smtClean="0"/>
              <a:t>” </a:t>
            </a:r>
            <a:r>
              <a:rPr lang="en-US" sz="4400" kern="1200" dirty="0" err="1" smtClean="0"/>
              <a:t>nelle</a:t>
            </a:r>
            <a:r>
              <a:rPr lang="en-US" sz="4400" kern="1200" dirty="0" smtClean="0"/>
              <a:t> </a:t>
            </a:r>
            <a:r>
              <a:rPr lang="en-US" sz="4400" kern="1200" dirty="0" err="1" smtClean="0"/>
              <a:t>malattie</a:t>
            </a:r>
            <a:r>
              <a:rPr lang="en-US" sz="4400" kern="1200" dirty="0" smtClean="0"/>
              <a:t> </a:t>
            </a:r>
            <a:r>
              <a:rPr lang="en-US" sz="4400" kern="1200" dirty="0" err="1" smtClean="0"/>
              <a:t>croniche</a:t>
            </a:r>
            <a:r>
              <a:rPr lang="en-US" sz="4400" kern="1200" dirty="0" smtClean="0"/>
              <a:t>    </a:t>
            </a:r>
            <a:r>
              <a:rPr lang="en-US" sz="4400" dirty="0"/>
              <a:t> </a:t>
            </a:r>
            <a:r>
              <a:rPr lang="en-US" sz="4400" dirty="0" smtClean="0"/>
              <a:t>   	</a:t>
            </a:r>
            <a:r>
              <a:rPr lang="en-US" sz="4400" kern="1200" dirty="0" smtClean="0"/>
              <a:t>severe </a:t>
            </a:r>
            <a:endParaRPr lang="en-US" sz="4400" kern="1200" dirty="0"/>
          </a:p>
        </p:txBody>
      </p:sp>
      <p:sp>
        <p:nvSpPr>
          <p:cNvPr id="23555" name="AutoShape 6"/>
          <p:cNvSpPr>
            <a:spLocks noChangeArrowheads="1"/>
          </p:cNvSpPr>
          <p:nvPr/>
        </p:nvSpPr>
        <p:spPr bwMode="auto">
          <a:xfrm>
            <a:off x="2915816" y="2348880"/>
            <a:ext cx="3816350" cy="3382963"/>
          </a:xfrm>
          <a:prstGeom prst="star16">
            <a:avLst>
              <a:gd name="adj" fmla="val 37500"/>
            </a:avLst>
          </a:prstGeom>
          <a:solidFill>
            <a:srgbClr val="CC3300"/>
          </a:solidFill>
          <a:ln w="2540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766407" name="Rectangle 7"/>
          <p:cNvSpPr>
            <a:spLocks noChangeArrowheads="1"/>
          </p:cNvSpPr>
          <p:nvPr/>
        </p:nvSpPr>
        <p:spPr bwMode="auto">
          <a:xfrm>
            <a:off x="3419475" y="3357563"/>
            <a:ext cx="2663825" cy="646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 eaLnBrk="0" hangingPunct="0"/>
            <a:endParaRPr lang="en-US" dirty="0" smtClean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  <a:p>
            <a:pPr algn="ctr" eaLnBrk="0" hangingPunct="0"/>
            <a:r>
              <a:rPr lang="en-US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Caregiving</a:t>
            </a:r>
            <a:endParaRPr lang="en-US" i="0" dirty="0">
              <a:solidFill>
                <a:schemeClr val="bg1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charset="0"/>
            </a:endParaRPr>
          </a:p>
        </p:txBody>
      </p:sp>
      <p:sp>
        <p:nvSpPr>
          <p:cNvPr id="23557" name="Text Box 8"/>
          <p:cNvSpPr txBox="1">
            <a:spLocks noChangeArrowheads="1"/>
          </p:cNvSpPr>
          <p:nvPr/>
        </p:nvSpPr>
        <p:spPr bwMode="auto">
          <a:xfrm>
            <a:off x="323529" y="1988840"/>
            <a:ext cx="25922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dirty="0" err="1" smtClean="0">
                <a:solidFill>
                  <a:srgbClr val="FF0000"/>
                </a:solidFill>
              </a:rPr>
              <a:t>Deterioramento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della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qualità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della</a:t>
            </a:r>
            <a:r>
              <a:rPr lang="en-US" dirty="0" smtClean="0">
                <a:solidFill>
                  <a:srgbClr val="FF0000"/>
                </a:solidFill>
              </a:rPr>
              <a:t> vita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558" name="Text Box 9"/>
          <p:cNvSpPr txBox="1">
            <a:spLocks noChangeArrowheads="1"/>
          </p:cNvSpPr>
          <p:nvPr/>
        </p:nvSpPr>
        <p:spPr bwMode="auto">
          <a:xfrm>
            <a:off x="4208234" y="1517883"/>
            <a:ext cx="263681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altLang="ja-JP" dirty="0" err="1" smtClean="0">
                <a:latin typeface="Segoe Script" panose="020B0504020000000003" pitchFamily="34" charset="0"/>
              </a:rPr>
              <a:t>Sintomi</a:t>
            </a:r>
            <a:r>
              <a:rPr lang="en-US" altLang="ja-JP" dirty="0" smtClean="0">
                <a:latin typeface="Segoe Script" panose="020B0504020000000003" pitchFamily="34" charset="0"/>
              </a:rPr>
              <a:t> </a:t>
            </a:r>
            <a:r>
              <a:rPr lang="en-US" altLang="ja-JP" dirty="0" err="1" smtClean="0">
                <a:latin typeface="Segoe Script" panose="020B0504020000000003" pitchFamily="34" charset="0"/>
              </a:rPr>
              <a:t>somatici</a:t>
            </a:r>
            <a:endParaRPr lang="en-US" dirty="0">
              <a:latin typeface="Segoe Script" panose="020B0504020000000003" pitchFamily="34" charset="0"/>
            </a:endParaRPr>
          </a:p>
        </p:txBody>
      </p:sp>
      <p:sp>
        <p:nvSpPr>
          <p:cNvPr id="23559" name="Rectangle 10"/>
          <p:cNvSpPr>
            <a:spLocks noChangeArrowheads="1"/>
          </p:cNvSpPr>
          <p:nvPr/>
        </p:nvSpPr>
        <p:spPr bwMode="auto">
          <a:xfrm rot="2447406">
            <a:off x="5629760" y="2215318"/>
            <a:ext cx="314934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ja-JP" sz="3600" dirty="0" smtClean="0"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rPr>
              <a:t>Le </a:t>
            </a:r>
            <a:r>
              <a:rPr lang="en-US" altLang="ja-JP" sz="3600" dirty="0" err="1" smtClean="0"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rPr>
              <a:t>relazioni</a:t>
            </a:r>
            <a:r>
              <a:rPr lang="en-US" altLang="ja-JP" sz="3600" dirty="0" smtClean="0"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rPr>
              <a:t> </a:t>
            </a:r>
            <a:r>
              <a:rPr lang="en-US" altLang="ja-JP" sz="3600" dirty="0" err="1" smtClean="0">
                <a:solidFill>
                  <a:schemeClr val="accent1">
                    <a:lumMod val="75000"/>
                  </a:schemeClr>
                </a:solidFill>
                <a:latin typeface="Brush Script MT" panose="03060802040406070304" pitchFamily="66" charset="0"/>
              </a:rPr>
              <a:t>interpersonali</a:t>
            </a:r>
            <a:endParaRPr lang="en-US" sz="3600" dirty="0">
              <a:solidFill>
                <a:schemeClr val="accent1">
                  <a:lumMod val="7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23560" name="Rectangle 11"/>
          <p:cNvSpPr>
            <a:spLocks noChangeArrowheads="1"/>
          </p:cNvSpPr>
          <p:nvPr/>
        </p:nvSpPr>
        <p:spPr bwMode="auto">
          <a:xfrm rot="20250304">
            <a:off x="-204261" y="4049433"/>
            <a:ext cx="426921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altLang="ja-JP" sz="5400" dirty="0" smtClean="0">
                <a:solidFill>
                  <a:srgbClr val="00B050"/>
                </a:solidFill>
              </a:rPr>
              <a:t>  La </a:t>
            </a:r>
            <a:r>
              <a:rPr lang="en-US" altLang="ja-JP" sz="5400" dirty="0" err="1" smtClean="0">
                <a:solidFill>
                  <a:srgbClr val="00B050"/>
                </a:solidFill>
                <a:latin typeface="Snap ITC" panose="04040A07060A02020202" pitchFamily="82" charset="0"/>
              </a:rPr>
              <a:t>famiglia</a:t>
            </a:r>
            <a:endParaRPr lang="en-US" sz="5400" dirty="0">
              <a:solidFill>
                <a:srgbClr val="00B050"/>
              </a:solidFill>
              <a:latin typeface="Snap ITC" panose="04040A07060A02020202" pitchFamily="82" charset="0"/>
            </a:endParaRPr>
          </a:p>
        </p:txBody>
      </p:sp>
      <p:sp>
        <p:nvSpPr>
          <p:cNvPr id="23562" name="Text Box 13"/>
          <p:cNvSpPr txBox="1">
            <a:spLocks noChangeArrowheads="1"/>
          </p:cNvSpPr>
          <p:nvPr/>
        </p:nvSpPr>
        <p:spPr bwMode="auto">
          <a:xfrm>
            <a:off x="971600" y="4837629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endParaRPr lang="en-US" dirty="0"/>
          </a:p>
        </p:txBody>
      </p:sp>
      <p:sp>
        <p:nvSpPr>
          <p:cNvPr id="23563" name="Text Box 14"/>
          <p:cNvSpPr txBox="1">
            <a:spLocks noChangeArrowheads="1"/>
          </p:cNvSpPr>
          <p:nvPr/>
        </p:nvSpPr>
        <p:spPr bwMode="auto">
          <a:xfrm>
            <a:off x="3033152" y="5693009"/>
            <a:ext cx="332655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eaLnBrk="0" hangingPunct="0"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eaLnBrk="0" hangingPunct="0"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eaLnBrk="0" hangingPunct="0"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 i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3600" dirty="0" err="1" smtClean="0">
                <a:solidFill>
                  <a:srgbClr val="FFC000"/>
                </a:solidFill>
              </a:rPr>
              <a:t>Aspetti</a:t>
            </a:r>
            <a:r>
              <a:rPr lang="en-US" sz="3600" dirty="0" smtClean="0">
                <a:solidFill>
                  <a:srgbClr val="FFC000"/>
                </a:solidFill>
              </a:rPr>
              <a:t> </a:t>
            </a:r>
            <a:r>
              <a:rPr lang="en-US" sz="3600" dirty="0" err="1" smtClean="0">
                <a:solidFill>
                  <a:srgbClr val="FFC000"/>
                </a:solidFill>
              </a:rPr>
              <a:t>spirituali</a:t>
            </a: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23564" name="Rectangle 15"/>
          <p:cNvSpPr>
            <a:spLocks noChangeArrowheads="1"/>
          </p:cNvSpPr>
          <p:nvPr/>
        </p:nvSpPr>
        <p:spPr bwMode="auto">
          <a:xfrm>
            <a:off x="6804025" y="3068638"/>
            <a:ext cx="1846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n-US" dirty="0"/>
          </a:p>
        </p:txBody>
      </p:sp>
      <p:sp>
        <p:nvSpPr>
          <p:cNvPr id="23565" name="Rectangle 16"/>
          <p:cNvSpPr>
            <a:spLocks noChangeArrowheads="1"/>
          </p:cNvSpPr>
          <p:nvPr/>
        </p:nvSpPr>
        <p:spPr bwMode="auto">
          <a:xfrm rot="20121107">
            <a:off x="5779114" y="4576019"/>
            <a:ext cx="351731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ja-JP" sz="2800" dirty="0" smtClean="0">
                <a:solidFill>
                  <a:srgbClr val="00B0F0"/>
                </a:solidFill>
                <a:latin typeface="Showcard Gothic" panose="04020904020102020604" pitchFamily="82" charset="0"/>
              </a:rPr>
              <a:t>La </a:t>
            </a:r>
            <a:r>
              <a:rPr lang="en-US" altLang="ja-JP" sz="2800" dirty="0" err="1" smtClean="0">
                <a:solidFill>
                  <a:srgbClr val="00B0F0"/>
                </a:solidFill>
                <a:latin typeface="Showcard Gothic" panose="04020904020102020604" pitchFamily="82" charset="0"/>
              </a:rPr>
              <a:t>sopravvivenza</a:t>
            </a:r>
            <a:endParaRPr lang="en-US" sz="2800" dirty="0">
              <a:solidFill>
                <a:srgbClr val="00B0F0"/>
              </a:solidFill>
              <a:latin typeface="Showcard Gothic" panose="04020904020102020604" pitchFamily="82" charset="0"/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116969" y="3419761"/>
            <a:ext cx="29161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smtClean="0">
                <a:solidFill>
                  <a:srgbClr val="002060"/>
                </a:solidFill>
                <a:latin typeface="Vladimir Script" panose="03050402040407070305" pitchFamily="66" charset="0"/>
              </a:rPr>
              <a:t>Il lutto e la perdita</a:t>
            </a:r>
            <a:endParaRPr lang="it-IT" sz="3200" dirty="0">
              <a:solidFill>
                <a:srgbClr val="002060"/>
              </a:solidFill>
              <a:latin typeface="Vladimir Script" panose="03050402040407070305" pitchFamily="66" charset="0"/>
            </a:endParaRPr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624" y="2750066"/>
            <a:ext cx="2836733" cy="2409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81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-3894" y="22527"/>
            <a:ext cx="7886700" cy="1325563"/>
          </a:xfrm>
        </p:spPr>
        <p:txBody>
          <a:bodyPr>
            <a:normAutofit/>
          </a:bodyPr>
          <a:lstStyle/>
          <a:p>
            <a:r>
              <a:rPr lang="it-IT" sz="4400" dirty="0" smtClean="0"/>
              <a:t>Definizione di </a:t>
            </a:r>
            <a:r>
              <a:rPr lang="it-IT" sz="4400" dirty="0" err="1" smtClean="0"/>
              <a:t>Burnout</a:t>
            </a:r>
            <a:endParaRPr lang="it-IT" sz="4400" dirty="0"/>
          </a:p>
        </p:txBody>
      </p:sp>
      <p:graphicFrame>
        <p:nvGraphicFramePr>
          <p:cNvPr id="4" name="Segnaposto contenut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7996252"/>
              </p:ext>
            </p:extLst>
          </p:nvPr>
        </p:nvGraphicFramePr>
        <p:xfrm>
          <a:off x="-85781" y="1196752"/>
          <a:ext cx="8920447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sellaDiTesto 4"/>
          <p:cNvSpPr txBox="1"/>
          <p:nvPr/>
        </p:nvSpPr>
        <p:spPr>
          <a:xfrm>
            <a:off x="-108520" y="1197619"/>
            <a:ext cx="194032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600" b="1" i="1" dirty="0" smtClean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Risposta emotiva </a:t>
            </a:r>
            <a:r>
              <a:rPr lang="it-IT" sz="3600" b="1" i="1" dirty="0" err="1" smtClean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prolun</a:t>
            </a:r>
            <a:endParaRPr lang="it-IT" sz="3600" b="1" i="1" dirty="0" smtClean="0">
              <a:solidFill>
                <a:srgbClr val="FF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it-IT" sz="3600" b="1" i="1" dirty="0" err="1" smtClean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gata</a:t>
            </a:r>
            <a:r>
              <a:rPr lang="it-IT" sz="3600" b="1" i="1" dirty="0" smtClean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 a stress emotivi e </a:t>
            </a:r>
            <a:r>
              <a:rPr lang="it-IT" sz="3600" b="1" i="1" dirty="0" err="1" smtClean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interper</a:t>
            </a:r>
            <a:endParaRPr lang="it-IT" sz="3600" b="1" i="1" dirty="0" smtClean="0">
              <a:solidFill>
                <a:srgbClr val="FF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it-IT" sz="3600" b="1" i="1" dirty="0" smtClean="0">
                <a:solidFill>
                  <a:srgbClr val="FF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sonali cronici</a:t>
            </a:r>
            <a:endParaRPr lang="it-IT" sz="3600" b="1" i="1" dirty="0">
              <a:solidFill>
                <a:srgbClr val="FF0000"/>
              </a:solidFill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6300192" y="1027907"/>
            <a:ext cx="237626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3 Dimensioni</a:t>
            </a:r>
            <a:endParaRPr lang="it-IT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6804248" y="1648004"/>
            <a:ext cx="2181464" cy="123110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it-IT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Esaurimento emotivo</a:t>
            </a:r>
          </a:p>
          <a:p>
            <a:endParaRPr lang="it-IT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7113504" y="3429000"/>
            <a:ext cx="1872208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32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Cinismo</a:t>
            </a:r>
            <a:endParaRPr lang="it-IT" sz="32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7255282" y="5229200"/>
            <a:ext cx="1923283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it-IT" sz="3200" b="1" cap="none" spc="0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/>
              </a:rPr>
              <a:t>Inefficacia</a:t>
            </a:r>
            <a:endParaRPr lang="it-IT" sz="32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6301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132556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Uno </a:t>
            </a:r>
            <a:r>
              <a:rPr lang="it-IT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sguardo al </a:t>
            </a:r>
            <a:r>
              <a:rPr lang="it-IT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fenomeno</a:t>
            </a:r>
            <a:endParaRPr lang="it-IT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0" y="1325562"/>
            <a:ext cx="9144000" cy="5532437"/>
          </a:xfrm>
        </p:spPr>
        <p:txBody>
          <a:bodyPr rtlCol="0">
            <a:normAutofit/>
          </a:bodyPr>
          <a:lstStyle/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dirty="0"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it-IT" sz="2800" dirty="0" smtClean="0">
              <a:latin typeface="Arial Narrow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it-IT" sz="2800" dirty="0" smtClean="0">
                <a:latin typeface="Arial Narrow" pitchFamily="34" charset="0"/>
              </a:rPr>
              <a:t>Generalmente </a:t>
            </a:r>
            <a:r>
              <a:rPr lang="it-IT" sz="2800" dirty="0">
                <a:latin typeface="Arial Narrow" pitchFamily="34" charset="0"/>
              </a:rPr>
              <a:t>nasce da un deterioramento che influenza </a:t>
            </a:r>
            <a:r>
              <a:rPr lang="it-IT" sz="2800" b="1" dirty="0">
                <a:latin typeface="Arial Narrow" pitchFamily="34" charset="0"/>
              </a:rPr>
              <a:t>valori, dignità, spirito e volontà</a:t>
            </a:r>
            <a:r>
              <a:rPr lang="it-IT" sz="2800" dirty="0">
                <a:latin typeface="Arial Narrow" pitchFamily="34" charset="0"/>
              </a:rPr>
              <a:t> delle persone colpite</a:t>
            </a:r>
            <a:r>
              <a:rPr lang="it-IT" sz="2800" dirty="0" smtClean="0">
                <a:latin typeface="Arial Narrow" pitchFamily="34" charset="0"/>
              </a:rPr>
              <a:t>.</a:t>
            </a: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endParaRPr lang="it-IT" sz="2800" dirty="0">
              <a:latin typeface="Arial Narrow" pitchFamily="34" charset="0"/>
            </a:endParaRP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None/>
              <a:defRPr/>
            </a:pPr>
            <a:endParaRPr lang="it-IT" sz="2800" dirty="0">
              <a:latin typeface="Arial Narrow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it-IT" sz="2800" dirty="0">
                <a:latin typeface="Arial Narrow" pitchFamily="34" charset="0"/>
              </a:rPr>
              <a:t>È una malattia in </a:t>
            </a:r>
            <a:r>
              <a:rPr lang="it-IT" sz="2800" b="1" dirty="0">
                <a:latin typeface="Arial Narrow" pitchFamily="34" charset="0"/>
              </a:rPr>
              <a:t>costante e graduale aumento </a:t>
            </a:r>
            <a:r>
              <a:rPr lang="it-IT" sz="2800" dirty="0">
                <a:latin typeface="Arial Narrow" pitchFamily="34" charset="0"/>
              </a:rPr>
              <a:t>tra i lavoratori dei paesi occidentalizzati a tecnologia </a:t>
            </a:r>
            <a:r>
              <a:rPr lang="it-IT" sz="2800" dirty="0" smtClean="0">
                <a:latin typeface="Arial Narrow" pitchFamily="34" charset="0"/>
              </a:rPr>
              <a:t>avanzata. </a:t>
            </a:r>
          </a:p>
          <a:p>
            <a:pPr marL="118872"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it-IT" sz="2800" dirty="0" smtClean="0">
              <a:latin typeface="Arial Narrow" pitchFamily="34" charset="0"/>
            </a:endParaRPr>
          </a:p>
          <a:p>
            <a:pPr marL="438912" indent="-320040" eaLnBrk="1" fontAlgn="auto" hangingPunct="1">
              <a:spcBef>
                <a:spcPts val="0"/>
              </a:spcBef>
              <a:spcAft>
                <a:spcPts val="0"/>
              </a:spcAft>
              <a:buFont typeface="Wingdings 2"/>
              <a:buChar char=""/>
              <a:defRPr/>
            </a:pPr>
            <a:r>
              <a:rPr lang="it-IT" sz="2800" dirty="0" smtClean="0">
                <a:latin typeface="Arial Narrow" pitchFamily="34" charset="0"/>
              </a:rPr>
              <a:t>Ciò </a:t>
            </a:r>
            <a:r>
              <a:rPr lang="it-IT" sz="2800" dirty="0">
                <a:latin typeface="Arial Narrow" pitchFamily="34" charset="0"/>
              </a:rPr>
              <a:t>non significa che qualcosa non funziona più nelle persone, bensì che si sono verificati cambiamenti sostanziali e significativi sia nei posti di lavoro sia nel modo in cui si lavora.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LAPSEDTIME" val="26.934"/>
  <p:tag name="AUDIO_IMPORT" val="P:\APOS\Online_Curriculum_Project\Webcast_files\HollandDistressManagement\DisMgmtAudioOmnipress\slide5.mp3"/>
</p:tagLst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1842</TotalTime>
  <Words>2124</Words>
  <Application>Microsoft Office PowerPoint</Application>
  <PresentationFormat>Presentazione su schermo (4:3)</PresentationFormat>
  <Paragraphs>384</Paragraphs>
  <Slides>50</Slides>
  <Notes>2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17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50</vt:i4>
      </vt:variant>
    </vt:vector>
  </HeadingPairs>
  <TitlesOfParts>
    <vt:vector size="69" baseType="lpstr">
      <vt:lpstr>ＭＳ Ｐゴシック</vt:lpstr>
      <vt:lpstr>Arial</vt:lpstr>
      <vt:lpstr>Arial Black</vt:lpstr>
      <vt:lpstr>Arial Narrow</vt:lpstr>
      <vt:lpstr>Brush Script MT</vt:lpstr>
      <vt:lpstr>Calibri</vt:lpstr>
      <vt:lpstr>Calibri Light</vt:lpstr>
      <vt:lpstr>Segoe Script</vt:lpstr>
      <vt:lpstr>Segoe UI Semilight</vt:lpstr>
      <vt:lpstr>Showcard Gothic</vt:lpstr>
      <vt:lpstr>Snap ITC</vt:lpstr>
      <vt:lpstr>Times</vt:lpstr>
      <vt:lpstr>Times New Roman</vt:lpstr>
      <vt:lpstr>Verdana</vt:lpstr>
      <vt:lpstr>Vladimir Script</vt:lpstr>
      <vt:lpstr>Wingdings</vt:lpstr>
      <vt:lpstr>Wingdings 2</vt:lpstr>
      <vt:lpstr>Tema di Office</vt:lpstr>
      <vt:lpstr>Acrobat Document</vt:lpstr>
      <vt:lpstr>  La Sindrome del BurnOut negli Operatori della Salute: Chi si prende cura di chi si prende cura? </vt:lpstr>
      <vt:lpstr>Prendersi cura: un compito impegnativo</vt:lpstr>
      <vt:lpstr>Definizione dello Stress</vt:lpstr>
      <vt:lpstr>Gli aspetti multiformi dello stress nei caregivers </vt:lpstr>
      <vt:lpstr>Stress e pazienti complessi</vt:lpstr>
      <vt:lpstr> Stress e pazienti complessi </vt:lpstr>
      <vt:lpstr>“Prendersi cura” nelle malattie croniche         severe </vt:lpstr>
      <vt:lpstr>Definizione di Burnout</vt:lpstr>
      <vt:lpstr>Uno sguardo al fenomeno</vt:lpstr>
      <vt:lpstr>Le origini</vt:lpstr>
      <vt:lpstr>Successivamente</vt:lpstr>
      <vt:lpstr>Presentazione standard di PowerPoint</vt:lpstr>
      <vt:lpstr>Presentazione standard di PowerPoint</vt:lpstr>
      <vt:lpstr>Presentazione standard di PowerPoint</vt:lpstr>
      <vt:lpstr>Il terreno di sviluppo</vt:lpstr>
      <vt:lpstr>Le tappe del burnout</vt:lpstr>
      <vt:lpstr>Le reazioni disadattive del Caregiver</vt:lpstr>
      <vt:lpstr>Il processo della disillusione</vt:lpstr>
      <vt:lpstr>Health care providers  emotional distress</vt:lpstr>
      <vt:lpstr>Individuo o ambiente?</vt:lpstr>
      <vt:lpstr>Il contagio</vt:lpstr>
      <vt:lpstr>Le cause più frequenti</vt:lpstr>
      <vt:lpstr>Fattori predisponenti al burnout</vt:lpstr>
      <vt:lpstr>Fattori individuali Caratteristiche di personalità </vt:lpstr>
      <vt:lpstr>Fattori socio-demografici </vt:lpstr>
      <vt:lpstr>Fattori culturali Miti e false credenze sulle professioni sanitarie </vt:lpstr>
      <vt:lpstr>Una struttura organizzativa ambigua </vt:lpstr>
      <vt:lpstr>Neuroni specchio: ”Rispecchiare” la sofferenza dei pazienti</vt:lpstr>
      <vt:lpstr>Come il lutto può complicare il burnout</vt:lpstr>
      <vt:lpstr>I sintomi</vt:lpstr>
      <vt:lpstr>Presentazione standard di PowerPoint</vt:lpstr>
      <vt:lpstr>Sintomi comportamentali </vt:lpstr>
      <vt:lpstr>Presentazione standard di PowerPoint</vt:lpstr>
      <vt:lpstr>Interventi: procedere su più fronti</vt:lpstr>
      <vt:lpstr>Interventi Organizzativi</vt:lpstr>
      <vt:lpstr>Presentazione standard di PowerPoint</vt:lpstr>
      <vt:lpstr>Doveri dell’organizzazione </vt:lpstr>
      <vt:lpstr>Interventi sullo staff</vt:lpstr>
      <vt:lpstr>Tecniche specifiche di prevenzione secondo  Mosher Burti </vt:lpstr>
      <vt:lpstr> Il “CAPO” e lo Staff…</vt:lpstr>
      <vt:lpstr>Approcci rivolti allo staff</vt:lpstr>
      <vt:lpstr>Il Training e la Formazione</vt:lpstr>
      <vt:lpstr>La formazione come strumento terapeutico</vt:lpstr>
      <vt:lpstr>Interventi individuali</vt:lpstr>
      <vt:lpstr>Obiettivi degli interventi individuali </vt:lpstr>
      <vt:lpstr>  Quali responsabilità verso noi stessi?</vt:lpstr>
      <vt:lpstr>Riassumendo…</vt:lpstr>
      <vt:lpstr>Prevenire il Burn-Out</vt:lpstr>
      <vt:lpstr>Cosa fare se la sindrome da burnout si è già instaurata?</vt:lpstr>
      <vt:lpstr> Fine del  nostro corso… Grazie per la vostra attenzione.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Sindrome del BurnOut</dc:title>
  <dc:creator>Sabato</dc:creator>
  <cp:lastModifiedBy>Ros x</cp:lastModifiedBy>
  <cp:revision>62</cp:revision>
  <dcterms:created xsi:type="dcterms:W3CDTF">2012-12-08T16:16:06Z</dcterms:created>
  <dcterms:modified xsi:type="dcterms:W3CDTF">2015-06-17T20:32:51Z</dcterms:modified>
</cp:coreProperties>
</file>