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9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0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11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0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8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0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4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16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0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5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8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9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8372-6FAF-B446-BAA7-68E1CCCD6644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C8ED-338E-FD4F-9783-4F7B6ED4D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28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8132" y="368710"/>
            <a:ext cx="8955867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b="1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Corso di Laurea in Ostetricia</a:t>
            </a:r>
          </a:p>
          <a:p>
            <a:pPr algn="ctr"/>
            <a:r>
              <a:rPr lang="it-IT" sz="2000" b="1" dirty="0" err="1" smtClean="0">
                <a:latin typeface="Tahoma" charset="0"/>
                <a:ea typeface="Tahoma" charset="0"/>
                <a:cs typeface="Tahoma" charset="0"/>
              </a:rPr>
              <a:t>a.a</a:t>
            </a:r>
            <a:r>
              <a:rPr lang="it-IT" sz="2000" b="1" dirty="0" smtClean="0">
                <a:latin typeface="Tahoma" charset="0"/>
                <a:ea typeface="Tahoma" charset="0"/>
                <a:cs typeface="Tahoma" charset="0"/>
              </a:rPr>
              <a:t>. 2017/18</a:t>
            </a: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3600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Cardiomiopatie</a:t>
            </a:r>
          </a:p>
          <a:p>
            <a:pPr algn="ctr"/>
            <a:r>
              <a:rPr lang="it-IT" sz="2000" b="1" dirty="0" smtClean="0">
                <a:latin typeface="Tahoma" charset="0"/>
                <a:ea typeface="Tahoma" charset="0"/>
                <a:cs typeface="Tahoma" charset="0"/>
              </a:rPr>
              <a:t>Prof. G. Campo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11" y="2166526"/>
            <a:ext cx="5027062" cy="25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9432" y="545690"/>
            <a:ext cx="814111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Cardiomiopatia ipertrofica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DIAGNOSI: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Dispnea, dolore toracico, sincope, cardiopalmo,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soffio sistolico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Aumento del rischio di sviluppare aritmie,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sopraventricolari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(più frequentemente FA) e ventricolari (TV)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ECOCARDIOGRAMMA: aumento degli spessori delle pareti ventricolari, con distribuzione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assimentrica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piccole cavità, ostruzione ventricolare all’efflusso.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ECG: segni di ipertrofia ventricolare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alterazioni della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ripolarizzazione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tipo T negative,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sottoslivellamento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del tratto ST.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RM: migliore definizione diagnostica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CORONAROGRAFIA o COROTC: assenza di coronaropatia 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523" y="0"/>
            <a:ext cx="2492477" cy="18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5910" y="457200"/>
            <a:ext cx="80083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Cardiomiopatia ipertrofica: diagnosi differenziale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Cardiopatia ipertensiva: aumento degli spessori delle pareti ventricolari, ma con distribuzione simmetrica, in pazienti con ipertensione arteriosa.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Cuore d’atleta: aumento degli spessori delle pareti ventricolari, generalmente con distribuzione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simmentrica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in pazienti che praticano attività sportiva. Talvolta aumento delle dimensioni anche degli atri, ma in assenza di ulteriori segni di disfunzione. Per la diagnosi differenziale può essere utile il de-training per 3-6 mesi.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67" y="3904298"/>
            <a:ext cx="3300772" cy="23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0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0942" y="457200"/>
            <a:ext cx="809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Cardiomiopatia amiloidotica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9148" y="1401097"/>
            <a:ext cx="75806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Si caratterizza per il deposito di fibrille di beta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amiliode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Può essere primitiva, secondaria, familiare, senile, associata a dialisi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PRIMITIVA: deposizione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di catene leggere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kappa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o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lambda. Spesso presente coinvolgimento cardiaco.</a:t>
            </a: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SECONDARIA: deposizione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di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proteina sierica A. Spesso in concomitanza a malattie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infiammatorie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croniche. Tipico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il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conivolgimeto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renale, più raro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quello cardiaco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FAMILIARE: legata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a disordini del gene della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transtiretina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DIALISI CORRELATA:  accumulo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di beta 2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microglobulina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0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9432" y="206477"/>
            <a:ext cx="781664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AMILOIDOSI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 depositi amiloidi sono amorfi ed eosinofili e appaiono verdi al microscopio a luce polarizzata dopo colorazione con il rosso Congo.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Spesso a livello cardiaco c’è un aumento degli spessori delle pareti, con diametri e volumi delle camere conservate, possono essere coinvolti gli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apaprati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valvolari.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Presente spesso coinvolgimento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multiorganico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  <a:r>
              <a:rPr lang="it-IT" dirty="0" smtClean="0">
                <a:effectLst/>
                <a:latin typeface="Tahoma" charset="0"/>
                <a:ea typeface="Tahoma" charset="0"/>
                <a:cs typeface="Tahoma" charset="0"/>
              </a:rPr>
              <a:t>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56774" t="19570" r="2581" b="11398"/>
          <a:stretch/>
        </p:blipFill>
        <p:spPr>
          <a:xfrm>
            <a:off x="5279921" y="2957577"/>
            <a:ext cx="2610465" cy="33252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14" y="3222687"/>
            <a:ext cx="3858316" cy="26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4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8426" y="294967"/>
            <a:ext cx="8082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Cardiomiopatia amiloidotica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Segni dello scompenso, macroglossia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epatomegalia, disturbi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disautonomici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come sintomi correlabili a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sindrome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del tunnel carpale o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poliatropatia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alopecia, papule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6" y="1864627"/>
            <a:ext cx="3289300" cy="246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34" y="1864627"/>
            <a:ext cx="3454400" cy="2349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284" y="432842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6916" y="1106129"/>
            <a:ext cx="7860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Altre Cardiopatie</a:t>
            </a: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Cardiomiopatia restrittiva</a:t>
            </a: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err="1" smtClean="0">
                <a:latin typeface="Tahoma" charset="0"/>
                <a:ea typeface="Tahoma" charset="0"/>
                <a:cs typeface="Tahoma" charset="0"/>
              </a:rPr>
              <a:t>Aritmogena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 del ventricolo destro</a:t>
            </a: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err="1" smtClean="0">
                <a:latin typeface="Tahoma" charset="0"/>
                <a:ea typeface="Tahoma" charset="0"/>
                <a:cs typeface="Tahoma" charset="0"/>
              </a:rPr>
              <a:t>Canalopatie</a:t>
            </a:r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Miocardio non compatto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03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9213" y="533010"/>
            <a:ext cx="78018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Valvulopatie</a:t>
            </a:r>
            <a:endParaRPr lang="it-IT" sz="3200" b="1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Le valvole cardiache sono 4: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AutoNum type="arabicParenR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ATRIOVENTRICOLARI:</a:t>
            </a:r>
          </a:p>
          <a:p>
            <a:pPr marL="342900" indent="-342900">
              <a:buAutoNum type="arabicParenR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Mitrale : tra atrio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e ventricolo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Tricuspide: tra atrio dx e ventricolo dx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AutoNum type="arabicParenR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SEMILUNARI</a:t>
            </a:r>
          </a:p>
          <a:p>
            <a:pPr marL="342900" indent="-342900">
              <a:buAutoNum type="arabicParenR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Aortica: tra tratto di efflusso del 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ventricolo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e aorta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Polmonare: tra tratto di efflusso del ventricolo dx e tronco polmonare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16664" b="44912"/>
          <a:stretch/>
        </p:blipFill>
        <p:spPr>
          <a:xfrm>
            <a:off x="4497323" y="2168014"/>
            <a:ext cx="4646677" cy="23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2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471947"/>
            <a:ext cx="8521741" cy="54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4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1" y="883771"/>
            <a:ext cx="7079226" cy="50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5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5" y="648929"/>
            <a:ext cx="6538863" cy="56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9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3677" y="427703"/>
            <a:ext cx="7536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Cardiomiopatia dilatativa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Dilatazione del ventricolo sinistro 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disfuzione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ventricolare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ma senza variazione degli spessori del ventricolo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 Talvolta interessate anche le sezioni destre.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4891" b="16179"/>
          <a:stretch/>
        </p:blipFill>
        <p:spPr>
          <a:xfrm>
            <a:off x="663677" y="2315087"/>
            <a:ext cx="4240366" cy="35445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r="22129"/>
          <a:stretch/>
        </p:blipFill>
        <p:spPr>
          <a:xfrm>
            <a:off x="4926165" y="2315087"/>
            <a:ext cx="3791499" cy="35445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9148" y="2315087"/>
            <a:ext cx="350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DILATATO</a:t>
            </a:r>
            <a:endParaRPr lang="it-IT" sz="2800" b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88081" y="2315087"/>
            <a:ext cx="306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NORMALE</a:t>
            </a:r>
          </a:p>
        </p:txBody>
      </p:sp>
    </p:spTree>
    <p:extLst>
      <p:ext uri="{BB962C8B-B14F-4D97-AF65-F5344CB8AC3E}">
        <p14:creationId xmlns:p14="http://schemas.microsoft.com/office/powerpoint/2010/main" val="24937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6413" y="294968"/>
            <a:ext cx="784614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Valvulopatie</a:t>
            </a:r>
            <a:endParaRPr lang="it-IT" sz="3200" b="1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Si </a:t>
            </a: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fa riferimento a un gruppo di malattie caratterizzate da difetti delle valvole cardiache. 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Generalmente si distinguono difetti valvolari a tipo: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Stenosi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valvolare: restringimento dell’ostio valvolare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Insufficienza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valvolare: perdita della continenza valvolare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>
                <a:latin typeface="Tahoma" charset="0"/>
                <a:ea typeface="Tahoma" charset="0"/>
                <a:cs typeface="Tahoma" charset="0"/>
              </a:rPr>
              <a:t>Possono essere interessate tutte e 4 le principali valvole 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cardiache, anche se più comunemente si riscontrano patologie valvolari delle valvole aortica e mitrale, perché soggette a un lavoro maggiore, viste le elevate pressioni contro cui lavorano le sezioni sinistre del cuore.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131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3677" y="619432"/>
            <a:ext cx="77576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Vengono generalmente classificate in base alle caratteristiche del difetto all’ecocardiografia in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valvulopatie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di grado: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LIEVE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MODERATO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SEVERO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In genere la gestione delle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valvulopatie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prevede l’impiego di terapia medica, tranne che i pazienti non diventino sintomatici e in presenza di vizi valvolari di grado severo. </a:t>
            </a: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In tal caso, si valutano eventuali strategie correttive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interventive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chirurgiche/percutanee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1468079"/>
            <a:ext cx="5194300" cy="1562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64" y="194802"/>
            <a:ext cx="1535422" cy="12732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406" y="5427406"/>
            <a:ext cx="1430594" cy="143059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24213" r="22691"/>
          <a:stretch/>
        </p:blipFill>
        <p:spPr>
          <a:xfrm>
            <a:off x="7905134" y="2942610"/>
            <a:ext cx="1238865" cy="13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9935" y="811161"/>
            <a:ext cx="80821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Cardiomiopatia dilatativa </a:t>
            </a:r>
            <a:r>
              <a:rPr lang="mr-IN" sz="2800" b="1" dirty="0" smtClean="0">
                <a:latin typeface="Tahoma" charset="0"/>
                <a:ea typeface="Tahoma" charset="0"/>
                <a:cs typeface="Tahoma" charset="0"/>
              </a:rPr>
              <a:t>–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 CAUSE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sz="2400" i="1" dirty="0" smtClean="0">
                <a:latin typeface="Tahoma" charset="0"/>
                <a:ea typeface="Tahoma" charset="0"/>
                <a:cs typeface="Tahoma" charset="0"/>
              </a:rPr>
              <a:t>PRIMITIVA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: spesso associata a mutazioni genetiche ereditate in modalità autosomica dominante e coinvolgenti i geni che codificano per le proteine del citoscheletro e del complesso del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sarcoglicano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sz="2400" i="1" dirty="0" smtClean="0">
                <a:latin typeface="Tahoma" charset="0"/>
                <a:ea typeface="Tahoma" charset="0"/>
                <a:cs typeface="Tahoma" charset="0"/>
              </a:rPr>
              <a:t>SECONDARIE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: abuso di alcol, droghe, post-miocarditi,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peripartume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e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peripuerperale</a:t>
            </a:r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Se secondaria al danno dovuto alla cardiopatia ischemica, non si parlerà di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cardioMIOpatia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dilatativa, ma di cardiopatia dilatativa.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845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8724" y="457201"/>
            <a:ext cx="80083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Cardiomiopatia dilatativa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i="1" dirty="0" smtClean="0">
                <a:latin typeface="Tahoma" charset="0"/>
                <a:ea typeface="Tahoma" charset="0"/>
                <a:cs typeface="Tahoma" charset="0"/>
              </a:rPr>
              <a:t>DIAGNOSI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SINTOMI e SEGNI: scompenso cardiaco, dispnea, dolore toracico da sforzo, cardiopalmo, astenia, edemi declivi, turgore giugulare.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0" y="2444545"/>
            <a:ext cx="3510731" cy="3886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68" y="2444545"/>
            <a:ext cx="3938024" cy="39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7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6194" y="176981"/>
            <a:ext cx="80083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Cardiomiopatia dilatativa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i="1" dirty="0" smtClean="0">
                <a:latin typeface="Tahoma" charset="0"/>
                <a:ea typeface="Tahoma" charset="0"/>
                <a:cs typeface="Tahoma" charset="0"/>
              </a:rPr>
              <a:t>DIAGNOSI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ECG: non dirimente, talvolta alterazioni aspecifiche o blocco di branco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ECOCUORE: ridotta frazione d’eiezione, aumento dimensioni del ventricolo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RM CARDIO: migliore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definizone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diagnostica del danno tissutale e delle dimensioni dei ventricoli, presenza trombi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endoventricolari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 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CORONAROGRAFIA/CORONARO TC: coronarie indenni </a:t>
            </a:r>
          </a:p>
          <a:p>
            <a:endParaRPr lang="en-IE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19" y="3711548"/>
            <a:ext cx="4762090" cy="26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9213" y="191729"/>
            <a:ext cx="766916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TERAPIA</a:t>
            </a:r>
          </a:p>
          <a:p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etabloccanti: riduzione consumo di ossigeno, riduzione FC, controllo frequenza/insorgenza di eventuali </a:t>
            </a:r>
            <a:r>
              <a:rPr lang="it-IT" sz="2800" dirty="0" err="1" smtClean="0">
                <a:latin typeface="Tahoma" charset="0"/>
                <a:ea typeface="Tahoma" charset="0"/>
                <a:cs typeface="Tahoma" charset="0"/>
              </a:rPr>
              <a:t>tachi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-aritmie, riduzione della mortalità</a:t>
            </a: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ACE-inibitori: riduzione del rimodellamento ventricolare, riduzione della PA, riduzione della mortalità</a:t>
            </a: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Diuretici: riduzione del sovraccarico di volume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092" y="398207"/>
            <a:ext cx="2400056" cy="15971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056" y="2639961"/>
            <a:ext cx="1542699" cy="15426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24" y="5522861"/>
            <a:ext cx="2695629" cy="13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2452" y="132736"/>
            <a:ext cx="814110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Cardiomiopatia ipertrofica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Cardiomiopatia primitiva che si caratterizza per la presenza di aumento degli spessori parietali in assenza di stimoli che ne giustifichino un fisiologico incremento (DD: cardiopatia ipertensiva, cuore d’atleta).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La presenza di ipertrofia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assimmetrica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del setto e a livello del tratto di efflusso 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 livello genetico è spesso associata a disordine delle proteine che costituiscono i sarcomeri. Anche questa è una patologia autosomica dominante, la proteina più spesso implicata è la beta-miosina, catene pesanti 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troponine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T e I. 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3460" t="9951" r="8206"/>
          <a:stretch/>
        </p:blipFill>
        <p:spPr>
          <a:xfrm>
            <a:off x="2344994" y="1855393"/>
            <a:ext cx="4336026" cy="26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6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3677" y="530942"/>
            <a:ext cx="81263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Cardiomiopatia ipertrofica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Può essere presente nelle sindromi di Friedrich, Anderson –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Fabry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Noonan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All’esame ecocardiografico:</a:t>
            </a:r>
          </a:p>
          <a:p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Distribuzione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assimetrica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 della ipertrofia, prevalentemente localizzata al setto ma potrebbe interessare anche solo apice. Raramente presente ipertrofia al ventricolo dx.</a:t>
            </a:r>
          </a:p>
          <a:p>
            <a:pPr marL="285750" indent="-285750">
              <a:buFontTx/>
              <a:buChar char="-"/>
            </a:pPr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Cavità del ventricolo sinistro molto piccola, con frazione d’eiezione tendenzialmente normale.</a:t>
            </a:r>
          </a:p>
          <a:p>
            <a:pPr marL="285750" indent="-285750">
              <a:buFontTx/>
              <a:buChar char="-"/>
            </a:pPr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I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miociti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 sono disorganizzati, perdendo la disposizione parallela delle fibre, le connessioni intracellulari e hanno diametri e lunghezze anormali.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01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7419" y="471948"/>
            <a:ext cx="79936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Cardiomiopatia ipertrofica</a:t>
            </a:r>
          </a:p>
          <a:p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Può essere presente ostruzione all’efflusso del ventricolo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sx</a:t>
            </a:r>
            <a:r>
              <a:rPr lang="en-IE" dirty="0" smtClean="0"/>
              <a:t>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4" y="1932038"/>
            <a:ext cx="5659525" cy="3943842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 flipV="1">
            <a:off x="1548581" y="3878827"/>
            <a:ext cx="2743200" cy="251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4748" y="3417161"/>
            <a:ext cx="17698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Ostruzione all’efflusso del </a:t>
            </a:r>
            <a:r>
              <a:rPr lang="it-IT" dirty="0" err="1" smtClean="0"/>
              <a:t>VSn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80671" y="4129548"/>
            <a:ext cx="15633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mtClean="0"/>
              <a:t>Setto ipertrofico</a:t>
            </a:r>
            <a:endParaRPr lang="it-IT"/>
          </a:p>
        </p:txBody>
      </p:sp>
      <p:cxnSp>
        <p:nvCxnSpPr>
          <p:cNvPr id="12" name="Connettore 1 11"/>
          <p:cNvCxnSpPr>
            <a:endCxn id="10" idx="1"/>
          </p:cNvCxnSpPr>
          <p:nvPr/>
        </p:nvCxnSpPr>
        <p:spPr>
          <a:xfrm>
            <a:off x="4734232" y="4232787"/>
            <a:ext cx="2846439" cy="219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74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949</Words>
  <Application>Microsoft Office PowerPoint</Application>
  <PresentationFormat>Presentazione su schermo (4:3)</PresentationFormat>
  <Paragraphs>165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Rita Pavasini</dc:creator>
  <cp:lastModifiedBy>Computer_BZ</cp:lastModifiedBy>
  <cp:revision>17</cp:revision>
  <dcterms:created xsi:type="dcterms:W3CDTF">2017-09-27T15:50:59Z</dcterms:created>
  <dcterms:modified xsi:type="dcterms:W3CDTF">2017-12-07T14:24:00Z</dcterms:modified>
</cp:coreProperties>
</file>