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9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48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32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16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0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64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5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05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43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026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45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144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C72F6-3321-3542-B575-638126BF01D2}" type="datetimeFigureOut">
              <a:rPr lang="it-IT" smtClean="0"/>
              <a:t>07/12/2017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3E883-BFEA-D344-BEDF-A3DCD2D98C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35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34179" y="1032388"/>
            <a:ext cx="805261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Corso di laurea in Ostetricia </a:t>
            </a:r>
          </a:p>
          <a:p>
            <a:pPr algn="ctr"/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Corso di Cardiologia</a:t>
            </a:r>
          </a:p>
          <a:p>
            <a:pPr algn="ctr"/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800" dirty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  <a:p>
            <a:pPr algn="ctr"/>
            <a:endParaRPr lang="it-IT" sz="2800" dirty="0" smtClean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222" y="3809598"/>
            <a:ext cx="1910531" cy="238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4181" y="634181"/>
            <a:ext cx="7978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Arresti sinusali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1012" t="25458" b="6482"/>
          <a:stretch/>
        </p:blipFill>
        <p:spPr>
          <a:xfrm>
            <a:off x="219371" y="1392398"/>
            <a:ext cx="8808496" cy="453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70155" y="486697"/>
            <a:ext cx="7580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BAV 1° grado: PR&gt; 120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msec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26039"/>
          <a:stretch/>
        </p:blipFill>
        <p:spPr>
          <a:xfrm>
            <a:off x="431255" y="2418735"/>
            <a:ext cx="8137558" cy="22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89935" y="412955"/>
            <a:ext cx="78608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BAV 2° grado tipo 1: </a:t>
            </a:r>
          </a:p>
          <a:p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PR allunga progressivamente, fino a che una onda </a:t>
            </a:r>
            <a:r>
              <a:rPr lang="it-IT" sz="2800" b="1" dirty="0" err="1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 non è seguita dal complesso QRS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91" y="3174794"/>
            <a:ext cx="8898409" cy="250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7923" y="516194"/>
            <a:ext cx="7698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BAV di 2° grado tipo 2:</a:t>
            </a:r>
          </a:p>
          <a:p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PR costante, ma numero onde </a:t>
            </a:r>
          </a:p>
          <a:p>
            <a:r>
              <a:rPr lang="it-IT" sz="2800" b="1" dirty="0" err="1" smtClean="0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 &gt; numero QRS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13" y="2725788"/>
            <a:ext cx="8195226" cy="262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63677" y="457200"/>
            <a:ext cx="72562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BAV 3° grado:</a:t>
            </a:r>
          </a:p>
          <a:p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Dissociazione attività atriale e ventricolare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7" y="2584244"/>
            <a:ext cx="7964622" cy="312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7923" y="471948"/>
            <a:ext cx="77429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Tachicardie</a:t>
            </a:r>
          </a:p>
          <a:p>
            <a:endParaRPr lang="it-IT" sz="36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600" b="1" dirty="0" err="1" smtClean="0">
                <a:latin typeface="Tahoma" charset="0"/>
                <a:ea typeface="Tahoma" charset="0"/>
                <a:cs typeface="Tahoma" charset="0"/>
              </a:rPr>
              <a:t>Sopraventricolari</a:t>
            </a:r>
            <a:endParaRPr lang="it-IT" sz="3600" b="1" dirty="0" smtClean="0">
              <a:latin typeface="Tahoma" charset="0"/>
              <a:ea typeface="Tahoma" charset="0"/>
              <a:cs typeface="Tahoma" charset="0"/>
            </a:endParaRPr>
          </a:p>
          <a:p>
            <a:endParaRPr lang="it-IT" sz="3600" b="1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Tachicardia sinusale</a:t>
            </a:r>
          </a:p>
          <a:p>
            <a:pPr marL="285750" indent="-285750">
              <a:buFontTx/>
              <a:buChar char="-"/>
            </a:pPr>
            <a:r>
              <a:rPr lang="it-IT" sz="3600" b="1" dirty="0" err="1" smtClean="0">
                <a:latin typeface="Tahoma" charset="0"/>
                <a:ea typeface="Tahoma" charset="0"/>
                <a:cs typeface="Tahoma" charset="0"/>
              </a:rPr>
              <a:t>Flutter</a:t>
            </a:r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 atriale</a:t>
            </a:r>
          </a:p>
          <a:p>
            <a:pPr marL="285750" indent="-285750">
              <a:buFontTx/>
              <a:buChar char="-"/>
            </a:pPr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Fibrillazione atriale</a:t>
            </a:r>
          </a:p>
          <a:p>
            <a:pPr marL="285750" indent="-285750">
              <a:buFontTx/>
              <a:buChar char="-"/>
            </a:pPr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TPSV</a:t>
            </a:r>
            <a:endParaRPr lang="it-IT" sz="36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1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545690"/>
            <a:ext cx="7846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Tachicardia sinusale</a:t>
            </a:r>
          </a:p>
          <a:p>
            <a:endParaRPr lang="it-IT" sz="3200" b="1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Presenza onde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, FC&gt; 100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bpm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6" y="2993307"/>
            <a:ext cx="8140561" cy="269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427704"/>
            <a:ext cx="7447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latin typeface="Tahoma" charset="0"/>
                <a:ea typeface="Tahoma" charset="0"/>
                <a:cs typeface="Tahoma" charset="0"/>
              </a:rPr>
              <a:t>Flutter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 atriale</a:t>
            </a:r>
          </a:p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Onde </a:t>
            </a:r>
            <a:r>
              <a:rPr lang="it-IT" sz="2800" b="1" dirty="0" err="1" smtClean="0">
                <a:latin typeface="Tahoma" charset="0"/>
                <a:ea typeface="Tahoma" charset="0"/>
                <a:cs typeface="Tahoma" charset="0"/>
              </a:rPr>
              <a:t>F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 di </a:t>
            </a:r>
            <a:r>
              <a:rPr lang="it-IT" sz="2800" b="1" dirty="0" err="1" smtClean="0">
                <a:latin typeface="Tahoma" charset="0"/>
                <a:ea typeface="Tahoma" charset="0"/>
                <a:cs typeface="Tahoma" charset="0"/>
              </a:rPr>
              <a:t>flutter</a:t>
            </a:r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, onde a dente di sega</a:t>
            </a:r>
          </a:p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QRS ritmici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06" y="1961537"/>
            <a:ext cx="7971141" cy="42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7420" y="324464"/>
            <a:ext cx="791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latin typeface="Tahoma" charset="0"/>
                <a:ea typeface="Tahoma" charset="0"/>
                <a:cs typeface="Tahoma" charset="0"/>
              </a:rPr>
              <a:t>Fibrillazione atriale</a:t>
            </a:r>
          </a:p>
          <a:p>
            <a:endParaRPr lang="it-IT" sz="3600" b="1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Assenza onde </a:t>
            </a:r>
            <a:r>
              <a:rPr lang="it-IT" sz="2400" b="1" dirty="0" err="1" smtClean="0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, QRS aritmici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32" y="1858298"/>
            <a:ext cx="7927256" cy="443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7922" y="398206"/>
            <a:ext cx="7462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TPSV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FC elevata, onde </a:t>
            </a:r>
            <a:r>
              <a:rPr lang="it-IT" sz="2400" b="1" dirty="0" err="1" smtClean="0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 assenti, </a:t>
            </a:r>
            <a:r>
              <a:rPr lang="it-IT" sz="2400" b="1" dirty="0" err="1" smtClean="0">
                <a:latin typeface="Tahoma" charset="0"/>
                <a:ea typeface="Tahoma" charset="0"/>
                <a:cs typeface="Tahoma" charset="0"/>
              </a:rPr>
              <a:t>retrocondotte</a:t>
            </a:r>
            <a:endParaRPr lang="it-IT" sz="2400" b="1" dirty="0" smtClean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17" y="1801233"/>
            <a:ext cx="8407292" cy="40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5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92961" y="275406"/>
            <a:ext cx="7624916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Programma: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11 Dicembre ore 14-18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Cenni di Anatomia Cardiaca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ECG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Malattie del ritmo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Cardiopatia ischemica</a:t>
            </a:r>
          </a:p>
          <a:p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12 Dicembre ore 9-13 14-18</a:t>
            </a:r>
          </a:p>
          <a:p>
            <a:endParaRPr lang="it-IT" sz="2400" dirty="0">
              <a:latin typeface="Tahoma" charset="0"/>
              <a:ea typeface="Tahoma" charset="0"/>
              <a:cs typeface="Tahoma" charset="0"/>
            </a:endParaRP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Cardiomiopatie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Endocarditi, miocarditi, pericarditi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Cardiopatie e gravidanza</a:t>
            </a:r>
          </a:p>
          <a:p>
            <a:pPr marL="285750" indent="-285750">
              <a:buFontTx/>
              <a:buChar char="-"/>
            </a:pPr>
            <a:endParaRPr lang="it-IT" sz="24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400" dirty="0" smtClean="0">
                <a:latin typeface="Tahoma" charset="0"/>
                <a:ea typeface="Tahoma" charset="0"/>
                <a:cs typeface="Tahoma" charset="0"/>
              </a:rPr>
              <a:t>Prova in itinere scritta</a:t>
            </a:r>
            <a:endParaRPr lang="it-IT" sz="24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07923" y="1238865"/>
            <a:ext cx="7772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atin typeface="Tahoma" charset="0"/>
                <a:ea typeface="Tahoma" charset="0"/>
                <a:cs typeface="Tahoma" charset="0"/>
              </a:rPr>
              <a:t>Aritmie maligne</a:t>
            </a:r>
          </a:p>
          <a:p>
            <a:endParaRPr lang="it-IT" sz="44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4400" b="1" dirty="0" smtClean="0">
                <a:latin typeface="Tahoma" charset="0"/>
                <a:ea typeface="Tahoma" charset="0"/>
                <a:cs typeface="Tahoma" charset="0"/>
              </a:rPr>
              <a:t>- Tachicardia ventricolare</a:t>
            </a:r>
          </a:p>
          <a:p>
            <a:r>
              <a:rPr lang="it-IT" sz="4400" b="1" dirty="0" smtClean="0">
                <a:latin typeface="Tahoma" charset="0"/>
                <a:ea typeface="Tahoma" charset="0"/>
                <a:cs typeface="Tahoma" charset="0"/>
              </a:rPr>
              <a:t>- Fibrillazione ventricolare</a:t>
            </a:r>
          </a:p>
          <a:p>
            <a:r>
              <a:rPr lang="it-IT" sz="4400" b="1" dirty="0" smtClean="0">
                <a:latin typeface="Tahoma" charset="0"/>
                <a:ea typeface="Tahoma" charset="0"/>
                <a:cs typeface="Tahoma" charset="0"/>
              </a:rPr>
              <a:t>- Torsione di punta</a:t>
            </a:r>
            <a:endParaRPr lang="it-IT" sz="44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6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37419" y="486697"/>
            <a:ext cx="7698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Tachicardia ventricolare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2000" b="1" dirty="0" smtClean="0">
                <a:latin typeface="Tahoma" charset="0"/>
                <a:ea typeface="Tahoma" charset="0"/>
                <a:cs typeface="Tahoma" charset="0"/>
              </a:rPr>
              <a:t>FC elevata, QRS larghi</a:t>
            </a:r>
            <a:endParaRPr lang="it-IT" sz="20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91" y="1637071"/>
            <a:ext cx="8178114" cy="440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5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9432" y="442452"/>
            <a:ext cx="83180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Torsione di punta</a:t>
            </a:r>
          </a:p>
          <a:p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QRS larghi, cambio asse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7223"/>
            <a:ext cx="9004767" cy="15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2168" y="457200"/>
            <a:ext cx="7388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Fibrillazione ventricolare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12" y="2473631"/>
            <a:ext cx="8313694" cy="192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40658" y="471948"/>
            <a:ext cx="765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Cenni di anatomia Cardiaca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1195962"/>
            <a:ext cx="8209182" cy="488037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159841" y="1535175"/>
            <a:ext cx="301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BASE CARDIACA</a:t>
            </a:r>
            <a:endParaRPr lang="it-IT" sz="24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12605" y="4925961"/>
            <a:ext cx="325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Tahoma" charset="0"/>
                <a:ea typeface="Tahoma" charset="0"/>
                <a:cs typeface="Tahoma" charset="0"/>
              </a:rPr>
              <a:t>APICE CARDIACO</a:t>
            </a:r>
            <a:endParaRPr lang="it-IT" sz="24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1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206" y="1076853"/>
            <a:ext cx="3193845" cy="28253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379" y="1076853"/>
            <a:ext cx="3060700" cy="2654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262" y="3902177"/>
            <a:ext cx="3683000" cy="2209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8426" y="324465"/>
            <a:ext cx="451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Valvole cardiache 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0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78426" y="54569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Coronarie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503721" y="1185606"/>
            <a:ext cx="6797981" cy="5113593"/>
            <a:chOff x="1031772" y="1170857"/>
            <a:chExt cx="6797981" cy="5113593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1772" y="1170857"/>
              <a:ext cx="6797981" cy="2471993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672" y="3632197"/>
              <a:ext cx="3073400" cy="26416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772" y="3632197"/>
              <a:ext cx="3009900" cy="2652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488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3174" y="516194"/>
            <a:ext cx="4070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ECG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26" y="1431738"/>
            <a:ext cx="3346042" cy="33311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96" y="1843548"/>
            <a:ext cx="4150921" cy="276224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93174" y="5243877"/>
            <a:ext cx="774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Derivazioni precordiali: V1, V2, V3, V4, V5, V6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Derivazioni periferiche: D1, D2, D3,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aVL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aVR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aVF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6916" y="471948"/>
            <a:ext cx="376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latin typeface="Tahoma" charset="0"/>
                <a:ea typeface="Tahoma" charset="0"/>
                <a:cs typeface="Tahoma" charset="0"/>
              </a:rPr>
              <a:t>ECG normale</a:t>
            </a:r>
            <a:endParaRPr lang="it-IT" sz="28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94" y="1784554"/>
            <a:ext cx="8480508" cy="43212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29548" y="471948"/>
            <a:ext cx="4218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Onde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positive in D1-2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Complesso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rS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in V1 e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Rs</a:t>
            </a:r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 in V6</a:t>
            </a:r>
          </a:p>
          <a:p>
            <a:r>
              <a:rPr lang="it-IT" dirty="0" smtClean="0">
                <a:latin typeface="Tahoma" charset="0"/>
                <a:ea typeface="Tahoma" charset="0"/>
                <a:cs typeface="Tahoma" charset="0"/>
              </a:rPr>
              <a:t>PR 120-200 </a:t>
            </a:r>
            <a:r>
              <a:rPr lang="it-IT" dirty="0" err="1" smtClean="0">
                <a:latin typeface="Tahoma" charset="0"/>
                <a:ea typeface="Tahoma" charset="0"/>
                <a:cs typeface="Tahoma" charset="0"/>
              </a:rPr>
              <a:t>msec</a:t>
            </a:r>
            <a:endParaRPr lang="it-IT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75187" y="176981"/>
            <a:ext cx="817060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Tahoma" charset="0"/>
                <a:ea typeface="Tahoma" charset="0"/>
                <a:cs typeface="Tahoma" charset="0"/>
              </a:rPr>
              <a:t>Aritmie cardiache</a:t>
            </a:r>
          </a:p>
          <a:p>
            <a:endParaRPr lang="it-IT" sz="4000" dirty="0" smtClean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600" dirty="0" err="1" smtClean="0">
                <a:latin typeface="Tahoma" charset="0"/>
                <a:ea typeface="Tahoma" charset="0"/>
                <a:cs typeface="Tahoma" charset="0"/>
              </a:rPr>
              <a:t>Bradiaritmie</a:t>
            </a:r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 </a:t>
            </a:r>
          </a:p>
          <a:p>
            <a:endParaRPr lang="it-IT" sz="3600" dirty="0" smtClean="0">
              <a:latin typeface="Tahoma" charset="0"/>
              <a:ea typeface="Tahoma" charset="0"/>
              <a:cs typeface="Tahoma" charset="0"/>
            </a:endParaRPr>
          </a:p>
          <a:p>
            <a:pPr marL="571500" indent="-571500">
              <a:buFontTx/>
              <a:buChar char="-"/>
            </a:pPr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Bradicardia sinusale</a:t>
            </a:r>
          </a:p>
          <a:p>
            <a:pPr marL="571500" indent="-571500">
              <a:buFontTx/>
              <a:buChar char="-"/>
            </a:pPr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Arresti sinusali</a:t>
            </a:r>
            <a:endParaRPr lang="it-IT" sz="3600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-  BAV 1° grado</a:t>
            </a:r>
          </a:p>
          <a:p>
            <a:pPr marL="285750" indent="-285750">
              <a:buFontTx/>
              <a:buChar char="-"/>
            </a:pPr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 BAV 2° grado tipo 1 </a:t>
            </a:r>
          </a:p>
          <a:p>
            <a:pPr marL="285750" indent="-285750">
              <a:buFontTx/>
              <a:buChar char="-"/>
            </a:pPr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 BAV 2° grado tipo 2</a:t>
            </a:r>
          </a:p>
          <a:p>
            <a:pPr marL="285750" indent="-285750">
              <a:buFontTx/>
              <a:buChar char="-"/>
            </a:pPr>
            <a:r>
              <a:rPr lang="it-IT" sz="3600" dirty="0" smtClean="0">
                <a:latin typeface="Tahoma" charset="0"/>
                <a:ea typeface="Tahoma" charset="0"/>
                <a:cs typeface="Tahoma" charset="0"/>
              </a:rPr>
              <a:t> BAV 3° grado</a:t>
            </a:r>
            <a:endParaRPr lang="it-IT" sz="3600" dirty="0"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34180" y="442452"/>
            <a:ext cx="7919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Bradicardia sinusale</a:t>
            </a:r>
          </a:p>
          <a:p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  <a:p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Presenza onde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P</a:t>
            </a:r>
            <a:r>
              <a:rPr lang="it-IT" sz="3200" b="1" dirty="0" smtClean="0">
                <a:latin typeface="Tahoma" charset="0"/>
                <a:ea typeface="Tahoma" charset="0"/>
                <a:cs typeface="Tahoma" charset="0"/>
              </a:rPr>
              <a:t>, FC &lt; 60 </a:t>
            </a:r>
            <a:r>
              <a:rPr lang="it-IT" sz="3200" b="1" dirty="0" err="1" smtClean="0">
                <a:latin typeface="Tahoma" charset="0"/>
                <a:ea typeface="Tahoma" charset="0"/>
                <a:cs typeface="Tahoma" charset="0"/>
              </a:rPr>
              <a:t>bpm</a:t>
            </a:r>
            <a:endParaRPr lang="it-IT" sz="3200" b="1" dirty="0"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47" y="2504555"/>
            <a:ext cx="7584950" cy="376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7859</TotalTime>
  <Words>282</Words>
  <Application>Microsoft Office PowerPoint</Application>
  <PresentationFormat>Presentazione su schermo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Rita Pavasini</dc:creator>
  <cp:lastModifiedBy>Computer_BZ</cp:lastModifiedBy>
  <cp:revision>17</cp:revision>
  <dcterms:created xsi:type="dcterms:W3CDTF">2017-08-31T14:04:48Z</dcterms:created>
  <dcterms:modified xsi:type="dcterms:W3CDTF">2017-12-07T14:29:26Z</dcterms:modified>
</cp:coreProperties>
</file>