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68"/>
  </p:notesMasterIdLst>
  <p:sldIdLst>
    <p:sldId id="435" r:id="rId2"/>
    <p:sldId id="314" r:id="rId3"/>
    <p:sldId id="316" r:id="rId4"/>
    <p:sldId id="322" r:id="rId5"/>
    <p:sldId id="464" r:id="rId6"/>
    <p:sldId id="319" r:id="rId7"/>
    <p:sldId id="465" r:id="rId8"/>
    <p:sldId id="323" r:id="rId9"/>
    <p:sldId id="416" r:id="rId10"/>
    <p:sldId id="324" r:id="rId11"/>
    <p:sldId id="467" r:id="rId12"/>
    <p:sldId id="325" r:id="rId13"/>
    <p:sldId id="327" r:id="rId14"/>
    <p:sldId id="326" r:id="rId15"/>
    <p:sldId id="328" r:id="rId16"/>
    <p:sldId id="329" r:id="rId17"/>
    <p:sldId id="468" r:id="rId18"/>
    <p:sldId id="421" r:id="rId19"/>
    <p:sldId id="420" r:id="rId20"/>
    <p:sldId id="436" r:id="rId21"/>
    <p:sldId id="321" r:id="rId22"/>
    <p:sldId id="330" r:id="rId23"/>
    <p:sldId id="331" r:id="rId24"/>
    <p:sldId id="466" r:id="rId25"/>
    <p:sldId id="469" r:id="rId26"/>
    <p:sldId id="470" r:id="rId27"/>
    <p:sldId id="471" r:id="rId28"/>
    <p:sldId id="318" r:id="rId29"/>
    <p:sldId id="475" r:id="rId30"/>
    <p:sldId id="332" r:id="rId31"/>
    <p:sldId id="333" r:id="rId32"/>
    <p:sldId id="335" r:id="rId33"/>
    <p:sldId id="481" r:id="rId34"/>
    <p:sldId id="482" r:id="rId35"/>
    <p:sldId id="337" r:id="rId36"/>
    <p:sldId id="336" r:id="rId37"/>
    <p:sldId id="334" r:id="rId38"/>
    <p:sldId id="450" r:id="rId39"/>
    <p:sldId id="452" r:id="rId40"/>
    <p:sldId id="339" r:id="rId41"/>
    <p:sldId id="340" r:id="rId42"/>
    <p:sldId id="341" r:id="rId43"/>
    <p:sldId id="483" r:id="rId44"/>
    <p:sldId id="476" r:id="rId45"/>
    <p:sldId id="477" r:id="rId46"/>
    <p:sldId id="480" r:id="rId47"/>
    <p:sldId id="478" r:id="rId48"/>
    <p:sldId id="479" r:id="rId49"/>
    <p:sldId id="437" r:id="rId50"/>
    <p:sldId id="472" r:id="rId51"/>
    <p:sldId id="438" r:id="rId52"/>
    <p:sldId id="440" r:id="rId53"/>
    <p:sldId id="441" r:id="rId54"/>
    <p:sldId id="442" r:id="rId55"/>
    <p:sldId id="443" r:id="rId56"/>
    <p:sldId id="444" r:id="rId57"/>
    <p:sldId id="453" r:id="rId58"/>
    <p:sldId id="454" r:id="rId59"/>
    <p:sldId id="455" r:id="rId60"/>
    <p:sldId id="456" r:id="rId61"/>
    <p:sldId id="458" r:id="rId62"/>
    <p:sldId id="459" r:id="rId63"/>
    <p:sldId id="460" r:id="rId64"/>
    <p:sldId id="461" r:id="rId65"/>
    <p:sldId id="463" r:id="rId66"/>
    <p:sldId id="462" r:id="rId6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4">
          <p15:clr>
            <a:srgbClr val="A4A3A4"/>
          </p15:clr>
        </p15:guide>
        <p15:guide id="2" orient="horz" pos="468">
          <p15:clr>
            <a:srgbClr val="A4A3A4"/>
          </p15:clr>
        </p15:guide>
        <p15:guide id="3" pos="5274">
          <p15:clr>
            <a:srgbClr val="A4A3A4"/>
          </p15:clr>
        </p15:guide>
        <p15:guide id="4" pos="5501">
          <p15:clr>
            <a:srgbClr val="A4A3A4"/>
          </p15:clr>
        </p15:guide>
        <p15:guide id="5" pos="25">
          <p15:clr>
            <a:srgbClr val="A4A3A4"/>
          </p15:clr>
        </p15:guide>
        <p15:guide id="6" pos="3553">
          <p15:clr>
            <a:srgbClr val="A4A3A4"/>
          </p15:clr>
        </p15:guide>
        <p15:guide id="7" pos="2133">
          <p15:clr>
            <a:srgbClr val="A4A3A4"/>
          </p15:clr>
        </p15:guide>
        <p15:guide id="8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D6"/>
    <a:srgbClr val="FFE7AC"/>
    <a:srgbClr val="FFF68D"/>
    <a:srgbClr val="191967"/>
    <a:srgbClr val="0B1374"/>
    <a:srgbClr val="0033CC"/>
    <a:srgbClr val="F8F8F8"/>
    <a:srgbClr val="EAEAEA"/>
    <a:srgbClr val="FF66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5" autoAdjust="0"/>
    <p:restoredTop sz="96650" autoAdjust="0"/>
  </p:normalViewPr>
  <p:slideViewPr>
    <p:cSldViewPr snapToGrid="0">
      <p:cViewPr varScale="1">
        <p:scale>
          <a:sx n="132" d="100"/>
          <a:sy n="132" d="100"/>
        </p:scale>
        <p:origin x="1120" y="168"/>
      </p:cViewPr>
      <p:guideLst>
        <p:guide orient="horz" pos="174"/>
        <p:guide orient="horz" pos="468"/>
        <p:guide pos="5274"/>
        <p:guide pos="5501"/>
        <p:guide pos="25"/>
        <p:guide pos="3553"/>
        <p:guide pos="2133"/>
        <p:guide pos="2870"/>
      </p:guideLst>
    </p:cSldViewPr>
  </p:slideViewPr>
  <p:outlineViewPr>
    <p:cViewPr>
      <p:scale>
        <a:sx n="25" d="100"/>
        <a:sy n="25" d="100"/>
      </p:scale>
      <p:origin x="0" y="6096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4" Type="http://schemas.openxmlformats.org/officeDocument/2006/relationships/slide" Target="slides/slide30.xml"/><Relationship Id="rId1" Type="http://schemas.openxmlformats.org/officeDocument/2006/relationships/slide" Target="slides/slide1.xml"/><Relationship Id="rId2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2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wmf"/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Relationship Id="rId3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Relationship Id="rId3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Relationship Id="rId2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27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818465A-4D28-4046-A79C-3B0E6031D1DB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511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7726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151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647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7783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222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‹n.›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685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43000" y="2209800"/>
            <a:ext cx="3543300" cy="464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38700" y="2209800"/>
            <a:ext cx="3543300" cy="464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809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685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43000" y="2209800"/>
            <a:ext cx="7239000" cy="4648200"/>
          </a:xfrm>
        </p:spPr>
        <p:txBody>
          <a:bodyPr/>
          <a:lstStyle/>
          <a:p>
            <a:pPr lvl="0"/>
            <a:endParaRPr lang="it-IT" noProof="0" smtClean="0"/>
          </a:p>
        </p:txBody>
      </p:sp>
    </p:spTree>
    <p:extLst>
      <p:ext uri="{BB962C8B-B14F-4D97-AF65-F5344CB8AC3E}">
        <p14:creationId xmlns:p14="http://schemas.microsoft.com/office/powerpoint/2010/main" val="762097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olo, contenuto 2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685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143000" y="2209800"/>
            <a:ext cx="3543300" cy="22479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1143000" y="4610100"/>
            <a:ext cx="3543300" cy="22479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838700" y="2209800"/>
            <a:ext cx="3543300" cy="464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137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laf5.unife.it/Default.html" TargetMode="External"/><Relationship Id="rId4" Type="http://schemas.openxmlformats.org/officeDocument/2006/relationships/hyperlink" Target="http://utenti.unife.it/claudio.bonifazzi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laudio.bonifazzi@unife.i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1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17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18.wmf"/><Relationship Id="rId6" Type="http://schemas.openxmlformats.org/officeDocument/2006/relationships/image" Target="../media/image19.png"/><Relationship Id="rId7" Type="http://schemas.openxmlformats.org/officeDocument/2006/relationships/hyperlink" Target="Telefono.xlsx" TargetMode="External"/><Relationship Id="rId8" Type="http://schemas.openxmlformats.org/officeDocument/2006/relationships/hyperlink" Target="WBVerIpMedia.xls" TargetMode="External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20.emf"/><Relationship Id="rId5" Type="http://schemas.openxmlformats.org/officeDocument/2006/relationships/hyperlink" Target="PrimiPassi.xlsx" TargetMode="External"/><Relationship Id="rId6" Type="http://schemas.openxmlformats.org/officeDocument/2006/relationships/hyperlink" Target="WBVerIpMedia.xls" TargetMode="External"/><Relationship Id="rId7" Type="http://schemas.openxmlformats.org/officeDocument/2006/relationships/hyperlink" Target="TABELLA%20VIII.doc" TargetMode="External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file:///localhost/Volumes/TEMPDISK/TEMPDISK/DIDATTICA/ANALISI%20DATI/AA2014-15/Lezioni_Cap7-10B/Telefono.xl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hyperlink" Target="Telefono.xl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Relationship Id="rId3" Type="http://schemas.openxmlformats.org/officeDocument/2006/relationships/hyperlink" Target="file:///localhost/Volumes/TEMPDISK/TEMPDISK/DIDATTICA/ANALISI%20DATI/AA2014-15/Lezioni_Cap7-10B/Professori.xls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20.bin"/><Relationship Id="rId7" Type="http://schemas.openxmlformats.org/officeDocument/2006/relationships/image" Target="../media/image26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28.emf"/><Relationship Id="rId7" Type="http://schemas.openxmlformats.org/officeDocument/2006/relationships/image" Target="../media/image29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VIMedia_2PopolazioniPC.xls" TargetMode="Externa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30.wmf"/><Relationship Id="rId6" Type="http://schemas.openxmlformats.org/officeDocument/2006/relationships/oleObject" Target="../embeddings/oleObject24.bin"/><Relationship Id="rId7" Type="http://schemas.openxmlformats.org/officeDocument/2006/relationships/image" Target="../media/image31.wmf"/><Relationship Id="rId8" Type="http://schemas.openxmlformats.org/officeDocument/2006/relationships/oleObject" Target="../embeddings/oleObject25.bin"/><Relationship Id="rId9" Type="http://schemas.openxmlformats.org/officeDocument/2006/relationships/image" Target="../media/image32.emf"/><Relationship Id="rId10" Type="http://schemas.openxmlformats.org/officeDocument/2006/relationships/oleObject" Target="../embeddings/oleObject26.bin"/><Relationship Id="rId11" Type="http://schemas.openxmlformats.org/officeDocument/2006/relationships/image" Target="../media/image33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34.emf"/><Relationship Id="rId5" Type="http://schemas.openxmlformats.org/officeDocument/2006/relationships/hyperlink" Target="https://surfstat.anu.edu.au/surfstat-home/tables/t.php" TargetMode="External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surfstat.anu.edu.au/surfstat-home/tables/normal.php" TargetMode="External"/><Relationship Id="rId4" Type="http://schemas.openxmlformats.org/officeDocument/2006/relationships/oleObject" Target="../embeddings/oleObject28.bin"/><Relationship Id="rId5" Type="http://schemas.openxmlformats.org/officeDocument/2006/relationships/image" Target="../media/image35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29.bin"/><Relationship Id="rId5" Type="http://schemas.openxmlformats.org/officeDocument/2006/relationships/image" Target="../media/image36.wmf"/><Relationship Id="rId6" Type="http://schemas.openxmlformats.org/officeDocument/2006/relationships/oleObject" Target="../embeddings/oleObject30.bin"/><Relationship Id="rId7" Type="http://schemas.openxmlformats.org/officeDocument/2006/relationships/image" Target="../media/image37.wmf"/><Relationship Id="rId8" Type="http://schemas.openxmlformats.org/officeDocument/2006/relationships/oleObject" Target="../embeddings/oleObject31.bin"/><Relationship Id="rId9" Type="http://schemas.openxmlformats.org/officeDocument/2006/relationships/image" Target="../media/image38.wmf"/><Relationship Id="rId10" Type="http://schemas.openxmlformats.org/officeDocument/2006/relationships/hyperlink" Target="Pensione.xls" TargetMode="External"/><Relationship Id="rId11" Type="http://schemas.openxmlformats.org/officeDocument/2006/relationships/hyperlink" Target="Produzione.xls" TargetMode="External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39.w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40.w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41.wmf"/><Relationship Id="rId9" Type="http://schemas.openxmlformats.org/officeDocument/2006/relationships/hyperlink" Target="DifferenzaMedie.xls" TargetMode="External"/><Relationship Id="rId10" Type="http://schemas.openxmlformats.org/officeDocument/2006/relationships/hyperlink" Target="VIMedia_2PopolazioniPC.xls" TargetMode="External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4" Type="http://schemas.openxmlformats.org/officeDocument/2006/relationships/image" Target="../media/image42.wmf"/><Relationship Id="rId5" Type="http://schemas.openxmlformats.org/officeDocument/2006/relationships/hyperlink" Target="VIMedia_2PopolazioniPC.xls" TargetMode="External"/><Relationship Id="rId6" Type="http://schemas.openxmlformats.org/officeDocument/2006/relationships/oleObject" Target="../embeddings/oleObject36.bin"/><Relationship Id="rId7" Type="http://schemas.openxmlformats.org/officeDocument/2006/relationships/image" Target="../media/image43.w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Relationship Id="rId3" Type="http://schemas.openxmlformats.org/officeDocument/2006/relationships/hyperlink" Target="http://higheredbcs.wiley.com/legacy/college/mann/1118318706/sa_applets/applet_09_v5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higheredbcs.wiley.com/legacy/college/mann/1118318706/sa_applets/applet_10_v7.html" TargetMode="External"/><Relationship Id="rId3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3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4.emf"/><Relationship Id="rId10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46.w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4" Type="http://schemas.openxmlformats.org/officeDocument/2006/relationships/image" Target="../media/image47.wmf"/><Relationship Id="rId5" Type="http://schemas.openxmlformats.org/officeDocument/2006/relationships/hyperlink" Target="Appaiati.xls" TargetMode="External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oleObject" Target="../embeddings/oleObject39.bin"/><Relationship Id="rId5" Type="http://schemas.openxmlformats.org/officeDocument/2006/relationships/image" Target="../media/image49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4" Type="http://schemas.openxmlformats.org/officeDocument/2006/relationships/image" Target="../media/image51.emf"/><Relationship Id="rId5" Type="http://schemas.openxmlformats.org/officeDocument/2006/relationships/hyperlink" Target="https://surfstat.anu.edu.au/surfstat-home/tables/t.php" TargetMode="External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hyperlink" Target="https://surfstat.anu.edu.au/surfstat-home/tables/normal.php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Relationship Id="rId3" Type="http://schemas.openxmlformats.org/officeDocument/2006/relationships/hyperlink" Target="file:///localhost/Volumes/TEMPDISK/TEMPDISK/DIDATTICA/ANALISI%20DATI/AA2014-15/Lezioni_Cap7-10B/bmj.c6801.full.pdf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oleObject" Target="../embeddings/oleObject41.bin"/><Relationship Id="rId5" Type="http://schemas.openxmlformats.org/officeDocument/2006/relationships/image" Target="../media/image61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microsoft.com/office/2007/relationships/hdphoto" Target="../media/hdphoto1.wdp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7" Type="http://schemas.microsoft.com/office/2007/relationships/hdphoto" Target="../media/hdphoto2.wdp"/><Relationship Id="rId8" Type="http://schemas.openxmlformats.org/officeDocument/2006/relationships/oleObject" Target="../embeddings/oleObject8.bin"/><Relationship Id="rId9" Type="http://schemas.openxmlformats.org/officeDocument/2006/relationships/image" Target="../media/image6.emf"/><Relationship Id="rId10" Type="http://schemas.openxmlformats.org/officeDocument/2006/relationships/oleObject" Target="../embeddings/oleObject9.bin"/><Relationship Id="rId11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12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13.bin"/><Relationship Id="rId9" Type="http://schemas.openxmlformats.org/officeDocument/2006/relationships/image" Target="../media/image1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6738" y="1026215"/>
            <a:ext cx="8285162" cy="225767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it-IT" sz="5400" b="0" dirty="0" smtClean="0"/>
              <a:t>Analisi dei Dati</a:t>
            </a:r>
            <a:br>
              <a:rPr lang="it-IT" sz="5400" b="0" dirty="0" smtClean="0"/>
            </a:br>
            <a:r>
              <a:rPr lang="it-IT" sz="3200" b="0" dirty="0" smtClean="0"/>
              <a:t/>
            </a:r>
            <a:br>
              <a:rPr lang="it-IT" sz="3200" b="0" dirty="0" smtClean="0"/>
            </a:br>
            <a:r>
              <a:rPr lang="it-IT" sz="2800" dirty="0" smtClean="0"/>
              <a:t>Parte </a:t>
            </a:r>
            <a:r>
              <a:rPr lang="it-IT" sz="2800" dirty="0"/>
              <a:t>III </a:t>
            </a:r>
            <a:r>
              <a:rPr lang="it-IT" sz="2800" dirty="0" smtClean="0"/>
              <a:t>B - </a:t>
            </a:r>
            <a:r>
              <a:rPr lang="it-IT" sz="2800" dirty="0"/>
              <a:t>Capitoli </a:t>
            </a:r>
            <a:r>
              <a:rPr lang="it-IT" sz="2800" dirty="0" smtClean="0"/>
              <a:t>7-10 </a:t>
            </a:r>
            <a:br>
              <a:rPr lang="it-IT" sz="2800" dirty="0" smtClean="0"/>
            </a:br>
            <a:r>
              <a:rPr lang="it-IT" sz="2800" dirty="0" smtClean="0"/>
              <a:t>Statistica Inferenziale </a:t>
            </a:r>
            <a:endParaRPr lang="it-IT" sz="2800" b="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6738" y="3505199"/>
            <a:ext cx="7819949" cy="3101058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it-IT" sz="1800" dirty="0" smtClean="0">
                <a:latin typeface="Tahoma" charset="0"/>
              </a:rPr>
              <a:t>Corso </a:t>
            </a:r>
            <a:r>
              <a:rPr lang="it-IT" sz="1800" dirty="0">
                <a:latin typeface="Tahoma" charset="0"/>
              </a:rPr>
              <a:t>di Laurea in Scienze Motorie </a:t>
            </a:r>
            <a:r>
              <a:rPr lang="it-IT" sz="1800">
                <a:latin typeface="Tahoma" charset="0"/>
              </a:rPr>
              <a:t>AA </a:t>
            </a:r>
            <a:r>
              <a:rPr lang="it-IT" sz="1800" smtClean="0">
                <a:latin typeface="Tahoma" charset="0"/>
              </a:rPr>
              <a:t>2017/18 </a:t>
            </a:r>
            <a:endParaRPr lang="it-IT" sz="18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</a:pPr>
            <a:r>
              <a:rPr lang="it-IT" sz="1800" dirty="0" smtClean="0">
                <a:latin typeface="Tahoma" charset="0"/>
              </a:rPr>
              <a:t>Corso </a:t>
            </a:r>
            <a:r>
              <a:rPr lang="it-IT" sz="1800" dirty="0">
                <a:latin typeface="Tahoma" charset="0"/>
              </a:rPr>
              <a:t>Teorico/Pratico I Anno I Semestre</a:t>
            </a:r>
          </a:p>
          <a:p>
            <a:pPr algn="l" eaLnBrk="1" hangingPunct="1">
              <a:lnSpc>
                <a:spcPct val="80000"/>
              </a:lnSpc>
            </a:pPr>
            <a:endParaRPr lang="it-IT" sz="18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800" dirty="0">
                <a:latin typeface="Tahoma" charset="0"/>
              </a:rPr>
              <a:t>Prof. Claudio Bonifazzi</a:t>
            </a: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800" dirty="0" err="1">
                <a:latin typeface="Tahoma" charset="0"/>
              </a:rPr>
              <a:t>Dip</a:t>
            </a:r>
            <a:r>
              <a:rPr lang="it-IT" sz="1800" dirty="0">
                <a:latin typeface="Tahoma" charset="0"/>
              </a:rPr>
              <a:t>. Scienze Biomediche e </a:t>
            </a:r>
            <a:r>
              <a:rPr lang="it-IT" sz="1800" dirty="0" smtClean="0">
                <a:latin typeface="Tahoma" charset="0"/>
              </a:rPr>
              <a:t>Chirurgico Specialistiche</a:t>
            </a:r>
            <a:endParaRPr lang="it-IT" sz="18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800" dirty="0">
                <a:latin typeface="Tahoma" charset="0"/>
                <a:hlinkClick r:id="rId2"/>
              </a:rPr>
              <a:t>claudio.bonifazzi@</a:t>
            </a:r>
            <a:r>
              <a:rPr lang="it-IT" sz="1800" dirty="0" smtClean="0">
                <a:latin typeface="Tahoma" charset="0"/>
                <a:hlinkClick r:id="rId2"/>
              </a:rPr>
              <a:t>unife.it</a:t>
            </a:r>
            <a:endParaRPr lang="it-IT" sz="1800" dirty="0" smtClean="0">
              <a:latin typeface="Tahoma" charset="0"/>
              <a:hlinkClick r:id=""/>
            </a:endParaRPr>
          </a:p>
          <a:p>
            <a:pPr algn="l" eaLnBrk="1" hangingPunct="1">
              <a:lnSpc>
                <a:spcPct val="120000"/>
              </a:lnSpc>
              <a:spcBef>
                <a:spcPct val="40000"/>
              </a:spcBef>
            </a:pPr>
            <a:r>
              <a:rPr lang="it-IT" sz="1800" dirty="0" smtClean="0">
                <a:latin typeface="Tahoma" charset="0"/>
                <a:hlinkClick r:id=""/>
              </a:rPr>
              <a:t>www.aulaf5</a:t>
            </a:r>
            <a:r>
              <a:rPr lang="it-IT" sz="1800" dirty="0">
                <a:latin typeface="Tahoma" charset="0"/>
                <a:hlinkClick r:id="rId3"/>
              </a:rPr>
              <a:t>.unife.it/Default.html</a:t>
            </a:r>
            <a:endParaRPr lang="it-IT" sz="18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ct val="40000"/>
              </a:spcBef>
            </a:pPr>
            <a:r>
              <a:rPr lang="it-IT" sz="1800" dirty="0">
                <a:latin typeface="Tahoma" charset="0"/>
                <a:hlinkClick r:id="rId4"/>
              </a:rPr>
              <a:t>http://utenti.unife.it/claudio.bonifazzi</a:t>
            </a:r>
            <a:r>
              <a:rPr lang="it-IT" sz="1800" dirty="0" smtClean="0">
                <a:latin typeface="Tahoma" charset="0"/>
                <a:hlinkClick r:id="rId4"/>
              </a:rPr>
              <a:t>/</a:t>
            </a:r>
            <a:endParaRPr lang="it-IT" sz="18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5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81000"/>
            <a:ext cx="7772400" cy="866775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600" b="0" dirty="0">
                <a:latin typeface="+mn-lt"/>
              </a:rPr>
              <a:t>Verifica </a:t>
            </a:r>
            <a:r>
              <a:rPr lang="it-IT" sz="3600" b="0" dirty="0" smtClean="0">
                <a:latin typeface="+mn-lt"/>
              </a:rPr>
              <a:t>d</a:t>
            </a:r>
            <a:r>
              <a:rPr lang="it-IT" sz="3600" dirty="0" smtClean="0">
                <a:latin typeface="+mn-lt"/>
              </a:rPr>
              <a:t>’</a:t>
            </a:r>
            <a:r>
              <a:rPr lang="it-IT" altLang="ja-JP" sz="3600" b="0" dirty="0" smtClean="0">
                <a:latin typeface="+mn-lt"/>
              </a:rPr>
              <a:t>Ipotesi </a:t>
            </a:r>
            <a:r>
              <a:rPr lang="it-IT" altLang="ja-JP" sz="3600" b="0" dirty="0">
                <a:latin typeface="+mn-lt"/>
              </a:rPr>
              <a:t>- Procedura</a:t>
            </a:r>
            <a:endParaRPr lang="it-IT" sz="3600" b="0" dirty="0">
              <a:latin typeface="+mn-lt"/>
            </a:endParaRPr>
          </a:p>
        </p:txBody>
      </p:sp>
      <p:sp>
        <p:nvSpPr>
          <p:cNvPr id="98306" name="Text Box 4"/>
          <p:cNvSpPr txBox="1">
            <a:spLocks noChangeArrowheads="1"/>
          </p:cNvSpPr>
          <p:nvPr/>
        </p:nvSpPr>
        <p:spPr bwMode="auto">
          <a:xfrm>
            <a:off x="535340" y="1329678"/>
            <a:ext cx="8359775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176213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Esecuzione di un Test di Ipotesi. Un test di ipotesi statistica è una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procedura in 5 passi</a:t>
            </a:r>
          </a:p>
          <a:p>
            <a:pPr eaLnBrk="1" hangingPunct="1">
              <a:spcBef>
                <a:spcPts val="6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Definire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ipotesi nulla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H0 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ipotesi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alternativa H1</a:t>
            </a:r>
            <a:endParaRPr lang="it-IT" altLang="ja-JP" sz="1600" b="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ts val="6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Scegliere la distribuzione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di probabilità da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utilizzare</a:t>
            </a:r>
          </a:p>
          <a:p>
            <a:pPr eaLnBrk="1" hangingPunct="1">
              <a:spcBef>
                <a:spcPts val="6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Definire le regioni di Rigetto e di Non rigetto</a:t>
            </a:r>
          </a:p>
          <a:p>
            <a:pPr eaLnBrk="1" hangingPunct="1">
              <a:spcBef>
                <a:spcPts val="6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Calcolare il valore della Statistica del test</a:t>
            </a:r>
          </a:p>
          <a:p>
            <a:pPr eaLnBrk="1" hangingPunct="1">
              <a:spcBef>
                <a:spcPts val="600"/>
              </a:spcBef>
              <a:buFontTx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Eseguire il Prendere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una decisione   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44206" y="4158377"/>
            <a:ext cx="8461375" cy="24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400" dirty="0">
                <a:solidFill>
                  <a:srgbClr val="292934"/>
                </a:solidFill>
                <a:latin typeface="Tahoma" charset="0"/>
              </a:rPr>
              <a:t>Esempio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. Vogliamo verificare se 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età media degli studenti iscritti al </a:t>
            </a:r>
            <a:r>
              <a:rPr lang="it-IT" altLang="ja-JP" sz="1400" b="0" dirty="0" err="1">
                <a:solidFill>
                  <a:srgbClr val="292934"/>
                </a:solidFill>
                <a:latin typeface="Tahoma" charset="0"/>
              </a:rPr>
              <a:t>C.d.L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. in Medicina e Chirurgia è pari a 24 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</a:rPr>
              <a:t>anni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</a:rPr>
              <a:t>o è cambiato. Il 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valore 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stimato 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della media campionaria è </a:t>
            </a:r>
            <a:r>
              <a:rPr lang="it-IT" altLang="ja-JP" sz="1400" b="0" dirty="0" err="1" smtClean="0">
                <a:solidFill>
                  <a:srgbClr val="292934"/>
                </a:solidFill>
                <a:latin typeface="Tahoma" charset="0"/>
                <a:sym typeface="Symbol" charset="0"/>
              </a:rPr>
              <a:t>Xbar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 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= 25.2 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anni; eseguiamo un test 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a due code.</a:t>
            </a:r>
            <a:endParaRPr lang="it-IT" altLang="ja-JP" sz="1400" b="0" dirty="0">
              <a:solidFill>
                <a:srgbClr val="292934"/>
              </a:solidFill>
              <a:latin typeface="Tahoma" charset="0"/>
            </a:endParaRPr>
          </a:p>
          <a:p>
            <a:pPr marL="269875" indent="-269875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H0: 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m0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=24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età media 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non è variata, H1 </a:t>
            </a:r>
            <a:r>
              <a:rPr lang="it-IT" altLang="ja-JP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m0</a:t>
            </a:r>
            <a:r>
              <a:rPr lang="it-IT" altLang="ja-JP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 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24 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età media è variata </a:t>
            </a:r>
          </a:p>
          <a:p>
            <a:pPr marL="269875" indent="-269875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Gli studenti sono </a:t>
            </a:r>
            <a:r>
              <a:rPr lang="it-IT" sz="1400" b="0" i="1" dirty="0" err="1">
                <a:solidFill>
                  <a:srgbClr val="292934"/>
                </a:solidFill>
                <a:latin typeface="Tahoma" charset="0"/>
                <a:sym typeface="Symbol" charset="0"/>
              </a:rPr>
              <a:t>n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=500,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campione di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grandi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dimensioni, utilizziamo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la distribuzione Normale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standard</a:t>
            </a:r>
            <a:endParaRPr lang="it-IT" sz="1400" b="0" dirty="0">
              <a:solidFill>
                <a:srgbClr val="292934"/>
              </a:solidFill>
              <a:latin typeface="Tahoma" charset="0"/>
              <a:sym typeface="Symbol" charset="0"/>
            </a:endParaRPr>
          </a:p>
          <a:p>
            <a:pPr marL="269875" indent="-269875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Scelgo il livello di affidabilità del test </a:t>
            </a:r>
            <a:r>
              <a:rPr lang="it-IT" sz="1400" b="0" dirty="0">
                <a:solidFill>
                  <a:srgbClr val="292934"/>
                </a:solidFill>
                <a:latin typeface="Symbol" charset="0"/>
                <a:sym typeface="Symbol" charset="0"/>
              </a:rPr>
              <a:t>a,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e individuo 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area </a:t>
            </a:r>
            <a:r>
              <a:rPr lang="it-IT" altLang="ja-JP" sz="1400" b="0" dirty="0">
                <a:solidFill>
                  <a:srgbClr val="292934"/>
                </a:solidFill>
                <a:latin typeface="Symbol" charset="0"/>
                <a:sym typeface="Symbol" charset="0"/>
              </a:rPr>
              <a:t>a/2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 nella coda </a:t>
            </a:r>
            <a:r>
              <a:rPr lang="it-IT" altLang="ja-JP" sz="1400" b="0" dirty="0" err="1">
                <a:solidFill>
                  <a:srgbClr val="292934"/>
                </a:solidFill>
                <a:latin typeface="Tahoma" charset="0"/>
                <a:sym typeface="Symbol" charset="0"/>
              </a:rPr>
              <a:t>Dx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 e </a:t>
            </a:r>
            <a:r>
              <a:rPr lang="it-IT" altLang="ja-JP" sz="1400" b="0" dirty="0" err="1">
                <a:solidFill>
                  <a:srgbClr val="292934"/>
                </a:solidFill>
                <a:latin typeface="Tahoma" charset="0"/>
                <a:sym typeface="Symbol" charset="0"/>
              </a:rPr>
              <a:t>Sx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 della distribuzione</a:t>
            </a:r>
          </a:p>
          <a:p>
            <a:pPr marL="269875" indent="-269875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Calcolo il valore della Statistica del Test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z0=(</a:t>
            </a:r>
            <a:r>
              <a:rPr lang="it-IT" sz="1400" b="0" u="sng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x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 –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0)/</a:t>
            </a:r>
            <a:r>
              <a:rPr lang="it-IT" sz="1400" b="0" dirty="0" err="1" smtClean="0">
                <a:solidFill>
                  <a:srgbClr val="292934"/>
                </a:solidFill>
                <a:latin typeface="Tahoma" charset="0"/>
                <a:sym typeface="Symbol" charset="0"/>
              </a:rPr>
              <a:t>S</a:t>
            </a:r>
            <a:r>
              <a:rPr lang="it-IT" sz="1400" b="0" u="sng" dirty="0" err="1" smtClean="0">
                <a:solidFill>
                  <a:srgbClr val="292934"/>
                </a:solidFill>
                <a:latin typeface="Tahoma" charset="0"/>
                <a:sym typeface="Symbol" charset="0"/>
              </a:rPr>
              <a:t>x</a:t>
            </a:r>
            <a:endParaRPr lang="it-IT" sz="1400" b="0" u="sng" dirty="0">
              <a:solidFill>
                <a:srgbClr val="292934"/>
              </a:solidFill>
              <a:latin typeface="Tahoma" charset="0"/>
              <a:sym typeface="Symbol" charset="0"/>
            </a:endParaRPr>
          </a:p>
          <a:p>
            <a:pPr marL="269875" indent="-269875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Prendo una decisione sulla base del confronto fra il valore di z0 e le regioni di Rigetto e Non rigetto. </a:t>
            </a:r>
          </a:p>
        </p:txBody>
      </p:sp>
      <p:grpSp>
        <p:nvGrpSpPr>
          <p:cNvPr id="98308" name="Group 9"/>
          <p:cNvGrpSpPr>
            <a:grpSpLocks/>
          </p:cNvGrpSpPr>
          <p:nvPr/>
        </p:nvGrpSpPr>
        <p:grpSpPr bwMode="auto">
          <a:xfrm>
            <a:off x="5844165" y="1834287"/>
            <a:ext cx="2844804" cy="2175276"/>
            <a:chOff x="3848" y="1367"/>
            <a:chExt cx="1455" cy="995"/>
          </a:xfrm>
        </p:grpSpPr>
        <p:pic>
          <p:nvPicPr>
            <p:cNvPr id="98309" name="Picture 7" descr="dummy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85" t="26247" r="24409" b="22572"/>
            <a:stretch>
              <a:fillRect/>
            </a:stretch>
          </p:blipFill>
          <p:spPr bwMode="auto">
            <a:xfrm>
              <a:off x="3854" y="1367"/>
              <a:ext cx="1449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310" name="Text Box 8"/>
            <p:cNvSpPr txBox="1">
              <a:spLocks noChangeArrowheads="1"/>
            </p:cNvSpPr>
            <p:nvPr/>
          </p:nvSpPr>
          <p:spPr bwMode="auto">
            <a:xfrm>
              <a:off x="3848" y="2070"/>
              <a:ext cx="17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000" b="0">
                  <a:latin typeface="Tahoma" charset="0"/>
                </a:rPr>
                <a:t>z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95282"/>
          </a:xfrm>
        </p:spPr>
        <p:txBody>
          <a:bodyPr/>
          <a:lstStyle/>
          <a:p>
            <a:r>
              <a:rPr lang="it-IT" dirty="0" smtClean="0"/>
              <a:t>Test di Ipotesi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64426" y="1352202"/>
            <a:ext cx="805483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6213" algn="just">
              <a:spcAft>
                <a:spcPts val="600"/>
              </a:spcAft>
            </a:pPr>
            <a:r>
              <a:rPr lang="it-IT" sz="1600" b="0" i="1" dirty="0" smtClean="0">
                <a:latin typeface="+mn-lt"/>
              </a:rPr>
              <a:t>In un </a:t>
            </a:r>
            <a:r>
              <a:rPr lang="it-IT" sz="1600" b="0" i="1" dirty="0">
                <a:latin typeface="+mn-lt"/>
              </a:rPr>
              <a:t>test di ipotesi, </a:t>
            </a:r>
            <a:r>
              <a:rPr lang="it-IT" sz="1600" b="0" i="1" dirty="0" smtClean="0">
                <a:latin typeface="+mn-lt"/>
              </a:rPr>
              <a:t>verifichiamo la correttezza di una affermazione sul valore di un parametro di popolazione, a partire dal valore della statistica campionaria calcolata da un campione che si presume sia stato estratto dalla popolazione sottoposta a verifica</a:t>
            </a:r>
            <a:r>
              <a:rPr lang="it-IT" sz="1600" b="0" dirty="0" smtClean="0">
                <a:latin typeface="+mn-lt"/>
              </a:rPr>
              <a:t>. </a:t>
            </a:r>
          </a:p>
          <a:p>
            <a:pPr indent="176213" algn="just">
              <a:spcAft>
                <a:spcPts val="600"/>
              </a:spcAft>
            </a:pPr>
            <a:r>
              <a:rPr lang="it-IT" sz="1600" b="0" dirty="0" smtClean="0">
                <a:latin typeface="+mn-lt"/>
              </a:rPr>
              <a:t>Ad esempio vogliamo verificare, </a:t>
            </a:r>
            <a:r>
              <a:rPr lang="it-IT" sz="1600" b="0" dirty="0">
                <a:latin typeface="+mn-lt"/>
              </a:rPr>
              <a:t>utilizzando </a:t>
            </a:r>
            <a:r>
              <a:rPr lang="it-IT" sz="1600" b="0" dirty="0" smtClean="0">
                <a:latin typeface="+mn-lt"/>
              </a:rPr>
              <a:t>le </a:t>
            </a:r>
            <a:r>
              <a:rPr lang="it-IT" sz="1600" b="0" dirty="0">
                <a:latin typeface="+mn-lt"/>
              </a:rPr>
              <a:t>informazioni </a:t>
            </a:r>
            <a:r>
              <a:rPr lang="it-IT" sz="1600" b="0" dirty="0" smtClean="0">
                <a:latin typeface="+mn-lt"/>
              </a:rPr>
              <a:t>estratte da un campione quali la media e la deviazione standard campionaria (</a:t>
            </a:r>
            <a:r>
              <a:rPr lang="it-IT" sz="1600" b="0" i="1" dirty="0" err="1" smtClean="0">
                <a:latin typeface="+mn-lt"/>
              </a:rPr>
              <a:t>Xbar</a:t>
            </a:r>
            <a:r>
              <a:rPr lang="it-IT" sz="1600" b="0" dirty="0" smtClean="0">
                <a:latin typeface="+mn-lt"/>
              </a:rPr>
              <a:t>, </a:t>
            </a:r>
            <a:r>
              <a:rPr lang="it-IT" sz="1600" b="0" i="1" dirty="0" err="1" smtClean="0">
                <a:latin typeface="+mn-lt"/>
              </a:rPr>
              <a:t>s</a:t>
            </a:r>
            <a:r>
              <a:rPr lang="it-IT" sz="1600" b="0" baseline="-25000" dirty="0" err="1" smtClean="0">
                <a:latin typeface="+mn-lt"/>
              </a:rPr>
              <a:t>Xba</a:t>
            </a:r>
            <a:r>
              <a:rPr lang="it-IT" sz="1600" b="0" u="sng" baseline="-25000" dirty="0" err="1" smtClean="0">
                <a:latin typeface="+mn-lt"/>
              </a:rPr>
              <a:t>r</a:t>
            </a:r>
            <a:r>
              <a:rPr lang="it-IT" sz="1600" b="0" dirty="0" smtClean="0">
                <a:latin typeface="+mn-lt"/>
              </a:rPr>
              <a:t>), </a:t>
            </a:r>
            <a:r>
              <a:rPr lang="it-IT" sz="1600" b="0" dirty="0">
                <a:latin typeface="+mn-lt"/>
              </a:rPr>
              <a:t>se una determinata </a:t>
            </a:r>
            <a:r>
              <a:rPr lang="it-IT" sz="1600" b="0" dirty="0" smtClean="0">
                <a:latin typeface="+mn-lt"/>
              </a:rPr>
              <a:t>affermazione sulla media della popolazione </a:t>
            </a:r>
            <a:r>
              <a:rPr lang="it-IT" sz="1600" b="0" i="1" dirty="0" smtClean="0"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latin typeface="+mn-lt"/>
              </a:rPr>
              <a:t> è vera o non è vera.</a:t>
            </a:r>
            <a:endParaRPr lang="it-IT" sz="1600" b="0" dirty="0">
              <a:latin typeface="+mn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76184" y="3081659"/>
            <a:ext cx="8054835" cy="31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176213" eaLnBrk="1" hangingPunct="1">
              <a:spcBef>
                <a:spcPts val="0"/>
              </a:spcBef>
              <a:spcAft>
                <a:spcPts val="600"/>
              </a:spcAft>
            </a:pP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Un Test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di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Ipotesi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statistica è una procedura in 5 passi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000"/>
              </a:spcAft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Definire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l’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ipotesi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nulla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H0 e l’ipotesi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+mn-lt"/>
              </a:rPr>
              <a:t>alternativa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 H1 sul valore della media di popolazione 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m=m0</a:t>
            </a:r>
            <a:endParaRPr lang="it-IT" altLang="ja-JP" sz="1600" b="0" dirty="0">
              <a:solidFill>
                <a:srgbClr val="292934"/>
              </a:solidFill>
              <a:latin typeface="Symbol" charset="2"/>
              <a:cs typeface="Symbol" charset="2"/>
            </a:endParaRPr>
          </a:p>
          <a:p>
            <a:pPr marL="269875" indent="-269875" eaLnBrk="1" hangingPunct="1">
              <a:spcBef>
                <a:spcPts val="0"/>
              </a:spcBef>
              <a:spcAft>
                <a:spcPts val="1000"/>
              </a:spcAft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Scegliere la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distribuzione 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di probabilità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da utilizzare nel test a partire dalle dimensioni del campione 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marL="269875" indent="-269875" eaLnBrk="1" hangingPunct="1">
              <a:spcBef>
                <a:spcPts val="0"/>
              </a:spcBef>
              <a:spcAft>
                <a:spcPts val="1000"/>
              </a:spcAft>
              <a:buFontTx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Individuare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le regioni di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Rigetto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e di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Non 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Rigetto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dal livello di affidabilità </a:t>
            </a:r>
            <a:r>
              <a:rPr lang="it-IT" sz="1600" b="0" i="1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scelto per il test.</a:t>
            </a:r>
            <a:endParaRPr lang="it-IT" sz="1600" b="0" dirty="0">
              <a:solidFill>
                <a:srgbClr val="292934"/>
              </a:solidFill>
              <a:latin typeface="+mn-lt"/>
              <a:cs typeface="Symbol" charset="2"/>
            </a:endParaRPr>
          </a:p>
          <a:p>
            <a:pPr marL="269875" indent="-269875" eaLnBrk="1" hangingPunct="1">
              <a:spcBef>
                <a:spcPts val="0"/>
              </a:spcBef>
              <a:spcAft>
                <a:spcPts val="1000"/>
              </a:spcAft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Calcolare il valore della Statistica del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test con la formula: </a:t>
            </a:r>
            <a:endParaRPr lang="it-IT" sz="1600" b="0" u="sng" baseline="-25000" dirty="0">
              <a:solidFill>
                <a:srgbClr val="292934"/>
              </a:solidFill>
              <a:latin typeface="+mn-lt"/>
            </a:endParaRPr>
          </a:p>
          <a:p>
            <a:pPr marL="269875" indent="-269875" eaLnBrk="1" hangingPunct="1">
              <a:spcBef>
                <a:spcPts val="0"/>
              </a:spcBef>
              <a:spcAft>
                <a:spcPts val="1000"/>
              </a:spcAft>
              <a:buFontTx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Confrontare il valore di z0 con le regioni di Rigetto e Non Rigetto 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delimitate dai valori critici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</a:rPr>
              <a:t>Zc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e prendere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decisione. 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113894"/>
              </p:ext>
            </p:extLst>
          </p:nvPr>
        </p:nvGraphicFramePr>
        <p:xfrm>
          <a:off x="6216112" y="5008024"/>
          <a:ext cx="1085400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80" name="Equation" r:id="rId3" imgW="850900" imgH="508000" progId="Equation.3">
                  <p:embed/>
                </p:oleObj>
              </mc:Choice>
              <mc:Fallback>
                <p:oleObj name="Equation" r:id="rId3" imgW="8509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16112" y="5008024"/>
                        <a:ext cx="1085400" cy="6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792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266700"/>
            <a:ext cx="8143875" cy="1000125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200" b="0" dirty="0"/>
              <a:t>Test </a:t>
            </a:r>
            <a:r>
              <a:rPr lang="it-IT" sz="3200" b="0" dirty="0" smtClean="0"/>
              <a:t>d</a:t>
            </a:r>
            <a:r>
              <a:rPr lang="it-IT" sz="3200" dirty="0" smtClean="0"/>
              <a:t>i </a:t>
            </a:r>
            <a:r>
              <a:rPr lang="it-IT" altLang="ja-JP" sz="3200" b="0" dirty="0" smtClean="0"/>
              <a:t>ipotesi </a:t>
            </a:r>
            <a:r>
              <a:rPr lang="it-IT" altLang="ja-JP" sz="3200" b="0" dirty="0"/>
              <a:t>per </a:t>
            </a:r>
            <a:r>
              <a:rPr lang="it-IT" altLang="ja-JP" sz="3200" b="0" dirty="0" smtClean="0">
                <a:latin typeface="Symbol" charset="2"/>
                <a:cs typeface="Symbol" charset="2"/>
              </a:rPr>
              <a:t>m</a:t>
            </a:r>
            <a:r>
              <a:rPr lang="it-IT" altLang="ja-JP" sz="3600" b="0" dirty="0" smtClean="0"/>
              <a:t>, </a:t>
            </a:r>
            <a:r>
              <a:rPr lang="it-IT" altLang="ja-JP" sz="3100" b="0" dirty="0" smtClean="0"/>
              <a:t>Grandi </a:t>
            </a:r>
            <a:r>
              <a:rPr lang="it-IT" altLang="ja-JP" sz="3100" b="0" dirty="0"/>
              <a:t>Campioni – Test </a:t>
            </a:r>
            <a:r>
              <a:rPr lang="it-IT" altLang="ja-JP" sz="3100" b="0" dirty="0" err="1"/>
              <a:t>z</a:t>
            </a:r>
            <a:endParaRPr lang="it-IT" sz="3100" b="0" dirty="0"/>
          </a:p>
        </p:txBody>
      </p:sp>
      <p:sp>
        <p:nvSpPr>
          <p:cNvPr id="962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8242" y="1265726"/>
            <a:ext cx="8497621" cy="667603"/>
          </a:xfrm>
        </p:spPr>
        <p:txBody>
          <a:bodyPr>
            <a:normAutofit/>
          </a:bodyPr>
          <a:lstStyle/>
          <a:p>
            <a:pPr eaLnBrk="1" hangingPunct="1">
              <a:buClrTx/>
              <a:buSzPct val="100000"/>
              <a:buFont typeface="Arial"/>
              <a:buChar char="•"/>
            </a:pPr>
            <a:r>
              <a:rPr lang="it-IT" sz="1800" dirty="0"/>
              <a:t>Per il teorema del limite centrale la distribuzione della media campionaria </a:t>
            </a:r>
            <a:r>
              <a:rPr lang="it-IT" sz="1800" i="1" u="sng" dirty="0"/>
              <a:t>X</a:t>
            </a:r>
            <a:r>
              <a:rPr lang="it-IT" sz="1800" dirty="0"/>
              <a:t> è approssimativamente normale per </a:t>
            </a:r>
            <a:r>
              <a:rPr lang="it-IT" sz="1800" i="1" dirty="0"/>
              <a:t>n</a:t>
            </a:r>
            <a:r>
              <a:rPr lang="it-IT" sz="1800" dirty="0">
                <a:sym typeface="Symbol" charset="0"/>
              </a:rPr>
              <a:t>30</a:t>
            </a:r>
            <a:r>
              <a:rPr lang="it-IT" sz="1800" dirty="0"/>
              <a:t>.</a:t>
            </a:r>
            <a:r>
              <a:rPr lang="it-IT" sz="1800" u="sng" dirty="0"/>
              <a:t> </a:t>
            </a:r>
          </a:p>
        </p:txBody>
      </p:sp>
      <p:sp>
        <p:nvSpPr>
          <p:cNvPr id="96261" name="Text Box 123"/>
          <p:cNvSpPr txBox="1">
            <a:spLocks noChangeArrowheads="1"/>
          </p:cNvSpPr>
          <p:nvPr/>
        </p:nvSpPr>
        <p:spPr bwMode="auto">
          <a:xfrm>
            <a:off x="581025" y="5512041"/>
            <a:ext cx="83886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b="0" dirty="0">
                <a:latin typeface="+mn-lt"/>
              </a:rPr>
              <a:t>Ex 1. Telefonate </a:t>
            </a:r>
            <a:r>
              <a:rPr lang="it-IT" sz="1400" b="0" dirty="0" smtClean="0">
                <a:latin typeface="+mn-lt"/>
              </a:rPr>
              <a:t>Interurbane:	z</a:t>
            </a:r>
            <a:r>
              <a:rPr lang="it-IT" sz="1400" b="0" baseline="-25000" dirty="0" smtClean="0">
                <a:latin typeface="+mn-lt"/>
              </a:rPr>
              <a:t>0</a:t>
            </a:r>
            <a:r>
              <a:rPr lang="it-IT" sz="1400" b="0" dirty="0" smtClean="0">
                <a:latin typeface="+mn-lt"/>
              </a:rPr>
              <a:t>  </a:t>
            </a:r>
            <a:r>
              <a:rPr lang="it-IT" sz="1400" b="0" dirty="0">
                <a:latin typeface="+mn-lt"/>
              </a:rPr>
              <a:t>è calcolato partire dalla durata media di 350 telefonate </a:t>
            </a:r>
          </a:p>
          <a:p>
            <a:pPr eaLnBrk="1" hangingPunct="1">
              <a:spcBef>
                <a:spcPct val="50000"/>
              </a:spcBef>
            </a:pPr>
            <a:r>
              <a:rPr lang="it-IT" sz="1400" b="0" dirty="0">
                <a:latin typeface="+mn-lt"/>
              </a:rPr>
              <a:t>Ex 2. Prova di </a:t>
            </a:r>
            <a:r>
              <a:rPr lang="it-IT" sz="1400" b="0" dirty="0" smtClean="0">
                <a:latin typeface="+mn-lt"/>
              </a:rPr>
              <a:t>Informatica:	z</a:t>
            </a:r>
            <a:r>
              <a:rPr lang="it-IT" sz="1400" b="0" baseline="-25000" dirty="0" smtClean="0">
                <a:latin typeface="+mn-lt"/>
              </a:rPr>
              <a:t>0</a:t>
            </a:r>
            <a:r>
              <a:rPr lang="it-IT" sz="1400" b="0" dirty="0" smtClean="0">
                <a:latin typeface="+mn-lt"/>
              </a:rPr>
              <a:t>  </a:t>
            </a:r>
            <a:r>
              <a:rPr lang="it-IT" sz="1400" b="0" dirty="0">
                <a:latin typeface="+mn-lt"/>
              </a:rPr>
              <a:t>è calcolato a partire dalla durata media di esecuzione del compito  </a:t>
            </a:r>
          </a:p>
          <a:p>
            <a:pPr eaLnBrk="1" hangingPunct="1">
              <a:spcBef>
                <a:spcPct val="50000"/>
              </a:spcBef>
            </a:pPr>
            <a:r>
              <a:rPr lang="it-IT" sz="1400" b="0" dirty="0">
                <a:latin typeface="+mn-lt"/>
              </a:rPr>
              <a:t>Ex 3. </a:t>
            </a:r>
            <a:r>
              <a:rPr lang="it-IT" sz="1400" b="0" dirty="0" smtClean="0">
                <a:latin typeface="+mn-lt"/>
              </a:rPr>
              <a:t>Contenuto </a:t>
            </a:r>
            <a:r>
              <a:rPr lang="it-IT" sz="1400" b="0" dirty="0">
                <a:latin typeface="+mn-lt"/>
              </a:rPr>
              <a:t>della </a:t>
            </a:r>
            <a:r>
              <a:rPr lang="it-IT" sz="1400" b="0" dirty="0" smtClean="0">
                <a:latin typeface="+mn-lt"/>
              </a:rPr>
              <a:t>lattina:	z</a:t>
            </a:r>
            <a:r>
              <a:rPr lang="it-IT" sz="1400" b="0" baseline="-25000" dirty="0" smtClean="0">
                <a:latin typeface="+mn-lt"/>
              </a:rPr>
              <a:t>0</a:t>
            </a:r>
            <a:r>
              <a:rPr lang="it-IT" sz="1400" b="0" dirty="0" smtClean="0">
                <a:latin typeface="+mn-lt"/>
              </a:rPr>
              <a:t>  </a:t>
            </a:r>
            <a:r>
              <a:rPr lang="it-IT" sz="1400" b="0" dirty="0">
                <a:latin typeface="+mn-lt"/>
              </a:rPr>
              <a:t>è calcolato a partire dal peso medio di 150 lattine</a:t>
            </a:r>
          </a:p>
        </p:txBody>
      </p:sp>
      <p:graphicFrame>
        <p:nvGraphicFramePr>
          <p:cNvPr id="9" name="Object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633143"/>
              </p:ext>
            </p:extLst>
          </p:nvPr>
        </p:nvGraphicFramePr>
        <p:xfrm>
          <a:off x="2066925" y="2895792"/>
          <a:ext cx="5427663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98" name="Equation" r:id="rId3" imgW="3849120" imgH="978120" progId="Equation.3">
                  <p:embed/>
                </p:oleObj>
              </mc:Choice>
              <mc:Fallback>
                <p:oleObj name="Equation" r:id="rId3" imgW="3849120" imgH="978120" progId="Equation.3">
                  <p:embed/>
                  <p:pic>
                    <p:nvPicPr>
                      <p:cNvPr id="0" name="Picture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2895792"/>
                        <a:ext cx="5427663" cy="1393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62994" y="1971164"/>
            <a:ext cx="8284075" cy="33732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indent="2619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600"/>
              </a:spcAft>
            </a:pPr>
            <a:r>
              <a:rPr lang="it-IT" sz="1600" dirty="0">
                <a:solidFill>
                  <a:srgbClr val="292934"/>
                </a:solidFill>
                <a:latin typeface="+mn-lt"/>
                <a:cs typeface="Symbol" charset="2"/>
              </a:rPr>
              <a:t>Statistica del Test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Symbol" charset="2"/>
              </a:rPr>
              <a:t>.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Nella verifica d’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ipotesi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per grandi campioni (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+mn-lt"/>
                <a:cs typeface="Symbol" charset="2"/>
              </a:rPr>
              <a:t>n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  <a:sym typeface="Symbol" charset="0"/>
              </a:rPr>
              <a:t>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  <a:sym typeface="Symbol" charset="0"/>
              </a:rPr>
              <a:t>30)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 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distribuzione di probabilità da utilizzare è la Normale Standard e la variabile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casuale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  <a:cs typeface="Symbol" charset="2"/>
              </a:rPr>
              <a:t>z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=z</a:t>
            </a:r>
            <a:r>
              <a:rPr lang="it-IT" altLang="ja-JP" sz="1600" b="0" baseline="-25000" dirty="0">
                <a:solidFill>
                  <a:srgbClr val="292934"/>
                </a:solidFill>
                <a:latin typeface="+mn-lt"/>
                <a:cs typeface="Symbol" charset="2"/>
              </a:rPr>
              <a:t>0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detta </a:t>
            </a:r>
            <a:r>
              <a:rPr lang="it-IT" altLang="ja-JP" sz="1600" b="0" u="sng" dirty="0">
                <a:solidFill>
                  <a:srgbClr val="292934"/>
                </a:solidFill>
                <a:latin typeface="+mn-lt"/>
                <a:cs typeface="Symbol" charset="2"/>
              </a:rPr>
              <a:t>Statistica del </a:t>
            </a:r>
            <a:r>
              <a:rPr lang="it-IT" altLang="ja-JP" sz="1600" b="0" u="sng" dirty="0" smtClean="0">
                <a:solidFill>
                  <a:srgbClr val="292934"/>
                </a:solidFill>
                <a:latin typeface="+mn-lt"/>
                <a:cs typeface="Symbol" charset="2"/>
              </a:rPr>
              <a:t>Test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è calcolata dalla relazione:</a:t>
            </a: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</a:pPr>
            <a:endParaRPr lang="it-IT" altLang="ja-JP" sz="1600" b="0" dirty="0" smtClean="0">
              <a:solidFill>
                <a:srgbClr val="292934"/>
              </a:solidFill>
              <a:latin typeface="+mn-lt"/>
              <a:cs typeface="Symbol" charset="2"/>
            </a:endParaRPr>
          </a:p>
          <a:p>
            <a:pPr algn="just" eaLnBrk="1" hangingPunct="1">
              <a:spcBef>
                <a:spcPct val="50000"/>
              </a:spcBef>
            </a:pPr>
            <a:endParaRPr lang="it-IT" sz="1600" b="0" dirty="0">
              <a:solidFill>
                <a:srgbClr val="292934"/>
              </a:solidFill>
              <a:latin typeface="+mn-lt"/>
              <a:cs typeface="Symbol" charset="2"/>
            </a:endParaRPr>
          </a:p>
          <a:p>
            <a:pPr algn="just" eaLnBrk="1" hangingPunct="1">
              <a:spcBef>
                <a:spcPct val="50000"/>
              </a:spcBef>
            </a:pPr>
            <a:endParaRPr lang="it-IT" sz="1600" b="0" dirty="0">
              <a:solidFill>
                <a:srgbClr val="292934"/>
              </a:solidFill>
              <a:latin typeface="+mn-lt"/>
              <a:cs typeface="Symbol" charset="2"/>
            </a:endParaRPr>
          </a:p>
          <a:p>
            <a:pPr algn="just" eaLnBrk="1" hangingPunct="1">
              <a:spcBef>
                <a:spcPct val="50000"/>
              </a:spcBef>
            </a:pPr>
            <a:endParaRPr lang="it-IT" sz="1600" b="0" dirty="0">
              <a:solidFill>
                <a:srgbClr val="292934"/>
              </a:solidFill>
              <a:latin typeface="+mn-lt"/>
              <a:cs typeface="Symbol" charset="2"/>
            </a:endParaRPr>
          </a:p>
          <a:p>
            <a:pPr algn="just" eaLnBrk="1" hangingPunct="1">
              <a:spcBef>
                <a:spcPct val="120000"/>
              </a:spcBef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La statistica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Symbol" charset="2"/>
              </a:rPr>
              <a:t>del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test z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  <a:cs typeface="Symbol" charset="2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è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Symbol" charset="2"/>
              </a:rPr>
              <a:t>il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valore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Symbol" charset="2"/>
              </a:rPr>
              <a:t>in base al quale </a:t>
            </a:r>
            <a:r>
              <a:rPr lang="it-IT" sz="1600" dirty="0" smtClean="0">
                <a:solidFill>
                  <a:srgbClr val="292934"/>
                </a:solidFill>
                <a:latin typeface="+mn-lt"/>
                <a:cs typeface="Symbol" charset="2"/>
              </a:rPr>
              <a:t>Rigettiamo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o </a:t>
            </a:r>
            <a:r>
              <a:rPr lang="it-IT" sz="1600" dirty="0" smtClean="0">
                <a:solidFill>
                  <a:srgbClr val="292934"/>
                </a:solidFill>
                <a:latin typeface="+mn-lt"/>
                <a:cs typeface="Symbol" charset="2"/>
              </a:rPr>
              <a:t>NON Rigettiamo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l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’ipotesi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H0. Il valore di z</a:t>
            </a:r>
            <a:r>
              <a:rPr lang="it-IT" altLang="ja-JP" sz="1600" b="0" baseline="-25000" dirty="0">
                <a:solidFill>
                  <a:srgbClr val="292934"/>
                </a:solidFill>
                <a:latin typeface="+mn-lt"/>
                <a:cs typeface="Symbol" charset="2"/>
              </a:rPr>
              <a:t>0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 calcolato a partire dalla media campionaria </a:t>
            </a:r>
            <a:r>
              <a:rPr lang="it-IT" altLang="ja-JP" sz="1600" b="0" i="1" dirty="0" err="1" smtClean="0">
                <a:solidFill>
                  <a:srgbClr val="292934"/>
                </a:solidFill>
                <a:latin typeface="+mn-lt"/>
                <a:cs typeface="Symbol" charset="2"/>
              </a:rPr>
              <a:t>Xbar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cs typeface="Symbol" charset="2"/>
              </a:rPr>
              <a:t>è detto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  <a:cs typeface="Symbol" charset="2"/>
              </a:rPr>
              <a:t>valore osservato di </a:t>
            </a:r>
            <a:r>
              <a:rPr lang="it-IT" altLang="ja-JP" sz="1600" dirty="0" err="1" smtClean="0">
                <a:solidFill>
                  <a:srgbClr val="292934"/>
                </a:solidFill>
                <a:latin typeface="+mn-lt"/>
                <a:cs typeface="Symbol" charset="2"/>
              </a:rPr>
              <a:t>z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  <a:cs typeface="Symbol" charset="2"/>
              </a:rPr>
              <a:t>.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 </a:t>
            </a:r>
            <a:endParaRPr lang="it-IT" sz="1600" b="0" i="1" u="sng" dirty="0">
              <a:solidFill>
                <a:srgbClr val="292934"/>
              </a:solidFill>
              <a:latin typeface="+mn-lt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4"/>
          <p:cNvSpPr>
            <a:spLocks noGrp="1" noChangeArrowheads="1"/>
          </p:cNvSpPr>
          <p:nvPr>
            <p:ph type="title"/>
          </p:nvPr>
        </p:nvSpPr>
        <p:spPr>
          <a:xfrm>
            <a:off x="326084" y="286831"/>
            <a:ext cx="81438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b="0" dirty="0">
                <a:latin typeface="Tahoma" charset="0"/>
              </a:rPr>
              <a:t>Test d</a:t>
            </a:r>
            <a:r>
              <a:rPr lang="ja-JP" altLang="it-IT" b="0" dirty="0">
                <a:latin typeface="Tahoma" charset="0"/>
              </a:rPr>
              <a:t>’</a:t>
            </a:r>
            <a:r>
              <a:rPr lang="it-IT" altLang="ja-JP" b="0" dirty="0">
                <a:latin typeface="Tahoma" charset="0"/>
              </a:rPr>
              <a:t>ipotesi per la media </a:t>
            </a:r>
            <a:r>
              <a:rPr lang="it-IT" altLang="ja-JP" b="0" dirty="0">
                <a:latin typeface="Symbol" charset="0"/>
              </a:rPr>
              <a:t>m</a:t>
            </a:r>
            <a:r>
              <a:rPr lang="it-IT" altLang="ja-JP" sz="4400" b="0" dirty="0">
                <a:latin typeface="Tahoma" charset="0"/>
              </a:rPr>
              <a:t> </a:t>
            </a:r>
            <a:br>
              <a:rPr lang="it-IT" altLang="ja-JP" sz="4400" b="0" dirty="0">
                <a:latin typeface="Tahoma" charset="0"/>
              </a:rPr>
            </a:br>
            <a:r>
              <a:rPr lang="it-IT" altLang="ja-JP" sz="3100" b="0" dirty="0">
                <a:latin typeface="Tahoma" charset="0"/>
              </a:rPr>
              <a:t>Piccoli Campioni </a:t>
            </a:r>
            <a:r>
              <a:rPr lang="it-IT" altLang="ja-JP" sz="3100" b="0" i="1" dirty="0" err="1">
                <a:latin typeface="Tahoma" charset="0"/>
              </a:rPr>
              <a:t>n</a:t>
            </a:r>
            <a:r>
              <a:rPr lang="it-IT" altLang="ja-JP" sz="3100" b="0" dirty="0">
                <a:latin typeface="Tahoma" charset="0"/>
              </a:rPr>
              <a:t> &lt; 30</a:t>
            </a:r>
            <a:endParaRPr lang="it-IT" sz="3100" b="0" dirty="0">
              <a:latin typeface="Tahoma" charset="0"/>
            </a:endParaRPr>
          </a:p>
        </p:txBody>
      </p:sp>
      <p:sp>
        <p:nvSpPr>
          <p:cNvPr id="100354" name="Rectangle 5"/>
          <p:cNvSpPr>
            <a:spLocks noChangeArrowheads="1"/>
          </p:cNvSpPr>
          <p:nvPr/>
        </p:nvSpPr>
        <p:spPr bwMode="auto">
          <a:xfrm>
            <a:off x="425450" y="1471613"/>
            <a:ext cx="8492230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763" algn="just">
              <a:lnSpc>
                <a:spcPct val="115000"/>
              </a:lnSpc>
              <a:spcBef>
                <a:spcPct val="20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Nel caso in cui:</a:t>
            </a:r>
          </a:p>
          <a:p>
            <a:pPr marL="290513" indent="-285750" algn="just">
              <a:lnSpc>
                <a:spcPct val="115000"/>
              </a:lnSpc>
              <a:spcBef>
                <a:spcPct val="20000"/>
              </a:spcBef>
              <a:buFont typeface="Arial"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il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campione sia di </a:t>
            </a:r>
            <a:r>
              <a:rPr lang="it-IT" sz="1600" i="1" dirty="0">
                <a:solidFill>
                  <a:srgbClr val="292934"/>
                </a:solidFill>
                <a:latin typeface="Tahoma" charset="0"/>
              </a:rPr>
              <a:t>piccole dimensioni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&lt;30), </a:t>
            </a:r>
          </a:p>
          <a:p>
            <a:pPr marL="290513" indent="-285750" algn="just">
              <a:lnSpc>
                <a:spcPct val="115000"/>
              </a:lnSpc>
              <a:spcBef>
                <a:spcPct val="20000"/>
              </a:spcBef>
              <a:buFont typeface="Arial"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la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distribuzione </a:t>
            </a: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d variabile casuale </a:t>
            </a:r>
            <a:r>
              <a:rPr lang="it-IT" sz="1600" b="0" i="1" dirty="0">
                <a:solidFill>
                  <a:srgbClr val="292934"/>
                </a:solidFill>
              </a:rPr>
              <a:t>X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sia </a:t>
            </a:r>
            <a:r>
              <a:rPr lang="it-IT" sz="1600" i="1" dirty="0">
                <a:solidFill>
                  <a:srgbClr val="292934"/>
                </a:solidFill>
                <a:latin typeface="Tahoma" charset="0"/>
              </a:rPr>
              <a:t>approssimativamente normale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</a:t>
            </a:r>
          </a:p>
          <a:p>
            <a:pPr marL="290513" indent="-285750" algn="just">
              <a:lnSpc>
                <a:spcPct val="115000"/>
              </a:lnSpc>
              <a:spcBef>
                <a:spcPct val="20000"/>
              </a:spcBef>
              <a:buFont typeface="Arial"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la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deviazione standard </a:t>
            </a:r>
            <a:r>
              <a:rPr lang="it-IT" sz="1600" b="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i="1" dirty="0">
                <a:solidFill>
                  <a:srgbClr val="292934"/>
                </a:solidFill>
                <a:latin typeface="Tahoma" charset="0"/>
              </a:rPr>
              <a:t>non sia nota</a:t>
            </a:r>
          </a:p>
          <a:p>
            <a:pPr marL="4763" algn="just">
              <a:lnSpc>
                <a:spcPct val="115000"/>
              </a:lnSpc>
              <a:spcBef>
                <a:spcPct val="20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La V.I. per la media della popolazione utilizza la distribuzione </a:t>
            </a:r>
            <a:r>
              <a:rPr lang="it-IT" sz="1800" b="0" i="1" dirty="0">
                <a:solidFill>
                  <a:srgbClr val="292934"/>
                </a:solidFill>
                <a:latin typeface="Tahoma" charset="0"/>
              </a:rPr>
              <a:t>t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-</a:t>
            </a:r>
            <a:r>
              <a:rPr lang="it-IT" sz="1800" b="0" i="1" dirty="0" err="1">
                <a:solidFill>
                  <a:srgbClr val="292934"/>
                </a:solidFill>
                <a:latin typeface="Tahoma" charset="0"/>
              </a:rPr>
              <a:t>Student</a:t>
            </a:r>
            <a:endParaRPr lang="it-IT" sz="1800" b="0" i="1" u="sng" dirty="0">
              <a:solidFill>
                <a:srgbClr val="292934"/>
              </a:solidFill>
              <a:latin typeface="Tahoma" charset="0"/>
            </a:endParaRPr>
          </a:p>
        </p:txBody>
      </p:sp>
      <p:grpSp>
        <p:nvGrpSpPr>
          <p:cNvPr id="100355" name="Group 20"/>
          <p:cNvGrpSpPr>
            <a:grpSpLocks/>
          </p:cNvGrpSpPr>
          <p:nvPr/>
        </p:nvGrpSpPr>
        <p:grpSpPr bwMode="auto">
          <a:xfrm>
            <a:off x="452438" y="3689350"/>
            <a:ext cx="8494536" cy="2011363"/>
            <a:chOff x="366" y="2369"/>
            <a:chExt cx="5138" cy="1267"/>
          </a:xfrm>
          <a:noFill/>
        </p:grpSpPr>
        <p:sp>
          <p:nvSpPr>
            <p:cNvPr id="100357" name="Text Box 6"/>
            <p:cNvSpPr txBox="1">
              <a:spLocks noChangeArrowheads="1"/>
            </p:cNvSpPr>
            <p:nvPr/>
          </p:nvSpPr>
          <p:spPr bwMode="auto">
            <a:xfrm>
              <a:off x="366" y="2369"/>
              <a:ext cx="5138" cy="12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619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2000" dirty="0">
                  <a:latin typeface="Tahoma" charset="0"/>
                </a:rPr>
                <a:t>Statistica del Test</a:t>
              </a:r>
              <a:r>
                <a:rPr lang="it-IT" sz="2000" b="0" dirty="0">
                  <a:latin typeface="Tahoma" charset="0"/>
                </a:rPr>
                <a:t>. </a:t>
              </a:r>
              <a:r>
                <a:rPr lang="it-IT" sz="1800" b="0" dirty="0">
                  <a:latin typeface="Tahoma" charset="0"/>
                </a:rPr>
                <a:t>Nel Test d</a:t>
              </a:r>
              <a:r>
                <a:rPr lang="ja-JP" altLang="it-IT" sz="1800" b="0" dirty="0">
                  <a:latin typeface="Tahoma" charset="0"/>
                </a:rPr>
                <a:t>’</a:t>
              </a:r>
              <a:r>
                <a:rPr lang="it-IT" altLang="ja-JP" sz="1800" b="0" dirty="0">
                  <a:latin typeface="Tahoma" charset="0"/>
                </a:rPr>
                <a:t>ipotesi per la media campionaria </a:t>
              </a:r>
              <a:r>
                <a:rPr lang="it-IT" altLang="ja-JP" sz="1800" b="0" i="1" u="sng" dirty="0">
                  <a:latin typeface="Tahoma" charset="0"/>
                </a:rPr>
                <a:t>X</a:t>
              </a:r>
              <a:r>
                <a:rPr lang="it-IT" altLang="ja-JP" sz="1800" b="0" dirty="0">
                  <a:latin typeface="Tahoma" charset="0"/>
                </a:rPr>
                <a:t> nel caso in cui </a:t>
              </a:r>
              <a:r>
                <a:rPr lang="it-IT" altLang="ja-JP" sz="1800" b="0" i="1" dirty="0" err="1">
                  <a:latin typeface="Tahoma" charset="0"/>
                </a:rPr>
                <a:t>n</a:t>
              </a:r>
              <a:r>
                <a:rPr lang="it-IT" altLang="ja-JP" sz="1800" b="0" dirty="0">
                  <a:latin typeface="Tahoma" charset="0"/>
                </a:rPr>
                <a:t> </a:t>
              </a:r>
              <a:r>
                <a:rPr lang="it-IT" altLang="ja-JP" sz="1800" b="0" dirty="0">
                  <a:latin typeface="Tahoma" charset="0"/>
                  <a:sym typeface="Symbol" charset="0"/>
                </a:rPr>
                <a:t>&lt;30</a:t>
              </a:r>
              <a:r>
                <a:rPr lang="it-IT" altLang="ja-JP" sz="1800" b="0" dirty="0">
                  <a:latin typeface="Tahoma" charset="0"/>
                </a:rPr>
                <a:t> la </a:t>
              </a:r>
              <a:r>
                <a:rPr lang="it-IT" altLang="ja-JP" sz="1800" b="0" u="sng" dirty="0">
                  <a:latin typeface="Tahoma" charset="0"/>
                </a:rPr>
                <a:t>Statistica del Test</a:t>
              </a:r>
              <a:r>
                <a:rPr lang="it-IT" altLang="ja-JP" sz="1800" b="0" dirty="0">
                  <a:latin typeface="Tahoma" charset="0"/>
                </a:rPr>
                <a:t> è rappresentata dalla variabile casuale </a:t>
              </a:r>
              <a:r>
                <a:rPr lang="it-IT" altLang="ja-JP" sz="1800" b="0" i="1" dirty="0">
                  <a:latin typeface="Tahoma" charset="0"/>
                </a:rPr>
                <a:t>t</a:t>
              </a:r>
              <a:r>
                <a:rPr lang="it-IT" altLang="ja-JP" sz="1800" b="0" baseline="-25000" dirty="0">
                  <a:latin typeface="Tahoma" charset="0"/>
                </a:rPr>
                <a:t>0</a:t>
              </a:r>
            </a:p>
            <a:p>
              <a:pPr algn="just" eaLnBrk="1" hangingPunct="1">
                <a:spcBef>
                  <a:spcPct val="50000"/>
                </a:spcBef>
              </a:pPr>
              <a:endParaRPr lang="it-IT" sz="1400" b="0" dirty="0">
                <a:latin typeface="Tahoma" charset="0"/>
              </a:endParaRPr>
            </a:p>
            <a:p>
              <a:pPr algn="just" eaLnBrk="1" hangingPunct="1">
                <a:spcBef>
                  <a:spcPct val="50000"/>
                </a:spcBef>
              </a:pPr>
              <a:endParaRPr lang="it-IT" sz="2000" b="0" dirty="0">
                <a:latin typeface="Tahoma" charset="0"/>
              </a:endParaRPr>
            </a:p>
            <a:p>
              <a:pPr algn="just" eaLnBrk="1" hangingPunct="1">
                <a:spcBef>
                  <a:spcPct val="50000"/>
                </a:spcBef>
              </a:pPr>
              <a:endParaRPr lang="it-IT" sz="1000" b="0" dirty="0">
                <a:latin typeface="Tahoma" charset="0"/>
              </a:endParaRPr>
            </a:p>
          </p:txBody>
        </p:sp>
        <p:graphicFrame>
          <p:nvGraphicFramePr>
            <p:cNvPr id="10035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4894402"/>
                </p:ext>
              </p:extLst>
            </p:nvPr>
          </p:nvGraphicFramePr>
          <p:xfrm>
            <a:off x="2063" y="3043"/>
            <a:ext cx="1821" cy="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894" name="Equation" r:id="rId3" imgW="1892300" imgH="444500" progId="Equation.3">
                    <p:embed/>
                  </p:oleObj>
                </mc:Choice>
                <mc:Fallback>
                  <p:oleObj name="Equation" r:id="rId3" imgW="1892300" imgH="444500" progId="Equation.3">
                    <p:embed/>
                    <p:pic>
                      <p:nvPicPr>
                        <p:cNvPr id="0" name="Picture 3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3" y="3043"/>
                          <a:ext cx="1821" cy="45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0356" name="Text Box 12"/>
          <p:cNvSpPr txBox="1">
            <a:spLocks noChangeArrowheads="1"/>
          </p:cNvSpPr>
          <p:nvPr/>
        </p:nvSpPr>
        <p:spPr bwMode="auto">
          <a:xfrm>
            <a:off x="623888" y="5960544"/>
            <a:ext cx="8099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184150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Distribuzione </a:t>
            </a:r>
            <a:r>
              <a:rPr lang="it-IT" sz="1800" b="0" i="1" dirty="0">
                <a:solidFill>
                  <a:srgbClr val="292934"/>
                </a:solidFill>
                <a:latin typeface="Tahoma" charset="0"/>
              </a:rPr>
              <a:t>t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-</a:t>
            </a:r>
            <a:r>
              <a:rPr lang="it-IT" sz="1800" b="0" dirty="0" err="1" smtClean="0">
                <a:solidFill>
                  <a:srgbClr val="292934"/>
                </a:solidFill>
                <a:latin typeface="Tahoma" charset="0"/>
              </a:rPr>
              <a:t>Student</a:t>
            </a: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(</a:t>
            </a:r>
            <a:r>
              <a:rPr lang="it-IT" sz="1800" b="0" dirty="0" err="1">
                <a:solidFill>
                  <a:srgbClr val="292934"/>
                </a:solidFill>
                <a:latin typeface="Tahoma" charset="0"/>
              </a:rPr>
              <a:t>W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. S. </a:t>
            </a:r>
            <a:r>
              <a:rPr lang="it-IT" sz="1800" b="0" dirty="0" err="1">
                <a:solidFill>
                  <a:srgbClr val="292934"/>
                </a:solidFill>
                <a:latin typeface="Tahoma" charset="0"/>
              </a:rPr>
              <a:t>Gosset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nel 1908 </a:t>
            </a: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) (Diapositive parte IIIA)</a:t>
            </a:r>
            <a:endParaRPr lang="it-IT" sz="1800" b="0" dirty="0">
              <a:solidFill>
                <a:srgbClr val="292934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4"/>
          <p:cNvSpPr>
            <a:spLocks noGrp="1" noChangeArrowheads="1"/>
          </p:cNvSpPr>
          <p:nvPr>
            <p:ph type="title"/>
          </p:nvPr>
        </p:nvSpPr>
        <p:spPr>
          <a:xfrm>
            <a:off x="341348" y="232390"/>
            <a:ext cx="8143875" cy="722313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+mn-lt"/>
              </a:rPr>
              <a:t>Statistica </a:t>
            </a:r>
            <a:r>
              <a:rPr lang="it-IT" sz="4000" b="0" i="1" dirty="0" err="1">
                <a:latin typeface="+mn-lt"/>
              </a:rPr>
              <a:t>z</a:t>
            </a:r>
            <a:r>
              <a:rPr lang="it-IT" sz="4000" b="0" dirty="0">
                <a:latin typeface="+mn-lt"/>
              </a:rPr>
              <a:t>. Test d</a:t>
            </a:r>
            <a:r>
              <a:rPr lang="ja-JP" altLang="it-IT" sz="4000" b="0" dirty="0">
                <a:latin typeface="+mn-lt"/>
              </a:rPr>
              <a:t>’</a:t>
            </a:r>
            <a:r>
              <a:rPr lang="it-IT" altLang="ja-JP" sz="4000" b="0" dirty="0">
                <a:latin typeface="+mn-lt"/>
              </a:rPr>
              <a:t>ipotesi per </a:t>
            </a:r>
            <a:r>
              <a:rPr lang="it-IT" altLang="ja-JP" sz="4000" b="0" dirty="0">
                <a:latin typeface="Symbol" charset="2"/>
                <a:cs typeface="Symbol" charset="2"/>
              </a:rPr>
              <a:t>m</a:t>
            </a:r>
            <a:endParaRPr lang="it-IT" sz="4000" b="0" dirty="0">
              <a:latin typeface="Symbol" charset="2"/>
              <a:cs typeface="Symbol" charset="2"/>
            </a:endParaRPr>
          </a:p>
        </p:txBody>
      </p:sp>
      <p:graphicFrame>
        <p:nvGraphicFramePr>
          <p:cNvPr id="99333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330374"/>
              </p:ext>
            </p:extLst>
          </p:nvPr>
        </p:nvGraphicFramePr>
        <p:xfrm>
          <a:off x="6207662" y="2641515"/>
          <a:ext cx="21717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71" name="Equation" r:id="rId4" imgW="2171700" imgH="889000" progId="Equation.3">
                  <p:embed/>
                </p:oleObj>
              </mc:Choice>
              <mc:Fallback>
                <p:oleObj name="Equation" r:id="rId4" imgW="2171700" imgH="889000" progId="Equation.3">
                  <p:embed/>
                  <p:pic>
                    <p:nvPicPr>
                      <p:cNvPr id="0" name="Picture 3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662" y="2641515"/>
                        <a:ext cx="2171700" cy="889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0" name="Rectangle 6"/>
          <p:cNvSpPr>
            <a:spLocks noChangeArrowheads="1"/>
          </p:cNvSpPr>
          <p:nvPr/>
        </p:nvSpPr>
        <p:spPr bwMode="auto">
          <a:xfrm>
            <a:off x="283491" y="911442"/>
            <a:ext cx="8465222" cy="1501950"/>
          </a:xfrm>
          <a:prstGeom prst="rect">
            <a:avLst/>
          </a:prstGeom>
          <a:solidFill>
            <a:srgbClr val="FFF4D6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indent="288925" algn="just">
              <a:lnSpc>
                <a:spcPct val="115000"/>
              </a:lnSpc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Esempio 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. Una compagnia telefonica ha valutato che la durata media di una telefonata fuori distretto è pari a </a:t>
            </a:r>
            <a:r>
              <a:rPr lang="it-IT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=12.44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minuti. Una verifica fatta su un campione di </a:t>
            </a:r>
            <a:r>
              <a:rPr lang="it-IT" sz="160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=150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telefonate ha messo in evidenza una durata media di </a:t>
            </a:r>
            <a:r>
              <a:rPr lang="it-IT" sz="1600" i="1" dirty="0" err="1" smtClean="0">
                <a:solidFill>
                  <a:srgbClr val="292934"/>
                </a:solidFill>
                <a:latin typeface="+mn-lt"/>
              </a:rPr>
              <a:t>Xbar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=13.71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ed una deviazione standard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s=2.65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minuti. Possiamo affermare con livello di significatività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0.05 (5%)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che la durata media delle telefonate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è significativamente diversa da 12.44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minuti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?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524669" y="2592241"/>
            <a:ext cx="4775200" cy="211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914400" indent="-4572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0 = 12.44; H1: 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m0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12.44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30: usiamo la distribuzione normale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Regione di Rifiuto e Non rifiuto. 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Test a due code con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 = 0.05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Valore critico </a:t>
            </a:r>
            <a:r>
              <a:rPr lang="it-IT" sz="1400" b="0" dirty="0" err="1">
                <a:solidFill>
                  <a:srgbClr val="292934"/>
                </a:solidFill>
                <a:latin typeface="+mn-lt"/>
                <a:sym typeface="Symbol" charset="0"/>
              </a:rPr>
              <a:t>Zc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=+/- 1.96</a:t>
            </a:r>
          </a:p>
          <a:p>
            <a:pPr eaLnBrk="1" hangingPunct="1">
              <a:spcBef>
                <a:spcPct val="40000"/>
              </a:spcBef>
              <a:buFontTx/>
              <a:buAutoNum type="arabicPeriod" startAt="4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Valore della statistica test z0 = 5.87</a:t>
            </a:r>
          </a:p>
          <a:p>
            <a:pPr eaLnBrk="1" hangingPunct="1">
              <a:spcBef>
                <a:spcPct val="40000"/>
              </a:spcBef>
              <a:buFontTx/>
              <a:buAutoNum type="arabicPeriod" startAt="5"/>
            </a:pPr>
            <a:r>
              <a:rPr lang="it-IT" sz="14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H0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: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0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</a:p>
        </p:txBody>
      </p:sp>
      <p:pic>
        <p:nvPicPr>
          <p:cNvPr id="99332" name="Picture 8" descr="dummy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 t="12599" r="8727" b="13464"/>
          <a:stretch>
            <a:fillRect/>
          </a:stretch>
        </p:blipFill>
        <p:spPr bwMode="auto">
          <a:xfrm>
            <a:off x="5898208" y="3653898"/>
            <a:ext cx="2879725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385763" y="4852988"/>
            <a:ext cx="5053012" cy="15696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 err="1">
                <a:latin typeface="+mn-lt"/>
              </a:rPr>
              <a:t>ll</a:t>
            </a:r>
            <a:r>
              <a:rPr lang="it-IT" sz="1600" b="0" dirty="0">
                <a:latin typeface="+mn-lt"/>
              </a:rPr>
              <a:t> valore della statistica del test z0=5.87 è molto maggiore del valore critico </a:t>
            </a:r>
            <a:r>
              <a:rPr lang="it-IT" sz="1600" b="0" dirty="0">
                <a:latin typeface="+mn-lt"/>
                <a:sym typeface="Symbol" charset="0"/>
              </a:rPr>
              <a:t>z</a:t>
            </a:r>
            <a:r>
              <a:rPr lang="it-IT" sz="1600" b="0" baseline="-25000" dirty="0">
                <a:latin typeface="+mn-lt"/>
                <a:sym typeface="Symbol" charset="0"/>
              </a:rPr>
              <a:t>c2</a:t>
            </a:r>
            <a:r>
              <a:rPr lang="it-IT" sz="1600" b="0" dirty="0">
                <a:latin typeface="+mn-lt"/>
                <a:sym typeface="Symbol" charset="0"/>
              </a:rPr>
              <a:t> =1.96 </a:t>
            </a:r>
            <a:r>
              <a:rPr lang="it-IT" sz="1600" b="0" dirty="0">
                <a:latin typeface="+mn-lt"/>
              </a:rPr>
              <a:t>che delimita la regione di rigetto nella coda di </a:t>
            </a:r>
            <a:r>
              <a:rPr lang="it-IT" sz="1600" b="0" dirty="0" err="1">
                <a:latin typeface="+mn-lt"/>
              </a:rPr>
              <a:t>Dx</a:t>
            </a:r>
            <a:r>
              <a:rPr lang="it-IT" sz="1600" b="0" dirty="0">
                <a:latin typeface="+mn-lt"/>
              </a:rPr>
              <a:t>, quindi </a:t>
            </a:r>
            <a:r>
              <a:rPr lang="it-IT" sz="1600" dirty="0" smtClean="0">
                <a:latin typeface="+mn-lt"/>
              </a:rPr>
              <a:t>Rigettiamo </a:t>
            </a:r>
            <a:r>
              <a:rPr lang="it-IT" sz="1600" b="0" dirty="0">
                <a:latin typeface="+mn-lt"/>
              </a:rPr>
              <a:t>H0 e diciamo che, sulla base del campione esaminato, la durata media delle telefonate è </a:t>
            </a:r>
            <a:r>
              <a:rPr lang="it-IT" sz="1600" dirty="0">
                <a:latin typeface="+mn-lt"/>
              </a:rPr>
              <a:t>significativamente diversa </a:t>
            </a:r>
            <a:r>
              <a:rPr lang="it-IT" sz="1600" b="0" dirty="0">
                <a:latin typeface="+mn-lt"/>
              </a:rPr>
              <a:t>da 12.44 minuti. </a:t>
            </a:r>
          </a:p>
        </p:txBody>
      </p:sp>
      <p:sp>
        <p:nvSpPr>
          <p:cNvPr id="99335" name="Text Box 14"/>
          <p:cNvSpPr txBox="1">
            <a:spLocks noChangeArrowheads="1"/>
          </p:cNvSpPr>
          <p:nvPr/>
        </p:nvSpPr>
        <p:spPr bwMode="auto">
          <a:xfrm>
            <a:off x="5691297" y="5925492"/>
            <a:ext cx="29397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latin typeface="Tahoma" charset="0"/>
              </a:rPr>
              <a:t>Esempio: </a:t>
            </a:r>
            <a:r>
              <a:rPr lang="it-IT" sz="1800" b="0" dirty="0" smtClean="0">
                <a:latin typeface="Tahoma" charset="0"/>
                <a:hlinkClick r:id="rId7" action="ppaction://hlinkfile"/>
              </a:rPr>
              <a:t>Telefono</a:t>
            </a:r>
            <a:r>
              <a:rPr lang="it-IT" sz="1800" b="0" dirty="0" smtClean="0">
                <a:latin typeface="Tahoma" charset="0"/>
              </a:rPr>
              <a:t> </a:t>
            </a:r>
            <a:r>
              <a:rPr lang="it-IT" sz="1800" b="0" dirty="0" smtClean="0">
                <a:latin typeface="Tahoma" charset="0"/>
                <a:hlinkClick r:id="rId8" action="ppaction://hlinkfile"/>
              </a:rPr>
              <a:t>WB</a:t>
            </a:r>
            <a:endParaRPr lang="it-IT" sz="1800" b="0" dirty="0"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4"/>
          <p:cNvSpPr>
            <a:spLocks noGrp="1" noChangeArrowheads="1"/>
          </p:cNvSpPr>
          <p:nvPr>
            <p:ph type="title"/>
          </p:nvPr>
        </p:nvSpPr>
        <p:spPr>
          <a:xfrm>
            <a:off x="700088" y="217488"/>
            <a:ext cx="7772400" cy="866775"/>
          </a:xfrm>
        </p:spPr>
        <p:txBody>
          <a:bodyPr/>
          <a:lstStyle/>
          <a:p>
            <a:pPr eaLnBrk="1" hangingPunct="1"/>
            <a:r>
              <a:rPr lang="it-IT" sz="4000" b="0">
                <a:latin typeface="Tahoma" charset="0"/>
              </a:rPr>
              <a:t>Statistica </a:t>
            </a:r>
            <a:r>
              <a:rPr lang="it-IT" sz="4000" b="0" i="1">
                <a:latin typeface="Tahoma" charset="0"/>
              </a:rPr>
              <a:t>t</a:t>
            </a:r>
            <a:r>
              <a:rPr lang="it-IT" sz="4000" b="0">
                <a:latin typeface="Tahoma" charset="0"/>
              </a:rPr>
              <a:t>. Test d</a:t>
            </a:r>
            <a:r>
              <a:rPr lang="ja-JP" altLang="it-IT" sz="4000" b="0">
                <a:latin typeface="Tahoma" charset="0"/>
              </a:rPr>
              <a:t>’</a:t>
            </a:r>
            <a:r>
              <a:rPr lang="it-IT" altLang="ja-JP" sz="4000" b="0">
                <a:latin typeface="Tahoma" charset="0"/>
              </a:rPr>
              <a:t>ipotesi per </a:t>
            </a:r>
            <a:r>
              <a:rPr lang="it-IT" altLang="ja-JP" sz="4000" b="0">
                <a:latin typeface="Symbol" charset="0"/>
              </a:rPr>
              <a:t>m</a:t>
            </a:r>
            <a:endParaRPr lang="it-IT" sz="4000" b="0">
              <a:latin typeface="Symbol" charset="0"/>
            </a:endParaRPr>
          </a:p>
        </p:txBody>
      </p:sp>
      <p:graphicFrame>
        <p:nvGraphicFramePr>
          <p:cNvPr id="101382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647924"/>
              </p:ext>
            </p:extLst>
          </p:nvPr>
        </p:nvGraphicFramePr>
        <p:xfrm>
          <a:off x="5716293" y="3253433"/>
          <a:ext cx="2171700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19" name="Equation" r:id="rId3" imgW="1866900" imgH="990600" progId="Equation.3">
                  <p:embed/>
                </p:oleObj>
              </mc:Choice>
              <mc:Fallback>
                <p:oleObj name="Equation" r:id="rId3" imgW="1866900" imgH="990600" progId="Equation.3">
                  <p:embed/>
                  <p:pic>
                    <p:nvPicPr>
                      <p:cNvPr id="0" name="Picture 3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6293" y="3253433"/>
                        <a:ext cx="2171700" cy="1152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78" name="Text Box 5"/>
          <p:cNvSpPr txBox="1">
            <a:spLocks noChangeArrowheads="1"/>
          </p:cNvSpPr>
          <p:nvPr/>
        </p:nvSpPr>
        <p:spPr bwMode="auto">
          <a:xfrm>
            <a:off x="406400" y="999573"/>
            <a:ext cx="8347800" cy="1713289"/>
          </a:xfrm>
          <a:prstGeom prst="rect">
            <a:avLst/>
          </a:prstGeom>
          <a:solidFill>
            <a:srgbClr val="FFF4D6"/>
          </a:solidFill>
          <a:ln>
            <a:noFill/>
          </a:ln>
          <a:extLst/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Uno studio pubblicato di recente da una rivista di Psicologia ha dimostrato che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l’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età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media alla quale i bambini iniziano a camminare è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baseline="-25000" dirty="0">
                <a:solidFill>
                  <a:srgbClr val="292934"/>
                </a:solidFill>
                <a:latin typeface="+mn-lt"/>
              </a:rPr>
              <a:t>0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=12.5 mesi. Da un campione di </a:t>
            </a:r>
            <a:r>
              <a:rPr lang="it-IT" altLang="ja-JP" sz="1600" b="0" i="1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=25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bambini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scelti a caso negli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asili nido della città si è calcolato che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età media dei 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primi passi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”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è </a:t>
            </a:r>
            <a:r>
              <a:rPr lang="it-IT" altLang="ja-JP" sz="1600" b="0" i="1" dirty="0" err="1" smtClean="0">
                <a:solidFill>
                  <a:srgbClr val="292934"/>
                </a:solidFill>
                <a:latin typeface="+mn-lt"/>
              </a:rPr>
              <a:t>Xbar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12.9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mesi con una deviazione standard </a:t>
            </a:r>
            <a:r>
              <a:rPr lang="it-IT" altLang="ja-JP" sz="1600" b="0" dirty="0" err="1" smtClean="0">
                <a:solidFill>
                  <a:srgbClr val="292934"/>
                </a:solidFill>
                <a:latin typeface="+mn-lt"/>
              </a:rPr>
              <a:t>s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0.6 mesi. Possiamo dire con un livello di significatività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0.025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che il valore di </a:t>
            </a:r>
            <a:r>
              <a:rPr lang="it-IT" altLang="ja-JP" sz="1600" b="0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 </a:t>
            </a:r>
            <a:r>
              <a:rPr lang="it-IT" altLang="ja-JP" sz="1600" i="1" dirty="0">
                <a:solidFill>
                  <a:srgbClr val="292934"/>
                </a:solidFill>
                <a:latin typeface="+mn-lt"/>
              </a:rPr>
              <a:t>è significativamente diverso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da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baseline="-25000" dirty="0">
                <a:solidFill>
                  <a:srgbClr val="292934"/>
                </a:solidFill>
              </a:rPr>
              <a:t>0</a:t>
            </a:r>
            <a:r>
              <a:rPr lang="it-IT" altLang="ja-JP" sz="1600" b="0" dirty="0">
                <a:solidFill>
                  <a:srgbClr val="292934"/>
                </a:solidFill>
              </a:rPr>
              <a:t>=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12.5?  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01379" name="Text Box 6"/>
          <p:cNvSpPr txBox="1">
            <a:spLocks noChangeArrowheads="1"/>
          </p:cNvSpPr>
          <p:nvPr/>
        </p:nvSpPr>
        <p:spPr bwMode="auto">
          <a:xfrm>
            <a:off x="619973" y="2727134"/>
            <a:ext cx="47752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2313" indent="-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 12.5; H1: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12.5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Usiamo la distribuzione </a:t>
            </a:r>
            <a:r>
              <a:rPr lang="it-IT" sz="1600" b="0" i="1" dirty="0">
                <a:solidFill>
                  <a:srgbClr val="292934"/>
                </a:solidFill>
                <a:latin typeface="+mn-lt"/>
                <a:sym typeface="Symbol" charset="0"/>
              </a:rPr>
              <a:t>t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con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  <a:sym typeface="Symbol" charset="0"/>
              </a:rPr>
              <a:t>df</a:t>
            </a:r>
            <a:r>
              <a:rPr lang="it-IT" sz="1600" b="0" i="1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=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  <a:sym typeface="Symbol" charset="0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-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1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=25-1=24</a:t>
            </a:r>
            <a:endParaRPr lang="it-IT" sz="16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Regione di Rigetto e Non Rigetto. 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Livello di significatività del test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=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0.025</a:t>
            </a:r>
            <a:endParaRPr lang="it-IT" sz="16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Valore critico t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c1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=-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2.064,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t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c2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=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2.064</a:t>
            </a:r>
            <a:endParaRPr lang="it-IT" sz="16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Valore della statistica test t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0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= 2.83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H0: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0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</a:p>
        </p:txBody>
      </p:sp>
      <p:sp>
        <p:nvSpPr>
          <p:cNvPr id="101380" name="Text Box 7"/>
          <p:cNvSpPr txBox="1">
            <a:spLocks noChangeArrowheads="1"/>
          </p:cNvSpPr>
          <p:nvPr/>
        </p:nvSpPr>
        <p:spPr bwMode="auto">
          <a:xfrm>
            <a:off x="500063" y="5197736"/>
            <a:ext cx="8263484" cy="1446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it-IT" sz="1600" b="0" dirty="0">
                <a:latin typeface="Tahoma" charset="0"/>
              </a:rPr>
              <a:t>Il valore della statistica del test t</a:t>
            </a:r>
            <a:r>
              <a:rPr lang="it-IT" sz="1600" b="0" baseline="-25000" dirty="0">
                <a:latin typeface="Tahoma" charset="0"/>
              </a:rPr>
              <a:t>0</a:t>
            </a:r>
            <a:r>
              <a:rPr lang="it-IT" sz="1600" b="0" dirty="0">
                <a:latin typeface="Tahoma" charset="0"/>
              </a:rPr>
              <a:t>=2.83 </a:t>
            </a:r>
            <a:r>
              <a:rPr lang="it-IT" sz="1600" b="0" dirty="0" smtClean="0">
                <a:latin typeface="Tahoma" charset="0"/>
              </a:rPr>
              <a:t>NON cade nell’intervallo compreso fra </a:t>
            </a:r>
            <a:r>
              <a:rPr lang="it-IT" sz="1600" b="0" dirty="0">
                <a:latin typeface="Tahoma" charset="0"/>
              </a:rPr>
              <a:t>i punti critici t</a:t>
            </a:r>
            <a:r>
              <a:rPr lang="it-IT" sz="1600" b="0" baseline="-25000" dirty="0">
                <a:latin typeface="Tahoma" charset="0"/>
              </a:rPr>
              <a:t>c1</a:t>
            </a:r>
            <a:r>
              <a:rPr lang="it-IT" sz="1600" b="0" dirty="0">
                <a:latin typeface="Tahoma" charset="0"/>
              </a:rPr>
              <a:t> e t</a:t>
            </a:r>
            <a:r>
              <a:rPr lang="it-IT" sz="1600" b="0" baseline="-25000" dirty="0">
                <a:latin typeface="Tahoma" charset="0"/>
              </a:rPr>
              <a:t>c2</a:t>
            </a:r>
            <a:r>
              <a:rPr lang="it-IT" sz="1600" b="0" dirty="0">
                <a:latin typeface="Tahoma" charset="0"/>
              </a:rPr>
              <a:t> </a:t>
            </a:r>
            <a:r>
              <a:rPr lang="it-IT" sz="1600" b="0" dirty="0" smtClean="0">
                <a:latin typeface="Tahoma" charset="0"/>
              </a:rPr>
              <a:t>che delimitano la </a:t>
            </a:r>
            <a:r>
              <a:rPr lang="it-IT" sz="1600" b="0" dirty="0">
                <a:latin typeface="Tahoma" charset="0"/>
              </a:rPr>
              <a:t>regione di </a:t>
            </a:r>
            <a:r>
              <a:rPr lang="it-IT" sz="1600" b="0" dirty="0" smtClean="0">
                <a:latin typeface="Tahoma" charset="0"/>
              </a:rPr>
              <a:t>NON rigetto. </a:t>
            </a:r>
            <a:r>
              <a:rPr lang="it-IT" sz="1600" b="0" dirty="0">
                <a:latin typeface="Tahoma" charset="0"/>
              </a:rPr>
              <a:t>Quindi </a:t>
            </a:r>
            <a:r>
              <a:rPr lang="it-IT" sz="1600" b="0" dirty="0" smtClean="0">
                <a:latin typeface="Tahoma" charset="0"/>
              </a:rPr>
              <a:t>dobbiamo Rigettare </a:t>
            </a:r>
            <a:r>
              <a:rPr lang="it-IT" sz="1600" b="0" dirty="0">
                <a:latin typeface="Tahoma" charset="0"/>
              </a:rPr>
              <a:t>H0 e affermiamo che </a:t>
            </a:r>
            <a:r>
              <a:rPr lang="it-IT" sz="1600" b="0" dirty="0" smtClean="0">
                <a:latin typeface="Tahoma" charset="0"/>
              </a:rPr>
              <a:t>c</a:t>
            </a:r>
            <a:r>
              <a:rPr lang="ja-JP" altLang="it-IT" sz="1600" b="0" dirty="0" smtClean="0">
                <a:latin typeface="Tahoma" charset="0"/>
              </a:rPr>
              <a:t>’</a:t>
            </a:r>
            <a:r>
              <a:rPr lang="it-IT" altLang="ja-JP" sz="1600" b="0" dirty="0" smtClean="0">
                <a:latin typeface="Tahoma" charset="0"/>
              </a:rPr>
              <a:t>è </a:t>
            </a:r>
            <a:r>
              <a:rPr lang="it-IT" altLang="ja-JP" sz="1600" b="0" dirty="0">
                <a:latin typeface="Tahoma" charset="0"/>
              </a:rPr>
              <a:t>sufficiente evidenza sperimentale per rifiutare l</a:t>
            </a:r>
            <a:r>
              <a:rPr lang="ja-JP" altLang="it-IT" sz="1600" b="0" dirty="0">
                <a:latin typeface="Tahoma" charset="0"/>
              </a:rPr>
              <a:t>’</a:t>
            </a:r>
            <a:r>
              <a:rPr lang="it-IT" altLang="ja-JP" sz="1600" b="0" dirty="0">
                <a:latin typeface="Tahoma" charset="0"/>
              </a:rPr>
              <a:t>ipotesi </a:t>
            </a:r>
            <a:r>
              <a:rPr lang="it-IT" altLang="ja-JP" sz="1600" b="0" dirty="0" smtClean="0">
                <a:latin typeface="Tahoma" charset="0"/>
              </a:rPr>
              <a:t>iniziale H0, la </a:t>
            </a:r>
            <a:r>
              <a:rPr lang="it-IT" altLang="ja-JP" sz="1600" b="0" dirty="0">
                <a:latin typeface="Tahoma" charset="0"/>
              </a:rPr>
              <a:t>media campionaria </a:t>
            </a:r>
            <a:r>
              <a:rPr lang="it-IT" altLang="ja-JP" sz="1600" b="0" u="sng" dirty="0" smtClean="0">
                <a:latin typeface="Tahoma" charset="0"/>
              </a:rPr>
              <a:t>è</a:t>
            </a:r>
            <a:r>
              <a:rPr lang="it-IT" altLang="ja-JP" sz="1600" b="0" dirty="0" smtClean="0">
                <a:latin typeface="Tahoma" charset="0"/>
              </a:rPr>
              <a:t> </a:t>
            </a:r>
            <a:r>
              <a:rPr lang="it-IT" altLang="ja-JP" sz="1600" b="0" u="sng" dirty="0">
                <a:latin typeface="Tahoma" charset="0"/>
              </a:rPr>
              <a:t>significativamente diversa</a:t>
            </a:r>
            <a:r>
              <a:rPr lang="it-IT" altLang="ja-JP" sz="1600" b="0" dirty="0">
                <a:latin typeface="Tahoma" charset="0"/>
              </a:rPr>
              <a:t> dalla media della </a:t>
            </a:r>
            <a:r>
              <a:rPr lang="it-IT" altLang="ja-JP" sz="1600" b="0" dirty="0" smtClean="0">
                <a:latin typeface="Tahoma" charset="0"/>
              </a:rPr>
              <a:t>popolazione, e quindi che l’età media dei “primi passi” è aumentata. </a:t>
            </a:r>
            <a:endParaRPr lang="it-IT" sz="1600" b="0" dirty="0">
              <a:latin typeface="Tahoma" charset="0"/>
            </a:endParaRPr>
          </a:p>
        </p:txBody>
      </p:sp>
      <p:sp>
        <p:nvSpPr>
          <p:cNvPr id="101381" name="Text Box 8"/>
          <p:cNvSpPr txBox="1">
            <a:spLocks noChangeArrowheads="1"/>
          </p:cNvSpPr>
          <p:nvPr/>
        </p:nvSpPr>
        <p:spPr bwMode="auto">
          <a:xfrm>
            <a:off x="5197427" y="4573638"/>
            <a:ext cx="319175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Tahoma" charset="0"/>
              </a:rPr>
              <a:t>Esempio: </a:t>
            </a:r>
            <a:r>
              <a:rPr lang="it-IT" sz="2000" b="0" dirty="0">
                <a:latin typeface="Tahoma" charset="0"/>
                <a:hlinkClick r:id="rId5" action="ppaction://hlinkfile"/>
              </a:rPr>
              <a:t>Primi passi</a:t>
            </a:r>
            <a:r>
              <a:rPr lang="it-IT" sz="2000" b="0" dirty="0" smtClean="0">
                <a:latin typeface="Tahoma" charset="0"/>
              </a:rPr>
              <a:t>,  </a:t>
            </a:r>
            <a:r>
              <a:rPr lang="it-IT" sz="2000" b="0" dirty="0" smtClean="0">
                <a:latin typeface="Tahoma" charset="0"/>
                <a:hlinkClick r:id="rId6" action="ppaction://hlinkfile"/>
              </a:rPr>
              <a:t>WB</a:t>
            </a:r>
            <a:endParaRPr lang="it-IT" sz="2000" b="0" dirty="0">
              <a:latin typeface="Tahoma" charset="0"/>
            </a:endParaRPr>
          </a:p>
        </p:txBody>
      </p:sp>
      <p:sp>
        <p:nvSpPr>
          <p:cNvPr id="101383" name="Text Box 11"/>
          <p:cNvSpPr txBox="1">
            <a:spLocks noChangeArrowheads="1"/>
          </p:cNvSpPr>
          <p:nvPr/>
        </p:nvSpPr>
        <p:spPr bwMode="auto">
          <a:xfrm>
            <a:off x="5053840" y="2682576"/>
            <a:ext cx="3495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  <a:hlinkClick r:id="rId7" action="ppaction://hlinkfile"/>
              </a:rPr>
              <a:t>Tabella della Distribuzione t</a:t>
            </a:r>
            <a:endParaRPr lang="it-IT" sz="2000" b="0" dirty="0">
              <a:solidFill>
                <a:srgbClr val="292934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6713"/>
            <a:ext cx="7772400" cy="779462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+mn-lt"/>
              </a:rPr>
              <a:t>Errore Tipo I (</a:t>
            </a:r>
            <a:r>
              <a:rPr lang="it-IT" sz="4000" b="0" dirty="0">
                <a:latin typeface="Symbol" charset="2"/>
                <a:cs typeface="Symbol" charset="2"/>
              </a:rPr>
              <a:t>a</a:t>
            </a:r>
            <a:r>
              <a:rPr lang="it-IT" sz="4000" b="0" dirty="0">
                <a:latin typeface="+mn-lt"/>
              </a:rPr>
              <a:t>) e Tipo II (</a:t>
            </a:r>
            <a:r>
              <a:rPr lang="it-IT" sz="4000" b="0" dirty="0">
                <a:latin typeface="Symbol" charset="2"/>
                <a:cs typeface="Symbol" charset="2"/>
              </a:rPr>
              <a:t>b</a:t>
            </a:r>
            <a:r>
              <a:rPr lang="it-IT" sz="4000" b="0" dirty="0">
                <a:latin typeface="+mn-lt"/>
              </a:rPr>
              <a:t>)</a:t>
            </a:r>
            <a:r>
              <a:rPr lang="it-IT" dirty="0">
                <a:latin typeface="+mn-lt"/>
              </a:rPr>
              <a:t> </a:t>
            </a:r>
          </a:p>
        </p:txBody>
      </p:sp>
      <p:sp>
        <p:nvSpPr>
          <p:cNvPr id="102403" name="Text Box 5"/>
          <p:cNvSpPr txBox="1">
            <a:spLocks noChangeArrowheads="1"/>
          </p:cNvSpPr>
          <p:nvPr/>
        </p:nvSpPr>
        <p:spPr bwMode="auto">
          <a:xfrm>
            <a:off x="613776" y="4881831"/>
            <a:ext cx="8014195" cy="1623872"/>
          </a:xfrm>
          <a:prstGeom prst="rect">
            <a:avLst/>
          </a:prstGeom>
          <a:solidFill>
            <a:srgbClr val="FFF4D6"/>
          </a:solidFill>
          <a:ln>
            <a:noFill/>
          </a:ln>
          <a:extLst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 smtClean="0">
                <a:solidFill>
                  <a:srgbClr val="0000FF"/>
                </a:solidFill>
                <a:latin typeface="+mn-lt"/>
              </a:rPr>
              <a:t>Errore di Tipo I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. Commettiamo un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errore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di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Tipo I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o Errore </a:t>
            </a:r>
            <a:r>
              <a:rPr lang="it-IT" altLang="ja-JP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quando l’ipotesi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nulla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H0 è vera ma 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rifiutata.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sz="1600" i="1" dirty="0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(H0 è rifiutata | H0 è vera)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Il valore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è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il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livello di significatività del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test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e rappresenta la probabilità di commettere un errore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Tipo I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515529" y="1211100"/>
            <a:ext cx="8143066" cy="3581360"/>
            <a:chOff x="536519" y="1211100"/>
            <a:chExt cx="7964807" cy="3581360"/>
          </a:xfrm>
        </p:grpSpPr>
        <p:sp>
          <p:nvSpPr>
            <p:cNvPr id="102404" name="Text Box 6"/>
            <p:cNvSpPr txBox="1">
              <a:spLocks noChangeArrowheads="1"/>
            </p:cNvSpPr>
            <p:nvPr/>
          </p:nvSpPr>
          <p:spPr bwMode="auto">
            <a:xfrm>
              <a:off x="536519" y="2607246"/>
              <a:ext cx="7964807" cy="218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63538" indent="-3635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273050" indent="-273050"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Il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contenuto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delle lattine prodotte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è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in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media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uguale o superiore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a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12oz; il campione scelto in modo casuale </a:t>
              </a:r>
              <a:r>
                <a:rPr lang="it-IT" sz="1600" b="0" i="1" dirty="0" smtClean="0">
                  <a:solidFill>
                    <a:srgbClr val="292934"/>
                  </a:solidFill>
                  <a:latin typeface="+mn-lt"/>
                </a:rPr>
                <a:t>ha molti valori minori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di 12oz e di conseguenza la media campionaria </a:t>
              </a:r>
              <a:r>
                <a:rPr lang="it-IT" sz="1600" b="0" i="1" dirty="0" err="1" smtClean="0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600" b="0" i="1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è molto minore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del valore dichiarato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e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erroneamente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Rigettiamo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600" b="0" dirty="0">
                  <a:solidFill>
                    <a:srgbClr val="292934"/>
                  </a:solidFill>
                  <a:latin typeface="Arial"/>
                </a:rPr>
                <a:t>l’ipotesi nulla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H0</a:t>
              </a:r>
              <a:endParaRPr lang="it-IT" sz="1600" b="0" dirty="0">
                <a:solidFill>
                  <a:srgbClr val="292934"/>
                </a:solidFill>
                <a:latin typeface="+mn-lt"/>
              </a:endParaRPr>
            </a:p>
            <a:p>
              <a:pPr marL="273050" indent="-273050"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Il contenuto delle lattine prodotte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è in media inferiore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a 12oz; il campione scelto in modo casuale riflette questa diminuzione di volume e la media campionaria </a:t>
              </a:r>
              <a:r>
                <a:rPr lang="it-IT" sz="1600" b="0" i="1" dirty="0" err="1" smtClean="0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è minore della media di popolazione </a:t>
              </a:r>
              <a:r>
                <a:rPr lang="it-IT" sz="16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0=12oz  mette in evidenza questa discrepanza e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correttamente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Rigettiamo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l’ipotesi nulla H0</a:t>
              </a:r>
              <a:endParaRPr lang="it-IT" sz="1600" b="0" dirty="0">
                <a:solidFill>
                  <a:srgbClr val="292934"/>
                </a:solidFill>
                <a:latin typeface="+mn-lt"/>
              </a:endParaRPr>
            </a:p>
          </p:txBody>
        </p:sp>
        <p:sp>
          <p:nvSpPr>
            <p:cNvPr id="102405" name="Text Box 7"/>
            <p:cNvSpPr txBox="1">
              <a:spLocks noChangeArrowheads="1"/>
            </p:cNvSpPr>
            <p:nvPr/>
          </p:nvSpPr>
          <p:spPr bwMode="auto">
            <a:xfrm>
              <a:off x="912699" y="1700347"/>
              <a:ext cx="7083425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342900" indent="-342900" eaLnBrk="1" hangingPunct="1">
                <a:spcBef>
                  <a:spcPct val="50000"/>
                </a:spcBef>
                <a:buFont typeface="Arial"/>
                <a:buChar char="•"/>
              </a:pP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Ipotesi Iniziale o Nulla 		H0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: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 12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;</a:t>
              </a:r>
            </a:p>
            <a:p>
              <a:pPr marL="342900" indent="-342900" eaLnBrk="1" hangingPunct="1">
                <a:spcBef>
                  <a:spcPct val="50000"/>
                </a:spcBef>
                <a:buFont typeface="Arial"/>
                <a:buChar char="•"/>
              </a:pPr>
              <a:r>
                <a:rPr lang="it-IT" sz="18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Ipotesi Alternativa: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		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H1: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&lt;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 12</a:t>
              </a:r>
              <a:endParaRPr lang="it-IT" sz="1800" b="0" dirty="0">
                <a:solidFill>
                  <a:srgbClr val="292934"/>
                </a:solidFill>
                <a:latin typeface="+mn-lt"/>
              </a:endParaRPr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540909" y="1211100"/>
              <a:ext cx="77491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b="0" dirty="0" smtClean="0">
                  <a:latin typeface="+mn-lt"/>
                </a:rPr>
                <a:t>Test di Ipotesi sul contenuto della lattina di Sprite</a:t>
              </a:r>
              <a:endParaRPr lang="it-IT" sz="1800" b="0" dirty="0"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1754"/>
            <a:ext cx="8229600" cy="912865"/>
          </a:xfrm>
        </p:spPr>
        <p:txBody>
          <a:bodyPr/>
          <a:lstStyle/>
          <a:p>
            <a:r>
              <a:rPr lang="it-IT" dirty="0">
                <a:solidFill>
                  <a:srgbClr val="D2533C"/>
                </a:solidFill>
              </a:rPr>
              <a:t>Errore Tipo I (</a:t>
            </a:r>
            <a:r>
              <a:rPr lang="it-IT" dirty="0">
                <a:solidFill>
                  <a:srgbClr val="D2533C"/>
                </a:solidFill>
                <a:latin typeface="Symbol" charset="2"/>
                <a:cs typeface="Symbol" charset="2"/>
              </a:rPr>
              <a:t>a</a:t>
            </a:r>
            <a:r>
              <a:rPr lang="it-IT" dirty="0">
                <a:solidFill>
                  <a:srgbClr val="D2533C"/>
                </a:solidFill>
              </a:rPr>
              <a:t>) e Tipo II (</a:t>
            </a:r>
            <a:r>
              <a:rPr lang="it-IT" dirty="0">
                <a:solidFill>
                  <a:srgbClr val="D2533C"/>
                </a:solidFill>
                <a:latin typeface="Symbol" charset="2"/>
                <a:cs typeface="Symbol" charset="2"/>
              </a:rPr>
              <a:t>b</a:t>
            </a:r>
            <a:r>
              <a:rPr lang="it-IT" dirty="0">
                <a:solidFill>
                  <a:srgbClr val="D2533C"/>
                </a:solidFill>
              </a:rPr>
              <a:t>) </a:t>
            </a:r>
            <a:endParaRPr lang="it-IT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9288" y="4849229"/>
            <a:ext cx="7969972" cy="1841215"/>
          </a:xfrm>
          <a:prstGeom prst="rect">
            <a:avLst/>
          </a:prstGeom>
          <a:solidFill>
            <a:srgbClr val="FFF4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 smtClean="0">
                <a:solidFill>
                  <a:srgbClr val="0000FF"/>
                </a:solidFill>
                <a:latin typeface="+mn-lt"/>
              </a:rPr>
              <a:t>Errore di Tipo II o Errore </a:t>
            </a:r>
            <a:r>
              <a:rPr lang="it-IT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. Commettiamo un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errore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di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Tipo II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errore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è quando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ipotesi nulla falsa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non è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rigettata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.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Il valore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 b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rappresenta la probabilità di commettere un errore di Tipo II.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sz="1600" i="1" dirty="0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(H0 è non rifiutata | H0 è falsa)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Il valore 1-</a:t>
            </a:r>
            <a:r>
              <a:rPr lang="it-IT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è detto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Potenza del test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e rappresenta la probabilità di non commettere un errore di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Tipo II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cioè di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rifiutare H0 quando questa è falsa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.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548278" y="1258134"/>
            <a:ext cx="8026400" cy="3581360"/>
            <a:chOff x="536519" y="1211100"/>
            <a:chExt cx="8026400" cy="3581360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536519" y="2607246"/>
              <a:ext cx="8026400" cy="218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273050" indent="-273050" algn="just" eaLnBrk="1" hangingPunct="1">
                <a:spcBef>
                  <a:spcPct val="50000"/>
                </a:spcBef>
                <a:buFont typeface="+mj-lt"/>
                <a:buAutoNum type="arabicPeriod" startAt="3"/>
              </a:pP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Il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contenuto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delle lattine prodotte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è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in </a:t>
              </a: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media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uguale o maggiore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a 12oz; il campione scelto in modo casuale ha valori minori e maggiori di 12oz e di conseguenza la media campionaria </a:t>
              </a:r>
              <a:r>
                <a:rPr lang="it-IT" sz="1600" b="0" i="1" dirty="0" err="1" smtClean="0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600" b="0" i="1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è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circa uguale alla media di popolazione </a:t>
              </a:r>
              <a:r>
                <a:rPr lang="it-IT" sz="16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0 e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correttamente NON Rigettiamo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600" b="0" dirty="0">
                  <a:solidFill>
                    <a:srgbClr val="292934"/>
                  </a:solidFill>
                  <a:latin typeface="Arial"/>
                </a:rPr>
                <a:t>l’ipotesi nulla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H0</a:t>
              </a:r>
              <a:endParaRPr lang="it-IT" sz="1600" b="0" dirty="0">
                <a:solidFill>
                  <a:srgbClr val="292934"/>
                </a:solidFill>
                <a:latin typeface="+mn-lt"/>
              </a:endParaRPr>
            </a:p>
            <a:p>
              <a:pPr marL="273050" indent="-273050" algn="just" eaLnBrk="1" hangingPunct="1">
                <a:spcBef>
                  <a:spcPct val="50000"/>
                </a:spcBef>
                <a:buFontTx/>
                <a:buAutoNum type="arabicPeriod" startAt="3"/>
              </a:pP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Il contenuto delle lattine prodotte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è in media inferiore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a 12oz; il campione scelto in modo casuale ha accidentalmente molti valori maggiori del valore dichiarato in etichetta e la media media campionaria </a:t>
              </a:r>
              <a:r>
                <a:rPr lang="it-IT" sz="1600" b="0" i="1" dirty="0" err="1" smtClean="0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 è maggiore della media di popolazione </a:t>
              </a:r>
              <a:r>
                <a:rPr lang="it-IT" sz="16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0=12oz; </a:t>
              </a:r>
              <a:r>
                <a:rPr lang="it-IT" sz="1600" dirty="0" smtClean="0">
                  <a:solidFill>
                    <a:srgbClr val="292934"/>
                  </a:solidFill>
                  <a:latin typeface="+mn-lt"/>
                </a:rPr>
                <a:t>erroneamente NON Rigettiamo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l’ipotesi nulla H0</a:t>
              </a:r>
              <a:endParaRPr lang="it-IT" sz="1600" b="0" dirty="0">
                <a:solidFill>
                  <a:srgbClr val="292934"/>
                </a:solidFill>
                <a:latin typeface="+mn-lt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912699" y="1700347"/>
              <a:ext cx="7083425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342900" indent="-342900" eaLnBrk="1" hangingPunct="1">
                <a:spcBef>
                  <a:spcPct val="50000"/>
                </a:spcBef>
                <a:buFont typeface="Arial"/>
                <a:buChar char="•"/>
              </a:pP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Ipotesi Iniziale o Nulla 		H0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: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 12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;</a:t>
              </a:r>
            </a:p>
            <a:p>
              <a:pPr marL="342900" indent="-342900" eaLnBrk="1" hangingPunct="1">
                <a:spcBef>
                  <a:spcPct val="50000"/>
                </a:spcBef>
                <a:buFont typeface="Arial"/>
                <a:buChar char="•"/>
              </a:pPr>
              <a:r>
                <a:rPr lang="it-IT" sz="18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Ipotesi Alternativa: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		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H1: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&lt;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 12</a:t>
              </a:r>
              <a:endParaRPr lang="it-IT" sz="1800" b="0" dirty="0">
                <a:solidFill>
                  <a:srgbClr val="292934"/>
                </a:solidFill>
                <a:latin typeface="+mn-lt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540909" y="1211100"/>
              <a:ext cx="77491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b="0" dirty="0" smtClean="0">
                  <a:latin typeface="+mn-lt"/>
                </a:rPr>
                <a:t>Test di Ipotesi sul contenuto della lattina di Sprite</a:t>
              </a:r>
              <a:endParaRPr lang="it-IT" sz="1800" b="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15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>
          <a:xfrm>
            <a:off x="420688" y="390525"/>
            <a:ext cx="7594600" cy="658813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200" dirty="0"/>
              <a:t>Errore di Tipo I o Errore </a:t>
            </a:r>
            <a:r>
              <a:rPr lang="it-IT" sz="3200" dirty="0">
                <a:latin typeface="Symbol" charset="2"/>
                <a:cs typeface="Symbol" charset="2"/>
              </a:rPr>
              <a:t>a</a:t>
            </a:r>
          </a:p>
        </p:txBody>
      </p:sp>
      <p:sp>
        <p:nvSpPr>
          <p:cNvPr id="103426" name="Rectangle 3"/>
          <p:cNvSpPr>
            <a:spLocks noGrp="1" noChangeArrowheads="1"/>
          </p:cNvSpPr>
          <p:nvPr>
            <p:ph idx="1"/>
          </p:nvPr>
        </p:nvSpPr>
        <p:spPr>
          <a:xfrm>
            <a:off x="391466" y="1146175"/>
            <a:ext cx="5095813" cy="2607211"/>
          </a:xfrm>
        </p:spPr>
        <p:txBody>
          <a:bodyPr>
            <a:normAutofit fontScale="92500" lnSpcReduction="10000"/>
          </a:bodyPr>
          <a:lstStyle/>
          <a:p>
            <a:pPr marL="0" indent="0" algn="just" defTabSz="1300163" eaLnBrk="1">
              <a:lnSpc>
                <a:spcPct val="110000"/>
              </a:lnSpc>
              <a:spcBef>
                <a:spcPts val="900"/>
              </a:spcBef>
              <a:buClrTx/>
              <a:buSzPct val="100000"/>
              <a:buNone/>
            </a:pPr>
            <a:r>
              <a:rPr lang="it-IT" sz="1600" b="0" dirty="0">
                <a:sym typeface="Helvetica Light" charset="0"/>
              </a:rPr>
              <a:t>Il livello di significatività </a:t>
            </a:r>
            <a:r>
              <a:rPr lang="it-IT" sz="1600" b="0" dirty="0"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sz="1600" b="0" dirty="0">
                <a:sym typeface="Helvetica Light" charset="0"/>
              </a:rPr>
              <a:t> rappresenta la probabilità di commettere un errore di Tipo I. </a:t>
            </a:r>
          </a:p>
          <a:p>
            <a:pPr marL="0" indent="266700" algn="just" defTabSz="1300163" eaLnBrk="1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cs typeface="Symbol" charset="2"/>
                <a:sym typeface="Helvetica Light" charset="0"/>
              </a:rPr>
              <a:t>Per</a:t>
            </a:r>
            <a:r>
              <a:rPr lang="it-IT" sz="1600" b="0" dirty="0" smtClean="0">
                <a:latin typeface="Symbol" charset="2"/>
                <a:cs typeface="Symbol" charset="2"/>
                <a:sym typeface="Helvetica Light" charset="0"/>
              </a:rPr>
              <a:t> a</a:t>
            </a:r>
            <a:r>
              <a:rPr lang="it-IT" sz="1600" b="0" dirty="0" smtClean="0">
                <a:sym typeface="Helvetica Light" charset="0"/>
              </a:rPr>
              <a:t>=0.05 il rischio è pari a </a:t>
            </a:r>
            <a:r>
              <a:rPr lang="it-IT" sz="1600" b="0" dirty="0">
                <a:sym typeface="Helvetica Light" charset="0"/>
              </a:rPr>
              <a:t>5%</a:t>
            </a:r>
            <a:r>
              <a:rPr lang="it-IT" sz="1600" b="0" dirty="0" smtClean="0">
                <a:sym typeface="Helvetica Light" charset="0"/>
              </a:rPr>
              <a:t>;</a:t>
            </a:r>
          </a:p>
          <a:p>
            <a:pPr marL="0" indent="266700" algn="just" defTabSz="1300163" eaLnBrk="1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cs typeface="Symbol" charset="2"/>
                <a:sym typeface="Helvetica Light" charset="0"/>
              </a:rPr>
              <a:t>Per</a:t>
            </a:r>
            <a:r>
              <a:rPr lang="it-IT" sz="1600" b="0" dirty="0" smtClean="0">
                <a:latin typeface="Symbol" charset="2"/>
                <a:cs typeface="Symbol" charset="2"/>
                <a:sym typeface="Helvetica Light" charset="0"/>
              </a:rPr>
              <a:t> a</a:t>
            </a:r>
            <a:r>
              <a:rPr lang="it-IT" sz="1600" b="0" dirty="0">
                <a:sym typeface="Helvetica Light" charset="0"/>
              </a:rPr>
              <a:t>=</a:t>
            </a:r>
            <a:r>
              <a:rPr lang="it-IT" sz="1600" b="0" dirty="0" smtClean="0">
                <a:sym typeface="Helvetica Light" charset="0"/>
              </a:rPr>
              <a:t>0.01 il rischio diminuisce ed è pari </a:t>
            </a:r>
            <a:r>
              <a:rPr lang="it-IT" sz="1600" b="0" dirty="0">
                <a:sym typeface="Helvetica Light" charset="0"/>
              </a:rPr>
              <a:t>a 1</a:t>
            </a:r>
            <a:r>
              <a:rPr lang="it-IT" sz="1600" b="0" dirty="0" smtClean="0">
                <a:sym typeface="Helvetica Light" charset="0"/>
              </a:rPr>
              <a:t>%</a:t>
            </a:r>
          </a:p>
          <a:p>
            <a:pPr marL="0" indent="266700" algn="just" defTabSz="1300163" eaLnBrk="1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sym typeface="Helvetica Light" charset="0"/>
              </a:rPr>
              <a:t>Per </a:t>
            </a:r>
            <a:r>
              <a:rPr lang="it-IT" sz="1600" b="0" dirty="0" smtClean="0"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sz="1600" b="0" dirty="0" smtClean="0">
                <a:sym typeface="Helvetica Light" charset="0"/>
              </a:rPr>
              <a:t>=0.10 </a:t>
            </a:r>
            <a:r>
              <a:rPr lang="it-IT" sz="1600" b="0" dirty="0">
                <a:sym typeface="Helvetica Light" charset="0"/>
              </a:rPr>
              <a:t>il rischio </a:t>
            </a:r>
            <a:r>
              <a:rPr lang="it-IT" sz="1600" b="0" dirty="0" smtClean="0">
                <a:sym typeface="Helvetica Light" charset="0"/>
              </a:rPr>
              <a:t>aumenta e diviene 10</a:t>
            </a:r>
            <a:r>
              <a:rPr lang="it-IT" sz="1600" b="0" dirty="0">
                <a:sym typeface="Helvetica Light" charset="0"/>
              </a:rPr>
              <a:t>%. </a:t>
            </a:r>
          </a:p>
          <a:p>
            <a:pPr marL="0" indent="0" algn="just" defTabSz="1300163" eaLnBrk="1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ClrTx/>
              <a:buSzPct val="100000"/>
              <a:buNone/>
            </a:pPr>
            <a:r>
              <a:rPr lang="it-IT" sz="1600" b="0" dirty="0" smtClean="0">
                <a:sym typeface="Helvetica Light" charset="0"/>
              </a:rPr>
              <a:t>Il </a:t>
            </a:r>
            <a:r>
              <a:rPr lang="it-IT" sz="1600" b="0" dirty="0">
                <a:sym typeface="Helvetica Light" charset="0"/>
              </a:rPr>
              <a:t>livello di significatività </a:t>
            </a:r>
            <a:r>
              <a:rPr lang="it-IT" sz="1600" b="0" dirty="0"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sz="1600" b="0" dirty="0">
                <a:sym typeface="Helvetica Light" charset="0"/>
              </a:rPr>
              <a:t> è scelto in base a vari fattori</a:t>
            </a:r>
            <a:r>
              <a:rPr lang="it-IT" sz="1600" b="0" dirty="0" smtClean="0">
                <a:sym typeface="Helvetica Light" charset="0"/>
              </a:rPr>
              <a:t>:</a:t>
            </a:r>
          </a:p>
          <a:p>
            <a:pPr marL="342900" indent="-342900" algn="just" defTabSz="1300163" eaLnBrk="1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sz="1600" b="0" dirty="0" smtClean="0">
                <a:sym typeface="Helvetica Light" charset="0"/>
              </a:rPr>
              <a:t>Precisione </a:t>
            </a:r>
            <a:r>
              <a:rPr lang="it-IT" sz="1600" b="0" dirty="0">
                <a:sym typeface="Helvetica Light" charset="0"/>
              </a:rPr>
              <a:t>di misura </a:t>
            </a:r>
            <a:r>
              <a:rPr lang="it-IT" sz="1600" b="0" dirty="0" smtClean="0">
                <a:sym typeface="Helvetica Light" charset="0"/>
              </a:rPr>
              <a:t>dell</a:t>
            </a:r>
            <a:r>
              <a:rPr lang="it-IT" sz="1600" dirty="0" smtClean="0">
                <a:sym typeface="Helvetica Light" charset="0"/>
              </a:rPr>
              <a:t>’</a:t>
            </a:r>
            <a:r>
              <a:rPr lang="it-IT" altLang="ja-JP" sz="1600" b="0" dirty="0" smtClean="0">
                <a:sym typeface="Helvetica Light" charset="0"/>
              </a:rPr>
              <a:t>esperimento;</a:t>
            </a:r>
          </a:p>
          <a:p>
            <a:pPr marL="342900" indent="-342900" algn="just" defTabSz="1300163" eaLnBrk="1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altLang="ja-JP" sz="1600" b="0" dirty="0" smtClean="0">
                <a:sym typeface="Helvetica Light" charset="0"/>
              </a:rPr>
              <a:t>Le </a:t>
            </a:r>
            <a:r>
              <a:rPr lang="it-IT" altLang="ja-JP" sz="1600" b="0" dirty="0">
                <a:sym typeface="Helvetica Light" charset="0"/>
              </a:rPr>
              <a:t>dimensioni del campione; </a:t>
            </a:r>
            <a:endParaRPr lang="it-IT" altLang="ja-JP" sz="1600" b="0" dirty="0" smtClean="0">
              <a:sym typeface="Helvetica Light" charset="0"/>
            </a:endParaRPr>
          </a:p>
          <a:p>
            <a:pPr marL="342900" indent="-342900" algn="just" defTabSz="1300163" eaLnBrk="1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altLang="ja-JP" sz="1600" dirty="0" smtClean="0">
                <a:sym typeface="Helvetica Light" charset="0"/>
              </a:rPr>
              <a:t>Le informazioni disponibili sul problema</a:t>
            </a:r>
            <a:r>
              <a:rPr lang="it-IT" altLang="ja-JP" sz="1600" b="0" dirty="0" smtClean="0">
                <a:sym typeface="Helvetica Light" charset="0"/>
              </a:rPr>
              <a:t>  </a:t>
            </a:r>
            <a:endParaRPr lang="it-IT" sz="1600" b="0" dirty="0">
              <a:sym typeface="Helvetica Light" charset="0"/>
            </a:endParaRPr>
          </a:p>
        </p:txBody>
      </p:sp>
      <p:sp>
        <p:nvSpPr>
          <p:cNvPr id="354308" name="Rectangle 4"/>
          <p:cNvSpPr>
            <a:spLocks/>
          </p:cNvSpPr>
          <p:nvPr/>
        </p:nvSpPr>
        <p:spPr bwMode="auto">
          <a:xfrm>
            <a:off x="452544" y="4208777"/>
            <a:ext cx="8461815" cy="245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/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Il test eseguito per verificare 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Helvetica Light" charset="0"/>
              </a:rPr>
              <a:t>l</a:t>
            </a:r>
            <a:r>
              <a:rPr lang="ja-JP" altLang="it-IT" sz="1600" dirty="0">
                <a:solidFill>
                  <a:srgbClr val="292934"/>
                </a:solidFill>
                <a:latin typeface="+mn-lt"/>
                <a:sym typeface="Helvetica Light" charset="0"/>
              </a:rPr>
              <a:t>’</a:t>
            </a:r>
            <a:r>
              <a:rPr lang="it-IT" altLang="ja-JP" sz="1600" dirty="0">
                <a:solidFill>
                  <a:srgbClr val="292934"/>
                </a:solidFill>
                <a:latin typeface="+mn-lt"/>
                <a:sym typeface="Helvetica Light" charset="0"/>
              </a:rPr>
              <a:t>abilità degli studenti di Informatica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nello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scrivere un codice di calcolo ha rivelato che non vi è sufficiente evidenza sperimentale per rigettare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ipotesi nulla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H0 secondo la quale il lavoro 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stato portato a termine in un tempo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pari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ai 25 minuti previsti dal docente. </a:t>
            </a:r>
            <a:endParaRPr lang="it-IT" altLang="ja-JP" sz="1600" b="0" dirty="0" smtClean="0">
              <a:solidFill>
                <a:srgbClr val="292934"/>
              </a:solidFill>
              <a:latin typeface="+mn-lt"/>
              <a:sym typeface="Helvetica Light" charset="0"/>
            </a:endParaRPr>
          </a:p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endParaRPr lang="it-IT" altLang="ja-JP" sz="800" b="0" dirty="0" smtClean="0">
              <a:solidFill>
                <a:srgbClr val="292934"/>
              </a:solidFill>
              <a:latin typeface="+mn-lt"/>
              <a:sym typeface="Helvetica Light" charset="0"/>
            </a:endParaRPr>
          </a:p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Il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livello di affidabilità scelto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=0.05 indica che accettiamo un rischio del 5% di commettere un errore di Tipo I. Poiché la misura è imprecisa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(le dimensioni del campione sono piccole) il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prof decide di eseguire il test con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 = 0.1 e di  proporre la prova ad un secondo gruppo di studenti più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numeroso.    </a:t>
            </a:r>
            <a:endParaRPr lang="it-IT" sz="1600" dirty="0">
              <a:solidFill>
                <a:srgbClr val="292934"/>
              </a:solidFill>
              <a:latin typeface="+mn-lt"/>
              <a:sym typeface="Helvetica Light" charset="0"/>
            </a:endParaRPr>
          </a:p>
        </p:txBody>
      </p:sp>
      <p:pic>
        <p:nvPicPr>
          <p:cNvPr id="103428" name="Picture 5" descr="dummy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 t="12599" r="8727" b="13464"/>
          <a:stretch>
            <a:fillRect/>
          </a:stretch>
        </p:blipFill>
        <p:spPr bwMode="auto">
          <a:xfrm>
            <a:off x="5640388" y="1146175"/>
            <a:ext cx="3240087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Text Box 6"/>
          <p:cNvSpPr txBox="1">
            <a:spLocks noChangeArrowheads="1"/>
          </p:cNvSpPr>
          <p:nvPr/>
        </p:nvSpPr>
        <p:spPr bwMode="auto">
          <a:xfrm>
            <a:off x="6287679" y="3705467"/>
            <a:ext cx="1887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FFFFFF"/>
                </a:solidFill>
                <a:latin typeface="Tahoma" charset="0"/>
                <a:hlinkClick r:id="rId4" invalidUrl="file://localhost/Volumes/TEMPDISK/TEMPDISK/DIDATTICA/ANALISI DATI/AA2014-15/Lezioni_Cap7-10B/Telefono.xls" action="ppaction://hlinkfile"/>
              </a:rPr>
              <a:t>Informatica</a:t>
            </a:r>
            <a:endParaRPr lang="it-IT" sz="2000" b="0" dirty="0">
              <a:solidFill>
                <a:srgbClr val="FFFFFF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701216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200" dirty="0">
                <a:latin typeface="Helvetica" charset="0"/>
              </a:rPr>
              <a:t>Errore di Tipo </a:t>
            </a:r>
            <a:r>
              <a:rPr lang="it-IT" sz="3200" dirty="0" smtClean="0">
                <a:latin typeface="Helvetica" charset="0"/>
              </a:rPr>
              <a:t>I </a:t>
            </a:r>
            <a:r>
              <a:rPr lang="it-IT" sz="3200" dirty="0">
                <a:latin typeface="Helvetica" charset="0"/>
              </a:rPr>
              <a:t>o Errore </a:t>
            </a:r>
            <a:r>
              <a:rPr lang="it-IT" sz="3200" dirty="0" smtClean="0">
                <a:latin typeface="Symbol" charset="0"/>
              </a:rPr>
              <a:t>a</a:t>
            </a:r>
            <a:endParaRPr lang="it-IT" sz="3200" dirty="0">
              <a:latin typeface="Symbol" charset="0"/>
            </a:endParaRPr>
          </a:p>
        </p:txBody>
      </p:sp>
      <p:sp>
        <p:nvSpPr>
          <p:cNvPr id="353284" name="Rectangle 4"/>
          <p:cNvSpPr>
            <a:spLocks/>
          </p:cNvSpPr>
          <p:nvPr/>
        </p:nvSpPr>
        <p:spPr bwMode="auto">
          <a:xfrm>
            <a:off x="431800" y="4369589"/>
            <a:ext cx="8247063" cy="2184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Il test eseguito sulla durata media delle 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Helvetica Light" charset="0"/>
              </a:rPr>
              <a:t>telefonate interurbane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ha messo in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luce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 che vi è sufficiente evidenza sperimentale per rigettare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ipotesi H0 che la durata delle telefonate non è variata. Il livello di affidabilità scelto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  <a:sym typeface="Helvetica Light" charset="0"/>
              </a:rPr>
              <a:t>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=0.05 indica che accettiamo un rischio del 5% di Rigettare H0 quando H0 è vera. </a:t>
            </a:r>
            <a:endParaRPr lang="it-IT" altLang="ja-JP" sz="1600" b="0" dirty="0" smtClean="0">
              <a:solidFill>
                <a:srgbClr val="292934"/>
              </a:solidFill>
              <a:latin typeface="+mn-lt"/>
              <a:sym typeface="Helvetica Light" charset="0"/>
            </a:endParaRPr>
          </a:p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endParaRPr lang="it-IT" altLang="ja-JP" sz="800" b="0" dirty="0" smtClean="0">
              <a:solidFill>
                <a:srgbClr val="292934"/>
              </a:solidFill>
              <a:latin typeface="+mn-lt"/>
              <a:sym typeface="Helvetica Light" charset="0"/>
            </a:endParaRPr>
          </a:p>
          <a:p>
            <a:pPr algn="just" defTabSz="411163" hangingPunct="0">
              <a:lnSpc>
                <a:spcPct val="110000"/>
              </a:lnSpc>
              <a:spcBef>
                <a:spcPct val="25000"/>
              </a:spcBef>
              <a:buClr>
                <a:schemeClr val="bg1"/>
              </a:buClr>
            </a:pP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Il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livello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di significatività 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  <a:sym typeface="Helvetica Light" charset="0"/>
              </a:rPr>
              <a:t>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= 0.05 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stato scelto perché è il livello comunemente usato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è appunto pari al 5%,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vista la precisione con cui si misura la durata delle telefonate il livello di affidabilità del potrebbe essere migliorato scegliendo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  <a:sym typeface="Helvetica Light" charset="0"/>
              </a:rPr>
              <a:t> a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  <a:sym typeface="Helvetica Light" charset="0"/>
              </a:rPr>
              <a:t>=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  <a:sym typeface="Helvetica Light" charset="0"/>
              </a:rPr>
              <a:t>0.01.</a:t>
            </a:r>
            <a:endParaRPr lang="it-IT" sz="1600" b="0" dirty="0">
              <a:solidFill>
                <a:srgbClr val="292934"/>
              </a:solidFill>
              <a:latin typeface="+mn-lt"/>
              <a:sym typeface="Helvetica Light" charset="0"/>
            </a:endParaRPr>
          </a:p>
        </p:txBody>
      </p:sp>
      <p:pic>
        <p:nvPicPr>
          <p:cNvPr id="104452" name="Picture 14" descr="dummy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 t="12599" r="8727" b="13464"/>
          <a:stretch>
            <a:fillRect/>
          </a:stretch>
        </p:blipFill>
        <p:spPr bwMode="auto">
          <a:xfrm>
            <a:off x="5579060" y="1189038"/>
            <a:ext cx="3240088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Text Box 16"/>
          <p:cNvSpPr txBox="1">
            <a:spLocks noChangeArrowheads="1"/>
          </p:cNvSpPr>
          <p:nvPr/>
        </p:nvSpPr>
        <p:spPr bwMode="auto">
          <a:xfrm>
            <a:off x="6845300" y="3903663"/>
            <a:ext cx="1887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chemeClr val="bg1"/>
                </a:solidFill>
                <a:latin typeface="Tahoma" charset="0"/>
                <a:hlinkClick r:id="rId3" action="ppaction://hlinkfile"/>
              </a:rPr>
              <a:t>Telefono</a:t>
            </a:r>
            <a:endParaRPr lang="it-IT" sz="2000" b="0" dirty="0">
              <a:solidFill>
                <a:schemeClr val="bg1"/>
              </a:solidFill>
              <a:latin typeface="Tahoma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79707" y="1363957"/>
            <a:ext cx="5095813" cy="278901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300163">
              <a:lnSpc>
                <a:spcPct val="110000"/>
              </a:lnSpc>
              <a:spcBef>
                <a:spcPts val="900"/>
              </a:spcBef>
              <a:buClrTx/>
              <a:buSzPct val="100000"/>
              <a:buFont typeface="Arial" pitchFamily="34" charset="0"/>
              <a:buNone/>
            </a:pPr>
            <a:r>
              <a:rPr lang="it-IT" sz="1600" b="0" dirty="0" smtClean="0">
                <a:sym typeface="Helvetica Light" charset="0"/>
              </a:rPr>
              <a:t>Il livello di significatività </a:t>
            </a:r>
            <a:r>
              <a:rPr lang="it-IT" sz="1600" b="0" dirty="0" smtClean="0">
                <a:cs typeface="Symbol" charset="2"/>
                <a:sym typeface="Helvetica Light" charset="0"/>
              </a:rPr>
              <a:t>a</a:t>
            </a:r>
            <a:r>
              <a:rPr lang="it-IT" sz="1600" b="0" dirty="0" smtClean="0">
                <a:sym typeface="Helvetica Light" charset="0"/>
              </a:rPr>
              <a:t> rappresenta la probabilità di commettere un errore di Tipo I. </a:t>
            </a:r>
          </a:p>
          <a:p>
            <a:pPr marL="0" indent="266700" algn="just" defTabSz="1300163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cs typeface="Symbol" charset="2"/>
                <a:sym typeface="Helvetica Light" charset="0"/>
              </a:rPr>
              <a:t>Per a</a:t>
            </a:r>
            <a:r>
              <a:rPr lang="it-IT" sz="1600" b="0" dirty="0" smtClean="0">
                <a:sym typeface="Helvetica Light" charset="0"/>
              </a:rPr>
              <a:t>=0.05 il rischio è pari a 5%;</a:t>
            </a:r>
          </a:p>
          <a:p>
            <a:pPr marL="0" indent="266700" algn="just" defTabSz="1300163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cs typeface="Symbol" charset="2"/>
                <a:sym typeface="Helvetica Light" charset="0"/>
              </a:rPr>
              <a:t>Per a</a:t>
            </a:r>
            <a:r>
              <a:rPr lang="it-IT" sz="1600" b="0" dirty="0" smtClean="0">
                <a:sym typeface="Helvetica Light" charset="0"/>
              </a:rPr>
              <a:t>=0.01 il rischio diminuisce ed è pari a 1%</a:t>
            </a:r>
          </a:p>
          <a:p>
            <a:pPr marL="0" indent="266700" algn="just" defTabSz="1300163">
              <a:lnSpc>
                <a:spcPct val="90000"/>
              </a:lnSpc>
              <a:spcBef>
                <a:spcPts val="900"/>
              </a:spcBef>
              <a:buClrTx/>
              <a:buSzPct val="100000"/>
              <a:buFont typeface="Wingdings" charset="0"/>
              <a:buChar char="§"/>
            </a:pPr>
            <a:r>
              <a:rPr lang="it-IT" sz="1600" b="0" dirty="0" smtClean="0">
                <a:sym typeface="Helvetica Light" charset="0"/>
              </a:rPr>
              <a:t>Per </a:t>
            </a:r>
            <a:r>
              <a:rPr lang="it-IT" sz="1600" b="0" dirty="0" smtClean="0">
                <a:cs typeface="Symbol" charset="2"/>
                <a:sym typeface="Helvetica Light" charset="0"/>
              </a:rPr>
              <a:t>a</a:t>
            </a:r>
            <a:r>
              <a:rPr lang="it-IT" sz="1600" b="0" dirty="0" smtClean="0">
                <a:sym typeface="Helvetica Light" charset="0"/>
              </a:rPr>
              <a:t>=0.10 il rischio aumenta e diviene 10%. </a:t>
            </a:r>
          </a:p>
          <a:p>
            <a:pPr marL="0" indent="0" algn="just" defTabSz="13001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ClrTx/>
              <a:buSzPct val="100000"/>
              <a:buFont typeface="Arial" pitchFamily="34" charset="0"/>
              <a:buNone/>
            </a:pPr>
            <a:r>
              <a:rPr lang="it-IT" sz="1600" b="0" dirty="0" smtClean="0">
                <a:sym typeface="Helvetica Light" charset="0"/>
              </a:rPr>
              <a:t>Il livello di significatività </a:t>
            </a:r>
            <a:r>
              <a:rPr lang="it-IT" sz="1600" b="0" dirty="0" smtClean="0">
                <a:cs typeface="Symbol" charset="2"/>
                <a:sym typeface="Helvetica Light" charset="0"/>
              </a:rPr>
              <a:t>a</a:t>
            </a:r>
            <a:r>
              <a:rPr lang="it-IT" sz="1600" b="0" dirty="0" smtClean="0">
                <a:sym typeface="Helvetica Light" charset="0"/>
              </a:rPr>
              <a:t> è scelto in base a vari fattori:</a:t>
            </a:r>
          </a:p>
          <a:p>
            <a:pPr marL="342900" indent="-342900" algn="just" defTabSz="1300163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sz="1600" b="0" dirty="0" smtClean="0">
                <a:sym typeface="Helvetica Light" charset="0"/>
              </a:rPr>
              <a:t>Precisione di misura dell’</a:t>
            </a:r>
            <a:r>
              <a:rPr lang="it-IT" altLang="ja-JP" sz="1600" b="0" dirty="0" smtClean="0">
                <a:sym typeface="Helvetica Light" charset="0"/>
              </a:rPr>
              <a:t>esperimento;</a:t>
            </a:r>
          </a:p>
          <a:p>
            <a:pPr marL="342900" indent="-342900" algn="just" defTabSz="1300163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altLang="ja-JP" sz="1600" b="0" dirty="0" smtClean="0">
                <a:sym typeface="Helvetica Light" charset="0"/>
              </a:rPr>
              <a:t>Le dimensioni del campione; </a:t>
            </a:r>
          </a:p>
          <a:p>
            <a:pPr marL="342900" indent="-342900" algn="just" defTabSz="1300163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+mj-lt"/>
              <a:buAutoNum type="arabicPeriod"/>
            </a:pPr>
            <a:r>
              <a:rPr lang="it-IT" altLang="ja-JP" sz="1600" b="0" dirty="0" smtClean="0">
                <a:sym typeface="Helvetica Light" charset="0"/>
              </a:rPr>
              <a:t>Le informazioni disponibili sul problema  </a:t>
            </a:r>
            <a:endParaRPr lang="it-IT" sz="1600" b="0" dirty="0">
              <a:sym typeface="Helvetica Ligh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417935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>
                <a:latin typeface="+mn-lt"/>
              </a:rPr>
              <a:t>Statistica Inferenziale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>
          <a:xfrm>
            <a:off x="242889" y="1444019"/>
            <a:ext cx="8776174" cy="5034629"/>
          </a:xfrm>
        </p:spPr>
        <p:txBody>
          <a:bodyPr>
            <a:noAutofit/>
          </a:bodyPr>
          <a:lstStyle/>
          <a:p>
            <a:pPr eaLnBrk="1" hangingPunct="1">
              <a:spcBef>
                <a:spcPts val="168"/>
              </a:spcBef>
              <a:spcAft>
                <a:spcPct val="20000"/>
              </a:spcAft>
              <a:buFont typeface="Wingdings" charset="2"/>
              <a:buChar char="§"/>
            </a:pPr>
            <a:r>
              <a:rPr lang="it-IT" sz="2000" b="1" dirty="0">
                <a:cs typeface="Calibri"/>
              </a:rPr>
              <a:t>Popolazione e Campione</a:t>
            </a:r>
          </a:p>
          <a:p>
            <a:pPr lvl="1" eaLnBrk="1" hangingPunct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Statistiche campionarie </a:t>
            </a:r>
            <a:r>
              <a:rPr lang="it-IT" sz="1800" u="sng" dirty="0" smtClean="0">
                <a:cs typeface="Calibri"/>
              </a:rPr>
              <a:t>(</a:t>
            </a:r>
            <a:r>
              <a:rPr lang="it-IT" sz="1800" i="1" dirty="0" err="1" smtClean="0">
                <a:cs typeface="Calibri"/>
              </a:rPr>
              <a:t>Xbar</a:t>
            </a:r>
            <a:r>
              <a:rPr lang="it-IT" sz="1800" dirty="0" smtClean="0">
                <a:cs typeface="Calibri"/>
              </a:rPr>
              <a:t>, </a:t>
            </a:r>
            <a:r>
              <a:rPr lang="it-IT" sz="1800" dirty="0" err="1">
                <a:cs typeface="Calibri"/>
              </a:rPr>
              <a:t>s</a:t>
            </a:r>
            <a:r>
              <a:rPr lang="it-IT" sz="1800" dirty="0">
                <a:cs typeface="Calibri"/>
              </a:rPr>
              <a:t>) </a:t>
            </a:r>
            <a:r>
              <a:rPr lang="it-IT" sz="1800" dirty="0">
                <a:cs typeface="Calibri"/>
                <a:sym typeface="Wingdings" charset="0"/>
              </a:rPr>
              <a:t></a:t>
            </a:r>
            <a:r>
              <a:rPr lang="it-IT" sz="1800" dirty="0">
                <a:cs typeface="Calibri"/>
              </a:rPr>
              <a:t> Parametri di popolazione </a:t>
            </a:r>
            <a:r>
              <a:rPr lang="it-IT" sz="1800" dirty="0"/>
              <a:t>(</a:t>
            </a:r>
            <a:r>
              <a:rPr lang="it-IT" sz="1800" dirty="0">
                <a:latin typeface="Symbol" charset="2"/>
                <a:cs typeface="Symbol" charset="2"/>
              </a:rPr>
              <a:t>m</a:t>
            </a:r>
            <a:r>
              <a:rPr lang="it-IT" sz="1800" dirty="0"/>
              <a:t>, </a:t>
            </a:r>
            <a:r>
              <a:rPr lang="it-IT" sz="1800" dirty="0" err="1">
                <a:latin typeface="Symbol" charset="2"/>
                <a:cs typeface="Symbol" charset="2"/>
              </a:rPr>
              <a:t>s</a:t>
            </a:r>
            <a:r>
              <a:rPr lang="it-IT" sz="1800" dirty="0"/>
              <a:t>)</a:t>
            </a:r>
          </a:p>
          <a:p>
            <a:pPr lvl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Media campionaria, </a:t>
            </a:r>
            <a:r>
              <a:rPr lang="it-IT" sz="1800" i="1" dirty="0" err="1" smtClean="0">
                <a:cs typeface="Calibri"/>
              </a:rPr>
              <a:t>Xbar</a:t>
            </a:r>
            <a:r>
              <a:rPr lang="it-IT" sz="1800" dirty="0" smtClean="0">
                <a:cs typeface="Calibri"/>
              </a:rPr>
              <a:t>, e distribuzione </a:t>
            </a:r>
            <a:r>
              <a:rPr lang="it-IT" sz="1800" dirty="0">
                <a:cs typeface="Calibri"/>
              </a:rPr>
              <a:t>di probabilità </a:t>
            </a:r>
            <a:r>
              <a:rPr lang="it-IT" sz="1800" dirty="0" smtClean="0">
                <a:cs typeface="Calibri"/>
              </a:rPr>
              <a:t>campionaria di </a:t>
            </a:r>
            <a:r>
              <a:rPr lang="it-IT" sz="1800" i="1" dirty="0" err="1" smtClean="0">
                <a:cs typeface="Calibri"/>
              </a:rPr>
              <a:t>Xbar</a:t>
            </a:r>
            <a:endParaRPr lang="it-IT" sz="1800" i="1" dirty="0">
              <a:cs typeface="Calibri"/>
            </a:endParaRPr>
          </a:p>
          <a:p>
            <a:pPr lvl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Stima puntuale e di intervallo della media </a:t>
            </a:r>
            <a:r>
              <a:rPr lang="it-IT" sz="18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it-IT" sz="1800" dirty="0"/>
              <a:t> </a:t>
            </a:r>
            <a:r>
              <a:rPr lang="it-IT" sz="1800" dirty="0" smtClean="0">
                <a:cs typeface="Calibri"/>
              </a:rPr>
              <a:t>a partire da </a:t>
            </a:r>
            <a:r>
              <a:rPr lang="it-IT" sz="1800" i="1" dirty="0" err="1">
                <a:cs typeface="Calibri"/>
              </a:rPr>
              <a:t>Xbar</a:t>
            </a:r>
            <a:endParaRPr lang="it-IT" sz="1800" i="1" u="sng" dirty="0"/>
          </a:p>
          <a:p>
            <a:pPr eaLnBrk="1" hangingPunct="1">
              <a:spcBef>
                <a:spcPts val="768"/>
              </a:spcBef>
              <a:spcAft>
                <a:spcPct val="20000"/>
              </a:spcAft>
              <a:buFont typeface="Wingdings" charset="2"/>
              <a:buChar char="§"/>
            </a:pPr>
            <a:r>
              <a:rPr lang="it-IT" sz="2000" b="1" dirty="0">
                <a:cs typeface="Calibri"/>
              </a:rPr>
              <a:t>Inferenza Statistica</a:t>
            </a:r>
          </a:p>
          <a:p>
            <a:pPr lvl="1" eaLnBrk="1" hangingPunct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Verifica di </a:t>
            </a:r>
            <a:r>
              <a:rPr lang="it-IT" sz="1800" i="1" dirty="0">
                <a:cs typeface="Calibri"/>
              </a:rPr>
              <a:t>significatività statistica </a:t>
            </a:r>
            <a:r>
              <a:rPr lang="it-IT" sz="1800" dirty="0">
                <a:cs typeface="Calibri"/>
              </a:rPr>
              <a:t>(Test </a:t>
            </a:r>
            <a:r>
              <a:rPr lang="it-IT" sz="1800" dirty="0" smtClean="0">
                <a:cs typeface="Calibri"/>
              </a:rPr>
              <a:t>di </a:t>
            </a:r>
            <a:r>
              <a:rPr lang="it-IT" sz="1800" dirty="0">
                <a:cs typeface="Calibri"/>
              </a:rPr>
              <a:t>Ipotesi)</a:t>
            </a:r>
          </a:p>
          <a:p>
            <a:pPr lvl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Ipotesi zero </a:t>
            </a:r>
            <a:r>
              <a:rPr lang="it-IT" sz="1800" i="1" dirty="0">
                <a:cs typeface="Calibri"/>
              </a:rPr>
              <a:t>H0</a:t>
            </a:r>
            <a:r>
              <a:rPr lang="it-IT" sz="1800" dirty="0">
                <a:cs typeface="Calibri"/>
              </a:rPr>
              <a:t> e Ipotesi alternativa</a:t>
            </a:r>
            <a:r>
              <a:rPr lang="it-IT" sz="1800" dirty="0"/>
              <a:t> </a:t>
            </a:r>
            <a:r>
              <a:rPr lang="it-IT" sz="1800" i="1" dirty="0"/>
              <a:t>H1</a:t>
            </a:r>
          </a:p>
          <a:p>
            <a:pPr lvl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Test a </a:t>
            </a:r>
            <a:r>
              <a:rPr lang="it-IT" sz="1800" i="1" u="sng" dirty="0">
                <a:cs typeface="Calibri"/>
              </a:rPr>
              <a:t>una coda </a:t>
            </a:r>
            <a:r>
              <a:rPr lang="it-IT" sz="1800" dirty="0">
                <a:cs typeface="Calibri"/>
              </a:rPr>
              <a:t>e a </a:t>
            </a:r>
            <a:r>
              <a:rPr lang="it-IT" sz="1800" i="1" dirty="0">
                <a:cs typeface="Calibri"/>
              </a:rPr>
              <a:t>due code</a:t>
            </a:r>
            <a:r>
              <a:rPr lang="it-IT" sz="1800" dirty="0">
                <a:cs typeface="Calibri"/>
              </a:rPr>
              <a:t>, livello di significatività </a:t>
            </a:r>
            <a:r>
              <a:rPr lang="it-IT" sz="1800" dirty="0">
                <a:latin typeface="Symbol" charset="2"/>
                <a:ea typeface="Symbol" charset="2"/>
                <a:cs typeface="Symbol" charset="2"/>
              </a:rPr>
              <a:t>a</a:t>
            </a:r>
          </a:p>
          <a:p>
            <a:pPr lvl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Errori tipo I </a:t>
            </a:r>
            <a:r>
              <a:rPr lang="it-IT" sz="1800" dirty="0"/>
              <a:t>(</a:t>
            </a:r>
            <a:r>
              <a:rPr lang="it-IT" sz="1800" i="1" dirty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it-IT" sz="1800" dirty="0"/>
              <a:t>)</a:t>
            </a:r>
            <a:r>
              <a:rPr lang="it-IT" sz="1800" dirty="0" smtClean="0"/>
              <a:t>, </a:t>
            </a:r>
            <a:r>
              <a:rPr lang="it-IT" sz="1800" dirty="0">
                <a:cs typeface="Calibri"/>
              </a:rPr>
              <a:t>Tipo II </a:t>
            </a:r>
            <a:r>
              <a:rPr lang="it-IT" sz="1800" dirty="0"/>
              <a:t>(</a:t>
            </a:r>
            <a:r>
              <a:rPr lang="it-IT" sz="1800" i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it-IT" sz="1800" dirty="0"/>
              <a:t>)</a:t>
            </a:r>
          </a:p>
          <a:p>
            <a:pPr eaLnBrk="1" hangingPunct="1">
              <a:spcBef>
                <a:spcPts val="768"/>
              </a:spcBef>
              <a:spcAft>
                <a:spcPct val="20000"/>
              </a:spcAft>
              <a:buFont typeface="Wingdings" charset="2"/>
              <a:buChar char="§"/>
            </a:pPr>
            <a:r>
              <a:rPr lang="it-IT" sz="2000" b="1" dirty="0" smtClean="0">
                <a:cs typeface="Calibri"/>
              </a:rPr>
              <a:t>Inferenza sulla media di popolazione </a:t>
            </a:r>
            <a:r>
              <a:rPr lang="it-IT" sz="2000" b="1" dirty="0" smtClean="0">
                <a:latin typeface="Symbol" charset="2"/>
                <a:cs typeface="Symbol" charset="2"/>
              </a:rPr>
              <a:t>m</a:t>
            </a:r>
            <a:r>
              <a:rPr lang="it-IT" sz="2000" b="1" dirty="0" smtClean="0"/>
              <a:t>  </a:t>
            </a:r>
            <a:endParaRPr lang="it-IT" sz="2000" b="1" dirty="0"/>
          </a:p>
          <a:p>
            <a:pPr lvl="1" eaLnBrk="1" hangingPunct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Test </a:t>
            </a:r>
            <a:r>
              <a:rPr lang="it-IT" sz="1800" i="1" dirty="0">
                <a:cs typeface="Calibri"/>
              </a:rPr>
              <a:t>z</a:t>
            </a:r>
            <a:r>
              <a:rPr lang="it-IT" sz="1800" dirty="0">
                <a:cs typeface="Calibri"/>
              </a:rPr>
              <a:t> e Test </a:t>
            </a:r>
            <a:r>
              <a:rPr lang="it-IT" sz="1800" i="1" dirty="0" smtClean="0">
                <a:cs typeface="Calibri"/>
              </a:rPr>
              <a:t>t </a:t>
            </a:r>
            <a:r>
              <a:rPr lang="it-IT" sz="1800" dirty="0" smtClean="0">
                <a:cs typeface="Calibri"/>
              </a:rPr>
              <a:t>per </a:t>
            </a:r>
            <a:r>
              <a:rPr lang="it-IT" sz="1800" dirty="0">
                <a:cs typeface="Calibri"/>
              </a:rPr>
              <a:t>grandi e </a:t>
            </a:r>
            <a:r>
              <a:rPr lang="it-IT" sz="1800" dirty="0" smtClean="0">
                <a:cs typeface="Calibri"/>
              </a:rPr>
              <a:t>piccoli; dimensioni </a:t>
            </a:r>
            <a:r>
              <a:rPr lang="it-IT" sz="1800" dirty="0">
                <a:cs typeface="Calibri"/>
              </a:rPr>
              <a:t>del </a:t>
            </a:r>
            <a:r>
              <a:rPr lang="it-IT" sz="1800" dirty="0" smtClean="0">
                <a:cs typeface="Calibri"/>
              </a:rPr>
              <a:t>campione </a:t>
            </a:r>
            <a:r>
              <a:rPr lang="it-IT" sz="1800" i="1" dirty="0" smtClean="0"/>
              <a:t>n</a:t>
            </a:r>
            <a:endParaRPr lang="it-IT" sz="1800" i="1" dirty="0"/>
          </a:p>
          <a:p>
            <a:pPr lvl="1" eaLnBrk="1" hangingPunct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>
                <a:cs typeface="Calibri"/>
              </a:rPr>
              <a:t>Distribuzione Normale Standard</a:t>
            </a:r>
            <a:r>
              <a:rPr lang="it-IT" sz="1800" i="1" dirty="0">
                <a:cs typeface="Calibri"/>
              </a:rPr>
              <a:t> </a:t>
            </a:r>
            <a:r>
              <a:rPr lang="it-IT" sz="1800" dirty="0">
                <a:cs typeface="Calibri"/>
              </a:rPr>
              <a:t> e </a:t>
            </a:r>
            <a:r>
              <a:rPr lang="it-IT" sz="1800" i="1" dirty="0">
                <a:cs typeface="Calibri"/>
              </a:rPr>
              <a:t>t</a:t>
            </a:r>
            <a:r>
              <a:rPr lang="it-IT" sz="1800" dirty="0">
                <a:cs typeface="Calibri"/>
              </a:rPr>
              <a:t>-</a:t>
            </a:r>
            <a:r>
              <a:rPr lang="it-IT" sz="1800" dirty="0" err="1">
                <a:cs typeface="Calibri"/>
              </a:rPr>
              <a:t>student</a:t>
            </a:r>
            <a:endParaRPr lang="it-IT" sz="1800" dirty="0">
              <a:cs typeface="Calibri"/>
            </a:endParaRPr>
          </a:p>
          <a:p>
            <a:pPr eaLnBrk="1" hangingPunct="1">
              <a:spcBef>
                <a:spcPts val="768"/>
              </a:spcBef>
              <a:spcAft>
                <a:spcPct val="20000"/>
              </a:spcAft>
              <a:buFont typeface="Wingdings" charset="2"/>
              <a:buChar char="§"/>
            </a:pPr>
            <a:r>
              <a:rPr lang="it-IT" sz="2000" b="1" dirty="0">
                <a:cs typeface="Calibri"/>
              </a:rPr>
              <a:t>Inferenza sulla media di 2 popolazioni</a:t>
            </a:r>
            <a:r>
              <a:rPr lang="it-IT" sz="2000" b="1" dirty="0"/>
              <a:t>: </a:t>
            </a:r>
            <a:r>
              <a:rPr lang="it-IT" sz="2000" b="1" dirty="0">
                <a:latin typeface="Symbol" charset="2"/>
                <a:cs typeface="Symbol" charset="2"/>
              </a:rPr>
              <a:t>m</a:t>
            </a:r>
            <a:r>
              <a:rPr lang="it-IT" sz="2000" b="1" dirty="0"/>
              <a:t>1- </a:t>
            </a:r>
            <a:r>
              <a:rPr lang="it-IT" sz="2000" b="1" dirty="0">
                <a:latin typeface="Symbol" charset="2"/>
                <a:cs typeface="Symbol" charset="2"/>
              </a:rPr>
              <a:t>m</a:t>
            </a:r>
            <a:r>
              <a:rPr lang="it-IT" sz="2000" b="1" dirty="0"/>
              <a:t>2</a:t>
            </a:r>
          </a:p>
          <a:p>
            <a:pPr lvl="1" eaLnBrk="1" hangingPunct="1">
              <a:spcBef>
                <a:spcPts val="168"/>
              </a:spcBef>
              <a:buFont typeface="Wingdings" charset="2"/>
              <a:buChar char="§"/>
            </a:pPr>
            <a:r>
              <a:rPr lang="it-IT" sz="1800" dirty="0"/>
              <a:t>Campioni indipendenti ed </a:t>
            </a:r>
            <a:r>
              <a:rPr lang="it-IT" sz="1800" dirty="0" smtClean="0"/>
              <a:t>appaiati</a:t>
            </a:r>
            <a:endParaRPr lang="it-IT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6713"/>
            <a:ext cx="7772400" cy="779462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+mn-lt"/>
              </a:rPr>
              <a:t>Errore Tipo I (</a:t>
            </a:r>
            <a:r>
              <a:rPr lang="it-IT" sz="4000" b="0" dirty="0">
                <a:latin typeface="Symbol" charset="2"/>
                <a:cs typeface="Symbol" charset="2"/>
              </a:rPr>
              <a:t>a</a:t>
            </a:r>
            <a:r>
              <a:rPr lang="it-IT" sz="4000" b="0" dirty="0">
                <a:latin typeface="+mn-lt"/>
              </a:rPr>
              <a:t>) e Tipo II (</a:t>
            </a:r>
            <a:r>
              <a:rPr lang="it-IT" sz="4000" b="0" dirty="0">
                <a:latin typeface="Symbol" charset="2"/>
                <a:cs typeface="Symbol" charset="2"/>
              </a:rPr>
              <a:t>b</a:t>
            </a:r>
            <a:r>
              <a:rPr lang="it-IT" sz="4000" b="0" dirty="0">
                <a:latin typeface="+mn-lt"/>
              </a:rPr>
              <a:t>)</a:t>
            </a:r>
            <a:r>
              <a:rPr lang="it-IT" dirty="0">
                <a:latin typeface="+mn-lt"/>
              </a:rPr>
              <a:t>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95313" y="4019100"/>
            <a:ext cx="8056563" cy="2476500"/>
            <a:chOff x="375" y="2496"/>
            <a:chExt cx="5075" cy="1560"/>
          </a:xfrm>
        </p:grpSpPr>
        <p:sp>
          <p:nvSpPr>
            <p:cNvPr id="102406" name="Text Box 3"/>
            <p:cNvSpPr txBox="1">
              <a:spLocks noChangeArrowheads="1"/>
            </p:cNvSpPr>
            <p:nvPr/>
          </p:nvSpPr>
          <p:spPr bwMode="auto">
            <a:xfrm>
              <a:off x="375" y="2496"/>
              <a:ext cx="5056" cy="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contenuto della lattina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è in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media pari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 12 once, il campione esaminato ha un  valore medio di circa 12 once e quindi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correttamente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accettiamo H0</a:t>
              </a:r>
            </a:p>
            <a:p>
              <a:pPr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contenuto della lattina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è inferiore a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12 once ma il campione estratto ha media pari o maggiore di 12 once ed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erroneamente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non rifiutiamo H0</a:t>
              </a:r>
            </a:p>
          </p:txBody>
        </p:sp>
        <p:sp>
          <p:nvSpPr>
            <p:cNvPr id="102407" name="Text Box 4"/>
            <p:cNvSpPr txBox="1">
              <a:spLocks noChangeArrowheads="1"/>
            </p:cNvSpPr>
            <p:nvPr/>
          </p:nvSpPr>
          <p:spPr bwMode="auto">
            <a:xfrm>
              <a:off x="409" y="3198"/>
              <a:ext cx="5041" cy="858"/>
            </a:xfrm>
            <a:prstGeom prst="rect">
              <a:avLst/>
            </a:prstGeom>
            <a:solidFill>
              <a:srgbClr val="FFF4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errore di </a:t>
              </a:r>
              <a:r>
                <a:rPr lang="it-IT" altLang="ja-JP" sz="1400" dirty="0">
                  <a:solidFill>
                    <a:srgbClr val="292934"/>
                  </a:solidFill>
                  <a:latin typeface="+mn-lt"/>
                </a:rPr>
                <a:t>Tipo II 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è 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errore commesso quando </a:t>
              </a:r>
              <a:r>
                <a:rPr lang="it-IT" altLang="ja-JP" sz="1400" u="sng" dirty="0">
                  <a:solidFill>
                    <a:srgbClr val="292934"/>
                  </a:solidFill>
                  <a:latin typeface="+mn-lt"/>
                </a:rPr>
                <a:t>una ipotesi nulla falsa </a:t>
              </a:r>
              <a:r>
                <a:rPr lang="it-IT" altLang="ja-JP" sz="1400" u="sng" dirty="0" smtClean="0">
                  <a:solidFill>
                    <a:srgbClr val="292934"/>
                  </a:solidFill>
                  <a:latin typeface="+mn-lt"/>
                </a:rPr>
                <a:t>non è</a:t>
              </a:r>
              <a:r>
                <a:rPr lang="it-IT" altLang="ja-JP" sz="1400" b="0" u="sng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altLang="ja-JP" sz="1400" u="sng" dirty="0" smtClean="0">
                  <a:solidFill>
                    <a:srgbClr val="292934"/>
                  </a:solidFill>
                  <a:latin typeface="+mn-lt"/>
                </a:rPr>
                <a:t>rifiutata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+mn-lt"/>
                </a:rPr>
                <a:t>. 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Il valore b rappresenta la probabilità di commettere un errore di Tipo II.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b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= </a:t>
              </a:r>
              <a:r>
                <a:rPr lang="it-IT" sz="1400" i="1" dirty="0">
                  <a:solidFill>
                    <a:srgbClr val="292934"/>
                  </a:solidFill>
                  <a:latin typeface="+mn-lt"/>
                </a:rPr>
                <a:t>P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(H0 è non rifiutata | H0 è falsa)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  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valore 1-</a:t>
              </a:r>
              <a:r>
                <a:rPr lang="it-IT" sz="140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b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è detto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Potenza del test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e rappresenta la probabilità di non commettere un errore di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Tipo II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cioè di </a:t>
              </a:r>
              <a:r>
                <a:rPr lang="it-IT" sz="1400" u="sng" dirty="0" smtClean="0">
                  <a:solidFill>
                    <a:srgbClr val="292934"/>
                  </a:solidFill>
                  <a:latin typeface="+mn-lt"/>
                </a:rPr>
                <a:t>rifiutare H0 quando questa è falsa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. </a:t>
              </a:r>
              <a:endParaRPr lang="it-IT" sz="1400" b="0" dirty="0">
                <a:solidFill>
                  <a:srgbClr val="292934"/>
                </a:solidFill>
                <a:latin typeface="+mn-lt"/>
              </a:endParaRPr>
            </a:p>
          </p:txBody>
        </p:sp>
      </p:grpSp>
      <p:grpSp>
        <p:nvGrpSpPr>
          <p:cNvPr id="4" name="Gruppo 3"/>
          <p:cNvGrpSpPr/>
          <p:nvPr/>
        </p:nvGrpSpPr>
        <p:grpSpPr>
          <a:xfrm>
            <a:off x="595313" y="1619547"/>
            <a:ext cx="8026400" cy="2280941"/>
            <a:chOff x="595313" y="1619547"/>
            <a:chExt cx="8026400" cy="2280941"/>
          </a:xfrm>
        </p:grpSpPr>
        <p:sp>
          <p:nvSpPr>
            <p:cNvPr id="102403" name="Text Box 5"/>
            <p:cNvSpPr txBox="1">
              <a:spLocks noChangeArrowheads="1"/>
            </p:cNvSpPr>
            <p:nvPr/>
          </p:nvSpPr>
          <p:spPr bwMode="auto">
            <a:xfrm>
              <a:off x="595313" y="2738438"/>
              <a:ext cx="8014195" cy="1162050"/>
            </a:xfrm>
            <a:prstGeom prst="rect">
              <a:avLst/>
            </a:prstGeom>
            <a:solidFill>
              <a:srgbClr val="FFF4D6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errore di </a:t>
              </a:r>
              <a:r>
                <a:rPr lang="it-IT" altLang="ja-JP" sz="1400" dirty="0">
                  <a:solidFill>
                    <a:srgbClr val="292934"/>
                  </a:solidFill>
                  <a:latin typeface="+mn-lt"/>
                </a:rPr>
                <a:t>Tipo I 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è l</a:t>
              </a:r>
              <a:r>
                <a:rPr lang="ja-JP" altLang="it-IT" sz="1400" b="0" dirty="0">
                  <a:solidFill>
                    <a:srgbClr val="292934"/>
                  </a:solidFill>
                  <a:latin typeface="+mn-lt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errore commesso quando </a:t>
              </a:r>
              <a:r>
                <a:rPr lang="it-IT" altLang="ja-JP" sz="1400" dirty="0">
                  <a:solidFill>
                    <a:srgbClr val="292934"/>
                  </a:solidFill>
                  <a:latin typeface="+mn-lt"/>
                </a:rPr>
                <a:t>una ipotesi nulla </a:t>
              </a:r>
              <a:r>
                <a:rPr lang="it-IT" altLang="ja-JP" sz="1400" dirty="0" smtClean="0">
                  <a:solidFill>
                    <a:srgbClr val="292934"/>
                  </a:solidFill>
                  <a:latin typeface="+mn-lt"/>
                </a:rPr>
                <a:t>vera,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altLang="ja-JP" sz="1400" dirty="0">
                  <a:solidFill>
                    <a:srgbClr val="292934"/>
                  </a:solidFill>
                  <a:latin typeface="+mn-lt"/>
                </a:rPr>
                <a:t>è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altLang="ja-JP" sz="1400" dirty="0">
                  <a:solidFill>
                    <a:srgbClr val="292934"/>
                  </a:solidFill>
                  <a:latin typeface="+mn-lt"/>
                </a:rPr>
                <a:t>rifiutata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</a:rPr>
                <a:t>.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a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= </a:t>
              </a:r>
              <a:r>
                <a:rPr lang="it-IT" sz="1400" i="1" dirty="0">
                  <a:solidFill>
                    <a:srgbClr val="292934"/>
                  </a:solidFill>
                  <a:latin typeface="+mn-lt"/>
                </a:rPr>
                <a:t>P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(H0 è rifiutata | H0 è vera)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  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valore a è detto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livello di significatività del test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, e rappresenta la probabilità di commettere un errore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Tipo I</a:t>
              </a:r>
            </a:p>
          </p:txBody>
        </p:sp>
        <p:sp>
          <p:nvSpPr>
            <p:cNvPr id="102404" name="Text Box 6"/>
            <p:cNvSpPr txBox="1">
              <a:spLocks noChangeArrowheads="1"/>
            </p:cNvSpPr>
            <p:nvPr/>
          </p:nvSpPr>
          <p:spPr bwMode="auto">
            <a:xfrm>
              <a:off x="595313" y="1619547"/>
              <a:ext cx="8026400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3538" indent="-3635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contenuto della lattina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è in media </a:t>
              </a:r>
              <a:r>
                <a:rPr lang="it-IT" sz="1400" u="sng" dirty="0" smtClean="0">
                  <a:solidFill>
                    <a:srgbClr val="292934"/>
                  </a:solidFill>
                  <a:latin typeface="+mn-lt"/>
                </a:rPr>
                <a:t>uguale</a:t>
              </a:r>
              <a:r>
                <a:rPr lang="it-IT" sz="140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 12 once, ma la media del campione analizzato, </a:t>
              </a:r>
              <a:r>
                <a:rPr lang="it-IT" sz="1400" b="0" i="1" dirty="0" err="1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400" b="0" i="1" dirty="0">
                  <a:solidFill>
                    <a:srgbClr val="292934"/>
                  </a:solidFill>
                  <a:latin typeface="+mn-lt"/>
                </a:rPr>
                <a:t>,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è minore del valore dichiarato ed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erroneamente rifiutiamo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H0</a:t>
              </a:r>
            </a:p>
            <a:p>
              <a:pPr algn="just" eaLnBrk="1" hangingPunct="1">
                <a:spcBef>
                  <a:spcPct val="50000"/>
                </a:spcBef>
                <a:buFontTx/>
                <a:buAutoNum type="arabicPeriod"/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Il contenuto medio della lattina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è realmente inferiore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a 12 once, la media, </a:t>
              </a:r>
              <a:r>
                <a:rPr lang="it-IT" sz="1400" b="0" i="1" dirty="0" err="1">
                  <a:solidFill>
                    <a:srgbClr val="292934"/>
                  </a:solidFill>
                  <a:latin typeface="+mn-lt"/>
                </a:rPr>
                <a:t>Xbar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, calcolata dal campione ha messo in evidenza questa discrepanza e </a:t>
              </a:r>
              <a:r>
                <a:rPr lang="it-IT" sz="1400" u="sng" dirty="0">
                  <a:solidFill>
                    <a:srgbClr val="292934"/>
                  </a:solidFill>
                  <a:latin typeface="+mn-lt"/>
                </a:rPr>
                <a:t>correttamente rifiutiamo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H0</a:t>
              </a:r>
            </a:p>
          </p:txBody>
        </p:sp>
      </p:grpSp>
      <p:sp>
        <p:nvSpPr>
          <p:cNvPr id="102405" name="Text Box 7"/>
          <p:cNvSpPr txBox="1">
            <a:spLocks noChangeArrowheads="1"/>
          </p:cNvSpPr>
          <p:nvPr/>
        </p:nvSpPr>
        <p:spPr bwMode="auto">
          <a:xfrm>
            <a:off x="1030288" y="1206500"/>
            <a:ext cx="7083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20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2000" b="0" dirty="0">
                <a:solidFill>
                  <a:srgbClr val="292934"/>
                </a:solidFill>
                <a:latin typeface="+mn-lt"/>
                <a:sym typeface="Symbol" charset="0"/>
              </a:rPr>
              <a:t> 12;		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H1: </a:t>
            </a:r>
            <a:r>
              <a:rPr lang="it-IT" sz="20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 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&lt;</a:t>
            </a:r>
            <a:r>
              <a:rPr lang="it-IT" sz="2000" b="0" dirty="0">
                <a:solidFill>
                  <a:srgbClr val="292934"/>
                </a:solidFill>
                <a:latin typeface="+mn-lt"/>
                <a:sym typeface="Symbol" charset="0"/>
              </a:rPr>
              <a:t> 12</a:t>
            </a:r>
            <a:endParaRPr lang="it-IT" sz="2000" b="0" dirty="0">
              <a:solidFill>
                <a:srgbClr val="29293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1206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/>
          <p:cNvSpPr>
            <a:spLocks noGrp="1" noChangeArrowheads="1"/>
          </p:cNvSpPr>
          <p:nvPr>
            <p:ph type="title"/>
          </p:nvPr>
        </p:nvSpPr>
        <p:spPr>
          <a:xfrm>
            <a:off x="314325" y="276225"/>
            <a:ext cx="8418513" cy="1166267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+mn-lt"/>
              </a:rPr>
              <a:t>Errori </a:t>
            </a:r>
            <a:r>
              <a:rPr lang="it-IT" sz="3600" b="0" dirty="0">
                <a:latin typeface="Symbol" charset="2"/>
                <a:cs typeface="Symbol" charset="2"/>
              </a:rPr>
              <a:t>a</a:t>
            </a:r>
            <a:r>
              <a:rPr lang="it-IT" sz="3600" b="0" dirty="0">
                <a:latin typeface="+mn-lt"/>
              </a:rPr>
              <a:t> e </a:t>
            </a:r>
            <a:r>
              <a:rPr lang="it-IT" sz="3600" dirty="0">
                <a:latin typeface="Symbol" charset="2"/>
                <a:cs typeface="Symbol" charset="2"/>
              </a:rPr>
              <a:t>b</a:t>
            </a:r>
            <a:r>
              <a:rPr lang="it-IT" sz="3600" b="0" dirty="0">
                <a:latin typeface="+mn-lt"/>
              </a:rPr>
              <a:t> - Potenza del Test</a:t>
            </a:r>
            <a:br>
              <a:rPr lang="it-IT" sz="3600" b="0" dirty="0">
                <a:latin typeface="+mn-lt"/>
              </a:rPr>
            </a:br>
            <a:r>
              <a:rPr lang="it-IT" sz="3200" b="0" dirty="0">
                <a:latin typeface="+mn-lt"/>
              </a:rPr>
              <a:t>Dipendenza dalle Dimensioni del campione</a:t>
            </a:r>
          </a:p>
        </p:txBody>
      </p:sp>
      <p:graphicFrame>
        <p:nvGraphicFramePr>
          <p:cNvPr id="83039" name="Group 9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83888601"/>
              </p:ext>
            </p:extLst>
          </p:nvPr>
        </p:nvGraphicFramePr>
        <p:xfrm>
          <a:off x="909638" y="1681163"/>
          <a:ext cx="7292975" cy="159067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74762"/>
                <a:gridCol w="1695450"/>
                <a:gridCol w="2087563"/>
                <a:gridCol w="2235200"/>
              </a:tblGrid>
              <a:tr h="403225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Situazione Effettiva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03225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H0 è vera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H0 è falsa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</a:tr>
              <a:tr h="3984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Decisione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Non rifiuto H0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Decisione corretta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Errore Tipo II o b 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</a:tr>
              <a:tr h="38576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Rifiuto H0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Errore Tipo I o a</a:t>
                      </a: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Decisione corretta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05474" name="Text Box 5"/>
          <p:cNvSpPr txBox="1">
            <a:spLocks noChangeArrowheads="1"/>
          </p:cNvSpPr>
          <p:nvPr/>
        </p:nvSpPr>
        <p:spPr bwMode="auto">
          <a:xfrm>
            <a:off x="497182" y="3686601"/>
            <a:ext cx="807085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algn="just" eaLnBrk="1" hangingPunct="1">
              <a:spcBef>
                <a:spcPct val="50000"/>
              </a:spcBef>
              <a:buFont typeface="Arial"/>
              <a:buChar char="•"/>
            </a:pPr>
            <a:r>
              <a:rPr lang="it-IT" sz="1600" b="0" dirty="0" smtClean="0">
                <a:latin typeface="+mn-lt"/>
              </a:rPr>
              <a:t>È possibile ridurre </a:t>
            </a:r>
            <a:r>
              <a:rPr lang="it-IT" sz="1600" b="0" dirty="0">
                <a:latin typeface="+mn-lt"/>
              </a:rPr>
              <a:t>la probabilità di commettere un errore di Tipo </a:t>
            </a:r>
            <a:r>
              <a:rPr lang="it-IT" sz="1600" b="0" dirty="0" smtClean="0">
                <a:latin typeface="+mn-lt"/>
              </a:rPr>
              <a:t>I </a:t>
            </a:r>
            <a:r>
              <a:rPr lang="it-IT" sz="1600" b="0" dirty="0">
                <a:latin typeface="+mn-lt"/>
              </a:rPr>
              <a:t>o II? </a:t>
            </a:r>
          </a:p>
          <a:p>
            <a:pPr marL="285750" indent="-285750" algn="just" eaLnBrk="1" hangingPunct="1">
              <a:spcBef>
                <a:spcPct val="50000"/>
              </a:spcBef>
              <a:buFont typeface="Arial"/>
              <a:buChar char="•"/>
            </a:pPr>
            <a:r>
              <a:rPr lang="it-IT" sz="1600" b="0" dirty="0">
                <a:latin typeface="+mn-lt"/>
              </a:rPr>
              <a:t>Gli errori che si possono verificare in un test di </a:t>
            </a:r>
            <a:r>
              <a:rPr lang="it-IT" sz="1600" b="0" dirty="0" smtClean="0">
                <a:latin typeface="+mn-lt"/>
              </a:rPr>
              <a:t>ipotesi di </a:t>
            </a:r>
            <a:r>
              <a:rPr lang="it-IT" sz="1600" b="0" dirty="0">
                <a:latin typeface="+mn-lt"/>
              </a:rPr>
              <a:t>Tipo I e di Tipo II sono fra loro </a:t>
            </a:r>
            <a:r>
              <a:rPr lang="it-IT" sz="1600" b="0" dirty="0" smtClean="0">
                <a:latin typeface="+mn-lt"/>
              </a:rPr>
              <a:t>dipendenti</a:t>
            </a:r>
            <a:r>
              <a:rPr lang="it-IT" sz="1600" b="0" dirty="0">
                <a:latin typeface="+mn-lt"/>
              </a:rPr>
              <a:t>?</a:t>
            </a:r>
          </a:p>
          <a:p>
            <a:pPr marL="269875" indent="0" algn="just" eaLnBrk="1" hangingPunct="1">
              <a:spcBef>
                <a:spcPct val="50000"/>
              </a:spcBef>
            </a:pPr>
            <a:r>
              <a:rPr lang="it-IT" sz="1600" b="0" dirty="0" smtClean="0">
                <a:latin typeface="+mn-lt"/>
              </a:rPr>
              <a:t>In un test di ipotesi eseguito su un campione di dimensione pari ad </a:t>
            </a:r>
            <a:r>
              <a:rPr lang="it-IT" sz="1600" b="0" i="1" dirty="0" err="1" smtClean="0">
                <a:latin typeface="+mn-lt"/>
              </a:rPr>
              <a:t>n</a:t>
            </a:r>
            <a:r>
              <a:rPr lang="it-IT" sz="1600" b="0" dirty="0" smtClean="0">
                <a:latin typeface="+mn-lt"/>
              </a:rPr>
              <a:t> non è possibile diminuire simultaneamente i valori di </a:t>
            </a:r>
            <a:r>
              <a:rPr lang="it-IT" sz="1600" b="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+mn-lt"/>
              </a:rPr>
              <a:t> e di </a:t>
            </a:r>
            <a:r>
              <a:rPr lang="it-IT" sz="1600" b="0" dirty="0" smtClean="0">
                <a:latin typeface="Symbol" charset="2"/>
                <a:cs typeface="Symbol" charset="2"/>
              </a:rPr>
              <a:t>b</a:t>
            </a:r>
            <a:r>
              <a:rPr lang="it-IT" sz="1600" b="0" dirty="0" smtClean="0">
                <a:latin typeface="+mn-lt"/>
              </a:rPr>
              <a:t>: se </a:t>
            </a:r>
            <a:r>
              <a:rPr lang="it-IT" sz="1600" dirty="0" smtClean="0">
                <a:latin typeface="+mn-lt"/>
              </a:rPr>
              <a:t>diminuiamo il valore di </a:t>
            </a:r>
            <a:r>
              <a:rPr lang="it-IT" sz="1600" dirty="0" smtClean="0">
                <a:latin typeface="Symbol" charset="2"/>
                <a:cs typeface="Symbol" charset="2"/>
              </a:rPr>
              <a:t>a</a:t>
            </a:r>
            <a:r>
              <a:rPr lang="it-IT" sz="1600" dirty="0" smtClean="0">
                <a:latin typeface="+mn-lt"/>
              </a:rPr>
              <a:t> contemporaneamente aumenta il valore di </a:t>
            </a:r>
            <a:r>
              <a:rPr lang="it-IT" sz="1600" dirty="0" smtClean="0">
                <a:latin typeface="Symbol" charset="2"/>
                <a:cs typeface="Symbol" charset="2"/>
              </a:rPr>
              <a:t>b</a:t>
            </a:r>
            <a:r>
              <a:rPr lang="it-IT" sz="1600" dirty="0" smtClean="0">
                <a:latin typeface="+mn-lt"/>
              </a:rPr>
              <a:t> e viceversa</a:t>
            </a:r>
            <a:r>
              <a:rPr lang="it-IT" sz="1600" b="0" dirty="0" smtClean="0">
                <a:latin typeface="+mn-lt"/>
              </a:rPr>
              <a:t>. </a:t>
            </a:r>
            <a:endParaRPr lang="it-IT" sz="1600" b="0" dirty="0">
              <a:latin typeface="+mn-lt"/>
            </a:endParaRPr>
          </a:p>
          <a:p>
            <a:pPr marL="269875" indent="0" algn="just" eaLnBrk="1" hangingPunct="1">
              <a:spcBef>
                <a:spcPct val="50000"/>
              </a:spcBef>
            </a:pPr>
            <a:r>
              <a:rPr lang="it-IT" sz="1600" dirty="0" smtClean="0">
                <a:latin typeface="+mn-lt"/>
              </a:rPr>
              <a:t>È </a:t>
            </a:r>
            <a:r>
              <a:rPr lang="it-IT" sz="1600" dirty="0">
                <a:latin typeface="+mn-lt"/>
              </a:rPr>
              <a:t>possibile diminuire contemporaneamente</a:t>
            </a:r>
            <a:r>
              <a:rPr lang="it-IT" sz="1600" b="0" dirty="0">
                <a:latin typeface="+mn-lt"/>
              </a:rPr>
              <a:t> i valori di </a:t>
            </a:r>
            <a:r>
              <a:rPr lang="it-IT" sz="1600" b="0" dirty="0">
                <a:latin typeface="Symbol" charset="2"/>
                <a:cs typeface="Symbol" charset="2"/>
              </a:rPr>
              <a:t>a</a:t>
            </a:r>
            <a:r>
              <a:rPr lang="it-IT" sz="1600" b="0" dirty="0">
                <a:latin typeface="+mn-lt"/>
              </a:rPr>
              <a:t> e </a:t>
            </a:r>
            <a:r>
              <a:rPr lang="it-IT" sz="1600" b="0" dirty="0">
                <a:latin typeface="Symbol" charset="2"/>
                <a:cs typeface="Symbol" charset="2"/>
              </a:rPr>
              <a:t>b</a:t>
            </a:r>
            <a:r>
              <a:rPr lang="it-IT" sz="1600" b="0" dirty="0">
                <a:latin typeface="+mn-lt"/>
              </a:rPr>
              <a:t> aumentando le dimensioni del campione</a:t>
            </a:r>
            <a:r>
              <a:rPr lang="it-IT" sz="160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52488"/>
          </a:xfrm>
        </p:spPr>
        <p:txBody>
          <a:bodyPr/>
          <a:lstStyle/>
          <a:p>
            <a:pPr eaLnBrk="1" hangingPunct="1"/>
            <a:r>
              <a:rPr lang="it-IT" sz="4000" b="0">
                <a:latin typeface="Tahoma" charset="0"/>
              </a:rPr>
              <a:t>Errore </a:t>
            </a:r>
            <a:r>
              <a:rPr lang="it-IT" sz="4000" b="0">
                <a:latin typeface="Symbol" charset="0"/>
              </a:rPr>
              <a:t>a</a:t>
            </a:r>
            <a:r>
              <a:rPr lang="it-IT" sz="4000" b="0">
                <a:latin typeface="Tahoma" charset="0"/>
              </a:rPr>
              <a:t> - Conclusioni Errate</a:t>
            </a:r>
          </a:p>
        </p:txBody>
      </p:sp>
      <p:sp>
        <p:nvSpPr>
          <p:cNvPr id="106498" name="Text Box 5"/>
          <p:cNvSpPr txBox="1">
            <a:spLocks noChangeArrowheads="1"/>
          </p:cNvSpPr>
          <p:nvPr/>
        </p:nvSpPr>
        <p:spPr bwMode="auto">
          <a:xfrm>
            <a:off x="442246" y="1179856"/>
            <a:ext cx="8368652" cy="117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180975"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Gli esami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clinici eseguiti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su un gruppo di 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professori dell’università</a:t>
            </a:r>
            <a:r>
              <a:rPr lang="ja-JP" altLang="it-IT" sz="1600" b="0" dirty="0" smtClean="0">
                <a:solidFill>
                  <a:srgbClr val="292934"/>
                </a:solidFill>
                <a:latin typeface="+mn-lt"/>
              </a:rPr>
              <a:t>”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indicano che la [Na</a:t>
            </a:r>
            <a:r>
              <a:rPr lang="it-IT" altLang="ja-JP" sz="1600" b="0" baseline="30000" dirty="0">
                <a:solidFill>
                  <a:srgbClr val="292934"/>
                </a:solidFill>
                <a:latin typeface="+mn-lt"/>
              </a:rPr>
              <a:t>+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] nel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sangue di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un campione di 30 professori è pari 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138mM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/l. Sapendo che i valori [Na</a:t>
            </a:r>
            <a:r>
              <a:rPr lang="it-IT" altLang="ja-JP" sz="1600" b="0" baseline="30000" dirty="0">
                <a:solidFill>
                  <a:srgbClr val="292934"/>
                </a:solidFill>
                <a:latin typeface="+mn-lt"/>
              </a:rPr>
              <a:t>+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] nella popolazione sono distribuiti secondo la normale con valore medio 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=140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mM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/l e </a:t>
            </a:r>
            <a:r>
              <a:rPr lang="it-IT" altLang="ja-JP" sz="1600" b="0" dirty="0" err="1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en-US" altLang="ja-JP" sz="1600" b="0" dirty="0">
                <a:solidFill>
                  <a:srgbClr val="292934"/>
                </a:solidFill>
                <a:latin typeface="+mn-lt"/>
                <a:cs typeface="Tahoma" charset="0"/>
              </a:rPr>
              <a:t>=2.5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mM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/l, possiamo affermare che </a:t>
            </a:r>
            <a:r>
              <a:rPr lang="it-IT" altLang="ja-JP" sz="1600" b="0" u="sng" dirty="0">
                <a:solidFill>
                  <a:srgbClr val="292934"/>
                </a:solidFill>
                <a:latin typeface="+mn-lt"/>
              </a:rPr>
              <a:t>tutti i professori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u="sng" dirty="0">
                <a:solidFill>
                  <a:srgbClr val="292934"/>
                </a:solidFill>
                <a:latin typeface="+mn-lt"/>
              </a:rPr>
              <a:t>soffrono di </a:t>
            </a:r>
            <a:r>
              <a:rPr lang="it-IT" altLang="ja-JP" sz="1600" b="0" u="sng" dirty="0" err="1" smtClean="0">
                <a:solidFill>
                  <a:srgbClr val="292934"/>
                </a:solidFill>
                <a:latin typeface="+mn-lt"/>
              </a:rPr>
              <a:t>iponatriemia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?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06499" name="Text Box 6"/>
          <p:cNvSpPr txBox="1">
            <a:spLocks noChangeArrowheads="1"/>
          </p:cNvSpPr>
          <p:nvPr/>
        </p:nvSpPr>
        <p:spPr bwMode="auto">
          <a:xfrm>
            <a:off x="622300" y="2696940"/>
            <a:ext cx="4206374" cy="211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2313" indent="-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0=140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mM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/l; H1: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0&lt;140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mM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/l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Usiamo la distribuzione normale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(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=30)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Regione di Rifiuto e Non rifiuto. 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Livello di significatività del test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 = 0.05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Test a una coda </a:t>
            </a:r>
            <a:r>
              <a:rPr lang="it-IT" sz="1400" b="0" dirty="0" err="1">
                <a:solidFill>
                  <a:srgbClr val="292934"/>
                </a:solidFill>
                <a:latin typeface="+mn-lt"/>
                <a:sym typeface="Symbol" charset="0"/>
              </a:rPr>
              <a:t>Sx</a:t>
            </a:r>
            <a:endParaRPr lang="it-IT" sz="14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Valore della statistica test </a:t>
            </a:r>
            <a:r>
              <a:rPr lang="it-IT" sz="1400" b="0" dirty="0" err="1">
                <a:solidFill>
                  <a:srgbClr val="292934"/>
                </a:solidFill>
                <a:latin typeface="+mn-lt"/>
                <a:sym typeface="Symbol" charset="0"/>
              </a:rPr>
              <a:t>z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 = - 4.00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H0</a:t>
            </a:r>
            <a:r>
              <a:rPr lang="it-IT" sz="1400" b="0" dirty="0">
                <a:solidFill>
                  <a:srgbClr val="292934"/>
                </a:solidFill>
                <a:latin typeface="+mn-lt"/>
                <a:sym typeface="Symbol" charset="0"/>
              </a:rPr>
              <a:t>: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vi è una netta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differenza!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  <a:endParaRPr lang="it-IT" sz="1400" b="0" dirty="0">
              <a:solidFill>
                <a:srgbClr val="292934"/>
              </a:solidFill>
              <a:latin typeface="+mn-lt"/>
              <a:sym typeface="Symbol" charset="0"/>
            </a:endParaRPr>
          </a:p>
        </p:txBody>
      </p:sp>
      <p:pic>
        <p:nvPicPr>
          <p:cNvPr id="106500" name="Picture 13" descr="dummy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t="11998" r="8337" b="13998"/>
          <a:stretch>
            <a:fillRect/>
          </a:stretch>
        </p:blipFill>
        <p:spPr bwMode="auto">
          <a:xfrm>
            <a:off x="5113655" y="2512010"/>
            <a:ext cx="3184525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Text Box 14"/>
          <p:cNvSpPr txBox="1">
            <a:spLocks noChangeArrowheads="1"/>
          </p:cNvSpPr>
          <p:nvPr/>
        </p:nvSpPr>
        <p:spPr bwMode="auto">
          <a:xfrm>
            <a:off x="540909" y="5168848"/>
            <a:ext cx="8315348" cy="144244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ts val="360"/>
              </a:spcBef>
            </a:pPr>
            <a:r>
              <a:rPr lang="it-IT" sz="1600" b="0" dirty="0">
                <a:latin typeface="+mn-lt"/>
              </a:rPr>
              <a:t>La probabilità di </a:t>
            </a:r>
            <a:r>
              <a:rPr lang="it-IT" sz="1600" b="0" dirty="0" smtClean="0">
                <a:latin typeface="+mn-lt"/>
              </a:rPr>
              <a:t>commettere un errore di TIPO I (</a:t>
            </a:r>
            <a:r>
              <a:rPr lang="it-IT" sz="1600" b="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+mn-lt"/>
              </a:rPr>
              <a:t>) equivale ad affermare </a:t>
            </a:r>
            <a:r>
              <a:rPr lang="it-IT" altLang="ja-JP" sz="1600" b="0" dirty="0" smtClean="0">
                <a:latin typeface="+mn-lt"/>
              </a:rPr>
              <a:t>che </a:t>
            </a:r>
            <a:r>
              <a:rPr lang="it-IT" altLang="ja-JP" sz="1600" b="0" dirty="0">
                <a:latin typeface="+mn-lt"/>
              </a:rPr>
              <a:t>esiste una differenza significativa </a:t>
            </a:r>
            <a:r>
              <a:rPr lang="it-IT" altLang="ja-JP" sz="1600" b="0" dirty="0" smtClean="0">
                <a:latin typeface="+mn-lt"/>
              </a:rPr>
              <a:t>fra i valori di [Na+] riscontrata nei professori dell’università rispetto al resto della popolazione è pari al 5%; in altri termini la probabilità che il campione provenga da </a:t>
            </a:r>
            <a:r>
              <a:rPr lang="it-IT" altLang="ja-JP" sz="1600" b="0" dirty="0">
                <a:latin typeface="+mn-lt"/>
              </a:rPr>
              <a:t>una </a:t>
            </a:r>
            <a:r>
              <a:rPr lang="it-IT" altLang="ja-JP" sz="1600" b="0" dirty="0" smtClean="0">
                <a:latin typeface="+mn-lt"/>
              </a:rPr>
              <a:t>diversa popolazione quando in realtà </a:t>
            </a:r>
            <a:r>
              <a:rPr lang="it-IT" altLang="ja-JP" sz="1600" dirty="0" smtClean="0">
                <a:latin typeface="+mn-lt"/>
              </a:rPr>
              <a:t>non vi è differenza</a:t>
            </a:r>
            <a:r>
              <a:rPr lang="it-IT" altLang="ja-JP" sz="1600" b="0" dirty="0" smtClean="0">
                <a:latin typeface="+mn-lt"/>
              </a:rPr>
              <a:t> è </a:t>
            </a:r>
            <a:r>
              <a:rPr lang="it-IT" altLang="ja-JP" sz="1600" b="0" dirty="0">
                <a:latin typeface="+mn-lt"/>
              </a:rPr>
              <a:t>pari al 5%.</a:t>
            </a:r>
            <a:endParaRPr lang="it-IT" sz="1600" b="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4"/>
          <p:cNvSpPr>
            <a:spLocks noGrp="1" noChangeArrowheads="1"/>
          </p:cNvSpPr>
          <p:nvPr>
            <p:ph type="title"/>
          </p:nvPr>
        </p:nvSpPr>
        <p:spPr>
          <a:xfrm>
            <a:off x="439738" y="246787"/>
            <a:ext cx="8266112" cy="732268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Tahoma" charset="0"/>
              </a:rPr>
              <a:t>Errore </a:t>
            </a:r>
            <a:r>
              <a:rPr lang="it-IT" sz="4000" b="0" dirty="0" smtClean="0">
                <a:latin typeface="Symbol" charset="2"/>
                <a:cs typeface="Symbol" charset="2"/>
              </a:rPr>
              <a:t>a</a:t>
            </a:r>
            <a:r>
              <a:rPr lang="it-IT" sz="4000" b="0" dirty="0" smtClean="0">
                <a:latin typeface="Tahoma" charset="0"/>
              </a:rPr>
              <a:t> e </a:t>
            </a:r>
            <a:r>
              <a:rPr lang="it-IT" sz="4000" b="0" dirty="0" smtClean="0">
                <a:latin typeface="Symbol" charset="0"/>
              </a:rPr>
              <a:t>b</a:t>
            </a:r>
            <a:r>
              <a:rPr lang="it-IT" sz="4000" b="0" dirty="0">
                <a:latin typeface="Symbol" charset="0"/>
              </a:rPr>
              <a:t>. </a:t>
            </a:r>
            <a:r>
              <a:rPr lang="it-IT" sz="4000" b="0" dirty="0">
                <a:latin typeface="Tahoma" charset="0"/>
              </a:rPr>
              <a:t>Potenza del Test</a:t>
            </a:r>
            <a:r>
              <a:rPr lang="it-IT" dirty="0">
                <a:latin typeface="Tahoma" charset="0"/>
              </a:rPr>
              <a:t> </a:t>
            </a:r>
            <a:endParaRPr lang="it-IT" sz="2000" dirty="0">
              <a:latin typeface="Tahoma" charset="0"/>
            </a:endParaRPr>
          </a:p>
        </p:txBody>
      </p:sp>
      <p:sp>
        <p:nvSpPr>
          <p:cNvPr id="107522" name="Text Box 6"/>
          <p:cNvSpPr txBox="1">
            <a:spLocks noChangeArrowheads="1"/>
          </p:cNvSpPr>
          <p:nvPr/>
        </p:nvSpPr>
        <p:spPr bwMode="auto">
          <a:xfrm>
            <a:off x="337909" y="964425"/>
            <a:ext cx="849397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Non possiamo conoscere la distribuzione alternativa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H1 ma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facciamo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ipotesi che il campione 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professori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”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provenga da una popolazione con media 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=137.5mM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/l e </a:t>
            </a:r>
            <a:r>
              <a:rPr lang="it-IT" altLang="ja-JP" sz="1600" b="0" dirty="0" err="1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=2.5.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07523" name="Text Box 10"/>
          <p:cNvSpPr txBox="1">
            <a:spLocks noChangeArrowheads="1"/>
          </p:cNvSpPr>
          <p:nvPr/>
        </p:nvSpPr>
        <p:spPr bwMode="auto">
          <a:xfrm>
            <a:off x="388795" y="4030786"/>
            <a:ext cx="835977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180975" algn="just" eaLnBrk="1" hangingPunct="1">
              <a:spcBef>
                <a:spcPct val="50000"/>
              </a:spcBef>
            </a:pP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Errore Tipo I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. L’area della curva H0 a sinistra del valore critico, z</a:t>
            </a:r>
            <a:r>
              <a:rPr lang="it-IT" sz="1400" b="0" baseline="-25000" dirty="0" smtClean="0">
                <a:solidFill>
                  <a:srgbClr val="292934"/>
                </a:solidFill>
                <a:latin typeface="+mn-lt"/>
              </a:rPr>
              <a:t>0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, si incunea sotto la curva di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H1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questa area è il valore di probabilità di commettere un errore di Tipo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I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o 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cioè di affermare che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c’è una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differenza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significativa quando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questa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NON esiste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. 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Nell’esempio citato </a:t>
            </a:r>
            <a:r>
              <a:rPr lang="it-IT" sz="14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=0.05.</a:t>
            </a:r>
          </a:p>
          <a:p>
            <a:pPr indent="180975" algn="just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Arial"/>
              </a:rPr>
              <a:t>Errore Tipo </a:t>
            </a:r>
            <a:r>
              <a:rPr lang="it-IT" sz="1400" dirty="0" smtClean="0">
                <a:solidFill>
                  <a:srgbClr val="292934"/>
                </a:solidFill>
                <a:latin typeface="Arial"/>
              </a:rPr>
              <a:t>II.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L'area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della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curva H1 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destra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del valore critico, </a:t>
            </a:r>
            <a:r>
              <a:rPr lang="it-IT" sz="1400" b="0" dirty="0" err="1" smtClean="0">
                <a:solidFill>
                  <a:srgbClr val="292934"/>
                </a:solidFill>
                <a:latin typeface="+mn-lt"/>
              </a:rPr>
              <a:t>z</a:t>
            </a:r>
            <a:r>
              <a:rPr lang="it-IT" sz="1400" b="0" baseline="-25000" dirty="0" err="1" smtClean="0">
                <a:solidFill>
                  <a:srgbClr val="292934"/>
                </a:solidFill>
                <a:latin typeface="+mn-lt"/>
              </a:rPr>
              <a:t>c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, si incunea sotto la curva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di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H0 questa area è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il valore di probabilità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di commettere un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errore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di Tipo II o </a:t>
            </a:r>
            <a:r>
              <a:rPr lang="it-IT" altLang="ja-JP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, cioè di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affermare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che non c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è  alcuna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differenza rispetto ad H0 </a:t>
            </a:r>
            <a:r>
              <a:rPr lang="it-IT" altLang="ja-JP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=140 </a:t>
            </a:r>
            <a:r>
              <a:rPr lang="it-IT" altLang="ja-JP" sz="1400" b="0" dirty="0" err="1" smtClean="0">
                <a:solidFill>
                  <a:srgbClr val="292934"/>
                </a:solidFill>
                <a:latin typeface="+mn-lt"/>
              </a:rPr>
              <a:t>mM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/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quando questa esiste. </a:t>
            </a:r>
            <a:r>
              <a:rPr lang="it-IT" altLang="ja-JP" sz="1400" dirty="0" smtClean="0">
                <a:solidFill>
                  <a:srgbClr val="292934"/>
                </a:solidFill>
                <a:latin typeface="+mn-lt"/>
              </a:rPr>
              <a:t>Nell’esempio citato </a:t>
            </a:r>
            <a:r>
              <a:rPr lang="it-IT" sz="14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=0.16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. </a:t>
            </a:r>
            <a:endParaRPr lang="it-IT" altLang="ja-JP" sz="1400" b="0" dirty="0">
              <a:solidFill>
                <a:srgbClr val="292934"/>
              </a:solidFill>
              <a:latin typeface="+mn-lt"/>
            </a:endParaRPr>
          </a:p>
          <a:p>
            <a:pPr indent="180975" eaLnBrk="1" hangingPunct="1">
              <a:spcBef>
                <a:spcPct val="50000"/>
              </a:spcBef>
              <a:buFont typeface="Symbol" charset="0"/>
              <a:buNone/>
            </a:pP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Potenza 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del Test 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P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. La potenza del Test la probabilità di rigettare l’ipotesi H0 quando questa è falsa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  <a:buFont typeface="Symbol" charset="0"/>
              <a:buNone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P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 1 –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</a:p>
          <a:p>
            <a:pPr indent="176213" eaLnBrk="1" hangingPunct="1">
              <a:spcBef>
                <a:spcPts val="240"/>
              </a:spcBef>
              <a:buFont typeface="Symbol" charset="0"/>
              <a:buNone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La  Potenza del Test è funzione delle dimensioni del campione </a:t>
            </a:r>
            <a:r>
              <a:rPr lang="it-IT" sz="1400" b="0" dirty="0" err="1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: maggiore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è il valore di </a:t>
            </a:r>
            <a:r>
              <a:rPr lang="it-IT" sz="14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più elevata è la potenza del Test.   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2744417" y="1686535"/>
            <a:ext cx="3453139" cy="2412588"/>
            <a:chOff x="2744417" y="1686535"/>
            <a:chExt cx="3453139" cy="2412588"/>
          </a:xfrm>
        </p:grpSpPr>
        <p:pic>
          <p:nvPicPr>
            <p:cNvPr id="107528" name="Picture 5" descr="Fig_6-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54"/>
            <a:stretch>
              <a:fillRect/>
            </a:stretch>
          </p:blipFill>
          <p:spPr bwMode="auto">
            <a:xfrm>
              <a:off x="2744417" y="1686535"/>
              <a:ext cx="3453139" cy="2412588"/>
            </a:xfrm>
            <a:prstGeom prst="rect">
              <a:avLst/>
            </a:prstGeom>
            <a:noFill/>
            <a:ln>
              <a:noFill/>
            </a:ln>
            <a:extLst/>
          </p:spPr>
        </p:pic>
        <p:grpSp>
          <p:nvGrpSpPr>
            <p:cNvPr id="3" name="Gruppo 2"/>
            <p:cNvGrpSpPr/>
            <p:nvPr/>
          </p:nvGrpSpPr>
          <p:grpSpPr>
            <a:xfrm>
              <a:off x="2892737" y="1758642"/>
              <a:ext cx="2821437" cy="1766037"/>
              <a:chOff x="2892737" y="1758642"/>
              <a:chExt cx="2821437" cy="1766037"/>
            </a:xfrm>
          </p:grpSpPr>
          <p:sp>
            <p:nvSpPr>
              <p:cNvPr id="107526" name="Text Box 12"/>
              <p:cNvSpPr txBox="1">
                <a:spLocks noChangeArrowheads="1"/>
              </p:cNvSpPr>
              <p:nvPr/>
            </p:nvSpPr>
            <p:spPr bwMode="auto">
              <a:xfrm>
                <a:off x="2892737" y="1758642"/>
                <a:ext cx="4492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1800" dirty="0" err="1">
                    <a:solidFill>
                      <a:srgbClr val="292934"/>
                    </a:solidFill>
                    <a:latin typeface="Tahoma" charset="0"/>
                  </a:rPr>
                  <a:t>S</a:t>
                </a:r>
                <a:r>
                  <a:rPr lang="it-IT" sz="1800" baseline="-25000" dirty="0" err="1">
                    <a:solidFill>
                      <a:srgbClr val="292934"/>
                    </a:solidFill>
                    <a:latin typeface="Tahoma" charset="0"/>
                  </a:rPr>
                  <a:t>x</a:t>
                </a:r>
                <a:endParaRPr lang="it-IT" sz="1800" baseline="-25000" dirty="0">
                  <a:solidFill>
                    <a:srgbClr val="292934"/>
                  </a:solidFill>
                  <a:latin typeface="Tahoma" charset="0"/>
                </a:endParaRPr>
              </a:p>
            </p:txBody>
          </p:sp>
          <p:sp>
            <p:nvSpPr>
              <p:cNvPr id="107527" name="Text Box 13"/>
              <p:cNvSpPr txBox="1">
                <a:spLocks noChangeArrowheads="1"/>
              </p:cNvSpPr>
              <p:nvPr/>
            </p:nvSpPr>
            <p:spPr bwMode="auto">
              <a:xfrm>
                <a:off x="5264911" y="1758642"/>
                <a:ext cx="4492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1800" dirty="0" err="1">
                    <a:solidFill>
                      <a:srgbClr val="292934"/>
                    </a:solidFill>
                    <a:latin typeface="Tahoma" charset="0"/>
                  </a:rPr>
                  <a:t>D</a:t>
                </a:r>
                <a:r>
                  <a:rPr lang="it-IT" sz="1800" baseline="-25000" dirty="0" err="1">
                    <a:solidFill>
                      <a:srgbClr val="292934"/>
                    </a:solidFill>
                    <a:latin typeface="Tahoma" charset="0"/>
                  </a:rPr>
                  <a:t>x</a:t>
                </a:r>
                <a:endParaRPr lang="it-IT" sz="1800" baseline="-25000" dirty="0">
                  <a:solidFill>
                    <a:srgbClr val="292934"/>
                  </a:solidFill>
                  <a:latin typeface="Tahoma" charset="0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646215" y="3186125"/>
                <a:ext cx="63805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 sz="1600" dirty="0" smtClean="0">
                    <a:solidFill>
                      <a:srgbClr val="292934"/>
                    </a:solidFill>
                    <a:latin typeface="+mn-lt"/>
                  </a:rPr>
                  <a:t>H0</a:t>
                </a:r>
                <a:endParaRPr lang="it-IT" sz="1600" baseline="-25000" dirty="0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3222403" y="3186125"/>
                <a:ext cx="63805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 sz="1600" dirty="0" smtClean="0">
                    <a:solidFill>
                      <a:srgbClr val="292934"/>
                    </a:solidFill>
                    <a:latin typeface="+mn-lt"/>
                  </a:rPr>
                  <a:t>H1</a:t>
                </a:r>
                <a:endParaRPr lang="it-IT" sz="1600" baseline="-25000" dirty="0">
                  <a:solidFill>
                    <a:srgbClr val="292934"/>
                  </a:solidFill>
                  <a:latin typeface="+mn-lt"/>
                </a:endParaRPr>
              </a:p>
            </p:txBody>
          </p:sp>
        </p:grpSp>
      </p:grpSp>
      <p:sp>
        <p:nvSpPr>
          <p:cNvPr id="5" name="Rettangolo 4"/>
          <p:cNvSpPr/>
          <p:nvPr/>
        </p:nvSpPr>
        <p:spPr>
          <a:xfrm>
            <a:off x="6286224" y="2120847"/>
            <a:ext cx="225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Esempio: </a:t>
            </a:r>
            <a:r>
              <a:rPr lang="it-IT" sz="1800" b="0" dirty="0">
                <a:solidFill>
                  <a:srgbClr val="292934"/>
                </a:solidFill>
                <a:latin typeface="Arial"/>
                <a:hlinkClick r:id="rId3" invalidUrl="file://localhost/Volumes/TEMPDISK/TEMPDISK/DIDATTICA/ANALISI DATI/AA2014-15/Lezioni_Cap7-10B/Professori.xls" action="ppaction://hlinkfile"/>
              </a:rPr>
              <a:t>Professori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62407"/>
          </a:xfrm>
        </p:spPr>
        <p:txBody>
          <a:bodyPr/>
          <a:lstStyle/>
          <a:p>
            <a:r>
              <a:rPr lang="it-IT" dirty="0" smtClean="0"/>
              <a:t>Glossario, Concetti e Procedure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t="6347" b="-1"/>
          <a:stretch/>
        </p:blipFill>
        <p:spPr>
          <a:xfrm>
            <a:off x="467106" y="1327218"/>
            <a:ext cx="7638348" cy="519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24623"/>
          </a:xfrm>
        </p:spPr>
        <p:txBody>
          <a:bodyPr/>
          <a:lstStyle/>
          <a:p>
            <a:r>
              <a:rPr lang="it-IT" dirty="0" smtClean="0"/>
              <a:t>Concetti e Procedure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44177" y="2613631"/>
            <a:ext cx="800339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L’ipotesi nulla H0 è l’ipotesi fatta sul parametro (media) di popolazione che si assume essere _</a:t>
            </a:r>
            <a:r>
              <a:rPr kumimoji="0" lang="it-IT" sz="160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vera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_ all’inizio del test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L’ipotesi alternativa H1 è l’ipotesi 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sul parametro (media) di popolazione 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che si assume essere _</a:t>
            </a:r>
            <a:r>
              <a:rPr kumimoji="0" lang="it-IT" sz="160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falsa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_ all’inizio del test.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Il valore critico di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z</a:t>
            </a:r>
            <a:r>
              <a:rPr kumimoji="0" lang="it-IT" sz="16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(o di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</a:t>
            </a:r>
            <a:r>
              <a:rPr kumimoji="0" lang="it-IT" sz="16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</a:t>
            </a: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) 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è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un valore della variabile </a:t>
            </a:r>
            <a:r>
              <a:rPr kumimoji="0" lang="it-IT" sz="16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z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(variabile t) che separa la regione di </a:t>
            </a:r>
            <a:r>
              <a:rPr kumimoji="0" lang="it-IT" sz="16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_</a:t>
            </a:r>
            <a:r>
              <a:rPr kumimoji="0" lang="it-IT" sz="1600" i="1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evidenza_sperimentale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_ in regioni di Rigetto e di NON Rigetto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Il livello di significatività </a:t>
            </a:r>
            <a:r>
              <a:rPr lang="it-IT" sz="1600" b="0" kern="0" dirty="0" smtClean="0">
                <a:solidFill>
                  <a:sysClr val="windowText" lastClr="000000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 del test rappresenta la _</a:t>
            </a:r>
            <a:r>
              <a:rPr lang="it-IT" sz="1600" i="1" kern="0" dirty="0" smtClean="0">
                <a:solidFill>
                  <a:sysClr val="windowText" lastClr="000000"/>
                </a:solidFill>
                <a:latin typeface="+mn-lt"/>
              </a:rPr>
              <a:t>probabilità</a:t>
            </a: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_ di commettere un errore di Tipo I.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…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…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…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Con errore di Tipo I si indica la probabilità di rigettare l’ipotesi _</a:t>
            </a:r>
            <a:r>
              <a:rPr lang="it-IT" sz="1600" i="1" kern="0" dirty="0" smtClean="0">
                <a:solidFill>
                  <a:sysClr val="windowText" lastClr="000000"/>
                </a:solidFill>
                <a:latin typeface="+mn-lt"/>
              </a:rPr>
              <a:t>nulla H0</a:t>
            </a:r>
            <a:r>
              <a:rPr lang="it-IT" sz="1600" b="0" kern="0" dirty="0" smtClean="0">
                <a:solidFill>
                  <a:sysClr val="windowText" lastClr="000000"/>
                </a:solidFill>
                <a:latin typeface="+mn-lt"/>
              </a:rPr>
              <a:t>_ quando questa è vera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6334" t="6347" r="9351" b="77374"/>
          <a:stretch/>
        </p:blipFill>
        <p:spPr>
          <a:xfrm>
            <a:off x="811363" y="1399228"/>
            <a:ext cx="7161159" cy="100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5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0557"/>
          </a:xfrm>
        </p:spPr>
        <p:txBody>
          <a:bodyPr/>
          <a:lstStyle/>
          <a:p>
            <a:r>
              <a:rPr lang="it-IT" dirty="0" smtClean="0"/>
              <a:t>Concetti </a:t>
            </a:r>
            <a:r>
              <a:rPr lang="it-IT" dirty="0"/>
              <a:t>e Procedure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t="30237" b="53465"/>
          <a:stretch/>
        </p:blipFill>
        <p:spPr>
          <a:xfrm>
            <a:off x="537659" y="1540332"/>
            <a:ext cx="8354906" cy="98926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717292" y="2682550"/>
            <a:ext cx="6949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a. Test a una coda destra; b. Test a due code; c. Test a una coda sinistra</a:t>
            </a:r>
            <a:endParaRPr lang="it-IT" sz="1600" b="0" dirty="0">
              <a:latin typeface="+mn-lt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t="53911" b="29302"/>
          <a:stretch/>
        </p:blipFill>
        <p:spPr>
          <a:xfrm>
            <a:off x="584695" y="3281347"/>
            <a:ext cx="8294168" cy="1011622"/>
          </a:xfrm>
          <a:prstGeom prst="rect">
            <a:avLst/>
          </a:prstGeom>
        </p:spPr>
      </p:pic>
      <p:pic>
        <p:nvPicPr>
          <p:cNvPr id="6" name="Picture 43" descr="dummy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5" t="26247" r="24409" b="22572"/>
          <a:stretch>
            <a:fillRect/>
          </a:stretch>
        </p:blipFill>
        <p:spPr bwMode="auto">
          <a:xfrm>
            <a:off x="854684" y="4802325"/>
            <a:ext cx="2384227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llout 2 7"/>
          <p:cNvSpPr/>
          <p:nvPr/>
        </p:nvSpPr>
        <p:spPr>
          <a:xfrm>
            <a:off x="3327272" y="5207922"/>
            <a:ext cx="952470" cy="517363"/>
          </a:xfrm>
          <a:prstGeom prst="borderCallout2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0" dirty="0" smtClean="0">
                <a:solidFill>
                  <a:schemeClr val="tx1"/>
                </a:solidFill>
              </a:rPr>
              <a:t>b</a:t>
            </a:r>
            <a:endParaRPr lang="it-IT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 </a:t>
            </a:r>
            <a:r>
              <a:rPr lang="it-IT" dirty="0"/>
              <a:t>e Procedure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t="87486" b="-1"/>
          <a:stretch/>
        </p:blipFill>
        <p:spPr>
          <a:xfrm>
            <a:off x="572936" y="1634397"/>
            <a:ext cx="7946428" cy="722527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717292" y="2480992"/>
            <a:ext cx="7819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Errore di Tipo II o Errore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b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Errore di Tipo I o Errore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endParaRPr lang="it-IT" sz="1600" b="0" dirty="0">
              <a:solidFill>
                <a:srgbClr val="292934"/>
              </a:solidFill>
              <a:latin typeface="Symbol" charset="2"/>
              <a:cs typeface="Symbol" charset="2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89016"/>
              </p:ext>
            </p:extLst>
          </p:nvPr>
        </p:nvGraphicFramePr>
        <p:xfrm>
          <a:off x="1094841" y="4022932"/>
          <a:ext cx="7008292" cy="21400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073"/>
                <a:gridCol w="1752073"/>
                <a:gridCol w="1752073"/>
                <a:gridCol w="1752073"/>
              </a:tblGrid>
              <a:tr h="559784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Test a 2-Code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Test a 1-coda </a:t>
                      </a:r>
                      <a:r>
                        <a:rPr lang="it-IT" sz="1400" dirty="0" err="1" smtClean="0"/>
                        <a:t>Sx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Test a 1-coda </a:t>
                      </a:r>
                      <a:r>
                        <a:rPr lang="it-IT" sz="1400" dirty="0" err="1" smtClean="0"/>
                        <a:t>Sx</a:t>
                      </a:r>
                      <a:endParaRPr lang="it-IT" sz="1400" dirty="0" smtClean="0"/>
                    </a:p>
                  </a:txBody>
                  <a:tcPr anchor="ctr"/>
                </a:tc>
              </a:tr>
              <a:tr h="59848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Segno nell’ipotesi nulla H0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 oppure ≥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= oppure ≤</a:t>
                      </a:r>
                    </a:p>
                    <a:p>
                      <a:pPr algn="ctr"/>
                      <a:endParaRPr lang="it-IT" sz="1400" dirty="0"/>
                    </a:p>
                  </a:txBody>
                  <a:tcPr anchor="ctr"/>
                </a:tc>
              </a:tr>
              <a:tr h="5984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Segno nell’ipotesi alternativa H1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≠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&gt;</a:t>
                      </a:r>
                      <a:endParaRPr lang="it-IT" sz="1400" dirty="0"/>
                    </a:p>
                  </a:txBody>
                  <a:tcPr anchor="ctr"/>
                </a:tc>
              </a:tr>
              <a:tr h="383243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Regione di Rigetto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In</a:t>
                      </a:r>
                      <a:r>
                        <a:rPr lang="it-IT" sz="1400" baseline="0" dirty="0" smtClean="0"/>
                        <a:t> entrambe le code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Nella coda </a:t>
                      </a:r>
                      <a:r>
                        <a:rPr lang="it-IT" sz="1400" dirty="0" err="1" smtClean="0"/>
                        <a:t>Sx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Nella coda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Dx</a:t>
                      </a:r>
                      <a:endParaRPr lang="it-IT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070517" y="3516261"/>
            <a:ext cx="696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</a:rPr>
              <a:t>Segno di H0 e H1 e Code del Test di Ipotesi</a:t>
            </a:r>
            <a:endParaRPr lang="it-IT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44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3321" y="147420"/>
            <a:ext cx="8451850" cy="929901"/>
          </a:xfrm>
        </p:spPr>
        <p:txBody>
          <a:bodyPr>
            <a:normAutofit/>
          </a:bodyPr>
          <a:lstStyle/>
          <a:p>
            <a:pPr eaLnBrk="1" hangingPunct="1"/>
            <a:r>
              <a:rPr lang="it-IT" sz="4000" b="0" dirty="0">
                <a:latin typeface="Tahoma" charset="0"/>
              </a:rPr>
              <a:t>Confronto fra </a:t>
            </a:r>
            <a:r>
              <a:rPr lang="it-IT" sz="4000" b="0" dirty="0" smtClean="0">
                <a:latin typeface="Tahoma" charset="0"/>
              </a:rPr>
              <a:t>Medie</a:t>
            </a:r>
            <a:endParaRPr lang="it-IT" sz="3200" b="0" dirty="0">
              <a:latin typeface="Tahoma" charset="0"/>
            </a:endParaRPr>
          </a:p>
        </p:txBody>
      </p:sp>
      <p:graphicFrame>
        <p:nvGraphicFramePr>
          <p:cNvPr id="232453" name="Group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68663075"/>
              </p:ext>
            </p:extLst>
          </p:nvPr>
        </p:nvGraphicFramePr>
        <p:xfrm>
          <a:off x="4713288" y="2968175"/>
          <a:ext cx="4100512" cy="94773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73162"/>
                <a:gridCol w="508000"/>
                <a:gridCol w="1363663"/>
                <a:gridCol w="1055687"/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Farmaco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Effetto </a:t>
                      </a:r>
                      <a:r>
                        <a:rPr kumimoji="0" lang="it-IT" sz="1400" u="sng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Dev. St. 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44 ore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 ore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08546" name="Text Box 3"/>
          <p:cNvSpPr txBox="1">
            <a:spLocks noChangeArrowheads="1"/>
          </p:cNvSpPr>
          <p:nvPr/>
        </p:nvSpPr>
        <p:spPr bwMode="auto">
          <a:xfrm>
            <a:off x="587483" y="1153430"/>
            <a:ext cx="84455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La Regione ha rilevato che lo stipendio medio lordo annuale dei Radiologi e dei Chirurghi è rispettivamente pari a 230000€ e 225000€ con s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=28000€ e s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=32000€; i valori sono ricavati da campioni di dimensioni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 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=300 e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=400. Possiamo affermare che le due categorie hanno la stessa retribuzione annua a livello di significatività 1%?</a:t>
            </a:r>
          </a:p>
        </p:txBody>
      </p:sp>
      <p:graphicFrame>
        <p:nvGraphicFramePr>
          <p:cNvPr id="23245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407135"/>
              </p:ext>
            </p:extLst>
          </p:nvPr>
        </p:nvGraphicFramePr>
        <p:xfrm>
          <a:off x="1716088" y="5106758"/>
          <a:ext cx="6096000" cy="67151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00112"/>
                <a:gridCol w="623888"/>
                <a:gridCol w="762000"/>
                <a:gridCol w="806450"/>
                <a:gridCol w="717550"/>
                <a:gridCol w="762000"/>
                <a:gridCol w="762000"/>
                <a:gridCol w="762000"/>
              </a:tblGrid>
              <a:tr h="352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Prima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210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224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Dopo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193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186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233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08598" name="Text Box 44"/>
          <p:cNvSpPr txBox="1">
            <a:spLocks noChangeArrowheads="1"/>
          </p:cNvSpPr>
          <p:nvPr/>
        </p:nvSpPr>
        <p:spPr bwMode="auto">
          <a:xfrm>
            <a:off x="523983" y="4083050"/>
            <a:ext cx="84820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Per verificare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efficacia di una dieta sul contenimento della pressione sistolica, un campione di pazienti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ipertesi 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stato sottoposto 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un particolare regime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alimentare per tre mesi. La pressione sistolica in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mmHg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dei pazienti registrata prima e dopo la dieta è la  seguente: 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08599" name="Text Box 91"/>
          <p:cNvSpPr txBox="1">
            <a:spLocks noChangeArrowheads="1"/>
          </p:cNvSpPr>
          <p:nvPr/>
        </p:nvSpPr>
        <p:spPr bwMode="auto">
          <a:xfrm>
            <a:off x="483448" y="5938155"/>
            <a:ext cx="84042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Possiamo affermare che la pressione sistolica dopo la dieta è in media più bassa? Con quale livello di significatività? </a:t>
            </a:r>
          </a:p>
        </p:txBody>
      </p:sp>
      <p:grpSp>
        <p:nvGrpSpPr>
          <p:cNvPr id="108600" name="Group 2"/>
          <p:cNvGrpSpPr>
            <a:grpSpLocks/>
          </p:cNvGrpSpPr>
          <p:nvPr/>
        </p:nvGrpSpPr>
        <p:grpSpPr bwMode="auto">
          <a:xfrm>
            <a:off x="528745" y="2392595"/>
            <a:ext cx="8445500" cy="1622425"/>
            <a:chOff x="282" y="1450"/>
            <a:chExt cx="5320" cy="1022"/>
          </a:xfrm>
        </p:grpSpPr>
        <p:sp>
          <p:nvSpPr>
            <p:cNvPr id="108601" name="Text Box 43"/>
            <p:cNvSpPr txBox="1">
              <a:spLocks noChangeArrowheads="1"/>
            </p:cNvSpPr>
            <p:nvPr/>
          </p:nvSpPr>
          <p:spPr bwMode="auto">
            <a:xfrm>
              <a:off x="311" y="1952"/>
              <a:ext cx="2597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valori in tabella. Possiamo affermare che il farmaco A è più efficace del farmaco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B a livello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di significatività 5%? </a:t>
              </a:r>
            </a:p>
          </p:txBody>
        </p:sp>
        <p:sp>
          <p:nvSpPr>
            <p:cNvPr id="108602" name="Text Box 96"/>
            <p:cNvSpPr txBox="1">
              <a:spLocks noChangeArrowheads="1"/>
            </p:cNvSpPr>
            <p:nvPr/>
          </p:nvSpPr>
          <p:spPr bwMode="auto">
            <a:xfrm>
              <a:off x="282" y="1450"/>
              <a:ext cx="5320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363538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Tx/>
                <a:buChar char="•"/>
              </a:pP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Una casa farmaceutica ha dichiarato che il farmaco A, un antalgico da essa prodotto, agisce per tempi più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lunghi del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farmaco B prodotto da una ditta concorrente. Un test eseguito su due gruppi di </a:t>
              </a:r>
              <a:r>
                <a:rPr lang="it-IT" sz="1600" b="0" dirty="0" smtClean="0">
                  <a:solidFill>
                    <a:srgbClr val="292934"/>
                  </a:solidFill>
                  <a:latin typeface="+mn-lt"/>
                </a:rPr>
                <a:t>soggetti </a:t>
              </a:r>
              <a:r>
                <a:rPr lang="it-IT" sz="1600" b="0" dirty="0">
                  <a:solidFill>
                    <a:srgbClr val="292934"/>
                  </a:solidFill>
                  <a:latin typeface="+mn-lt"/>
                </a:rPr>
                <a:t>ha dato 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380546"/>
            <a:ext cx="8229600" cy="936378"/>
          </a:xfrm>
        </p:spPr>
        <p:txBody>
          <a:bodyPr/>
          <a:lstStyle/>
          <a:p>
            <a:r>
              <a:rPr lang="it-IT" dirty="0" smtClean="0"/>
              <a:t>Campioni Indipendenti e Appaiati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58" y="1331271"/>
            <a:ext cx="8445500" cy="1397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70353" y="2845500"/>
            <a:ext cx="8207701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t-IT" sz="1600" b="0" dirty="0" smtClean="0">
                <a:latin typeface="+mn-lt"/>
              </a:rPr>
              <a:t>Confronto fra il tempo di sola andata nel percorso casa lavoro di circa 250 adulti delle città di Chicago e Toronto.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t-IT" sz="1600" b="0" dirty="0" smtClean="0">
                <a:latin typeface="+mn-lt"/>
              </a:rPr>
              <a:t>Confronto fra lo stipendio dei </a:t>
            </a:r>
            <a:r>
              <a:rPr lang="it-IT" sz="1600" b="0" dirty="0">
                <a:latin typeface="+mn-lt"/>
              </a:rPr>
              <a:t>M</a:t>
            </a:r>
            <a:r>
              <a:rPr lang="it-IT" sz="1600" b="0" dirty="0" smtClean="0">
                <a:latin typeface="+mn-lt"/>
              </a:rPr>
              <a:t>edici Chirurghi e Medici Radiologi in servizio presso le Aziende Ospedaliere della ER.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Confronto fra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l’efficacia dei Farmaci Analgesici prodotti dalle case farmaceutiche </a:t>
            </a:r>
            <a:r>
              <a:rPr lang="it-IT" sz="1600" b="0" dirty="0" err="1" smtClean="0">
                <a:solidFill>
                  <a:srgbClr val="292934"/>
                </a:solidFill>
                <a:latin typeface="Arial"/>
              </a:rPr>
              <a:t>Farma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-A e </a:t>
            </a:r>
            <a:r>
              <a:rPr lang="it-IT" sz="1600" b="0" dirty="0" err="1" smtClean="0">
                <a:solidFill>
                  <a:srgbClr val="292934"/>
                </a:solidFill>
                <a:latin typeface="Arial"/>
              </a:rPr>
              <a:t>Farma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-B. </a:t>
            </a:r>
            <a:endParaRPr lang="it-IT" sz="1600" b="0" dirty="0">
              <a:solidFill>
                <a:srgbClr val="292934"/>
              </a:solidFill>
              <a:latin typeface="Arial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Confronto fra la Pressione sistolica delle persone ipertese prima e dopo la terapia ipertensiva e l’adozione di un nuovo regime dietetico.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s-IS" sz="1600" b="0" dirty="0" smtClean="0">
                <a:latin typeface="+mn-lt"/>
              </a:rPr>
              <a:t>Il premio annuo per la copertura delle prestazioni sanitarie sanitarie delle famiglie americane stimate negli anni 2011 e 2012. 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is-IS" sz="1600" b="0" dirty="0" smtClean="0">
                <a:latin typeface="+mn-lt"/>
              </a:rPr>
              <a:t>La prestazione di un gruppo di atleti prima e dopo un 10 sedute di allenamento finalizzato a migliorare la capacità areobica ....</a:t>
            </a:r>
            <a:endParaRPr lang="it-IT" sz="16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92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4"/>
          <p:cNvSpPr>
            <a:spLocks noGrp="1" noChangeArrowheads="1"/>
          </p:cNvSpPr>
          <p:nvPr>
            <p:ph type="title"/>
          </p:nvPr>
        </p:nvSpPr>
        <p:spPr>
          <a:xfrm>
            <a:off x="376238" y="177800"/>
            <a:ext cx="8356600" cy="817563"/>
          </a:xfrm>
        </p:spPr>
        <p:txBody>
          <a:bodyPr/>
          <a:lstStyle/>
          <a:p>
            <a:pPr eaLnBrk="1" hangingPunct="1"/>
            <a:r>
              <a:rPr lang="it-IT" sz="3600" b="0" dirty="0"/>
              <a:t>V. I. sulla Media di Popolazione</a:t>
            </a:r>
          </a:p>
        </p:txBody>
      </p:sp>
      <p:sp>
        <p:nvSpPr>
          <p:cNvPr id="92162" name="Text Box 5"/>
          <p:cNvSpPr txBox="1">
            <a:spLocks noChangeArrowheads="1"/>
          </p:cNvSpPr>
          <p:nvPr/>
        </p:nvSpPr>
        <p:spPr bwMode="auto">
          <a:xfrm>
            <a:off x="319088" y="935473"/>
            <a:ext cx="8432800" cy="533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73050" algn="just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</a:pPr>
            <a:r>
              <a:rPr lang="it-IT" sz="1600" b="0" dirty="0" smtClean="0">
                <a:latin typeface="Calibri"/>
                <a:cs typeface="Calibri"/>
              </a:rPr>
              <a:t>L</a:t>
            </a:r>
            <a:r>
              <a:rPr lang="it-IT" altLang="ja-JP" sz="1600" b="0" dirty="0" smtClean="0">
                <a:latin typeface="Calibri"/>
                <a:cs typeface="Calibri"/>
              </a:rPr>
              <a:t>a I prova dell’esame </a:t>
            </a:r>
            <a:r>
              <a:rPr lang="it-IT" altLang="ja-JP" sz="1600" b="0" dirty="0">
                <a:latin typeface="Calibri"/>
                <a:cs typeface="Calibri"/>
              </a:rPr>
              <a:t>di </a:t>
            </a:r>
            <a:r>
              <a:rPr lang="it-IT" altLang="ja-JP" sz="1600" b="0" dirty="0" smtClean="0">
                <a:latin typeface="Calibri"/>
                <a:cs typeface="Calibri"/>
              </a:rPr>
              <a:t>informatica ha </a:t>
            </a:r>
            <a:r>
              <a:rPr lang="it-IT" altLang="ja-JP" sz="1600" b="0" dirty="0">
                <a:latin typeface="Calibri"/>
                <a:cs typeface="Calibri"/>
              </a:rPr>
              <a:t>evidenziato che il tempo medio necessario agli </a:t>
            </a:r>
            <a:r>
              <a:rPr lang="it-IT" altLang="ja-JP" sz="1600" b="0" dirty="0" smtClean="0">
                <a:latin typeface="Calibri"/>
                <a:cs typeface="Calibri"/>
              </a:rPr>
              <a:t>studenti di Informatica </a:t>
            </a:r>
            <a:r>
              <a:rPr lang="it-IT" altLang="ja-JP" sz="1600" b="0" dirty="0">
                <a:latin typeface="Calibri"/>
                <a:cs typeface="Calibri"/>
              </a:rPr>
              <a:t>per completare il test </a:t>
            </a:r>
            <a:r>
              <a:rPr lang="it-IT" altLang="ja-JP" sz="1600" b="0" dirty="0" smtClean="0">
                <a:latin typeface="Calibri"/>
                <a:cs typeface="Calibri"/>
              </a:rPr>
              <a:t>è </a:t>
            </a:r>
            <a:r>
              <a:rPr lang="it-IT" altLang="ja-JP" sz="1600" b="0" dirty="0">
                <a:latin typeface="Calibri"/>
                <a:cs typeface="Calibri"/>
              </a:rPr>
              <a:t>pari a 20 minuti con una deviazione standard di 4 minuti. Durante </a:t>
            </a:r>
            <a:r>
              <a:rPr lang="it-IT" altLang="ja-JP" sz="1600" b="0" dirty="0" smtClean="0">
                <a:latin typeface="Calibri"/>
                <a:cs typeface="Calibri"/>
              </a:rPr>
              <a:t>la II prova un </a:t>
            </a:r>
            <a:r>
              <a:rPr lang="it-IT" altLang="ja-JP" sz="1600" u="sng" dirty="0">
                <a:latin typeface="Calibri"/>
                <a:cs typeface="Calibri"/>
              </a:rPr>
              <a:t>campione di 15 studenti</a:t>
            </a:r>
            <a:r>
              <a:rPr lang="it-IT" altLang="ja-JP" sz="1600" b="0" dirty="0">
                <a:latin typeface="Calibri"/>
                <a:cs typeface="Calibri"/>
              </a:rPr>
              <a:t> ha impiegato 22</a:t>
            </a:r>
            <a:r>
              <a:rPr lang="it-IT" altLang="ja-JP" sz="1600" b="0" dirty="0">
                <a:latin typeface="Calibri"/>
                <a:cs typeface="Calibri"/>
                <a:sym typeface="Symbol" charset="0"/>
              </a:rPr>
              <a:t></a:t>
            </a:r>
            <a:r>
              <a:rPr lang="it-IT" altLang="ja-JP" sz="1600" b="0" dirty="0">
                <a:latin typeface="Calibri"/>
                <a:cs typeface="Calibri"/>
              </a:rPr>
              <a:t>5 </a:t>
            </a:r>
            <a:r>
              <a:rPr lang="it-IT" altLang="ja-JP" sz="1600" b="0" dirty="0" smtClean="0">
                <a:latin typeface="Calibri"/>
                <a:cs typeface="Calibri"/>
              </a:rPr>
              <a:t>minuti per terminare </a:t>
            </a:r>
            <a:r>
              <a:rPr lang="it-IT" altLang="ja-JP" sz="1600" b="0" dirty="0">
                <a:latin typeface="Calibri"/>
                <a:cs typeface="Calibri"/>
              </a:rPr>
              <a:t>il compito: possiamo affermare che  gli </a:t>
            </a:r>
            <a:r>
              <a:rPr lang="it-IT" altLang="ja-JP" sz="1600" dirty="0">
                <a:latin typeface="Calibri"/>
                <a:cs typeface="Calibri"/>
              </a:rPr>
              <a:t>studenti </a:t>
            </a:r>
            <a:r>
              <a:rPr lang="it-IT" altLang="ja-JP" sz="1600" dirty="0" smtClean="0">
                <a:latin typeface="Calibri"/>
                <a:cs typeface="Calibri"/>
              </a:rPr>
              <a:t>iscritti alla II prova sono </a:t>
            </a:r>
            <a:r>
              <a:rPr lang="it-IT" altLang="ja-JP" sz="1600" dirty="0">
                <a:latin typeface="Calibri"/>
                <a:cs typeface="Calibri"/>
              </a:rPr>
              <a:t>meno preparati?</a:t>
            </a:r>
          </a:p>
          <a:p>
            <a:pPr indent="177800" algn="just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</a:pPr>
            <a:r>
              <a:rPr lang="it-IT" sz="1600" b="0" dirty="0">
                <a:latin typeface="Calibri"/>
                <a:cs typeface="Calibri"/>
              </a:rPr>
              <a:t>Sulla etichetta di una lattina di Sprite è dichiarato un contenuto medio pari a 12 once (circa 330 ml</a:t>
            </a:r>
            <a:r>
              <a:rPr lang="it-IT" sz="1600" b="0" dirty="0" smtClean="0">
                <a:latin typeface="Calibri"/>
                <a:cs typeface="Calibri"/>
              </a:rPr>
              <a:t>); in </a:t>
            </a:r>
            <a:r>
              <a:rPr lang="it-IT" sz="1600" b="0" dirty="0">
                <a:latin typeface="Calibri"/>
                <a:cs typeface="Calibri"/>
              </a:rPr>
              <a:t>un </a:t>
            </a:r>
            <a:r>
              <a:rPr lang="it-IT" sz="1600" u="sng" dirty="0">
                <a:latin typeface="Calibri"/>
                <a:cs typeface="Calibri"/>
              </a:rPr>
              <a:t>campione 100 lattine</a:t>
            </a:r>
            <a:r>
              <a:rPr lang="it-IT" sz="1600" b="0" dirty="0">
                <a:latin typeface="Calibri"/>
                <a:cs typeface="Calibri"/>
              </a:rPr>
              <a:t> scelte a caso durante la produzione si è riscontrato che il loro contenuto medio è di 11.72</a:t>
            </a:r>
            <a:r>
              <a:rPr lang="it-IT" sz="1600" b="0" dirty="0">
                <a:latin typeface="Calibri"/>
                <a:cs typeface="Calibri"/>
                <a:sym typeface="Symbol" charset="0"/>
              </a:rPr>
              <a:t></a:t>
            </a:r>
            <a:r>
              <a:rPr lang="it-IT" sz="1600" b="0" dirty="0">
                <a:latin typeface="Calibri"/>
                <a:cs typeface="Calibri"/>
              </a:rPr>
              <a:t>0.51 once. Possiamo dedurre che </a:t>
            </a:r>
            <a:r>
              <a:rPr lang="it-IT" sz="1600" dirty="0">
                <a:latin typeface="Calibri"/>
                <a:cs typeface="Calibri"/>
              </a:rPr>
              <a:t>tutte le lattine prodotte</a:t>
            </a:r>
            <a:r>
              <a:rPr lang="it-IT" sz="1600" b="0" dirty="0">
                <a:latin typeface="Calibri"/>
                <a:cs typeface="Calibri"/>
              </a:rPr>
              <a:t> </a:t>
            </a:r>
            <a:r>
              <a:rPr lang="it-IT" sz="1600" dirty="0">
                <a:latin typeface="Calibri"/>
                <a:cs typeface="Calibri"/>
              </a:rPr>
              <a:t>contengono meno di quanto dichiarato</a:t>
            </a:r>
            <a:r>
              <a:rPr lang="it-IT" sz="1600" b="0" dirty="0">
                <a:latin typeface="Calibri"/>
                <a:cs typeface="Calibri"/>
              </a:rPr>
              <a:t>?</a:t>
            </a:r>
          </a:p>
          <a:p>
            <a:pPr indent="176213" algn="just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</a:pPr>
            <a:r>
              <a:rPr lang="it-IT" sz="1600" b="0" dirty="0">
                <a:latin typeface="Tahoma" charset="0"/>
              </a:rPr>
              <a:t> </a:t>
            </a:r>
            <a:r>
              <a:rPr lang="it-IT" sz="1600" b="0" dirty="0">
                <a:latin typeface="Calibri"/>
                <a:cs typeface="Calibri"/>
              </a:rPr>
              <a:t>La regione ha rilevato nel passato che i giovani di età compresa fra 18-24 anni vanno dal medico in media 3.6 volte </a:t>
            </a:r>
            <a:r>
              <a:rPr lang="it-IT" sz="1600" b="0" dirty="0" smtClean="0">
                <a:latin typeface="Calibri"/>
                <a:cs typeface="Calibri"/>
              </a:rPr>
              <a:t>all’</a:t>
            </a:r>
            <a:r>
              <a:rPr lang="it-IT" altLang="ja-JP" sz="1600" b="0" dirty="0" smtClean="0">
                <a:latin typeface="Calibri"/>
                <a:cs typeface="Calibri"/>
              </a:rPr>
              <a:t>anno: nel 2013 preso </a:t>
            </a:r>
            <a:r>
              <a:rPr lang="it-IT" altLang="ja-JP" sz="1600" u="sng" dirty="0">
                <a:latin typeface="Calibri"/>
                <a:cs typeface="Calibri"/>
              </a:rPr>
              <a:t>un campione di 350 </a:t>
            </a:r>
            <a:r>
              <a:rPr lang="it-IT" altLang="ja-JP" sz="1600" u="sng" dirty="0" smtClean="0">
                <a:latin typeface="Calibri"/>
                <a:cs typeface="Calibri"/>
              </a:rPr>
              <a:t>ragazzi</a:t>
            </a:r>
            <a:r>
              <a:rPr lang="it-IT" altLang="ja-JP" sz="1600" b="0" dirty="0" smtClean="0">
                <a:latin typeface="Calibri"/>
                <a:cs typeface="Calibri"/>
              </a:rPr>
              <a:t> questi </a:t>
            </a:r>
            <a:r>
              <a:rPr lang="it-IT" altLang="ja-JP" sz="1600" b="0" dirty="0">
                <a:latin typeface="Calibri"/>
                <a:cs typeface="Calibri"/>
              </a:rPr>
              <a:t>hanno consultato il medico in media </a:t>
            </a:r>
            <a:r>
              <a:rPr lang="it-IT" altLang="ja-JP" sz="1600" b="0" i="1" dirty="0" err="1" smtClean="0">
                <a:latin typeface="Calibri"/>
                <a:cs typeface="Calibri"/>
              </a:rPr>
              <a:t>Xbar</a:t>
            </a:r>
            <a:r>
              <a:rPr lang="it-IT" altLang="ja-JP" sz="1600" b="0" dirty="0" smtClean="0">
                <a:latin typeface="Calibri"/>
                <a:cs typeface="Calibri"/>
              </a:rPr>
              <a:t> =</a:t>
            </a:r>
            <a:r>
              <a:rPr lang="it-IT" altLang="ja-JP" sz="1600" b="0" dirty="0">
                <a:latin typeface="Calibri"/>
                <a:cs typeface="Calibri"/>
              </a:rPr>
              <a:t>3.9 volte con una deviazione standard di </a:t>
            </a:r>
            <a:r>
              <a:rPr lang="it-IT" altLang="ja-JP" sz="1600" b="0" i="1" dirty="0" err="1">
                <a:latin typeface="Calibri"/>
                <a:cs typeface="Calibri"/>
              </a:rPr>
              <a:t>s</a:t>
            </a:r>
            <a:r>
              <a:rPr lang="it-IT" altLang="ja-JP" sz="1600" b="0" dirty="0">
                <a:latin typeface="Calibri"/>
                <a:cs typeface="Calibri"/>
              </a:rPr>
              <a:t>=1.6. Possiamo affermare che </a:t>
            </a:r>
            <a:r>
              <a:rPr lang="it-IT" altLang="ja-JP" sz="1600" dirty="0">
                <a:latin typeface="Calibri"/>
                <a:cs typeface="Calibri"/>
              </a:rPr>
              <a:t>tutte le persone di questa fascia di età</a:t>
            </a:r>
            <a:r>
              <a:rPr lang="it-IT" altLang="ja-JP" sz="1600" b="0" dirty="0">
                <a:latin typeface="Calibri"/>
                <a:cs typeface="Calibri"/>
              </a:rPr>
              <a:t> </a:t>
            </a:r>
            <a:r>
              <a:rPr lang="it-IT" altLang="ja-JP" sz="1600" dirty="0">
                <a:latin typeface="Calibri"/>
                <a:cs typeface="Calibri"/>
              </a:rPr>
              <a:t>hanno maggiore necessità del medico </a:t>
            </a:r>
            <a:r>
              <a:rPr lang="it-IT" altLang="ja-JP" sz="1600" b="0" dirty="0">
                <a:latin typeface="Calibri"/>
                <a:cs typeface="Calibri"/>
              </a:rPr>
              <a:t>rispetto al passato?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</a:pPr>
            <a:r>
              <a:rPr lang="it-IT" sz="1600" b="0" dirty="0">
                <a:latin typeface="Calibri"/>
                <a:cs typeface="Calibri"/>
              </a:rPr>
              <a:t>Una compagnia telefonica ha valutato che la durata media di una telefonata fuori distretto è pari a 12.44 minuti. Una verifica fatta su un </a:t>
            </a:r>
            <a:r>
              <a:rPr lang="it-IT" sz="1600" u="sng" dirty="0">
                <a:latin typeface="Calibri"/>
                <a:cs typeface="Calibri"/>
              </a:rPr>
              <a:t>campione di 150 telefonate</a:t>
            </a:r>
            <a:r>
              <a:rPr lang="it-IT" sz="1600" b="0" dirty="0">
                <a:latin typeface="Calibri"/>
                <a:cs typeface="Calibri"/>
              </a:rPr>
              <a:t> ha messo in evidenza una durata media </a:t>
            </a:r>
            <a:r>
              <a:rPr lang="it-IT" sz="1600" b="0" u="sng" dirty="0">
                <a:latin typeface="Calibri"/>
                <a:cs typeface="Calibri"/>
              </a:rPr>
              <a:t>X</a:t>
            </a:r>
            <a:r>
              <a:rPr lang="it-IT" sz="1600" b="0" dirty="0">
                <a:latin typeface="Calibri"/>
                <a:cs typeface="Calibri"/>
              </a:rPr>
              <a:t>=13.71 ed una deviazione standard </a:t>
            </a:r>
            <a:r>
              <a:rPr lang="it-IT" sz="1600" b="0" dirty="0" err="1">
                <a:latin typeface="Calibri"/>
                <a:cs typeface="Calibri"/>
              </a:rPr>
              <a:t>s</a:t>
            </a:r>
            <a:r>
              <a:rPr lang="it-IT" sz="1600" b="0" dirty="0">
                <a:latin typeface="Calibri"/>
                <a:cs typeface="Calibri"/>
              </a:rPr>
              <a:t>=2.65 minuti. Possiamo affermare che </a:t>
            </a:r>
            <a:r>
              <a:rPr lang="it-IT" sz="1600" dirty="0">
                <a:latin typeface="Calibri"/>
                <a:cs typeface="Calibri"/>
              </a:rPr>
              <a:t>tutte le telefonate interurbane</a:t>
            </a:r>
            <a:r>
              <a:rPr lang="it-IT" sz="1600" b="0" dirty="0">
                <a:latin typeface="Calibri"/>
                <a:cs typeface="Calibri"/>
              </a:rPr>
              <a:t> </a:t>
            </a:r>
            <a:r>
              <a:rPr lang="it-IT" sz="1600" i="1" dirty="0">
                <a:latin typeface="Calibri"/>
                <a:cs typeface="Calibri"/>
              </a:rPr>
              <a:t>sono significativamente più lunghe </a:t>
            </a:r>
            <a:r>
              <a:rPr lang="it-IT" sz="1600" b="0" dirty="0">
                <a:latin typeface="Calibri"/>
                <a:cs typeface="Calibri"/>
              </a:rPr>
              <a:t>di quanto rilevato in precedenza, ed è necessario aumentare le tariffe? </a:t>
            </a:r>
            <a:endParaRPr lang="en-US" sz="1600" b="0" dirty="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18463" cy="708025"/>
          </a:xfrm>
        </p:spPr>
        <p:txBody>
          <a:bodyPr/>
          <a:lstStyle/>
          <a:p>
            <a:pPr eaLnBrk="1" hangingPunct="1"/>
            <a:r>
              <a:rPr lang="it-IT" sz="3600" b="0">
                <a:latin typeface="Tahoma" charset="0"/>
              </a:rPr>
              <a:t>Una/Due Popolazioni</a:t>
            </a:r>
            <a:endParaRPr lang="it-IT" b="0">
              <a:latin typeface="Tahoma" charset="0"/>
            </a:endParaRPr>
          </a:p>
        </p:txBody>
      </p:sp>
      <p:sp>
        <p:nvSpPr>
          <p:cNvPr id="10957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38138" y="1117529"/>
            <a:ext cx="3956050" cy="4408852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it-IT" sz="2400" dirty="0">
                <a:solidFill>
                  <a:srgbClr val="292934"/>
                </a:solidFill>
                <a:latin typeface="Tahoma" charset="0"/>
              </a:rPr>
              <a:t>Una popolazione</a:t>
            </a:r>
          </a:p>
          <a:p>
            <a:pPr algn="ctr" eaLnBrk="1" hangingPunct="1">
              <a:lnSpc>
                <a:spcPct val="80000"/>
              </a:lnSpc>
              <a:buFont typeface="Arial"/>
              <a:buChar char="•"/>
            </a:pPr>
            <a:endParaRPr lang="it-IT" sz="240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Media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</a:t>
            </a:r>
          </a:p>
          <a:p>
            <a:pPr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Deviazione standard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600" dirty="0" err="1">
                <a:solidFill>
                  <a:srgbClr val="292934"/>
                </a:solidFill>
                <a:latin typeface="Symbol" charset="0"/>
              </a:rPr>
              <a:t>s</a:t>
            </a:r>
            <a:endParaRPr lang="it-IT" sz="1600" dirty="0">
              <a:solidFill>
                <a:srgbClr val="292934"/>
              </a:solidFill>
              <a:latin typeface="Symbol" charset="0"/>
            </a:endParaRPr>
          </a:p>
          <a:p>
            <a:pPr eaLnBrk="1" hangingPunct="1">
              <a:buFont typeface="Arial"/>
              <a:buChar char="•"/>
            </a:pP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La stima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di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 smtClean="0">
                <a:solidFill>
                  <a:srgbClr val="292934"/>
                </a:solidFill>
                <a:latin typeface="Symbol" charset="0"/>
              </a:rPr>
              <a:t>, </a:t>
            </a:r>
            <a:r>
              <a:rPr lang="it-IT" sz="1600" dirty="0" smtClean="0">
                <a:solidFill>
                  <a:srgbClr val="292934"/>
                </a:solidFill>
              </a:rPr>
              <a:t>è</a:t>
            </a:r>
            <a:r>
              <a:rPr lang="it-IT" sz="1600" dirty="0" smtClean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600" i="1" u="sng" dirty="0" smtClean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i="1" u="sng" dirty="0">
                <a:solidFill>
                  <a:srgbClr val="292934"/>
                </a:solidFill>
                <a:latin typeface="Century Gothic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; stima di </a:t>
            </a:r>
            <a:r>
              <a:rPr lang="it-IT" sz="1600" dirty="0" err="1" smtClean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600" dirty="0" smtClean="0">
                <a:solidFill>
                  <a:srgbClr val="292934"/>
                </a:solidFill>
              </a:rPr>
              <a:t>è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i="1" dirty="0" err="1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</a:p>
          <a:p>
            <a:pPr eaLnBrk="1" hangingPunct="1">
              <a:buFont typeface="Arial"/>
              <a:buChar char="•"/>
            </a:pP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Dimensione </a:t>
            </a:r>
            <a:r>
              <a:rPr lang="it-IT" sz="1600" dirty="0" err="1">
                <a:solidFill>
                  <a:srgbClr val="292934"/>
                </a:solidFill>
                <a:latin typeface="Tahoma" charset="0"/>
              </a:rPr>
              <a:t>n</a:t>
            </a:r>
            <a:endParaRPr lang="it-IT" sz="160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buFont typeface="Arial"/>
              <a:buChar char="•"/>
            </a:pP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Deviazione Standard e Errore Standard</a:t>
            </a:r>
            <a:endParaRPr lang="it-IT" sz="1600" dirty="0">
              <a:solidFill>
                <a:srgbClr val="292934"/>
              </a:solidFill>
              <a:latin typeface="Tahoma" charset="0"/>
            </a:endParaRPr>
          </a:p>
          <a:p>
            <a:pPr marL="465138" lvl="1"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 err="1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60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</a:t>
            </a:r>
            <a:r>
              <a:rPr lang="it-IT" sz="1600" dirty="0" err="1" smtClean="0">
                <a:solidFill>
                  <a:srgbClr val="292934"/>
                </a:solidFill>
                <a:latin typeface="Tahoma" charset="0"/>
                <a:sym typeface="Symbol" charset="0"/>
              </a:rPr>
              <a:t>n</a:t>
            </a:r>
            <a:endParaRPr lang="it-IT" sz="1400" dirty="0">
              <a:solidFill>
                <a:srgbClr val="292934"/>
              </a:solidFill>
              <a:latin typeface="Tahoma" charset="0"/>
            </a:endParaRPr>
          </a:p>
          <a:p>
            <a:pPr marL="465138" lvl="1" eaLnBrk="1" hangingPunct="1">
              <a:buFont typeface="Arial"/>
              <a:buChar char="•"/>
            </a:pPr>
            <a:r>
              <a:rPr lang="it-IT" sz="1800" i="1" dirty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800" i="1" dirty="0" err="1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600" u="sng" baseline="-25000" dirty="0" err="1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800" i="1" dirty="0" err="1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</a:t>
            </a:r>
            <a:r>
              <a:rPr lang="it-IT" sz="1600" dirty="0" err="1">
                <a:solidFill>
                  <a:srgbClr val="292934"/>
                </a:solidFill>
                <a:latin typeface="Tahoma" charset="0"/>
                <a:sym typeface="Symbol" charset="0"/>
              </a:rPr>
              <a:t>n</a:t>
            </a:r>
            <a:endParaRPr lang="it-IT" sz="1600" dirty="0">
              <a:solidFill>
                <a:srgbClr val="292934"/>
              </a:solidFill>
              <a:latin typeface="Tahoma" charset="0"/>
              <a:sym typeface="Symbol" charset="0"/>
            </a:endParaRPr>
          </a:p>
          <a:p>
            <a:pPr marL="0" indent="0" eaLnBrk="1" hangingPunct="1">
              <a:buNone/>
            </a:pPr>
            <a:endParaRPr lang="it-IT" sz="160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Statistica del Test</a:t>
            </a:r>
          </a:p>
          <a:p>
            <a:pPr marL="465138" lvl="1"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z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)/</a:t>
            </a:r>
            <a:r>
              <a:rPr lang="it-IT" sz="160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 err="1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; 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z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)/</a:t>
            </a:r>
            <a:r>
              <a:rPr lang="it-IT" sz="1600" dirty="0" err="1" smtClean="0">
                <a:solidFill>
                  <a:srgbClr val="292934"/>
                </a:solidFill>
                <a:latin typeface="Tahoma" charset="0"/>
              </a:rPr>
              <a:t>s</a:t>
            </a:r>
            <a:r>
              <a:rPr lang="it-IT" sz="1600" u="sng" baseline="-25000" dirty="0" err="1" smtClean="0">
                <a:solidFill>
                  <a:srgbClr val="292934"/>
                </a:solidFill>
                <a:latin typeface="Tahoma" charset="0"/>
              </a:rPr>
              <a:t>X</a:t>
            </a:r>
            <a:endParaRPr lang="it-IT" sz="1400" dirty="0">
              <a:solidFill>
                <a:srgbClr val="292934"/>
              </a:solidFill>
              <a:latin typeface="Tahoma" charset="0"/>
            </a:endParaRPr>
          </a:p>
          <a:p>
            <a:pPr marL="465138" lvl="1"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t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)/</a:t>
            </a:r>
            <a:r>
              <a:rPr lang="it-IT" sz="160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 err="1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; </a:t>
            </a:r>
            <a:r>
              <a:rPr lang="it-IT" sz="1600" dirty="0">
                <a:solidFill>
                  <a:srgbClr val="292934"/>
                </a:solidFill>
              </a:rPr>
              <a:t>t</a:t>
            </a:r>
            <a:r>
              <a:rPr lang="it-IT" sz="1600" baseline="-25000" dirty="0">
                <a:solidFill>
                  <a:srgbClr val="292934"/>
                </a:solidFill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)/</a:t>
            </a:r>
            <a:r>
              <a:rPr lang="it-IT" sz="1600" dirty="0" err="1">
                <a:solidFill>
                  <a:srgbClr val="292934"/>
                </a:solidFill>
                <a:latin typeface="Tahoma" charset="0"/>
              </a:rPr>
              <a:t>s</a:t>
            </a:r>
            <a:r>
              <a:rPr lang="it-IT" sz="1600" u="sng" baseline="-25000" dirty="0" err="1">
                <a:solidFill>
                  <a:srgbClr val="292934"/>
                </a:solidFill>
                <a:latin typeface="Tahoma" charset="0"/>
              </a:rPr>
              <a:t>X</a:t>
            </a:r>
            <a:endParaRPr lang="it-IT" sz="1600" u="sng" baseline="-2500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109571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225925" y="1117529"/>
            <a:ext cx="4811766" cy="4809290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it-IT" sz="2400" dirty="0">
                <a:solidFill>
                  <a:srgbClr val="292934"/>
                </a:solidFill>
                <a:latin typeface="Tahoma" charset="0"/>
              </a:rPr>
              <a:t>Due popolazioni</a:t>
            </a:r>
          </a:p>
          <a:p>
            <a:pPr eaLnBrk="1" hangingPunct="1">
              <a:buClrTx/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Media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baseline="-25000" dirty="0">
                <a:solidFill>
                  <a:srgbClr val="292934"/>
                </a:solidFill>
                <a:latin typeface="Symbol" charset="0"/>
              </a:rPr>
              <a:t>1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e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baseline="-25000" dirty="0">
                <a:solidFill>
                  <a:srgbClr val="292934"/>
                </a:solidFill>
                <a:latin typeface="Symbol" charset="0"/>
              </a:rPr>
              <a:t>2</a:t>
            </a:r>
            <a:endParaRPr lang="it-IT" sz="1600" baseline="-2500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buClrTx/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Deviazione Standard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 s</a:t>
            </a:r>
            <a:r>
              <a:rPr lang="it-IT" sz="1600" baseline="-25000" dirty="0">
                <a:solidFill>
                  <a:srgbClr val="292934"/>
                </a:solidFill>
                <a:latin typeface="Symbol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e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baseline="-25000" dirty="0">
                <a:solidFill>
                  <a:srgbClr val="292934"/>
                </a:solidFill>
                <a:latin typeface="Symbol" charset="0"/>
              </a:rPr>
              <a:t>2</a:t>
            </a:r>
          </a:p>
          <a:p>
            <a:pPr eaLnBrk="1" hangingPunct="1">
              <a:buClrTx/>
              <a:buFont typeface="Arial"/>
              <a:buChar char="•"/>
            </a:pP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Stime di media e </a:t>
            </a:r>
            <a:r>
              <a:rPr lang="it-IT" sz="1600" dirty="0" err="1" smtClean="0">
                <a:solidFill>
                  <a:srgbClr val="292934"/>
                </a:solidFill>
                <a:latin typeface="Tahoma" charset="0"/>
              </a:rPr>
              <a:t>Dev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. St. :</a:t>
            </a:r>
            <a:r>
              <a:rPr lang="it-IT" sz="1600" i="1" u="sng" dirty="0" smtClean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i="1" u="sng" dirty="0">
                <a:solidFill>
                  <a:srgbClr val="292934"/>
                </a:solidFill>
                <a:latin typeface="Century Gothic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e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 </a:t>
            </a:r>
            <a:r>
              <a:rPr lang="it-IT" sz="1600" i="1" u="sng" dirty="0">
                <a:solidFill>
                  <a:srgbClr val="292934"/>
                </a:solidFill>
                <a:latin typeface="Century Gothic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; s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 ed s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2</a:t>
            </a:r>
          </a:p>
          <a:p>
            <a:pPr eaLnBrk="1" hangingPunct="1">
              <a:buClrTx/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Dimensioni 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ed 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2</a:t>
            </a:r>
          </a:p>
          <a:p>
            <a:pP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Deviazione Standard o Errore Standard</a:t>
            </a:r>
          </a:p>
          <a:p>
            <a:pPr lvl="1" eaLnBrk="1" hangingPunct="1">
              <a:buFont typeface="Arial"/>
              <a:buChar char="•"/>
            </a:pPr>
            <a:r>
              <a:rPr lang="it-IT" sz="1600" dirty="0" smtClean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 smtClean="0">
                <a:solidFill>
                  <a:srgbClr val="292934"/>
                </a:solidFill>
                <a:latin typeface="Tahoma" charset="0"/>
              </a:rPr>
              <a:t>X1</a:t>
            </a:r>
            <a:r>
              <a:rPr lang="it-IT" sz="1600" baseline="-2500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800" baseline="-25000" dirty="0">
                <a:solidFill>
                  <a:srgbClr val="292934"/>
                </a:solidFill>
                <a:latin typeface="Century Gothic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  <a:sym typeface="Symbol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,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X2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800" baseline="-25000" dirty="0">
                <a:solidFill>
                  <a:srgbClr val="292934"/>
                </a:solidFill>
                <a:latin typeface="Century Gothic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  <a:sym typeface="Symbol" charset="0"/>
              </a:rPr>
              <a:t>2</a:t>
            </a:r>
            <a:endParaRPr lang="it-IT" sz="1600" baseline="-25000" dirty="0">
              <a:solidFill>
                <a:srgbClr val="292934"/>
              </a:solidFill>
              <a:latin typeface="Tahoma" charset="0"/>
            </a:endParaRPr>
          </a:p>
          <a:p>
            <a:pPr lvl="1" eaLnBrk="1" hangingPunct="1">
              <a:buFont typeface="Arial"/>
              <a:buChar char="•"/>
            </a:pPr>
            <a:r>
              <a:rPr lang="it-IT" sz="1800" i="1" dirty="0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X1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baseline="-2500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800" i="1" dirty="0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800" baseline="-25000" dirty="0">
                <a:solidFill>
                  <a:srgbClr val="292934"/>
                </a:solidFill>
                <a:latin typeface="Century Gothic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  <a:sym typeface="Symbol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,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 </a:t>
            </a:r>
            <a:r>
              <a:rPr lang="it-IT" sz="1800" i="1" dirty="0" smtClean="0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600" u="sng" baseline="-25000" dirty="0" smtClean="0">
                <a:solidFill>
                  <a:srgbClr val="292934"/>
                </a:solidFill>
                <a:latin typeface="Tahoma" charset="0"/>
              </a:rPr>
              <a:t>X2</a:t>
            </a:r>
            <a:r>
              <a:rPr lang="it-IT" sz="1600" baseline="-25000" dirty="0" smtClean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 </a:t>
            </a:r>
            <a:r>
              <a:rPr lang="it-IT" sz="1800" i="1" dirty="0">
                <a:solidFill>
                  <a:srgbClr val="292934"/>
                </a:solidFill>
                <a:latin typeface="Century Gothic" charset="0"/>
              </a:rPr>
              <a:t>s</a:t>
            </a:r>
            <a:r>
              <a:rPr lang="it-IT" sz="1800" baseline="-25000" dirty="0">
                <a:solidFill>
                  <a:srgbClr val="292934"/>
                </a:solidFill>
                <a:latin typeface="Century Gothic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/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n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  <a:sym typeface="Symbol" charset="0"/>
              </a:rPr>
              <a:t>2</a:t>
            </a:r>
          </a:p>
          <a:p>
            <a:pPr eaLnBrk="1" hangingPunct="1">
              <a:spcBef>
                <a:spcPts val="984"/>
              </a:spcBef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Media e </a:t>
            </a:r>
            <a:r>
              <a:rPr lang="it-IT" sz="1600" dirty="0" err="1" smtClean="0">
                <a:solidFill>
                  <a:srgbClr val="292934"/>
                </a:solidFill>
                <a:latin typeface="Tahoma" charset="0"/>
                <a:sym typeface="Symbol" charset="0"/>
              </a:rPr>
              <a:t>Dev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. St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. della differenza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  <a:sym typeface="Symbol" charset="0"/>
              </a:rPr>
              <a:t>fra medie </a:t>
            </a:r>
            <a:endParaRPr lang="it-IT" sz="1600" dirty="0">
              <a:solidFill>
                <a:srgbClr val="292934"/>
              </a:solidFill>
              <a:latin typeface="Tahoma" charset="0"/>
              <a:sym typeface="Symbol" charset="0"/>
            </a:endParaRPr>
          </a:p>
          <a:p>
            <a:pPr lvl="1" eaLnBrk="1" hangingPunct="1"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X1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-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X2,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 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X1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-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   e   s</a:t>
            </a:r>
            <a:r>
              <a:rPr lang="it-IT" sz="1600" u="sng" baseline="-25000" dirty="0" smtClean="0">
                <a:solidFill>
                  <a:srgbClr val="292934"/>
                </a:solidFill>
                <a:latin typeface="Tahoma" charset="0"/>
              </a:rPr>
              <a:t>X1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-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Tahoma" charset="0"/>
                <a:sym typeface="Symbol" charset="0"/>
              </a:rPr>
              <a:t>…. </a:t>
            </a:r>
          </a:p>
          <a:p>
            <a:pPr eaLnBrk="1" hangingPunct="1">
              <a:buFont typeface="Arial"/>
              <a:buChar char="•"/>
            </a:pPr>
            <a:endParaRPr lang="it-IT" sz="105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Statistica del Test</a:t>
            </a:r>
          </a:p>
          <a:p>
            <a:pPr lvl="1" eaLnBrk="1" hangingPunct="1"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z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=[(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)-(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)] /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1-X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</a:p>
          <a:p>
            <a:pPr lvl="1" eaLnBrk="1" hangingPunct="1"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z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=[(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)-(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)] /s</a:t>
            </a:r>
            <a:r>
              <a:rPr lang="it-IT" sz="1600" u="sng" baseline="-25000" dirty="0"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1-X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</a:p>
          <a:p>
            <a:pPr lvl="1" eaLnBrk="1" hangingPunct="1">
              <a:buClr>
                <a:schemeClr val="tx1"/>
              </a:buClr>
              <a:buFont typeface="Arial"/>
              <a:buChar char="•"/>
            </a:pPr>
            <a:endParaRPr lang="it-IT" sz="1050" dirty="0">
              <a:solidFill>
                <a:srgbClr val="292934"/>
              </a:solidFill>
              <a:latin typeface="Century Gothic" charset="0"/>
            </a:endParaRPr>
          </a:p>
          <a:p>
            <a:pPr lvl="1" eaLnBrk="1" hangingPunct="1"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t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=[(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)-(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)] /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1-X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</a:p>
          <a:p>
            <a:pPr lvl="1" eaLnBrk="1" hangingPunct="1">
              <a:buClr>
                <a:schemeClr val="tx1"/>
              </a:buClr>
              <a:buFont typeface="Arial"/>
              <a:buChar char="•"/>
            </a:pPr>
            <a:r>
              <a:rPr lang="it-IT" sz="1600" dirty="0">
                <a:solidFill>
                  <a:srgbClr val="292934"/>
                </a:solidFill>
                <a:latin typeface="Century Gothic" charset="0"/>
              </a:rPr>
              <a:t>t</a:t>
            </a:r>
            <a:r>
              <a:rPr lang="it-IT" sz="1600" baseline="-25000" dirty="0">
                <a:solidFill>
                  <a:srgbClr val="292934"/>
                </a:solidFill>
                <a:latin typeface="Century Gothic" charset="0"/>
              </a:rPr>
              <a:t>0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=[(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u="sng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)-(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m1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 – </a:t>
            </a:r>
            <a:r>
              <a:rPr lang="it-IT" sz="1600" dirty="0">
                <a:solidFill>
                  <a:srgbClr val="292934"/>
                </a:solidFill>
                <a:latin typeface="Symbol" charset="0"/>
              </a:rPr>
              <a:t>m2</a:t>
            </a: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)] /s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Tahoma" charset="0"/>
              </a:rPr>
              <a:t>1-X</a:t>
            </a:r>
            <a:r>
              <a:rPr lang="it-IT" sz="1600" u="sng" baseline="-25000" dirty="0">
                <a:solidFill>
                  <a:srgbClr val="292934"/>
                </a:solidFill>
                <a:latin typeface="Tahoma" charset="0"/>
              </a:rPr>
              <a:t>2</a:t>
            </a:r>
          </a:p>
          <a:p>
            <a:pPr lvl="1" eaLnBrk="1" hangingPunct="1">
              <a:buFont typeface="Arial"/>
              <a:buChar char="•"/>
            </a:pPr>
            <a:endParaRPr lang="it-IT" sz="1600" baseline="-25000" dirty="0">
              <a:solidFill>
                <a:srgbClr val="292934"/>
              </a:solidFill>
              <a:latin typeface="Tahoma" charset="0"/>
            </a:endParaRP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369582"/>
              </p:ext>
            </p:extLst>
          </p:nvPr>
        </p:nvGraphicFramePr>
        <p:xfrm>
          <a:off x="1024824" y="5117348"/>
          <a:ext cx="2092612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970" name="Equation" r:id="rId4" imgW="1346200" imgH="457200" progId="Equation.3">
                  <p:embed/>
                </p:oleObj>
              </mc:Choice>
              <mc:Fallback>
                <p:oleObj name="Equation" r:id="rId4" imgW="1346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824" y="5117348"/>
                        <a:ext cx="2092612" cy="719999"/>
                      </a:xfrm>
                      <a:prstGeom prst="rect">
                        <a:avLst/>
                      </a:prstGeom>
                      <a:solidFill>
                        <a:srgbClr val="FFF68D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907435"/>
              </p:ext>
            </p:extLst>
          </p:nvPr>
        </p:nvGraphicFramePr>
        <p:xfrm>
          <a:off x="4894290" y="5940425"/>
          <a:ext cx="3475037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971" name="Equation" r:id="rId6" imgW="2235200" imgH="533400" progId="Equation.3">
                  <p:embed/>
                </p:oleObj>
              </mc:Choice>
              <mc:Fallback>
                <p:oleObj name="Equation" r:id="rId6" imgW="22352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290" y="5940425"/>
                        <a:ext cx="3475037" cy="839788"/>
                      </a:xfrm>
                      <a:prstGeom prst="rect">
                        <a:avLst/>
                      </a:prstGeom>
                      <a:solidFill>
                        <a:srgbClr val="FFF68D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uiExpand="1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385763"/>
            <a:ext cx="8077200" cy="620712"/>
          </a:xfrm>
        </p:spPr>
        <p:txBody>
          <a:bodyPr/>
          <a:lstStyle/>
          <a:p>
            <a:pPr eaLnBrk="1" hangingPunct="1"/>
            <a:r>
              <a:rPr lang="it-IT" sz="3200" b="0">
                <a:latin typeface="Tahoma" charset="0"/>
              </a:rPr>
              <a:t>Distribuzione campionaria di </a:t>
            </a:r>
            <a:r>
              <a:rPr lang="it-IT" sz="3200" b="0" i="1" u="sng">
                <a:latin typeface="Century Gothic" charset="0"/>
              </a:rPr>
              <a:t>X</a:t>
            </a:r>
            <a:r>
              <a:rPr lang="it-IT" sz="3200" b="0" baseline="-25000">
                <a:latin typeface="Tahoma" charset="0"/>
              </a:rPr>
              <a:t>1</a:t>
            </a:r>
            <a:r>
              <a:rPr lang="it-IT" sz="3200" b="0">
                <a:latin typeface="Tahoma" charset="0"/>
              </a:rPr>
              <a:t>-</a:t>
            </a:r>
            <a:r>
              <a:rPr lang="it-IT" sz="3200" b="0" i="1" u="sng">
                <a:latin typeface="Century Gothic" charset="0"/>
              </a:rPr>
              <a:t>X</a:t>
            </a:r>
            <a:r>
              <a:rPr lang="it-IT" sz="3200" b="0" baseline="-25000">
                <a:latin typeface="Tahoma" charset="0"/>
              </a:rPr>
              <a:t>2</a:t>
            </a:r>
          </a:p>
        </p:txBody>
      </p:sp>
      <p:graphicFrame>
        <p:nvGraphicFramePr>
          <p:cNvPr id="110594" name="Object 9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8697973"/>
              </p:ext>
            </p:extLst>
          </p:nvPr>
        </p:nvGraphicFramePr>
        <p:xfrm>
          <a:off x="1849019" y="5772121"/>
          <a:ext cx="1583990" cy="395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4" name="Equation" r:id="rId3" imgW="1015559" imgH="253890" progId="Equation.3">
                  <p:embed/>
                </p:oleObj>
              </mc:Choice>
              <mc:Fallback>
                <p:oleObj name="Equation" r:id="rId3" imgW="1015559" imgH="253890" progId="Equation.3">
                  <p:embed/>
                  <p:pic>
                    <p:nvPicPr>
                      <p:cNvPr id="0" name="Picture 96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019" y="5772121"/>
                        <a:ext cx="1583990" cy="39599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5" name="Rectangle 12"/>
          <p:cNvSpPr>
            <a:spLocks noChangeArrowheads="1"/>
          </p:cNvSpPr>
          <p:nvPr/>
        </p:nvSpPr>
        <p:spPr bwMode="auto">
          <a:xfrm>
            <a:off x="471488" y="1130300"/>
            <a:ext cx="3321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000" b="0" dirty="0">
                <a:solidFill>
                  <a:srgbClr val="FFFFFF"/>
                </a:solidFill>
                <a:latin typeface="Tahoma" charset="0"/>
              </a:rPr>
              <a:t>Media</a:t>
            </a:r>
          </a:p>
        </p:txBody>
      </p:sp>
      <p:sp>
        <p:nvSpPr>
          <p:cNvPr id="110602" name="Rectangle 15"/>
          <p:cNvSpPr>
            <a:spLocks noChangeArrowheads="1"/>
          </p:cNvSpPr>
          <p:nvPr/>
        </p:nvSpPr>
        <p:spPr bwMode="auto">
          <a:xfrm>
            <a:off x="414224" y="3607960"/>
            <a:ext cx="8201025" cy="294138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>
              <a:spcBef>
                <a:spcPct val="20000"/>
              </a:spcBef>
            </a:pPr>
            <a:r>
              <a:rPr lang="it-IT" sz="2000" dirty="0">
                <a:latin typeface="+mn-lt"/>
              </a:rPr>
              <a:t>Teorema del limite centrale</a:t>
            </a:r>
          </a:p>
          <a:p>
            <a:pPr indent="363538" algn="just">
              <a:spcBef>
                <a:spcPct val="20000"/>
              </a:spcBef>
            </a:pPr>
            <a:r>
              <a:rPr lang="it-IT" sz="1600" b="0" dirty="0">
                <a:latin typeface="+mn-lt"/>
              </a:rPr>
              <a:t>Per campioni di dimensioni </a:t>
            </a:r>
            <a:r>
              <a:rPr lang="it-IT" sz="1600" b="0" i="1" dirty="0">
                <a:latin typeface="+mn-lt"/>
              </a:rPr>
              <a:t>n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 ed </a:t>
            </a:r>
            <a:r>
              <a:rPr lang="it-IT" sz="1600" b="0" i="1" dirty="0">
                <a:latin typeface="+mn-lt"/>
              </a:rPr>
              <a:t>n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grandi (</a:t>
            </a:r>
            <a:r>
              <a:rPr lang="it-IT" sz="1600" b="0" i="1" dirty="0" smtClean="0">
                <a:latin typeface="+mn-lt"/>
              </a:rPr>
              <a:t>n</a:t>
            </a:r>
            <a:r>
              <a:rPr lang="it-IT" sz="1600" b="0" dirty="0" smtClean="0">
                <a:sym typeface="Symbol" charset="0"/>
              </a:rPr>
              <a:t></a:t>
            </a:r>
            <a:r>
              <a:rPr lang="it-IT" sz="1600" b="0" dirty="0" smtClean="0">
                <a:latin typeface="+mn-lt"/>
              </a:rPr>
              <a:t>30), </a:t>
            </a:r>
            <a:r>
              <a:rPr lang="it-IT" sz="1600" b="0" dirty="0">
                <a:latin typeface="+mn-lt"/>
              </a:rPr>
              <a:t>la distribuzione della variabile casuale </a:t>
            </a:r>
            <a:r>
              <a:rPr lang="it-IT" sz="1600" b="0" i="1" u="sng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–</a:t>
            </a:r>
            <a:r>
              <a:rPr lang="it-IT" sz="1600" b="0" i="1" u="sng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i="1" baseline="-25000" dirty="0">
                <a:latin typeface="+mn-lt"/>
              </a:rPr>
              <a:t>, </a:t>
            </a:r>
            <a:r>
              <a:rPr lang="it-IT" sz="1600" b="0" dirty="0">
                <a:latin typeface="+mn-lt"/>
              </a:rPr>
              <a:t>ha approssimativamente la forma di una </a:t>
            </a:r>
            <a:r>
              <a:rPr lang="it-IT" sz="1600" b="0" dirty="0" smtClean="0">
                <a:latin typeface="+mn-lt"/>
              </a:rPr>
              <a:t>distribuzione normale </a:t>
            </a:r>
            <a:r>
              <a:rPr lang="it-IT" sz="1600" b="0" dirty="0">
                <a:latin typeface="+mn-lt"/>
              </a:rPr>
              <a:t>indipendentemente dalla forma delle distribuzioni delle variabili </a:t>
            </a:r>
            <a:r>
              <a:rPr lang="it-IT" sz="1600" b="0" i="1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 ed </a:t>
            </a:r>
            <a:r>
              <a:rPr lang="it-IT" sz="1600" b="0" i="1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.</a:t>
            </a:r>
          </a:p>
          <a:p>
            <a:pPr indent="363538" algn="just">
              <a:spcBef>
                <a:spcPct val="20000"/>
              </a:spcBef>
            </a:pPr>
            <a:r>
              <a:rPr lang="it-IT" sz="1600" b="0" dirty="0">
                <a:latin typeface="+mn-lt"/>
              </a:rPr>
              <a:t>Per </a:t>
            </a:r>
            <a:r>
              <a:rPr lang="it-IT" sz="1600" b="0" dirty="0" smtClean="0">
                <a:latin typeface="+mn-lt"/>
              </a:rPr>
              <a:t>dimensioni n1</a:t>
            </a:r>
            <a:r>
              <a:rPr lang="it-IT" sz="1600" b="0" dirty="0">
                <a:solidFill>
                  <a:srgbClr val="292934"/>
                </a:solidFill>
                <a:latin typeface="Arial"/>
                <a:sym typeface="Symbol" charset="0"/>
              </a:rPr>
              <a:t>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  <a:sym typeface="Symbol" charset="0"/>
              </a:rPr>
              <a:t>30 e </a:t>
            </a:r>
            <a:r>
              <a:rPr lang="it-IT" sz="1600" b="0" dirty="0" smtClean="0">
                <a:latin typeface="+mn-lt"/>
              </a:rPr>
              <a:t>n2 </a:t>
            </a:r>
            <a:r>
              <a:rPr lang="it-IT" sz="1600" b="0" dirty="0">
                <a:latin typeface="+mn-lt"/>
                <a:sym typeface="Symbol" charset="0"/>
              </a:rPr>
              <a:t>30, </a:t>
            </a:r>
            <a:r>
              <a:rPr lang="it-IT" sz="1600" b="0" dirty="0">
                <a:latin typeface="+mn-lt"/>
              </a:rPr>
              <a:t>la </a:t>
            </a:r>
            <a:r>
              <a:rPr lang="it-IT" sz="1600" b="0" dirty="0" smtClean="0">
                <a:latin typeface="+mn-lt"/>
              </a:rPr>
              <a:t>variabile casuale </a:t>
            </a:r>
            <a:r>
              <a:rPr lang="it-IT" sz="1600" b="0" i="1" u="sng" dirty="0" smtClean="0">
                <a:latin typeface="+mn-lt"/>
              </a:rPr>
              <a:t>X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-</a:t>
            </a:r>
            <a:r>
              <a:rPr lang="it-IT" sz="1600" b="0" i="1" u="sng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 ha distribuzione normale con media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1–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 e deviazione standard </a:t>
            </a:r>
            <a:r>
              <a:rPr lang="it-IT" sz="1600" b="0" i="1" dirty="0">
                <a:latin typeface="Symbol" charset="2"/>
                <a:cs typeface="Symbol" charset="2"/>
              </a:rPr>
              <a:t>s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1–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. </a:t>
            </a:r>
            <a:r>
              <a:rPr lang="it-IT" sz="1600" b="0" dirty="0" smtClean="0">
                <a:latin typeface="+mn-lt"/>
              </a:rPr>
              <a:t>Media e deviazione standard campionarie sono calcolate dalle formule:</a:t>
            </a:r>
            <a:r>
              <a:rPr lang="it-IT" sz="1600" dirty="0" smtClean="0">
                <a:latin typeface="+mn-lt"/>
              </a:rPr>
              <a:t> </a:t>
            </a:r>
            <a:endParaRPr lang="it-IT" sz="1600" dirty="0">
              <a:latin typeface="+mn-lt"/>
            </a:endParaRPr>
          </a:p>
          <a:p>
            <a:pPr indent="363538" algn="just">
              <a:spcBef>
                <a:spcPct val="20000"/>
              </a:spcBef>
            </a:pPr>
            <a:endParaRPr lang="it-IT" sz="1800" dirty="0">
              <a:latin typeface="+mn-lt"/>
            </a:endParaRPr>
          </a:p>
        </p:txBody>
      </p:sp>
      <p:graphicFrame>
        <p:nvGraphicFramePr>
          <p:cNvPr id="110603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472318"/>
              </p:ext>
            </p:extLst>
          </p:nvPr>
        </p:nvGraphicFramePr>
        <p:xfrm>
          <a:off x="4308303" y="5450959"/>
          <a:ext cx="1869958" cy="9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5" name="Equation" r:id="rId5" imgW="1193800" imgH="533400" progId="Equation.3">
                  <p:embed/>
                </p:oleObj>
              </mc:Choice>
              <mc:Fallback>
                <p:oleObj name="Equation" r:id="rId5" imgW="1193800" imgH="533400" progId="Equation.3">
                  <p:embed/>
                  <p:pic>
                    <p:nvPicPr>
                      <p:cNvPr id="0" name="Picture 9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303" y="5450959"/>
                        <a:ext cx="1869958" cy="972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8" name="Rectangle 28"/>
          <p:cNvSpPr>
            <a:spLocks noChangeArrowheads="1"/>
          </p:cNvSpPr>
          <p:nvPr/>
        </p:nvSpPr>
        <p:spPr bwMode="auto">
          <a:xfrm>
            <a:off x="314325" y="2176463"/>
            <a:ext cx="33369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000" b="0">
                <a:solidFill>
                  <a:schemeClr val="bg1"/>
                </a:solidFill>
                <a:latin typeface="Tahoma" charset="0"/>
              </a:rPr>
              <a:t>Deviazione standard</a:t>
            </a:r>
          </a:p>
        </p:txBody>
      </p:sp>
      <p:grpSp>
        <p:nvGrpSpPr>
          <p:cNvPr id="110599" name="Group 32"/>
          <p:cNvGrpSpPr>
            <a:grpSpLocks/>
          </p:cNvGrpSpPr>
          <p:nvPr/>
        </p:nvGrpSpPr>
        <p:grpSpPr bwMode="auto">
          <a:xfrm>
            <a:off x="3896428" y="1175320"/>
            <a:ext cx="4797425" cy="2332037"/>
            <a:chOff x="2410" y="1007"/>
            <a:chExt cx="3022" cy="1469"/>
          </a:xfrm>
        </p:grpSpPr>
        <p:pic>
          <p:nvPicPr>
            <p:cNvPr id="110600" name="Picture 18" descr="dummy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2" t="12932" r="3336" b="33063"/>
            <a:stretch>
              <a:fillRect/>
            </a:stretch>
          </p:blipFill>
          <p:spPr bwMode="auto">
            <a:xfrm>
              <a:off x="2410" y="1007"/>
              <a:ext cx="3022" cy="1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601" name="Line 31"/>
            <p:cNvSpPr>
              <a:spLocks noChangeShapeType="1"/>
            </p:cNvSpPr>
            <p:nvPr/>
          </p:nvSpPr>
          <p:spPr bwMode="auto">
            <a:xfrm>
              <a:off x="5056" y="1392"/>
              <a:ext cx="0" cy="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88" y="485693"/>
            <a:ext cx="8543925" cy="110167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Test 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di Ipotesi su </a:t>
            </a:r>
            <a:r>
              <a:rPr lang="it-IT" sz="2400" b="0" i="1" dirty="0">
                <a:solidFill>
                  <a:srgbClr val="FF0000"/>
                </a:solidFill>
                <a:latin typeface="Symbol" charset="0"/>
              </a:rPr>
              <a:t>m</a:t>
            </a:r>
            <a:r>
              <a:rPr lang="it-IT" sz="2400" b="0" baseline="-25000" dirty="0">
                <a:solidFill>
                  <a:srgbClr val="FF0000"/>
                </a:solidFill>
                <a:latin typeface="Tahoma" charset="0"/>
              </a:rPr>
              <a:t>1</a:t>
            </a:r>
            <a:r>
              <a:rPr lang="it-IT" sz="2400" b="0" dirty="0">
                <a:solidFill>
                  <a:srgbClr val="FF0000"/>
                </a:solidFill>
                <a:latin typeface="Symbol" charset="0"/>
              </a:rPr>
              <a:t>-</a:t>
            </a:r>
            <a:r>
              <a:rPr lang="it-IT" sz="2400" b="0" i="1" dirty="0">
                <a:solidFill>
                  <a:srgbClr val="FF0000"/>
                </a:solidFill>
                <a:latin typeface="Symbol" charset="0"/>
              </a:rPr>
              <a:t>m</a:t>
            </a:r>
            <a:r>
              <a:rPr lang="it-IT" sz="2400" b="0" baseline="-25000" dirty="0">
                <a:solidFill>
                  <a:srgbClr val="FF0000"/>
                </a:solidFill>
                <a:latin typeface="Tahoma" charset="0"/>
              </a:rPr>
              <a:t>2</a:t>
            </a: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 - Campioni Indipendenti </a:t>
            </a:r>
            <a:br>
              <a:rPr lang="it-IT" sz="2400" b="0" dirty="0">
                <a:solidFill>
                  <a:srgbClr val="FF0000"/>
                </a:solidFill>
                <a:latin typeface="Tahoma" charset="0"/>
              </a:rPr>
            </a:b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- n</a:t>
            </a:r>
            <a:r>
              <a:rPr lang="it-IT" sz="2400" b="0" baseline="-25000" dirty="0" smtClean="0">
                <a:solidFill>
                  <a:srgbClr val="FF0000"/>
                </a:solidFill>
                <a:latin typeface="Tahoma" charset="0"/>
              </a:rPr>
              <a:t>1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&gt;30</a:t>
            </a: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, 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it-IT" sz="2400" b="0" baseline="-25000" dirty="0" smtClean="0">
                <a:solidFill>
                  <a:srgbClr val="FF0000"/>
                </a:solidFill>
                <a:latin typeface="Tahoma" charset="0"/>
              </a:rPr>
              <a:t>2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&gt;30</a:t>
            </a: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; </a:t>
            </a:r>
            <a:r>
              <a:rPr lang="it-IT" sz="2400" dirty="0" smtClean="0">
                <a:solidFill>
                  <a:srgbClr val="FF0000"/>
                </a:solidFill>
                <a:latin typeface="Tahoma" charset="0"/>
              </a:rPr>
              <a:t>– </a:t>
            </a:r>
            <a:r>
              <a:rPr lang="it-IT" sz="2400" dirty="0">
                <a:solidFill>
                  <a:srgbClr val="FF0000"/>
                </a:solidFill>
                <a:latin typeface="Tahoma" charset="0"/>
              </a:rPr>
              <a:t>distribuzione </a:t>
            </a:r>
            <a:r>
              <a:rPr lang="it-IT" sz="2400" i="1" dirty="0" err="1" smtClean="0">
                <a:solidFill>
                  <a:srgbClr val="FF0000"/>
                </a:solidFill>
                <a:latin typeface="Tahoma" charset="0"/>
              </a:rPr>
              <a:t>z</a:t>
            </a:r>
            <a:r>
              <a:rPr lang="it-IT" sz="2400" i="1" dirty="0" smtClean="0">
                <a:solidFill>
                  <a:srgbClr val="FF0000"/>
                </a:solidFill>
                <a:latin typeface="Tahoma" charset="0"/>
              </a:rPr>
              <a:t> </a:t>
            </a:r>
            <a:br>
              <a:rPr lang="it-IT" sz="2400" i="1" dirty="0" smtClean="0">
                <a:solidFill>
                  <a:srgbClr val="FF0000"/>
                </a:solidFill>
                <a:latin typeface="Tahoma" charset="0"/>
              </a:rPr>
            </a:br>
            <a:r>
              <a:rPr lang="it-IT" sz="2400" i="1" dirty="0" smtClean="0">
                <a:solidFill>
                  <a:srgbClr val="FF0000"/>
                </a:solidFill>
                <a:latin typeface="Tahoma" charset="0"/>
              </a:rPr>
              <a:t>- </a:t>
            </a:r>
            <a:r>
              <a:rPr lang="it-IT" sz="2400" dirty="0" err="1" smtClean="0">
                <a:solidFill>
                  <a:srgbClr val="FF0000"/>
                </a:solidFill>
                <a:latin typeface="Tahoma" charset="0"/>
              </a:rPr>
              <a:t>Dev</a:t>
            </a:r>
            <a:r>
              <a:rPr lang="it-IT" sz="2400" dirty="0" smtClean="0">
                <a:solidFill>
                  <a:srgbClr val="FF0000"/>
                </a:solidFill>
                <a:latin typeface="Tahoma" charset="0"/>
              </a:rPr>
              <a:t>.</a:t>
            </a:r>
            <a:r>
              <a:rPr lang="it-IT" sz="2400" i="1" dirty="0" smtClean="0">
                <a:solidFill>
                  <a:srgbClr val="FF0000"/>
                </a:solidFill>
                <a:latin typeface="Tahoma" charset="0"/>
              </a:rPr>
              <a:t> Standard </a:t>
            </a:r>
            <a:r>
              <a:rPr lang="it-IT" sz="2400" dirty="0" smtClean="0">
                <a:solidFill>
                  <a:srgbClr val="FF0000"/>
                </a:solidFill>
                <a:latin typeface="Tahoma" charset="0"/>
              </a:rPr>
              <a:t>Uguali</a:t>
            </a:r>
            <a:r>
              <a:rPr lang="it-IT" sz="2400" i="1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it-IT" sz="2400" dirty="0" smtClean="0">
                <a:solidFill>
                  <a:srgbClr val="FF0000"/>
                </a:solidFill>
                <a:latin typeface="Tahoma" charset="0"/>
              </a:rPr>
              <a:t>(</a:t>
            </a:r>
            <a:r>
              <a:rPr lang="it-IT" sz="2400" b="0" dirty="0" smtClean="0">
                <a:solidFill>
                  <a:srgbClr val="FF0000"/>
                </a:solidFill>
                <a:latin typeface="Symbol" charset="0"/>
              </a:rPr>
              <a:t>s</a:t>
            </a:r>
            <a:r>
              <a:rPr lang="it-IT" sz="2400" b="0" baseline="-25000" dirty="0" smtClean="0">
                <a:solidFill>
                  <a:srgbClr val="FF0000"/>
                </a:solidFill>
                <a:latin typeface="Tahoma" charset="0"/>
              </a:rPr>
              <a:t>1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it-IT" sz="2400" b="0" dirty="0">
                <a:solidFill>
                  <a:srgbClr val="FF0000"/>
                </a:solidFill>
                <a:latin typeface="Tahoma" charset="0"/>
              </a:rPr>
              <a:t>= </a:t>
            </a:r>
            <a:r>
              <a:rPr lang="it-IT" sz="2400" b="0" dirty="0" smtClean="0">
                <a:solidFill>
                  <a:srgbClr val="FF0000"/>
                </a:solidFill>
                <a:latin typeface="Symbol" charset="0"/>
              </a:rPr>
              <a:t>s</a:t>
            </a:r>
            <a:r>
              <a:rPr lang="it-IT" sz="2400" b="0" baseline="-25000" dirty="0" smtClean="0">
                <a:solidFill>
                  <a:srgbClr val="FF0000"/>
                </a:solidFill>
                <a:latin typeface="Tahoma" charset="0"/>
              </a:rPr>
              <a:t>2 </a:t>
            </a:r>
            <a:r>
              <a:rPr lang="it-IT" sz="2400" b="0" dirty="0" smtClean="0">
                <a:solidFill>
                  <a:srgbClr val="FF0000"/>
                </a:solidFill>
                <a:latin typeface="Tahoma" charset="0"/>
              </a:rPr>
              <a:t>) non note</a:t>
            </a:r>
            <a:endParaRPr lang="it-IT" sz="2400" b="0" i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12642" name="Text Box 5"/>
          <p:cNvSpPr txBox="1">
            <a:spLocks noChangeArrowheads="1"/>
          </p:cNvSpPr>
          <p:nvPr/>
        </p:nvSpPr>
        <p:spPr bwMode="auto">
          <a:xfrm>
            <a:off x="377825" y="1716597"/>
            <a:ext cx="5514975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Deviazione standard raggruppata.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Poiché </a:t>
            </a:r>
            <a:r>
              <a:rPr lang="it-IT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s1=s2</a:t>
            </a:r>
            <a:r>
              <a:rPr lang="it-IT" sz="2800" dirty="0">
                <a:solidFill>
                  <a:srgbClr val="292934"/>
                </a:solidFill>
                <a:latin typeface="Symbol" charset="2"/>
                <a:cs typeface="Symbol" charset="2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possiamo raggruppare le deviazioni standard dei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campioni s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e s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. nella deviazione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standard raggruppata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  <a:cs typeface="Symbol" charset="2"/>
              </a:rPr>
              <a:t>s</a:t>
            </a:r>
            <a:r>
              <a:rPr lang="it-IT" sz="1600" b="0" i="1" baseline="-25000" dirty="0" err="1" smtClean="0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i="1" baseline="-25000" dirty="0" smtClean="0">
                <a:solidFill>
                  <a:srgbClr val="292934"/>
                </a:solidFill>
                <a:latin typeface="+mn-lt"/>
              </a:rPr>
              <a:t>.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marL="285750" indent="-285750" algn="just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1, 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2 	dimensioni del campione</a:t>
            </a:r>
          </a:p>
          <a:p>
            <a:pPr marL="285750" indent="-285750" algn="just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1,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Symbol" charset="2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2 	errore standard delle medie campionarie</a:t>
            </a:r>
          </a:p>
          <a:p>
            <a:pPr marL="285750" indent="-285750" algn="just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-1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e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-1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gradi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di libertà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</a:rPr>
              <a:t>df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del campione 1 e 2</a:t>
            </a:r>
          </a:p>
          <a:p>
            <a:pPr marL="285750" indent="-285750" algn="just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+n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-2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gradi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libertà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</a:rPr>
              <a:t>df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dei campioni raggruppati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12644" name="Text Box 8"/>
          <p:cNvSpPr txBox="1">
            <a:spLocks noChangeArrowheads="1"/>
          </p:cNvSpPr>
          <p:nvPr/>
        </p:nvSpPr>
        <p:spPr bwMode="auto">
          <a:xfrm>
            <a:off x="377825" y="4124764"/>
            <a:ext cx="5472113" cy="88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Deviazione standard di 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-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Nota la deviazione standard raggruppata,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baseline="-25000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la deviazione standard campionaria s</a:t>
            </a:r>
            <a:r>
              <a:rPr lang="it-IT" sz="1600" b="0" i="1" u="sng" baseline="-25000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1-</a:t>
            </a:r>
            <a:r>
              <a:rPr lang="it-IT" sz="1600" b="0" i="1" u="sng" baseline="-25000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è data dalla formula. </a:t>
            </a:r>
          </a:p>
        </p:txBody>
      </p:sp>
      <p:sp>
        <p:nvSpPr>
          <p:cNvPr id="112646" name="Text Box 12"/>
          <p:cNvSpPr txBox="1">
            <a:spLocks noChangeArrowheads="1"/>
          </p:cNvSpPr>
          <p:nvPr/>
        </p:nvSpPr>
        <p:spPr bwMode="auto">
          <a:xfrm>
            <a:off x="377825" y="5176246"/>
            <a:ext cx="544353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Statistica di test </a:t>
            </a:r>
            <a:r>
              <a:rPr lang="it-IT" sz="1600" dirty="0" err="1" smtClean="0">
                <a:solidFill>
                  <a:srgbClr val="292934"/>
                </a:solidFill>
                <a:latin typeface="+mn-lt"/>
              </a:rPr>
              <a:t>z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per 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-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La statistica di test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</a:rPr>
              <a:t>z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è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data dalla formula a lato. Nella formula il valore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1-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2 è sostituito dalla ipotesi nulla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Ho: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</a:rPr>
              <a:t>1-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</a:rPr>
              <a:t>2 </a:t>
            </a:r>
            <a:r>
              <a:rPr lang="it-IT" sz="1600" b="0" dirty="0" smtClean="0">
                <a:solidFill>
                  <a:srgbClr val="292934"/>
                </a:solidFill>
              </a:rPr>
              <a:t>= 0.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12648" name="Text Box 15"/>
          <p:cNvSpPr txBox="1">
            <a:spLocks noChangeArrowheads="1"/>
          </p:cNvSpPr>
          <p:nvPr/>
        </p:nvSpPr>
        <p:spPr bwMode="auto">
          <a:xfrm>
            <a:off x="595369" y="6123633"/>
            <a:ext cx="80238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Tahoma" charset="0"/>
              </a:rPr>
              <a:t>Esempio: </a:t>
            </a:r>
            <a:r>
              <a:rPr lang="it-IT" sz="2000" b="0" dirty="0" smtClean="0">
                <a:latin typeface="Tahoma" charset="0"/>
                <a:hlinkClick r:id="rId3" action="ppaction://hlinkfile"/>
              </a:rPr>
              <a:t>Test sulla Differenza fra Medie</a:t>
            </a:r>
            <a:r>
              <a:rPr lang="it-IT" sz="2000" b="0" dirty="0">
                <a:latin typeface="Tahoma" charset="0"/>
                <a:hlinkClick r:id="rId3" action="ppaction://hlinkfile"/>
              </a:rPr>
              <a:t> </a:t>
            </a:r>
            <a:r>
              <a:rPr lang="it-IT" sz="2000" b="0" dirty="0" smtClean="0">
                <a:latin typeface="Tahoma" charset="0"/>
                <a:hlinkClick r:id="rId3" action="ppaction://hlinkfile"/>
              </a:rPr>
              <a:t>di Popolazione</a:t>
            </a:r>
            <a:endParaRPr lang="it-IT" sz="2000" b="0" dirty="0">
              <a:latin typeface="Tahoma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5976938" y="1663700"/>
            <a:ext cx="2874962" cy="4424363"/>
            <a:chOff x="5976938" y="1663700"/>
            <a:chExt cx="2874962" cy="4424363"/>
          </a:xfrm>
        </p:grpSpPr>
        <p:graphicFrame>
          <p:nvGraphicFramePr>
            <p:cNvPr id="112643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2195"/>
                </p:ext>
              </p:extLst>
            </p:nvPr>
          </p:nvGraphicFramePr>
          <p:xfrm>
            <a:off x="5976938" y="1663700"/>
            <a:ext cx="2874962" cy="842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001" name="Equation" r:id="rId4" imgW="1688367" imgH="495085" progId="Equation.3">
                    <p:embed/>
                  </p:oleObj>
                </mc:Choice>
                <mc:Fallback>
                  <p:oleObj name="Equation" r:id="rId4" imgW="1688367" imgH="495085" progId="Equation.3">
                    <p:embed/>
                    <p:pic>
                      <p:nvPicPr>
                        <p:cNvPr id="0" name="Picture 2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6938" y="1663700"/>
                          <a:ext cx="2874962" cy="84296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801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2867955"/>
                </p:ext>
              </p:extLst>
            </p:nvPr>
          </p:nvGraphicFramePr>
          <p:xfrm>
            <a:off x="6335713" y="3986213"/>
            <a:ext cx="2130425" cy="820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002" name="Equation" r:id="rId6" imgW="1256755" imgH="482391" progId="Equation.3">
                    <p:embed/>
                  </p:oleObj>
                </mc:Choice>
                <mc:Fallback>
                  <p:oleObj name="Equation" r:id="rId6" imgW="1256755" imgH="482391" progId="Equation.3">
                    <p:embed/>
                    <p:pic>
                      <p:nvPicPr>
                        <p:cNvPr id="0" name="Picture 2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35713" y="3986213"/>
                          <a:ext cx="2130425" cy="82073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8013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6002588"/>
                </p:ext>
              </p:extLst>
            </p:nvPr>
          </p:nvGraphicFramePr>
          <p:xfrm>
            <a:off x="6080125" y="5180013"/>
            <a:ext cx="2644775" cy="908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003" name="Equation" r:id="rId8" imgW="1562100" imgH="533400" progId="Equation.3">
                    <p:embed/>
                  </p:oleObj>
                </mc:Choice>
                <mc:Fallback>
                  <p:oleObj name="Equation" r:id="rId8" imgW="1562100" imgH="533400" progId="Equation.3">
                    <p:embed/>
                    <p:pic>
                      <p:nvPicPr>
                        <p:cNvPr id="0" name="Picture 2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0125" y="5180013"/>
                          <a:ext cx="2644775" cy="90805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FFFF66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649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026673"/>
                </p:ext>
              </p:extLst>
            </p:nvPr>
          </p:nvGraphicFramePr>
          <p:xfrm>
            <a:off x="6442075" y="2608263"/>
            <a:ext cx="1916113" cy="885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004" name="Equation" r:id="rId10" imgW="1129810" imgH="520474" progId="Equation.3">
                    <p:embed/>
                  </p:oleObj>
                </mc:Choice>
                <mc:Fallback>
                  <p:oleObj name="Equation" r:id="rId10" imgW="1129810" imgH="520474" progId="Equation.3">
                    <p:embed/>
                    <p:pic>
                      <p:nvPicPr>
                        <p:cNvPr id="0" name="Picture 2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42075" y="2608263"/>
                          <a:ext cx="1916113" cy="88582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2650" name="AutoShape 17"/>
          <p:cNvSpPr>
            <a:spLocks noChangeArrowheads="1"/>
          </p:cNvSpPr>
          <p:nvPr/>
        </p:nvSpPr>
        <p:spPr bwMode="auto">
          <a:xfrm>
            <a:off x="7277100" y="3581400"/>
            <a:ext cx="317500" cy="2921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83524"/>
          </a:xfrm>
        </p:spPr>
        <p:txBody>
          <a:bodyPr/>
          <a:lstStyle/>
          <a:p>
            <a:r>
              <a:rPr lang="it-IT" i="1" dirty="0" err="1"/>
              <a:t>Commute</a:t>
            </a:r>
            <a:r>
              <a:rPr lang="it-IT" i="1" dirty="0"/>
              <a:t> Time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11560" y="1316928"/>
            <a:ext cx="8078352" cy="455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69875" algn="just">
              <a:spcAft>
                <a:spcPts val="600"/>
              </a:spcAft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Il tempo impiegato per raggiungere e tornare dal luogo di lavoro è uno dei fattori che portano a cambiare frequentemente il lavoro e ha una marcata influenza sulle abitudini di vita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famigliare.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Nelle città di </a:t>
            </a:r>
            <a:r>
              <a:rPr lang="it-IT" sz="1600" b="0" i="1" dirty="0">
                <a:solidFill>
                  <a:srgbClr val="292934"/>
                </a:solidFill>
                <a:latin typeface="Arial"/>
              </a:rPr>
              <a:t>Toronto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e </a:t>
            </a:r>
            <a:r>
              <a:rPr lang="it-IT" sz="1600" b="0" i="1" dirty="0">
                <a:solidFill>
                  <a:srgbClr val="292934"/>
                </a:solidFill>
                <a:latin typeface="Arial"/>
              </a:rPr>
              <a:t>Chicago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il tempo medio del tragitto di sola andata è rispettivamente di 29,8 e 30,6 con una deviazione standard di 11 e 12 minuti, le dimensioni del campione sono rispettivamente 294 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288 soggetti.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Vogliamo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eseguire il test di ipotesi sulla differenza fra le medie di popolazione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per un livello di affidabilità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= 0.02. </a:t>
            </a:r>
          </a:p>
          <a:p>
            <a:pPr marL="342900" lvl="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Ipotesi Nulla H0 e Ipotesi Alternativa H1</a:t>
            </a:r>
          </a:p>
          <a:p>
            <a:pPr marL="800100" lvl="1" indent="-342900" algn="just">
              <a:spcAft>
                <a:spcPts val="600"/>
              </a:spcAft>
              <a:buFont typeface="Arial"/>
              <a:buChar char="•"/>
            </a:pP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1–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2 = 0; il tempo del percorso casa lavoro è il medesimo.</a:t>
            </a:r>
          </a:p>
          <a:p>
            <a:pPr marL="800100" lvl="1" indent="-342900" algn="just">
              <a:spcAft>
                <a:spcPts val="600"/>
              </a:spcAft>
              <a:buFont typeface="Arial"/>
              <a:buChar char="•"/>
            </a:pP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H1: </a:t>
            </a:r>
            <a:r>
              <a:rPr lang="it-IT" sz="140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1– </a:t>
            </a:r>
            <a:r>
              <a:rPr lang="it-IT" sz="14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2 &lt; 0; il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tempo del percorso casa lavoro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è maggiore a Chicago.  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n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e </a:t>
            </a: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n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sono &gt;30 ma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1 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 non sono note: utilizziamo la distribuzione </a:t>
            </a: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t-</a:t>
            </a:r>
            <a:r>
              <a:rPr lang="it-IT" sz="1600" b="0" i="1" dirty="0" err="1" smtClean="0">
                <a:solidFill>
                  <a:srgbClr val="292934"/>
                </a:solidFill>
                <a:latin typeface="Arial"/>
              </a:rPr>
              <a:t>Student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Calcoliamo il valore critico </a:t>
            </a:r>
            <a:r>
              <a:rPr lang="it-IT" sz="1600" b="0" i="1" dirty="0" err="1" smtClean="0">
                <a:solidFill>
                  <a:srgbClr val="292934"/>
                </a:solidFill>
                <a:latin typeface="Arial"/>
              </a:rPr>
              <a:t>t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Arial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per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= 0.02 (</a:t>
            </a:r>
            <a:r>
              <a:rPr lang="it-IT" sz="1600" b="0" dirty="0" err="1" smtClean="0">
                <a:solidFill>
                  <a:srgbClr val="292934"/>
                </a:solidFill>
                <a:latin typeface="Arial"/>
              </a:rPr>
              <a:t>df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= :  		</a:t>
            </a:r>
            <a:r>
              <a:rPr lang="it-IT" sz="1600" i="1" dirty="0" err="1" smtClean="0">
                <a:solidFill>
                  <a:srgbClr val="292934"/>
                </a:solidFill>
                <a:latin typeface="Arial"/>
              </a:rPr>
              <a:t>t</a:t>
            </a:r>
            <a:r>
              <a:rPr lang="it-IT" sz="1600" baseline="-25000" dirty="0" err="1" smtClean="0">
                <a:solidFill>
                  <a:srgbClr val="292934"/>
                </a:solidFill>
                <a:latin typeface="Arial"/>
              </a:rPr>
              <a:t>c</a:t>
            </a:r>
            <a:r>
              <a:rPr lang="it-IT" sz="1600" dirty="0" smtClean="0">
                <a:solidFill>
                  <a:srgbClr val="292934"/>
                </a:solidFill>
                <a:latin typeface="Arial"/>
              </a:rPr>
              <a:t> = -2.058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Calcoliamo la statistica del test </a:t>
            </a: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t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: 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Prendiamo una decisione: </a:t>
            </a:r>
            <a:r>
              <a:rPr lang="it-IT" sz="1600" i="1" dirty="0" smtClean="0">
                <a:solidFill>
                  <a:srgbClr val="292934"/>
                </a:solidFill>
                <a:latin typeface="Arial"/>
              </a:rPr>
              <a:t>NON Rigetto H0</a:t>
            </a:r>
            <a:endParaRPr lang="it-IT" sz="1600" i="1" dirty="0">
              <a:solidFill>
                <a:srgbClr val="292934"/>
              </a:solidFill>
              <a:latin typeface="Arial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735713"/>
              </p:ext>
            </p:extLst>
          </p:nvPr>
        </p:nvGraphicFramePr>
        <p:xfrm>
          <a:off x="6007857" y="4981948"/>
          <a:ext cx="2222500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73" name="Equation" r:id="rId3" imgW="1841500" imgH="1079500" progId="Equation.3">
                  <p:embed/>
                </p:oleObj>
              </mc:Choice>
              <mc:Fallback>
                <p:oleObj name="Equation" r:id="rId3" imgW="1841500" imgH="1079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7857" y="4981948"/>
                        <a:ext cx="2222500" cy="13128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705533" y="6079016"/>
            <a:ext cx="2763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  <a:hlinkClick r:id="rId5"/>
              </a:rPr>
              <a:t>Applet t-</a:t>
            </a:r>
            <a:r>
              <a:rPr lang="it-IT" sz="1800" b="0" dirty="0" err="1" smtClean="0">
                <a:latin typeface="+mn-lt"/>
                <a:hlinkClick r:id="rId5"/>
              </a:rPr>
              <a:t>Student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61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83524"/>
          </a:xfrm>
        </p:spPr>
        <p:txBody>
          <a:bodyPr/>
          <a:lstStyle/>
          <a:p>
            <a:r>
              <a:rPr lang="it-IT" dirty="0"/>
              <a:t>Copertura sanitaria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17391" y="1293411"/>
            <a:ext cx="8125387" cy="455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Un sondaggio effettuato negli anni 2011 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2010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ha rivelato che la quota di stipendio a copertura della assistenza sanitaria proposta ai quadri e dirigenti di imprese americane era rispettivamente $15,073 nel 2011 e $13,770 nel 2010 (USA TODAY, Settembre 29, 2011). I valori medi sono stati calcolati da un campione casuali di 250 and 200 dipendenti con una deviazione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standard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1=2160$ nel 2011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2=1990$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nel 2010.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Eseguiamo la verifica di ipotesi per la differenza fra le medie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 delle quote stipendio per la copertura sanitaria gli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anni 2011 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2010 per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= 0.03.</a:t>
            </a:r>
          </a:p>
          <a:p>
            <a:pPr marL="342900" lvl="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Ipotesi Nulla H0 e Ipotesi Alternativa H1</a:t>
            </a:r>
          </a:p>
          <a:p>
            <a:pPr marL="800100" lvl="1" indent="-342900" algn="just">
              <a:spcAft>
                <a:spcPts val="600"/>
              </a:spcAft>
              <a:buFont typeface="Arial"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1–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2 = 0;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la quota di stipendio per l’assistenza sanitaria è invariata.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  <a:p>
            <a:pPr marL="800100" lvl="1" indent="-342900" algn="just">
              <a:spcAft>
                <a:spcPts val="600"/>
              </a:spcAft>
              <a:buFont typeface="Arial"/>
              <a:buChar char="•"/>
            </a:pPr>
            <a:r>
              <a:rPr lang="it-IT" sz="1400" b="0" dirty="0">
                <a:solidFill>
                  <a:srgbClr val="292934"/>
                </a:solidFill>
                <a:latin typeface="Arial"/>
              </a:rPr>
              <a:t>H1: </a:t>
            </a:r>
            <a:r>
              <a:rPr lang="it-IT" sz="140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1– </a:t>
            </a:r>
            <a:r>
              <a:rPr lang="it-IT" sz="14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≠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0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; la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quota di stipendio per l’assistenza sanitaria è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cambiata.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sz="1600" b="0" i="1" dirty="0">
                <a:solidFill>
                  <a:srgbClr val="292934"/>
                </a:solidFill>
                <a:latin typeface="Arial"/>
              </a:rPr>
              <a:t>n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e </a:t>
            </a:r>
            <a:r>
              <a:rPr lang="it-IT" sz="1600" b="0" i="1" dirty="0">
                <a:solidFill>
                  <a:srgbClr val="292934"/>
                </a:solidFill>
                <a:latin typeface="Arial"/>
              </a:rPr>
              <a:t>n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sono &gt;30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1 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sono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note: utilizziamo la distribuzione </a:t>
            </a: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Standard</a:t>
            </a:r>
            <a:endParaRPr lang="it-IT" sz="1600" b="0" dirty="0">
              <a:solidFill>
                <a:srgbClr val="292934"/>
              </a:solidFill>
              <a:latin typeface="Arial"/>
            </a:endParaRP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Calcoliamo il valore critico </a:t>
            </a:r>
            <a:r>
              <a:rPr lang="it-IT" sz="1600" b="0" i="1" dirty="0" err="1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Arial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per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a/2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0.015: 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		</a:t>
            </a:r>
            <a:r>
              <a:rPr lang="it-IT" sz="1600" i="1" dirty="0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600" baseline="-25000" dirty="0" smtClean="0">
                <a:solidFill>
                  <a:srgbClr val="292934"/>
                </a:solidFill>
                <a:latin typeface="Arial"/>
              </a:rPr>
              <a:t>c1</a:t>
            </a:r>
            <a:r>
              <a:rPr lang="it-IT" sz="160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Arial"/>
              </a:rPr>
              <a:t>= -</a:t>
            </a:r>
            <a:r>
              <a:rPr lang="it-IT" sz="1600" dirty="0" smtClean="0">
                <a:solidFill>
                  <a:srgbClr val="292934"/>
                </a:solidFill>
                <a:latin typeface="Arial"/>
              </a:rPr>
              <a:t>2.177; </a:t>
            </a:r>
            <a:r>
              <a:rPr lang="it-IT" sz="1600" i="1" dirty="0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600" baseline="-25000" dirty="0" smtClean="0">
                <a:solidFill>
                  <a:srgbClr val="292934"/>
                </a:solidFill>
                <a:latin typeface="Arial"/>
              </a:rPr>
              <a:t>c2</a:t>
            </a:r>
            <a:r>
              <a:rPr lang="it-IT" sz="160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60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600" dirty="0" smtClean="0">
                <a:solidFill>
                  <a:srgbClr val="292934"/>
                </a:solidFill>
                <a:latin typeface="Arial"/>
              </a:rPr>
              <a:t>+2.177</a:t>
            </a:r>
            <a:endParaRPr lang="it-IT" sz="1600" dirty="0">
              <a:solidFill>
                <a:srgbClr val="292934"/>
              </a:solidFill>
              <a:latin typeface="Arial"/>
            </a:endParaRP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Calcoliamo la statistica del test </a:t>
            </a:r>
            <a:r>
              <a:rPr lang="it-IT" sz="1600" b="0" i="1" dirty="0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0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: 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Prendiamo una decisione: </a:t>
            </a:r>
            <a:r>
              <a:rPr lang="it-IT" sz="1600" i="1" dirty="0" smtClean="0">
                <a:solidFill>
                  <a:srgbClr val="292934"/>
                </a:solidFill>
                <a:latin typeface="Arial"/>
              </a:rPr>
              <a:t>Rigetto H0</a:t>
            </a:r>
            <a:endParaRPr lang="it-IT" sz="1600" i="1" dirty="0">
              <a:solidFill>
                <a:srgbClr val="292934"/>
              </a:solidFill>
              <a:latin typeface="Arial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1463" y="6031983"/>
            <a:ext cx="4974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  <a:hlinkClick r:id="rId3"/>
              </a:rPr>
              <a:t>Applet: Distribuzione Normale Standard</a:t>
            </a:r>
            <a:endParaRPr lang="it-IT" sz="2000" b="0" dirty="0">
              <a:latin typeface="+mn-lt"/>
            </a:endParaRPr>
          </a:p>
        </p:txBody>
      </p:sp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933840"/>
              </p:ext>
            </p:extLst>
          </p:nvPr>
        </p:nvGraphicFramePr>
        <p:xfrm>
          <a:off x="5753566" y="5016850"/>
          <a:ext cx="30353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07" name="Equation" r:id="rId4" imgW="2514600" imgH="1079500" progId="Equation.3">
                  <p:embed/>
                </p:oleObj>
              </mc:Choice>
              <mc:Fallback>
                <p:oleObj name="Equation" r:id="rId4" imgW="2514600" imgH="1079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566" y="5016850"/>
                        <a:ext cx="3035300" cy="13128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90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4"/>
          <p:cNvSpPr>
            <a:spLocks noGrp="1" noChangeArrowheads="1"/>
          </p:cNvSpPr>
          <p:nvPr>
            <p:ph type="title"/>
          </p:nvPr>
        </p:nvSpPr>
        <p:spPr>
          <a:xfrm>
            <a:off x="314325" y="352425"/>
            <a:ext cx="857885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it-IT" sz="2800" b="0" dirty="0">
                <a:solidFill>
                  <a:srgbClr val="FF0000"/>
                </a:solidFill>
              </a:rPr>
              <a:t>Test su </a:t>
            </a:r>
            <a:r>
              <a:rPr lang="it-IT" sz="2800" b="0" i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it-IT" sz="2800" b="0" baseline="-25000" dirty="0">
                <a:solidFill>
                  <a:srgbClr val="FF0000"/>
                </a:solidFill>
              </a:rPr>
              <a:t>1</a:t>
            </a:r>
            <a:r>
              <a:rPr lang="it-IT" sz="2800" b="0" dirty="0">
                <a:solidFill>
                  <a:srgbClr val="FF0000"/>
                </a:solidFill>
              </a:rPr>
              <a:t>-</a:t>
            </a:r>
            <a:r>
              <a:rPr lang="it-IT" sz="2800" i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it-IT" sz="2800" b="0" baseline="-25000" dirty="0">
                <a:solidFill>
                  <a:srgbClr val="FF0000"/>
                </a:solidFill>
              </a:rPr>
              <a:t>2</a:t>
            </a:r>
            <a:r>
              <a:rPr lang="it-IT" sz="2800" b="0" dirty="0">
                <a:solidFill>
                  <a:srgbClr val="FF0000"/>
                </a:solidFill>
              </a:rPr>
              <a:t> - Campioni Indipendenti </a:t>
            </a:r>
            <a:br>
              <a:rPr lang="it-IT" sz="2800" b="0" dirty="0">
                <a:solidFill>
                  <a:srgbClr val="FF0000"/>
                </a:solidFill>
              </a:rPr>
            </a:br>
            <a:r>
              <a:rPr lang="it-IT" sz="2800" b="0" dirty="0">
                <a:solidFill>
                  <a:srgbClr val="FF0000"/>
                </a:solidFill>
              </a:rPr>
              <a:t>n</a:t>
            </a:r>
            <a:r>
              <a:rPr lang="it-IT" sz="2800" b="0" baseline="-25000" dirty="0">
                <a:solidFill>
                  <a:srgbClr val="FF0000"/>
                </a:solidFill>
              </a:rPr>
              <a:t>1</a:t>
            </a:r>
            <a:r>
              <a:rPr lang="it-IT" sz="2800" b="0" dirty="0">
                <a:solidFill>
                  <a:srgbClr val="FF0000"/>
                </a:solidFill>
              </a:rPr>
              <a:t>&lt;30, n</a:t>
            </a:r>
            <a:r>
              <a:rPr lang="it-IT" sz="2800" b="0" baseline="-25000" dirty="0">
                <a:solidFill>
                  <a:srgbClr val="FF0000"/>
                </a:solidFill>
              </a:rPr>
              <a:t>2</a:t>
            </a:r>
            <a:r>
              <a:rPr lang="it-IT" sz="2800" b="0" dirty="0">
                <a:solidFill>
                  <a:srgbClr val="FF0000"/>
                </a:solidFill>
              </a:rPr>
              <a:t>&lt;30 – </a:t>
            </a:r>
            <a:r>
              <a:rPr lang="it-IT" sz="2800" i="1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it-IT" sz="2800" b="0" baseline="-25000" dirty="0">
                <a:solidFill>
                  <a:srgbClr val="FF0000"/>
                </a:solidFill>
              </a:rPr>
              <a:t>1</a:t>
            </a:r>
            <a:r>
              <a:rPr lang="it-IT" sz="2800" b="0" dirty="0">
                <a:solidFill>
                  <a:srgbClr val="FF0000"/>
                </a:solidFill>
              </a:rPr>
              <a:t> </a:t>
            </a:r>
            <a:r>
              <a:rPr lang="it-IT" sz="2800" b="0" dirty="0">
                <a:solidFill>
                  <a:srgbClr val="FF0000"/>
                </a:solidFill>
                <a:sym typeface="Symbol" charset="0"/>
              </a:rPr>
              <a:t></a:t>
            </a:r>
            <a:r>
              <a:rPr lang="it-IT" sz="2800" b="0" dirty="0">
                <a:solidFill>
                  <a:srgbClr val="FF0000"/>
                </a:solidFill>
              </a:rPr>
              <a:t> </a:t>
            </a:r>
            <a:r>
              <a:rPr lang="it-IT" sz="2800" i="1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it-IT" sz="2800" b="0" baseline="-25000" dirty="0">
                <a:solidFill>
                  <a:srgbClr val="FF0000"/>
                </a:solidFill>
              </a:rPr>
              <a:t>2 </a:t>
            </a:r>
            <a:r>
              <a:rPr lang="it-IT" sz="2800" b="0" dirty="0">
                <a:solidFill>
                  <a:srgbClr val="FF0000"/>
                </a:solidFill>
              </a:rPr>
              <a:t>– distribuzione </a:t>
            </a:r>
            <a:r>
              <a:rPr lang="it-IT" sz="2800" b="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14690" name="Text Box 5"/>
          <p:cNvSpPr txBox="1">
            <a:spLocks noChangeArrowheads="1"/>
          </p:cNvSpPr>
          <p:nvPr/>
        </p:nvSpPr>
        <p:spPr bwMode="auto">
          <a:xfrm>
            <a:off x="314325" y="1570848"/>
            <a:ext cx="510602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Gradi di libertà.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campioni di dimensioni n1&lt;30, n2&lt;30 provengono da distribuzioni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quasi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normali con </a:t>
            </a:r>
            <a:r>
              <a:rPr lang="it-IT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dirty="0" smtClean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2 e non note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La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distribuzione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t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utilizzata per il test ha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i gradi di libertà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</a:rPr>
              <a:t>df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,</a:t>
            </a:r>
            <a:r>
              <a:rPr lang="it-IT" sz="1600" b="0" i="1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dove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n1 ed n2, s1 ed s2 sono le dimensioni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dei campioni 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la deviazione standard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campionaria.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Le quantità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1-1 ed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2-1 sono rispettivamente i gradi di libertà del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primo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del secondo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campione.   </a:t>
            </a:r>
          </a:p>
        </p:txBody>
      </p:sp>
      <p:sp>
        <p:nvSpPr>
          <p:cNvPr id="114691" name="Text Box 7"/>
          <p:cNvSpPr txBox="1">
            <a:spLocks noChangeArrowheads="1"/>
          </p:cNvSpPr>
          <p:nvPr/>
        </p:nvSpPr>
        <p:spPr bwMode="auto">
          <a:xfrm>
            <a:off x="418359" y="3934177"/>
            <a:ext cx="48926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latin typeface="+mn-lt"/>
              </a:rPr>
              <a:t>Deviazione standard di </a:t>
            </a:r>
            <a:r>
              <a:rPr lang="it-IT" sz="1600" i="1" u="sng" dirty="0">
                <a:latin typeface="+mn-lt"/>
              </a:rPr>
              <a:t>X</a:t>
            </a:r>
            <a:r>
              <a:rPr lang="it-IT" sz="1600" baseline="-25000" dirty="0">
                <a:latin typeface="+mn-lt"/>
              </a:rPr>
              <a:t>1</a:t>
            </a:r>
            <a:r>
              <a:rPr lang="it-IT" sz="1600" dirty="0">
                <a:latin typeface="+mn-lt"/>
              </a:rPr>
              <a:t>-</a:t>
            </a:r>
            <a:r>
              <a:rPr lang="it-IT" sz="1600" i="1" u="sng" dirty="0">
                <a:latin typeface="+mn-lt"/>
              </a:rPr>
              <a:t>X</a:t>
            </a:r>
            <a:r>
              <a:rPr lang="it-IT" sz="1600" baseline="-25000" dirty="0">
                <a:latin typeface="+mn-lt"/>
              </a:rPr>
              <a:t>2</a:t>
            </a:r>
            <a:r>
              <a:rPr lang="it-IT" sz="1600" dirty="0">
                <a:latin typeface="+mn-lt"/>
              </a:rPr>
              <a:t>.</a:t>
            </a:r>
            <a:r>
              <a:rPr lang="it-IT" sz="1600" b="0" dirty="0">
                <a:latin typeface="+mn-lt"/>
              </a:rPr>
              <a:t> Nel caso in cui le deviazioni standard siano non note e diverse la stima della deviazione standard campionaria s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1-</a:t>
            </a:r>
            <a:r>
              <a:rPr lang="it-IT" sz="1600" b="0" i="1" u="sng" baseline="-25000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 è data dalla formula. </a:t>
            </a:r>
          </a:p>
        </p:txBody>
      </p:sp>
      <p:graphicFrame>
        <p:nvGraphicFramePr>
          <p:cNvPr id="1146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952313"/>
              </p:ext>
            </p:extLst>
          </p:nvPr>
        </p:nvGraphicFramePr>
        <p:xfrm>
          <a:off x="6100763" y="3486150"/>
          <a:ext cx="19145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85" name="Equation" r:id="rId4" imgW="1129810" imgH="520474" progId="Equation.3">
                  <p:embed/>
                </p:oleObj>
              </mc:Choice>
              <mc:Fallback>
                <p:oleObj name="Equation" r:id="rId4" imgW="1129810" imgH="520474" progId="Equation.3">
                  <p:embed/>
                  <p:pic>
                    <p:nvPicPr>
                      <p:cNvPr id="0" name="Picture 9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0763" y="3486150"/>
                        <a:ext cx="1914525" cy="8858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3" name="Text Box 9"/>
          <p:cNvSpPr txBox="1">
            <a:spLocks noChangeArrowheads="1"/>
          </p:cNvSpPr>
          <p:nvPr/>
        </p:nvSpPr>
        <p:spPr bwMode="auto">
          <a:xfrm>
            <a:off x="382588" y="5086350"/>
            <a:ext cx="48783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Statistica di test </a:t>
            </a:r>
            <a:r>
              <a:rPr lang="it-IT" sz="1600" i="1" dirty="0">
                <a:solidFill>
                  <a:srgbClr val="292934"/>
                </a:solidFill>
                <a:latin typeface="+mn-lt"/>
              </a:rPr>
              <a:t>t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 per 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-</a:t>
            </a:r>
            <a:r>
              <a:rPr lang="it-IT" sz="160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La statistica di test t è data dalla formula a lato. Nella formula il valore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1-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2 è sostituito dalla ipotesi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nulla H0: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</a:rPr>
              <a:t>1-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</a:rPr>
              <a:t>2 </a:t>
            </a:r>
            <a:r>
              <a:rPr lang="it-IT" sz="1600" b="0" dirty="0" smtClean="0">
                <a:solidFill>
                  <a:srgbClr val="292934"/>
                </a:solidFill>
              </a:rPr>
              <a:t>= 0.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graphicFrame>
        <p:nvGraphicFramePr>
          <p:cNvPr id="11469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897377"/>
              </p:ext>
            </p:extLst>
          </p:nvPr>
        </p:nvGraphicFramePr>
        <p:xfrm>
          <a:off x="5766603" y="4548188"/>
          <a:ext cx="2624138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86" name="Equation" r:id="rId6" imgW="1549400" imgH="469900" progId="Equation.3">
                  <p:embed/>
                </p:oleObj>
              </mc:Choice>
              <mc:Fallback>
                <p:oleObj name="Equation" r:id="rId6" imgW="1549400" imgH="469900" progId="Equation.3">
                  <p:embed/>
                  <p:pic>
                    <p:nvPicPr>
                      <p:cNvPr id="0" name="Picture 9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6603" y="4548188"/>
                        <a:ext cx="2624138" cy="800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444164"/>
              </p:ext>
            </p:extLst>
          </p:nvPr>
        </p:nvGraphicFramePr>
        <p:xfrm>
          <a:off x="5523322" y="1878013"/>
          <a:ext cx="330517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87" name="Equation" r:id="rId8" imgW="2423064" imgH="1196196" progId="Equation.3">
                  <p:embed/>
                </p:oleObj>
              </mc:Choice>
              <mc:Fallback>
                <p:oleObj name="Equation" r:id="rId8" imgW="2423064" imgH="1196196" progId="Equation.3">
                  <p:embed/>
                  <p:pic>
                    <p:nvPicPr>
                      <p:cNvPr id="0" name="Picture 9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3322" y="1878013"/>
                        <a:ext cx="3305175" cy="14001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6" name="Text Box 12"/>
          <p:cNvSpPr txBox="1">
            <a:spLocks noChangeArrowheads="1"/>
          </p:cNvSpPr>
          <p:nvPr/>
        </p:nvSpPr>
        <p:spPr bwMode="auto">
          <a:xfrm>
            <a:off x="432685" y="6065783"/>
            <a:ext cx="5037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Esempio: </a:t>
            </a:r>
            <a:r>
              <a:rPr lang="it-IT" sz="2000" dirty="0">
                <a:solidFill>
                  <a:srgbClr val="292934"/>
                </a:solidFill>
                <a:latin typeface="Tahoma" charset="0"/>
                <a:hlinkClick r:id="rId10" action="ppaction://hlinkfile"/>
              </a:rPr>
              <a:t>Pensione</a:t>
            </a: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, </a:t>
            </a:r>
            <a:r>
              <a:rPr lang="it-IT" sz="2000" dirty="0">
                <a:solidFill>
                  <a:srgbClr val="292934"/>
                </a:solidFill>
                <a:latin typeface="Tahoma" charset="0"/>
                <a:hlinkClick r:id="rId11" action="ppaction://hlinkfile"/>
              </a:rPr>
              <a:t>Produzione</a:t>
            </a:r>
            <a:endParaRPr lang="it-IT" sz="2000" dirty="0">
              <a:solidFill>
                <a:srgbClr val="292934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338138"/>
            <a:ext cx="8048625" cy="706437"/>
          </a:xfrm>
        </p:spPr>
        <p:txBody>
          <a:bodyPr/>
          <a:lstStyle/>
          <a:p>
            <a:pPr eaLnBrk="1" hangingPunct="1"/>
            <a:r>
              <a:rPr lang="it-IT" sz="4000" b="0" dirty="0">
                <a:latin typeface="Tahoma" charset="0"/>
              </a:rPr>
              <a:t>Test d</a:t>
            </a:r>
            <a:r>
              <a:rPr lang="ja-JP" altLang="it-IT" sz="4000" b="0" dirty="0">
                <a:latin typeface="Tahoma" charset="0"/>
              </a:rPr>
              <a:t>’</a:t>
            </a:r>
            <a:r>
              <a:rPr lang="it-IT" altLang="ja-JP" sz="4000" b="0" dirty="0">
                <a:latin typeface="Tahoma" charset="0"/>
              </a:rPr>
              <a:t>ipotesi su </a:t>
            </a:r>
            <a:r>
              <a:rPr lang="it-IT" altLang="ja-JP" sz="4000" b="0" i="1" dirty="0">
                <a:latin typeface="Symbol" charset="0"/>
              </a:rPr>
              <a:t>m</a:t>
            </a:r>
            <a:r>
              <a:rPr lang="it-IT" altLang="ja-JP" sz="4000" b="0" baseline="-25000" dirty="0">
                <a:latin typeface="Tahoma" charset="0"/>
              </a:rPr>
              <a:t>1</a:t>
            </a:r>
            <a:r>
              <a:rPr lang="it-IT" altLang="ja-JP" sz="4000" b="0" dirty="0">
                <a:latin typeface="Symbol" charset="0"/>
              </a:rPr>
              <a:t>-</a:t>
            </a:r>
            <a:r>
              <a:rPr lang="it-IT" altLang="ja-JP" sz="4000" b="0" i="1" dirty="0">
                <a:latin typeface="Symbol" charset="0"/>
              </a:rPr>
              <a:t>m</a:t>
            </a:r>
            <a:r>
              <a:rPr lang="it-IT" altLang="ja-JP" sz="4000" b="0" baseline="-25000" dirty="0">
                <a:latin typeface="Tahoma" charset="0"/>
              </a:rPr>
              <a:t>2 </a:t>
            </a:r>
            <a:r>
              <a:rPr lang="it-IT" altLang="ja-JP" sz="4000" b="0" dirty="0" smtClean="0">
                <a:latin typeface="Tahoma" charset="0"/>
              </a:rPr>
              <a:t>con </a:t>
            </a:r>
            <a:r>
              <a:rPr lang="it-IT" altLang="ja-JP" sz="4000" b="0" dirty="0">
                <a:latin typeface="Symbol" charset="0"/>
              </a:rPr>
              <a:t>s</a:t>
            </a:r>
            <a:r>
              <a:rPr lang="it-IT" altLang="ja-JP" sz="4000" b="0" baseline="-25000" dirty="0">
                <a:latin typeface="Tahoma" charset="0"/>
              </a:rPr>
              <a:t>1</a:t>
            </a:r>
            <a:r>
              <a:rPr lang="it-IT" altLang="ja-JP" sz="4000" b="0" dirty="0">
                <a:latin typeface="Tahoma" charset="0"/>
              </a:rPr>
              <a:t>=</a:t>
            </a:r>
            <a:r>
              <a:rPr lang="it-IT" altLang="ja-JP" sz="4000" b="0" dirty="0">
                <a:latin typeface="Symbol" charset="0"/>
              </a:rPr>
              <a:t>s</a:t>
            </a:r>
            <a:r>
              <a:rPr lang="it-IT" altLang="ja-JP" sz="4000" b="0" baseline="-25000" dirty="0">
                <a:latin typeface="Tahoma" charset="0"/>
              </a:rPr>
              <a:t>2</a:t>
            </a:r>
            <a:endParaRPr lang="it-IT" sz="4000" b="0" baseline="-25000" dirty="0">
              <a:latin typeface="Tahoma" charset="0"/>
            </a:endParaRPr>
          </a:p>
        </p:txBody>
      </p:sp>
      <p:sp>
        <p:nvSpPr>
          <p:cNvPr id="113666" name="Text Box 5"/>
          <p:cNvSpPr txBox="1">
            <a:spLocks noChangeArrowheads="1"/>
          </p:cNvSpPr>
          <p:nvPr/>
        </p:nvSpPr>
        <p:spPr bwMode="auto">
          <a:xfrm>
            <a:off x="392113" y="1167713"/>
            <a:ext cx="82438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Vogliamo verificare il contenuto calorico di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due tipi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di bibite dietetiche. I campioni hanno dimensioni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n1=14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ed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n2=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16, i valori di media e deviazione standard campionaria sono rispettivamente </a:t>
            </a:r>
            <a:r>
              <a:rPr lang="it-IT" sz="1800" b="0" i="1" dirty="0" smtClean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bar</a:t>
            </a:r>
            <a:r>
              <a:rPr lang="it-IT" sz="1800" b="0" baseline="-250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=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23, s</a:t>
            </a:r>
            <a:r>
              <a:rPr lang="it-IT" sz="18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3 e </a:t>
            </a:r>
            <a:r>
              <a:rPr lang="it-IT" sz="1800" b="0" i="1" dirty="0" smtClean="0">
                <a:solidFill>
                  <a:srgbClr val="292934"/>
                </a:solidFill>
                <a:latin typeface="+mn-lt"/>
              </a:rPr>
              <a:t>Xbar</a:t>
            </a:r>
            <a:r>
              <a:rPr lang="it-IT" sz="1800" b="0" baseline="-25000" dirty="0" smtClean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= 25, s</a:t>
            </a:r>
            <a:r>
              <a:rPr lang="it-IT" sz="18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= 4. Il livello di significatività richiesto è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Symbol" charset="0"/>
              </a:rPr>
              <a:t>a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= 0.01.</a:t>
            </a:r>
          </a:p>
        </p:txBody>
      </p:sp>
      <p:sp>
        <p:nvSpPr>
          <p:cNvPr id="113667" name="Text Box 6"/>
          <p:cNvSpPr txBox="1">
            <a:spLocks noChangeArrowheads="1"/>
          </p:cNvSpPr>
          <p:nvPr/>
        </p:nvSpPr>
        <p:spPr bwMode="auto">
          <a:xfrm>
            <a:off x="376238" y="2537292"/>
            <a:ext cx="4846637" cy="325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2313" indent="-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1 -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2 = 0. H1: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1 -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2 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0.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Distribuzione normale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Regione di Rifiuto e Non rifiuto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. </a:t>
            </a:r>
          </a:p>
          <a:p>
            <a:pPr lvl="1" eaLnBrk="1" hangingPunct="1">
              <a:spcBef>
                <a:spcPct val="40000"/>
              </a:spcBef>
              <a:buFont typeface="Wingdings" charset="0"/>
              <a:buChar char="§"/>
            </a:pP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= 0.01,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/2 = 0.005</a:t>
            </a:r>
          </a:p>
          <a:p>
            <a:pPr lvl="1" eaLnBrk="1" hangingPunct="1">
              <a:spcBef>
                <a:spcPct val="40000"/>
              </a:spcBef>
              <a:buFont typeface="Wingdings" charset="0"/>
              <a:buChar char="§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Gradi di libertà 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+n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-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2 = 28</a:t>
            </a:r>
            <a:endParaRPr lang="it-IT" sz="16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lvl="1" eaLnBrk="1" hangingPunct="1">
              <a:spcBef>
                <a:spcPct val="40000"/>
              </a:spcBef>
              <a:buFont typeface="Wingdings" charset="0"/>
              <a:buChar char="§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tc1 = -2.763, tc2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= +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2.763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Valore della statistica test t0 = -1.531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Non </a:t>
            </a:r>
            <a:r>
              <a:rPr lang="it-IT" sz="160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H0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: i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l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contenuto di calorie è il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medesimo.</a:t>
            </a:r>
          </a:p>
          <a:p>
            <a:pPr indent="0" eaLnBrk="1" hangingPunct="1">
              <a:spcBef>
                <a:spcPct val="40000"/>
              </a:spcBef>
            </a:pPr>
            <a:r>
              <a:rPr lang="it-IT" sz="1200" dirty="0" smtClean="0">
                <a:solidFill>
                  <a:srgbClr val="292934"/>
                </a:solidFill>
                <a:latin typeface="+mn-lt"/>
              </a:rPr>
              <a:t>NB</a:t>
            </a:r>
            <a:r>
              <a:rPr lang="it-IT" sz="1200" b="0" dirty="0" smtClean="0">
                <a:solidFill>
                  <a:srgbClr val="292934"/>
                </a:solidFill>
                <a:latin typeface="+mn-lt"/>
              </a:rPr>
              <a:t>. Utilizza la VI per la differenza fra le medie con uguale varianza</a:t>
            </a:r>
            <a:endParaRPr lang="it-IT" sz="1200" b="0" dirty="0">
              <a:solidFill>
                <a:srgbClr val="292934"/>
              </a:solidFill>
              <a:latin typeface="+mn-lt"/>
            </a:endParaRPr>
          </a:p>
        </p:txBody>
      </p:sp>
      <p:graphicFrame>
        <p:nvGraphicFramePr>
          <p:cNvPr id="1136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409704"/>
              </p:ext>
            </p:extLst>
          </p:nvPr>
        </p:nvGraphicFramePr>
        <p:xfrm>
          <a:off x="4656158" y="2571750"/>
          <a:ext cx="389096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28" name="Equation" r:id="rId3" imgW="2286000" imgH="444500" progId="Equation.3">
                  <p:embed/>
                </p:oleObj>
              </mc:Choice>
              <mc:Fallback>
                <p:oleObj name="Equation" r:id="rId3" imgW="2286000" imgH="444500" progId="Equation.3">
                  <p:embed/>
                  <p:pic>
                    <p:nvPicPr>
                      <p:cNvPr id="0" name="Picture 9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58" y="2571750"/>
                        <a:ext cx="3890962" cy="7556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66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059411"/>
              </p:ext>
            </p:extLst>
          </p:nvPr>
        </p:nvGraphicFramePr>
        <p:xfrm>
          <a:off x="6178570" y="3840163"/>
          <a:ext cx="23685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29" name="Equation" r:id="rId5" imgW="1396394" imgH="444307" progId="Equation.3">
                  <p:embed/>
                </p:oleObj>
              </mc:Choice>
              <mc:Fallback>
                <p:oleObj name="Equation" r:id="rId5" imgW="1396394" imgH="444307" progId="Equation.3">
                  <p:embed/>
                  <p:pic>
                    <p:nvPicPr>
                      <p:cNvPr id="0" name="Picture 9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70" y="3840163"/>
                        <a:ext cx="2368550" cy="7556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67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466166"/>
              </p:ext>
            </p:extLst>
          </p:nvPr>
        </p:nvGraphicFramePr>
        <p:xfrm>
          <a:off x="6010295" y="5222875"/>
          <a:ext cx="25368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30" name="Equation" r:id="rId7" imgW="1497950" imgH="393529" progId="Equation.3">
                  <p:embed/>
                </p:oleObj>
              </mc:Choice>
              <mc:Fallback>
                <p:oleObj name="Equation" r:id="rId7" imgW="1497950" imgH="393529" progId="Equation.3">
                  <p:embed/>
                  <p:pic>
                    <p:nvPicPr>
                      <p:cNvPr id="0" name="Picture 9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0295" y="5222875"/>
                        <a:ext cx="2536825" cy="6699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71" name="Text Box 10"/>
          <p:cNvSpPr txBox="1">
            <a:spLocks noChangeArrowheads="1"/>
          </p:cNvSpPr>
          <p:nvPr/>
        </p:nvSpPr>
        <p:spPr bwMode="auto">
          <a:xfrm>
            <a:off x="392113" y="6241060"/>
            <a:ext cx="5838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Esempio: </a:t>
            </a:r>
            <a:r>
              <a:rPr lang="it-IT" sz="2000" dirty="0">
                <a:solidFill>
                  <a:srgbClr val="292934"/>
                </a:solidFill>
                <a:latin typeface="Tahoma" charset="0"/>
                <a:hlinkClick r:id="rId9" action="ppaction://hlinkfile"/>
              </a:rPr>
              <a:t>Differenza Medie</a:t>
            </a: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; </a:t>
            </a:r>
            <a:r>
              <a:rPr lang="it-IT" sz="2000" dirty="0">
                <a:solidFill>
                  <a:srgbClr val="292934"/>
                </a:solidFill>
                <a:latin typeface="Tahoma" charset="0"/>
                <a:hlinkClick r:id="rId10" action="ppaction://hlinkfile"/>
              </a:rPr>
              <a:t>WBook</a:t>
            </a:r>
            <a:endParaRPr lang="it-IT" sz="2000" dirty="0">
              <a:solidFill>
                <a:srgbClr val="292934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4"/>
          <p:cNvSpPr>
            <a:spLocks noGrp="1" noChangeArrowheads="1"/>
          </p:cNvSpPr>
          <p:nvPr>
            <p:ph type="title"/>
          </p:nvPr>
        </p:nvSpPr>
        <p:spPr>
          <a:xfrm>
            <a:off x="408835" y="306493"/>
            <a:ext cx="8380413" cy="111625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2800" b="0" dirty="0">
                <a:latin typeface="Tahoma" charset="0"/>
              </a:rPr>
              <a:t>Test di Ipotesi su </a:t>
            </a:r>
            <a:r>
              <a:rPr lang="it-IT" sz="2800" b="0" i="1" dirty="0">
                <a:latin typeface="Symbol" charset="0"/>
              </a:rPr>
              <a:t>m</a:t>
            </a:r>
            <a:r>
              <a:rPr lang="it-IT" sz="2800" b="0" baseline="-25000" dirty="0">
                <a:latin typeface="Tahoma" charset="0"/>
              </a:rPr>
              <a:t>1</a:t>
            </a:r>
            <a:r>
              <a:rPr lang="it-IT" sz="2800" b="0" dirty="0">
                <a:latin typeface="Symbol" charset="0"/>
              </a:rPr>
              <a:t>-</a:t>
            </a:r>
            <a:r>
              <a:rPr lang="it-IT" sz="2800" b="0" i="1" dirty="0">
                <a:latin typeface="Symbol" charset="0"/>
              </a:rPr>
              <a:t>m</a:t>
            </a:r>
            <a:r>
              <a:rPr lang="it-IT" sz="2800" b="0" baseline="-25000" dirty="0">
                <a:latin typeface="Tahoma" charset="0"/>
              </a:rPr>
              <a:t>2</a:t>
            </a:r>
            <a:r>
              <a:rPr lang="it-IT" sz="2800" b="0" dirty="0">
                <a:latin typeface="Tahoma" charset="0"/>
              </a:rPr>
              <a:t> </a:t>
            </a:r>
            <a:br>
              <a:rPr lang="it-IT" sz="2800" b="0" dirty="0">
                <a:latin typeface="Tahoma" charset="0"/>
              </a:rPr>
            </a:br>
            <a:r>
              <a:rPr lang="it-IT" sz="2800" b="0" dirty="0">
                <a:latin typeface="Tahoma" charset="0"/>
              </a:rPr>
              <a:t>Campioni Indipendenti; n</a:t>
            </a:r>
            <a:r>
              <a:rPr lang="it-IT" sz="2800" b="0" baseline="-25000" dirty="0">
                <a:latin typeface="Tahoma" charset="0"/>
              </a:rPr>
              <a:t>1</a:t>
            </a:r>
            <a:r>
              <a:rPr lang="it-IT" sz="2800" b="0" dirty="0">
                <a:latin typeface="Tahoma" charset="0"/>
              </a:rPr>
              <a:t>&gt;30, n</a:t>
            </a:r>
            <a:r>
              <a:rPr lang="it-IT" sz="2800" b="0" baseline="-25000" dirty="0">
                <a:latin typeface="Tahoma" charset="0"/>
              </a:rPr>
              <a:t>2</a:t>
            </a:r>
            <a:r>
              <a:rPr lang="it-IT" sz="2800" b="0" dirty="0">
                <a:latin typeface="Tahoma" charset="0"/>
              </a:rPr>
              <a:t>&gt;</a:t>
            </a:r>
            <a:r>
              <a:rPr lang="it-IT" sz="2800" b="0" dirty="0" smtClean="0">
                <a:latin typeface="Tahoma" charset="0"/>
              </a:rPr>
              <a:t>30 , </a:t>
            </a:r>
            <a:r>
              <a:rPr lang="it-IT" sz="2800" b="0" dirty="0" smtClean="0">
                <a:latin typeface="Symbol" charset="2"/>
                <a:cs typeface="Symbol" charset="2"/>
              </a:rPr>
              <a:t>s</a:t>
            </a:r>
            <a:r>
              <a:rPr lang="it-IT" sz="2800" b="0" dirty="0" smtClean="0">
                <a:latin typeface="Tahoma" charset="0"/>
              </a:rPr>
              <a:t>1 e </a:t>
            </a:r>
            <a:r>
              <a:rPr lang="it-IT" sz="2800" b="0" dirty="0" smtClean="0">
                <a:latin typeface="Symbol" charset="2"/>
                <a:cs typeface="Symbol" charset="2"/>
              </a:rPr>
              <a:t>s</a:t>
            </a:r>
            <a:r>
              <a:rPr lang="it-IT" sz="2800" b="0" dirty="0" smtClean="0">
                <a:latin typeface="Tahoma" charset="0"/>
              </a:rPr>
              <a:t>2 non note</a:t>
            </a:r>
            <a:endParaRPr lang="it-IT" sz="3600" b="0" dirty="0">
              <a:latin typeface="Tahoma" charset="0"/>
            </a:endParaRPr>
          </a:p>
        </p:txBody>
      </p:sp>
      <p:sp>
        <p:nvSpPr>
          <p:cNvPr id="111618" name="Text Box 5"/>
          <p:cNvSpPr txBox="1">
            <a:spLocks noChangeArrowheads="1"/>
          </p:cNvSpPr>
          <p:nvPr/>
        </p:nvSpPr>
        <p:spPr bwMode="auto">
          <a:xfrm>
            <a:off x="376238" y="3101975"/>
            <a:ext cx="4844705" cy="269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2313" indent="-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H0: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1 -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2 = 0; H1: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1 -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2 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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0.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Distribuzione normale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Regione di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e Non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Rigetto. </a:t>
            </a:r>
            <a:endParaRPr lang="it-IT" sz="1800" b="0" dirty="0">
              <a:solidFill>
                <a:srgbClr val="292934"/>
              </a:solidFill>
              <a:latin typeface="+mn-lt"/>
              <a:sym typeface="Symbol" charset="0"/>
            </a:endParaRPr>
          </a:p>
          <a:p>
            <a:pPr lvl="1" eaLnBrk="1" hangingPunct="1">
              <a:spcBef>
                <a:spcPct val="40000"/>
              </a:spcBef>
              <a:buFont typeface="Wingdings" charset="0"/>
              <a:buChar char="§"/>
            </a:pP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 = 0.01,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  <a:sym typeface="Symbol" charset="0"/>
              </a:rPr>
              <a:t>a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/2 = 0.005</a:t>
            </a:r>
          </a:p>
          <a:p>
            <a:pPr lvl="1" eaLnBrk="1" hangingPunct="1">
              <a:spcBef>
                <a:spcPct val="4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zc1 = -2.58, zc2 =+2.58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Valore della statistica test </a:t>
            </a:r>
            <a:r>
              <a:rPr lang="it-IT" sz="1800" b="0" dirty="0" err="1">
                <a:solidFill>
                  <a:srgbClr val="292934"/>
                </a:solidFill>
                <a:latin typeface="+mn-lt"/>
                <a:sym typeface="Symbol" charset="0"/>
              </a:rPr>
              <a:t>z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 = 2.20</a:t>
            </a:r>
          </a:p>
          <a:p>
            <a:pPr eaLnBrk="1" hangingPunct="1">
              <a:spcBef>
                <a:spcPct val="40000"/>
              </a:spcBef>
              <a:buFontTx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Non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sym typeface="Symbol" charset="0"/>
              </a:rPr>
              <a:t>Rigetto </a:t>
            </a:r>
            <a:r>
              <a:rPr lang="it-IT" sz="1800" b="0" dirty="0">
                <a:solidFill>
                  <a:srgbClr val="292934"/>
                </a:solidFill>
                <a:latin typeface="+mn-lt"/>
                <a:sym typeface="Symbol" charset="0"/>
              </a:rPr>
              <a:t>H0: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1 -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2 =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0 (sono uguali)</a:t>
            </a:r>
            <a:endParaRPr lang="it-IT" sz="18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11619" name="Text Box 7"/>
          <p:cNvSpPr txBox="1">
            <a:spLocks noChangeArrowheads="1"/>
          </p:cNvSpPr>
          <p:nvPr/>
        </p:nvSpPr>
        <p:spPr bwMode="auto">
          <a:xfrm>
            <a:off x="377825" y="1452563"/>
            <a:ext cx="8355013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latin typeface="+mn-lt"/>
              </a:rPr>
              <a:t>La Regione ha rilevato che lo stipendio medio lordo annuale dei Radiologi e dei Chirurghi è rispettivamente pari a 230000€ e 225000€ con s</a:t>
            </a:r>
            <a:r>
              <a:rPr lang="it-IT" sz="1800" b="0" baseline="-25000" dirty="0">
                <a:latin typeface="+mn-lt"/>
              </a:rPr>
              <a:t>1</a:t>
            </a:r>
            <a:r>
              <a:rPr lang="it-IT" sz="1800" b="0" dirty="0">
                <a:latin typeface="+mn-lt"/>
              </a:rPr>
              <a:t>=28000€ e s</a:t>
            </a:r>
            <a:r>
              <a:rPr lang="it-IT" sz="1800" b="0" baseline="-25000" dirty="0">
                <a:latin typeface="+mn-lt"/>
              </a:rPr>
              <a:t>2</a:t>
            </a:r>
            <a:r>
              <a:rPr lang="it-IT" sz="1800" b="0" dirty="0">
                <a:latin typeface="+mn-lt"/>
              </a:rPr>
              <a:t>=32000€; i valori sono ricavati da campioni di dimensioni </a:t>
            </a:r>
            <a:r>
              <a:rPr lang="it-IT" sz="1800" dirty="0">
                <a:latin typeface="+mn-lt"/>
              </a:rPr>
              <a:t>n</a:t>
            </a:r>
            <a:r>
              <a:rPr lang="it-IT" sz="1800" baseline="-25000" dirty="0">
                <a:latin typeface="+mn-lt"/>
              </a:rPr>
              <a:t>1</a:t>
            </a:r>
            <a:r>
              <a:rPr lang="it-IT" sz="1800" dirty="0">
                <a:latin typeface="+mn-lt"/>
              </a:rPr>
              <a:t>=300 </a:t>
            </a:r>
            <a:r>
              <a:rPr lang="it-IT" sz="1800" b="0" dirty="0">
                <a:latin typeface="+mn-lt"/>
              </a:rPr>
              <a:t>e </a:t>
            </a:r>
            <a:r>
              <a:rPr lang="it-IT" sz="1800" dirty="0">
                <a:latin typeface="+mn-lt"/>
              </a:rPr>
              <a:t>n</a:t>
            </a:r>
            <a:r>
              <a:rPr lang="it-IT" sz="1800" baseline="-25000" dirty="0">
                <a:latin typeface="+mn-lt"/>
              </a:rPr>
              <a:t>2</a:t>
            </a:r>
            <a:r>
              <a:rPr lang="it-IT" sz="1800" dirty="0">
                <a:latin typeface="+mn-lt"/>
              </a:rPr>
              <a:t>=400</a:t>
            </a:r>
            <a:r>
              <a:rPr lang="it-IT" sz="1800" b="0" dirty="0">
                <a:latin typeface="+mn-lt"/>
              </a:rPr>
              <a:t>. Possiamo affermare con livello di significatività a=0.01 che </a:t>
            </a:r>
            <a:r>
              <a:rPr lang="it-IT" sz="1800" b="0" u="sng" dirty="0">
                <a:latin typeface="+mn-lt"/>
              </a:rPr>
              <a:t>le due categorie hanno la stessa retribuzione</a:t>
            </a:r>
            <a:r>
              <a:rPr lang="it-IT" sz="1800" b="0" dirty="0">
                <a:latin typeface="+mn-lt"/>
              </a:rPr>
              <a:t>?</a:t>
            </a:r>
            <a:endParaRPr lang="it-IT" sz="3200" b="0" dirty="0">
              <a:latin typeface="+mn-lt"/>
            </a:endParaRPr>
          </a:p>
        </p:txBody>
      </p:sp>
      <p:graphicFrame>
        <p:nvGraphicFramePr>
          <p:cNvPr id="1116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114103"/>
              </p:ext>
            </p:extLst>
          </p:nvPr>
        </p:nvGraphicFramePr>
        <p:xfrm>
          <a:off x="5481403" y="2801374"/>
          <a:ext cx="2456788" cy="683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87" name="Equation" r:id="rId3" imgW="1777229" imgH="495085" progId="Equation.3">
                  <p:embed/>
                </p:oleObj>
              </mc:Choice>
              <mc:Fallback>
                <p:oleObj name="Equation" r:id="rId3" imgW="1777229" imgH="495085" progId="Equation.3">
                  <p:embed/>
                  <p:pic>
                    <p:nvPicPr>
                      <p:cNvPr id="0" name="Picture 6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1403" y="2801374"/>
                        <a:ext cx="2456788" cy="68399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1" name="Text Box 12"/>
          <p:cNvSpPr txBox="1">
            <a:spLocks noChangeArrowheads="1"/>
          </p:cNvSpPr>
          <p:nvPr/>
        </p:nvSpPr>
        <p:spPr bwMode="auto">
          <a:xfrm>
            <a:off x="531813" y="5951538"/>
            <a:ext cx="3990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Tahoma" charset="0"/>
              </a:rPr>
              <a:t>Esempio: </a:t>
            </a:r>
            <a:r>
              <a:rPr lang="it-IT" sz="2000" dirty="0">
                <a:latin typeface="Tahoma" charset="0"/>
                <a:hlinkClick r:id="rId5" action="ppaction://hlinkfile"/>
              </a:rPr>
              <a:t>Differenza Medie</a:t>
            </a:r>
            <a:endParaRPr lang="it-IT" sz="2000" dirty="0">
              <a:latin typeface="Tahoma" charset="0"/>
            </a:endParaRPr>
          </a:p>
        </p:txBody>
      </p:sp>
      <p:grpSp>
        <p:nvGrpSpPr>
          <p:cNvPr id="111622" name="Group 15"/>
          <p:cNvGrpSpPr>
            <a:grpSpLocks/>
          </p:cNvGrpSpPr>
          <p:nvPr/>
        </p:nvGrpSpPr>
        <p:grpSpPr bwMode="auto">
          <a:xfrm>
            <a:off x="5431419" y="3854964"/>
            <a:ext cx="3009900" cy="1703828"/>
            <a:chOff x="3251" y="2656"/>
            <a:chExt cx="1896" cy="1128"/>
          </a:xfrm>
        </p:grpSpPr>
        <p:graphicFrame>
          <p:nvGraphicFramePr>
            <p:cNvPr id="11162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1725946"/>
                </p:ext>
              </p:extLst>
            </p:nvPr>
          </p:nvGraphicFramePr>
          <p:xfrm>
            <a:off x="3251" y="2975"/>
            <a:ext cx="1876" cy="8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888" name="Equation" r:id="rId6" imgW="2057400" imgH="889000" progId="Equation.3">
                    <p:embed/>
                  </p:oleObj>
                </mc:Choice>
                <mc:Fallback>
                  <p:oleObj name="Equation" r:id="rId6" imgW="2057400" imgH="889000" progId="Equation.3">
                    <p:embed/>
                    <p:pic>
                      <p:nvPicPr>
                        <p:cNvPr id="0" name="Picture 6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1" y="2975"/>
                          <a:ext cx="1876" cy="809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624" name="Text Box 13"/>
            <p:cNvSpPr txBox="1">
              <a:spLocks noChangeArrowheads="1"/>
            </p:cNvSpPr>
            <p:nvPr/>
          </p:nvSpPr>
          <p:spPr bwMode="auto">
            <a:xfrm>
              <a:off x="3310" y="2656"/>
              <a:ext cx="18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000" b="0" dirty="0">
                  <a:solidFill>
                    <a:srgbClr val="292934"/>
                  </a:solidFill>
                  <a:latin typeface="Tahoma" charset="0"/>
                </a:rPr>
                <a:t>Statistica del Test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92301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Simulazione – VI Media di Popolazione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67" y="1222859"/>
            <a:ext cx="6693501" cy="504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655527" y="1587363"/>
            <a:ext cx="184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solidFill>
                  <a:srgbClr val="0000FF"/>
                </a:solidFill>
                <a:latin typeface="Calibri"/>
                <a:cs typeface="Calibri"/>
              </a:rPr>
              <a:t>Popolazione</a:t>
            </a:r>
          </a:p>
          <a:p>
            <a:r>
              <a:rPr lang="it-IT" sz="1800" b="0" dirty="0" smtClean="0">
                <a:latin typeface="Symbol" charset="2"/>
                <a:cs typeface="Symbol" charset="2"/>
              </a:rPr>
              <a:t>m</a:t>
            </a:r>
            <a:r>
              <a:rPr lang="it-IT" sz="1800" b="0" dirty="0" smtClean="0">
                <a:latin typeface="Calibri"/>
                <a:cs typeface="Calibri"/>
              </a:rPr>
              <a:t> = 10</a:t>
            </a:r>
          </a:p>
          <a:p>
            <a:r>
              <a:rPr lang="it-IT" sz="1800" b="0" dirty="0" err="1" smtClean="0">
                <a:latin typeface="Symbol" charset="2"/>
                <a:cs typeface="Symbol" charset="2"/>
              </a:rPr>
              <a:t>s</a:t>
            </a:r>
            <a:r>
              <a:rPr lang="it-IT" sz="1800" b="0" dirty="0" smtClean="0">
                <a:latin typeface="Calibri"/>
                <a:cs typeface="Calibri"/>
              </a:rPr>
              <a:t> = 3.3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655527" y="2645142"/>
            <a:ext cx="1881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solidFill>
                  <a:srgbClr val="FF0000"/>
                </a:solidFill>
                <a:latin typeface="Calibri"/>
                <a:cs typeface="Calibri"/>
              </a:rPr>
              <a:t>Campione</a:t>
            </a:r>
          </a:p>
          <a:p>
            <a:r>
              <a:rPr lang="it-IT" sz="1800" b="0" dirty="0" err="1" smtClean="0">
                <a:latin typeface="Calibri"/>
                <a:cs typeface="Calibri"/>
              </a:rPr>
              <a:t>n</a:t>
            </a:r>
            <a:r>
              <a:rPr lang="it-IT" sz="1800" b="0" dirty="0" smtClean="0">
                <a:latin typeface="Calibri"/>
                <a:cs typeface="Calibri"/>
              </a:rPr>
              <a:t> = 10</a:t>
            </a:r>
          </a:p>
          <a:p>
            <a:r>
              <a:rPr lang="it-IT" sz="1800" b="0" u="sng" dirty="0" smtClean="0">
                <a:latin typeface="Calibri"/>
                <a:cs typeface="Calibri"/>
              </a:rPr>
              <a:t>X</a:t>
            </a:r>
            <a:r>
              <a:rPr lang="it-IT" sz="1800" b="0" dirty="0" smtClean="0">
                <a:latin typeface="Calibri"/>
                <a:cs typeface="Calibri"/>
              </a:rPr>
              <a:t> , </a:t>
            </a:r>
            <a:r>
              <a:rPr lang="it-IT" sz="1800" b="0" dirty="0" err="1" smtClean="0">
                <a:latin typeface="Symbol" charset="2"/>
                <a:cs typeface="Symbol" charset="2"/>
              </a:rPr>
              <a:t>s</a:t>
            </a:r>
            <a:r>
              <a:rPr lang="it-IT" sz="1800" b="0" dirty="0" smtClean="0">
                <a:latin typeface="Calibri"/>
                <a:cs typeface="Calibri"/>
              </a:rPr>
              <a:t> variabili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99802" y="1505056"/>
            <a:ext cx="4303750" cy="2610332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4080332" y="4247668"/>
            <a:ext cx="2904443" cy="190189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769690" y="6182104"/>
            <a:ext cx="29479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800" dirty="0">
                <a:solidFill>
                  <a:schemeClr val="bg1"/>
                </a:solidFill>
                <a:latin typeface="Tahoma" charset="0"/>
                <a:hlinkClick r:id="rId3"/>
              </a:rPr>
              <a:t>Simulazione</a:t>
            </a:r>
            <a:endParaRPr lang="it-IT" sz="2800" dirty="0">
              <a:solidFill>
                <a:schemeClr val="bg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90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Applet – Differenza fra Medie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502659" y="6090622"/>
            <a:ext cx="2116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  <a:hlinkClick r:id="rId2"/>
              </a:rPr>
              <a:t>Simulazione</a:t>
            </a:r>
            <a:endParaRPr lang="it-IT" b="0" dirty="0"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t="13969"/>
          <a:stretch/>
        </p:blipFill>
        <p:spPr>
          <a:xfrm>
            <a:off x="270455" y="1505056"/>
            <a:ext cx="7884742" cy="433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239432"/>
            <a:ext cx="8418513" cy="733425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 smtClean="0">
                <a:latin typeface="Calibri"/>
                <a:cs typeface="Calibri"/>
              </a:rPr>
              <a:t>Verifica o Test d</a:t>
            </a:r>
            <a:r>
              <a:rPr lang="it-IT" dirty="0" smtClean="0">
                <a:latin typeface="Calibri"/>
                <a:cs typeface="Calibri"/>
              </a:rPr>
              <a:t>’</a:t>
            </a:r>
            <a:r>
              <a:rPr lang="it-IT" altLang="ja-JP" b="0" dirty="0" smtClean="0">
                <a:latin typeface="Calibri"/>
                <a:cs typeface="Calibri"/>
              </a:rPr>
              <a:t>Ipotesi </a:t>
            </a:r>
            <a:r>
              <a:rPr lang="it-IT" altLang="ja-JP" b="0" dirty="0">
                <a:latin typeface="Calibri"/>
                <a:cs typeface="Calibri"/>
              </a:rPr>
              <a:t>– Introduzione</a:t>
            </a:r>
            <a:endParaRPr lang="it-IT" b="0" dirty="0">
              <a:latin typeface="Calibri"/>
              <a:cs typeface="Calibri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302566" y="971120"/>
            <a:ext cx="8626475" cy="518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74638" algn="just"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Verifica di Ipotesi Statistica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valuta, in termini di probabilità, se il valore calcolato di una statistica campionaria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(media    , differenza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medie          )  è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stima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realistica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del parametro di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popolazione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(media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differenza fra medie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)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. </a:t>
            </a:r>
          </a:p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L’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ipotesi </a:t>
            </a:r>
            <a:r>
              <a:rPr lang="it-IT" altLang="ja-JP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     o              </a:t>
            </a:r>
            <a:r>
              <a:rPr lang="it-IT" altLang="ja-JP" sz="1600" b="0" i="1" u="sng" dirty="0" smtClean="0">
                <a:solidFill>
                  <a:srgbClr val="292934"/>
                </a:solidFill>
                <a:latin typeface="Calibri"/>
                <a:cs typeface="Calibri"/>
              </a:rPr>
              <a:t>è </a:t>
            </a:r>
            <a:r>
              <a:rPr lang="it-IT" altLang="ja-JP" sz="1600" b="0" i="1" u="sng" dirty="0">
                <a:solidFill>
                  <a:srgbClr val="292934"/>
                </a:solidFill>
                <a:latin typeface="Calibri"/>
                <a:cs typeface="Calibri"/>
              </a:rPr>
              <a:t>una </a:t>
            </a:r>
            <a:r>
              <a:rPr lang="it-IT" altLang="ja-JP" sz="1600" b="0" i="1" u="sng" dirty="0" smtClean="0">
                <a:solidFill>
                  <a:srgbClr val="292934"/>
                </a:solidFill>
                <a:latin typeface="Calibri"/>
                <a:cs typeface="Calibri"/>
              </a:rPr>
              <a:t>stima realistica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 di 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 è “RIGETTATA oppure NON RIGETTATA</a:t>
            </a:r>
            <a:r>
              <a:rPr lang="ja-JP" alt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”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 sulla </a:t>
            </a:r>
            <a:r>
              <a:rPr lang="it-IT" altLang="ja-JP" sz="1600" b="0" dirty="0">
                <a:solidFill>
                  <a:srgbClr val="292934"/>
                </a:solidFill>
                <a:latin typeface="Calibri"/>
                <a:cs typeface="Calibri"/>
              </a:rPr>
              <a:t>base 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del valore della statistica campionaria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posto a confronto con una </a:t>
            </a:r>
            <a:r>
              <a:rPr lang="it-IT" altLang="ja-JP" sz="1600" dirty="0" smtClean="0">
                <a:solidFill>
                  <a:srgbClr val="292934"/>
                </a:solidFill>
                <a:latin typeface="Calibri"/>
                <a:cs typeface="Calibri"/>
              </a:rPr>
              <a:t>regione </a:t>
            </a:r>
            <a:r>
              <a:rPr lang="it-IT" altLang="ja-JP" sz="1600" dirty="0">
                <a:solidFill>
                  <a:srgbClr val="292934"/>
                </a:solidFill>
                <a:latin typeface="Calibri"/>
                <a:cs typeface="Calibri"/>
              </a:rPr>
              <a:t>di evidenza </a:t>
            </a:r>
            <a:r>
              <a:rPr lang="it-IT" altLang="ja-JP" sz="1600" dirty="0" smtClean="0">
                <a:solidFill>
                  <a:srgbClr val="292934"/>
                </a:solidFill>
                <a:latin typeface="Calibri"/>
                <a:cs typeface="Calibri"/>
              </a:rPr>
              <a:t>sperimentale 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della </a:t>
            </a:r>
            <a:r>
              <a:rPr lang="it-IT" altLang="ja-JP" sz="1600" dirty="0" smtClean="0">
                <a:solidFill>
                  <a:srgbClr val="292934"/>
                </a:solidFill>
                <a:latin typeface="Calibri"/>
                <a:cs typeface="Calibri"/>
              </a:rPr>
              <a:t>curva </a:t>
            </a:r>
            <a:r>
              <a:rPr lang="it-IT" altLang="ja-JP" sz="1600" dirty="0">
                <a:solidFill>
                  <a:srgbClr val="292934"/>
                </a:solidFill>
                <a:latin typeface="Calibri"/>
                <a:cs typeface="Calibri"/>
              </a:rPr>
              <a:t>di distribuzione di </a:t>
            </a:r>
            <a:r>
              <a:rPr lang="it-IT" altLang="ja-JP" sz="1600" dirty="0" smtClean="0">
                <a:solidFill>
                  <a:srgbClr val="292934"/>
                </a:solidFill>
                <a:latin typeface="Calibri"/>
                <a:cs typeface="Calibri"/>
              </a:rPr>
              <a:t>probabilità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 di      o di          ,    cioè la distribuzione normale standard o la distribuzione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-</a:t>
            </a:r>
            <a:r>
              <a:rPr lang="it-IT" altLang="ja-JP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Student</a:t>
            </a:r>
            <a:r>
              <a:rPr lang="it-IT" altLang="ja-JP" sz="1600" b="0" dirty="0" smtClean="0">
                <a:solidFill>
                  <a:srgbClr val="292934"/>
                </a:solidFill>
                <a:latin typeface="Calibri"/>
                <a:cs typeface="Calibri"/>
              </a:rPr>
              <a:t>.  </a:t>
            </a:r>
            <a:endParaRPr lang="it-IT" altLang="ja-JP" sz="16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La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distribuzione di probabilità e la regione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di evidenza sperimentale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sono scelte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sulla base di una ipotesi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iniziale (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Ipotesi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zero 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o H0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che i dica il valore del parametro della popolazione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(</a:t>
            </a:r>
            <a:r>
              <a:rPr lang="it-IT" sz="1600" b="0" i="1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, </a:t>
            </a:r>
            <a:r>
              <a:rPr lang="it-IT" sz="1600" b="0" i="1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>
                <a:solidFill>
                  <a:srgbClr val="292934"/>
                </a:solidFill>
                <a:latin typeface="Calibri"/>
                <a:cs typeface="Calibri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-</a:t>
            </a:r>
            <a:r>
              <a:rPr lang="it-IT" sz="1600" b="0" i="1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>
                <a:solidFill>
                  <a:srgbClr val="292934"/>
                </a:solidFill>
                <a:latin typeface="Calibri"/>
                <a:cs typeface="Calibri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) dalla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quale proviene il campione. L’intervallo di definizione della distribuzione di probabilità è separato in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una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 regione di Non Rigetto e 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una (due)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regioni di 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Rigetto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sulla base di un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valore di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probabilità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detto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livello di significatività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del test. </a:t>
            </a:r>
            <a:endParaRPr lang="it-IT" sz="16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Al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livello di significatività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scelto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corrisponde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un valore della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Variabile Standard (</a:t>
            </a:r>
            <a:r>
              <a:rPr lang="it-IT" sz="1600" b="0" dirty="0" err="1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, t) noto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come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valore critico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z</a:t>
            </a:r>
            <a:r>
              <a:rPr lang="it-IT" sz="1600" b="0" baseline="-25000" dirty="0" err="1">
                <a:solidFill>
                  <a:srgbClr val="292934"/>
                </a:solidFill>
                <a:latin typeface="+mn-lt"/>
              </a:rPr>
              <a:t>c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</a:rPr>
              <a:t>t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+mn-lt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)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per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il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test che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separa la regione di Non Rigetto dalla regione di Rigetto di H0. La regione di Rigetto del test può essere a sinistra o a destra del valore critico (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test ad una coda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) oppure la regione di Non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Rigetto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del test è posta al centro di due regioni di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Rigetto (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test a due code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.</a:t>
            </a: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134538"/>
              </p:ext>
            </p:extLst>
          </p:nvPr>
        </p:nvGraphicFramePr>
        <p:xfrm>
          <a:off x="2082939" y="1304485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" name="Equation" r:id="rId4" imgW="164520" imgH="164520" progId="Equation.3">
                  <p:embed/>
                </p:oleObj>
              </mc:Choice>
              <mc:Fallback>
                <p:oleObj name="Equation" r:id="rId4" imgW="164520" imgH="164520" progId="Equation.3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939" y="1304485"/>
                        <a:ext cx="249800" cy="24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905867"/>
              </p:ext>
            </p:extLst>
          </p:nvPr>
        </p:nvGraphicFramePr>
        <p:xfrm>
          <a:off x="1868702" y="1999517"/>
          <a:ext cx="678275" cy="32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" name="Equation" r:id="rId6" imgW="493560" imgH="228240" progId="Equation.3">
                  <p:embed/>
                </p:oleObj>
              </mc:Choice>
              <mc:Fallback>
                <p:oleObj name="Equation" r:id="rId6" imgW="493560" imgH="228240" progId="Equation.3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8702" y="1999517"/>
                        <a:ext cx="678275" cy="3239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153818"/>
              </p:ext>
            </p:extLst>
          </p:nvPr>
        </p:nvGraphicFramePr>
        <p:xfrm>
          <a:off x="4004075" y="2632389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" name="Equation" r:id="rId8" imgW="164520" imgH="164520" progId="Equation.3">
                  <p:embed/>
                </p:oleObj>
              </mc:Choice>
              <mc:Fallback>
                <p:oleObj name="Equation" r:id="rId8" imgW="164520" imgH="164520" progId="Equation.3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4075" y="2632389"/>
                        <a:ext cx="249800" cy="249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110996"/>
              </p:ext>
            </p:extLst>
          </p:nvPr>
        </p:nvGraphicFramePr>
        <p:xfrm>
          <a:off x="4288385" y="1316623"/>
          <a:ext cx="678281" cy="3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" name="Equation" r:id="rId10" imgW="493560" imgH="228240" progId="Equation.3">
                  <p:embed/>
                </p:oleObj>
              </mc:Choice>
              <mc:Fallback>
                <p:oleObj name="Equation" r:id="rId10" imgW="493560" imgH="228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8385" y="1316623"/>
                        <a:ext cx="678281" cy="324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793494"/>
              </p:ext>
            </p:extLst>
          </p:nvPr>
        </p:nvGraphicFramePr>
        <p:xfrm>
          <a:off x="1453355" y="1999517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" name="Equation" r:id="rId11" imgW="164520" imgH="164520" progId="Equation.3">
                  <p:embed/>
                </p:oleObj>
              </mc:Choice>
              <mc:Fallback>
                <p:oleObj name="Equation" r:id="rId11" imgW="164520" imgH="164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3355" y="1999517"/>
                        <a:ext cx="249800" cy="24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215840"/>
              </p:ext>
            </p:extLst>
          </p:nvPr>
        </p:nvGraphicFramePr>
        <p:xfrm>
          <a:off x="4615803" y="2607013"/>
          <a:ext cx="678275" cy="32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" name="Equation" r:id="rId12" imgW="493560" imgH="228240" progId="Equation.3">
                  <p:embed/>
                </p:oleObj>
              </mc:Choice>
              <mc:Fallback>
                <p:oleObj name="Equation" r:id="rId12" imgW="493560" imgH="228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5803" y="2607013"/>
                        <a:ext cx="678275" cy="3239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509588"/>
            <a:ext cx="7772400" cy="765175"/>
          </a:xfrm>
        </p:spPr>
        <p:txBody>
          <a:bodyPr/>
          <a:lstStyle/>
          <a:p>
            <a:pPr eaLnBrk="1" hangingPunct="1"/>
            <a:r>
              <a:rPr lang="it-IT" sz="3600" b="0">
                <a:latin typeface="Tahoma" charset="0"/>
              </a:rPr>
              <a:t>Test su </a:t>
            </a:r>
            <a:r>
              <a:rPr lang="it-IT" sz="3600" b="0" i="1">
                <a:latin typeface="Symbol" charset="0"/>
              </a:rPr>
              <a:t>m</a:t>
            </a:r>
            <a:r>
              <a:rPr lang="it-IT" sz="3600" b="0" baseline="-25000">
                <a:latin typeface="Tahoma" charset="0"/>
              </a:rPr>
              <a:t>1</a:t>
            </a:r>
            <a:r>
              <a:rPr lang="it-IT" sz="3600" b="0">
                <a:latin typeface="Symbol" charset="0"/>
              </a:rPr>
              <a:t>-</a:t>
            </a:r>
            <a:r>
              <a:rPr lang="it-IT" sz="3600" b="0" i="1">
                <a:latin typeface="Symbol" charset="0"/>
              </a:rPr>
              <a:t>m</a:t>
            </a:r>
            <a:r>
              <a:rPr lang="it-IT" sz="3600" b="0" baseline="-25000">
                <a:latin typeface="Tahoma" charset="0"/>
              </a:rPr>
              <a:t>2</a:t>
            </a:r>
            <a:r>
              <a:rPr lang="it-IT" sz="3600" b="0">
                <a:latin typeface="Tahoma" charset="0"/>
              </a:rPr>
              <a:t> - Campioni Appaiati</a:t>
            </a:r>
            <a:endParaRPr lang="it-IT" b="0" i="1">
              <a:latin typeface="Tahoma" charset="0"/>
            </a:endParaRPr>
          </a:p>
        </p:txBody>
      </p:sp>
      <p:sp>
        <p:nvSpPr>
          <p:cNvPr id="115714" name="Text Box 5"/>
          <p:cNvSpPr txBox="1">
            <a:spLocks noChangeArrowheads="1"/>
          </p:cNvSpPr>
          <p:nvPr/>
        </p:nvSpPr>
        <p:spPr bwMode="auto">
          <a:xfrm>
            <a:off x="333375" y="1460500"/>
            <a:ext cx="85058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Campioni appaiati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. Due campioni A e B sono detti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appaiati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quando ciascun valore di A ha un valore corrispondente in B, ed entrambi questi valori provengono dalla medesima sorgente.</a:t>
            </a:r>
          </a:p>
        </p:txBody>
      </p:sp>
      <p:sp>
        <p:nvSpPr>
          <p:cNvPr id="115715" name="Text Box 6"/>
          <p:cNvSpPr txBox="1">
            <a:spLocks noChangeArrowheads="1"/>
          </p:cNvSpPr>
          <p:nvPr/>
        </p:nvSpPr>
        <p:spPr bwMode="auto">
          <a:xfrm>
            <a:off x="334963" y="2573110"/>
            <a:ext cx="8464596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AutoNum type="alphaUcPeriod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Calo del peso corporeo di 15 persone alle quali è stato consigliato di seguire un particolare regime dietetico e di attività fisica integrativa; il data set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A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={15 valori del peso rilevati prima della dieta}; il data set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B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={15 valori del peso rilevati dopo la dieta}.</a:t>
            </a:r>
          </a:p>
          <a:p>
            <a:pPr algn="just" eaLnBrk="1" hangingPunct="1">
              <a:spcBef>
                <a:spcPct val="50000"/>
              </a:spcBef>
              <a:buFontTx/>
              <a:buAutoNum type="alphaUcPeriod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Produzione di patate in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q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ht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in 10 appezzamenti di terreno per i quali è stato utilizzato il fertilizzante A ed il fertilizzante B; gli appezzamenti sono stati divisi in due parti. I Data set sono A={10 valori di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q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ht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}; B={10 valori di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q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ht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}.</a:t>
            </a:r>
          </a:p>
        </p:txBody>
      </p:sp>
      <p:sp>
        <p:nvSpPr>
          <p:cNvPr id="115716" name="Text Box 7"/>
          <p:cNvSpPr txBox="1">
            <a:spLocks noChangeArrowheads="1"/>
          </p:cNvSpPr>
          <p:nvPr/>
        </p:nvSpPr>
        <p:spPr bwMode="auto">
          <a:xfrm>
            <a:off x="374208" y="4992693"/>
            <a:ext cx="83919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In campioni appaiati la differenza fra i due valori associati a è detta </a:t>
            </a:r>
            <a:r>
              <a:rPr lang="it-IT" sz="1800" b="0" u="sng" dirty="0">
                <a:solidFill>
                  <a:srgbClr val="292934"/>
                </a:solidFill>
                <a:latin typeface="+mn-lt"/>
              </a:rPr>
              <a:t>differenza appaiata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ed è indicata con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d.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Poiché il numero dei valori in A e B è il medesimo consideriamo tutti i valori </a:t>
            </a:r>
            <a:r>
              <a:rPr lang="it-IT" sz="1800" b="0" i="1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 come un unico campione ed eseguiamo la verifica di ipotesi ponendo quale H0 una condizione sui valori della distanza 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4"/>
          <p:cNvSpPr>
            <a:spLocks noGrp="1" noChangeArrowheads="1"/>
          </p:cNvSpPr>
          <p:nvPr>
            <p:ph type="title"/>
          </p:nvPr>
        </p:nvSpPr>
        <p:spPr>
          <a:xfrm>
            <a:off x="471488" y="380118"/>
            <a:ext cx="7772400" cy="7223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4800" b="0" dirty="0">
                <a:latin typeface="Tahoma" charset="0"/>
              </a:rPr>
              <a:t>Differenze appaiate </a:t>
            </a:r>
            <a:r>
              <a:rPr lang="it-IT" sz="4800" b="0" i="1" dirty="0">
                <a:latin typeface="Tahoma" charset="0"/>
              </a:rPr>
              <a:t>d</a:t>
            </a:r>
          </a:p>
        </p:txBody>
      </p:sp>
      <p:sp>
        <p:nvSpPr>
          <p:cNvPr id="116738" name="Text Box 5"/>
          <p:cNvSpPr txBox="1">
            <a:spLocks noChangeArrowheads="1"/>
          </p:cNvSpPr>
          <p:nvPr/>
        </p:nvSpPr>
        <p:spPr bwMode="auto">
          <a:xfrm>
            <a:off x="254000" y="1149852"/>
            <a:ext cx="87010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Con differenze appaiate </a:t>
            </a:r>
            <a:r>
              <a:rPr lang="it-IT" sz="1800" i="1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si indicano i valori di una variabile casuale calcolata come differenza fra le coppie di valori presenti in due campioni appaiati. Dati i campioni appaiati A e B, di dimensioni </a:t>
            </a:r>
            <a:r>
              <a:rPr lang="it-IT" sz="1800" b="0" i="1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, il campione con le differenze d ha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anch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esso dimensioni </a:t>
            </a:r>
            <a:r>
              <a:rPr lang="it-IT" altLang="ja-JP" sz="1800" b="0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 e gradi di libertà n-1. Indichiamo con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―"/>
            </a:pP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e </a:t>
            </a:r>
            <a:r>
              <a:rPr lang="it-IT" sz="1800" b="0" dirty="0" err="1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800" b="0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baseline="-250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la media e la deviazione standard della popolazione differenze appaiate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―"/>
            </a:pPr>
            <a:r>
              <a:rPr lang="it-IT" sz="1800" b="0" i="1" u="sng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 e </a:t>
            </a:r>
            <a:r>
              <a:rPr lang="it-IT" sz="18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800" b="0" i="1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800" b="0" baseline="-25000" dirty="0">
                <a:solidFill>
                  <a:srgbClr val="292934"/>
                </a:solidFill>
                <a:latin typeface="+mn-lt"/>
              </a:rPr>
              <a:t> 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la media e la deviazione standard del campione delle differenze appaiate</a:t>
            </a:r>
          </a:p>
        </p:txBody>
      </p:sp>
      <p:sp>
        <p:nvSpPr>
          <p:cNvPr id="116739" name="Text Box 6"/>
          <p:cNvSpPr txBox="1">
            <a:spLocks noChangeArrowheads="1"/>
          </p:cNvSpPr>
          <p:nvPr/>
        </p:nvSpPr>
        <p:spPr bwMode="auto">
          <a:xfrm>
            <a:off x="333578" y="3335162"/>
            <a:ext cx="5593088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Tahoma" charset="0"/>
              <a:buAutoNum type="alphaUcPeriod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 Se </a:t>
            </a:r>
            <a:r>
              <a:rPr lang="it-IT" sz="1600" i="1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 è grande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cioè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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30, per il teorema del limite centrale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la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distribuzione campionaria di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è approssimativamente normale e con media e deviazione standard m</a:t>
            </a:r>
            <a:r>
              <a:rPr lang="it-IT" sz="1600" b="0" u="sng" baseline="-25000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=m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e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u="sng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n. In questo caso si 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utilizza la distribuzione normale standard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statistica per il test di ipotesi sulla distanza appaiata.</a:t>
            </a:r>
          </a:p>
          <a:p>
            <a:pPr eaLnBrk="1" hangingPunct="1">
              <a:spcBef>
                <a:spcPct val="50000"/>
              </a:spcBef>
              <a:buFont typeface="Tahoma" charset="0"/>
              <a:buAutoNum type="alphaUcPeriod"/>
            </a:pP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Se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n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 è piccolo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, cioè </a:t>
            </a:r>
            <a:r>
              <a:rPr lang="it-IT" sz="1600" b="0" i="1" dirty="0" err="1">
                <a:solidFill>
                  <a:srgbClr val="292934"/>
                </a:solidFill>
                <a:latin typeface="+mn-lt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&lt;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30,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è non nota e la popolazione delle differenze appaiate è approssimativamente normale, per fare una inferenza statistica su md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si utilizza la distribuzione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b="0" i="1" dirty="0">
                <a:solidFill>
                  <a:srgbClr val="292934"/>
                </a:solidFill>
                <a:latin typeface="+mn-lt"/>
              </a:rPr>
              <a:t>t.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In questo caso il valore di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u="sng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=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baseline="-25000" dirty="0" err="1">
                <a:solidFill>
                  <a:srgbClr val="292934"/>
                </a:solidFill>
                <a:latin typeface="+mn-lt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/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</a:t>
            </a:r>
            <a:r>
              <a:rPr lang="it-IT" sz="1600" b="0" dirty="0" err="1">
                <a:solidFill>
                  <a:srgbClr val="292934"/>
                </a:solidFill>
                <a:latin typeface="+mn-lt"/>
                <a:sym typeface="Symbol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 è una stima della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deviazione standard campionaria.</a:t>
            </a:r>
          </a:p>
        </p:txBody>
      </p:sp>
      <p:graphicFrame>
        <p:nvGraphicFramePr>
          <p:cNvPr id="11674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08982"/>
              </p:ext>
            </p:extLst>
          </p:nvPr>
        </p:nvGraphicFramePr>
        <p:xfrm>
          <a:off x="5699051" y="3481287"/>
          <a:ext cx="3214687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76" name="Equation" r:id="rId3" imgW="2146300" imgH="1549400" progId="Equation.3">
                  <p:embed/>
                </p:oleObj>
              </mc:Choice>
              <mc:Fallback>
                <p:oleObj name="Equation" r:id="rId3" imgW="2146300" imgH="1549400" progId="Equation.3">
                  <p:embed/>
                  <p:pic>
                    <p:nvPicPr>
                      <p:cNvPr id="0" name="Picture 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051" y="3481287"/>
                        <a:ext cx="3214687" cy="23209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4"/>
          <p:cNvSpPr>
            <a:spLocks noGrp="1" noChangeArrowheads="1"/>
          </p:cNvSpPr>
          <p:nvPr>
            <p:ph type="title"/>
          </p:nvPr>
        </p:nvSpPr>
        <p:spPr>
          <a:xfrm>
            <a:off x="614363" y="280988"/>
            <a:ext cx="7772400" cy="822325"/>
          </a:xfrm>
        </p:spPr>
        <p:txBody>
          <a:bodyPr/>
          <a:lstStyle/>
          <a:p>
            <a:pPr eaLnBrk="1" hangingPunct="1"/>
            <a:r>
              <a:rPr lang="it-IT" dirty="0">
                <a:latin typeface="+mn-lt"/>
              </a:rPr>
              <a:t>Test d</a:t>
            </a:r>
            <a:r>
              <a:rPr lang="ja-JP" altLang="it-IT" dirty="0">
                <a:latin typeface="+mn-lt"/>
              </a:rPr>
              <a:t>’</a:t>
            </a:r>
            <a:r>
              <a:rPr lang="it-IT" altLang="ja-JP" dirty="0">
                <a:latin typeface="+mn-lt"/>
              </a:rPr>
              <a:t>ipotesi sulla media </a:t>
            </a:r>
            <a:r>
              <a:rPr lang="it-IT" altLang="ja-JP" dirty="0">
                <a:latin typeface="Symbol" charset="0"/>
              </a:rPr>
              <a:t>m</a:t>
            </a:r>
            <a:r>
              <a:rPr lang="it-IT" altLang="ja-JP" baseline="-25000" dirty="0">
                <a:latin typeface="Tahoma" charset="0"/>
              </a:rPr>
              <a:t>d</a:t>
            </a:r>
            <a:endParaRPr lang="it-IT" baseline="-25000" dirty="0">
              <a:latin typeface="Tahoma" charset="0"/>
            </a:endParaRPr>
          </a:p>
        </p:txBody>
      </p:sp>
      <p:sp>
        <p:nvSpPr>
          <p:cNvPr id="117762" name="Text Box 34"/>
          <p:cNvSpPr txBox="1">
            <a:spLocks noChangeArrowheads="1"/>
          </p:cNvSpPr>
          <p:nvPr/>
        </p:nvSpPr>
        <p:spPr bwMode="auto">
          <a:xfrm>
            <a:off x="317955" y="1076548"/>
            <a:ext cx="84820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Per verificare 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efficacia di una dieta sul contenimento della pressione sistolica, un campione di adulti, sospetti ipertesi, è stato sottoposto a questo regime alimentare per tre mesi. La pressione sistolica in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mmHg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dei pazienti registrata prima e dopo la dieta è indicata in tabella; con livello di confidenza pari al 5% possiamo concludere che la media delle differenza appaiate è diverso da zero cioè che la dieta è efficace?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graphicFrame>
        <p:nvGraphicFramePr>
          <p:cNvPr id="139525" name="Group 2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421236"/>
              </p:ext>
            </p:extLst>
          </p:nvPr>
        </p:nvGraphicFramePr>
        <p:xfrm>
          <a:off x="483283" y="2639335"/>
          <a:ext cx="3581400" cy="345301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84225"/>
                <a:gridCol w="827087"/>
                <a:gridCol w="958850"/>
                <a:gridCol w="1011238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Prima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Dopo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r>
                        <a:rPr kumimoji="0" lang="it-IT" sz="1400" b="1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it-IT" sz="1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210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289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9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223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220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256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224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233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-9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81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Sd=35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Sd</a:t>
                      </a:r>
                      <a:r>
                        <a:rPr kumimoji="0" lang="it-IT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=873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graphicFrame>
        <p:nvGraphicFramePr>
          <p:cNvPr id="117804" name="Object 2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838191"/>
              </p:ext>
            </p:extLst>
          </p:nvPr>
        </p:nvGraphicFramePr>
        <p:xfrm>
          <a:off x="4422775" y="2582408"/>
          <a:ext cx="3695700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342" name="Equation" r:id="rId3" imgW="3086100" imgH="1231900" progId="Equation.3">
                  <p:embed/>
                </p:oleObj>
              </mc:Choice>
              <mc:Fallback>
                <p:oleObj name="Equation" r:id="rId3" imgW="3086100" imgH="1231900" progId="Equation.3">
                  <p:embed/>
                  <p:pic>
                    <p:nvPicPr>
                      <p:cNvPr id="0" name="Picture 3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2775" y="2582408"/>
                        <a:ext cx="3695700" cy="14747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805" name="Text Box 262"/>
          <p:cNvSpPr txBox="1">
            <a:spLocks noChangeArrowheads="1"/>
          </p:cNvSpPr>
          <p:nvPr/>
        </p:nvSpPr>
        <p:spPr bwMode="auto">
          <a:xfrm>
            <a:off x="4353603" y="4308253"/>
            <a:ext cx="45132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H0: </a:t>
            </a:r>
            <a:r>
              <a:rPr lang="it-IT" sz="1600" b="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d=0; H1: </a:t>
            </a:r>
            <a:r>
              <a:rPr lang="it-IT" sz="1600" b="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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0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i="1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=7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 distribuzione 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sym typeface="Wingdings" charset="0"/>
              </a:rPr>
              <a:t>t  </a:t>
            </a:r>
            <a:r>
              <a:rPr lang="it-IT" sz="1600" b="0" i="1" dirty="0" err="1">
                <a:solidFill>
                  <a:srgbClr val="292934"/>
                </a:solidFill>
                <a:latin typeface="Tahoma" charset="0"/>
                <a:sym typeface="Wingdings" charset="0"/>
              </a:rPr>
              <a:t>df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sym typeface="Wingdings" charset="0"/>
              </a:rPr>
              <a:t>=n-1 = 6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Symbol" charset="0"/>
                <a:sym typeface="Wingdings" charset="0"/>
              </a:rPr>
              <a:t>a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=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sym typeface="Wingdings" charset="0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0.05;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sym typeface="Wingdings" charset="0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Symbol" charset="0"/>
                <a:sym typeface="Wingdings" charset="0"/>
              </a:rPr>
              <a:t>a/2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=</a:t>
            </a:r>
            <a:r>
              <a:rPr lang="it-IT" sz="1600" b="0" i="1" dirty="0">
                <a:solidFill>
                  <a:srgbClr val="292934"/>
                </a:solidFill>
                <a:latin typeface="Tahoma" charset="0"/>
                <a:sym typeface="Wingdings" charset="0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0.025;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  <a:sym typeface="Wingdings" charset="0"/>
              </a:rPr>
              <a:t>tc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=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Symbol" charset="0"/>
              </a:rPr>
              <a:t>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 2.447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Statistica t=(</a:t>
            </a:r>
            <a:r>
              <a:rPr lang="it-IT" sz="1600" b="0" i="1" u="sng" dirty="0">
                <a:solidFill>
                  <a:srgbClr val="292934"/>
                </a:solidFill>
                <a:latin typeface="Tahoma" charset="0"/>
                <a:sym typeface="Wingdings" charset="0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-</a:t>
            </a:r>
            <a:r>
              <a:rPr lang="it-IT" sz="1600" b="0" dirty="0">
                <a:solidFill>
                  <a:srgbClr val="292934"/>
                </a:solidFill>
                <a:latin typeface="Symbol" charset="0"/>
                <a:sym typeface="Wingdings" charset="0"/>
              </a:rPr>
              <a:t>m</a:t>
            </a:r>
            <a:r>
              <a:rPr lang="it-IT" sz="1600" b="0" baseline="-25000" dirty="0">
                <a:solidFill>
                  <a:srgbClr val="292934"/>
                </a:solidFill>
                <a:latin typeface="Tahoma" charset="0"/>
                <a:sym typeface="Wingdings" charset="0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)/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  <a:sym typeface="Wingdings" charset="0"/>
              </a:rPr>
              <a:t>s</a:t>
            </a:r>
            <a:r>
              <a:rPr lang="it-IT" sz="1600" b="0" u="sng" baseline="-25000" dirty="0" err="1">
                <a:solidFill>
                  <a:srgbClr val="292934"/>
                </a:solidFill>
                <a:latin typeface="Tahoma" charset="0"/>
                <a:sym typeface="Wingdings" charset="0"/>
              </a:rPr>
              <a:t>d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=(5-0)/4.08=1.226</a:t>
            </a:r>
          </a:p>
          <a:p>
            <a:pPr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 smtClean="0">
                <a:solidFill>
                  <a:srgbClr val="292934"/>
                </a:solidFill>
                <a:latin typeface="Tahoma" charset="0"/>
                <a:sym typeface="Wingdings" charset="0"/>
              </a:rPr>
              <a:t>Non Rigetto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sym typeface="Wingdings" charset="0"/>
              </a:rPr>
              <a:t>H0  </a:t>
            </a:r>
          </a:p>
        </p:txBody>
      </p:sp>
      <p:sp>
        <p:nvSpPr>
          <p:cNvPr id="117806" name="Text Box 263"/>
          <p:cNvSpPr txBox="1">
            <a:spLocks noChangeArrowheads="1"/>
          </p:cNvSpPr>
          <p:nvPr/>
        </p:nvSpPr>
        <p:spPr bwMode="auto">
          <a:xfrm>
            <a:off x="474890" y="6205993"/>
            <a:ext cx="3990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Esempio: </a:t>
            </a:r>
            <a:r>
              <a:rPr lang="it-IT" sz="2000" dirty="0">
                <a:solidFill>
                  <a:srgbClr val="292934"/>
                </a:solidFill>
                <a:latin typeface="Tahoma" charset="0"/>
                <a:hlinkClick r:id="rId5" action="ppaction://hlinkfile"/>
              </a:rPr>
              <a:t>Appaiati</a:t>
            </a:r>
            <a:endParaRPr lang="it-IT" sz="2000" dirty="0">
              <a:solidFill>
                <a:srgbClr val="292934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t="13249"/>
          <a:stretch/>
        </p:blipFill>
        <p:spPr>
          <a:xfrm>
            <a:off x="594562" y="1493302"/>
            <a:ext cx="7061200" cy="495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Stima di Intervallo di </a:t>
            </a:r>
            <a:r>
              <a:rPr lang="it-IT" dirty="0" smtClean="0">
                <a:latin typeface="Symbol" charset="2"/>
                <a:cs typeface="Symbol" charset="2"/>
              </a:rPr>
              <a:t>m</a:t>
            </a:r>
            <a:r>
              <a:rPr lang="it-IT" baseline="-25000" dirty="0" smtClean="0"/>
              <a:t>1</a:t>
            </a:r>
            <a:r>
              <a:rPr lang="it-IT" dirty="0" smtClean="0"/>
              <a:t> – </a:t>
            </a:r>
            <a:r>
              <a:rPr lang="it-IT" dirty="0" smtClean="0">
                <a:latin typeface="Symbol" charset="2"/>
                <a:cs typeface="Symbol" charset="2"/>
              </a:rPr>
              <a:t>m</a:t>
            </a:r>
            <a:r>
              <a:rPr lang="it-IT" baseline="-25000" dirty="0" smtClean="0"/>
              <a:t>2</a:t>
            </a:r>
            <a:endParaRPr lang="it-IT" baseline="-25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76283" y="1540332"/>
            <a:ext cx="82547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0" dirty="0" smtClean="0">
                <a:latin typeface="+mn-lt"/>
              </a:rPr>
              <a:t>Grazie alla </a:t>
            </a:r>
            <a:r>
              <a:rPr lang="it-IT" sz="1600" b="0" dirty="0">
                <a:latin typeface="+mn-lt"/>
              </a:rPr>
              <a:t>costruzione di un intervallo di confidenza per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 -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400" b="0" baseline="-25000" dirty="0">
                <a:latin typeface="+mn-lt"/>
              </a:rPr>
              <a:t>2</a:t>
            </a:r>
            <a:r>
              <a:rPr lang="it-IT" sz="1600" b="0" dirty="0">
                <a:latin typeface="+mn-lt"/>
              </a:rPr>
              <a:t>, </a:t>
            </a:r>
            <a:r>
              <a:rPr lang="it-IT" sz="1600" b="0" dirty="0" smtClean="0">
                <a:latin typeface="+mn-lt"/>
              </a:rPr>
              <a:t>possiamo dare una stima della differenza </a:t>
            </a:r>
            <a:r>
              <a:rPr lang="it-IT" sz="1600" b="0" dirty="0">
                <a:latin typeface="+mn-lt"/>
              </a:rPr>
              <a:t>tra le medie delle due popolazioni. </a:t>
            </a:r>
            <a:r>
              <a:rPr lang="it-IT" sz="1600" b="0" dirty="0" smtClean="0">
                <a:latin typeface="+mn-lt"/>
              </a:rPr>
              <a:t>La </a:t>
            </a:r>
            <a:r>
              <a:rPr lang="it-IT" sz="1600" b="0" dirty="0">
                <a:latin typeface="+mn-lt"/>
              </a:rPr>
              <a:t>differenza tra </a:t>
            </a:r>
            <a:r>
              <a:rPr lang="it-IT" sz="1600" b="0" dirty="0" smtClean="0">
                <a:latin typeface="+mn-lt"/>
              </a:rPr>
              <a:t>le medie campionarie </a:t>
            </a:r>
            <a:r>
              <a:rPr lang="it-IT" sz="1600" b="0" i="1" u="sng" dirty="0" smtClean="0">
                <a:latin typeface="+mn-lt"/>
              </a:rPr>
              <a:t>X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 smtClean="0">
                <a:latin typeface="+mn-lt"/>
              </a:rPr>
              <a:t>-</a:t>
            </a:r>
            <a:r>
              <a:rPr lang="it-IT" sz="1600" b="0" i="1" u="sng" dirty="0" smtClean="0">
                <a:latin typeface="+mn-lt"/>
              </a:rPr>
              <a:t>X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 è una stima puntuale della differenza fra media dell’altezza della popolazione degli </a:t>
            </a:r>
            <a:r>
              <a:rPr lang="it-IT" sz="1600" b="0" dirty="0">
                <a:latin typeface="+mn-lt"/>
              </a:rPr>
              <a:t>adulti maschi e </a:t>
            </a:r>
            <a:r>
              <a:rPr lang="it-IT" sz="1600" b="0" dirty="0" smtClean="0">
                <a:latin typeface="+mn-lt"/>
              </a:rPr>
              <a:t>femmine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/>
              <a:t>1</a:t>
            </a:r>
            <a:r>
              <a:rPr lang="it-IT" sz="1600" b="0" dirty="0"/>
              <a:t> -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/>
              <a:t>2</a:t>
            </a:r>
            <a:r>
              <a:rPr lang="it-IT" sz="1600" b="0" dirty="0" smtClean="0">
                <a:latin typeface="+mn-lt"/>
              </a:rPr>
              <a:t>. Se i campioni sono entrambi di grandi dimensioni (</a:t>
            </a:r>
            <a:r>
              <a:rPr lang="it-IT" sz="1600" b="0" i="1" dirty="0">
                <a:latin typeface="+mn-lt"/>
              </a:rPr>
              <a:t>n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  <a:sym typeface="Symbol" charset="0"/>
              </a:rPr>
              <a:t>30 e </a:t>
            </a:r>
            <a:r>
              <a:rPr lang="it-IT" sz="1600" b="0" i="1" dirty="0" smtClean="0">
                <a:latin typeface="+mn-lt"/>
              </a:rPr>
              <a:t>n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  <a:sym typeface="Symbol" charset="0"/>
              </a:rPr>
              <a:t>30</a:t>
            </a:r>
            <a:r>
              <a:rPr lang="it-IT" sz="1600" b="0" dirty="0" smtClean="0">
                <a:sym typeface="Symbol" charset="0"/>
              </a:rPr>
              <a:t>)</a:t>
            </a:r>
            <a:r>
              <a:rPr lang="it-IT" sz="1600" b="0" dirty="0" smtClean="0">
                <a:latin typeface="+mn-lt"/>
              </a:rPr>
              <a:t> e la distribuzione di probabilità dell’altezza degli adulti maschi e femmine sono approssimativamente normali è possibile è possibile calcolare l’intervallo di confidenza per la differenza fra le medie di popolazione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/>
              <a:t>1</a:t>
            </a:r>
            <a:r>
              <a:rPr lang="it-IT" sz="1600" b="0" dirty="0"/>
              <a:t> -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/>
              <a:t>2</a:t>
            </a:r>
            <a:r>
              <a:rPr lang="it-IT" sz="1600" b="0" dirty="0" smtClean="0"/>
              <a:t>.</a:t>
            </a:r>
            <a:endParaRPr lang="it-IT" sz="1600" b="0" dirty="0">
              <a:latin typeface="+mn-lt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58" y="3410110"/>
            <a:ext cx="8445500" cy="1778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70354" y="5267698"/>
            <a:ext cx="82664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Nella realtà i valori di </a:t>
            </a:r>
            <a:r>
              <a:rPr lang="it-IT" sz="1600" b="0" dirty="0" smtClean="0"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latin typeface="+mn-lt"/>
              </a:rPr>
              <a:t>1 e </a:t>
            </a:r>
            <a:r>
              <a:rPr lang="it-IT" sz="1600" b="0" dirty="0" smtClean="0"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latin typeface="+mn-lt"/>
              </a:rPr>
              <a:t>2 non sono noti e la formula che calcola l’intervallo di confidenza utilizza la stima della deviazione standard campionaria s1 e s2.</a:t>
            </a:r>
            <a:endParaRPr lang="it-IT" sz="1600" b="0" dirty="0">
              <a:latin typeface="+mn-lt"/>
            </a:endParaRPr>
          </a:p>
        </p:txBody>
      </p:sp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370215"/>
              </p:ext>
            </p:extLst>
          </p:nvPr>
        </p:nvGraphicFramePr>
        <p:xfrm>
          <a:off x="3485788" y="5919948"/>
          <a:ext cx="1862138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12" name="Equation" r:id="rId4" imgW="1193800" imgH="292100" progId="Equation.3">
                  <p:embed/>
                </p:oleObj>
              </mc:Choice>
              <mc:Fallback>
                <p:oleObj name="Equation" r:id="rId4" imgW="1193800" imgH="2921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5788" y="5919948"/>
                        <a:ext cx="1862138" cy="4540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770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92304"/>
            <a:ext cx="8229600" cy="748249"/>
          </a:xfrm>
        </p:spPr>
        <p:txBody>
          <a:bodyPr/>
          <a:lstStyle/>
          <a:p>
            <a:r>
              <a:rPr lang="it-IT" dirty="0" err="1" smtClean="0"/>
              <a:t>Commute</a:t>
            </a:r>
            <a:r>
              <a:rPr lang="it-IT" dirty="0" smtClean="0"/>
              <a:t> Time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70355" y="1152312"/>
            <a:ext cx="820769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Il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tempo impiegato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per raggiungere e ritornare dal luogo di lavoro è uno dei fattori che portano a cambiare frequentemente il lavoro e ha una marcata influenza sulle abitudini di vita famigliare. Nelle città di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Toronto e Chicago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il tempo medio del tragitto di sola andata è rispettivamente di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29,8 e 30,6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con una deviazione standard di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11 e 12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minuti, le dimensioni del campione sono rispettivamente 294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288. Vogliamo calcolare:</a:t>
            </a:r>
          </a:p>
          <a:p>
            <a:pPr marL="342900" indent="-342900" algn="just">
              <a:buAutoNum type="alphaLcParenBoth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La stima puntuale della differenza fra le medie di popolazione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2.</a:t>
            </a:r>
          </a:p>
          <a:p>
            <a:pPr marL="342900" indent="-342900" algn="just">
              <a:buFontTx/>
              <a:buAutoNum type="alphaLcParenBoth"/>
            </a:pP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L’intervallo di confidenza IC95% per la differenza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2.</a:t>
            </a:r>
            <a:endParaRPr lang="it-IT" sz="2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070058" y="3374618"/>
            <a:ext cx="71846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Per Toronto: 	</a:t>
            </a:r>
            <a:r>
              <a:rPr lang="it-IT" sz="1600" b="0" i="1" dirty="0" smtClean="0">
                <a:latin typeface="+mn-lt"/>
              </a:rPr>
              <a:t>n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 smtClean="0">
                <a:latin typeface="+mn-lt"/>
              </a:rPr>
              <a:t>=294,		</a:t>
            </a:r>
            <a:r>
              <a:rPr lang="it-IT" sz="1600" b="0" i="1" u="sng" dirty="0" smtClean="0">
                <a:latin typeface="+mn-lt"/>
              </a:rPr>
              <a:t>X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 smtClean="0">
                <a:latin typeface="+mn-lt"/>
              </a:rPr>
              <a:t> = 29.8,	s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 smtClean="0">
                <a:latin typeface="+mn-lt"/>
              </a:rPr>
              <a:t> = 11</a:t>
            </a:r>
          </a:p>
          <a:p>
            <a:r>
              <a:rPr lang="it-IT" sz="1600" b="0" dirty="0" smtClean="0">
                <a:latin typeface="+mn-lt"/>
              </a:rPr>
              <a:t>Per Chicago:	</a:t>
            </a:r>
            <a:r>
              <a:rPr lang="it-IT" sz="1600" b="0" i="1" dirty="0" smtClean="0">
                <a:latin typeface="+mn-lt"/>
              </a:rPr>
              <a:t>n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=288,</a:t>
            </a:r>
            <a:r>
              <a:rPr lang="it-IT" sz="1600" b="0" dirty="0">
                <a:latin typeface="+mn-lt"/>
              </a:rPr>
              <a:t>	</a:t>
            </a:r>
            <a:r>
              <a:rPr lang="it-IT" sz="1600" b="0" dirty="0" smtClean="0">
                <a:latin typeface="+mn-lt"/>
              </a:rPr>
              <a:t>	</a:t>
            </a:r>
            <a:r>
              <a:rPr lang="it-IT" sz="1600" b="0" i="1" u="sng" dirty="0" smtClean="0">
                <a:latin typeface="+mn-lt"/>
              </a:rPr>
              <a:t>X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 </a:t>
            </a:r>
            <a:r>
              <a:rPr lang="it-IT" sz="1600" b="0" dirty="0">
                <a:latin typeface="+mn-lt"/>
              </a:rPr>
              <a:t>= </a:t>
            </a:r>
            <a:r>
              <a:rPr lang="it-IT" sz="1600" b="0" dirty="0" smtClean="0">
                <a:latin typeface="+mn-lt"/>
              </a:rPr>
              <a:t>30.6,	s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 </a:t>
            </a:r>
            <a:r>
              <a:rPr lang="it-IT" sz="1600" b="0" dirty="0">
                <a:latin typeface="+mn-lt"/>
              </a:rPr>
              <a:t>= </a:t>
            </a:r>
            <a:r>
              <a:rPr lang="it-IT" sz="1600" b="0" dirty="0" smtClean="0">
                <a:latin typeface="+mn-lt"/>
              </a:rPr>
              <a:t>12</a:t>
            </a:r>
            <a:endParaRPr lang="it-IT" sz="1600" b="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93872" y="4009570"/>
            <a:ext cx="8054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(a) La stima puntuale della differenza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-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: 	</a:t>
            </a:r>
            <a:r>
              <a:rPr lang="it-IT" sz="1600" b="0" i="1" u="sng" dirty="0" smtClean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 smtClean="0">
                <a:latin typeface="+mn-lt"/>
              </a:rPr>
              <a:t> – </a:t>
            </a:r>
            <a:r>
              <a:rPr lang="it-IT" sz="1600" b="0" i="1" u="sng" dirty="0" smtClean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= -1.8 minuti.</a:t>
            </a:r>
            <a:r>
              <a:rPr lang="it-IT" sz="1600" b="0" baseline="-25000" dirty="0" smtClean="0">
                <a:solidFill>
                  <a:srgbClr val="292934"/>
                </a:solidFill>
                <a:latin typeface="Arial"/>
              </a:rPr>
              <a:t> </a:t>
            </a:r>
            <a:endParaRPr lang="it-IT" sz="1600" b="0" dirty="0">
              <a:latin typeface="+mn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93872" y="4444628"/>
            <a:ext cx="80901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(b) Per calcolare l’intervallo di confidenza IC95% è necessario calcolare:  </a:t>
            </a:r>
          </a:p>
          <a:p>
            <a:pPr marL="650875" indent="-285750">
              <a:spcAft>
                <a:spcPts val="600"/>
              </a:spcAft>
              <a:buFontTx/>
              <a:buChar char="-"/>
            </a:pPr>
            <a:r>
              <a:rPr lang="it-IT" sz="1400" b="0" dirty="0" smtClean="0">
                <a:latin typeface="+mn-lt"/>
              </a:rPr>
              <a:t>Area nella coda di </a:t>
            </a:r>
            <a:r>
              <a:rPr lang="it-IT" sz="1400" b="0" dirty="0" err="1" smtClean="0">
                <a:latin typeface="+mn-lt"/>
              </a:rPr>
              <a:t>Dx</a:t>
            </a:r>
            <a:r>
              <a:rPr lang="it-IT" sz="1400" b="0" dirty="0" smtClean="0">
                <a:latin typeface="+mn-lt"/>
              </a:rPr>
              <a:t> e </a:t>
            </a:r>
            <a:r>
              <a:rPr lang="it-IT" sz="1400" b="0" dirty="0" err="1" smtClean="0">
                <a:latin typeface="+mn-lt"/>
              </a:rPr>
              <a:t>Sx</a:t>
            </a:r>
            <a:r>
              <a:rPr lang="it-IT" sz="1400" b="0" dirty="0" smtClean="0">
                <a:latin typeface="+mn-lt"/>
              </a:rPr>
              <a:t> per (1-</a:t>
            </a:r>
            <a:r>
              <a:rPr lang="it-IT" sz="1400" b="0" dirty="0" smtClean="0">
                <a:latin typeface="Symbol" charset="2"/>
                <a:cs typeface="Symbol" charset="2"/>
              </a:rPr>
              <a:t>a</a:t>
            </a:r>
            <a:r>
              <a:rPr lang="it-IT" sz="1400" b="0" dirty="0" smtClean="0">
                <a:latin typeface="+mn-lt"/>
              </a:rPr>
              <a:t>)100% = 98%: </a:t>
            </a:r>
            <a:r>
              <a:rPr lang="it-IT" sz="1400" b="0" dirty="0" smtClean="0">
                <a:latin typeface="Symbol" charset="2"/>
                <a:cs typeface="Symbol" charset="2"/>
              </a:rPr>
              <a:t>a</a:t>
            </a:r>
            <a:r>
              <a:rPr lang="it-IT" sz="1400" b="0" dirty="0" smtClean="0">
                <a:latin typeface="+mn-lt"/>
              </a:rPr>
              <a:t>/2 = 0.02/2 = 0.01</a:t>
            </a:r>
          </a:p>
          <a:p>
            <a:pPr marL="650875" indent="-285750">
              <a:spcAft>
                <a:spcPts val="600"/>
              </a:spcAft>
              <a:buFontTx/>
              <a:buChar char="-"/>
            </a:pPr>
            <a:r>
              <a:rPr lang="it-IT" sz="1400" b="0" dirty="0" smtClean="0">
                <a:latin typeface="+mn-lt"/>
              </a:rPr>
              <a:t>Gradi di libertà della distribuzione:    </a:t>
            </a:r>
            <a:r>
              <a:rPr lang="it-IT" sz="1400" b="0" i="1" dirty="0" err="1" smtClean="0">
                <a:latin typeface="+mn-lt"/>
              </a:rPr>
              <a:t>n</a:t>
            </a:r>
            <a:r>
              <a:rPr lang="it-IT" sz="1400" b="0" dirty="0" smtClean="0">
                <a:latin typeface="+mn-lt"/>
              </a:rPr>
              <a:t>  = </a:t>
            </a:r>
            <a:r>
              <a:rPr lang="it-IT" sz="1400" b="0" i="1" dirty="0" smtClean="0">
                <a:latin typeface="+mn-lt"/>
              </a:rPr>
              <a:t>n</a:t>
            </a:r>
            <a:r>
              <a:rPr lang="it-IT" sz="1400" b="0" dirty="0" smtClean="0">
                <a:latin typeface="+mn-lt"/>
              </a:rPr>
              <a:t>1 + </a:t>
            </a:r>
            <a:r>
              <a:rPr lang="it-IT" sz="1400" b="0" i="1" dirty="0" smtClean="0">
                <a:latin typeface="+mn-lt"/>
              </a:rPr>
              <a:t>n</a:t>
            </a:r>
            <a:r>
              <a:rPr lang="it-IT" sz="1400" b="0" dirty="0" smtClean="0">
                <a:latin typeface="+mn-lt"/>
              </a:rPr>
              <a:t>2 – 2 = 294 + 288 – 2 = 580</a:t>
            </a:r>
          </a:p>
          <a:p>
            <a:pPr marL="650875" indent="-285750">
              <a:spcAft>
                <a:spcPts val="600"/>
              </a:spcAft>
              <a:buFontTx/>
              <a:buChar char="-"/>
            </a:pPr>
            <a:r>
              <a:rPr lang="it-IT" sz="1400" b="0" dirty="0" smtClean="0">
                <a:latin typeface="+mn-lt"/>
              </a:rPr>
              <a:t>Il valore </a:t>
            </a:r>
            <a:r>
              <a:rPr lang="it-IT" sz="1400" b="0" i="1" dirty="0" err="1" smtClean="0">
                <a:latin typeface="+mn-lt"/>
              </a:rPr>
              <a:t>t</a:t>
            </a:r>
            <a:r>
              <a:rPr lang="it-IT" sz="1400" b="0" dirty="0" err="1" smtClean="0">
                <a:latin typeface="Symbol" charset="2"/>
                <a:cs typeface="Symbol" charset="2"/>
              </a:rPr>
              <a:t>a</a:t>
            </a:r>
            <a:r>
              <a:rPr lang="it-IT" sz="1400" b="0" dirty="0" smtClean="0">
                <a:latin typeface="+mn-lt"/>
                <a:cs typeface="Symbol" charset="2"/>
              </a:rPr>
              <a:t> per l’area di coda 0.01:    </a:t>
            </a:r>
            <a:r>
              <a:rPr lang="it-IT" sz="1400" b="0" i="1" dirty="0" err="1" smtClean="0">
                <a:latin typeface="+mn-lt"/>
                <a:cs typeface="Symbol" charset="2"/>
              </a:rPr>
              <a:t>t</a:t>
            </a:r>
            <a:r>
              <a:rPr lang="it-IT" sz="1400" b="0" dirty="0" err="1" smtClean="0">
                <a:latin typeface="Symbol" charset="2"/>
                <a:cs typeface="Symbol" charset="2"/>
              </a:rPr>
              <a:t>a</a:t>
            </a:r>
            <a:r>
              <a:rPr lang="it-IT" sz="1400" b="0" dirty="0" smtClean="0">
                <a:latin typeface="+mn-lt"/>
                <a:cs typeface="Symbol" charset="2"/>
              </a:rPr>
              <a:t> =</a:t>
            </a:r>
            <a:r>
              <a:rPr lang="it-IT" sz="1400" b="0" dirty="0" smtClean="0">
                <a:latin typeface="Symbol" charset="2"/>
                <a:cs typeface="Symbol" charset="2"/>
              </a:rPr>
              <a:t> 2.326</a:t>
            </a:r>
          </a:p>
          <a:p>
            <a:pPr marL="650875" indent="-285750">
              <a:spcAft>
                <a:spcPts val="600"/>
              </a:spcAft>
              <a:buFontTx/>
              <a:buChar char="-"/>
            </a:pPr>
            <a:r>
              <a:rPr lang="it-IT" sz="1400" b="0" dirty="0" smtClean="0">
                <a:latin typeface="+mn-lt"/>
              </a:rPr>
              <a:t>L’errore standard della stima puntuale  </a:t>
            </a:r>
            <a:r>
              <a:rPr lang="it-IT" sz="1400" b="0" i="1" u="sng" dirty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4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400" b="0" dirty="0">
                <a:latin typeface="+mn-lt"/>
              </a:rPr>
              <a:t> – </a:t>
            </a:r>
            <a:r>
              <a:rPr lang="it-IT" sz="1400" b="0" i="1" u="sng" dirty="0" smtClean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400" b="0" baseline="-25000" dirty="0" smtClean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:</a:t>
            </a:r>
            <a:r>
              <a:rPr lang="it-IT" sz="1400" b="0" dirty="0" smtClean="0">
                <a:latin typeface="+mn-lt"/>
              </a:rPr>
              <a:t>    </a:t>
            </a:r>
            <a:r>
              <a:rPr lang="it-IT" sz="1600" b="0" dirty="0" smtClean="0">
                <a:latin typeface="+mn-lt"/>
              </a:rPr>
              <a:t>   </a:t>
            </a:r>
          </a:p>
          <a:p>
            <a:r>
              <a:rPr lang="it-IT" sz="1600" b="0" dirty="0">
                <a:latin typeface="+mn-lt"/>
              </a:rPr>
              <a:t>	</a:t>
            </a:r>
            <a:r>
              <a:rPr lang="it-IT" sz="1600" b="0" dirty="0" smtClean="0">
                <a:latin typeface="+mn-lt"/>
              </a:rPr>
              <a:t>    </a:t>
            </a:r>
            <a:endParaRPr lang="it-IT" sz="1600" b="0" dirty="0">
              <a:latin typeface="+mn-lt"/>
            </a:endParaRP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842608"/>
              </p:ext>
            </p:extLst>
          </p:nvPr>
        </p:nvGraphicFramePr>
        <p:xfrm>
          <a:off x="1597188" y="5865756"/>
          <a:ext cx="3878181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30" name="Equation" r:id="rId3" imgW="3009900" imgH="558800" progId="Equation.3">
                  <p:embed/>
                </p:oleObj>
              </mc:Choice>
              <mc:Fallback>
                <p:oleObj name="Equation" r:id="rId3" imgW="3009900" imgH="558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7188" y="5865756"/>
                        <a:ext cx="3878181" cy="7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6173413" y="5785060"/>
            <a:ext cx="2763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  <a:hlinkClick r:id="rId5"/>
              </a:rPr>
              <a:t>Applet t-</a:t>
            </a:r>
            <a:r>
              <a:rPr lang="it-IT" sz="1800" b="0" dirty="0" err="1" smtClean="0">
                <a:latin typeface="+mn-lt"/>
                <a:hlinkClick r:id="rId5"/>
              </a:rPr>
              <a:t>Student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323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Commute</a:t>
            </a:r>
            <a:r>
              <a:rPr lang="it-IT" dirty="0" smtClean="0"/>
              <a:t> Time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/>
          <a:srcRect l="5549" r="23744"/>
          <a:stretch/>
        </p:blipFill>
        <p:spPr>
          <a:xfrm>
            <a:off x="858395" y="1918266"/>
            <a:ext cx="7554188" cy="143999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58497" y="1469781"/>
            <a:ext cx="7666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+mn-lt"/>
              </a:rPr>
              <a:t>(b) Intervallo di confidenza IC98% </a:t>
            </a:r>
            <a:endParaRPr lang="it-IT" sz="1600" b="0" dirty="0">
              <a:latin typeface="+mn-lt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82015" y="3475542"/>
            <a:ext cx="8031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0" dirty="0">
                <a:solidFill>
                  <a:srgbClr val="292934"/>
                </a:solidFill>
                <a:latin typeface="Arial"/>
              </a:rPr>
              <a:t>Sostituendo nella formula della stima di intervallo i valori  </a:t>
            </a:r>
            <a:r>
              <a:rPr lang="it-IT" sz="1600" b="0" i="1" u="sng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-</a:t>
            </a:r>
            <a:r>
              <a:rPr lang="it-IT" sz="1600" b="0" i="1" u="sng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2 ,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6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600" b="0" baseline="-25000" dirty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e </a:t>
            </a:r>
            <a:r>
              <a:rPr lang="it-IT" sz="1600" b="0" dirty="0" err="1" smtClean="0">
                <a:solidFill>
                  <a:srgbClr val="292934"/>
                </a:solidFill>
                <a:latin typeface="Arial"/>
              </a:rPr>
              <a:t>t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= 2.326 si ottiene:  </a:t>
            </a:r>
            <a:r>
              <a:rPr lang="it-IT" sz="2000" dirty="0" smtClean="0">
                <a:solidFill>
                  <a:srgbClr val="292934"/>
                </a:solidFill>
              </a:rPr>
              <a:t> </a:t>
            </a:r>
            <a:endParaRPr lang="it-IT" sz="2000" dirty="0">
              <a:solidFill>
                <a:srgbClr val="292934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483" y="4018767"/>
            <a:ext cx="6353211" cy="79199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58497" y="4950224"/>
            <a:ext cx="8125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>
                <a:latin typeface="+mn-lt"/>
              </a:rPr>
              <a:t>Possiamo affermare al </a:t>
            </a:r>
            <a:r>
              <a:rPr lang="it-IT" sz="1600" b="0" dirty="0" smtClean="0">
                <a:latin typeface="+mn-lt"/>
              </a:rPr>
              <a:t>98% </a:t>
            </a:r>
            <a:r>
              <a:rPr lang="it-IT" sz="1600" b="0" dirty="0">
                <a:latin typeface="+mn-lt"/>
              </a:rPr>
              <a:t>di confidenza che differenza fra il </a:t>
            </a:r>
            <a:r>
              <a:rPr lang="it-IT" sz="1600" b="0" dirty="0" smtClean="0">
                <a:latin typeface="+mn-lt"/>
              </a:rPr>
              <a:t>tempo impiegato per il tragitto di andata casa-lavoro è </a:t>
            </a:r>
            <a:r>
              <a:rPr lang="it-IT" sz="1600" b="0" dirty="0">
                <a:latin typeface="+mn-lt"/>
              </a:rPr>
              <a:t>compreso fra </a:t>
            </a:r>
            <a:r>
              <a:rPr lang="it-IT" sz="1600" b="0" dirty="0" smtClean="0">
                <a:latin typeface="+mn-lt"/>
              </a:rPr>
              <a:t>-3.02 e 1.42 minuti. </a:t>
            </a:r>
            <a:r>
              <a:rPr lang="it-IT" sz="1600" b="0" dirty="0">
                <a:latin typeface="+mn-lt"/>
              </a:rPr>
              <a:t>Il valore </a:t>
            </a:r>
            <a:r>
              <a:rPr lang="it-IT" sz="1600" b="0" dirty="0" smtClean="0">
                <a:latin typeface="+mn-lt"/>
              </a:rPr>
              <a:t>t</a:t>
            </a:r>
            <a:r>
              <a:rPr lang="it-IT" sz="1600" b="0" baseline="-2500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+mn-lt"/>
                <a:cs typeface="Symbol" charset="2"/>
              </a:rPr>
              <a:t>s</a:t>
            </a:r>
            <a:r>
              <a:rPr lang="it-IT" sz="1600" b="0" i="1" u="sng" baseline="-25000" dirty="0" smtClean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-</a:t>
            </a:r>
            <a:r>
              <a:rPr lang="it-IT" sz="1600" b="0" i="1" u="sng" baseline="-25000" dirty="0" smtClean="0">
                <a:solidFill>
                  <a:srgbClr val="292934"/>
                </a:solidFill>
                <a:latin typeface="+mn-lt"/>
              </a:rPr>
              <a:t>X</a:t>
            </a:r>
            <a:r>
              <a:rPr lang="it-IT" sz="1600" b="0" baseline="-25000" dirty="0" smtClean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=2.22 minuti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è il margine di errore della stima </a:t>
            </a:r>
            <a:r>
              <a:rPr lang="it-IT" sz="1600" b="0" i="1" u="sng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1</a:t>
            </a:r>
            <a:r>
              <a:rPr lang="it-IT" sz="1600" b="0" dirty="0">
                <a:latin typeface="+mn-lt"/>
              </a:rPr>
              <a:t>-</a:t>
            </a:r>
            <a:r>
              <a:rPr lang="it-IT" sz="1600" b="0" i="1" u="sng" dirty="0">
                <a:latin typeface="+mn-lt"/>
              </a:rPr>
              <a:t>X</a:t>
            </a:r>
            <a:r>
              <a:rPr lang="it-IT" sz="1600" b="0" baseline="-25000" dirty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.</a:t>
            </a:r>
            <a:endParaRPr lang="it-IT" sz="1600" b="0" dirty="0">
              <a:latin typeface="+mn-lt"/>
              <a:cs typeface="Symbol" charset="2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93774" y="5998738"/>
            <a:ext cx="809011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dirty="0">
                <a:solidFill>
                  <a:srgbClr val="0000FF"/>
                </a:solidFill>
                <a:latin typeface="Arial"/>
              </a:rPr>
              <a:t>L’Intervallo di Confidenza </a:t>
            </a:r>
            <a:r>
              <a:rPr lang="it-IT" sz="1600" dirty="0" smtClean="0">
                <a:solidFill>
                  <a:srgbClr val="0000FF"/>
                </a:solidFill>
                <a:latin typeface="Arial"/>
              </a:rPr>
              <a:t>IC98% </a:t>
            </a:r>
            <a:r>
              <a:rPr lang="it-IT" sz="1600" dirty="0">
                <a:solidFill>
                  <a:srgbClr val="0000FF"/>
                </a:solidFill>
                <a:latin typeface="Arial"/>
              </a:rPr>
              <a:t>ha estremi </a:t>
            </a:r>
            <a:r>
              <a:rPr lang="it-IT" sz="1600" dirty="0" smtClean="0">
                <a:solidFill>
                  <a:srgbClr val="0000FF"/>
                </a:solidFill>
                <a:latin typeface="Arial"/>
              </a:rPr>
              <a:t>inferiore e superiore rispettivamente minore e maggiore </a:t>
            </a:r>
            <a:r>
              <a:rPr lang="it-IT" sz="1600" dirty="0">
                <a:solidFill>
                  <a:srgbClr val="0000FF"/>
                </a:solidFill>
                <a:latin typeface="Arial"/>
              </a:rPr>
              <a:t>di zero, </a:t>
            </a:r>
            <a:r>
              <a:rPr lang="it-IT" sz="1600" dirty="0" smtClean="0">
                <a:solidFill>
                  <a:srgbClr val="0000FF"/>
                </a:solidFill>
                <a:latin typeface="Arial"/>
              </a:rPr>
              <a:t>come interpretiamo questo </a:t>
            </a:r>
            <a:r>
              <a:rPr lang="it-IT" sz="1600" dirty="0">
                <a:solidFill>
                  <a:srgbClr val="0000FF"/>
                </a:solidFill>
                <a:latin typeface="Arial"/>
              </a:rPr>
              <a:t>risultato</a:t>
            </a:r>
            <a:r>
              <a:rPr lang="it-IT" sz="1600" dirty="0" smtClean="0">
                <a:solidFill>
                  <a:srgbClr val="0000FF"/>
                </a:solidFill>
                <a:latin typeface="Arial"/>
              </a:rPr>
              <a:t>?</a:t>
            </a:r>
            <a:endParaRPr lang="it-IT" sz="1600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6513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7590"/>
          </a:xfrm>
        </p:spPr>
        <p:txBody>
          <a:bodyPr/>
          <a:lstStyle/>
          <a:p>
            <a:r>
              <a:rPr lang="it-IT" dirty="0" smtClean="0"/>
              <a:t>Copertura sanitaria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23320" y="1387476"/>
            <a:ext cx="84076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0" dirty="0" smtClean="0">
                <a:latin typeface="+mn-lt"/>
              </a:rPr>
              <a:t>Un sondaggio effettuato negli anni 2011 e 2010 ha rivelato che la quota di stipendio a copertura della assistenza sanitaria proposta ai quadri e dirigenti di imprese americane era rispettivamente $</a:t>
            </a:r>
            <a:r>
              <a:rPr lang="it-IT" sz="1600" b="0" dirty="0">
                <a:latin typeface="+mn-lt"/>
              </a:rPr>
              <a:t>15,073 </a:t>
            </a:r>
            <a:r>
              <a:rPr lang="it-IT" sz="1600" b="0" dirty="0" smtClean="0">
                <a:latin typeface="+mn-lt"/>
              </a:rPr>
              <a:t>nel </a:t>
            </a:r>
            <a:r>
              <a:rPr lang="it-IT" sz="1600" b="0" dirty="0">
                <a:latin typeface="+mn-lt"/>
              </a:rPr>
              <a:t>2011 </a:t>
            </a:r>
            <a:r>
              <a:rPr lang="it-IT" sz="1600" b="0" dirty="0" smtClean="0">
                <a:latin typeface="+mn-lt"/>
              </a:rPr>
              <a:t>e $</a:t>
            </a:r>
            <a:r>
              <a:rPr lang="it-IT" sz="1600" b="0" dirty="0">
                <a:latin typeface="+mn-lt"/>
              </a:rPr>
              <a:t>13,770 </a:t>
            </a:r>
            <a:r>
              <a:rPr lang="it-IT" sz="1600" b="0" dirty="0" smtClean="0">
                <a:latin typeface="+mn-lt"/>
              </a:rPr>
              <a:t>nel </a:t>
            </a:r>
            <a:r>
              <a:rPr lang="it-IT" sz="1600" b="0" dirty="0">
                <a:latin typeface="+mn-lt"/>
              </a:rPr>
              <a:t>2010 (USA TODAY, </a:t>
            </a:r>
            <a:r>
              <a:rPr lang="it-IT" sz="1600" b="0" dirty="0" smtClean="0">
                <a:latin typeface="+mn-lt"/>
              </a:rPr>
              <a:t>Settembre </a:t>
            </a:r>
            <a:r>
              <a:rPr lang="it-IT" sz="1600" b="0" dirty="0">
                <a:latin typeface="+mn-lt"/>
              </a:rPr>
              <a:t>29, 2011). </a:t>
            </a:r>
            <a:r>
              <a:rPr lang="it-IT" sz="1600" b="0" dirty="0" smtClean="0">
                <a:latin typeface="+mn-lt"/>
              </a:rPr>
              <a:t>I valori medi sono stati calcolati da un campione casuali di </a:t>
            </a:r>
            <a:r>
              <a:rPr lang="it-IT" sz="1600" b="0" dirty="0">
                <a:latin typeface="+mn-lt"/>
              </a:rPr>
              <a:t>250 and 200 </a:t>
            </a:r>
            <a:r>
              <a:rPr lang="it-IT" sz="1600" b="0" dirty="0" smtClean="0">
                <a:latin typeface="+mn-lt"/>
              </a:rPr>
              <a:t>dipendenti con una deviazione standard di </a:t>
            </a:r>
            <a:r>
              <a:rPr lang="it-IT" sz="1600" b="0" dirty="0">
                <a:latin typeface="+mn-lt"/>
              </a:rPr>
              <a:t>$2160 </a:t>
            </a:r>
            <a:r>
              <a:rPr lang="it-IT" sz="1600" b="0" dirty="0" smtClean="0">
                <a:latin typeface="+mn-lt"/>
              </a:rPr>
              <a:t>nel 2011 e $1990 nel 2010. Poniamo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latin typeface="+mn-lt"/>
              </a:rPr>
              <a:t>1 e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latin typeface="+mn-lt"/>
              </a:rPr>
              <a:t>2 la media di popolazione delle quote assicurative for gli anni 2011 e 2010 e calcoliamo.</a:t>
            </a:r>
            <a:endParaRPr lang="it-IT" sz="1600" b="0" dirty="0">
              <a:latin typeface="+mn-lt"/>
            </a:endParaRPr>
          </a:p>
          <a:p>
            <a:pPr marL="176213"/>
            <a:r>
              <a:rPr lang="it-IT" sz="1600" b="0" dirty="0">
                <a:latin typeface="+mn-lt"/>
              </a:rPr>
              <a:t>(a) </a:t>
            </a:r>
            <a:r>
              <a:rPr lang="it-IT" sz="1600" b="0" dirty="0" smtClean="0">
                <a:latin typeface="+mn-lt"/>
              </a:rPr>
              <a:t>La stima puntuale di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latin typeface="+mn-lt"/>
              </a:rPr>
              <a:t>1</a:t>
            </a:r>
            <a:r>
              <a:rPr lang="it-IT" sz="1600" b="0" dirty="0" smtClean="0">
                <a:latin typeface="+mn-lt"/>
              </a:rPr>
              <a:t> –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>
                <a:latin typeface="+mn-lt"/>
              </a:rPr>
              <a:t>2</a:t>
            </a:r>
            <a:r>
              <a:rPr lang="it-IT" sz="1600" b="0" dirty="0" smtClean="0">
                <a:latin typeface="+mn-lt"/>
              </a:rPr>
              <a:t>.</a:t>
            </a:r>
            <a:endParaRPr lang="it-IT" sz="1600" b="0" dirty="0">
              <a:latin typeface="+mn-lt"/>
            </a:endParaRPr>
          </a:p>
          <a:p>
            <a:pPr marL="176213"/>
            <a:r>
              <a:rPr lang="it-IT" sz="1600" b="0" dirty="0">
                <a:latin typeface="+mn-lt"/>
              </a:rPr>
              <a:t>(b) </a:t>
            </a:r>
            <a:r>
              <a:rPr lang="it-IT" sz="1600" b="0" dirty="0" smtClean="0">
                <a:latin typeface="+mn-lt"/>
              </a:rPr>
              <a:t>l’intervallo di confidenza a </a:t>
            </a:r>
            <a:r>
              <a:rPr lang="it-IT" sz="1600" b="0" dirty="0">
                <a:latin typeface="+mn-lt"/>
              </a:rPr>
              <a:t>97% </a:t>
            </a:r>
            <a:r>
              <a:rPr lang="it-IT" sz="1600" b="0" dirty="0" smtClean="0">
                <a:latin typeface="+mn-lt"/>
              </a:rPr>
              <a:t>(IC97%) per </a:t>
            </a:r>
            <a:r>
              <a:rPr lang="it-IT" sz="1600" b="0" dirty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/>
              <a:t>1</a:t>
            </a:r>
            <a:r>
              <a:rPr lang="it-IT" sz="1600" b="0" dirty="0"/>
              <a:t> –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/>
              <a:t>2</a:t>
            </a:r>
            <a:r>
              <a:rPr lang="it-IT" sz="1600" b="0" dirty="0" smtClean="0">
                <a:latin typeface="+mn-lt"/>
              </a:rPr>
              <a:t>.</a:t>
            </a:r>
            <a:endParaRPr lang="it-IT" sz="1600" b="0" dirty="0"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t="14381"/>
          <a:stretch/>
        </p:blipFill>
        <p:spPr>
          <a:xfrm>
            <a:off x="2070100" y="3633303"/>
            <a:ext cx="5003800" cy="79378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40908" y="4456379"/>
            <a:ext cx="818418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it-IT" sz="1600" b="0" dirty="0" smtClean="0">
                <a:latin typeface="+mn-lt"/>
              </a:rPr>
              <a:t>Stima puntuale di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/>
              <a:t>1</a:t>
            </a:r>
            <a:r>
              <a:rPr lang="it-IT" sz="1600" b="0" dirty="0" smtClean="0"/>
              <a:t> </a:t>
            </a:r>
            <a:r>
              <a:rPr lang="it-IT" sz="1600" b="0" dirty="0"/>
              <a:t>–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baseline="-25000" dirty="0" smtClean="0"/>
              <a:t>2</a:t>
            </a:r>
            <a:r>
              <a:rPr lang="it-IT" sz="1600" b="0" dirty="0"/>
              <a:t> </a:t>
            </a:r>
            <a:r>
              <a:rPr lang="it-IT" sz="1600" b="0" dirty="0" smtClean="0"/>
              <a:t>: 	</a:t>
            </a:r>
            <a:r>
              <a:rPr lang="it-IT" sz="1600" b="0" i="1" u="sng" dirty="0"/>
              <a:t>X</a:t>
            </a:r>
            <a:r>
              <a:rPr lang="it-IT" sz="1600" b="0" baseline="-25000" dirty="0" smtClean="0"/>
              <a:t>1</a:t>
            </a:r>
            <a:r>
              <a:rPr lang="it-IT" sz="1600" b="0" dirty="0" smtClean="0"/>
              <a:t> – </a:t>
            </a:r>
            <a:r>
              <a:rPr lang="it-IT" sz="1600" b="0" i="1" u="sng" dirty="0" smtClean="0"/>
              <a:t>X</a:t>
            </a:r>
            <a:r>
              <a:rPr lang="it-IT" sz="1600" b="0" baseline="-25000" dirty="0" smtClean="0"/>
              <a:t>2</a:t>
            </a:r>
            <a:r>
              <a:rPr lang="it-IT" sz="1600" b="0" dirty="0" smtClean="0"/>
              <a:t> </a:t>
            </a:r>
            <a:r>
              <a:rPr lang="it-IT" sz="1600" b="0" dirty="0" smtClean="0">
                <a:latin typeface="+mn-lt"/>
              </a:rPr>
              <a:t>= 15073 – 13770 = 1303$</a:t>
            </a:r>
          </a:p>
          <a:p>
            <a:endParaRPr lang="it-IT" sz="1200" b="0" dirty="0">
              <a:latin typeface="+mn-lt"/>
            </a:endParaRPr>
          </a:p>
          <a:p>
            <a:pPr marL="342900" indent="-342900" algn="just">
              <a:buAutoNum type="alphaLcParenBoth"/>
            </a:pPr>
            <a:r>
              <a:rPr lang="it-IT" sz="1600" b="0" dirty="0" smtClean="0">
                <a:latin typeface="+mn-lt"/>
              </a:rPr>
              <a:t>Intervallo di confidenza IC97%. Dalla distribuzione normale standard i valori </a:t>
            </a:r>
            <a:r>
              <a:rPr lang="it-IT" sz="1600" b="0" i="1" dirty="0" smtClean="0">
                <a:latin typeface="+mn-lt"/>
              </a:rPr>
              <a:t>z</a:t>
            </a:r>
            <a:r>
              <a:rPr lang="it-IT" sz="1600" b="0" baseline="-2500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+mn-lt"/>
              </a:rPr>
              <a:t> corrispondenti al </a:t>
            </a:r>
            <a:r>
              <a:rPr lang="it-IT" sz="1600" b="0" dirty="0">
                <a:latin typeface="+mn-lt"/>
              </a:rPr>
              <a:t>livello di confidenza </a:t>
            </a:r>
            <a:r>
              <a:rPr lang="it-IT" sz="1600" b="0" dirty="0" smtClean="0">
                <a:latin typeface="+mn-lt"/>
              </a:rPr>
              <a:t>(</a:t>
            </a:r>
            <a:r>
              <a:rPr lang="it-IT" sz="1600" b="0" dirty="0">
                <a:latin typeface="+mn-lt"/>
              </a:rPr>
              <a:t>1-</a:t>
            </a:r>
            <a:r>
              <a:rPr lang="it-IT" sz="1600" b="0" dirty="0">
                <a:latin typeface="Symbol" charset="2"/>
                <a:cs typeface="Symbol" charset="2"/>
              </a:rPr>
              <a:t>a</a:t>
            </a:r>
            <a:r>
              <a:rPr lang="it-IT" sz="1600" b="0" dirty="0">
                <a:latin typeface="+mn-lt"/>
              </a:rPr>
              <a:t>)100% = 97</a:t>
            </a:r>
            <a:r>
              <a:rPr lang="it-IT" sz="1600" b="0" dirty="0" smtClean="0">
                <a:latin typeface="+mn-lt"/>
              </a:rPr>
              <a:t>% sono uguali a -2.17 e 2.27 e delimitano un’area di 0.0150 rispettivamente nella coda di sinistra e di destra.</a:t>
            </a:r>
            <a:endParaRPr lang="it-IT" sz="1600" b="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527665" y="6055499"/>
            <a:ext cx="4974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  <a:hlinkClick r:id="rId3"/>
              </a:rPr>
              <a:t>Applet: Distribuzione Normale Standard</a:t>
            </a:r>
            <a:endParaRPr lang="it-IT" sz="2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734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71766"/>
          </a:xfrm>
        </p:spPr>
        <p:txBody>
          <a:bodyPr/>
          <a:lstStyle/>
          <a:p>
            <a:r>
              <a:rPr lang="it-IT" dirty="0"/>
              <a:t>Copertura sanitaria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87944" y="1375717"/>
            <a:ext cx="8090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</a:rPr>
              <a:t>Calcoliamo la deviazione standard della distribuzione della differenza fra le medie campionarie</a:t>
            </a:r>
            <a:endParaRPr lang="it-IT" sz="1800" b="0" dirty="0"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82" y="2035850"/>
            <a:ext cx="6096000" cy="7874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87944" y="2892536"/>
            <a:ext cx="80313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</a:rPr>
              <a:t>Sostituendo nella formula della stima di intervallo i valori  </a:t>
            </a:r>
            <a:r>
              <a:rPr lang="it-IT" sz="1800" b="0" i="1" u="sng" dirty="0" smtClean="0">
                <a:latin typeface="+mn-lt"/>
              </a:rPr>
              <a:t>X</a:t>
            </a:r>
            <a:r>
              <a:rPr lang="it-IT" sz="1800" b="0" baseline="-25000" dirty="0" smtClean="0">
                <a:latin typeface="+mn-lt"/>
              </a:rPr>
              <a:t>1</a:t>
            </a:r>
            <a:r>
              <a:rPr lang="it-IT" sz="1800" b="0" dirty="0" smtClean="0">
                <a:latin typeface="+mn-lt"/>
              </a:rPr>
              <a:t>-</a:t>
            </a:r>
            <a:r>
              <a:rPr lang="it-IT" sz="1800" b="0" i="1" u="sng" dirty="0" smtClean="0">
                <a:latin typeface="+mn-lt"/>
              </a:rPr>
              <a:t>X</a:t>
            </a:r>
            <a:r>
              <a:rPr lang="it-IT" sz="1800" b="0" baseline="-25000" dirty="0" smtClean="0">
                <a:latin typeface="+mn-lt"/>
              </a:rPr>
              <a:t>2 ,</a:t>
            </a:r>
            <a:r>
              <a:rPr lang="it-IT" sz="1800" b="0" dirty="0" smtClean="0">
                <a:latin typeface="+mn-lt"/>
              </a:rPr>
              <a:t> </a:t>
            </a:r>
            <a:r>
              <a:rPr lang="it-IT" sz="1800" b="0" dirty="0" smtClean="0">
                <a:latin typeface="Symbol" charset="2"/>
                <a:cs typeface="Symbol" charset="2"/>
              </a:rPr>
              <a:t>s</a:t>
            </a:r>
            <a:r>
              <a:rPr lang="it-IT" sz="18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800" b="0" baseline="-25000" dirty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8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800" b="0" baseline="-25000" dirty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e </a:t>
            </a:r>
            <a:r>
              <a:rPr lang="it-IT" sz="1800" b="0" dirty="0" smtClean="0">
                <a:latin typeface="+mn-lt"/>
              </a:rPr>
              <a:t>z</a:t>
            </a:r>
            <a:r>
              <a:rPr lang="it-IT" sz="1800" b="0" baseline="-25000" dirty="0" smtClean="0">
                <a:latin typeface="Symbol" charset="2"/>
                <a:cs typeface="Symbol" charset="2"/>
              </a:rPr>
              <a:t>a</a:t>
            </a:r>
            <a:r>
              <a:rPr lang="it-IT" sz="1800" b="0" dirty="0" smtClean="0">
                <a:latin typeface="+mn-lt"/>
              </a:rPr>
              <a:t> si ottiene  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232" y="3525383"/>
            <a:ext cx="6464300" cy="8763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87944" y="4491656"/>
            <a:ext cx="7984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0" dirty="0" smtClean="0">
                <a:latin typeface="+mn-lt"/>
              </a:rPr>
              <a:t>Possiamo affermare al 97% di confidenza che differenza fra il premio annuale dato ai quadri e dirigenti delle aziende americane per la copertura sanitaria è compreso fra $877.42 e $1728.58. Il valore z</a:t>
            </a:r>
            <a:r>
              <a:rPr lang="it-IT" sz="1800" b="0" baseline="-25000" dirty="0" smtClean="0">
                <a:latin typeface="Symbol" charset="2"/>
                <a:cs typeface="Symbol" charset="2"/>
              </a:rPr>
              <a:t>a</a:t>
            </a:r>
            <a:r>
              <a:rPr lang="it-IT" sz="1800" b="0" dirty="0">
                <a:latin typeface="Symbol" charset="2"/>
                <a:cs typeface="Symbol" charset="2"/>
              </a:rPr>
              <a:t>s</a:t>
            </a:r>
            <a:r>
              <a:rPr lang="it-IT" sz="18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800" b="0" baseline="-25000" dirty="0">
                <a:solidFill>
                  <a:srgbClr val="292934"/>
                </a:solidFill>
                <a:latin typeface="Arial"/>
              </a:rPr>
              <a:t>1-</a:t>
            </a:r>
            <a:r>
              <a:rPr lang="it-IT" sz="1800" b="0" i="1" u="sng" baseline="-25000" dirty="0">
                <a:solidFill>
                  <a:srgbClr val="292934"/>
                </a:solidFill>
                <a:latin typeface="Arial"/>
              </a:rPr>
              <a:t>X</a:t>
            </a:r>
            <a:r>
              <a:rPr lang="it-IT" sz="1800" b="0" baseline="-25000" dirty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=425.58 è il margine di errore della stima </a:t>
            </a:r>
            <a:r>
              <a:rPr lang="it-IT" sz="1800" b="0" i="1" u="sng" dirty="0" smtClean="0"/>
              <a:t>X</a:t>
            </a:r>
            <a:r>
              <a:rPr lang="it-IT" sz="1800" b="0" baseline="-25000" dirty="0" smtClean="0"/>
              <a:t>1</a:t>
            </a:r>
            <a:r>
              <a:rPr lang="it-IT" sz="1800" b="0" dirty="0"/>
              <a:t>-</a:t>
            </a:r>
            <a:r>
              <a:rPr lang="it-IT" sz="1800" b="0" i="1" u="sng" dirty="0" smtClean="0"/>
              <a:t>X</a:t>
            </a:r>
            <a:r>
              <a:rPr lang="it-IT" sz="1800" b="0" baseline="-25000" dirty="0" smtClean="0"/>
              <a:t>2</a:t>
            </a:r>
            <a:r>
              <a:rPr lang="it-IT" sz="1800" b="0" dirty="0" smtClean="0"/>
              <a:t>.</a:t>
            </a:r>
            <a:endParaRPr lang="it-IT" sz="1800" b="0" dirty="0">
              <a:latin typeface="+mn-lt"/>
              <a:cs typeface="Symbol" charset="2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87944" y="5773302"/>
            <a:ext cx="798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rgbClr val="0000FF"/>
                </a:solidFill>
                <a:latin typeface="+mn-lt"/>
              </a:rPr>
              <a:t>L’Intervallo di Confidenza IC97% ha estremi entrambi maggiori di zero, che interpretazione diamo a questo risultato??</a:t>
            </a:r>
            <a:endParaRPr lang="it-IT" sz="18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8825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59104"/>
            <a:ext cx="8456032" cy="2221232"/>
          </a:xfrm>
        </p:spPr>
        <p:txBody>
          <a:bodyPr/>
          <a:lstStyle/>
          <a:p>
            <a:pPr>
              <a:buClrTx/>
            </a:pPr>
            <a:r>
              <a:rPr lang="it-IT" sz="2000" b="1" dirty="0" smtClean="0"/>
              <a:t>Bicycle </a:t>
            </a:r>
            <a:r>
              <a:rPr lang="it-IT" sz="2000" b="1" dirty="0" err="1" smtClean="0"/>
              <a:t>Commuting</a:t>
            </a:r>
            <a:r>
              <a:rPr lang="it-IT" sz="2000" b="1" dirty="0" smtClean="0"/>
              <a:t> (</a:t>
            </a:r>
            <a:r>
              <a:rPr lang="it-IT" sz="2000" b="1" dirty="0" err="1" smtClean="0"/>
              <a:t>BikeCommute</a:t>
            </a:r>
            <a:r>
              <a:rPr lang="it-IT" sz="2000" b="1" dirty="0" smtClean="0"/>
              <a:t>)</a:t>
            </a:r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Rappresentazione e descrizione del </a:t>
            </a:r>
            <a:r>
              <a:rPr lang="it-IT" sz="1800" dirty="0" err="1" smtClean="0"/>
              <a:t>Commute</a:t>
            </a:r>
            <a:r>
              <a:rPr lang="it-IT" sz="1800" dirty="0" smtClean="0"/>
              <a:t> Time</a:t>
            </a:r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IC9% della media di popolazione del tempo di </a:t>
            </a:r>
            <a:r>
              <a:rPr lang="it-IT" sz="1800" dirty="0" err="1" smtClean="0"/>
              <a:t>Commute</a:t>
            </a:r>
            <a:endParaRPr lang="it-IT" sz="1800" dirty="0" smtClean="0"/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Verifica di Ipotesi sulla media di popolazione</a:t>
            </a:r>
            <a:endParaRPr lang="it-IT" sz="1800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57200" y="4198316"/>
            <a:ext cx="8229600" cy="2221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it-IT" sz="2000" dirty="0" smtClean="0"/>
              <a:t>Studenti Sc. Motorie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BMI degli studenti maschi/femmine </a:t>
            </a:r>
            <a:endParaRPr lang="it-IT" sz="1800" b="0" dirty="0"/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Distribuzione del BMI per fascia di Attività 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/>
              <a:t>Distribuzione del BMI per </a:t>
            </a:r>
            <a:r>
              <a:rPr lang="it-IT" sz="1800" b="0" dirty="0" smtClean="0"/>
              <a:t>consumo di tabacco (Fumo)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IC95% di BMI per gruppi Attività e Fumo.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Confronto fra medie dei gruppi Attività e Fumo</a:t>
            </a:r>
            <a:endParaRPr lang="it-IT" sz="2000" b="0" dirty="0"/>
          </a:p>
        </p:txBody>
      </p:sp>
    </p:spTree>
    <p:extLst>
      <p:ext uri="{BB962C8B-B14F-4D97-AF65-F5344CB8AC3E}">
        <p14:creationId xmlns:p14="http://schemas.microsoft.com/office/powerpoint/2010/main" val="317251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D2533C"/>
                </a:solidFill>
                <a:latin typeface="Calibri"/>
                <a:cs typeface="Calibri"/>
              </a:rPr>
              <a:t>Verifica o Test d’</a:t>
            </a:r>
            <a:r>
              <a:rPr lang="it-IT" altLang="ja-JP" dirty="0">
                <a:solidFill>
                  <a:srgbClr val="D2533C"/>
                </a:solidFill>
                <a:latin typeface="Calibri"/>
                <a:cs typeface="Calibri"/>
              </a:rPr>
              <a:t>Ipotesi – Introduzione</a:t>
            </a:r>
            <a:endParaRPr lang="it-IT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72496" y="1439949"/>
            <a:ext cx="8399007" cy="49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74638"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Scelto il campione, 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Verifica di Ipotesi Statistica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calcola una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variabile casuale standard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nota come </a:t>
            </a:r>
            <a:r>
              <a:rPr lang="it-IT" sz="1600" i="1" dirty="0" smtClean="0">
                <a:solidFill>
                  <a:srgbClr val="292934"/>
                </a:solidFill>
                <a:latin typeface="Calibri"/>
                <a:cs typeface="Calibri"/>
              </a:rPr>
              <a:t>statistica del test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(z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, t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 e confronta,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in termini di probabilità, se il valore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di z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o t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è prossimo al </a:t>
            </a:r>
            <a:r>
              <a:rPr lang="it-IT" sz="1600" i="1" dirty="0" smtClean="0">
                <a:solidFill>
                  <a:srgbClr val="292934"/>
                </a:solidFill>
                <a:latin typeface="Calibri"/>
                <a:cs typeface="Calibri"/>
              </a:rPr>
              <a:t>valore critico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della variabile casuale standard </a:t>
            </a:r>
            <a:r>
              <a:rPr lang="it-IT" sz="1600" b="0" dirty="0" err="1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o </a:t>
            </a:r>
            <a:r>
              <a:rPr lang="it-IT" sz="1600" b="0" dirty="0" err="1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c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ottenuto a partire da un valore di probabilità scelto a priori noto come </a:t>
            </a:r>
            <a:r>
              <a:rPr lang="it-IT" sz="1600" i="1" dirty="0" smtClean="0">
                <a:solidFill>
                  <a:srgbClr val="292934"/>
                </a:solidFill>
                <a:latin typeface="Calibri"/>
                <a:cs typeface="Calibri"/>
              </a:rPr>
              <a:t>livello di affidabilità del test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e indicato con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. Il valore critico del test </a:t>
            </a:r>
            <a:r>
              <a:rPr lang="it-IT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è un valore di probabilità scelto nelle code della distribuzione normale standard (o della distribuzione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); il corrispondente 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valore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critico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separa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l’intervallo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di valori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della variabile standard (</a:t>
            </a:r>
            <a:r>
              <a:rPr lang="it-IT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,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 in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regione di Non Rigetto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e una regione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di Rigetto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della ipotesi iniziale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H0. La regione di Rigetto del test può essere a sinistra o a destra del valore critico (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test ad una coda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) oppure la regione di Non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Rigetto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del test è posta al centro di due regioni di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Rigetto (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test a due code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.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Il valore della </a:t>
            </a:r>
            <a:r>
              <a:rPr lang="it-IT" sz="1600" dirty="0" smtClean="0">
                <a:solidFill>
                  <a:srgbClr val="292934"/>
                </a:solidFill>
                <a:latin typeface="Calibri"/>
                <a:cs typeface="Calibri"/>
              </a:rPr>
              <a:t>statistica del test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è calcolato dalla trasformazioni standard</a:t>
            </a:r>
          </a:p>
          <a:p>
            <a:pPr indent="0" algn="just" eaLnBrk="1" hangingPunct="1">
              <a:lnSpc>
                <a:spcPct val="120000"/>
              </a:lnSpc>
              <a:spcBef>
                <a:spcPct val="500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   </a:t>
            </a:r>
          </a:p>
          <a:p>
            <a:pPr indent="0" algn="just" eaLnBrk="1" hangingPunct="1">
              <a:lnSpc>
                <a:spcPct val="120000"/>
              </a:lnSpc>
              <a:spcBef>
                <a:spcPts val="0"/>
              </a:spcBef>
            </a:pPr>
            <a:endParaRPr lang="it-IT" sz="1800" b="0" dirty="0" smtClean="0">
              <a:solidFill>
                <a:srgbClr val="292934"/>
              </a:solidFill>
              <a:latin typeface="Calibri"/>
              <a:cs typeface="Calibri"/>
            </a:endParaRPr>
          </a:p>
          <a:p>
            <a:pPr indent="0" algn="just" eaLnBrk="1" hangingPunct="1">
              <a:lnSpc>
                <a:spcPct val="120000"/>
              </a:lnSpc>
              <a:spcBef>
                <a:spcPts val="0"/>
              </a:spcBef>
            </a:pPr>
            <a:endParaRPr lang="it-IT" sz="1050" b="0" dirty="0" smtClean="0">
              <a:solidFill>
                <a:srgbClr val="292934"/>
              </a:solidFill>
              <a:latin typeface="Calibri"/>
              <a:cs typeface="Calibri"/>
            </a:endParaRPr>
          </a:p>
          <a:p>
            <a:pPr indent="0" algn="just" eaLnBrk="1" hangingPunct="1">
              <a:spcBef>
                <a:spcPts val="0"/>
              </a:spcBef>
              <a:spcAft>
                <a:spcPts val="600"/>
              </a:spcAft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dove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e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indicano rispettivamente la statistica del test per campioni di GRANDI (n≥30) e PICCOLE (</a:t>
            </a:r>
            <a:r>
              <a:rPr lang="it-IT" sz="1600" b="0" dirty="0" err="1" smtClean="0">
                <a:solidFill>
                  <a:srgbClr val="292934"/>
                </a:solidFill>
                <a:latin typeface="Calibri"/>
                <a:cs typeface="Calibri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&lt;30) dimensioni. Il valore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e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è messo a confronto con la regione di evidenza sperimentale individuata dal valore critico (</a:t>
            </a:r>
            <a:r>
              <a:rPr lang="it-IT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, </a:t>
            </a:r>
            <a:r>
              <a:rPr lang="it-IT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t</a:t>
            </a:r>
            <a:r>
              <a:rPr lang="it-IT" sz="16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c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), il risultato del confronto porta alla decisione:</a:t>
            </a:r>
          </a:p>
          <a:p>
            <a:pPr marL="1028700" lvl="1" algn="just" eaLnBrk="1" hangingPunct="1">
              <a:spcBef>
                <a:spcPts val="0"/>
              </a:spcBef>
              <a:buFont typeface="Courier New"/>
              <a:buChar char="o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L’ipotesi iniziale o ipotesi zero (H0) è NON Rigettata</a:t>
            </a:r>
          </a:p>
          <a:p>
            <a:pPr marL="1028700" lvl="1" algn="just" eaLnBrk="1" hangingPunct="1">
              <a:spcBef>
                <a:spcPts val="0"/>
              </a:spcBef>
              <a:buFont typeface="Courier New"/>
              <a:buChar char="o"/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L’ipotesi iniziale o ipotesi zero (H0) è Rigetta   </a:t>
            </a:r>
            <a:endParaRPr lang="it-IT" sz="16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582836"/>
              </p:ext>
            </p:extLst>
          </p:nvPr>
        </p:nvGraphicFramePr>
        <p:xfrm>
          <a:off x="3340378" y="4243662"/>
          <a:ext cx="2197298" cy="584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92" name="Equation" r:id="rId3" imgW="1765300" imgH="469900" progId="Equation.3">
                  <p:embed/>
                </p:oleObj>
              </mc:Choice>
              <mc:Fallback>
                <p:oleObj name="Equation" r:id="rId3" imgW="17653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0378" y="4243662"/>
                        <a:ext cx="2197298" cy="5848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6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Bike </a:t>
            </a:r>
            <a:r>
              <a:rPr lang="it-IT" dirty="0" err="1" smtClean="0"/>
              <a:t>Commute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70" y="1408650"/>
            <a:ext cx="7028304" cy="5075997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290507" y="5067806"/>
            <a:ext cx="145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  <a:hlinkClick r:id="rId3" invalidUrl="file://localhost/Volumes/TEMPDISK/TEMPDISK/DIDATTICA/ANALISI DATI/AA2014-15/Lezioni_Cap7-10B/bmj.c6801.full.pdf" action="ppaction://hlinkfile"/>
              </a:rPr>
              <a:t>Articolo</a:t>
            </a:r>
            <a:endParaRPr lang="it-IT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50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74610"/>
            <a:ext cx="8229600" cy="712973"/>
          </a:xfrm>
        </p:spPr>
        <p:txBody>
          <a:bodyPr/>
          <a:lstStyle/>
          <a:p>
            <a:r>
              <a:rPr lang="it-IT" dirty="0" smtClean="0"/>
              <a:t>Bicycle </a:t>
            </a:r>
            <a:r>
              <a:rPr lang="it-IT" dirty="0" err="1" smtClean="0"/>
              <a:t>Commute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15" y="1446266"/>
            <a:ext cx="5943385" cy="5306327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502661" y="1481541"/>
            <a:ext cx="22929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0" dirty="0" smtClean="0">
                <a:latin typeface="Calibri"/>
                <a:cs typeface="Calibri"/>
              </a:rPr>
              <a:t>Analisi dei valori ottenuti …</a:t>
            </a:r>
          </a:p>
        </p:txBody>
      </p:sp>
    </p:spTree>
    <p:extLst>
      <p:ext uri="{BB962C8B-B14F-4D97-AF65-F5344CB8AC3E}">
        <p14:creationId xmlns:p14="http://schemas.microsoft.com/office/powerpoint/2010/main" val="340834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Istogramma, Media, </a:t>
            </a:r>
            <a:r>
              <a:rPr lang="it-IT" dirty="0" err="1" smtClean="0"/>
              <a:t>DevSt</a:t>
            </a:r>
            <a:r>
              <a:rPr lang="it-IT" dirty="0" smtClean="0"/>
              <a:t>, ….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82115" y="5067809"/>
            <a:ext cx="425671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Segoe UI"/>
              </a:rPr>
              <a:t>Descriptive</a:t>
            </a:r>
            <a:r>
              <a:rPr lang="it-IT" sz="1600" dirty="0">
                <a:latin typeface="Segoe UI"/>
              </a:rPr>
              <a:t> </a:t>
            </a:r>
            <a:r>
              <a:rPr lang="it-IT" sz="1600" dirty="0" err="1">
                <a:latin typeface="Segoe UI"/>
              </a:rPr>
              <a:t>Statistics</a:t>
            </a:r>
            <a:r>
              <a:rPr lang="it-IT" sz="1600" dirty="0">
                <a:latin typeface="Segoe UI"/>
              </a:rPr>
              <a:t>: Minutes </a:t>
            </a:r>
          </a:p>
          <a:p>
            <a:endParaRPr lang="it-IT" sz="1000" dirty="0">
              <a:latin typeface="Calibri"/>
              <a:cs typeface="Calibri"/>
            </a:endParaRPr>
          </a:p>
          <a:p>
            <a:r>
              <a:rPr lang="it-IT" sz="1400" b="0" dirty="0">
                <a:latin typeface="Courier New"/>
              </a:rPr>
              <a:t>          Total</a:t>
            </a:r>
          </a:p>
          <a:p>
            <a:r>
              <a:rPr lang="it-IT" sz="1400" b="0" dirty="0" err="1">
                <a:latin typeface="Courier New"/>
              </a:rPr>
              <a:t>Variable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Count</a:t>
            </a:r>
            <a:r>
              <a:rPr lang="it-IT" sz="1400" b="0" dirty="0">
                <a:latin typeface="Courier New"/>
              </a:rPr>
              <a:t>    </a:t>
            </a:r>
            <a:r>
              <a:rPr lang="it-IT" sz="1400" b="0" dirty="0" err="1">
                <a:latin typeface="Courier New"/>
              </a:rPr>
              <a:t>Mean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StDev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Median</a:t>
            </a:r>
            <a:endParaRPr lang="it-IT" sz="1400" b="0" dirty="0">
              <a:latin typeface="Courier New"/>
            </a:endParaRPr>
          </a:p>
          <a:p>
            <a:r>
              <a:rPr lang="fr-FR" sz="1400" b="0" dirty="0">
                <a:latin typeface="Courier New"/>
              </a:rPr>
              <a:t>Minutes      30  107.79   4.86  107.54</a:t>
            </a:r>
          </a:p>
          <a:p>
            <a:endParaRPr lang="it-IT" sz="11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550192" y="2092970"/>
            <a:ext cx="34688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Calibri"/>
                <a:cs typeface="Calibri"/>
              </a:rPr>
              <a:t>Forma della distribuzione?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r>
              <a:rPr lang="it-IT" sz="2000" b="0" dirty="0" smtClean="0">
                <a:latin typeface="Calibri"/>
                <a:cs typeface="Calibri"/>
              </a:rPr>
              <a:t>Media e Mediana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r>
              <a:rPr lang="it-IT" sz="2000" b="0" dirty="0" smtClean="0">
                <a:latin typeface="Calibri"/>
                <a:cs typeface="Calibri"/>
              </a:rPr>
              <a:t>Percentuale dei valori &lt;110min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endParaRPr lang="it-IT" sz="2000" b="0" dirty="0">
              <a:latin typeface="Calibri"/>
              <a:cs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550192" y="1490543"/>
            <a:ext cx="3448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Distanza media percorsa 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27mls</a:t>
            </a:r>
            <a:endParaRPr lang="it-IT" sz="20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57" y="1531476"/>
            <a:ext cx="48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5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Normal</a:t>
            </a:r>
            <a:r>
              <a:rPr lang="it-IT" dirty="0" smtClean="0"/>
              <a:t> Distribution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28" y="1519721"/>
            <a:ext cx="4860000" cy="324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82115" y="5067809"/>
            <a:ext cx="425671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Segoe UI"/>
              </a:rPr>
              <a:t>Descriptive</a:t>
            </a:r>
            <a:r>
              <a:rPr lang="it-IT" sz="1600" dirty="0">
                <a:latin typeface="Segoe UI"/>
              </a:rPr>
              <a:t> </a:t>
            </a:r>
            <a:r>
              <a:rPr lang="it-IT" sz="1600" dirty="0" err="1">
                <a:latin typeface="Segoe UI"/>
              </a:rPr>
              <a:t>Statistics</a:t>
            </a:r>
            <a:r>
              <a:rPr lang="it-IT" sz="1600" dirty="0">
                <a:latin typeface="Segoe UI"/>
              </a:rPr>
              <a:t>: Minutes </a:t>
            </a:r>
          </a:p>
          <a:p>
            <a:endParaRPr lang="it-IT" sz="1000" dirty="0">
              <a:latin typeface="Calibri"/>
              <a:cs typeface="Calibri"/>
            </a:endParaRPr>
          </a:p>
          <a:p>
            <a:r>
              <a:rPr lang="it-IT" sz="1400" b="0" dirty="0">
                <a:latin typeface="Courier New"/>
              </a:rPr>
              <a:t>          Total</a:t>
            </a:r>
          </a:p>
          <a:p>
            <a:r>
              <a:rPr lang="it-IT" sz="1400" b="0" dirty="0" err="1">
                <a:latin typeface="Courier New"/>
              </a:rPr>
              <a:t>Variable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Count</a:t>
            </a:r>
            <a:r>
              <a:rPr lang="it-IT" sz="1400" b="0" dirty="0">
                <a:latin typeface="Courier New"/>
              </a:rPr>
              <a:t>    </a:t>
            </a:r>
            <a:r>
              <a:rPr lang="it-IT" sz="1400" b="0" dirty="0" err="1">
                <a:latin typeface="Courier New"/>
              </a:rPr>
              <a:t>Mean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StDev</a:t>
            </a:r>
            <a:r>
              <a:rPr lang="it-IT" sz="1400" b="0" dirty="0">
                <a:latin typeface="Courier New"/>
              </a:rPr>
              <a:t>  </a:t>
            </a:r>
            <a:r>
              <a:rPr lang="it-IT" sz="1400" b="0" dirty="0" err="1">
                <a:latin typeface="Courier New"/>
              </a:rPr>
              <a:t>Median</a:t>
            </a:r>
            <a:endParaRPr lang="it-IT" sz="1400" b="0" dirty="0">
              <a:latin typeface="Courier New"/>
            </a:endParaRPr>
          </a:p>
          <a:p>
            <a:r>
              <a:rPr lang="fr-FR" sz="1400" b="0" dirty="0">
                <a:latin typeface="Courier New"/>
              </a:rPr>
              <a:t>Minutes      30  107.79   4.86  107.54</a:t>
            </a:r>
          </a:p>
          <a:p>
            <a:endParaRPr lang="it-IT" sz="11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573710" y="1704948"/>
            <a:ext cx="34688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Calibri"/>
                <a:cs typeface="Calibri"/>
              </a:rPr>
              <a:t>Forma della distribuzione?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r>
              <a:rPr lang="it-IT" sz="2000" b="0" dirty="0" smtClean="0">
                <a:latin typeface="Calibri"/>
                <a:cs typeface="Calibri"/>
              </a:rPr>
              <a:t>Media e Mediana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r>
              <a:rPr lang="it-IT" sz="2000" b="0" dirty="0" smtClean="0">
                <a:latin typeface="Calibri"/>
                <a:cs typeface="Calibri"/>
              </a:rPr>
              <a:t>Percentuale dei valori &lt;110min</a:t>
            </a:r>
          </a:p>
          <a:p>
            <a:pPr marL="342900" indent="-342900">
              <a:buFont typeface="Arial"/>
              <a:buChar char="•"/>
            </a:pPr>
            <a:r>
              <a:rPr lang="it-IT" sz="2000" b="0" dirty="0" smtClean="0">
                <a:latin typeface="Calibri"/>
                <a:cs typeface="Calibri"/>
              </a:rPr>
              <a:t>….</a:t>
            </a:r>
          </a:p>
          <a:p>
            <a:endParaRPr lang="it-IT" sz="20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515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9348"/>
          </a:xfrm>
        </p:spPr>
        <p:txBody>
          <a:bodyPr/>
          <a:lstStyle/>
          <a:p>
            <a:r>
              <a:rPr lang="it-IT" dirty="0" smtClean="0"/>
              <a:t>Intervallo di Confidenza IC95%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85" y="1425655"/>
            <a:ext cx="4860000" cy="324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64425" y="5103080"/>
            <a:ext cx="5456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Segoe UI"/>
              </a:rPr>
              <a:t>One</a:t>
            </a:r>
            <a:r>
              <a:rPr lang="it-IT" sz="1400" dirty="0">
                <a:latin typeface="Segoe UI"/>
              </a:rPr>
              <a:t>-Sample T: Minutes </a:t>
            </a:r>
          </a:p>
          <a:p>
            <a:endParaRPr lang="it-IT" sz="1400" dirty="0">
              <a:latin typeface="Segoe UI"/>
            </a:endParaRPr>
          </a:p>
          <a:p>
            <a:r>
              <a:rPr lang="en-US" sz="1200" b="0" dirty="0">
                <a:latin typeface="Courier New"/>
              </a:rPr>
              <a:t>Variable   N     Mean  </a:t>
            </a:r>
            <a:r>
              <a:rPr lang="en-US" sz="1200" b="0" dirty="0" err="1">
                <a:latin typeface="Courier New"/>
              </a:rPr>
              <a:t>StDev</a:t>
            </a:r>
            <a:r>
              <a:rPr lang="en-US" sz="1200" b="0" dirty="0">
                <a:latin typeface="Courier New"/>
              </a:rPr>
              <a:t>  SE Mean        95% CI</a:t>
            </a:r>
          </a:p>
          <a:p>
            <a:r>
              <a:rPr lang="fr-FR" sz="1200" b="0" dirty="0">
                <a:latin typeface="Courier New"/>
              </a:rPr>
              <a:t>Minutes   30  107.789  4.860    0.887  (105.974; 109.603)</a:t>
            </a:r>
          </a:p>
          <a:p>
            <a:endParaRPr lang="it-IT" sz="1400" dirty="0"/>
          </a:p>
        </p:txBody>
      </p:sp>
      <p:grpSp>
        <p:nvGrpSpPr>
          <p:cNvPr id="9" name="Gruppo 8"/>
          <p:cNvGrpSpPr/>
          <p:nvPr/>
        </p:nvGrpSpPr>
        <p:grpSpPr>
          <a:xfrm>
            <a:off x="5432602" y="1540336"/>
            <a:ext cx="3421834" cy="4201151"/>
            <a:chOff x="5573710" y="1540336"/>
            <a:chExt cx="3421834" cy="4201151"/>
          </a:xfrm>
        </p:grpSpPr>
        <p:sp>
          <p:nvSpPr>
            <p:cNvPr id="5" name="CasellaDiTesto 4"/>
            <p:cNvSpPr txBox="1"/>
            <p:nvPr/>
          </p:nvSpPr>
          <p:spPr>
            <a:xfrm>
              <a:off x="5573710" y="1540336"/>
              <a:ext cx="3421834" cy="420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it-IT" sz="1800" b="0" dirty="0" smtClean="0">
                  <a:latin typeface="Calibri"/>
                  <a:cs typeface="Calibri"/>
                </a:rPr>
                <a:t>IC95%.</a:t>
              </a:r>
            </a:p>
            <a:p>
              <a:pPr marL="176213" indent="-176213">
                <a:buFont typeface="Arial"/>
                <a:buChar char="•"/>
              </a:pPr>
              <a:r>
                <a:rPr lang="it-IT" sz="1800" b="0" dirty="0" smtClean="0">
                  <a:latin typeface="Calibri"/>
                  <a:cs typeface="Calibri"/>
                </a:rPr>
                <a:t>Valore centrale </a:t>
              </a:r>
              <a:r>
                <a:rPr lang="it-IT" sz="1800" b="0" dirty="0" err="1" smtClean="0">
                  <a:latin typeface="Calibri"/>
                  <a:cs typeface="Calibri"/>
                </a:rPr>
                <a:t>xbar</a:t>
              </a:r>
              <a:r>
                <a:rPr lang="it-IT" sz="1800" b="0" dirty="0" smtClean="0">
                  <a:latin typeface="Calibri"/>
                  <a:cs typeface="Calibri"/>
                </a:rPr>
                <a:t> = _____</a:t>
              </a:r>
            </a:p>
            <a:p>
              <a:pPr>
                <a:spcAft>
                  <a:spcPts val="600"/>
                </a:spcAft>
              </a:pPr>
              <a:r>
                <a:rPr lang="it-IT" sz="1800" b="0" dirty="0" smtClean="0">
                  <a:latin typeface="Calibri"/>
                  <a:cs typeface="Calibri"/>
                </a:rPr>
                <a:t>Estremi</a:t>
              </a:r>
            </a:p>
            <a:p>
              <a:pPr marL="176213" indent="-176213">
                <a:buFont typeface="Arial"/>
                <a:buChar char="•"/>
              </a:pPr>
              <a:r>
                <a:rPr lang="it-IT" sz="1800" b="0" dirty="0" err="1" smtClean="0">
                  <a:latin typeface="Calibri"/>
                  <a:cs typeface="Calibri"/>
                </a:rPr>
                <a:t>Lim</a:t>
              </a:r>
              <a:r>
                <a:rPr lang="it-IT" sz="1800" b="0" dirty="0" smtClean="0">
                  <a:latin typeface="Calibri"/>
                  <a:cs typeface="Calibri"/>
                </a:rPr>
                <a:t>. </a:t>
              </a:r>
              <a:r>
                <a:rPr lang="it-IT" sz="1800" b="0" dirty="0" err="1" smtClean="0">
                  <a:latin typeface="Calibri"/>
                  <a:cs typeface="Calibri"/>
                </a:rPr>
                <a:t>Inf</a:t>
              </a:r>
              <a:r>
                <a:rPr lang="it-IT" sz="1800" b="0" dirty="0" smtClean="0">
                  <a:latin typeface="Calibri"/>
                  <a:cs typeface="Calibri"/>
                </a:rPr>
                <a:t>. ____ </a:t>
              </a:r>
              <a:r>
                <a:rPr lang="it-IT" sz="1800" b="0" dirty="0" err="1" smtClean="0">
                  <a:latin typeface="Calibri"/>
                  <a:cs typeface="Calibri"/>
                </a:rPr>
                <a:t>Lim</a:t>
              </a:r>
              <a:r>
                <a:rPr lang="it-IT" sz="1800" b="0" dirty="0" smtClean="0">
                  <a:latin typeface="Calibri"/>
                  <a:cs typeface="Calibri"/>
                </a:rPr>
                <a:t>. </a:t>
              </a:r>
              <a:r>
                <a:rPr lang="it-IT" sz="1800" b="0" dirty="0" err="1" smtClean="0">
                  <a:latin typeface="Calibri"/>
                  <a:cs typeface="Calibri"/>
                </a:rPr>
                <a:t>Sup</a:t>
              </a:r>
              <a:r>
                <a:rPr lang="it-IT" sz="1800" b="0" dirty="0" smtClean="0">
                  <a:latin typeface="Calibri"/>
                  <a:cs typeface="Calibri"/>
                </a:rPr>
                <a:t>. _____</a:t>
              </a:r>
            </a:p>
            <a:p>
              <a:pPr>
                <a:spcAft>
                  <a:spcPts val="600"/>
                </a:spcAft>
              </a:pPr>
              <a:r>
                <a:rPr lang="it-IT" sz="1800" b="0" dirty="0" smtClean="0">
                  <a:latin typeface="Calibri"/>
                  <a:cs typeface="Calibri"/>
                </a:rPr>
                <a:t>Massimo Errore</a:t>
              </a:r>
            </a:p>
            <a:p>
              <a:pPr marL="342900" indent="-342900">
                <a:buFont typeface="Arial"/>
                <a:buChar char="•"/>
              </a:pPr>
              <a:endParaRPr lang="it-IT" sz="1800" b="0" dirty="0" smtClean="0">
                <a:latin typeface="Calibri"/>
                <a:cs typeface="Calibri"/>
              </a:endParaRPr>
            </a:p>
            <a:p>
              <a:pPr marL="342900" indent="-342900">
                <a:buFont typeface="Arial"/>
                <a:buChar char="•"/>
              </a:pPr>
              <a:r>
                <a:rPr lang="it-IT" sz="1800" b="0" dirty="0" smtClean="0">
                  <a:latin typeface="Calibri"/>
                  <a:cs typeface="Calibri"/>
                </a:rPr>
                <a:t> </a:t>
              </a:r>
            </a:p>
            <a:p>
              <a:pPr marL="342900" indent="-342900">
                <a:buFont typeface="Arial"/>
                <a:buChar char="•"/>
              </a:pPr>
              <a:endParaRPr lang="it-IT" sz="1800" b="0" dirty="0">
                <a:latin typeface="Calibri"/>
                <a:cs typeface="Calibri"/>
              </a:endParaRPr>
            </a:p>
            <a:p>
              <a:pPr marL="342900" indent="-342900">
                <a:buFont typeface="Arial"/>
                <a:buChar char="•"/>
              </a:pPr>
              <a:endParaRPr lang="it-IT" sz="1800" b="0" dirty="0" smtClean="0">
                <a:latin typeface="Calibri"/>
                <a:cs typeface="Calibri"/>
              </a:endParaRPr>
            </a:p>
            <a:p>
              <a:pPr marL="176213" indent="-176213">
                <a:buFont typeface="Arial"/>
                <a:buChar char="•"/>
              </a:pPr>
              <a:r>
                <a:rPr lang="it-IT" sz="1800" b="0" dirty="0" smtClean="0">
                  <a:latin typeface="Calibri"/>
                  <a:cs typeface="Calibri"/>
                </a:rPr>
                <a:t>Il </a:t>
              </a:r>
              <a:r>
                <a:rPr lang="it-IT" sz="1800" b="0" i="1" dirty="0" smtClean="0">
                  <a:latin typeface="Calibri"/>
                  <a:cs typeface="Calibri"/>
                </a:rPr>
                <a:t>ME</a:t>
              </a:r>
              <a:r>
                <a:rPr lang="it-IT" sz="1800" b="0" dirty="0" smtClean="0">
                  <a:latin typeface="Calibri"/>
                  <a:cs typeface="Calibri"/>
                </a:rPr>
                <a:t>  sulla stima della media del tempo di </a:t>
              </a:r>
              <a:r>
                <a:rPr lang="it-IT" sz="1800" b="0" dirty="0" err="1" smtClean="0">
                  <a:latin typeface="Calibri"/>
                  <a:cs typeface="Calibri"/>
                </a:rPr>
                <a:t>Commute</a:t>
              </a:r>
              <a:r>
                <a:rPr lang="it-IT" sz="1800" b="0" dirty="0" smtClean="0">
                  <a:latin typeface="Calibri"/>
                  <a:cs typeface="Calibri"/>
                </a:rPr>
                <a:t> consente di affermate che il ciclista ha prestazioni regolari:?  …..…..                          </a:t>
              </a:r>
            </a:p>
            <a:p>
              <a:endParaRPr lang="it-IT" sz="1800" b="0" dirty="0">
                <a:latin typeface="Calibri"/>
                <a:cs typeface="Calibri"/>
              </a:endParaRPr>
            </a:p>
          </p:txBody>
        </p:sp>
        <p:graphicFrame>
          <p:nvGraphicFramePr>
            <p:cNvPr id="6" name="Oggetto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6681181"/>
                </p:ext>
              </p:extLst>
            </p:nvPr>
          </p:nvGraphicFramePr>
          <p:xfrm>
            <a:off x="5959723" y="3025589"/>
            <a:ext cx="1547813" cy="938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624" name="Equation" r:id="rId4" imgW="1193800" imgH="723900" progId="Equation.3">
                    <p:embed/>
                  </p:oleObj>
                </mc:Choice>
                <mc:Fallback>
                  <p:oleObj name="Equation" r:id="rId4" imgW="1193800" imgH="723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959723" y="3025589"/>
                          <a:ext cx="1547813" cy="938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CasellaDiTesto 6"/>
            <p:cNvSpPr txBox="1"/>
            <p:nvPr/>
          </p:nvSpPr>
          <p:spPr>
            <a:xfrm>
              <a:off x="7396336" y="3633300"/>
              <a:ext cx="12111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>
                  <a:latin typeface="Calibri"/>
                  <a:cs typeface="Calibri"/>
                </a:rPr>
                <a:t>….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195501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4398"/>
            <a:ext cx="8229600" cy="747957"/>
          </a:xfrm>
        </p:spPr>
        <p:txBody>
          <a:bodyPr/>
          <a:lstStyle/>
          <a:p>
            <a:r>
              <a:rPr lang="it-IT" dirty="0" smtClean="0"/>
              <a:t>V.I. sulla media di popolazione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99702" y="1269896"/>
            <a:ext cx="80548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0" dirty="0" smtClean="0">
                <a:latin typeface="Calibri"/>
                <a:cs typeface="Calibri"/>
              </a:rPr>
              <a:t>Il ciclista che si è prestato all’esperimento usa d’abitudine la bicicletta per recarsi al lavoro e ha registrato le prestazioni per molti anni di seguito. I tempi registrati sono una popolazione di media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latin typeface="Calibri"/>
                <a:cs typeface="Calibri"/>
              </a:rPr>
              <a:t>= 106 minuti e deviazione standard </a:t>
            </a:r>
            <a:r>
              <a:rPr lang="it-IT" sz="1600" b="0" dirty="0" err="1" smtClean="0"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latin typeface="Calibri"/>
                <a:cs typeface="Calibri"/>
              </a:rPr>
              <a:t>=5.2: a partire dal campione a nostra disposizione possiamo affermare che la prestazione del ciclista non è variata? Verifica di Ipotesi sulla media di una popolazione con </a:t>
            </a:r>
            <a:r>
              <a:rPr lang="it-IT" sz="1600" b="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Calibri"/>
                <a:cs typeface="Calibri"/>
              </a:rPr>
              <a:t>=0.05</a:t>
            </a:r>
          </a:p>
          <a:p>
            <a:pPr marL="541338" lvl="1" indent="-271463" algn="just">
              <a:buFont typeface="Arial"/>
              <a:buChar char="•"/>
            </a:pPr>
            <a:r>
              <a:rPr lang="it-IT" sz="1600" b="0" dirty="0" smtClean="0">
                <a:latin typeface="Calibri"/>
                <a:cs typeface="Calibri"/>
              </a:rPr>
              <a:t>H0: </a:t>
            </a:r>
            <a:r>
              <a:rPr lang="it-IT" sz="1600" b="0" dirty="0" smtClean="0">
                <a:latin typeface="Symbol" charset="2"/>
                <a:cs typeface="Symbol" charset="2"/>
              </a:rPr>
              <a:t>m0 </a:t>
            </a:r>
            <a:r>
              <a:rPr lang="it-IT" sz="1600" b="0" dirty="0" smtClean="0">
                <a:latin typeface="Calibri"/>
                <a:cs typeface="Calibri"/>
              </a:rPr>
              <a:t>= 106 minuti </a:t>
            </a:r>
          </a:p>
          <a:p>
            <a:pPr marL="541338" lvl="1" indent="-271463" algn="just">
              <a:buFont typeface="Arial"/>
              <a:buChar char="•"/>
            </a:pPr>
            <a:r>
              <a:rPr lang="it-IT" sz="1600" b="0" dirty="0" smtClean="0">
                <a:latin typeface="Calibri"/>
                <a:cs typeface="Calibri"/>
              </a:rPr>
              <a:t>H1: </a:t>
            </a:r>
            <a:r>
              <a:rPr lang="it-IT" sz="1600" b="0" dirty="0">
                <a:latin typeface="Symbol" charset="2"/>
                <a:cs typeface="Symbol" charset="2"/>
              </a:rPr>
              <a:t>m0 </a:t>
            </a:r>
            <a:r>
              <a:rPr lang="it-IT" sz="1600" b="0" dirty="0" smtClean="0">
                <a:latin typeface="Calibri"/>
                <a:cs typeface="Calibri"/>
              </a:rPr>
              <a:t>≠ </a:t>
            </a:r>
            <a:r>
              <a:rPr lang="it-IT" sz="1600" b="0" dirty="0">
                <a:latin typeface="Calibri"/>
                <a:cs typeface="Calibri"/>
              </a:rPr>
              <a:t>106 </a:t>
            </a:r>
            <a:r>
              <a:rPr lang="it-IT" sz="1600" b="0" dirty="0" smtClean="0">
                <a:latin typeface="Calibri"/>
                <a:cs typeface="Calibri"/>
              </a:rPr>
              <a:t>minuti</a:t>
            </a:r>
          </a:p>
          <a:p>
            <a:pPr algn="just"/>
            <a:r>
              <a:rPr lang="it-IT" sz="1600" b="0" dirty="0" smtClean="0">
                <a:latin typeface="Calibri"/>
                <a:cs typeface="Calibri"/>
              </a:rPr>
              <a:t>Il campione è grande (</a:t>
            </a:r>
            <a:r>
              <a:rPr lang="it-IT" sz="1600" b="0" dirty="0" err="1" smtClean="0">
                <a:latin typeface="Calibri"/>
                <a:cs typeface="Calibri"/>
              </a:rPr>
              <a:t>n</a:t>
            </a:r>
            <a:r>
              <a:rPr lang="it-IT" sz="1600" b="0" dirty="0" smtClean="0">
                <a:latin typeface="Calibri"/>
                <a:cs typeface="Calibri"/>
              </a:rPr>
              <a:t>=30) e la forma della distribuzione delle frequenze è quasi normale</a:t>
            </a:r>
            <a:endParaRPr lang="it-IT" sz="1600" b="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82213" y="4976519"/>
            <a:ext cx="7634085" cy="1661994"/>
          </a:xfrm>
          <a:prstGeom prst="rect">
            <a:avLst/>
          </a:prstGeom>
          <a:solidFill>
            <a:srgbClr val="FFF4D6"/>
          </a:solidFill>
        </p:spPr>
        <p:txBody>
          <a:bodyPr wrap="square">
            <a:spAutoFit/>
          </a:bodyPr>
          <a:lstStyle/>
          <a:p>
            <a:r>
              <a:rPr lang="it-IT" sz="1800" dirty="0" smtClean="0">
                <a:latin typeface="+mn-lt"/>
              </a:rPr>
              <a:t>Test- </a:t>
            </a:r>
            <a:r>
              <a:rPr lang="it-IT" sz="1800" dirty="0" err="1">
                <a:latin typeface="+mn-lt"/>
              </a:rPr>
              <a:t>Z</a:t>
            </a:r>
            <a:r>
              <a:rPr lang="it-IT" sz="1800" dirty="0">
                <a:latin typeface="+mn-lt"/>
              </a:rPr>
              <a:t>: </a:t>
            </a:r>
            <a:r>
              <a:rPr lang="it-IT" sz="1800" dirty="0" smtClean="0">
                <a:latin typeface="+mn-lt"/>
              </a:rPr>
              <a:t>Variabile Minutes </a:t>
            </a:r>
            <a:endParaRPr lang="it-IT" sz="1800" dirty="0">
              <a:latin typeface="+mn-lt"/>
            </a:endParaRPr>
          </a:p>
          <a:p>
            <a:endParaRPr lang="it-IT" sz="1200" dirty="0">
              <a:latin typeface="Calibri"/>
              <a:cs typeface="Calibri"/>
            </a:endParaRPr>
          </a:p>
          <a:p>
            <a:r>
              <a:rPr lang="en-US" sz="1200" b="0" dirty="0">
                <a:latin typeface="Courier New"/>
              </a:rPr>
              <a:t>Test of μ = 106 </a:t>
            </a:r>
            <a:r>
              <a:rPr lang="en-US" sz="1200" b="0" dirty="0" err="1">
                <a:latin typeface="Courier New"/>
              </a:rPr>
              <a:t>vs</a:t>
            </a:r>
            <a:r>
              <a:rPr lang="en-US" sz="1200" b="0" dirty="0">
                <a:latin typeface="Courier New"/>
              </a:rPr>
              <a:t> ≠ 106</a:t>
            </a:r>
          </a:p>
          <a:p>
            <a:r>
              <a:rPr lang="en-US" sz="1200" b="0" dirty="0">
                <a:latin typeface="Courier New"/>
              </a:rPr>
              <a:t>The assumed standard deviation = 5.2</a:t>
            </a:r>
          </a:p>
          <a:p>
            <a:endParaRPr lang="en-US" sz="1200" b="0" dirty="0">
              <a:latin typeface="Courier New"/>
            </a:endParaRPr>
          </a:p>
          <a:p>
            <a:endParaRPr lang="en-US" sz="1200" b="0" dirty="0">
              <a:latin typeface="Courier New"/>
            </a:endParaRPr>
          </a:p>
          <a:p>
            <a:r>
              <a:rPr lang="en-US" sz="1200" dirty="0">
                <a:latin typeface="Courier New"/>
              </a:rPr>
              <a:t>Variable   N     Mean  </a:t>
            </a:r>
            <a:r>
              <a:rPr lang="en-US" sz="1200" dirty="0" err="1">
                <a:latin typeface="Courier New"/>
              </a:rPr>
              <a:t>StDev</a:t>
            </a:r>
            <a:r>
              <a:rPr lang="en-US" sz="1200" dirty="0">
                <a:latin typeface="Courier New"/>
              </a:rPr>
              <a:t>  SE Mean        95% CI           Z      P</a:t>
            </a:r>
          </a:p>
          <a:p>
            <a:r>
              <a:rPr lang="fr-FR" sz="1200" dirty="0">
                <a:latin typeface="Courier New"/>
              </a:rPr>
              <a:t>Minutes   30  107.789  4.860    0.949  (105.928; 109.650)  1.88  0.060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621" y="3272519"/>
            <a:ext cx="4319994" cy="287999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29150" y="3433409"/>
            <a:ext cx="3739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Calibri"/>
                <a:cs typeface="Calibri"/>
              </a:rPr>
              <a:t>La prestazione è:</a:t>
            </a:r>
          </a:p>
          <a:p>
            <a:pPr marL="342900" indent="-342900">
              <a:buFont typeface="Arial"/>
              <a:buChar char="•"/>
            </a:pPr>
            <a:r>
              <a:rPr lang="it-IT" sz="1800" b="0" dirty="0" smtClean="0">
                <a:latin typeface="Calibri"/>
                <a:cs typeface="Calibri"/>
              </a:rPr>
              <a:t>Peggiorata/Migliorata</a:t>
            </a:r>
            <a:endParaRPr lang="it-IT" sz="18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259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V.I. sulla media di popolazione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28562" y="1357104"/>
            <a:ext cx="8054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0" dirty="0" smtClean="0">
                <a:latin typeface="Calibri"/>
                <a:cs typeface="Calibri"/>
              </a:rPr>
              <a:t>Un ciclista amatoriale usa d’abitudine la bicicletta per recarsi </a:t>
            </a:r>
            <a:r>
              <a:rPr lang="it-IT" sz="1600" b="0" smtClean="0">
                <a:latin typeface="Calibri"/>
                <a:cs typeface="Calibri"/>
              </a:rPr>
              <a:t>al lavoro e </a:t>
            </a:r>
            <a:r>
              <a:rPr lang="it-IT" sz="1600" b="0" dirty="0" smtClean="0">
                <a:latin typeface="Calibri"/>
                <a:cs typeface="Calibri"/>
              </a:rPr>
              <a:t>ha registrato le sue prestazioni per molti anni di seguito: i tempi impiegati sono descritti da una popolazione normale di media </a:t>
            </a:r>
            <a:r>
              <a:rPr lang="it-IT" sz="1600" b="0" dirty="0" smtClean="0">
                <a:latin typeface="Symbol" charset="2"/>
                <a:cs typeface="Symbol" charset="2"/>
              </a:rPr>
              <a:t>m</a:t>
            </a:r>
            <a:r>
              <a:rPr lang="it-IT" sz="1600" b="0" dirty="0" smtClean="0">
                <a:latin typeface="Calibri"/>
                <a:cs typeface="Calibri"/>
              </a:rPr>
              <a:t>= 106 minuti e deviazione standard </a:t>
            </a:r>
            <a:r>
              <a:rPr lang="it-IT" sz="1600" b="0" dirty="0" err="1" smtClean="0">
                <a:latin typeface="Symbol" charset="2"/>
                <a:cs typeface="Symbol" charset="2"/>
              </a:rPr>
              <a:t>s</a:t>
            </a:r>
            <a:r>
              <a:rPr lang="it-IT" sz="1600" b="0" dirty="0" smtClean="0">
                <a:latin typeface="Calibri"/>
                <a:cs typeface="Calibri"/>
              </a:rPr>
              <a:t>=5.2. Da un campione di 30 prestazioni registrate nell’ultimo semestre si è rilevata una media campionaria </a:t>
            </a:r>
            <a:r>
              <a:rPr lang="it-IT" sz="1600" b="0" dirty="0" err="1" smtClean="0">
                <a:latin typeface="Calibri"/>
                <a:cs typeface="Calibri"/>
              </a:rPr>
              <a:t>Xbar</a:t>
            </a:r>
            <a:r>
              <a:rPr lang="it-IT" sz="1600" b="0" dirty="0" smtClean="0">
                <a:latin typeface="Calibri"/>
                <a:cs typeface="Calibri"/>
              </a:rPr>
              <a:t>=107.789±4.86min, possiamo affermare che la prestazione del ciclista non è variata? Verifica di Ipotesi sulla media di una popolazione con </a:t>
            </a:r>
            <a:r>
              <a:rPr lang="it-IT" sz="1600" b="0" dirty="0" smtClean="0">
                <a:latin typeface="Symbol" charset="2"/>
                <a:cs typeface="Symbol" charset="2"/>
              </a:rPr>
              <a:t>a</a:t>
            </a:r>
            <a:r>
              <a:rPr lang="it-IT" sz="1600" b="0" dirty="0" smtClean="0">
                <a:latin typeface="Calibri"/>
                <a:cs typeface="Calibri"/>
              </a:rPr>
              <a:t>=0.05</a:t>
            </a:r>
          </a:p>
          <a:p>
            <a:pPr marL="541338" lvl="1" indent="-271463" algn="just">
              <a:buFont typeface="Arial"/>
              <a:buChar char="•"/>
            </a:pPr>
            <a:r>
              <a:rPr lang="it-IT" sz="1600" b="0" dirty="0" smtClean="0">
                <a:latin typeface="Calibri"/>
                <a:cs typeface="Calibri"/>
              </a:rPr>
              <a:t>H0: </a:t>
            </a:r>
            <a:r>
              <a:rPr lang="it-IT" sz="1600" b="0" dirty="0" smtClean="0">
                <a:latin typeface="Symbol" charset="2"/>
                <a:cs typeface="Symbol" charset="2"/>
              </a:rPr>
              <a:t>m0 </a:t>
            </a:r>
            <a:r>
              <a:rPr lang="it-IT" sz="1600" b="0" dirty="0" smtClean="0">
                <a:latin typeface="Calibri"/>
                <a:cs typeface="Calibri"/>
              </a:rPr>
              <a:t>= 106 minuti </a:t>
            </a:r>
            <a:r>
              <a:rPr lang="it-IT" sz="1600" b="0" i="1" dirty="0" smtClean="0">
                <a:latin typeface="Calibri"/>
                <a:cs typeface="Calibri"/>
              </a:rPr>
              <a:t>versus </a:t>
            </a:r>
            <a:r>
              <a:rPr lang="it-IT" sz="1600" b="0" dirty="0" smtClean="0">
                <a:latin typeface="Calibri"/>
                <a:cs typeface="Calibri"/>
              </a:rPr>
              <a:t>H1: </a:t>
            </a:r>
            <a:r>
              <a:rPr lang="it-IT" sz="1600" b="0" dirty="0">
                <a:latin typeface="Symbol" charset="2"/>
                <a:cs typeface="Symbol" charset="2"/>
              </a:rPr>
              <a:t>m0 </a:t>
            </a:r>
            <a:r>
              <a:rPr lang="it-IT" sz="1600" b="0" dirty="0" smtClean="0">
                <a:latin typeface="Calibri"/>
                <a:cs typeface="Calibri"/>
              </a:rPr>
              <a:t>≠ </a:t>
            </a:r>
            <a:r>
              <a:rPr lang="it-IT" sz="1600" b="0" dirty="0">
                <a:latin typeface="Calibri"/>
                <a:cs typeface="Calibri"/>
              </a:rPr>
              <a:t>106 </a:t>
            </a:r>
            <a:r>
              <a:rPr lang="it-IT" sz="1600" b="0" dirty="0" smtClean="0">
                <a:latin typeface="Calibri"/>
                <a:cs typeface="Calibri"/>
              </a:rPr>
              <a:t>minuti, campione grande.</a:t>
            </a:r>
            <a:endParaRPr lang="it-IT" sz="1600" b="0" dirty="0">
              <a:latin typeface="Calibri"/>
              <a:cs typeface="Calibri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82213" y="4976519"/>
            <a:ext cx="7634085" cy="1661994"/>
          </a:xfrm>
          <a:prstGeom prst="rect">
            <a:avLst/>
          </a:prstGeom>
          <a:solidFill>
            <a:srgbClr val="FFF4D6"/>
          </a:solidFill>
        </p:spPr>
        <p:txBody>
          <a:bodyPr wrap="square">
            <a:spAutoFit/>
          </a:bodyPr>
          <a:lstStyle/>
          <a:p>
            <a:pPr lvl="0"/>
            <a:r>
              <a:rPr lang="it-IT" sz="1800" dirty="0">
                <a:solidFill>
                  <a:srgbClr val="292934"/>
                </a:solidFill>
                <a:latin typeface="Arial"/>
              </a:rPr>
              <a:t>Test- </a:t>
            </a:r>
            <a:r>
              <a:rPr lang="it-IT" sz="1800" dirty="0" err="1">
                <a:solidFill>
                  <a:srgbClr val="292934"/>
                </a:solidFill>
                <a:latin typeface="Arial"/>
              </a:rPr>
              <a:t>Z</a:t>
            </a:r>
            <a:r>
              <a:rPr lang="it-IT" sz="1800" dirty="0">
                <a:solidFill>
                  <a:srgbClr val="292934"/>
                </a:solidFill>
                <a:latin typeface="Arial"/>
              </a:rPr>
              <a:t>: Variabile Minutes </a:t>
            </a:r>
          </a:p>
          <a:p>
            <a:endParaRPr lang="it-IT" sz="1200" dirty="0">
              <a:latin typeface="Calibri"/>
              <a:cs typeface="Calibri"/>
            </a:endParaRPr>
          </a:p>
          <a:p>
            <a:r>
              <a:rPr lang="en-US" sz="1200" b="0" dirty="0">
                <a:latin typeface="Courier New"/>
              </a:rPr>
              <a:t>Test of μ = 106 </a:t>
            </a:r>
            <a:r>
              <a:rPr lang="en-US" sz="1200" b="0" dirty="0" err="1">
                <a:latin typeface="Courier New"/>
              </a:rPr>
              <a:t>vs</a:t>
            </a:r>
            <a:r>
              <a:rPr lang="en-US" sz="1200" b="0" dirty="0">
                <a:latin typeface="Courier New"/>
              </a:rPr>
              <a:t> ≠ 106</a:t>
            </a:r>
          </a:p>
          <a:p>
            <a:r>
              <a:rPr lang="en-US" sz="1200" b="0" dirty="0">
                <a:latin typeface="Courier New"/>
              </a:rPr>
              <a:t>The assumed standard deviation = 5.2</a:t>
            </a:r>
          </a:p>
          <a:p>
            <a:endParaRPr lang="en-US" sz="1200" b="0" dirty="0">
              <a:latin typeface="Courier New"/>
            </a:endParaRPr>
          </a:p>
          <a:p>
            <a:endParaRPr lang="en-US" sz="1200" b="0" dirty="0">
              <a:latin typeface="Courier New"/>
            </a:endParaRPr>
          </a:p>
          <a:p>
            <a:r>
              <a:rPr lang="en-US" sz="1200" dirty="0">
                <a:latin typeface="Courier New"/>
              </a:rPr>
              <a:t>Variable   N     Mean  </a:t>
            </a:r>
            <a:r>
              <a:rPr lang="en-US" sz="1200" dirty="0" err="1">
                <a:latin typeface="Courier New"/>
              </a:rPr>
              <a:t>StDev</a:t>
            </a:r>
            <a:r>
              <a:rPr lang="en-US" sz="1200" dirty="0">
                <a:latin typeface="Courier New"/>
              </a:rPr>
              <a:t>  SE Mean        95% CI           Z      P</a:t>
            </a:r>
          </a:p>
          <a:p>
            <a:r>
              <a:rPr lang="fr-FR" sz="1200" dirty="0">
                <a:latin typeface="Courier New"/>
              </a:rPr>
              <a:t>Minutes   30  107.789  4.860    0.949  (105.928; 109.650)  1.88  0.060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100" y="3236427"/>
            <a:ext cx="4320000" cy="2880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29150" y="3433409"/>
            <a:ext cx="3739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Calibri"/>
                <a:cs typeface="Calibri"/>
              </a:rPr>
              <a:t>La statistica del test Z0 cade nella:</a:t>
            </a:r>
          </a:p>
          <a:p>
            <a:pPr marL="342900" indent="-342900">
              <a:buFont typeface="Arial"/>
              <a:buChar char="•"/>
            </a:pPr>
            <a:r>
              <a:rPr lang="it-IT" sz="1800" b="0" dirty="0" smtClean="0">
                <a:latin typeface="Calibri"/>
                <a:cs typeface="Calibri"/>
              </a:rPr>
              <a:t>Regione di …. </a:t>
            </a:r>
            <a:endParaRPr lang="it-IT" sz="18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294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3170"/>
            <a:ext cx="8456032" cy="228002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it-IT" sz="2000" b="1" dirty="0" smtClean="0"/>
              <a:t>Bicycle </a:t>
            </a:r>
            <a:r>
              <a:rPr lang="it-IT" sz="2000" b="1" dirty="0" err="1" smtClean="0"/>
              <a:t>Commuting</a:t>
            </a:r>
            <a:r>
              <a:rPr lang="it-IT" sz="2000" b="1" dirty="0" smtClean="0"/>
              <a:t> (</a:t>
            </a:r>
            <a:r>
              <a:rPr lang="it-IT" sz="2000" b="1" dirty="0" err="1" smtClean="0"/>
              <a:t>BikeCommute</a:t>
            </a:r>
            <a:r>
              <a:rPr lang="it-IT" sz="2000" b="1" dirty="0" smtClean="0"/>
              <a:t>)</a:t>
            </a:r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Velocità media (</a:t>
            </a:r>
            <a:r>
              <a:rPr lang="it-IT" sz="1800" dirty="0" err="1" smtClean="0"/>
              <a:t>AveSpeed</a:t>
            </a:r>
            <a:r>
              <a:rPr lang="it-IT" sz="1800" dirty="0" smtClean="0"/>
              <a:t>) e massima (</a:t>
            </a:r>
            <a:r>
              <a:rPr lang="it-IT" sz="1800" dirty="0" err="1" smtClean="0"/>
              <a:t>TopSpeed</a:t>
            </a:r>
            <a:r>
              <a:rPr lang="it-IT" sz="1800" dirty="0" smtClean="0"/>
              <a:t>) vs Bike</a:t>
            </a:r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Verifica di Ipotesi sulla differenza fra medie di popolazione</a:t>
            </a:r>
            <a:r>
              <a:rPr lang="it-IT" sz="1600" dirty="0"/>
              <a:t> </a:t>
            </a:r>
            <a:endParaRPr lang="it-IT" sz="1600" dirty="0" smtClean="0"/>
          </a:p>
          <a:p>
            <a:pPr lvl="2">
              <a:buClrTx/>
              <a:buFont typeface="Arial"/>
              <a:buChar char="•"/>
            </a:pPr>
            <a:r>
              <a:rPr lang="it-IT" sz="1600" dirty="0" smtClean="0"/>
              <a:t>Velocità massima</a:t>
            </a:r>
          </a:p>
          <a:p>
            <a:pPr lvl="2">
              <a:buClrTx/>
              <a:buFont typeface="Arial"/>
              <a:buChar char="•"/>
            </a:pPr>
            <a:r>
              <a:rPr lang="it-IT" sz="1600" dirty="0" smtClean="0"/>
              <a:t>Tempo di </a:t>
            </a:r>
            <a:r>
              <a:rPr lang="it-IT" sz="1600" dirty="0" err="1" smtClean="0"/>
              <a:t>Commuting</a:t>
            </a:r>
            <a:endParaRPr lang="it-IT" sz="1600" dirty="0" smtClean="0"/>
          </a:p>
          <a:p>
            <a:pPr lvl="1">
              <a:buClrTx/>
              <a:buFont typeface="Arial"/>
              <a:buChar char="•"/>
            </a:pPr>
            <a:r>
              <a:rPr lang="it-IT" sz="1800" dirty="0" smtClean="0"/>
              <a:t>Time </a:t>
            </a:r>
            <a:r>
              <a:rPr lang="it-IT" sz="1800" dirty="0"/>
              <a:t>vs Bike e </a:t>
            </a:r>
            <a:r>
              <a:rPr lang="it-IT" sz="1800" dirty="0" err="1"/>
              <a:t>Moth</a:t>
            </a:r>
            <a:r>
              <a:rPr lang="it-IT" sz="1800" dirty="0"/>
              <a:t> (Serie temporale)</a:t>
            </a:r>
          </a:p>
          <a:p>
            <a:pPr lvl="2">
              <a:buClrTx/>
              <a:buFont typeface="Arial"/>
              <a:buChar char="•"/>
            </a:pPr>
            <a:r>
              <a:rPr lang="it-IT" sz="1600" dirty="0" smtClean="0"/>
              <a:t>Confronto velocità media mensile</a:t>
            </a: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57200" y="4092492"/>
            <a:ext cx="8267890" cy="190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it-IT" sz="2000" dirty="0" smtClean="0"/>
              <a:t>Studenti Sc. Motorie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BMI degli studenti maschi/femmine </a:t>
            </a:r>
            <a:endParaRPr lang="it-IT" sz="1800" b="0" dirty="0"/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Distribuzione del BMI per fascia di Attività 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/>
              <a:t>Distribuzione del BMI per </a:t>
            </a:r>
            <a:r>
              <a:rPr lang="it-IT" sz="1800" b="0" dirty="0" smtClean="0"/>
              <a:t>consumo di tabacco (Fumo)</a:t>
            </a:r>
          </a:p>
          <a:p>
            <a:pPr lvl="1">
              <a:buClrTx/>
              <a:buFont typeface="Arial"/>
              <a:buChar char="•"/>
            </a:pPr>
            <a:r>
              <a:rPr lang="it-IT" sz="1800" b="0" dirty="0" smtClean="0"/>
              <a:t>Verifica di Ipotesi di BMI vs Genere, Fumo e Attività.</a:t>
            </a:r>
          </a:p>
        </p:txBody>
      </p:sp>
    </p:spTree>
    <p:extLst>
      <p:ext uri="{BB962C8B-B14F-4D97-AF65-F5344CB8AC3E}">
        <p14:creationId xmlns:p14="http://schemas.microsoft.com/office/powerpoint/2010/main" val="426965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45441" y="404060"/>
            <a:ext cx="8229600" cy="724733"/>
          </a:xfrm>
        </p:spPr>
        <p:txBody>
          <a:bodyPr/>
          <a:lstStyle/>
          <a:p>
            <a:r>
              <a:rPr lang="it-IT" dirty="0" smtClean="0"/>
              <a:t>Bike </a:t>
            </a:r>
            <a:r>
              <a:rPr lang="it-IT" dirty="0" err="1" smtClean="0"/>
              <a:t>Commuting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80" y="1672573"/>
            <a:ext cx="3780000" cy="252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787" y="1660817"/>
            <a:ext cx="3780000" cy="252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82113" y="4644504"/>
            <a:ext cx="8184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+mn-lt"/>
              </a:rPr>
              <a:t>Descriptive</a:t>
            </a:r>
            <a:r>
              <a:rPr lang="it-IT" sz="1800" dirty="0">
                <a:latin typeface="+mn-lt"/>
              </a:rPr>
              <a:t> </a:t>
            </a:r>
            <a:r>
              <a:rPr lang="it-IT" sz="1800" dirty="0" err="1">
                <a:latin typeface="+mn-lt"/>
              </a:rPr>
              <a:t>Statistics</a:t>
            </a:r>
            <a:r>
              <a:rPr lang="it-IT" sz="1800" dirty="0">
                <a:latin typeface="+mn-lt"/>
              </a:rPr>
              <a:t>: Minutes </a:t>
            </a:r>
          </a:p>
          <a:p>
            <a:endParaRPr lang="it-IT" sz="120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                  Total</a:t>
            </a:r>
          </a:p>
          <a:p>
            <a:r>
              <a:rPr lang="it-IT" sz="1200" b="0" dirty="0" err="1">
                <a:latin typeface="Courier"/>
                <a:cs typeface="Courier"/>
              </a:rPr>
              <a:t>Variable</a:t>
            </a:r>
            <a:r>
              <a:rPr lang="it-IT" sz="1200" b="0" dirty="0">
                <a:latin typeface="Courier"/>
                <a:cs typeface="Courier"/>
              </a:rPr>
              <a:t>  Bike    </a:t>
            </a:r>
            <a:r>
              <a:rPr lang="it-IT" sz="1200" b="0" dirty="0" err="1">
                <a:latin typeface="Courier"/>
                <a:cs typeface="Courier"/>
              </a:rPr>
              <a:t>Count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StDev</a:t>
            </a:r>
            <a:r>
              <a:rPr lang="it-IT" sz="1200" b="0" dirty="0">
                <a:latin typeface="Courier"/>
                <a:cs typeface="Courier"/>
              </a:rPr>
              <a:t>  Minimum      Q1  </a:t>
            </a:r>
            <a:r>
              <a:rPr lang="it-IT" sz="1200" b="0" dirty="0" err="1">
                <a:latin typeface="Courier"/>
                <a:cs typeface="Courier"/>
              </a:rPr>
              <a:t>Median</a:t>
            </a:r>
            <a:r>
              <a:rPr lang="it-IT" sz="1200" b="0" dirty="0">
                <a:latin typeface="Courier"/>
                <a:cs typeface="Courier"/>
              </a:rPr>
              <a:t>      Q3  Maximum   IQR</a:t>
            </a:r>
          </a:p>
          <a:p>
            <a:r>
              <a:rPr lang="fr-FR" sz="1200" b="0" dirty="0">
                <a:latin typeface="Courier"/>
                <a:cs typeface="Courier"/>
              </a:rPr>
              <a:t>Minutes   </a:t>
            </a:r>
            <a:r>
              <a:rPr lang="fr-FR" sz="1200" b="0" dirty="0" err="1">
                <a:latin typeface="Courier"/>
                <a:cs typeface="Courier"/>
              </a:rPr>
              <a:t>Carbon</a:t>
            </a:r>
            <a:r>
              <a:rPr lang="fr-FR" sz="1200" b="0" dirty="0">
                <a:latin typeface="Courier"/>
                <a:cs typeface="Courier"/>
              </a:rPr>
              <a:t>     26  108.34   6.25   100.08  102.71  107.71  112.52   123.33  9.81</a:t>
            </a:r>
          </a:p>
          <a:p>
            <a:r>
              <a:rPr lang="nl-NL" sz="1200" b="0" dirty="0">
                <a:latin typeface="Courier"/>
                <a:cs typeface="Courier"/>
              </a:rPr>
              <a:t>          Steel      30  107.79   4.86    97.67  104.48  107.54  111.47   117.73  </a:t>
            </a:r>
            <a:r>
              <a:rPr lang="nl-NL" sz="1200" b="0" dirty="0" smtClean="0">
                <a:latin typeface="Courier"/>
                <a:cs typeface="Courier"/>
              </a:rPr>
              <a:t>6.99</a:t>
            </a:r>
            <a:endParaRPr lang="nl-NL" sz="1200" b="0" dirty="0">
              <a:latin typeface="Courier"/>
              <a:cs typeface="Courier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93873" y="1152310"/>
            <a:ext cx="4903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</a:rPr>
              <a:t>Minutes versus Bike</a:t>
            </a:r>
            <a:endParaRPr lang="it-IT" sz="2000" b="0" dirty="0">
              <a:latin typeface="+mn-lt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2798614" y="5103081"/>
            <a:ext cx="3633028" cy="917144"/>
            <a:chOff x="2798614" y="5103081"/>
            <a:chExt cx="3633028" cy="917144"/>
          </a:xfrm>
        </p:grpSpPr>
        <p:sp>
          <p:nvSpPr>
            <p:cNvPr id="9" name="Rettangolo 8"/>
            <p:cNvSpPr/>
            <p:nvPr/>
          </p:nvSpPr>
          <p:spPr>
            <a:xfrm>
              <a:off x="2798614" y="5103081"/>
              <a:ext cx="740809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5690833" y="5103081"/>
              <a:ext cx="740809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3550717" y="5102624"/>
            <a:ext cx="5080303" cy="917144"/>
            <a:chOff x="3550717" y="5102624"/>
            <a:chExt cx="5080303" cy="917144"/>
          </a:xfrm>
        </p:grpSpPr>
        <p:sp>
          <p:nvSpPr>
            <p:cNvPr id="13" name="Rettangolo 12"/>
            <p:cNvSpPr/>
            <p:nvPr/>
          </p:nvSpPr>
          <p:spPr>
            <a:xfrm>
              <a:off x="3550717" y="5102624"/>
              <a:ext cx="635445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7971596" y="5102624"/>
              <a:ext cx="659424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39503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95282"/>
          </a:xfrm>
        </p:spPr>
        <p:txBody>
          <a:bodyPr/>
          <a:lstStyle/>
          <a:p>
            <a:r>
              <a:rPr lang="it-IT" dirty="0"/>
              <a:t>Bike </a:t>
            </a:r>
            <a:r>
              <a:rPr lang="it-IT" dirty="0" err="1"/>
              <a:t>Commuting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40909" y="4609227"/>
            <a:ext cx="8219458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+mn-lt"/>
              </a:rPr>
              <a:t>Two</a:t>
            </a:r>
            <a:r>
              <a:rPr lang="it-IT" sz="1600" dirty="0">
                <a:latin typeface="+mn-lt"/>
              </a:rPr>
              <a:t>-Sample T-Test and CI: Time; Bike 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Bike     </a:t>
            </a:r>
            <a:r>
              <a:rPr lang="it-IT" sz="1200" b="0" dirty="0" err="1">
                <a:latin typeface="Courier"/>
                <a:cs typeface="Courier"/>
              </a:rPr>
              <a:t>N</a:t>
            </a:r>
            <a:r>
              <a:rPr lang="it-IT" sz="1200" b="0" dirty="0">
                <a:latin typeface="Courier"/>
                <a:cs typeface="Courier"/>
              </a:rPr>
              <a:t>    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StDev</a:t>
            </a:r>
            <a:r>
              <a:rPr lang="it-IT" sz="1200" b="0" dirty="0">
                <a:latin typeface="Courier"/>
                <a:cs typeface="Courier"/>
              </a:rPr>
              <a:t>  SE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Carbon  26  0.07524  0.00434  0.00085</a:t>
            </a:r>
          </a:p>
          <a:p>
            <a:r>
              <a:rPr lang="nl-NL" sz="1200" b="0" dirty="0">
                <a:latin typeface="Courier"/>
                <a:cs typeface="Courier"/>
              </a:rPr>
              <a:t>Steel   30  0.07485  0.00337  0.00062</a:t>
            </a:r>
          </a:p>
          <a:p>
            <a:endParaRPr lang="nl-NL" sz="1200" b="0" dirty="0">
              <a:latin typeface="Courier"/>
              <a:cs typeface="Courier"/>
            </a:endParaRPr>
          </a:p>
          <a:p>
            <a:pPr>
              <a:spcAft>
                <a:spcPts val="200"/>
              </a:spcAft>
            </a:pPr>
            <a:r>
              <a:rPr lang="nl-NL" sz="1200" b="0" dirty="0" err="1">
                <a:latin typeface="Courier"/>
                <a:cs typeface="Courier"/>
              </a:rPr>
              <a:t>Difference</a:t>
            </a:r>
            <a:r>
              <a:rPr lang="nl-NL" sz="1200" b="0" dirty="0">
                <a:latin typeface="Courier"/>
                <a:cs typeface="Courier"/>
              </a:rPr>
              <a:t> = </a:t>
            </a:r>
            <a:r>
              <a:rPr lang="nl-NL" sz="1200" b="0" dirty="0" err="1">
                <a:latin typeface="Courier"/>
                <a:cs typeface="Courier"/>
              </a:rPr>
              <a:t>μ</a:t>
            </a:r>
            <a:r>
              <a:rPr lang="nl-NL" sz="1200" b="0" dirty="0">
                <a:latin typeface="Courier"/>
                <a:cs typeface="Courier"/>
              </a:rPr>
              <a:t> (Carbon) - </a:t>
            </a:r>
            <a:r>
              <a:rPr lang="nl-NL" sz="1200" b="0" dirty="0" err="1">
                <a:latin typeface="Courier"/>
                <a:cs typeface="Courier"/>
              </a:rPr>
              <a:t>μ</a:t>
            </a:r>
            <a:r>
              <a:rPr lang="nl-NL" sz="1200" b="0" dirty="0">
                <a:latin typeface="Courier"/>
                <a:cs typeface="Courier"/>
              </a:rPr>
              <a:t> (Steel)</a:t>
            </a:r>
          </a:p>
          <a:p>
            <a:pPr>
              <a:spcAft>
                <a:spcPts val="200"/>
              </a:spcAft>
            </a:pPr>
            <a:r>
              <a:rPr lang="nl-NL" sz="1200" b="0" dirty="0" err="1">
                <a:latin typeface="Courier"/>
                <a:cs typeface="Courier"/>
              </a:rPr>
              <a:t>Estimate</a:t>
            </a:r>
            <a:r>
              <a:rPr lang="nl-NL" sz="1200" b="0" dirty="0">
                <a:latin typeface="Courier"/>
                <a:cs typeface="Courier"/>
              </a:rPr>
              <a:t> </a:t>
            </a:r>
            <a:r>
              <a:rPr lang="nl-NL" sz="1200" b="0" dirty="0" err="1">
                <a:latin typeface="Courier"/>
                <a:cs typeface="Courier"/>
              </a:rPr>
              <a:t>for</a:t>
            </a:r>
            <a:r>
              <a:rPr lang="nl-NL" sz="1200" b="0" dirty="0">
                <a:latin typeface="Courier"/>
                <a:cs typeface="Courier"/>
              </a:rPr>
              <a:t> </a:t>
            </a:r>
            <a:r>
              <a:rPr lang="nl-NL" sz="1200" b="0" dirty="0" err="1">
                <a:latin typeface="Courier"/>
                <a:cs typeface="Courier"/>
              </a:rPr>
              <a:t>difference</a:t>
            </a:r>
            <a:r>
              <a:rPr lang="nl-NL" sz="1200" b="0" dirty="0">
                <a:latin typeface="Courier"/>
                <a:cs typeface="Courier"/>
              </a:rPr>
              <a:t>:  0.00039</a:t>
            </a:r>
          </a:p>
          <a:p>
            <a:pPr>
              <a:spcAft>
                <a:spcPts val="200"/>
              </a:spcAft>
            </a:pPr>
            <a:r>
              <a:rPr lang="en-US" sz="1200" b="0" dirty="0">
                <a:latin typeface="Courier"/>
                <a:cs typeface="Courier"/>
              </a:rPr>
              <a:t>95% CI for difference:  (-0.00173; 0.00250)</a:t>
            </a:r>
          </a:p>
          <a:p>
            <a:pPr>
              <a:spcAft>
                <a:spcPts val="200"/>
              </a:spcAft>
            </a:pPr>
            <a:r>
              <a:rPr lang="en-US" sz="1200" b="0" dirty="0">
                <a:latin typeface="Courier"/>
                <a:cs typeface="Courier"/>
              </a:rPr>
              <a:t>T-Test of difference = 0 (</a:t>
            </a:r>
            <a:r>
              <a:rPr lang="en-US" sz="1200" b="0" dirty="0" err="1">
                <a:latin typeface="Courier"/>
                <a:cs typeface="Courier"/>
              </a:rPr>
              <a:t>vs</a:t>
            </a:r>
            <a:r>
              <a:rPr lang="en-US" sz="1200" b="0" dirty="0">
                <a:latin typeface="Courier"/>
                <a:cs typeface="Courier"/>
              </a:rPr>
              <a:t> ≠): T-Value = 0.37  P-Value = </a:t>
            </a:r>
            <a:r>
              <a:rPr lang="en-US" sz="1200" dirty="0">
                <a:latin typeface="Courier"/>
                <a:cs typeface="Courier"/>
              </a:rPr>
              <a:t>0.716</a:t>
            </a:r>
            <a:r>
              <a:rPr lang="en-US" sz="1200" b="0" dirty="0">
                <a:latin typeface="Courier"/>
                <a:cs typeface="Courier"/>
              </a:rPr>
              <a:t>  DF = </a:t>
            </a:r>
            <a:r>
              <a:rPr lang="en-US" sz="1200" b="0" dirty="0" smtClean="0">
                <a:latin typeface="Courier"/>
                <a:cs typeface="Courier"/>
              </a:rPr>
              <a:t>46</a:t>
            </a:r>
            <a:endParaRPr lang="en-US" sz="1200" b="0" dirty="0">
              <a:latin typeface="Courier"/>
              <a:cs typeface="Courier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40909" y="1281650"/>
            <a:ext cx="4903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</a:rPr>
              <a:t>Minutes versus Bike</a:t>
            </a:r>
          </a:p>
          <a:p>
            <a:endParaRPr lang="it-IT" sz="2000" b="0" dirty="0" smtClean="0">
              <a:latin typeface="+mn-lt"/>
            </a:endParaRPr>
          </a:p>
          <a:p>
            <a:r>
              <a:rPr lang="it-IT" sz="2000" b="0" dirty="0" smtClean="0">
                <a:latin typeface="+mn-lt"/>
              </a:rPr>
              <a:t>H0: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Carbon</a:t>
            </a:r>
            <a:r>
              <a:rPr lang="it-IT" sz="2000" b="0" dirty="0" smtClean="0">
                <a:latin typeface="+mn-lt"/>
              </a:rPr>
              <a:t> =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Steel</a:t>
            </a:r>
            <a:endParaRPr lang="it-IT" sz="2000" b="0" baseline="-25000" dirty="0" smtClean="0">
              <a:latin typeface="Calibri"/>
              <a:cs typeface="Calibri"/>
            </a:endParaRPr>
          </a:p>
          <a:p>
            <a:r>
              <a:rPr lang="it-IT" sz="2000" b="0" dirty="0" smtClean="0">
                <a:latin typeface="+mn-lt"/>
              </a:rPr>
              <a:t>H1: </a:t>
            </a:r>
            <a:r>
              <a:rPr lang="it-IT" sz="2000" b="0" dirty="0" err="1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>
                <a:latin typeface="Calibri"/>
                <a:cs typeface="Calibri"/>
              </a:rPr>
              <a:t>Carbon</a:t>
            </a:r>
            <a:r>
              <a:rPr lang="it-IT" sz="2000" b="0" dirty="0"/>
              <a:t> </a:t>
            </a:r>
            <a:r>
              <a:rPr lang="it-IT" sz="2000" b="0" dirty="0" smtClean="0"/>
              <a:t>≠ </a:t>
            </a:r>
            <a:r>
              <a:rPr lang="it-IT" sz="2000" b="0" dirty="0" err="1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>
                <a:latin typeface="Calibri"/>
                <a:cs typeface="Calibri"/>
              </a:rPr>
              <a:t>Steel</a:t>
            </a:r>
            <a:endParaRPr lang="it-IT" sz="2000" b="0" baseline="-25000" dirty="0">
              <a:latin typeface="Calibri"/>
              <a:cs typeface="Calibri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049" y="1284559"/>
            <a:ext cx="4859994" cy="323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90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4"/>
          <p:cNvSpPr>
            <a:spLocks noGrp="1" noChangeArrowheads="1"/>
          </p:cNvSpPr>
          <p:nvPr>
            <p:ph type="title"/>
          </p:nvPr>
        </p:nvSpPr>
        <p:spPr>
          <a:xfrm>
            <a:off x="414338" y="608193"/>
            <a:ext cx="7772400" cy="617538"/>
          </a:xfrm>
        </p:spPr>
        <p:txBody>
          <a:bodyPr>
            <a:noAutofit/>
          </a:bodyPr>
          <a:lstStyle/>
          <a:p>
            <a:pPr eaLnBrk="1" hangingPunct="1"/>
            <a:r>
              <a:rPr lang="it-IT" sz="3600" b="0" dirty="0">
                <a:latin typeface="+mn-lt"/>
              </a:rPr>
              <a:t>Ipotesi Nulla ed Alternativa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274638" y="1386995"/>
            <a:ext cx="8562975" cy="4685869"/>
            <a:chOff x="274638" y="1386995"/>
            <a:chExt cx="8562975" cy="4685869"/>
          </a:xfrm>
        </p:grpSpPr>
        <p:sp>
          <p:nvSpPr>
            <p:cNvPr id="94212" name="Text Box 20"/>
            <p:cNvSpPr txBox="1">
              <a:spLocks noChangeArrowheads="1"/>
            </p:cNvSpPr>
            <p:nvPr/>
          </p:nvSpPr>
          <p:spPr bwMode="auto">
            <a:xfrm>
              <a:off x="274638" y="1386995"/>
              <a:ext cx="85629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40000"/>
                </a:spcBef>
              </a:pP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Controllo di qualità sul contenuto della lattina di soda. Il contenuto medio corrisponde a quanto dichiarato? Possiamo dedurre che l</a:t>
              </a:r>
              <a:r>
                <a:rPr lang="ja-JP" alt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’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etichetta dichiara il vero?</a:t>
              </a:r>
              <a:endParaRPr lang="it-IT" sz="1800" b="0" dirty="0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  <p:sp>
          <p:nvSpPr>
            <p:cNvPr id="94213" name="Text Box 21"/>
            <p:cNvSpPr txBox="1">
              <a:spLocks noChangeArrowheads="1"/>
            </p:cNvSpPr>
            <p:nvPr/>
          </p:nvSpPr>
          <p:spPr bwMode="auto">
            <a:xfrm>
              <a:off x="274638" y="1794769"/>
              <a:ext cx="8562975" cy="4278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ts val="600"/>
                </a:spcBef>
              </a:pPr>
              <a:endParaRPr lang="it-IT" sz="1800" b="0" dirty="0" smtClean="0">
                <a:solidFill>
                  <a:srgbClr val="292934"/>
                </a:solidFill>
                <a:latin typeface="+mn-lt"/>
              </a:endParaRPr>
            </a:p>
            <a:p>
              <a:pPr eaLnBrk="1" hangingPunct="1">
                <a:spcBef>
                  <a:spcPts val="600"/>
                </a:spcBef>
              </a:pPr>
              <a:r>
                <a:rPr lang="it-IT" sz="1800" b="0" dirty="0">
                  <a:solidFill>
                    <a:srgbClr val="292934"/>
                  </a:solidFill>
                  <a:latin typeface="+mn-lt"/>
                  <a:cs typeface="Calibri"/>
                </a:rPr>
                <a:t>	</a:t>
              </a: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Ipotesi 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nulla: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	</a:t>
              </a: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H0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: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il contenuto medio delle lattine </a:t>
              </a:r>
              <a:r>
                <a:rPr lang="it-IT" sz="18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= </a:t>
              </a:r>
              <a:r>
                <a:rPr lang="it-IT" sz="18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baseline="-2500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0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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12 once</a:t>
              </a:r>
            </a:p>
            <a:p>
              <a:pPr eaLnBrk="1" hangingPunct="1">
                <a:spcBef>
                  <a:spcPts val="600"/>
                </a:spcBef>
              </a:pP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	</a:t>
              </a: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Ipotesi 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alternativa:	</a:t>
              </a: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H1: </a:t>
              </a:r>
              <a:r>
                <a:rPr lang="it-IT" sz="1800" b="0" dirty="0" smtClean="0">
                  <a:solidFill>
                    <a:srgbClr val="292934"/>
                  </a:solidFill>
                  <a:latin typeface="Arial"/>
                </a:rPr>
                <a:t>il </a:t>
              </a:r>
              <a:r>
                <a:rPr lang="it-IT" sz="1800" b="0" dirty="0">
                  <a:solidFill>
                    <a:srgbClr val="292934"/>
                  </a:solidFill>
                  <a:latin typeface="Arial"/>
                </a:rPr>
                <a:t>contenuto medio delle lattine </a:t>
              </a:r>
              <a:r>
                <a:rPr lang="it-IT" sz="18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= m</a:t>
              </a:r>
              <a:r>
                <a:rPr lang="it-IT" sz="1800" b="0" baseline="-2500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0</a:t>
              </a:r>
              <a:r>
                <a:rPr lang="it-IT" sz="1800" b="0" dirty="0">
                  <a:solidFill>
                    <a:srgbClr val="292934"/>
                  </a:solidFill>
                </a:rPr>
                <a:t> 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&lt;</a:t>
              </a:r>
              <a:r>
                <a:rPr lang="it-IT" sz="18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12 once</a:t>
              </a:r>
            </a:p>
            <a:p>
              <a:pPr algn="just" eaLnBrk="1" hangingPunct="1">
                <a:spcBef>
                  <a:spcPts val="300"/>
                </a:spcBef>
              </a:pPr>
              <a:endParaRPr lang="it-IT" sz="1200" b="0" dirty="0" smtClean="0">
                <a:solidFill>
                  <a:srgbClr val="292934"/>
                </a:solidFill>
                <a:latin typeface="Calibri"/>
                <a:cs typeface="Calibri"/>
              </a:endParaRPr>
            </a:p>
            <a:p>
              <a:pPr algn="just" eaLnBrk="1" hangingPunct="1">
                <a:spcBef>
                  <a:spcPts val="300"/>
                </a:spcBef>
              </a:pP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Definiamo </a:t>
              </a:r>
              <a:r>
                <a:rPr lang="it-IT" sz="1800" dirty="0">
                  <a:solidFill>
                    <a:srgbClr val="292934"/>
                  </a:solidFill>
                  <a:latin typeface="Calibri"/>
                  <a:cs typeface="Calibri"/>
                </a:rPr>
                <a:t>Ipotesi </a:t>
              </a:r>
              <a:r>
                <a:rPr lang="it-IT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Nulla </a:t>
              </a:r>
              <a:r>
                <a:rPr lang="it-IT" sz="1800" dirty="0">
                  <a:solidFill>
                    <a:srgbClr val="292934"/>
                  </a:solidFill>
                  <a:latin typeface="Calibri"/>
                  <a:cs typeface="Calibri"/>
                </a:rPr>
                <a:t>H0,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 </a:t>
              </a: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l’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affermazione iniziale sul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parametro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di popolazione (il contenuto medio di tutte le lattine prodotte)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e assumiamo che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l’ipotesi H0 </a:t>
              </a:r>
              <a:r>
                <a:rPr lang="it-IT" altLang="ja-JP" sz="1800" dirty="0">
                  <a:solidFill>
                    <a:srgbClr val="292934"/>
                  </a:solidFill>
                  <a:latin typeface="Calibri"/>
                  <a:cs typeface="Calibri"/>
                </a:rPr>
                <a:t>sia 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vera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sino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a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che non venga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dichiarata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falsa sulla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base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di una 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evidenza sperimentale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data dalla differenza fra la media campionaria </a:t>
              </a:r>
              <a:r>
                <a:rPr lang="it-IT" altLang="ja-JP" sz="1800" b="0" i="1" u="sng" dirty="0" smtClean="0">
                  <a:solidFill>
                    <a:srgbClr val="292934"/>
                  </a:solidFill>
                  <a:latin typeface="Calibri"/>
                  <a:cs typeface="Calibri"/>
                </a:rPr>
                <a:t>X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 e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la media di popolazione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dirty="0">
                  <a:solidFill>
                    <a:srgbClr val="292934"/>
                  </a:solidFill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= </a:t>
              </a:r>
              <a:r>
                <a:rPr lang="it-IT" sz="18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800" b="0" baseline="-2500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0</a:t>
              </a:r>
              <a:r>
                <a:rPr lang="it-IT" sz="1800" b="0" dirty="0" smtClean="0">
                  <a:solidFill>
                    <a:srgbClr val="292934"/>
                  </a:solidFill>
                </a:rPr>
                <a:t>.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  </a:t>
              </a:r>
              <a:endParaRPr lang="it-IT" altLang="ja-JP" sz="1800" dirty="0">
                <a:solidFill>
                  <a:srgbClr val="292934"/>
                </a:solidFill>
                <a:latin typeface="Calibri"/>
                <a:cs typeface="Calibri"/>
              </a:endParaRPr>
            </a:p>
            <a:p>
              <a:pPr algn="just" eaLnBrk="1" hangingPunct="1">
                <a:spcBef>
                  <a:spcPts val="300"/>
                </a:spcBef>
              </a:pPr>
              <a:endParaRPr lang="it-IT" sz="1800" b="0" dirty="0" smtClean="0">
                <a:solidFill>
                  <a:srgbClr val="292934"/>
                </a:solidFill>
                <a:latin typeface="Calibri"/>
                <a:cs typeface="Calibri"/>
              </a:endParaRPr>
            </a:p>
            <a:p>
              <a:pPr algn="just" eaLnBrk="1" hangingPunct="1">
                <a:spcBef>
                  <a:spcPts val="300"/>
                </a:spcBef>
              </a:pPr>
              <a:r>
                <a:rPr lang="it-IT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Definiamo </a:t>
              </a:r>
              <a:r>
                <a:rPr lang="it-IT" sz="1800" dirty="0">
                  <a:solidFill>
                    <a:srgbClr val="292934"/>
                  </a:solidFill>
                  <a:latin typeface="Calibri"/>
                  <a:cs typeface="Calibri"/>
                </a:rPr>
                <a:t>Ipotesi Alternativa, </a:t>
              </a:r>
              <a:r>
                <a:rPr lang="it-IT" sz="1800" dirty="0">
                  <a:solidFill>
                    <a:srgbClr val="292934"/>
                  </a:solidFill>
                  <a:latin typeface="+mn-lt"/>
                </a:rPr>
                <a:t>H1,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800" b="0" dirty="0">
                  <a:solidFill>
                    <a:srgbClr val="292934"/>
                  </a:solidFill>
                  <a:latin typeface="Calibri"/>
                  <a:cs typeface="Calibri"/>
                </a:rPr>
                <a:t>l’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affermazione iniziale sul parametro di popolazione (il volume medio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di tutte le lattine prodotte)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che consideriamo 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inizialmente falsa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. Questa affermazione diverrà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vera 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se sulla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base della </a:t>
              </a:r>
              <a:r>
                <a:rPr lang="it-IT" altLang="ja-JP" sz="1800" dirty="0">
                  <a:solidFill>
                    <a:srgbClr val="292934"/>
                  </a:solidFill>
                  <a:latin typeface="Calibri"/>
                  <a:cs typeface="Calibri"/>
                </a:rPr>
                <a:t>evidenza sperimentale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, data dalla differenza fra la media campionaria </a:t>
              </a:r>
              <a:r>
                <a:rPr lang="it-IT" altLang="ja-JP" sz="1800" b="0" i="1" u="sng" dirty="0">
                  <a:solidFill>
                    <a:srgbClr val="292934"/>
                  </a:solidFill>
                  <a:latin typeface="Calibri"/>
                  <a:cs typeface="Calibri"/>
                </a:rPr>
                <a:t>X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 e</a:t>
              </a:r>
              <a:r>
                <a:rPr lang="it-IT" altLang="ja-JP" sz="1800" dirty="0">
                  <a:solidFill>
                    <a:srgbClr val="292934"/>
                  </a:solidFill>
                  <a:latin typeface="Calibri"/>
                  <a:cs typeface="Calibri"/>
                </a:rPr>
                <a:t> </a:t>
              </a:r>
              <a:r>
                <a:rPr lang="it-IT" altLang="ja-JP" sz="1800" b="0" dirty="0">
                  <a:solidFill>
                    <a:srgbClr val="292934"/>
                  </a:solidFill>
                  <a:latin typeface="Calibri"/>
                  <a:cs typeface="Calibri"/>
                </a:rPr>
                <a:t>la media di popolazione</a:t>
              </a:r>
              <a:r>
                <a:rPr lang="it-IT" altLang="ja-JP" sz="1800" dirty="0">
                  <a:solidFill>
                    <a:srgbClr val="292934"/>
                  </a:solidFill>
                  <a:latin typeface="Calibri"/>
                  <a:cs typeface="Calibri"/>
                </a:rPr>
                <a:t> </a:t>
              </a:r>
              <a:r>
                <a:rPr lang="it-IT" sz="18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m=m</a:t>
              </a:r>
              <a:r>
                <a:rPr lang="it-IT" sz="1800" b="0" baseline="-2500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0</a:t>
              </a:r>
              <a:r>
                <a:rPr lang="it-IT" sz="1800" b="0" dirty="0" smtClean="0">
                  <a:solidFill>
                    <a:srgbClr val="292934"/>
                  </a:solidFill>
                </a:rPr>
                <a:t>,</a:t>
              </a:r>
              <a:r>
                <a:rPr lang="it-IT" altLang="ja-JP" sz="1800" dirty="0" smtClean="0">
                  <a:solidFill>
                    <a:srgbClr val="292934"/>
                  </a:solidFill>
                  <a:latin typeface="Calibri"/>
                  <a:cs typeface="Calibri"/>
                </a:rPr>
                <a:t> l’ipotesi iniziale H0 è rigettata</a:t>
              </a:r>
              <a:r>
                <a:rPr lang="it-IT" altLang="ja-JP" sz="1800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.</a:t>
              </a:r>
              <a:endParaRPr lang="it-IT" sz="1800" b="0" dirty="0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959" y="298235"/>
            <a:ext cx="8229600" cy="795282"/>
          </a:xfrm>
        </p:spPr>
        <p:txBody>
          <a:bodyPr/>
          <a:lstStyle/>
          <a:p>
            <a:r>
              <a:rPr lang="it-IT" dirty="0" smtClean="0"/>
              <a:t>Bike </a:t>
            </a:r>
            <a:r>
              <a:rPr lang="it-IT" dirty="0" err="1" smtClean="0"/>
              <a:t>Commuting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93873" y="1175826"/>
            <a:ext cx="4903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</a:rPr>
              <a:t>Minutes versus </a:t>
            </a:r>
            <a:r>
              <a:rPr lang="it-IT" sz="2000" b="0" dirty="0" err="1" smtClean="0">
                <a:latin typeface="+mn-lt"/>
              </a:rPr>
              <a:t>Month</a:t>
            </a:r>
            <a:endParaRPr lang="it-IT" sz="2000" b="0" dirty="0">
              <a:latin typeface="+mn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5632" y="1740224"/>
            <a:ext cx="31396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Calibri"/>
                <a:cs typeface="Calibri"/>
              </a:rPr>
              <a:t>Tabulated</a:t>
            </a:r>
            <a:r>
              <a:rPr lang="it-IT" sz="1600" dirty="0">
                <a:latin typeface="Calibri"/>
                <a:cs typeface="Calibri"/>
              </a:rPr>
              <a:t> </a:t>
            </a:r>
            <a:r>
              <a:rPr lang="it-IT" sz="1600" dirty="0" err="1">
                <a:latin typeface="Calibri"/>
                <a:cs typeface="Calibri"/>
              </a:rPr>
              <a:t>Statistics</a:t>
            </a:r>
            <a:r>
              <a:rPr lang="it-IT" sz="1600" dirty="0">
                <a:latin typeface="Calibri"/>
                <a:cs typeface="Calibri"/>
              </a:rPr>
              <a:t>: </a:t>
            </a:r>
            <a:r>
              <a:rPr lang="it-IT" sz="1600" dirty="0" err="1">
                <a:latin typeface="Calibri"/>
                <a:cs typeface="Calibri"/>
              </a:rPr>
              <a:t>Month</a:t>
            </a:r>
            <a:r>
              <a:rPr lang="it-IT" sz="1600" dirty="0">
                <a:latin typeface="Calibri"/>
                <a:cs typeface="Calibri"/>
              </a:rPr>
              <a:t> 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         Minutes  Minutes</a:t>
            </a:r>
          </a:p>
          <a:p>
            <a:r>
              <a:rPr lang="en-US" sz="1200" b="0" dirty="0" smtClean="0">
                <a:latin typeface="Courier"/>
                <a:cs typeface="Courier"/>
              </a:rPr>
              <a:t>Month       </a:t>
            </a:r>
            <a:r>
              <a:rPr lang="en-US" sz="1200" b="0" dirty="0">
                <a:latin typeface="Courier"/>
                <a:cs typeface="Courier"/>
              </a:rPr>
              <a:t>Mean    </a:t>
            </a:r>
            <a:r>
              <a:rPr lang="en-US" sz="1200" b="0" dirty="0" err="1">
                <a:latin typeface="Courier"/>
                <a:cs typeface="Courier"/>
              </a:rPr>
              <a:t>StDev</a:t>
            </a:r>
            <a:r>
              <a:rPr lang="en-US" sz="1200" b="0" dirty="0">
                <a:latin typeface="Courier"/>
                <a:cs typeface="Courier"/>
              </a:rPr>
              <a:t>  Count</a:t>
            </a:r>
          </a:p>
          <a:p>
            <a:endParaRPr lang="en-US" sz="1200" b="0" dirty="0">
              <a:latin typeface="Courier"/>
              <a:cs typeface="Courier"/>
            </a:endParaRPr>
          </a:p>
          <a:p>
            <a:r>
              <a:rPr lang="en-US" sz="1200" b="0" dirty="0">
                <a:latin typeface="Courier"/>
                <a:cs typeface="Courier"/>
              </a:rPr>
              <a:t>1Jan       115.1    0.820      4</a:t>
            </a:r>
          </a:p>
          <a:p>
            <a:r>
              <a:rPr lang="en-US" sz="1200" b="0" dirty="0">
                <a:latin typeface="Courier"/>
                <a:cs typeface="Courier"/>
              </a:rPr>
              <a:t>2Feb       115.7    5.347      6</a:t>
            </a:r>
          </a:p>
          <a:p>
            <a:r>
              <a:rPr lang="en-US" sz="1200" b="0" dirty="0">
                <a:latin typeface="Courier"/>
                <a:cs typeface="Courier"/>
              </a:rPr>
              <a:t>3Mar       109.8    4.014     13</a:t>
            </a:r>
          </a:p>
          <a:p>
            <a:r>
              <a:rPr lang="en-US" sz="1200" b="0" dirty="0">
                <a:latin typeface="Courier"/>
                <a:cs typeface="Courier"/>
              </a:rPr>
              <a:t>4Apr       107.0    3.743      8</a:t>
            </a:r>
          </a:p>
          <a:p>
            <a:r>
              <a:rPr lang="en-US" sz="1200" b="0" dirty="0">
                <a:latin typeface="Courier"/>
                <a:cs typeface="Courier"/>
              </a:rPr>
              <a:t>5May       103.3    3.907      6</a:t>
            </a:r>
          </a:p>
          <a:p>
            <a:r>
              <a:rPr lang="fr-FR" sz="1200" b="0" dirty="0">
                <a:latin typeface="Courier"/>
                <a:cs typeface="Courier"/>
              </a:rPr>
              <a:t>6June      103.4    4.334      7</a:t>
            </a:r>
          </a:p>
          <a:p>
            <a:r>
              <a:rPr lang="en-US" sz="1200" b="0" dirty="0">
                <a:latin typeface="Courier"/>
                <a:cs typeface="Courier"/>
              </a:rPr>
              <a:t>7July      105.8    2.945     12</a:t>
            </a:r>
          </a:p>
          <a:p>
            <a:r>
              <a:rPr lang="sv-SE" sz="1200" b="0" dirty="0">
                <a:latin typeface="Courier"/>
                <a:cs typeface="Courier"/>
              </a:rPr>
              <a:t>All        108.0    5.502     </a:t>
            </a:r>
            <a:r>
              <a:rPr lang="sv-SE" sz="1200" b="0" dirty="0" smtClean="0">
                <a:latin typeface="Courier"/>
                <a:cs typeface="Courier"/>
              </a:rPr>
              <a:t>56</a:t>
            </a:r>
            <a:endParaRPr lang="sv-SE" sz="1200" b="0" dirty="0">
              <a:latin typeface="Courier"/>
              <a:cs typeface="Courier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35078" y="5173633"/>
            <a:ext cx="8254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0" dirty="0" smtClean="0">
                <a:latin typeface="Calibri"/>
                <a:cs typeface="Calibri"/>
              </a:rPr>
              <a:t>Il valore medio di Minutes, tempo di </a:t>
            </a:r>
            <a:r>
              <a:rPr lang="it-IT" sz="1800" b="0" i="1" dirty="0" err="1" smtClean="0">
                <a:latin typeface="Calibri"/>
                <a:cs typeface="Calibri"/>
              </a:rPr>
              <a:t>commuting</a:t>
            </a:r>
            <a:r>
              <a:rPr lang="it-IT" sz="1800" b="0" dirty="0" smtClean="0">
                <a:latin typeface="Calibri"/>
                <a:cs typeface="Calibri"/>
              </a:rPr>
              <a:t> (</a:t>
            </a:r>
            <a:r>
              <a:rPr lang="it-IT" sz="1200" b="0" dirty="0" smtClean="0">
                <a:latin typeface="Wingdings" charset="2"/>
                <a:cs typeface="Wingdings" charset="2"/>
              </a:rPr>
              <a:t>l</a:t>
            </a:r>
            <a:r>
              <a:rPr lang="it-IT" sz="1800" b="0" dirty="0" smtClean="0">
                <a:latin typeface="Calibri"/>
                <a:cs typeface="Calibri"/>
              </a:rPr>
              <a:t>), diminuisce progressivamente nei mesi </a:t>
            </a:r>
            <a:r>
              <a:rPr lang="it-IT" sz="1800" b="0" dirty="0" err="1" smtClean="0">
                <a:latin typeface="Calibri"/>
                <a:cs typeface="Calibri"/>
              </a:rPr>
              <a:t>Feb-May</a:t>
            </a:r>
            <a:r>
              <a:rPr lang="it-IT" sz="1800" b="0" dirty="0" smtClean="0">
                <a:latin typeface="Calibri"/>
                <a:cs typeface="Calibri"/>
              </a:rPr>
              <a:t>, rimane invariato a </a:t>
            </a:r>
            <a:r>
              <a:rPr lang="it-IT" sz="1800" b="0" dirty="0" err="1" smtClean="0">
                <a:latin typeface="Calibri"/>
                <a:cs typeface="Calibri"/>
              </a:rPr>
              <a:t>June</a:t>
            </a:r>
            <a:r>
              <a:rPr lang="it-IT" sz="1800" b="0" dirty="0" smtClean="0">
                <a:latin typeface="Calibri"/>
                <a:cs typeface="Calibri"/>
              </a:rPr>
              <a:t> e ricresce a </a:t>
            </a:r>
            <a:r>
              <a:rPr lang="it-IT" sz="1800" b="0" dirty="0" err="1" smtClean="0">
                <a:latin typeface="Calibri"/>
                <a:cs typeface="Calibri"/>
              </a:rPr>
              <a:t>July</a:t>
            </a:r>
            <a:r>
              <a:rPr lang="it-IT" sz="1800" b="0" dirty="0" smtClean="0">
                <a:latin typeface="Calibri"/>
                <a:cs typeface="Calibri"/>
              </a:rPr>
              <a:t>. La differenza fra massimo (116’) e minimo (103’) valore medio è di 13min circa; in altri termini da </a:t>
            </a:r>
            <a:r>
              <a:rPr lang="it-IT" sz="1800" b="0" dirty="0" err="1" smtClean="0">
                <a:latin typeface="Calibri"/>
                <a:cs typeface="Calibri"/>
              </a:rPr>
              <a:t>Feb</a:t>
            </a:r>
            <a:r>
              <a:rPr lang="it-IT" sz="1800" b="0" dirty="0" smtClean="0">
                <a:latin typeface="Calibri"/>
                <a:cs typeface="Calibri"/>
              </a:rPr>
              <a:t> a </a:t>
            </a:r>
            <a:r>
              <a:rPr lang="it-IT" sz="1800" b="0" dirty="0" err="1" smtClean="0">
                <a:latin typeface="Calibri"/>
                <a:cs typeface="Calibri"/>
              </a:rPr>
              <a:t>June</a:t>
            </a:r>
            <a:r>
              <a:rPr lang="it-IT" sz="1800" b="0" dirty="0" smtClean="0">
                <a:latin typeface="Calibri"/>
                <a:cs typeface="Calibri"/>
              </a:rPr>
              <a:t> la velocità media aumenta significativamente.   </a:t>
            </a:r>
            <a:endParaRPr lang="it-IT" sz="1800" b="0" dirty="0">
              <a:latin typeface="Calibri"/>
              <a:cs typeface="Calibri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638" y="1684341"/>
            <a:ext cx="48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1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1752"/>
            <a:ext cx="8229600" cy="842315"/>
          </a:xfrm>
        </p:spPr>
        <p:txBody>
          <a:bodyPr/>
          <a:lstStyle/>
          <a:p>
            <a:r>
              <a:rPr lang="it-IT" dirty="0"/>
              <a:t>Bike </a:t>
            </a:r>
            <a:r>
              <a:rPr lang="it-IT" dirty="0" err="1"/>
              <a:t>Commuting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93873" y="1093518"/>
            <a:ext cx="4903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err="1" smtClean="0">
                <a:latin typeface="+mn-lt"/>
              </a:rPr>
              <a:t>AvgSpeed</a:t>
            </a:r>
            <a:r>
              <a:rPr lang="it-IT" sz="2000" b="0" dirty="0" smtClean="0">
                <a:latin typeface="+mn-lt"/>
              </a:rPr>
              <a:t> versus </a:t>
            </a:r>
            <a:r>
              <a:rPr lang="it-IT" sz="2000" b="0" dirty="0" err="1" smtClean="0">
                <a:latin typeface="+mn-lt"/>
              </a:rPr>
              <a:t>Month</a:t>
            </a:r>
            <a:endParaRPr lang="it-IT" sz="2000" b="0" dirty="0">
              <a:latin typeface="+mn-lt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539" y="1531480"/>
            <a:ext cx="4860000" cy="3240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58595" y="1740222"/>
            <a:ext cx="3292487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400"/>
              </a:spcAft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800" b="0" dirty="0" err="1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Jan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800" b="0" dirty="0" err="1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Feb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= … = </a:t>
            </a:r>
            <a:r>
              <a:rPr lang="it-IT" sz="1800" b="0" dirty="0" err="1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July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lvl="0">
              <a:spcAft>
                <a:spcPts val="400"/>
              </a:spcAft>
            </a:pP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H1: Almeno un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Arial"/>
              </a:rPr>
              <a:t>i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è diverso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99803" y="4115389"/>
            <a:ext cx="826649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One</a:t>
            </a:r>
            <a:r>
              <a:rPr lang="it-IT" sz="1200" dirty="0"/>
              <a:t>-way ANOVA: </a:t>
            </a:r>
            <a:r>
              <a:rPr lang="it-IT" sz="1200" dirty="0" err="1"/>
              <a:t>AvgSpeed</a:t>
            </a:r>
            <a:r>
              <a:rPr lang="it-IT" sz="1200" dirty="0"/>
              <a:t> versus </a:t>
            </a:r>
            <a:r>
              <a:rPr lang="it-IT" sz="1200" dirty="0" err="1"/>
              <a:t>Month</a:t>
            </a:r>
            <a:r>
              <a:rPr lang="it-IT" sz="1200" dirty="0"/>
              <a:t> </a:t>
            </a:r>
          </a:p>
          <a:p>
            <a:endParaRPr lang="it-IT" sz="1200" dirty="0"/>
          </a:p>
          <a:p>
            <a:r>
              <a:rPr lang="it-IT" sz="1200" b="0" dirty="0" err="1" smtClean="0">
                <a:latin typeface="Courier"/>
                <a:cs typeface="Courier"/>
              </a:rPr>
              <a:t>Significance</a:t>
            </a:r>
            <a:r>
              <a:rPr lang="it-IT" sz="1200" b="0" dirty="0" smtClean="0">
                <a:latin typeface="Courier"/>
                <a:cs typeface="Courier"/>
              </a:rPr>
              <a:t> </a:t>
            </a:r>
            <a:r>
              <a:rPr lang="it-IT" sz="1200" b="0" dirty="0" err="1">
                <a:latin typeface="Courier"/>
                <a:cs typeface="Courier"/>
              </a:rPr>
              <a:t>level</a:t>
            </a:r>
            <a:r>
              <a:rPr lang="it-IT" sz="1200" b="0" dirty="0">
                <a:latin typeface="Courier"/>
                <a:cs typeface="Courier"/>
              </a:rPr>
              <a:t>      α = 0.05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 err="1" smtClean="0">
                <a:latin typeface="Courier"/>
                <a:cs typeface="Courier"/>
              </a:rPr>
              <a:t>Factor</a:t>
            </a:r>
            <a:r>
              <a:rPr lang="it-IT" sz="1200" b="0" dirty="0" smtClean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Levels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Values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en-US" sz="1200" b="0" dirty="0">
                <a:latin typeface="Courier"/>
                <a:cs typeface="Courier"/>
              </a:rPr>
              <a:t>Month        7  1Jan; 2Feb; 3Mar; 4Apr; 5May; 6June; 7July</a:t>
            </a:r>
          </a:p>
          <a:p>
            <a:endParaRPr lang="en-US" sz="1200" b="0" dirty="0">
              <a:latin typeface="Courier"/>
              <a:cs typeface="Courier"/>
            </a:endParaRPr>
          </a:p>
          <a:p>
            <a:r>
              <a:rPr lang="en-US" sz="1200" b="0" dirty="0">
                <a:latin typeface="Courier"/>
                <a:cs typeface="Courier"/>
              </a:rPr>
              <a:t>Analysis of Variance</a:t>
            </a:r>
          </a:p>
          <a:p>
            <a:endParaRPr lang="en-US" sz="1200" b="0" dirty="0">
              <a:latin typeface="Courier"/>
              <a:cs typeface="Courier"/>
            </a:endParaRPr>
          </a:p>
          <a:p>
            <a:r>
              <a:rPr lang="en-US" sz="1200" b="0" dirty="0">
                <a:latin typeface="Courier"/>
                <a:cs typeface="Courier"/>
              </a:rPr>
              <a:t>Source  DF  </a:t>
            </a:r>
            <a:r>
              <a:rPr lang="en-US" sz="1200" b="0" dirty="0" err="1">
                <a:latin typeface="Courier"/>
                <a:cs typeface="Courier"/>
              </a:rPr>
              <a:t>Adj</a:t>
            </a:r>
            <a:r>
              <a:rPr lang="en-US" sz="1200" b="0" dirty="0">
                <a:latin typeface="Courier"/>
                <a:cs typeface="Courier"/>
              </a:rPr>
              <a:t> SS  </a:t>
            </a:r>
            <a:r>
              <a:rPr lang="en-US" sz="1200" b="0" dirty="0" err="1">
                <a:latin typeface="Courier"/>
                <a:cs typeface="Courier"/>
              </a:rPr>
              <a:t>Adj</a:t>
            </a:r>
            <a:r>
              <a:rPr lang="en-US" sz="1200" b="0" dirty="0">
                <a:latin typeface="Courier"/>
                <a:cs typeface="Courier"/>
              </a:rPr>
              <a:t> MS  F-Value  P-Value</a:t>
            </a:r>
          </a:p>
          <a:p>
            <a:r>
              <a:rPr lang="en-US" sz="1200" b="0" dirty="0">
                <a:latin typeface="Courier"/>
                <a:cs typeface="Courier"/>
              </a:rPr>
              <a:t>Month    6   14.88  2.4798     8.71    0.000</a:t>
            </a:r>
          </a:p>
          <a:p>
            <a:r>
              <a:rPr lang="en-US" sz="1200" b="0" dirty="0">
                <a:latin typeface="Courier"/>
                <a:cs typeface="Courier"/>
              </a:rPr>
              <a:t>Error   49   13.94  0.2846</a:t>
            </a:r>
          </a:p>
          <a:p>
            <a:r>
              <a:rPr lang="en-US" sz="1200" b="0" dirty="0">
                <a:latin typeface="Courier"/>
                <a:cs typeface="Courier"/>
              </a:rPr>
              <a:t>Total   55   </a:t>
            </a:r>
            <a:r>
              <a:rPr lang="en-US" sz="1200" b="0" dirty="0" smtClean="0">
                <a:latin typeface="Courier"/>
                <a:cs typeface="Courier"/>
              </a:rPr>
              <a:t>28.82</a:t>
            </a:r>
            <a:endParaRPr lang="en-US" sz="1200" b="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82380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5441" y="309993"/>
            <a:ext cx="8229600" cy="748250"/>
          </a:xfrm>
        </p:spPr>
        <p:txBody>
          <a:bodyPr/>
          <a:lstStyle/>
          <a:p>
            <a:r>
              <a:rPr lang="it-IT" dirty="0" smtClean="0"/>
              <a:t>Studenti SM – BMI vs Genere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63" y="1355105"/>
            <a:ext cx="3780000" cy="252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064" y="1355105"/>
            <a:ext cx="3780000" cy="2520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46837" y="4162421"/>
            <a:ext cx="776086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+mn-lt"/>
              </a:rPr>
              <a:t>Descriptive</a:t>
            </a:r>
            <a:r>
              <a:rPr lang="it-IT" sz="1400" dirty="0">
                <a:latin typeface="+mn-lt"/>
              </a:rPr>
              <a:t> </a:t>
            </a:r>
            <a:r>
              <a:rPr lang="it-IT" sz="1400" dirty="0" err="1">
                <a:latin typeface="+mn-lt"/>
              </a:rPr>
              <a:t>Statistics</a:t>
            </a:r>
            <a:r>
              <a:rPr lang="it-IT" sz="1400" dirty="0">
                <a:latin typeface="+mn-lt"/>
              </a:rPr>
              <a:t>: IMC </a:t>
            </a:r>
          </a:p>
          <a:p>
            <a:endParaRPr lang="it-IT" sz="120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                  Total</a:t>
            </a:r>
          </a:p>
          <a:p>
            <a:r>
              <a:rPr lang="it-IT" sz="1200" b="0" dirty="0" err="1">
                <a:latin typeface="Courier"/>
                <a:cs typeface="Courier"/>
              </a:rPr>
              <a:t>Variable</a:t>
            </a:r>
            <a:r>
              <a:rPr lang="it-IT" sz="1200" b="0" dirty="0">
                <a:latin typeface="Courier"/>
                <a:cs typeface="Courier"/>
              </a:rPr>
              <a:t>  Genere  </a:t>
            </a:r>
            <a:r>
              <a:rPr lang="it-IT" sz="1200" b="0" dirty="0" err="1">
                <a:latin typeface="Courier"/>
                <a:cs typeface="Courier"/>
              </a:rPr>
              <a:t>Count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StDev</a:t>
            </a:r>
            <a:r>
              <a:rPr lang="it-IT" sz="1200" b="0" dirty="0">
                <a:latin typeface="Courier"/>
                <a:cs typeface="Courier"/>
              </a:rPr>
              <a:t>  Minimum      Q1  </a:t>
            </a:r>
            <a:r>
              <a:rPr lang="it-IT" sz="1200" b="0" dirty="0" err="1">
                <a:latin typeface="Courier"/>
                <a:cs typeface="Courier"/>
              </a:rPr>
              <a:t>Median</a:t>
            </a:r>
            <a:r>
              <a:rPr lang="it-IT" sz="1200" b="0" dirty="0">
                <a:latin typeface="Courier"/>
                <a:cs typeface="Courier"/>
              </a:rPr>
              <a:t>      Q3  Maximum</a:t>
            </a:r>
          </a:p>
          <a:p>
            <a:r>
              <a:rPr lang="it-IT" sz="1200" b="0" dirty="0">
                <a:latin typeface="Courier"/>
                <a:cs typeface="Courier"/>
              </a:rPr>
              <a:t>IMC       1          57  22.200  2.040   18.653  20.496  22.047  23.598   29.159</a:t>
            </a:r>
          </a:p>
          <a:p>
            <a:r>
              <a:rPr lang="it-IT" sz="1200" b="0" dirty="0">
                <a:latin typeface="Courier"/>
                <a:cs typeface="Courier"/>
              </a:rPr>
              <a:t>          2          35  20.360  2.014   16.725  19.368  20.175  21.434   </a:t>
            </a:r>
            <a:r>
              <a:rPr lang="it-IT" sz="1200" b="0" dirty="0" smtClean="0">
                <a:latin typeface="Courier"/>
                <a:cs typeface="Courier"/>
              </a:rPr>
              <a:t>26.452</a:t>
            </a:r>
            <a:endParaRPr lang="it-IT" sz="1200" b="0" dirty="0">
              <a:latin typeface="Courier"/>
              <a:cs typeface="Courier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2751578" y="4691551"/>
            <a:ext cx="3633028" cy="917144"/>
            <a:chOff x="2798614" y="5103081"/>
            <a:chExt cx="3633028" cy="917144"/>
          </a:xfrm>
        </p:grpSpPr>
        <p:sp>
          <p:nvSpPr>
            <p:cNvPr id="7" name="Rettangolo 6"/>
            <p:cNvSpPr/>
            <p:nvPr/>
          </p:nvSpPr>
          <p:spPr>
            <a:xfrm>
              <a:off x="2798614" y="5103081"/>
              <a:ext cx="740809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>
              <a:off x="5690833" y="5103081"/>
              <a:ext cx="740809" cy="917144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0687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7030"/>
            <a:ext cx="8229600" cy="990600"/>
          </a:xfrm>
        </p:spPr>
        <p:txBody>
          <a:bodyPr/>
          <a:lstStyle/>
          <a:p>
            <a:r>
              <a:rPr lang="it-IT" dirty="0"/>
              <a:t>Studenti SM – BMI vs Genere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6284" y="3456934"/>
            <a:ext cx="801955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+mn-lt"/>
              </a:rPr>
              <a:t>Two</a:t>
            </a:r>
            <a:r>
              <a:rPr lang="it-IT" sz="1400" dirty="0">
                <a:latin typeface="+mn-lt"/>
              </a:rPr>
              <a:t>-Sample T-Test and CI: IMC; Genere </a:t>
            </a:r>
          </a:p>
          <a:p>
            <a:endParaRPr lang="it-IT" sz="1000" b="0" dirty="0">
              <a:latin typeface="+mn-lt"/>
            </a:endParaRPr>
          </a:p>
          <a:p>
            <a:r>
              <a:rPr lang="it-IT" sz="1200" b="0" dirty="0" err="1">
                <a:latin typeface="Courier"/>
                <a:cs typeface="Courier"/>
              </a:rPr>
              <a:t>Two</a:t>
            </a:r>
            <a:r>
              <a:rPr lang="it-IT" sz="1200" b="0" dirty="0">
                <a:latin typeface="Courier"/>
                <a:cs typeface="Courier"/>
              </a:rPr>
              <a:t>-sample T for IMC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Genere   </a:t>
            </a:r>
            <a:r>
              <a:rPr lang="it-IT" sz="1200" b="0" dirty="0" err="1">
                <a:latin typeface="Courier"/>
                <a:cs typeface="Courier"/>
              </a:rPr>
              <a:t>N</a:t>
            </a:r>
            <a:r>
              <a:rPr lang="it-IT" sz="1200" b="0" dirty="0">
                <a:latin typeface="Courier"/>
                <a:cs typeface="Courier"/>
              </a:rPr>
              <a:t>  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StDev</a:t>
            </a:r>
            <a:r>
              <a:rPr lang="it-IT" sz="1200" b="0" dirty="0">
                <a:latin typeface="Courier"/>
                <a:cs typeface="Courier"/>
              </a:rPr>
              <a:t>  SE </a:t>
            </a:r>
            <a:r>
              <a:rPr lang="it-IT" sz="1200" b="0" dirty="0" err="1">
                <a:latin typeface="Courier"/>
                <a:cs typeface="Courier"/>
              </a:rPr>
              <a:t>Mean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1       57  22.20   2.04     0.27</a:t>
            </a:r>
          </a:p>
          <a:p>
            <a:r>
              <a:rPr lang="it-IT" sz="1200" b="0" dirty="0">
                <a:latin typeface="Courier"/>
                <a:cs typeface="Courier"/>
              </a:rPr>
              <a:t>2       35  20.36   2.01     0.34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el-GR" sz="1200" b="0" dirty="0">
                <a:latin typeface="Courier"/>
                <a:cs typeface="Courier"/>
              </a:rPr>
              <a:t>Difference = μ (1) - μ (2)</a:t>
            </a:r>
          </a:p>
          <a:p>
            <a:r>
              <a:rPr lang="it-IT" sz="1200" b="0" dirty="0">
                <a:latin typeface="Courier"/>
                <a:cs typeface="Courier"/>
              </a:rPr>
              <a:t>Estimate for </a:t>
            </a:r>
            <a:r>
              <a:rPr lang="it-IT" sz="1200" b="0" dirty="0" err="1">
                <a:latin typeface="Courier"/>
                <a:cs typeface="Courier"/>
              </a:rPr>
              <a:t>difference</a:t>
            </a:r>
            <a:r>
              <a:rPr lang="it-IT" sz="1200" b="0" dirty="0">
                <a:latin typeface="Courier"/>
                <a:cs typeface="Courier"/>
              </a:rPr>
              <a:t>:  1.839</a:t>
            </a:r>
          </a:p>
          <a:p>
            <a:r>
              <a:rPr lang="en-US" sz="1200" b="0" dirty="0">
                <a:latin typeface="Courier"/>
                <a:cs typeface="Courier"/>
              </a:rPr>
              <a:t>95% CI for difference:  (0.973; 2.706)</a:t>
            </a:r>
          </a:p>
          <a:p>
            <a:r>
              <a:rPr lang="en-US" sz="1200" b="0" dirty="0">
                <a:latin typeface="Courier"/>
                <a:cs typeface="Courier"/>
              </a:rPr>
              <a:t>T-Test of difference = 0 (</a:t>
            </a:r>
            <a:r>
              <a:rPr lang="en-US" sz="1200" b="0" dirty="0" err="1">
                <a:latin typeface="Courier"/>
                <a:cs typeface="Courier"/>
              </a:rPr>
              <a:t>vs</a:t>
            </a:r>
            <a:r>
              <a:rPr lang="en-US" sz="1200" b="0" dirty="0">
                <a:latin typeface="Courier"/>
                <a:cs typeface="Courier"/>
              </a:rPr>
              <a:t> ≠): T-Value = 4.23  P-Value = 0.000  DF = </a:t>
            </a:r>
            <a:r>
              <a:rPr lang="en-US" sz="1200" b="0" dirty="0" smtClean="0">
                <a:latin typeface="Courier"/>
                <a:cs typeface="Courier"/>
              </a:rPr>
              <a:t>72</a:t>
            </a:r>
            <a:endParaRPr lang="en-US" sz="1200" b="0" dirty="0">
              <a:latin typeface="Courier"/>
              <a:cs typeface="Courier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40909" y="1281649"/>
            <a:ext cx="2633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latin typeface="+mn-lt"/>
              </a:rPr>
              <a:t>H0: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Male</a:t>
            </a:r>
            <a:r>
              <a:rPr lang="it-IT" sz="2000" b="0" dirty="0" smtClean="0">
                <a:latin typeface="+mn-lt"/>
              </a:rPr>
              <a:t> =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Female</a:t>
            </a:r>
            <a:endParaRPr lang="it-IT" sz="2000" b="0" baseline="-25000" dirty="0" smtClean="0">
              <a:latin typeface="Calibri"/>
              <a:cs typeface="Calibri"/>
            </a:endParaRPr>
          </a:p>
          <a:p>
            <a:r>
              <a:rPr lang="it-IT" sz="2000" b="0" dirty="0" smtClean="0">
                <a:latin typeface="+mn-lt"/>
              </a:rPr>
              <a:t>H1: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Male</a:t>
            </a:r>
            <a:r>
              <a:rPr lang="it-IT" sz="2000" b="0" dirty="0" smtClean="0"/>
              <a:t> ≠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m</a:t>
            </a:r>
            <a:r>
              <a:rPr lang="it-IT" sz="2000" b="0" baseline="-25000" dirty="0" err="1" smtClean="0">
                <a:latin typeface="Calibri"/>
                <a:cs typeface="Calibri"/>
              </a:rPr>
              <a:t>Female</a:t>
            </a:r>
            <a:endParaRPr lang="it-IT" sz="2000" b="0" baseline="-25000" dirty="0">
              <a:latin typeface="Calibri"/>
              <a:cs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914" y="1590271"/>
            <a:ext cx="48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9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71766"/>
          </a:xfrm>
        </p:spPr>
        <p:txBody>
          <a:bodyPr/>
          <a:lstStyle/>
          <a:p>
            <a:r>
              <a:rPr lang="it-IT" dirty="0"/>
              <a:t>Studenti SM – BMI </a:t>
            </a:r>
            <a:r>
              <a:rPr lang="it-IT" dirty="0" smtClean="0"/>
              <a:t>Male vs Attività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396" y="1460930"/>
            <a:ext cx="4860000" cy="324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35078" y="1469782"/>
            <a:ext cx="3292487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400"/>
              </a:spcAft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1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2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3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lvl="0">
              <a:spcAft>
                <a:spcPts val="400"/>
              </a:spcAft>
            </a:pP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H1: Almeno un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Arial"/>
              </a:rPr>
              <a:t>i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è diverso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5632" y="3703848"/>
            <a:ext cx="825473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+mn-lt"/>
              </a:rPr>
              <a:t>One</a:t>
            </a:r>
            <a:r>
              <a:rPr lang="it-IT" sz="1400" dirty="0">
                <a:latin typeface="+mn-lt"/>
              </a:rPr>
              <a:t>-way ANOVA: IMC versus Attività </a:t>
            </a:r>
          </a:p>
          <a:p>
            <a:endParaRPr lang="it-IT" sz="1200" dirty="0">
              <a:latin typeface="+mn-lt"/>
            </a:endParaRPr>
          </a:p>
          <a:p>
            <a:r>
              <a:rPr lang="it-IT" sz="1200" b="0" dirty="0" err="1" smtClean="0">
                <a:latin typeface="Courier"/>
                <a:cs typeface="Courier"/>
              </a:rPr>
              <a:t>Significance</a:t>
            </a:r>
            <a:r>
              <a:rPr lang="it-IT" sz="1200" b="0" dirty="0" smtClean="0">
                <a:latin typeface="Courier"/>
                <a:cs typeface="Courier"/>
              </a:rPr>
              <a:t> </a:t>
            </a:r>
            <a:r>
              <a:rPr lang="it-IT" sz="1200" b="0" dirty="0" err="1">
                <a:latin typeface="Courier"/>
                <a:cs typeface="Courier"/>
              </a:rPr>
              <a:t>level</a:t>
            </a:r>
            <a:r>
              <a:rPr lang="it-IT" sz="1200" b="0" dirty="0">
                <a:latin typeface="Courier"/>
                <a:cs typeface="Courier"/>
              </a:rPr>
              <a:t>      α = 0.05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 err="1">
                <a:latin typeface="Courier"/>
                <a:cs typeface="Courier"/>
              </a:rPr>
              <a:t>Factor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Levels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Values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Attività       3  1; 2; 3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Analysis of </a:t>
            </a:r>
            <a:r>
              <a:rPr lang="it-IT" sz="1200" b="0" dirty="0" err="1">
                <a:latin typeface="Courier"/>
                <a:cs typeface="Courier"/>
              </a:rPr>
              <a:t>Variance</a:t>
            </a:r>
            <a:endParaRPr lang="it-IT" sz="1200" b="0" dirty="0">
              <a:latin typeface="Courier"/>
              <a:cs typeface="Courier"/>
            </a:endParaRP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Source    DF   </a:t>
            </a:r>
            <a:r>
              <a:rPr lang="it-IT" sz="1200" b="0" dirty="0" err="1">
                <a:latin typeface="Courier"/>
                <a:cs typeface="Courier"/>
              </a:rPr>
              <a:t>Adj</a:t>
            </a:r>
            <a:r>
              <a:rPr lang="it-IT" sz="1200" b="0" dirty="0">
                <a:latin typeface="Courier"/>
                <a:cs typeface="Courier"/>
              </a:rPr>
              <a:t> SS  </a:t>
            </a:r>
            <a:r>
              <a:rPr lang="it-IT" sz="1200" b="0" dirty="0" err="1">
                <a:latin typeface="Courier"/>
                <a:cs typeface="Courier"/>
              </a:rPr>
              <a:t>Adj</a:t>
            </a:r>
            <a:r>
              <a:rPr lang="it-IT" sz="1200" b="0" dirty="0">
                <a:latin typeface="Courier"/>
                <a:cs typeface="Courier"/>
              </a:rPr>
              <a:t> MS  </a:t>
            </a:r>
            <a:r>
              <a:rPr lang="it-IT" sz="1200" b="0" dirty="0" err="1">
                <a:latin typeface="Courier"/>
                <a:cs typeface="Courier"/>
              </a:rPr>
              <a:t>F</a:t>
            </a:r>
            <a:r>
              <a:rPr lang="it-IT" sz="1200" b="0" dirty="0">
                <a:latin typeface="Courier"/>
                <a:cs typeface="Courier"/>
              </a:rPr>
              <a:t>-Value  </a:t>
            </a:r>
            <a:r>
              <a:rPr lang="it-IT" sz="1200" b="0" dirty="0" err="1">
                <a:latin typeface="Courier"/>
                <a:cs typeface="Courier"/>
              </a:rPr>
              <a:t>P</a:t>
            </a:r>
            <a:r>
              <a:rPr lang="it-IT" sz="1200" b="0" dirty="0">
                <a:latin typeface="Courier"/>
                <a:cs typeface="Courier"/>
              </a:rPr>
              <a:t>-Value</a:t>
            </a:r>
          </a:p>
          <a:p>
            <a:r>
              <a:rPr lang="it-IT" sz="1200" b="0" dirty="0">
                <a:latin typeface="Courier"/>
                <a:cs typeface="Courier"/>
              </a:rPr>
              <a:t>Attività   2    8.173   4.087     0.98    0.382</a:t>
            </a:r>
          </a:p>
          <a:p>
            <a:r>
              <a:rPr lang="it-IT" sz="1200" b="0" dirty="0" err="1">
                <a:latin typeface="Courier"/>
                <a:cs typeface="Courier"/>
              </a:rPr>
              <a:t>Error</a:t>
            </a:r>
            <a:r>
              <a:rPr lang="it-IT" sz="1200" b="0" dirty="0">
                <a:latin typeface="Courier"/>
                <a:cs typeface="Courier"/>
              </a:rPr>
              <a:t>     54  224.962   4.166</a:t>
            </a:r>
          </a:p>
          <a:p>
            <a:r>
              <a:rPr lang="it-IT" sz="1200" b="0" dirty="0">
                <a:latin typeface="Courier"/>
                <a:cs typeface="Courier"/>
              </a:rPr>
              <a:t>Total     56  </a:t>
            </a:r>
            <a:r>
              <a:rPr lang="it-IT" sz="1200" b="0" dirty="0" smtClean="0">
                <a:latin typeface="Courier"/>
                <a:cs typeface="Courier"/>
              </a:rPr>
              <a:t>233.135</a:t>
            </a:r>
            <a:endParaRPr lang="it-IT" sz="1200" b="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40208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Studenti SM – BMI </a:t>
            </a:r>
            <a:r>
              <a:rPr lang="it-IT" dirty="0" smtClean="0"/>
              <a:t>Male </a:t>
            </a:r>
            <a:r>
              <a:rPr lang="it-IT" dirty="0"/>
              <a:t>vs Attività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35078" y="1469782"/>
            <a:ext cx="3292487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400"/>
              </a:spcAft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1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2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3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lvl="0">
              <a:spcAft>
                <a:spcPts val="400"/>
              </a:spcAft>
            </a:pP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H1: Almeno un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Arial"/>
              </a:rPr>
              <a:t>i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è diverso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5632" y="3833186"/>
            <a:ext cx="825473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+mn-lt"/>
              </a:rPr>
              <a:t>One</a:t>
            </a:r>
            <a:r>
              <a:rPr lang="it-IT" sz="1400" dirty="0">
                <a:latin typeface="+mn-lt"/>
              </a:rPr>
              <a:t>-way ANOVA: IMC versus Attività </a:t>
            </a:r>
          </a:p>
          <a:p>
            <a:endParaRPr lang="it-IT" sz="1200" dirty="0">
              <a:latin typeface="+mn-lt"/>
            </a:endParaRPr>
          </a:p>
          <a:p>
            <a:r>
              <a:rPr lang="it-IT" sz="1200" b="0" dirty="0" err="1" smtClean="0">
                <a:latin typeface="Courier"/>
                <a:cs typeface="Courier"/>
              </a:rPr>
              <a:t>Significance</a:t>
            </a:r>
            <a:r>
              <a:rPr lang="it-IT" sz="1200" b="0" dirty="0" smtClean="0">
                <a:latin typeface="Courier"/>
                <a:cs typeface="Courier"/>
              </a:rPr>
              <a:t> </a:t>
            </a:r>
            <a:r>
              <a:rPr lang="it-IT" sz="1200" b="0" dirty="0" err="1">
                <a:latin typeface="Courier"/>
                <a:cs typeface="Courier"/>
              </a:rPr>
              <a:t>level</a:t>
            </a:r>
            <a:r>
              <a:rPr lang="it-IT" sz="1200" b="0" dirty="0">
                <a:latin typeface="Courier"/>
                <a:cs typeface="Courier"/>
              </a:rPr>
              <a:t>      α = 0.05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 err="1">
                <a:latin typeface="Courier"/>
                <a:cs typeface="Courier"/>
              </a:rPr>
              <a:t>Factor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Levels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Values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Attività       3  1; 2; 3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Analysis of </a:t>
            </a:r>
            <a:r>
              <a:rPr lang="it-IT" sz="1200" b="0" dirty="0" err="1">
                <a:latin typeface="Courier"/>
                <a:cs typeface="Courier"/>
              </a:rPr>
              <a:t>Variance</a:t>
            </a:r>
            <a:endParaRPr lang="it-IT" sz="1200" b="0" dirty="0">
              <a:latin typeface="Courier"/>
              <a:cs typeface="Courier"/>
            </a:endParaRP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Source    DF   </a:t>
            </a:r>
            <a:r>
              <a:rPr lang="it-IT" sz="1200" b="0" dirty="0" err="1">
                <a:latin typeface="Courier"/>
                <a:cs typeface="Courier"/>
              </a:rPr>
              <a:t>Adj</a:t>
            </a:r>
            <a:r>
              <a:rPr lang="it-IT" sz="1200" b="0" dirty="0">
                <a:latin typeface="Courier"/>
                <a:cs typeface="Courier"/>
              </a:rPr>
              <a:t> SS  </a:t>
            </a:r>
            <a:r>
              <a:rPr lang="it-IT" sz="1200" b="0" dirty="0" err="1">
                <a:latin typeface="Courier"/>
                <a:cs typeface="Courier"/>
              </a:rPr>
              <a:t>Adj</a:t>
            </a:r>
            <a:r>
              <a:rPr lang="it-IT" sz="1200" b="0" dirty="0">
                <a:latin typeface="Courier"/>
                <a:cs typeface="Courier"/>
              </a:rPr>
              <a:t> MS  </a:t>
            </a:r>
            <a:r>
              <a:rPr lang="it-IT" sz="1200" b="0" dirty="0" err="1">
                <a:latin typeface="Courier"/>
                <a:cs typeface="Courier"/>
              </a:rPr>
              <a:t>F</a:t>
            </a:r>
            <a:r>
              <a:rPr lang="it-IT" sz="1200" b="0" dirty="0">
                <a:latin typeface="Courier"/>
                <a:cs typeface="Courier"/>
              </a:rPr>
              <a:t>-Value  </a:t>
            </a:r>
            <a:r>
              <a:rPr lang="it-IT" sz="1200" b="0" dirty="0" err="1">
                <a:latin typeface="Courier"/>
                <a:cs typeface="Courier"/>
              </a:rPr>
              <a:t>P</a:t>
            </a:r>
            <a:r>
              <a:rPr lang="it-IT" sz="1200" b="0" dirty="0">
                <a:latin typeface="Courier"/>
                <a:cs typeface="Courier"/>
              </a:rPr>
              <a:t>-Value</a:t>
            </a:r>
          </a:p>
          <a:p>
            <a:r>
              <a:rPr lang="it-IT" sz="1200" b="0" dirty="0">
                <a:latin typeface="Courier"/>
                <a:cs typeface="Courier"/>
              </a:rPr>
              <a:t>Attività   2    8.173   4.087     0.98    0.382</a:t>
            </a:r>
          </a:p>
          <a:p>
            <a:r>
              <a:rPr lang="it-IT" sz="1200" b="0" dirty="0" err="1">
                <a:latin typeface="Courier"/>
                <a:cs typeface="Courier"/>
              </a:rPr>
              <a:t>Error</a:t>
            </a:r>
            <a:r>
              <a:rPr lang="it-IT" sz="1200" b="0" dirty="0">
                <a:latin typeface="Courier"/>
                <a:cs typeface="Courier"/>
              </a:rPr>
              <a:t>     54  224.962   4.166</a:t>
            </a:r>
          </a:p>
          <a:p>
            <a:r>
              <a:rPr lang="it-IT" sz="1200" b="0" dirty="0">
                <a:latin typeface="Courier"/>
                <a:cs typeface="Courier"/>
              </a:rPr>
              <a:t>Total     56  </a:t>
            </a:r>
            <a:r>
              <a:rPr lang="it-IT" sz="1200" b="0" dirty="0" smtClean="0">
                <a:latin typeface="Courier"/>
                <a:cs typeface="Courier"/>
              </a:rPr>
              <a:t>233.135</a:t>
            </a:r>
            <a:endParaRPr lang="it-IT" sz="1200" b="0" dirty="0">
              <a:latin typeface="Courier"/>
              <a:cs typeface="Courier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88" y="1578513"/>
            <a:ext cx="48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4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041"/>
          </a:xfrm>
        </p:spPr>
        <p:txBody>
          <a:bodyPr/>
          <a:lstStyle/>
          <a:p>
            <a:r>
              <a:rPr lang="it-IT" dirty="0"/>
              <a:t>Studenti SM – BMI </a:t>
            </a:r>
            <a:r>
              <a:rPr lang="it-IT" dirty="0" err="1" smtClean="0"/>
              <a:t>Female</a:t>
            </a:r>
            <a:r>
              <a:rPr lang="it-IT" dirty="0" smtClean="0"/>
              <a:t> </a:t>
            </a:r>
            <a:r>
              <a:rPr lang="it-IT" dirty="0"/>
              <a:t>vs Attività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35078" y="1469782"/>
            <a:ext cx="3292487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400"/>
              </a:spcAft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H0: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1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2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3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  <a:p>
            <a:pPr lvl="0">
              <a:spcAft>
                <a:spcPts val="400"/>
              </a:spcAft>
            </a:pP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H1: Almeno un </a:t>
            </a:r>
            <a:r>
              <a:rPr lang="it-IT" sz="18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baseline="-25000" dirty="0" smtClean="0">
                <a:solidFill>
                  <a:srgbClr val="292934"/>
                </a:solidFill>
                <a:latin typeface="Arial"/>
              </a:rPr>
              <a:t>i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è diverso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5632" y="3962524"/>
            <a:ext cx="825473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+mn-lt"/>
              </a:rPr>
              <a:t>One</a:t>
            </a:r>
            <a:r>
              <a:rPr lang="it-IT" sz="1400" dirty="0">
                <a:latin typeface="+mn-lt"/>
              </a:rPr>
              <a:t>-way ANOVA: IMC versus Attività </a:t>
            </a:r>
          </a:p>
          <a:p>
            <a:endParaRPr lang="it-IT" sz="1200" dirty="0">
              <a:latin typeface="+mn-lt"/>
            </a:endParaRPr>
          </a:p>
          <a:p>
            <a:r>
              <a:rPr lang="it-IT" sz="1200" b="0" dirty="0" err="1" smtClean="0">
                <a:latin typeface="Courier"/>
                <a:cs typeface="Courier"/>
              </a:rPr>
              <a:t>Significance</a:t>
            </a:r>
            <a:r>
              <a:rPr lang="it-IT" sz="1200" b="0" dirty="0" smtClean="0">
                <a:latin typeface="Courier"/>
                <a:cs typeface="Courier"/>
              </a:rPr>
              <a:t> </a:t>
            </a:r>
            <a:r>
              <a:rPr lang="it-IT" sz="1200" b="0" dirty="0" err="1">
                <a:latin typeface="Courier"/>
                <a:cs typeface="Courier"/>
              </a:rPr>
              <a:t>level</a:t>
            </a:r>
            <a:r>
              <a:rPr lang="it-IT" sz="1200" b="0" dirty="0">
                <a:latin typeface="Courier"/>
                <a:cs typeface="Courier"/>
              </a:rPr>
              <a:t>      α = 0.05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 err="1">
                <a:latin typeface="Courier"/>
                <a:cs typeface="Courier"/>
              </a:rPr>
              <a:t>Factor</a:t>
            </a:r>
            <a:r>
              <a:rPr lang="it-IT" sz="1200" b="0" dirty="0">
                <a:latin typeface="Courier"/>
                <a:cs typeface="Courier"/>
              </a:rPr>
              <a:t>    </a:t>
            </a:r>
            <a:r>
              <a:rPr lang="it-IT" sz="1200" b="0" dirty="0" err="1">
                <a:latin typeface="Courier"/>
                <a:cs typeface="Courier"/>
              </a:rPr>
              <a:t>Levels</a:t>
            </a:r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b="0" dirty="0" err="1">
                <a:latin typeface="Courier"/>
                <a:cs typeface="Courier"/>
              </a:rPr>
              <a:t>Values</a:t>
            </a:r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Attività       3  1; 2; 3</a:t>
            </a:r>
          </a:p>
          <a:p>
            <a:endParaRPr lang="it-IT" sz="1200" b="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 New"/>
              </a:rPr>
              <a:t>Analysis of </a:t>
            </a:r>
            <a:r>
              <a:rPr lang="it-IT" sz="1200" b="0" dirty="0" err="1">
                <a:latin typeface="Courier New"/>
              </a:rPr>
              <a:t>Variance</a:t>
            </a:r>
            <a:endParaRPr lang="it-IT" sz="1200" b="0" dirty="0">
              <a:latin typeface="Courier New"/>
            </a:endParaRPr>
          </a:p>
          <a:p>
            <a:endParaRPr lang="it-IT" sz="1200" b="0" dirty="0">
              <a:latin typeface="Courier New"/>
            </a:endParaRPr>
          </a:p>
          <a:p>
            <a:r>
              <a:rPr lang="it-IT" sz="1200" dirty="0">
                <a:latin typeface="Courier New"/>
              </a:rPr>
              <a:t>Source    DF   </a:t>
            </a:r>
            <a:r>
              <a:rPr lang="it-IT" sz="1200" dirty="0" err="1">
                <a:latin typeface="Courier New"/>
              </a:rPr>
              <a:t>Adj</a:t>
            </a:r>
            <a:r>
              <a:rPr lang="it-IT" sz="1200" dirty="0">
                <a:latin typeface="Courier New"/>
              </a:rPr>
              <a:t> SS   </a:t>
            </a:r>
            <a:r>
              <a:rPr lang="it-IT" sz="1200" dirty="0" err="1">
                <a:latin typeface="Courier New"/>
              </a:rPr>
              <a:t>Adj</a:t>
            </a:r>
            <a:r>
              <a:rPr lang="it-IT" sz="1200" dirty="0">
                <a:latin typeface="Courier New"/>
              </a:rPr>
              <a:t> MS  </a:t>
            </a:r>
            <a:r>
              <a:rPr lang="it-IT" sz="1200" dirty="0" err="1">
                <a:latin typeface="Courier New"/>
              </a:rPr>
              <a:t>F</a:t>
            </a:r>
            <a:r>
              <a:rPr lang="it-IT" sz="1200" dirty="0">
                <a:latin typeface="Courier New"/>
              </a:rPr>
              <a:t>-Value  </a:t>
            </a:r>
            <a:r>
              <a:rPr lang="it-IT" sz="1200" dirty="0" err="1">
                <a:latin typeface="Courier New"/>
              </a:rPr>
              <a:t>P</a:t>
            </a:r>
            <a:r>
              <a:rPr lang="it-IT" sz="1200" dirty="0">
                <a:latin typeface="Courier New"/>
              </a:rPr>
              <a:t>-Value</a:t>
            </a:r>
          </a:p>
          <a:p>
            <a:r>
              <a:rPr lang="it-IT" sz="1200" dirty="0">
                <a:latin typeface="Courier New"/>
              </a:rPr>
              <a:t>Attività   2    0.084  0.04182     0.01    0.990</a:t>
            </a:r>
          </a:p>
          <a:p>
            <a:r>
              <a:rPr lang="it-IT" sz="1200" b="0" dirty="0" err="1">
                <a:latin typeface="Courier New"/>
              </a:rPr>
              <a:t>Error</a:t>
            </a:r>
            <a:r>
              <a:rPr lang="it-IT" sz="1200" b="0" dirty="0">
                <a:latin typeface="Courier New"/>
              </a:rPr>
              <a:t>     32  137.854  4.30794</a:t>
            </a:r>
          </a:p>
          <a:p>
            <a:r>
              <a:rPr lang="it-IT" sz="1200" b="0" dirty="0">
                <a:latin typeface="Courier New"/>
              </a:rPr>
              <a:t>Total     34  </a:t>
            </a:r>
            <a:r>
              <a:rPr lang="it-IT" sz="1200" b="0" dirty="0" smtClean="0">
                <a:latin typeface="Courier New"/>
              </a:rPr>
              <a:t>137.938</a:t>
            </a:r>
            <a:endParaRPr lang="it-IT" sz="1200" b="0" dirty="0">
              <a:latin typeface="Courier New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949" y="1519721"/>
            <a:ext cx="48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7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Ipotesi Nulla ed Alternativa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70158" y="5027982"/>
            <a:ext cx="3959999" cy="828000"/>
          </a:xfrm>
          <a:prstGeom prst="rect">
            <a:avLst/>
          </a:prstGeom>
          <a:solidFill>
            <a:srgbClr val="FFF5A3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Non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vi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è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sufficiente evidenza sperimentale per dire che l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etichetta dichiari il falso, quindi </a:t>
            </a:r>
            <a:r>
              <a:rPr lang="it-IT" altLang="ja-JP" sz="1400" dirty="0">
                <a:solidFill>
                  <a:srgbClr val="292934"/>
                </a:solidFill>
                <a:latin typeface="+mn-lt"/>
              </a:rPr>
              <a:t>Non Rigettiamo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 l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ipotesi nulla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H0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021042" y="5075014"/>
            <a:ext cx="3633495" cy="827999"/>
          </a:xfrm>
          <a:prstGeom prst="rect">
            <a:avLst/>
          </a:prstGeom>
          <a:solidFill>
            <a:srgbClr val="FFF5A3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Vi è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sufficiente evidenza sperimentale per dire che l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etichetta dichiara il falso, quindi </a:t>
            </a:r>
            <a:r>
              <a:rPr lang="it-IT" altLang="ja-JP" sz="1400" dirty="0">
                <a:solidFill>
                  <a:srgbClr val="292934"/>
                </a:solidFill>
                <a:latin typeface="+mn-lt"/>
              </a:rPr>
              <a:t>Rigettiamo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 l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ipotesi nulla 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>
            <a:off x="4914346" y="5020773"/>
            <a:ext cx="866" cy="133780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292934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870156" y="5969640"/>
            <a:ext cx="4029903" cy="3552"/>
          </a:xfrm>
          <a:prstGeom prst="line">
            <a:avLst/>
          </a:prstGeom>
          <a:noFill/>
          <a:ln w="19050">
            <a:solidFill>
              <a:srgbClr val="292934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292934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4925459" y="5969640"/>
            <a:ext cx="3799631" cy="3552"/>
          </a:xfrm>
          <a:prstGeom prst="line">
            <a:avLst/>
          </a:prstGeom>
          <a:noFill/>
          <a:ln w="19050">
            <a:solidFill>
              <a:srgbClr val="292934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292934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587071" y="6028377"/>
            <a:ext cx="2254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Tahoma" charset="0"/>
              </a:rPr>
              <a:t>Regione di </a:t>
            </a:r>
            <a:r>
              <a:rPr lang="it-IT" sz="1400" dirty="0" smtClean="0">
                <a:solidFill>
                  <a:srgbClr val="292934"/>
                </a:solidFill>
                <a:latin typeface="Tahoma" charset="0"/>
              </a:rPr>
              <a:t>NON Rigetto</a:t>
            </a:r>
            <a:endParaRPr lang="it-IT" sz="140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193746" y="6028377"/>
            <a:ext cx="17729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Tahoma" charset="0"/>
              </a:rPr>
              <a:t>Regione di </a:t>
            </a:r>
            <a:r>
              <a:rPr lang="it-IT" sz="1400" dirty="0" smtClean="0">
                <a:solidFill>
                  <a:srgbClr val="292934"/>
                </a:solidFill>
                <a:latin typeface="Tahoma" charset="0"/>
              </a:rPr>
              <a:t>Rigetto</a:t>
            </a:r>
            <a:endParaRPr lang="it-IT" sz="140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645934" y="6376040"/>
            <a:ext cx="2511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400">
                <a:solidFill>
                  <a:srgbClr val="292934"/>
                </a:solidFill>
                <a:latin typeface="Tahoma" charset="0"/>
              </a:rPr>
              <a:t>Valore critico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78597" y="3841763"/>
            <a:ext cx="841111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Scelto il livello di affidabilità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a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calcoliamo il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valore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critico </a:t>
            </a:r>
            <a:r>
              <a:rPr lang="it-IT" sz="1800" b="0" dirty="0" err="1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800" b="0" baseline="-25000" dirty="0" err="1" smtClean="0">
                <a:solidFill>
                  <a:srgbClr val="292934"/>
                </a:solidFill>
                <a:latin typeface="Calibri"/>
                <a:cs typeface="Calibri"/>
              </a:rPr>
              <a:t>c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 e dividiamo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la regione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della distribuzione normale standard  in una regione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di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Rigetto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e di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Non 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Rigetto: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 il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valore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della statistica del test </a:t>
            </a:r>
            <a:r>
              <a:rPr lang="it-IT" sz="1800" b="0" i="1" dirty="0" smtClean="0">
                <a:solidFill>
                  <a:srgbClr val="292934"/>
                </a:solidFill>
                <a:latin typeface="Calibri"/>
                <a:cs typeface="Calibri"/>
              </a:rPr>
              <a:t>z</a:t>
            </a:r>
            <a:r>
              <a:rPr lang="it-IT" sz="1800" b="0" baseline="-25000" dirty="0" smtClean="0">
                <a:solidFill>
                  <a:srgbClr val="292934"/>
                </a:solidFill>
                <a:latin typeface="Calibri"/>
                <a:cs typeface="Calibri"/>
              </a:rPr>
              <a:t>0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indica il 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grado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di evidenza sperimentale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grazie al quale Rigettare o Non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Rigettare 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H0</a:t>
            </a:r>
            <a:endParaRPr lang="it-IT" sz="180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39856" y="1565880"/>
            <a:ext cx="8238198" cy="2296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40000"/>
              </a:spcBef>
            </a:pP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Controllo di qualità sul contenuto della lattina di soda. Il contenuto medio corrisponde a quanto dichiarato? Possiamo dedurre che l</a:t>
            </a:r>
            <a:r>
              <a:rPr lang="ja-JP" altLang="it-IT" sz="1800" b="0" dirty="0">
                <a:solidFill>
                  <a:srgbClr val="292934"/>
                </a:solidFill>
                <a:latin typeface="Calibri"/>
                <a:cs typeface="Calibri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etichetta dichiara il vero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?</a:t>
            </a:r>
          </a:p>
          <a:p>
            <a:pPr defTabSz="541338" eaLnBrk="1" hangingPunct="1">
              <a:spcBef>
                <a:spcPts val="6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	Ipotesi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nulla:</a:t>
            </a:r>
            <a:r>
              <a:rPr lang="it-IT" sz="1800" b="0" dirty="0">
                <a:solidFill>
                  <a:srgbClr val="292934"/>
                </a:solidFill>
              </a:rPr>
              <a:t>	</a:t>
            </a:r>
            <a:r>
              <a:rPr lang="it-IT" sz="1800" b="0" dirty="0" smtClean="0">
                <a:solidFill>
                  <a:srgbClr val="292934"/>
                </a:solidFill>
              </a:rPr>
              <a:t>	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H0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:</a:t>
            </a:r>
            <a:r>
              <a:rPr lang="it-IT" sz="1800" b="0" dirty="0">
                <a:solidFill>
                  <a:srgbClr val="292934"/>
                </a:solidFill>
              </a:rPr>
              <a:t> il contenuto medio delle lattine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 = m</a:t>
            </a:r>
            <a:r>
              <a:rPr lang="it-IT" sz="1800" b="0" baseline="-25000" dirty="0">
                <a:solidFill>
                  <a:srgbClr val="292934"/>
                </a:solidFill>
                <a:latin typeface="Symbol" charset="2"/>
                <a:cs typeface="Symbol" charset="2"/>
              </a:rPr>
              <a:t>0</a:t>
            </a:r>
            <a:r>
              <a:rPr lang="it-IT" sz="1800" b="0" dirty="0">
                <a:solidFill>
                  <a:srgbClr val="292934"/>
                </a:solidFill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sym typeface="Symbol" charset="0"/>
              </a:rPr>
              <a:t>&gt;</a:t>
            </a:r>
            <a:r>
              <a:rPr lang="it-IT" sz="1800" b="0" dirty="0" smtClean="0">
                <a:solidFill>
                  <a:srgbClr val="292934"/>
                </a:solidFill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12 once</a:t>
            </a:r>
          </a:p>
          <a:p>
            <a:pPr defTabSz="541338" eaLnBrk="1" hangingPunct="1">
              <a:spcBef>
                <a:spcPts val="600"/>
              </a:spcBef>
            </a:pPr>
            <a:r>
              <a:rPr lang="it-IT" sz="1800" b="0" dirty="0">
                <a:solidFill>
                  <a:srgbClr val="292934"/>
                </a:solidFill>
              </a:rPr>
              <a:t>	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Ipotesi alternativa:	H1: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il contenuto medio delle lattine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sz="1800" b="0" dirty="0">
                <a:solidFill>
                  <a:srgbClr val="292934"/>
                </a:solidFill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= m</a:t>
            </a:r>
            <a:r>
              <a:rPr lang="it-IT" sz="1800" b="0" baseline="-25000" dirty="0">
                <a:solidFill>
                  <a:srgbClr val="292934"/>
                </a:solidFill>
                <a:latin typeface="Symbol" charset="2"/>
                <a:cs typeface="Symbol" charset="2"/>
              </a:rPr>
              <a:t>0</a:t>
            </a:r>
            <a:r>
              <a:rPr lang="it-IT" sz="1800" b="0" dirty="0">
                <a:solidFill>
                  <a:srgbClr val="292934"/>
                </a:solidFill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sym typeface="Symbol" charset="0"/>
              </a:rPr>
              <a:t>≤</a:t>
            </a:r>
            <a:r>
              <a:rPr lang="it-IT" sz="1800" b="0" dirty="0" smtClean="0">
                <a:solidFill>
                  <a:srgbClr val="292934"/>
                </a:solidFill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12 once</a:t>
            </a:r>
          </a:p>
          <a:p>
            <a:pPr algn="just">
              <a:spcBef>
                <a:spcPct val="400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Il 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confronto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 fra la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media 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campionaria, </a:t>
            </a:r>
            <a:r>
              <a:rPr lang="it-IT" altLang="ja-JP" sz="1800" b="0" i="1" u="sng" dirty="0" smtClean="0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 e la distribuzione di probabilità di valore </a:t>
            </a:r>
            <a:r>
              <a:rPr lang="it-IT" altLang="ja-JP" sz="1800" b="0" dirty="0" smtClean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altLang="ja-JP" sz="1800" b="0" baseline="-25000" dirty="0" smtClean="0">
                <a:solidFill>
                  <a:srgbClr val="292934"/>
                </a:solidFill>
                <a:latin typeface="Symbol" charset="0"/>
              </a:rPr>
              <a:t>0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=12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e deviazione standard </a:t>
            </a:r>
            <a:r>
              <a:rPr lang="it-IT" altLang="ja-JP" sz="1800" b="0" dirty="0" err="1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 determina l</a:t>
            </a:r>
            <a:r>
              <a:rPr lang="ja-JP" alt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’</a:t>
            </a:r>
            <a:r>
              <a:rPr lang="it-IT" altLang="ja-JP" sz="1800" dirty="0" smtClean="0">
                <a:solidFill>
                  <a:srgbClr val="292934"/>
                </a:solidFill>
                <a:latin typeface="Calibri"/>
                <a:cs typeface="Calibri"/>
              </a:rPr>
              <a:t>evidenza </a:t>
            </a:r>
            <a:r>
              <a:rPr lang="it-IT" altLang="ja-JP" sz="1800" dirty="0">
                <a:solidFill>
                  <a:srgbClr val="292934"/>
                </a:solidFill>
                <a:latin typeface="Calibri"/>
                <a:cs typeface="Calibri"/>
              </a:rPr>
              <a:t>sperimentale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sulla base della quale Rigettare o NON Rigettare l’ipotesi iniziale H0: </a:t>
            </a:r>
            <a:r>
              <a:rPr lang="it-IT" sz="1800" b="0" dirty="0">
                <a:solidFill>
                  <a:srgbClr val="292934"/>
                </a:solidFill>
                <a:latin typeface="Symbol" charset="2"/>
                <a:cs typeface="Symbol" charset="2"/>
              </a:rPr>
              <a:t>m = m</a:t>
            </a:r>
            <a:r>
              <a:rPr lang="it-IT" sz="1800" b="0" baseline="-25000" dirty="0">
                <a:solidFill>
                  <a:srgbClr val="292934"/>
                </a:solidFill>
                <a:latin typeface="Symbol" charset="2"/>
                <a:cs typeface="Symbol" charset="2"/>
              </a:rPr>
              <a:t>0</a:t>
            </a:r>
            <a:r>
              <a:rPr lang="it-IT" sz="1800" b="0" dirty="0">
                <a:solidFill>
                  <a:srgbClr val="292934"/>
                </a:solidFill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sym typeface="Symbol" charset="0"/>
              </a:rPr>
              <a:t>&gt;</a:t>
            </a:r>
            <a:r>
              <a:rPr lang="it-IT" sz="1800" b="0" dirty="0" smtClean="0">
                <a:solidFill>
                  <a:srgbClr val="292934"/>
                </a:solidFill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12</a:t>
            </a:r>
            <a:r>
              <a:rPr lang="it-IT" altLang="ja-JP" sz="1800" b="0" dirty="0" smtClean="0">
                <a:solidFill>
                  <a:srgbClr val="292934"/>
                </a:solidFill>
                <a:latin typeface="Tahoma" charset="0"/>
              </a:rPr>
              <a:t>. </a:t>
            </a:r>
            <a:endParaRPr lang="it-IT" sz="1800" b="0" dirty="0">
              <a:solidFill>
                <a:srgbClr val="292934"/>
              </a:solidFill>
              <a:latin typeface="Tahoma" charset="0"/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1281718" y="6161324"/>
            <a:ext cx="776087" cy="461665"/>
            <a:chOff x="1281718" y="6161324"/>
            <a:chExt cx="776087" cy="461665"/>
          </a:xfrm>
        </p:grpSpPr>
        <p:sp>
          <p:nvSpPr>
            <p:cNvPr id="15" name="Freccia su 14"/>
            <p:cNvSpPr/>
            <p:nvPr/>
          </p:nvSpPr>
          <p:spPr>
            <a:xfrm>
              <a:off x="1728556" y="6173082"/>
              <a:ext cx="258695" cy="411539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281718" y="6161324"/>
              <a:ext cx="776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z</a:t>
              </a:r>
              <a:r>
                <a:rPr lang="it-IT" b="0" baseline="-25000" dirty="0" smtClean="0">
                  <a:solidFill>
                    <a:srgbClr val="292934"/>
                  </a:solidFill>
                  <a:latin typeface="Calibri"/>
                  <a:cs typeface="Calibri"/>
                </a:rPr>
                <a:t>0</a:t>
              </a:r>
              <a:endParaRPr lang="it-IT" b="0" baseline="-25000" dirty="0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7219488" y="6161324"/>
            <a:ext cx="776087" cy="461665"/>
            <a:chOff x="1281718" y="6161324"/>
            <a:chExt cx="776087" cy="461665"/>
          </a:xfrm>
        </p:grpSpPr>
        <p:sp>
          <p:nvSpPr>
            <p:cNvPr id="19" name="Freccia su 18"/>
            <p:cNvSpPr/>
            <p:nvPr/>
          </p:nvSpPr>
          <p:spPr>
            <a:xfrm>
              <a:off x="1728556" y="6173082"/>
              <a:ext cx="258695" cy="411539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1281718" y="6161324"/>
              <a:ext cx="776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solidFill>
                    <a:srgbClr val="292934"/>
                  </a:solidFill>
                  <a:latin typeface="Calibri"/>
                  <a:cs typeface="Calibri"/>
                </a:rPr>
                <a:t>z</a:t>
              </a:r>
              <a:r>
                <a:rPr lang="it-IT" b="0" baseline="-25000" dirty="0" smtClean="0">
                  <a:solidFill>
                    <a:srgbClr val="292934"/>
                  </a:solidFill>
                  <a:latin typeface="Calibri"/>
                  <a:cs typeface="Calibri"/>
                </a:rPr>
                <a:t>0</a:t>
              </a:r>
              <a:endParaRPr lang="it-IT" b="0" baseline="-25000" dirty="0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95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3" name="Group 61"/>
          <p:cNvGrpSpPr>
            <a:grpSpLocks/>
          </p:cNvGrpSpPr>
          <p:nvPr/>
        </p:nvGrpSpPr>
        <p:grpSpPr bwMode="auto">
          <a:xfrm>
            <a:off x="283492" y="1093788"/>
            <a:ext cx="8420772" cy="1720849"/>
            <a:chOff x="376" y="689"/>
            <a:chExt cx="5107" cy="1084"/>
          </a:xfrm>
          <a:solidFill>
            <a:srgbClr val="FFF68D"/>
          </a:solidFill>
        </p:grpSpPr>
        <p:sp>
          <p:nvSpPr>
            <p:cNvPr id="95251" name="Text Box 30"/>
            <p:cNvSpPr txBox="1">
              <a:spLocks noChangeArrowheads="1"/>
            </p:cNvSpPr>
            <p:nvPr/>
          </p:nvSpPr>
          <p:spPr bwMode="auto">
            <a:xfrm>
              <a:off x="376" y="697"/>
              <a:ext cx="3598" cy="1076"/>
            </a:xfrm>
            <a:prstGeom prst="rect">
              <a:avLst/>
            </a:prstGeom>
            <a:solidFill>
              <a:srgbClr val="FFF4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Test a due code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. Nel 2001 la famiglia media italiana era composta da 3.18 unità. Attualmente la sua dimensione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</a:rPr>
                <a:t>è variata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?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	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H0: </a:t>
              </a:r>
              <a:r>
                <a:rPr lang="it-IT" sz="1400" b="0" dirty="0" smtClean="0">
                  <a:solidFill>
                    <a:srgbClr val="292934"/>
                  </a:solidFill>
                  <a:latin typeface="Symbol" charset="2"/>
                  <a:cs typeface="Symbol" charset="2"/>
                </a:rPr>
                <a:t>m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= 3.18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	dimensione media invariata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	H1: </a:t>
              </a:r>
              <a:r>
                <a:rPr lang="it-IT" sz="1400" b="0" dirty="0">
                  <a:solidFill>
                    <a:srgbClr val="292934"/>
                  </a:solidFill>
                  <a:latin typeface="Symbol" charset="2"/>
                  <a:cs typeface="Symbol" charset="2"/>
                </a:rPr>
                <a:t>m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sym typeface="Symbol" charset="0"/>
                </a:rPr>
                <a:t>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  <a:sym typeface="Symbol" charset="0"/>
                </a:rPr>
                <a:t>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3.18</a:t>
              </a: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	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dimensione media variata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Eseguiamo il test scegliendo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due valori critici: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z</a:t>
              </a:r>
              <a:r>
                <a:rPr lang="it-IT" sz="1400" dirty="0" smtClean="0">
                  <a:solidFill>
                    <a:srgbClr val="292934"/>
                  </a:solidFill>
                  <a:latin typeface="+mn-lt"/>
                </a:rPr>
                <a:t>c</a:t>
              </a:r>
              <a:r>
                <a:rPr lang="it-IT" sz="1400" baseline="-25000" dirty="0" smtClean="0">
                  <a:solidFill>
                    <a:srgbClr val="292934"/>
                  </a:solidFill>
                  <a:latin typeface="+mn-lt"/>
                </a:rPr>
                <a:t>1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e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z</a:t>
              </a:r>
              <a:r>
                <a:rPr lang="it-IT" sz="1400" dirty="0" smtClean="0">
                  <a:solidFill>
                    <a:srgbClr val="292934"/>
                  </a:solidFill>
                  <a:latin typeface="+mn-lt"/>
                </a:rPr>
                <a:t>c</a:t>
              </a:r>
              <a:r>
                <a:rPr lang="it-IT" sz="1400" baseline="-25000" dirty="0" smtClean="0">
                  <a:solidFill>
                    <a:srgbClr val="292934"/>
                  </a:solidFill>
                  <a:latin typeface="+mn-lt"/>
                </a:rPr>
                <a:t>2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nella coda </a:t>
              </a:r>
              <a:r>
                <a:rPr lang="it-IT" sz="1400" b="0" dirty="0" err="1">
                  <a:solidFill>
                    <a:srgbClr val="292934"/>
                  </a:solidFill>
                  <a:latin typeface="+mn-lt"/>
                </a:rPr>
                <a:t>Sx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e </a:t>
              </a:r>
              <a:r>
                <a:rPr lang="it-IT" sz="1400" b="0" dirty="0" err="1">
                  <a:solidFill>
                    <a:srgbClr val="292934"/>
                  </a:solidFill>
                  <a:latin typeface="+mn-lt"/>
                </a:rPr>
                <a:t>Dx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</a:rPr>
                <a:t> che delimitano le regioni di rifiuto.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</a:rPr>
                <a:t>Nell’esempio l’ipotesi H0 è: ….</a:t>
              </a:r>
              <a:endParaRPr lang="it-IT" sz="1400" b="0" dirty="0">
                <a:solidFill>
                  <a:srgbClr val="292934"/>
                </a:solidFill>
                <a:latin typeface="+mn-lt"/>
              </a:endParaRPr>
            </a:p>
          </p:txBody>
        </p:sp>
        <p:pic>
          <p:nvPicPr>
            <p:cNvPr id="95252" name="Picture 41" descr="dummy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85" t="26247" r="24409" b="22572"/>
            <a:stretch>
              <a:fillRect/>
            </a:stretch>
          </p:blipFill>
          <p:spPr bwMode="auto">
            <a:xfrm>
              <a:off x="4034" y="689"/>
              <a:ext cx="1449" cy="99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5234" name="Rectangle 4"/>
          <p:cNvSpPr>
            <a:spLocks noGrp="1" noChangeArrowheads="1"/>
          </p:cNvSpPr>
          <p:nvPr>
            <p:ph type="title"/>
          </p:nvPr>
        </p:nvSpPr>
        <p:spPr>
          <a:xfrm>
            <a:off x="314325" y="223838"/>
            <a:ext cx="8143875" cy="8080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4000" b="0" dirty="0">
                <a:latin typeface="Tahoma" charset="0"/>
              </a:rPr>
              <a:t>Verifica d</a:t>
            </a:r>
            <a:r>
              <a:rPr lang="ja-JP" altLang="it-IT" sz="4000" b="0" dirty="0">
                <a:latin typeface="Tahoma" charset="0"/>
              </a:rPr>
              <a:t>’</a:t>
            </a:r>
            <a:r>
              <a:rPr lang="it-IT" altLang="ja-JP" sz="4000" b="0" dirty="0">
                <a:latin typeface="Tahoma" charset="0"/>
              </a:rPr>
              <a:t>Ipotesi – </a:t>
            </a:r>
            <a:r>
              <a:rPr lang="it-IT" altLang="ja-JP" sz="4000" b="0" dirty="0" smtClean="0">
                <a:latin typeface="Tahoma" charset="0"/>
              </a:rPr>
              <a:t>Test Una/Due Code</a:t>
            </a:r>
            <a:endParaRPr lang="it-IT" sz="4000" b="0" dirty="0">
              <a:latin typeface="Tahoma" charset="0"/>
            </a:endParaRPr>
          </a:p>
        </p:txBody>
      </p:sp>
      <p:sp>
        <p:nvSpPr>
          <p:cNvPr id="95236" name="Line 51"/>
          <p:cNvSpPr>
            <a:spLocks noChangeShapeType="1"/>
          </p:cNvSpPr>
          <p:nvPr/>
        </p:nvSpPr>
        <p:spPr bwMode="auto">
          <a:xfrm>
            <a:off x="6556375" y="1522413"/>
            <a:ext cx="306388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95237" name="Group 67"/>
          <p:cNvGrpSpPr>
            <a:grpSpLocks/>
          </p:cNvGrpSpPr>
          <p:nvPr/>
        </p:nvGrpSpPr>
        <p:grpSpPr bwMode="auto">
          <a:xfrm>
            <a:off x="317510" y="2979056"/>
            <a:ext cx="8386753" cy="1720851"/>
            <a:chOff x="386" y="1898"/>
            <a:chExt cx="5097" cy="1084"/>
          </a:xfrm>
        </p:grpSpPr>
        <p:grpSp>
          <p:nvGrpSpPr>
            <p:cNvPr id="95245" name="Group 47"/>
            <p:cNvGrpSpPr>
              <a:grpSpLocks/>
            </p:cNvGrpSpPr>
            <p:nvPr/>
          </p:nvGrpSpPr>
          <p:grpSpPr bwMode="auto">
            <a:xfrm>
              <a:off x="386" y="1898"/>
              <a:ext cx="5097" cy="1084"/>
              <a:chOff x="386" y="1898"/>
              <a:chExt cx="5097" cy="1084"/>
            </a:xfrm>
          </p:grpSpPr>
          <p:sp>
            <p:nvSpPr>
              <p:cNvPr id="95249" name="Text Box 32"/>
              <p:cNvSpPr txBox="1">
                <a:spLocks noChangeArrowheads="1"/>
              </p:cNvSpPr>
              <p:nvPr/>
            </p:nvSpPr>
            <p:spPr bwMode="auto">
              <a:xfrm>
                <a:off x="386" y="1906"/>
                <a:ext cx="3598" cy="1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</a:pPr>
                <a:r>
                  <a:rPr lang="it-IT" sz="1400" dirty="0">
                    <a:solidFill>
                      <a:srgbClr val="292934"/>
                    </a:solidFill>
                    <a:latin typeface="+mn-lt"/>
                  </a:rPr>
                  <a:t>Test ad una coda destra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. Nel 2002 lo stipendio medio lordo di un insegnate di scuola era 28000€. Attualmente </a:t>
                </a:r>
                <a:r>
                  <a:rPr lang="it-IT" sz="1400" dirty="0">
                    <a:solidFill>
                      <a:srgbClr val="292934"/>
                    </a:solidFill>
                    <a:latin typeface="+mn-lt"/>
                  </a:rPr>
                  <a:t>è aumentato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?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</a:rPr>
                  <a:t>	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H0: </a:t>
                </a:r>
                <a:r>
                  <a:rPr lang="it-IT" sz="1400" b="0" dirty="0">
                    <a:solidFill>
                      <a:srgbClr val="292934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  <a:sym typeface="Symbol" charset="0"/>
                  </a:rPr>
                  <a:t>=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28000€	è invariato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	H1: </a:t>
                </a:r>
                <a:r>
                  <a:rPr lang="it-IT" sz="1400" b="0" dirty="0">
                    <a:solidFill>
                      <a:srgbClr val="292934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  <a:sym typeface="Symbol" charset="0"/>
                  </a:rPr>
                  <a:t>&gt;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28000€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  <a:sym typeface="Symbol" charset="0"/>
                  </a:rPr>
                  <a:t> </a:t>
                </a: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  <a:sym typeface="Symbol" charset="0"/>
                  </a:rPr>
                  <a:t>	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è aumentato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Verifichiamo 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se lo stipendio è cambiato scegliendo 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un valore critico </a:t>
                </a:r>
                <a:r>
                  <a:rPr lang="it-IT" sz="1400" dirty="0" err="1" smtClean="0">
                    <a:solidFill>
                      <a:srgbClr val="292934"/>
                    </a:solidFill>
                    <a:latin typeface="+mn-lt"/>
                  </a:rPr>
                  <a:t>zc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 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nella coda </a:t>
                </a:r>
                <a:r>
                  <a:rPr lang="it-IT" sz="1400" b="0" dirty="0" err="1">
                    <a:solidFill>
                      <a:srgbClr val="292934"/>
                    </a:solidFill>
                    <a:latin typeface="+mn-lt"/>
                  </a:rPr>
                  <a:t>Dx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 della 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distribuzione; data la posizione di </a:t>
                </a:r>
                <a:r>
                  <a:rPr lang="it-IT" sz="1400" b="0" u="sng" dirty="0" err="1" smtClean="0">
                    <a:solidFill>
                      <a:srgbClr val="292934"/>
                    </a:solidFill>
                    <a:latin typeface="+mn-lt"/>
                  </a:rPr>
                  <a:t>Xbar</a:t>
                </a:r>
                <a:r>
                  <a:rPr lang="it-IT" sz="1400" b="0" u="sng" dirty="0" smtClean="0">
                    <a:solidFill>
                      <a:srgbClr val="292934"/>
                    </a:solidFill>
                    <a:latin typeface="+mn-lt"/>
                  </a:rPr>
                  <a:t> 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l’ipotesi è: ….</a:t>
                </a:r>
                <a:endParaRPr lang="it-IT" sz="1400" b="0" dirty="0">
                  <a:solidFill>
                    <a:srgbClr val="292934"/>
                  </a:solidFill>
                  <a:latin typeface="+mn-lt"/>
                </a:endParaRPr>
              </a:p>
            </p:txBody>
          </p:sp>
          <p:pic>
            <p:nvPicPr>
              <p:cNvPr id="95250" name="Picture 43" descr="dummy4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85" t="26247" r="24409" b="22572"/>
              <a:stretch>
                <a:fillRect/>
              </a:stretch>
            </p:blipFill>
            <p:spPr bwMode="auto">
              <a:xfrm>
                <a:off x="4034" y="1898"/>
                <a:ext cx="1449" cy="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5248" name="Line 55"/>
            <p:cNvSpPr>
              <a:spLocks noChangeShapeType="1"/>
            </p:cNvSpPr>
            <p:nvPr/>
          </p:nvSpPr>
          <p:spPr bwMode="auto">
            <a:xfrm flipH="1">
              <a:off x="5230" y="2188"/>
              <a:ext cx="44" cy="3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it-IT" sz="1400">
                <a:solidFill>
                  <a:srgbClr val="292934"/>
                </a:solidFill>
              </a:endParaRPr>
            </a:p>
          </p:txBody>
        </p:sp>
      </p:grp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283492" y="4932359"/>
            <a:ext cx="8420772" cy="1708148"/>
            <a:chOff x="368" y="3107"/>
            <a:chExt cx="5115" cy="1076"/>
          </a:xfrm>
        </p:grpSpPr>
        <p:grpSp>
          <p:nvGrpSpPr>
            <p:cNvPr id="95239" name="Group 49"/>
            <p:cNvGrpSpPr>
              <a:grpSpLocks/>
            </p:cNvGrpSpPr>
            <p:nvPr/>
          </p:nvGrpSpPr>
          <p:grpSpPr bwMode="auto">
            <a:xfrm>
              <a:off x="368" y="3107"/>
              <a:ext cx="5115" cy="1076"/>
              <a:chOff x="368" y="3107"/>
              <a:chExt cx="5115" cy="1076"/>
            </a:xfrm>
          </p:grpSpPr>
          <p:sp>
            <p:nvSpPr>
              <p:cNvPr id="95243" name="Text Box 31"/>
              <p:cNvSpPr txBox="1">
                <a:spLocks noChangeArrowheads="1"/>
              </p:cNvSpPr>
              <p:nvPr/>
            </p:nvSpPr>
            <p:spPr bwMode="auto">
              <a:xfrm>
                <a:off x="368" y="3107"/>
                <a:ext cx="3622" cy="1076"/>
              </a:xfrm>
              <a:prstGeom prst="rect">
                <a:avLst/>
              </a:prstGeom>
              <a:solidFill>
                <a:srgbClr val="FFF4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</a:pPr>
                <a:r>
                  <a:rPr lang="it-IT" sz="1400" dirty="0">
                    <a:solidFill>
                      <a:srgbClr val="292934"/>
                    </a:solidFill>
                    <a:latin typeface="+mn-lt"/>
                  </a:rPr>
                  <a:t>Test ad una coda sinistra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. L</a:t>
                </a:r>
                <a:r>
                  <a:rPr lang="ja-JP" altLang="it-IT" sz="1400" b="0" dirty="0">
                    <a:solidFill>
                      <a:srgbClr val="292934"/>
                    </a:solidFill>
                    <a:latin typeface="+mn-lt"/>
                  </a:rPr>
                  <a:t>’</a:t>
                </a:r>
                <a:r>
                  <a:rPr lang="it-IT" altLang="ja-JP" sz="1400" b="0" dirty="0">
                    <a:solidFill>
                      <a:srgbClr val="292934"/>
                    </a:solidFill>
                    <a:latin typeface="+mn-lt"/>
                  </a:rPr>
                  <a:t>etichetta sulla lattina dichiara un contenuto medio di 12 Once.  Il contenuto reale</a:t>
                </a:r>
                <a:r>
                  <a:rPr lang="it-IT" altLang="ja-JP" sz="1400" dirty="0">
                    <a:solidFill>
                      <a:srgbClr val="292934"/>
                    </a:solidFill>
                    <a:latin typeface="+mn-lt"/>
                  </a:rPr>
                  <a:t> è inferiore</a:t>
                </a:r>
                <a:r>
                  <a:rPr lang="it-IT" altLang="ja-JP" sz="1400" b="0" dirty="0">
                    <a:solidFill>
                      <a:srgbClr val="292934"/>
                    </a:solidFill>
                    <a:latin typeface="+mn-lt"/>
                  </a:rPr>
                  <a:t> al contenuto medio?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</a:rPr>
                  <a:t>	H0: </a:t>
                </a:r>
                <a:r>
                  <a:rPr lang="it-IT" sz="1400" b="0" dirty="0">
                    <a:solidFill>
                      <a:srgbClr val="292934"/>
                    </a:solidFill>
                    <a:latin typeface="Symbol" charset="0"/>
                  </a:rPr>
                  <a:t>m</a:t>
                </a: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  <a:sym typeface="Symbol" charset="0"/>
                  </a:rPr>
                  <a:t>=</a:t>
                </a: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</a:rPr>
                  <a:t>12   il contenuto medio è pari a 12 once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</a:rPr>
                  <a:t>	H1: </a:t>
                </a:r>
                <a:r>
                  <a:rPr lang="it-IT" sz="1400" b="0" dirty="0">
                    <a:solidFill>
                      <a:srgbClr val="292934"/>
                    </a:solidFill>
                    <a:latin typeface="Symbol" charset="0"/>
                  </a:rPr>
                  <a:t>m</a:t>
                </a: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  <a:sym typeface="Symbol" charset="0"/>
                  </a:rPr>
                  <a:t>&lt;12	</a:t>
                </a:r>
                <a:r>
                  <a:rPr lang="it-IT" sz="1400" b="0" dirty="0">
                    <a:solidFill>
                      <a:srgbClr val="292934"/>
                    </a:solidFill>
                    <a:latin typeface="Tahoma" charset="0"/>
                  </a:rPr>
                  <a:t>il contenuto medio è minore di 12 once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Verifichiamo 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il 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contenuto scegliendo un valore critico </a:t>
                </a:r>
                <a:r>
                  <a:rPr lang="it-IT" sz="1400" dirty="0">
                    <a:solidFill>
                      <a:srgbClr val="292934"/>
                    </a:solidFill>
                    <a:latin typeface="+mn-lt"/>
                  </a:rPr>
                  <a:t>c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 nella coda </a:t>
                </a:r>
                <a:r>
                  <a:rPr lang="it-IT" sz="1400" b="0" dirty="0" err="1">
                    <a:solidFill>
                      <a:srgbClr val="292934"/>
                    </a:solidFill>
                    <a:latin typeface="+mn-lt"/>
                  </a:rPr>
                  <a:t>Sx</a:t>
                </a:r>
                <a:r>
                  <a:rPr lang="it-IT" sz="1400" b="0" dirty="0">
                    <a:solidFill>
                      <a:srgbClr val="292934"/>
                    </a:solidFill>
                    <a:latin typeface="+mn-lt"/>
                  </a:rPr>
                  <a:t> della 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distribuzione: la posizione di </a:t>
                </a:r>
                <a:r>
                  <a:rPr lang="it-IT" sz="1400" b="0" dirty="0" err="1" smtClean="0">
                    <a:solidFill>
                      <a:srgbClr val="292934"/>
                    </a:solidFill>
                    <a:latin typeface="+mn-lt"/>
                  </a:rPr>
                  <a:t>Xbar</a:t>
                </a:r>
                <a:r>
                  <a:rPr lang="it-IT" sz="1400" b="0" dirty="0" smtClean="0">
                    <a:solidFill>
                      <a:srgbClr val="292934"/>
                    </a:solidFill>
                    <a:latin typeface="+mn-lt"/>
                  </a:rPr>
                  <a:t>  consente di …. H0 </a:t>
                </a:r>
                <a:endParaRPr lang="it-IT" sz="1400" b="0" dirty="0">
                  <a:solidFill>
                    <a:srgbClr val="292934"/>
                  </a:solidFill>
                  <a:latin typeface="+mn-lt"/>
                </a:endParaRPr>
              </a:p>
            </p:txBody>
          </p:sp>
          <p:pic>
            <p:nvPicPr>
              <p:cNvPr id="95244" name="Picture 42" descr="dummy3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85" t="26247" r="24409" b="22572"/>
              <a:stretch>
                <a:fillRect/>
              </a:stretch>
            </p:blipFill>
            <p:spPr bwMode="auto">
              <a:xfrm>
                <a:off x="4034" y="3108"/>
                <a:ext cx="1449" cy="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5242" name="Line 58"/>
            <p:cNvSpPr>
              <a:spLocks noChangeShapeType="1"/>
            </p:cNvSpPr>
            <p:nvPr/>
          </p:nvSpPr>
          <p:spPr bwMode="auto">
            <a:xfrm>
              <a:off x="4188" y="3390"/>
              <a:ext cx="174" cy="3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292934"/>
                </a:solidFill>
              </a:endParaRPr>
            </a:p>
          </p:txBody>
        </p:sp>
      </p:grp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769725"/>
              </p:ext>
            </p:extLst>
          </p:nvPr>
        </p:nvGraphicFramePr>
        <p:xfrm>
          <a:off x="6467535" y="1253500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33" name="Equation" r:id="rId8" imgW="164520" imgH="164520" progId="Equation.3">
                  <p:embed/>
                </p:oleObj>
              </mc:Choice>
              <mc:Fallback>
                <p:oleObj name="Equation" r:id="rId8" imgW="164520" imgH="164520" progId="Equation.3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535" y="1253500"/>
                        <a:ext cx="249800" cy="24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102183"/>
              </p:ext>
            </p:extLst>
          </p:nvPr>
        </p:nvGraphicFramePr>
        <p:xfrm>
          <a:off x="8332224" y="3208994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34" name="Equation" r:id="rId10" imgW="164520" imgH="164520" progId="Equation.3">
                  <p:embed/>
                </p:oleObj>
              </mc:Choice>
              <mc:Fallback>
                <p:oleObj name="Equation" r:id="rId10" imgW="164520" imgH="164520" progId="Equation.3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2224" y="3208994"/>
                        <a:ext cx="249800" cy="24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ggetto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868931"/>
              </p:ext>
            </p:extLst>
          </p:nvPr>
        </p:nvGraphicFramePr>
        <p:xfrm>
          <a:off x="6602244" y="5062428"/>
          <a:ext cx="249800" cy="2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35" name="Equation" r:id="rId11" imgW="164520" imgH="164520" progId="Equation.3">
                  <p:embed/>
                </p:oleObj>
              </mc:Choice>
              <mc:Fallback>
                <p:oleObj name="Equation" r:id="rId11" imgW="164520" imgH="164520" progId="Equation.3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2244" y="5062428"/>
                        <a:ext cx="249800" cy="24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2575"/>
            <a:ext cx="7772400" cy="679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sz="4000" b="0" dirty="0"/>
              <a:t>Rapporto Segnale Rumore</a:t>
            </a:r>
          </a:p>
        </p:txBody>
      </p:sp>
      <p:sp>
        <p:nvSpPr>
          <p:cNvPr id="97282" name="Text Box 3"/>
          <p:cNvSpPr txBox="1">
            <a:spLocks noChangeArrowheads="1"/>
          </p:cNvSpPr>
          <p:nvPr/>
        </p:nvSpPr>
        <p:spPr bwMode="auto">
          <a:xfrm>
            <a:off x="319088" y="995310"/>
            <a:ext cx="8578850" cy="127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La sostanza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della V.I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. sta nel concetto di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rapporto fra il 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segnale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, dato dalla differenza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fra la media campionaria e media di popolazione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        ed il 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rumore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 associato alla stima della media campionaria rappresentato dall’errore standard della media campionaria    .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operazione fondamentale di tutta la statistica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inferenziale è 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assegnare una probabilità al rapporto fra queste due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quantità noto come rapporto segnale/rumore(SNR ratio).      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97283" name="Text Box 4"/>
          <p:cNvSpPr txBox="1">
            <a:spLocks noChangeArrowheads="1"/>
          </p:cNvSpPr>
          <p:nvPr/>
        </p:nvSpPr>
        <p:spPr bwMode="auto">
          <a:xfrm>
            <a:off x="522288" y="4758061"/>
            <a:ext cx="8322629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25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Il radar ha registrato un segnale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proveniente da un satellite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(</a:t>
            </a:r>
            <a:r>
              <a:rPr lang="it-IT" sz="1400" b="0" i="1" dirty="0" err="1" smtClean="0">
                <a:solidFill>
                  <a:srgbClr val="292934"/>
                </a:solidFill>
                <a:latin typeface="+mn-lt"/>
              </a:rPr>
              <a:t>blip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) al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quale si sovrappone un rumore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casuale; segnale e rumore sono rappresentati nel grafico e hanno rispettivamente media 1.1 </a:t>
            </a:r>
            <a:r>
              <a:rPr lang="it-IT" sz="1400" b="0" dirty="0" err="1" smtClean="0">
                <a:solidFill>
                  <a:srgbClr val="292934"/>
                </a:solidFill>
                <a:latin typeface="+mn-lt"/>
              </a:rPr>
              <a:t>mV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 (segnale) e 0.7 </a:t>
            </a:r>
            <a:r>
              <a:rPr lang="it-IT" sz="1400" b="0" dirty="0" err="1" smtClean="0">
                <a:solidFill>
                  <a:srgbClr val="292934"/>
                </a:solidFill>
                <a:latin typeface="+mn-lt"/>
              </a:rPr>
              <a:t>mV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 (rumore). 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Il </a:t>
            </a:r>
            <a:r>
              <a:rPr lang="it-IT" sz="1400" i="1" dirty="0" err="1" smtClean="0">
                <a:solidFill>
                  <a:srgbClr val="292934"/>
                </a:solidFill>
                <a:latin typeface="+mn-lt"/>
              </a:rPr>
              <a:t>blip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ha un valore intermedio fra questi </a:t>
            </a:r>
            <a:r>
              <a:rPr lang="it-IT" sz="1400" dirty="0" smtClean="0">
                <a:solidFill>
                  <a:srgbClr val="292934"/>
                </a:solidFill>
                <a:latin typeface="+mn-lt"/>
              </a:rPr>
              <a:t>due valori medi.</a:t>
            </a:r>
            <a:endParaRPr lang="it-IT" sz="1400" dirty="0">
              <a:solidFill>
                <a:srgbClr val="292934"/>
              </a:solidFill>
              <a:latin typeface="+mn-lt"/>
            </a:endParaRPr>
          </a:p>
          <a:p>
            <a:pPr algn="just" eaLnBrk="1" hangingPunct="1">
              <a:spcBef>
                <a:spcPct val="25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Abbiamo creduto di ascoltare un segnale che NON c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era</a:t>
            </a:r>
          </a:p>
          <a:p>
            <a:pPr algn="just" eaLnBrk="1" hangingPunct="1">
              <a:spcBef>
                <a:spcPct val="25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Abbiamo creduto di ascoltare il segnale effettivamente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PRESENTE.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  <a:p>
            <a:pPr algn="just" eaLnBrk="1" hangingPunct="1">
              <a:spcBef>
                <a:spcPct val="25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Abbiamo ritenuto che NON ci fosse alcun segnale, quando questo era effettivamente </a:t>
            </a: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PRESENTE.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  <a:p>
            <a:pPr algn="just" eaLnBrk="1" hangingPunct="1">
              <a:spcBef>
                <a:spcPct val="25000"/>
              </a:spcBef>
              <a:buFontTx/>
              <a:buAutoNum type="arabicPeriod"/>
            </a:pPr>
            <a:r>
              <a:rPr lang="it-IT" sz="1400" b="0" dirty="0">
                <a:solidFill>
                  <a:srgbClr val="292934"/>
                </a:solidFill>
                <a:latin typeface="+mn-lt"/>
              </a:rPr>
              <a:t>NON abbiamo sentito alcun segnale ed effettivamente NON c</a:t>
            </a:r>
            <a:r>
              <a:rPr lang="ja-JP" altLang="it-IT" sz="14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+mn-lt"/>
              </a:rPr>
              <a:t>era alcun </a:t>
            </a:r>
            <a:r>
              <a:rPr lang="it-IT" altLang="ja-JP" sz="1400" b="0" dirty="0" smtClean="0">
                <a:solidFill>
                  <a:srgbClr val="292934"/>
                </a:solidFill>
                <a:latin typeface="+mn-lt"/>
              </a:rPr>
              <a:t>segnale.</a:t>
            </a:r>
            <a:endParaRPr lang="it-IT" sz="1400" b="0" dirty="0">
              <a:solidFill>
                <a:srgbClr val="292934"/>
              </a:solidFill>
              <a:latin typeface="+mn-lt"/>
            </a:endParaRPr>
          </a:p>
        </p:txBody>
      </p:sp>
      <p:pic>
        <p:nvPicPr>
          <p:cNvPr id="97284" name="Picture 5" descr="Fig_6-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69" y="2391671"/>
            <a:ext cx="5724525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198915"/>
              </p:ext>
            </p:extLst>
          </p:nvPr>
        </p:nvGraphicFramePr>
        <p:xfrm>
          <a:off x="5822444" y="2444158"/>
          <a:ext cx="2662238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45" name="Equation" r:id="rId4" imgW="1346200" imgH="457200" progId="Equation.3">
                  <p:embed/>
                </p:oleObj>
              </mc:Choice>
              <mc:Fallback>
                <p:oleObj name="Equation" r:id="rId4" imgW="1346200" imgH="457200" progId="Equation.3">
                  <p:embed/>
                  <p:pic>
                    <p:nvPicPr>
                      <p:cNvPr id="0" name="Picture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2444" y="2444158"/>
                        <a:ext cx="2662238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740623"/>
              </p:ext>
            </p:extLst>
          </p:nvPr>
        </p:nvGraphicFramePr>
        <p:xfrm>
          <a:off x="3398798" y="1258434"/>
          <a:ext cx="569913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46" name="Equation" r:id="rId6" imgW="393120" imgH="200880" progId="Equation.3">
                  <p:embed/>
                </p:oleObj>
              </mc:Choice>
              <mc:Fallback>
                <p:oleObj name="Equation" r:id="rId6" imgW="393120" imgH="200880" progId="Equation.3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8798" y="1258434"/>
                        <a:ext cx="569913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526407"/>
              </p:ext>
            </p:extLst>
          </p:nvPr>
        </p:nvGraphicFramePr>
        <p:xfrm>
          <a:off x="5295923" y="1443566"/>
          <a:ext cx="2667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47" name="Equation" r:id="rId8" imgW="182520" imgH="228240" progId="Equation.3">
                  <p:embed/>
                </p:oleObj>
              </mc:Choice>
              <mc:Fallback>
                <p:oleObj name="Equation" r:id="rId8" imgW="182520" imgH="228240" progId="Equation.3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23" y="1443566"/>
                        <a:ext cx="266700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destra 1"/>
          <p:cNvSpPr/>
          <p:nvPr/>
        </p:nvSpPr>
        <p:spPr>
          <a:xfrm>
            <a:off x="188142" y="3139454"/>
            <a:ext cx="352767" cy="340989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destra 10"/>
          <p:cNvSpPr/>
          <p:nvPr/>
        </p:nvSpPr>
        <p:spPr>
          <a:xfrm>
            <a:off x="187676" y="3562294"/>
            <a:ext cx="352767" cy="34098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ezza">
  <a:themeElements>
    <a:clrScheme name="Chiarezza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ezz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Luna.thmx</Template>
  <TotalTime>35582</TotalTime>
  <Words>8248</Words>
  <Application>Microsoft Macintosh PowerPoint</Application>
  <PresentationFormat>Presentazione su schermo (4:3)</PresentationFormat>
  <Paragraphs>740</Paragraphs>
  <Slides>66</Slides>
  <Notes>5</Notes>
  <HiddenSlides>7</HiddenSlides>
  <MMClips>0</MMClips>
  <ScaleCrop>false</ScaleCrop>
  <HeadingPairs>
    <vt:vector size="8" baseType="variant">
      <vt:variant>
        <vt:lpstr>Caratteri utilizzati</vt:lpstr>
      </vt:variant>
      <vt:variant>
        <vt:i4>15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66</vt:i4>
      </vt:variant>
    </vt:vector>
  </HeadingPairs>
  <TitlesOfParts>
    <vt:vector size="83" baseType="lpstr">
      <vt:lpstr>Calibri</vt:lpstr>
      <vt:lpstr>Century Gothic</vt:lpstr>
      <vt:lpstr>Courier</vt:lpstr>
      <vt:lpstr>Courier New</vt:lpstr>
      <vt:lpstr>Helvetica</vt:lpstr>
      <vt:lpstr>Helvetica Light</vt:lpstr>
      <vt:lpstr>Lucida Grande</vt:lpstr>
      <vt:lpstr>ＭＳ Ｐゴシック</vt:lpstr>
      <vt:lpstr>Segoe UI</vt:lpstr>
      <vt:lpstr>Symbol</vt:lpstr>
      <vt:lpstr>Tahoma</vt:lpstr>
      <vt:lpstr>Times New Roman</vt:lpstr>
      <vt:lpstr>Verdana</vt:lpstr>
      <vt:lpstr>Wingdings</vt:lpstr>
      <vt:lpstr>Arial</vt:lpstr>
      <vt:lpstr>Chiarezza</vt:lpstr>
      <vt:lpstr>Equation</vt:lpstr>
      <vt:lpstr>Analisi dei Dati  Parte III B - Capitoli 7-10  Statistica Inferenziale </vt:lpstr>
      <vt:lpstr>Statistica Inferenziale</vt:lpstr>
      <vt:lpstr>V. I. sulla Media di Popolazione</vt:lpstr>
      <vt:lpstr>Verifica o Test d’Ipotesi – Introduzione</vt:lpstr>
      <vt:lpstr>Verifica o Test d’Ipotesi – Introduzione</vt:lpstr>
      <vt:lpstr>Ipotesi Nulla ed Alternativa</vt:lpstr>
      <vt:lpstr>Ipotesi Nulla ed Alternativa</vt:lpstr>
      <vt:lpstr>Verifica d’Ipotesi – Test Una/Due Code</vt:lpstr>
      <vt:lpstr>Rapporto Segnale Rumore</vt:lpstr>
      <vt:lpstr>Verifica d’Ipotesi - Procedura</vt:lpstr>
      <vt:lpstr>Test di Ipotesi</vt:lpstr>
      <vt:lpstr>Test di ipotesi per m, Grandi Campioni – Test z</vt:lpstr>
      <vt:lpstr>Test d’ipotesi per la media m  Piccoli Campioni n &lt; 30</vt:lpstr>
      <vt:lpstr>Statistica z. Test d’ipotesi per m</vt:lpstr>
      <vt:lpstr>Statistica t. Test d’ipotesi per m</vt:lpstr>
      <vt:lpstr>Errore Tipo I (a) e Tipo II (b) </vt:lpstr>
      <vt:lpstr>Errore Tipo I (a) e Tipo II (b) </vt:lpstr>
      <vt:lpstr>Errore di Tipo I o Errore a</vt:lpstr>
      <vt:lpstr>Errore di Tipo I o Errore a</vt:lpstr>
      <vt:lpstr>Errore Tipo I (a) e Tipo II (b) </vt:lpstr>
      <vt:lpstr>Errori a e b - Potenza del Test Dipendenza dalle Dimensioni del campione</vt:lpstr>
      <vt:lpstr>Errore a - Conclusioni Errate</vt:lpstr>
      <vt:lpstr>Errore a e b. Potenza del Test </vt:lpstr>
      <vt:lpstr>Glossario, Concetti e Procedure</vt:lpstr>
      <vt:lpstr>Concetti e Procedure</vt:lpstr>
      <vt:lpstr>Concetti e Procedure</vt:lpstr>
      <vt:lpstr>Concetti e Procedure</vt:lpstr>
      <vt:lpstr>Confronto fra Medie</vt:lpstr>
      <vt:lpstr>Campioni Indipendenti e Appaiati</vt:lpstr>
      <vt:lpstr>Una/Due Popolazioni</vt:lpstr>
      <vt:lpstr>Distribuzione campionaria di X1-X2</vt:lpstr>
      <vt:lpstr>Test di Ipotesi su m1-m2 - Campioni Indipendenti  - n1&gt;30, n2&gt;30; – distribuzione z  - Dev. Standard Uguali (s1 = s2 ) non note</vt:lpstr>
      <vt:lpstr>Commute Time</vt:lpstr>
      <vt:lpstr>Copertura sanitaria</vt:lpstr>
      <vt:lpstr>Test su m1-m2 - Campioni Indipendenti  n1&lt;30, n2&lt;30 – s1  s2 – distribuzione t</vt:lpstr>
      <vt:lpstr>Test d’ipotesi su m1-m2 con s1=s2</vt:lpstr>
      <vt:lpstr>Test di Ipotesi su m1-m2  Campioni Indipendenti; n1&gt;30, n2&gt;30 , s1 e s2 non note</vt:lpstr>
      <vt:lpstr>Simulazione – VI Media di Popolazione</vt:lpstr>
      <vt:lpstr>Applet – Differenza fra Medie</vt:lpstr>
      <vt:lpstr>Test su m1-m2 - Campioni Appaiati</vt:lpstr>
      <vt:lpstr>Differenze appaiate d</vt:lpstr>
      <vt:lpstr>Test d’ipotesi sulla media md</vt:lpstr>
      <vt:lpstr>Esercizi</vt:lpstr>
      <vt:lpstr>Stima di Intervallo di m1 – m2</vt:lpstr>
      <vt:lpstr>Commute Time</vt:lpstr>
      <vt:lpstr>Commute Time</vt:lpstr>
      <vt:lpstr>Copertura sanitaria</vt:lpstr>
      <vt:lpstr>Copertura sanitaria</vt:lpstr>
      <vt:lpstr>Esempi</vt:lpstr>
      <vt:lpstr>Bike Commute</vt:lpstr>
      <vt:lpstr>Bicycle Commute</vt:lpstr>
      <vt:lpstr>Istogramma, Media, DevSt, ….</vt:lpstr>
      <vt:lpstr>Normal Distribution</vt:lpstr>
      <vt:lpstr>Intervallo di Confidenza IC95%</vt:lpstr>
      <vt:lpstr>V.I. sulla media di popolazione</vt:lpstr>
      <vt:lpstr>V.I. sulla media di popolazione</vt:lpstr>
      <vt:lpstr>Esempi</vt:lpstr>
      <vt:lpstr>Bike Commuting</vt:lpstr>
      <vt:lpstr>Bike Commuting</vt:lpstr>
      <vt:lpstr>Bike Commuting</vt:lpstr>
      <vt:lpstr>Bike Commuting</vt:lpstr>
      <vt:lpstr>Studenti SM – BMI vs Genere</vt:lpstr>
      <vt:lpstr>Studenti SM – BMI vs Genere</vt:lpstr>
      <vt:lpstr>Studenti SM – BMI Male vs Attività</vt:lpstr>
      <vt:lpstr>Studenti SM – BMI Male vs Attività</vt:lpstr>
      <vt:lpstr>Studenti SM – BMI Female vs Attività</vt:lpstr>
    </vt:vector>
  </TitlesOfParts>
  <Company>Dipartimento Scienze Biomediche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</dc:title>
  <dc:creator>cb</dc:creator>
  <cp:lastModifiedBy>Utente di Microsoft Office</cp:lastModifiedBy>
  <cp:revision>2543</cp:revision>
  <dcterms:created xsi:type="dcterms:W3CDTF">2004-12-18T19:21:52Z</dcterms:created>
  <dcterms:modified xsi:type="dcterms:W3CDTF">2017-10-05T12:41:39Z</dcterms:modified>
</cp:coreProperties>
</file>