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40B5-CED9-4520-8E01-E1886EED7A92}" type="datetimeFigureOut">
              <a:rPr lang="it-IT" smtClean="0"/>
              <a:pPr/>
              <a:t>05/02/2014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F9C4-3F89-44CE-988B-0778B993D6D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9032" y="1412776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3600" dirty="0" smtClean="0">
                <a:solidFill>
                  <a:srgbClr val="0070C0"/>
                </a:solidFill>
                <a:latin typeface="Comic Sans MS" pitchFamily="66" charset="0"/>
              </a:rPr>
              <a:t>CONCETTI DI </a:t>
            </a:r>
            <a:r>
              <a:rPr lang="it-IT" sz="3600" dirty="0" smtClean="0">
                <a:solidFill>
                  <a:srgbClr val="0070C0"/>
                </a:solidFill>
                <a:latin typeface="Comic Sans MS" pitchFamily="66" charset="0"/>
              </a:rPr>
              <a:t>BASE DI</a:t>
            </a:r>
            <a:r>
              <a:rPr lang="it-IT" sz="36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it-IT" sz="36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it-IT" sz="3600" dirty="0" smtClean="0">
                <a:solidFill>
                  <a:srgbClr val="0070C0"/>
                </a:solidFill>
                <a:latin typeface="Comic Sans MS" pitchFamily="66" charset="0"/>
              </a:rPr>
              <a:t>FARMACOLOGIA GENERALE</a:t>
            </a:r>
            <a:endParaRPr lang="it-IT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214313" y="214313"/>
          <a:ext cx="541337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HOTO-PAINT Immagine" r:id="rId3" imgW="429478" imgH="557643" progId="">
                  <p:embed/>
                </p:oleObj>
              </mc:Choice>
              <mc:Fallback>
                <p:oleObj name="PHOTO-PAINT Immagine" r:id="rId3" imgW="429478" imgH="557643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14313"/>
                        <a:ext cx="541337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1571604" y="21429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Università degli Studi di </a:t>
            </a:r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Ferrara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62734" y="3717032"/>
            <a:ext cx="67633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latin typeface="Comic Sans MS" pitchFamily="66" charset="0"/>
              </a:rPr>
              <a:t>FARMACOCINETICA: 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studia </a:t>
            </a:r>
            <a:r>
              <a:rPr lang="it-IT" sz="2400" b="1" dirty="0" smtClean="0">
                <a:latin typeface="Comic Sans MS" pitchFamily="66" charset="0"/>
              </a:rPr>
              <a:t>il percorso dei farmaci nell’organismo</a:t>
            </a:r>
          </a:p>
          <a:p>
            <a:pPr algn="ctr"/>
            <a:endParaRPr lang="it-IT" sz="2400" b="1" dirty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FARMACODINAMICA: </a:t>
            </a:r>
            <a:endParaRPr lang="it-IT" sz="2400" b="1" dirty="0" smtClean="0">
              <a:latin typeface="Comic Sans MS" pitchFamily="66" charset="0"/>
            </a:endParaRPr>
          </a:p>
          <a:p>
            <a:pPr algn="ctr"/>
            <a:r>
              <a:rPr lang="it-IT" sz="2400" b="1" dirty="0" smtClean="0">
                <a:latin typeface="Comic Sans MS" pitchFamily="66" charset="0"/>
              </a:rPr>
              <a:t>studia </a:t>
            </a:r>
            <a:r>
              <a:rPr lang="it-IT" sz="2400" b="1" dirty="0" smtClean="0">
                <a:latin typeface="Comic Sans MS" pitchFamily="66" charset="0"/>
              </a:rPr>
              <a:t>l’effetto dei farmaci</a:t>
            </a:r>
            <a:endParaRPr lang="it-IT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558088" cy="146843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2400" smtClean="0">
                <a:solidFill>
                  <a:srgbClr val="0033CC"/>
                </a:solidFill>
                <a:latin typeface="Comic Sans MS" pitchFamily="66" charset="0"/>
              </a:rPr>
              <a:t>I meccanismi con cui i farmaci interagiscono con l’organismo (</a:t>
            </a:r>
            <a:r>
              <a:rPr lang="it-IT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Farmacodinamica</a:t>
            </a:r>
            <a:r>
              <a:rPr lang="it-IT" sz="2400" smtClean="0">
                <a:solidFill>
                  <a:srgbClr val="0033CC"/>
                </a:solidFill>
                <a:latin typeface="Comic Sans MS" pitchFamily="66" charset="0"/>
              </a:rPr>
              <a:t>) sono in parte gli stessi di quelli dei tossici.</a:t>
            </a:r>
            <a:br>
              <a:rPr lang="it-IT" sz="240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it-IT" sz="2400" b="1" smtClean="0">
                <a:solidFill>
                  <a:srgbClr val="FF0000"/>
                </a:solidFill>
                <a:latin typeface="Comic Sans MS" pitchFamily="66" charset="0"/>
              </a:rPr>
              <a:t>Tutti i farmaci sono dotati di tossicità.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09600" y="2895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38138" y="2895600"/>
            <a:ext cx="8602662" cy="11874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Comic Sans MS" pitchFamily="66" charset="0"/>
              </a:rPr>
              <a:t>Tuttavia, mentre i farmaci agiscono in genere con un meccanismo </a:t>
            </a:r>
            <a:r>
              <a:rPr lang="it-IT" b="1">
                <a:solidFill>
                  <a:srgbClr val="0033CC"/>
                </a:solidFill>
                <a:latin typeface="Comic Sans MS" pitchFamily="66" charset="0"/>
              </a:rPr>
              <a:t>specifico e reversibile</a:t>
            </a:r>
            <a:r>
              <a:rPr lang="it-IT">
                <a:solidFill>
                  <a:srgbClr val="0033CC"/>
                </a:solidFill>
                <a:latin typeface="Comic Sans MS" pitchFamily="66" charset="0"/>
              </a:rPr>
              <a:t>, molti tossici agiscono con meccanismi poco specifici e spesso irreversibili.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38200" y="4648200"/>
            <a:ext cx="7558088" cy="8223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0033CC"/>
                </a:solidFill>
                <a:latin typeface="Comic Sans MS" pitchFamily="66" charset="0"/>
              </a:rPr>
              <a:t>I tipi di </a:t>
            </a:r>
            <a:r>
              <a:rPr lang="it-IT" b="1">
                <a:solidFill>
                  <a:srgbClr val="0033CC"/>
                </a:solidFill>
                <a:latin typeface="Comic Sans MS" pitchFamily="66" charset="0"/>
              </a:rPr>
              <a:t>bersagli molecolari </a:t>
            </a:r>
            <a:r>
              <a:rPr lang="it-IT">
                <a:solidFill>
                  <a:srgbClr val="0033CC"/>
                </a:solidFill>
                <a:latin typeface="Comic Sans MS" pitchFamily="66" charset="0"/>
              </a:rPr>
              <a:t>dell’azione dei farmaci e dei tossici sono in genere gli stessi.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 autoUpdateAnimBg="0"/>
      <p:bldP spid="6656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290638" y="2660650"/>
            <a:ext cx="63928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olidFill>
                  <a:srgbClr val="66FF33"/>
                </a:solidFill>
                <a:latin typeface="Comic Sans MS" pitchFamily="66" charset="0"/>
              </a:rPr>
              <a:t>L’efficacia dei farmaci è un piatto della bilancia.</a:t>
            </a:r>
          </a:p>
          <a:p>
            <a:pPr algn="ctr"/>
            <a:endParaRPr lang="it-IT" sz="3200">
              <a:solidFill>
                <a:srgbClr val="66FF33"/>
              </a:solidFill>
              <a:latin typeface="Comic Sans MS" pitchFamily="66" charset="0"/>
            </a:endParaRPr>
          </a:p>
          <a:p>
            <a:pPr algn="ctr"/>
            <a:r>
              <a:rPr lang="it-IT" sz="3200">
                <a:solidFill>
                  <a:srgbClr val="00B0F0"/>
                </a:solidFill>
                <a:latin typeface="Comic Sans MS" pitchFamily="66" charset="0"/>
              </a:rPr>
              <a:t>L’altro piatto è rappresentato dalle reazioni avverse</a:t>
            </a:r>
          </a:p>
          <a:p>
            <a:pPr algn="ctr"/>
            <a:endParaRPr lang="it-IT" sz="320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it-IT" sz="3200">
                <a:solidFill>
                  <a:srgbClr val="FF0000"/>
                </a:solidFill>
                <a:latin typeface="Comic Sans MS" pitchFamily="66" charset="0"/>
              </a:rPr>
              <a:t>Non esiste il FARMACO sicuro</a:t>
            </a:r>
          </a:p>
        </p:txBody>
      </p:sp>
      <p:pic>
        <p:nvPicPr>
          <p:cNvPr id="65539" name="Picture 3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825" y="650875"/>
            <a:ext cx="23320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79388" y="557213"/>
            <a:ext cx="842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 b="1">
                <a:solidFill>
                  <a:srgbClr val="000066"/>
                </a:solidFill>
              </a:rPr>
              <a:t>Indice terapeutico e Margine di sicurezza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162050"/>
            <a:ext cx="8905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5025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4008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68275" y="5684838"/>
            <a:ext cx="855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latin typeface="Comic Sans MS" pitchFamily="66" charset="0"/>
              </a:rPr>
              <a:t>Un farmaco agonista è in grado di legare il recettore e </a:t>
            </a:r>
          </a:p>
          <a:p>
            <a:pPr algn="ctr"/>
            <a:r>
              <a:rPr lang="it-IT" b="1">
                <a:latin typeface="Comic Sans MS" pitchFamily="66" charset="0"/>
              </a:rPr>
              <a:t>determinare un effetto farmacologico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3010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9600"/>
            <a:ext cx="890587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8215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772525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2015" t="18832" r="12212" b="4919"/>
          <a:stretch>
            <a:fillRect/>
          </a:stretch>
        </p:blipFill>
        <p:spPr bwMode="auto">
          <a:xfrm>
            <a:off x="1752600" y="1295400"/>
            <a:ext cx="6172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5720" y="214290"/>
            <a:ext cx="8557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00CC"/>
                </a:solidFill>
                <a:latin typeface="Comic Sans MS" pitchFamily="66" charset="0"/>
              </a:rPr>
              <a:t>La Farmacocinetica </a:t>
            </a:r>
            <a:r>
              <a:rPr lang="it-IT" sz="2800" b="1" dirty="0" smtClean="0">
                <a:solidFill>
                  <a:srgbClr val="0000CC"/>
                </a:solidFill>
                <a:latin typeface="Comic Sans MS" pitchFamily="66" charset="0"/>
              </a:rPr>
              <a:t>è suddivisa in 4 fasi: ADME</a:t>
            </a:r>
            <a:endParaRPr lang="it-IT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6"/>
          <p:cNvGraphicFramePr>
            <a:graphicFrameLocks noChangeAspect="1"/>
          </p:cNvGraphicFramePr>
          <p:nvPr/>
        </p:nvGraphicFramePr>
        <p:xfrm>
          <a:off x="131763" y="152400"/>
          <a:ext cx="530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-PAINT Immagine" r:id="rId3" imgW="429478" imgH="557643" progId="">
                  <p:embed/>
                </p:oleObj>
              </mc:Choice>
              <mc:Fallback>
                <p:oleObj name="PHOTO-PAINT Immagine" r:id="rId3" imgW="429478" imgH="557643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52400"/>
                        <a:ext cx="530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362200" y="228600"/>
            <a:ext cx="5118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latin typeface="Comic Sans MS" pitchFamily="66" charset="0"/>
              </a:rPr>
              <a:t>Department of Clinical and Experimental Medicine</a:t>
            </a:r>
          </a:p>
          <a:p>
            <a:pPr eaLnBrk="0" hangingPunct="0"/>
            <a:r>
              <a:rPr lang="en-GB" sz="1600" b="1">
                <a:latin typeface="Comic Sans MS" pitchFamily="66" charset="0"/>
              </a:rPr>
              <a:t>Pharmacology Unit - University of Ferrara</a:t>
            </a:r>
            <a:endParaRPr lang="it-IT" sz="1600" b="1">
              <a:latin typeface="Comic Sans MS" pitchFamily="66" charset="0"/>
            </a:endParaRPr>
          </a:p>
        </p:txBody>
      </p:sp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250825" y="1125538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rgbClr val="0000CC"/>
                </a:solidFill>
                <a:latin typeface="Comic Sans MS" pitchFamily="66" charset="0"/>
              </a:rPr>
              <a:t>CLASSIFICAZIONE DEI RECETTORI</a:t>
            </a:r>
          </a:p>
        </p:txBody>
      </p:sp>
      <p:grpSp>
        <p:nvGrpSpPr>
          <p:cNvPr id="2" name="Group 1029"/>
          <p:cNvGrpSpPr>
            <a:grpSpLocks/>
          </p:cNvGrpSpPr>
          <p:nvPr/>
        </p:nvGrpSpPr>
        <p:grpSpPr bwMode="auto">
          <a:xfrm>
            <a:off x="179388" y="1844675"/>
            <a:ext cx="8640762" cy="4824413"/>
            <a:chOff x="150" y="198"/>
            <a:chExt cx="5418" cy="4074"/>
          </a:xfrm>
        </p:grpSpPr>
        <p:pic>
          <p:nvPicPr>
            <p:cNvPr id="7174" name="Picture 1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" y="198"/>
              <a:ext cx="5418" cy="4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5" name="Rectangle 1031"/>
            <p:cNvSpPr>
              <a:spLocks noChangeArrowheads="1"/>
            </p:cNvSpPr>
            <p:nvPr/>
          </p:nvSpPr>
          <p:spPr bwMode="auto">
            <a:xfrm>
              <a:off x="2789" y="436"/>
              <a:ext cx="1588" cy="227"/>
            </a:xfrm>
            <a:prstGeom prst="rect">
              <a:avLst/>
            </a:prstGeom>
            <a:solidFill>
              <a:srgbClr val="FF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33363" indent="-233363"/>
              <a:r>
                <a:rPr lang="it-IT" sz="2000" b="1">
                  <a:latin typeface="Arial" pitchFamily="34" charset="0"/>
                </a:rPr>
                <a:t>Recettore</a:t>
              </a:r>
              <a:r>
                <a:rPr lang="it-IT" sz="2000">
                  <a:latin typeface="Arial" pitchFamily="34" charset="0"/>
                </a:rPr>
                <a:t> </a:t>
              </a:r>
            </a:p>
            <a:p>
              <a:pPr marL="233363" indent="-233363"/>
              <a:r>
                <a:rPr lang="it-IT" sz="2000">
                  <a:latin typeface="Arial" pitchFamily="34" charset="0"/>
                </a:rPr>
                <a:t>nel citoplasma</a:t>
              </a:r>
              <a:endParaRPr lang="it-IT" sz="2000" b="1">
                <a:latin typeface="Arial" pitchFamily="34" charset="0"/>
              </a:endParaRPr>
            </a:p>
          </p:txBody>
        </p:sp>
        <p:sp>
          <p:nvSpPr>
            <p:cNvPr id="7176" name="Rectangle 1032"/>
            <p:cNvSpPr>
              <a:spLocks noChangeArrowheads="1"/>
            </p:cNvSpPr>
            <p:nvPr/>
          </p:nvSpPr>
          <p:spPr bwMode="auto">
            <a:xfrm>
              <a:off x="385" y="1026"/>
              <a:ext cx="1769" cy="1451"/>
            </a:xfrm>
            <a:prstGeom prst="rect">
              <a:avLst/>
            </a:prstGeom>
            <a:solidFill>
              <a:srgbClr val="FF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33363" indent="-233363"/>
              <a:r>
                <a:rPr lang="it-IT" sz="1800" b="1">
                  <a:latin typeface="Arial" pitchFamily="34" charset="0"/>
                </a:rPr>
                <a:t>Molecole segnale </a:t>
              </a:r>
            </a:p>
            <a:p>
              <a:pPr marL="233363" indent="-233363"/>
              <a:r>
                <a:rPr lang="it-IT" sz="1800" b="1">
                  <a:latin typeface="Arial" pitchFamily="34" charset="0"/>
                </a:rPr>
                <a:t>liposolubili</a:t>
              </a:r>
              <a:r>
                <a:rPr lang="it-IT" sz="1800">
                  <a:latin typeface="Arial" pitchFamily="34" charset="0"/>
                </a:rPr>
                <a:t> attraversano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la membrana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cellulare e si legano a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recettori nel citoplasma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o nel nucleo</a:t>
              </a:r>
              <a:endParaRPr lang="it-IT" sz="1800" b="1">
                <a:latin typeface="Arial" pitchFamily="34" charset="0"/>
              </a:endParaRPr>
            </a:p>
          </p:txBody>
        </p:sp>
        <p:sp>
          <p:nvSpPr>
            <p:cNvPr id="7177" name="AutoShape 1033"/>
            <p:cNvSpPr>
              <a:spLocks/>
            </p:cNvSpPr>
            <p:nvPr/>
          </p:nvSpPr>
          <p:spPr bwMode="auto">
            <a:xfrm>
              <a:off x="1474" y="288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630238" indent="-233363">
                <a:lnSpc>
                  <a:spcPts val="2800"/>
                </a:lnSpc>
                <a:spcBef>
                  <a:spcPts val="600"/>
                </a:spcBef>
                <a:buFontTx/>
                <a:buChar char="–"/>
              </a:pPr>
              <a:endParaRPr lang="it-IT" sz="2600"/>
            </a:p>
          </p:txBody>
        </p:sp>
        <p:sp>
          <p:nvSpPr>
            <p:cNvPr id="7178" name="AutoShape 1034"/>
            <p:cNvSpPr>
              <a:spLocks/>
            </p:cNvSpPr>
            <p:nvPr/>
          </p:nvSpPr>
          <p:spPr bwMode="auto">
            <a:xfrm>
              <a:off x="1519" y="270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630238" indent="-233363">
                <a:lnSpc>
                  <a:spcPts val="2800"/>
                </a:lnSpc>
                <a:spcBef>
                  <a:spcPts val="600"/>
                </a:spcBef>
                <a:buFontTx/>
                <a:buChar char="–"/>
              </a:pPr>
              <a:endParaRPr lang="it-IT" sz="2600"/>
            </a:p>
          </p:txBody>
        </p:sp>
        <p:sp>
          <p:nvSpPr>
            <p:cNvPr id="7179" name="Rectangle 1035"/>
            <p:cNvSpPr>
              <a:spLocks noChangeArrowheads="1"/>
            </p:cNvSpPr>
            <p:nvPr/>
          </p:nvSpPr>
          <p:spPr bwMode="auto">
            <a:xfrm>
              <a:off x="340" y="2614"/>
              <a:ext cx="1633" cy="1451"/>
            </a:xfrm>
            <a:prstGeom prst="rect">
              <a:avLst/>
            </a:prstGeom>
            <a:solidFill>
              <a:srgbClr val="FF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33363" indent="-233363"/>
              <a:r>
                <a:rPr lang="it-IT" sz="1800" b="1">
                  <a:latin typeface="Arial" pitchFamily="34" charset="0"/>
                </a:rPr>
                <a:t>Molecole segnale </a:t>
              </a:r>
            </a:p>
            <a:p>
              <a:pPr marL="233363" indent="-233363"/>
              <a:r>
                <a:rPr lang="it-IT" sz="1800" b="1">
                  <a:latin typeface="Arial" pitchFamily="34" charset="0"/>
                </a:rPr>
                <a:t>idrosolubili</a:t>
              </a:r>
              <a:r>
                <a:rPr lang="it-IT" sz="1800">
                  <a:latin typeface="Arial" pitchFamily="34" charset="0"/>
                </a:rPr>
                <a:t> non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attraversano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la membrana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cellulare e si legano a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recettori sulla superficie </a:t>
              </a:r>
            </a:p>
            <a:p>
              <a:pPr marL="233363" indent="-233363"/>
              <a:r>
                <a:rPr lang="it-IT" sz="1800">
                  <a:latin typeface="Arial" pitchFamily="34" charset="0"/>
                </a:rPr>
                <a:t>delle cellule</a:t>
              </a:r>
              <a:endParaRPr lang="it-IT" sz="1800" b="1">
                <a:latin typeface="Arial" pitchFamily="34" charset="0"/>
              </a:endParaRPr>
            </a:p>
          </p:txBody>
        </p:sp>
        <p:sp>
          <p:nvSpPr>
            <p:cNvPr id="7180" name="Rectangle 1036"/>
            <p:cNvSpPr>
              <a:spLocks noChangeArrowheads="1"/>
            </p:cNvSpPr>
            <p:nvPr/>
          </p:nvSpPr>
          <p:spPr bwMode="auto">
            <a:xfrm>
              <a:off x="4286" y="754"/>
              <a:ext cx="998" cy="363"/>
            </a:xfrm>
            <a:prstGeom prst="rect">
              <a:avLst/>
            </a:prstGeom>
            <a:solidFill>
              <a:srgbClr val="FF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233363" indent="-233363"/>
              <a:r>
                <a:rPr lang="it-IT" sz="2000" b="1">
                  <a:latin typeface="Arial" pitchFamily="34" charset="0"/>
                </a:rPr>
                <a:t>Recettore</a:t>
              </a:r>
              <a:r>
                <a:rPr lang="it-IT" sz="2000">
                  <a:latin typeface="Arial" pitchFamily="34" charset="0"/>
                </a:rPr>
                <a:t> </a:t>
              </a:r>
            </a:p>
            <a:p>
              <a:pPr marL="233363" indent="-233363"/>
              <a:r>
                <a:rPr lang="it-IT" sz="2000">
                  <a:latin typeface="Arial" pitchFamily="34" charset="0"/>
                </a:rPr>
                <a:t>nel nucleo</a:t>
              </a:r>
              <a:endParaRPr lang="it-IT" sz="2000" b="1">
                <a:latin typeface="Arial" pitchFamily="34" charset="0"/>
              </a:endParaRPr>
            </a:p>
          </p:txBody>
        </p:sp>
        <p:sp>
          <p:nvSpPr>
            <p:cNvPr id="7181" name="Rectangle 1037"/>
            <p:cNvSpPr>
              <a:spLocks noChangeArrowheads="1"/>
            </p:cNvSpPr>
            <p:nvPr/>
          </p:nvSpPr>
          <p:spPr bwMode="auto">
            <a:xfrm>
              <a:off x="1927" y="3566"/>
              <a:ext cx="908" cy="363"/>
            </a:xfrm>
            <a:prstGeom prst="rect">
              <a:avLst/>
            </a:prstGeom>
            <a:solidFill>
              <a:srgbClr val="FF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2" name="AutoShape 1038"/>
            <p:cNvSpPr>
              <a:spLocks noChangeArrowheads="1"/>
            </p:cNvSpPr>
            <p:nvPr/>
          </p:nvSpPr>
          <p:spPr bwMode="auto">
            <a:xfrm rot="-10381813">
              <a:off x="1701" y="3249"/>
              <a:ext cx="181" cy="181"/>
            </a:xfrm>
            <a:prstGeom prst="rtTriangl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26"/>
          <p:cNvGraphicFramePr>
            <a:graphicFrameLocks noChangeAspect="1"/>
          </p:cNvGraphicFramePr>
          <p:nvPr/>
        </p:nvGraphicFramePr>
        <p:xfrm>
          <a:off x="131763" y="152400"/>
          <a:ext cx="530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-PAINT Immagine" r:id="rId3" imgW="429478" imgH="557643" progId="">
                  <p:embed/>
                </p:oleObj>
              </mc:Choice>
              <mc:Fallback>
                <p:oleObj name="PHOTO-PAINT Immagine" r:id="rId3" imgW="429478" imgH="557643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52400"/>
                        <a:ext cx="530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2362200" y="228600"/>
            <a:ext cx="5118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latin typeface="Comic Sans MS" pitchFamily="66" charset="0"/>
              </a:rPr>
              <a:t>Department of Clinical and Experimental Medicine</a:t>
            </a:r>
          </a:p>
          <a:p>
            <a:pPr eaLnBrk="0" hangingPunct="0"/>
            <a:r>
              <a:rPr lang="en-GB" sz="1600" b="1">
                <a:latin typeface="Comic Sans MS" pitchFamily="66" charset="0"/>
              </a:rPr>
              <a:t>Pharmacology Unit - University of Ferrara</a:t>
            </a:r>
            <a:endParaRPr lang="it-IT" sz="1600" b="1">
              <a:latin typeface="Comic Sans MS" pitchFamily="66" charset="0"/>
            </a:endParaRP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2286000" y="857250"/>
            <a:ext cx="42195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00CC"/>
                </a:solidFill>
                <a:latin typeface="Comic Sans MS" pitchFamily="66" charset="0"/>
              </a:rPr>
              <a:t>Recettori di Membrana</a:t>
            </a:r>
          </a:p>
          <a:p>
            <a:r>
              <a:rPr lang="it-IT" sz="1200" b="1">
                <a:latin typeface="Comic Sans MS" pitchFamily="66" charset="0"/>
              </a:rPr>
              <a:t>Sono distinti in 6 superfamiglie:</a:t>
            </a:r>
          </a:p>
          <a:p>
            <a:endParaRPr lang="it-IT" sz="1200" b="1">
              <a:latin typeface="Comic Sans MS" pitchFamily="66" charset="0"/>
            </a:endParaRPr>
          </a:p>
          <a:p>
            <a:r>
              <a:rPr lang="it-IT" sz="1200" b="1">
                <a:solidFill>
                  <a:srgbClr val="FF66CC"/>
                </a:solidFill>
                <a:latin typeface="Comic Sans MS" pitchFamily="66" charset="0"/>
              </a:rPr>
              <a:t>Recettori canale o ionotropi</a:t>
            </a:r>
          </a:p>
          <a:p>
            <a:endParaRPr lang="it-IT" sz="1200" b="1">
              <a:latin typeface="Comic Sans MS" pitchFamily="66" charset="0"/>
            </a:endParaRPr>
          </a:p>
          <a:p>
            <a:r>
              <a:rPr lang="it-IT" sz="1200" b="1">
                <a:solidFill>
                  <a:srgbClr val="FF0066"/>
                </a:solidFill>
                <a:latin typeface="Comic Sans MS" pitchFamily="66" charset="0"/>
              </a:rPr>
              <a:t>Recettori accoppiati alle proteine G o metabotropi</a:t>
            </a:r>
          </a:p>
          <a:p>
            <a:endParaRPr lang="it-IT" sz="1200" b="1">
              <a:latin typeface="Comic Sans MS" pitchFamily="66" charset="0"/>
            </a:endParaRPr>
          </a:p>
          <a:p>
            <a:r>
              <a:rPr lang="it-IT" sz="1200" b="1">
                <a:solidFill>
                  <a:srgbClr val="CC0066"/>
                </a:solidFill>
                <a:latin typeface="Comic Sans MS" pitchFamily="66" charset="0"/>
              </a:rPr>
              <a:t>Recettori ad attività tirosin chinasica intrinseca</a:t>
            </a:r>
          </a:p>
          <a:p>
            <a:endParaRPr lang="it-IT" sz="1200" b="1">
              <a:latin typeface="Comic Sans MS" pitchFamily="66" charset="0"/>
            </a:endParaRPr>
          </a:p>
          <a:p>
            <a:r>
              <a:rPr lang="it-IT" sz="1200" b="1">
                <a:solidFill>
                  <a:srgbClr val="D60093"/>
                </a:solidFill>
                <a:latin typeface="Comic Sans MS" pitchFamily="66" charset="0"/>
              </a:rPr>
              <a:t>Recettori ad attività guanilato ciclasica intrinseca</a:t>
            </a:r>
          </a:p>
          <a:p>
            <a:endParaRPr lang="it-IT" sz="1200" b="1">
              <a:solidFill>
                <a:srgbClr val="D60093"/>
              </a:solidFill>
              <a:latin typeface="Comic Sans MS" pitchFamily="66" charset="0"/>
            </a:endParaRPr>
          </a:p>
          <a:p>
            <a:r>
              <a:rPr lang="it-IT" sz="1200" b="1">
                <a:solidFill>
                  <a:srgbClr val="CC0066"/>
                </a:solidFill>
                <a:latin typeface="Comic Sans MS" pitchFamily="66" charset="0"/>
              </a:rPr>
              <a:t>Recettori delle citochine</a:t>
            </a:r>
            <a:endParaRPr lang="it-IT" sz="1200" b="1">
              <a:solidFill>
                <a:srgbClr val="CC0000"/>
              </a:solidFill>
              <a:latin typeface="Comic Sans MS" pitchFamily="66" charset="0"/>
            </a:endParaRPr>
          </a:p>
          <a:p>
            <a:endParaRPr lang="it-IT" sz="1200" b="1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it-IT" sz="1200" b="1">
                <a:solidFill>
                  <a:srgbClr val="CC0000"/>
                </a:solidFill>
                <a:latin typeface="Comic Sans MS" pitchFamily="66" charset="0"/>
              </a:rPr>
              <a:t>Recettori di adesione cellulare</a:t>
            </a:r>
          </a:p>
          <a:p>
            <a:endParaRPr lang="it-IT" sz="1200" b="1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it-IT" sz="2800" b="1">
                <a:solidFill>
                  <a:srgbClr val="0000CC"/>
                </a:solidFill>
                <a:latin typeface="Comic Sans MS" pitchFamily="66" charset="0"/>
              </a:rPr>
              <a:t>Recettori Intracellulari</a:t>
            </a:r>
          </a:p>
          <a:p>
            <a:endParaRPr lang="it-IT" sz="1200" b="1">
              <a:solidFill>
                <a:srgbClr val="CC0000"/>
              </a:solidFill>
              <a:latin typeface="Comic Sans MS" pitchFamily="66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latin typeface="Comic Sans MS" pitchFamily="66" charset="0"/>
              </a:rPr>
              <a:t>Sono distinti in: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solidFill>
                  <a:srgbClr val="00FFFF"/>
                </a:solidFill>
                <a:latin typeface="Comic Sans MS" pitchFamily="66" charset="0"/>
              </a:rPr>
              <a:t>Estrogenici – Progestenici - Androgeni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solidFill>
                  <a:srgbClr val="66CCFF"/>
                </a:solidFill>
                <a:latin typeface="Comic Sans MS" pitchFamily="66" charset="0"/>
              </a:rPr>
              <a:t>Ormoni tiroidei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solidFill>
                  <a:srgbClr val="3399FF"/>
                </a:solidFill>
                <a:latin typeface="Comic Sans MS" pitchFamily="66" charset="0"/>
              </a:rPr>
              <a:t>Vitamine A, D</a:t>
            </a:r>
            <a:endParaRPr lang="it-IT" sz="1200" b="1">
              <a:solidFill>
                <a:srgbClr val="FF0066"/>
              </a:solidFill>
              <a:latin typeface="Comic Sans MS" pitchFamily="66" charset="0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solidFill>
                  <a:srgbClr val="FF0066"/>
                </a:solidFill>
                <a:latin typeface="Comic Sans MS" pitchFamily="66" charset="0"/>
              </a:rPr>
              <a:t>Mineralcorticoidi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1200" b="1">
                <a:solidFill>
                  <a:srgbClr val="CC0000"/>
                </a:solidFill>
                <a:latin typeface="Comic Sans MS" pitchFamily="66" charset="0"/>
              </a:rPr>
              <a:t>Glucocorticoidi</a:t>
            </a:r>
          </a:p>
          <a:p>
            <a:endParaRPr lang="it-IT" sz="1200" b="1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9938"/>
            <a:ext cx="7923213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1027"/>
          <p:cNvGraphicFramePr>
            <a:graphicFrameLocks noChangeAspect="1"/>
          </p:cNvGraphicFramePr>
          <p:nvPr/>
        </p:nvGraphicFramePr>
        <p:xfrm>
          <a:off x="131763" y="152400"/>
          <a:ext cx="530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-PAINT Immagine" r:id="rId4" imgW="429478" imgH="557643" progId="">
                  <p:embed/>
                </p:oleObj>
              </mc:Choice>
              <mc:Fallback>
                <p:oleObj name="PHOTO-PAINT Immagine" r:id="rId4" imgW="429478" imgH="557643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52400"/>
                        <a:ext cx="530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26"/>
          <p:cNvGraphicFramePr>
            <a:graphicFrameLocks noChangeAspect="1"/>
          </p:cNvGraphicFramePr>
          <p:nvPr/>
        </p:nvGraphicFramePr>
        <p:xfrm>
          <a:off x="131763" y="152400"/>
          <a:ext cx="530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-PAINT Immagine" r:id="rId3" imgW="429478" imgH="557643" progId="">
                  <p:embed/>
                </p:oleObj>
              </mc:Choice>
              <mc:Fallback>
                <p:oleObj name="PHOTO-PAINT Immagine" r:id="rId3" imgW="429478" imgH="557643" progId="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152400"/>
                        <a:ext cx="5302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2362200" y="228600"/>
            <a:ext cx="5118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latin typeface="Comic Sans MS" pitchFamily="66" charset="0"/>
              </a:rPr>
              <a:t>Department of Clinical and Experimental Medicine</a:t>
            </a:r>
          </a:p>
          <a:p>
            <a:pPr eaLnBrk="0" hangingPunct="0"/>
            <a:r>
              <a:rPr lang="en-GB" sz="1600" b="1">
                <a:latin typeface="Comic Sans MS" pitchFamily="66" charset="0"/>
              </a:rPr>
              <a:t>Pharmacology Unit - University of Ferrara</a:t>
            </a:r>
            <a:endParaRPr lang="it-IT" sz="1600" b="1">
              <a:latin typeface="Comic Sans MS" pitchFamily="66" charset="0"/>
            </a:endParaRP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1295400" y="1066800"/>
            <a:ext cx="6096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0000CC"/>
                </a:solidFill>
                <a:latin typeface="Comic Sans MS" pitchFamily="66" charset="0"/>
              </a:rPr>
              <a:t>Recettori Canale</a:t>
            </a:r>
          </a:p>
          <a:p>
            <a:endParaRPr lang="it-IT" sz="3600" b="1">
              <a:latin typeface="Comic Sans MS" pitchFamily="66" charset="0"/>
            </a:endParaRPr>
          </a:p>
          <a:p>
            <a:endParaRPr lang="it-IT" b="1">
              <a:latin typeface="Comic Sans MS" pitchFamily="66" charset="0"/>
            </a:endParaRPr>
          </a:p>
        </p:txBody>
      </p:sp>
      <p:pic>
        <p:nvPicPr>
          <p:cNvPr id="10245" name="Picture 1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516982" y="2207418"/>
            <a:ext cx="38862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354013"/>
            <a:ext cx="8759825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a2+ and 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25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5029200" y="1524000"/>
            <a:ext cx="838200" cy="533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1600" b="1"/>
              <a:t>Ras-GRF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3962400" y="1828800"/>
            <a:ext cx="8382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t-IT" sz="1600" b="1"/>
              <a:t>Ras-GRP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981200" y="2667000"/>
            <a:ext cx="13716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362200" y="25146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276600" y="2743200"/>
            <a:ext cx="304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2" name="CasellaDiTesto 7"/>
          <p:cNvSpPr txBox="1">
            <a:spLocks noChangeArrowheads="1"/>
          </p:cNvSpPr>
          <p:nvPr/>
        </p:nvSpPr>
        <p:spPr bwMode="auto">
          <a:xfrm>
            <a:off x="714375" y="1714500"/>
            <a:ext cx="24717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latin typeface="Comic Sans MS" pitchFamily="66" charset="0"/>
              </a:rPr>
              <a:t>RECETTORI</a:t>
            </a:r>
          </a:p>
          <a:p>
            <a:pPr algn="ctr"/>
            <a:endParaRPr lang="it-IT" b="1">
              <a:latin typeface="Comic Sans MS" pitchFamily="66" charset="0"/>
            </a:endParaRPr>
          </a:p>
          <a:p>
            <a:pPr algn="ctr"/>
            <a:r>
              <a:rPr lang="it-IT" b="1">
                <a:latin typeface="Comic Sans MS" pitchFamily="66" charset="0"/>
              </a:rPr>
              <a:t>AD ATTIVITA’</a:t>
            </a:r>
          </a:p>
          <a:p>
            <a:pPr algn="ctr"/>
            <a:endParaRPr lang="it-IT" b="1">
              <a:latin typeface="Comic Sans MS" pitchFamily="66" charset="0"/>
            </a:endParaRPr>
          </a:p>
          <a:p>
            <a:pPr algn="ctr"/>
            <a:r>
              <a:rPr lang="it-IT" b="1">
                <a:latin typeface="Comic Sans MS" pitchFamily="66" charset="0"/>
              </a:rPr>
              <a:t>TIROSIN</a:t>
            </a:r>
          </a:p>
          <a:p>
            <a:pPr algn="ctr"/>
            <a:endParaRPr lang="it-IT" b="1">
              <a:latin typeface="Comic Sans MS" pitchFamily="66" charset="0"/>
            </a:endParaRPr>
          </a:p>
          <a:p>
            <a:pPr algn="ctr"/>
            <a:r>
              <a:rPr lang="it-IT" b="1">
                <a:latin typeface="Comic Sans MS" pitchFamily="66" charset="0"/>
              </a:rPr>
              <a:t>CHINASICA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050"/>
          <p:cNvSpPr txBox="1">
            <a:spLocks noChangeArrowheads="1"/>
          </p:cNvSpPr>
          <p:nvPr/>
        </p:nvSpPr>
        <p:spPr bwMode="auto">
          <a:xfrm>
            <a:off x="457200" y="990600"/>
            <a:ext cx="81645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Comic Sans MS" pitchFamily="66" charset="0"/>
              </a:rPr>
              <a:t>I recettori per l’adesione cellulare</a:t>
            </a:r>
          </a:p>
          <a:p>
            <a:endParaRPr lang="it-IT" sz="3600">
              <a:latin typeface="Comic Sans MS" pitchFamily="66" charset="0"/>
            </a:endParaRPr>
          </a:p>
          <a:p>
            <a:r>
              <a:rPr lang="it-IT" sz="3600">
                <a:latin typeface="Comic Sans MS" pitchFamily="66" charset="0"/>
              </a:rPr>
              <a:t>ADESIONE STABILE: cellula-cellula</a:t>
            </a:r>
          </a:p>
          <a:p>
            <a:r>
              <a:rPr lang="it-IT" sz="3600">
                <a:latin typeface="Comic Sans MS" pitchFamily="66" charset="0"/>
              </a:rPr>
              <a:t> in tessuti parenchimatosi o in epiteli </a:t>
            </a:r>
          </a:p>
          <a:p>
            <a:r>
              <a:rPr lang="it-IT" sz="3600">
                <a:latin typeface="Comic Sans MS" pitchFamily="66" charset="0"/>
              </a:rPr>
              <a:t>di rivestimento</a:t>
            </a:r>
          </a:p>
          <a:p>
            <a:endParaRPr lang="it-IT" sz="3600">
              <a:latin typeface="Comic Sans MS" pitchFamily="66" charset="0"/>
            </a:endParaRPr>
          </a:p>
          <a:p>
            <a:r>
              <a:rPr lang="it-IT" sz="3600">
                <a:latin typeface="Comic Sans MS" pitchFamily="66" charset="0"/>
              </a:rPr>
              <a:t>ADESIONE DINAMICHE:  cellule in</a:t>
            </a:r>
          </a:p>
          <a:p>
            <a:r>
              <a:rPr lang="it-IT" sz="3600">
                <a:latin typeface="Comic Sans MS" pitchFamily="66" charset="0"/>
              </a:rPr>
              <a:t>Movimento, che migrano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smtClean="0"/>
              <a:t>Le famiglie delle molecole di adesione</a:t>
            </a:r>
          </a:p>
        </p:txBody>
      </p:sp>
      <p:pic>
        <p:nvPicPr>
          <p:cNvPr id="59395" name="Picture 3" descr="F22-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3975" y="1600200"/>
            <a:ext cx="6496050" cy="4525963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71525"/>
            <a:ext cx="7162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772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8077200" y="228600"/>
            <a:ext cx="533400" cy="609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143000" y="500063"/>
            <a:ext cx="6499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0000"/>
                </a:solidFill>
                <a:latin typeface="Comic Sans MS" pitchFamily="66" charset="0"/>
              </a:rPr>
              <a:t>VIE DI SOMMINISTRAZIONE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267200" y="1371600"/>
            <a:ext cx="2222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ORALE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CUTANEA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POLMONARE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RETTALE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MAMMARIA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CONGIUNTIVALE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267200" y="3581400"/>
            <a:ext cx="26320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ENDOVENOSA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INTRAMUSCOLARE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SOTTOCUTANEA</a:t>
            </a:r>
          </a:p>
          <a:p>
            <a:r>
              <a:rPr lang="it-IT" sz="1800" b="1">
                <a:solidFill>
                  <a:srgbClr val="000066"/>
                </a:solidFill>
                <a:latin typeface="Comic Sans MS" pitchFamily="66" charset="0"/>
              </a:rPr>
              <a:t>INTRAPERITONEALE</a:t>
            </a:r>
          </a:p>
          <a:p>
            <a:endParaRPr lang="it-IT" sz="180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it-IT" sz="1600" b="1">
                <a:solidFill>
                  <a:srgbClr val="000066"/>
                </a:solidFill>
                <a:latin typeface="Comic Sans MS" pitchFamily="66" charset="0"/>
              </a:rPr>
              <a:t>EPIDURALE</a:t>
            </a:r>
          </a:p>
          <a:p>
            <a:r>
              <a:rPr lang="it-IT" sz="1600" b="1">
                <a:solidFill>
                  <a:srgbClr val="000066"/>
                </a:solidFill>
                <a:latin typeface="Comic Sans MS" pitchFamily="66" charset="0"/>
              </a:rPr>
              <a:t>INTRARTICOLARE</a:t>
            </a:r>
          </a:p>
          <a:p>
            <a:r>
              <a:rPr lang="it-IT" sz="1600" b="1">
                <a:solidFill>
                  <a:srgbClr val="000066"/>
                </a:solidFill>
                <a:latin typeface="Comic Sans MS" pitchFamily="66" charset="0"/>
              </a:rPr>
              <a:t>INTRAMIDOLLARE</a:t>
            </a:r>
          </a:p>
          <a:p>
            <a:r>
              <a:rPr lang="it-IT" sz="1600" b="1">
                <a:solidFill>
                  <a:srgbClr val="000066"/>
                </a:solidFill>
                <a:latin typeface="Comic Sans MS" pitchFamily="66" charset="0"/>
              </a:rPr>
              <a:t>INTRARTERIOSA</a:t>
            </a:r>
          </a:p>
          <a:p>
            <a:endParaRPr lang="it-IT" sz="18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NATURALI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1447800" y="4495800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ARTIFICIALI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609600" y="6248400"/>
            <a:ext cx="6094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  <a:latin typeface="Comic Sans MS" pitchFamily="66" charset="0"/>
              </a:rPr>
              <a:t>Vie parenterali: al di fuori del tratto gastroenterico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276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u="sng">
                <a:solidFill>
                  <a:srgbClr val="000066"/>
                </a:solidFill>
                <a:latin typeface="Technical" pitchFamily="66" charset="0"/>
              </a:rPr>
              <a:t>Farmaco idrosolubile</a:t>
            </a:r>
            <a:endParaRPr lang="fr-FR" u="sng">
              <a:solidFill>
                <a:srgbClr val="000066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3810000"/>
            <a:ext cx="274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u="sng">
                <a:solidFill>
                  <a:srgbClr val="000066"/>
                </a:solidFill>
                <a:latin typeface="Technical" pitchFamily="66" charset="0"/>
              </a:rPr>
              <a:t>Farmaco liposolubile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436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>
                <a:solidFill>
                  <a:srgbClr val="000066"/>
                </a:solidFill>
                <a:latin typeface="Technical" pitchFamily="66" charset="0"/>
              </a:rPr>
              <a:t>LA DISTRIBUZIONE DEI FARMACI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71500" y="1714500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rgbClr val="000066"/>
                </a:solidFill>
                <a:latin typeface="Technical" pitchFamily="66" charset="0"/>
              </a:rPr>
              <a:t>Plasma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8200" y="2819400"/>
            <a:ext cx="90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rgbClr val="000066"/>
                </a:solidFill>
                <a:latin typeface="Technical" pitchFamily="66" charset="0"/>
              </a:rPr>
              <a:t>Cellule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-5400000">
            <a:off x="3467100" y="419100"/>
            <a:ext cx="762000" cy="2971800"/>
          </a:xfrm>
          <a:prstGeom prst="can">
            <a:avLst>
              <a:gd name="adj" fmla="val 602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2971800" y="24384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2590800" y="30480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733800" y="30480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2819400" y="19812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2895600" y="16764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3352800" y="16002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3581400" y="19050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3810000" y="16764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3962400" y="19812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4191000" y="16764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4495800" y="19050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4724400" y="1676400"/>
            <a:ext cx="228600" cy="2286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990600" y="4495800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rgbClr val="000066"/>
                </a:solidFill>
                <a:latin typeface="Technical" pitchFamily="66" charset="0"/>
              </a:rPr>
              <a:t>Plasma</a:t>
            </a:r>
            <a:endParaRPr lang="fr-FR">
              <a:solidFill>
                <a:srgbClr val="000066"/>
              </a:solidFill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3581400" y="5943600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chemeClr val="bg1"/>
                </a:solidFill>
                <a:latin typeface="Technical" pitchFamily="66" charset="0"/>
              </a:rPr>
              <a:t>Cellules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-5400000">
            <a:off x="3695700" y="3238500"/>
            <a:ext cx="762000" cy="2971800"/>
          </a:xfrm>
          <a:prstGeom prst="can">
            <a:avLst>
              <a:gd name="adj" fmla="val 602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4724400" y="44958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>
            <a:off x="4419600" y="47244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8" name="AutoShape 26"/>
          <p:cNvSpPr>
            <a:spLocks noChangeArrowheads="1"/>
          </p:cNvSpPr>
          <p:nvPr/>
        </p:nvSpPr>
        <p:spPr bwMode="auto">
          <a:xfrm>
            <a:off x="4191000" y="44958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>
            <a:off x="4038600" y="48006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0" name="AutoShape 28"/>
          <p:cNvSpPr>
            <a:spLocks noChangeArrowheads="1"/>
          </p:cNvSpPr>
          <p:nvPr/>
        </p:nvSpPr>
        <p:spPr bwMode="auto">
          <a:xfrm>
            <a:off x="3886200" y="44958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1" name="AutoShape 29"/>
          <p:cNvSpPr>
            <a:spLocks noChangeArrowheads="1"/>
          </p:cNvSpPr>
          <p:nvPr/>
        </p:nvSpPr>
        <p:spPr bwMode="auto">
          <a:xfrm>
            <a:off x="3352800" y="44196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2" name="AutoShape 30"/>
          <p:cNvSpPr>
            <a:spLocks noChangeArrowheads="1"/>
          </p:cNvSpPr>
          <p:nvPr/>
        </p:nvSpPr>
        <p:spPr bwMode="auto">
          <a:xfrm>
            <a:off x="3657600" y="47244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3" name="AutoShape 31"/>
          <p:cNvSpPr>
            <a:spLocks noChangeArrowheads="1"/>
          </p:cNvSpPr>
          <p:nvPr/>
        </p:nvSpPr>
        <p:spPr bwMode="auto">
          <a:xfrm>
            <a:off x="3048000" y="44958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4" name="AutoShape 32"/>
          <p:cNvSpPr>
            <a:spLocks noChangeArrowheads="1"/>
          </p:cNvSpPr>
          <p:nvPr/>
        </p:nvSpPr>
        <p:spPr bwMode="auto">
          <a:xfrm>
            <a:off x="3200400" y="48006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5" name="AutoShape 33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791200" y="381000"/>
            <a:ext cx="2971800" cy="3200400"/>
            <a:chOff x="3648" y="240"/>
            <a:chExt cx="1872" cy="2016"/>
          </a:xfrm>
        </p:grpSpPr>
        <p:sp>
          <p:nvSpPr>
            <p:cNvPr id="44089" name="Oval 35"/>
            <p:cNvSpPr>
              <a:spLocks noChangeArrowheads="1"/>
            </p:cNvSpPr>
            <p:nvPr/>
          </p:nvSpPr>
          <p:spPr bwMode="auto">
            <a:xfrm>
              <a:off x="4032" y="1488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0" name="Oval 36"/>
            <p:cNvSpPr>
              <a:spLocks noChangeArrowheads="1"/>
            </p:cNvSpPr>
            <p:nvPr/>
          </p:nvSpPr>
          <p:spPr bwMode="auto">
            <a:xfrm>
              <a:off x="3792" y="1872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1" name="Oval 37"/>
            <p:cNvSpPr>
              <a:spLocks noChangeArrowheads="1"/>
            </p:cNvSpPr>
            <p:nvPr/>
          </p:nvSpPr>
          <p:spPr bwMode="auto">
            <a:xfrm>
              <a:off x="4512" y="1872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2" name="Oval 38"/>
            <p:cNvSpPr>
              <a:spLocks noChangeArrowheads="1"/>
            </p:cNvSpPr>
            <p:nvPr/>
          </p:nvSpPr>
          <p:spPr bwMode="auto">
            <a:xfrm>
              <a:off x="4848" y="1488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3" name="Text Box 39"/>
            <p:cNvSpPr txBox="1">
              <a:spLocks noChangeArrowheads="1"/>
            </p:cNvSpPr>
            <p:nvPr/>
          </p:nvSpPr>
          <p:spPr bwMode="auto">
            <a:xfrm>
              <a:off x="3888" y="240"/>
              <a:ext cx="11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1">
                  <a:solidFill>
                    <a:srgbClr val="000066"/>
                  </a:solidFill>
                  <a:latin typeface="Technical" pitchFamily="66" charset="0"/>
                </a:rPr>
                <a:t>All’equilibrio</a:t>
              </a:r>
              <a:endParaRPr lang="fr-FR">
                <a:solidFill>
                  <a:srgbClr val="000066"/>
                </a:solidFill>
              </a:endParaRPr>
            </a:p>
          </p:txBody>
        </p:sp>
        <p:sp>
          <p:nvSpPr>
            <p:cNvPr id="44094" name="AutoShape 40"/>
            <p:cNvSpPr>
              <a:spLocks noChangeArrowheads="1"/>
            </p:cNvSpPr>
            <p:nvPr/>
          </p:nvSpPr>
          <p:spPr bwMode="auto">
            <a:xfrm rot="-5400000">
              <a:off x="4344" y="264"/>
              <a:ext cx="480" cy="1872"/>
            </a:xfrm>
            <a:prstGeom prst="can">
              <a:avLst>
                <a:gd name="adj" fmla="val 602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5" name="AutoShape 41"/>
            <p:cNvSpPr>
              <a:spLocks noChangeArrowheads="1"/>
            </p:cNvSpPr>
            <p:nvPr/>
          </p:nvSpPr>
          <p:spPr bwMode="auto">
            <a:xfrm>
              <a:off x="4032" y="1200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6" name="AutoShape 42"/>
            <p:cNvSpPr>
              <a:spLocks noChangeArrowheads="1"/>
            </p:cNvSpPr>
            <p:nvPr/>
          </p:nvSpPr>
          <p:spPr bwMode="auto">
            <a:xfrm>
              <a:off x="4176" y="1056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7" name="AutoShape 43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8" name="AutoShape 44"/>
            <p:cNvSpPr>
              <a:spLocks noChangeArrowheads="1"/>
            </p:cNvSpPr>
            <p:nvPr/>
          </p:nvSpPr>
          <p:spPr bwMode="auto">
            <a:xfrm>
              <a:off x="4752" y="1200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99" name="AutoShape 45"/>
            <p:cNvSpPr>
              <a:spLocks noChangeArrowheads="1"/>
            </p:cNvSpPr>
            <p:nvPr/>
          </p:nvSpPr>
          <p:spPr bwMode="auto">
            <a:xfrm>
              <a:off x="4992" y="1008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00" name="AutoShape 46"/>
            <p:cNvSpPr>
              <a:spLocks noChangeArrowheads="1"/>
            </p:cNvSpPr>
            <p:nvPr/>
          </p:nvSpPr>
          <p:spPr bwMode="auto">
            <a:xfrm>
              <a:off x="3840" y="1536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01" name="AutoShape 47"/>
            <p:cNvSpPr>
              <a:spLocks noChangeArrowheads="1"/>
            </p:cNvSpPr>
            <p:nvPr/>
          </p:nvSpPr>
          <p:spPr bwMode="auto">
            <a:xfrm>
              <a:off x="4608" y="1632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02" name="AutoShape 48"/>
            <p:cNvSpPr>
              <a:spLocks noChangeArrowheads="1"/>
            </p:cNvSpPr>
            <p:nvPr/>
          </p:nvSpPr>
          <p:spPr bwMode="auto">
            <a:xfrm>
              <a:off x="4368" y="2064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03" name="AutoShape 49"/>
            <p:cNvSpPr>
              <a:spLocks noChangeArrowheads="1"/>
            </p:cNvSpPr>
            <p:nvPr/>
          </p:nvSpPr>
          <p:spPr bwMode="auto">
            <a:xfrm>
              <a:off x="5376" y="1584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104" name="AutoShape 50"/>
            <p:cNvSpPr>
              <a:spLocks noChangeArrowheads="1"/>
            </p:cNvSpPr>
            <p:nvPr/>
          </p:nvSpPr>
          <p:spPr bwMode="auto">
            <a:xfrm>
              <a:off x="5136" y="1968"/>
              <a:ext cx="144" cy="144"/>
            </a:xfrm>
            <a:prstGeom prst="flowChartExtra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867400" y="4343400"/>
            <a:ext cx="2971800" cy="2133600"/>
            <a:chOff x="3792" y="2736"/>
            <a:chExt cx="1872" cy="1344"/>
          </a:xfrm>
        </p:grpSpPr>
        <p:sp>
          <p:nvSpPr>
            <p:cNvPr id="44074" name="Oval 52"/>
            <p:cNvSpPr>
              <a:spLocks noChangeArrowheads="1"/>
            </p:cNvSpPr>
            <p:nvPr/>
          </p:nvSpPr>
          <p:spPr bwMode="auto">
            <a:xfrm>
              <a:off x="4128" y="3312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75" name="Oval 53"/>
            <p:cNvSpPr>
              <a:spLocks noChangeArrowheads="1"/>
            </p:cNvSpPr>
            <p:nvPr/>
          </p:nvSpPr>
          <p:spPr bwMode="auto">
            <a:xfrm>
              <a:off x="3888" y="3696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76" name="Oval 54"/>
            <p:cNvSpPr>
              <a:spLocks noChangeArrowheads="1"/>
            </p:cNvSpPr>
            <p:nvPr/>
          </p:nvSpPr>
          <p:spPr bwMode="auto">
            <a:xfrm>
              <a:off x="4608" y="3696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77" name="Oval 55"/>
            <p:cNvSpPr>
              <a:spLocks noChangeArrowheads="1"/>
            </p:cNvSpPr>
            <p:nvPr/>
          </p:nvSpPr>
          <p:spPr bwMode="auto">
            <a:xfrm>
              <a:off x="4944" y="3312"/>
              <a:ext cx="528" cy="384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78" name="AutoShape 56"/>
            <p:cNvSpPr>
              <a:spLocks noChangeArrowheads="1"/>
            </p:cNvSpPr>
            <p:nvPr/>
          </p:nvSpPr>
          <p:spPr bwMode="auto">
            <a:xfrm rot="-5400000">
              <a:off x="4488" y="2040"/>
              <a:ext cx="480" cy="1872"/>
            </a:xfrm>
            <a:prstGeom prst="can">
              <a:avLst>
                <a:gd name="adj" fmla="val 602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79" name="AutoShape 57"/>
            <p:cNvSpPr>
              <a:spLocks noChangeArrowheads="1"/>
            </p:cNvSpPr>
            <p:nvPr/>
          </p:nvSpPr>
          <p:spPr bwMode="auto">
            <a:xfrm>
              <a:off x="4272" y="3408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0" name="AutoShape 58"/>
            <p:cNvSpPr>
              <a:spLocks noChangeArrowheads="1"/>
            </p:cNvSpPr>
            <p:nvPr/>
          </p:nvSpPr>
          <p:spPr bwMode="auto">
            <a:xfrm>
              <a:off x="4128" y="3792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1" name="AutoShape 59"/>
            <p:cNvSpPr>
              <a:spLocks noChangeArrowheads="1"/>
            </p:cNvSpPr>
            <p:nvPr/>
          </p:nvSpPr>
          <p:spPr bwMode="auto">
            <a:xfrm>
              <a:off x="5184" y="3408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2" name="AutoShape 60"/>
            <p:cNvSpPr>
              <a:spLocks noChangeArrowheads="1"/>
            </p:cNvSpPr>
            <p:nvPr/>
          </p:nvSpPr>
          <p:spPr bwMode="auto">
            <a:xfrm>
              <a:off x="4704" y="3504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3" name="AutoShape 61"/>
            <p:cNvSpPr>
              <a:spLocks noChangeArrowheads="1"/>
            </p:cNvSpPr>
            <p:nvPr/>
          </p:nvSpPr>
          <p:spPr bwMode="auto">
            <a:xfrm>
              <a:off x="4800" y="3312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4" name="AutoShape 62"/>
            <p:cNvSpPr>
              <a:spLocks noChangeArrowheads="1"/>
            </p:cNvSpPr>
            <p:nvPr/>
          </p:nvSpPr>
          <p:spPr bwMode="auto">
            <a:xfrm>
              <a:off x="5184" y="3792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5" name="AutoShape 63"/>
            <p:cNvSpPr>
              <a:spLocks noChangeArrowheads="1"/>
            </p:cNvSpPr>
            <p:nvPr/>
          </p:nvSpPr>
          <p:spPr bwMode="auto">
            <a:xfrm>
              <a:off x="4800" y="3792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6" name="AutoShape 64"/>
            <p:cNvSpPr>
              <a:spLocks noChangeArrowheads="1"/>
            </p:cNvSpPr>
            <p:nvPr/>
          </p:nvSpPr>
          <p:spPr bwMode="auto">
            <a:xfrm>
              <a:off x="5232" y="2784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7" name="AutoShape 65"/>
            <p:cNvSpPr>
              <a:spLocks noChangeArrowheads="1"/>
            </p:cNvSpPr>
            <p:nvPr/>
          </p:nvSpPr>
          <p:spPr bwMode="auto">
            <a:xfrm>
              <a:off x="4944" y="2976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88" name="AutoShape 66"/>
            <p:cNvSpPr>
              <a:spLocks noChangeArrowheads="1"/>
            </p:cNvSpPr>
            <p:nvPr/>
          </p:nvSpPr>
          <p:spPr bwMode="auto">
            <a:xfrm>
              <a:off x="4560" y="2880"/>
              <a:ext cx="144" cy="14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4068" name="Oval 67"/>
          <p:cNvSpPr>
            <a:spLocks noChangeArrowheads="1"/>
          </p:cNvSpPr>
          <p:nvPr/>
        </p:nvSpPr>
        <p:spPr bwMode="auto">
          <a:xfrm>
            <a:off x="4267200" y="24384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69" name="Oval 68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70" name="Oval 69"/>
          <p:cNvSpPr>
            <a:spLocks noChangeArrowheads="1"/>
          </p:cNvSpPr>
          <p:nvPr/>
        </p:nvSpPr>
        <p:spPr bwMode="auto">
          <a:xfrm>
            <a:off x="2514600" y="59436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71" name="Oval 70"/>
          <p:cNvSpPr>
            <a:spLocks noChangeArrowheads="1"/>
          </p:cNvSpPr>
          <p:nvPr/>
        </p:nvSpPr>
        <p:spPr bwMode="auto">
          <a:xfrm>
            <a:off x="3657600" y="59436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72" name="Oval 71"/>
          <p:cNvSpPr>
            <a:spLocks noChangeArrowheads="1"/>
          </p:cNvSpPr>
          <p:nvPr/>
        </p:nvSpPr>
        <p:spPr bwMode="auto">
          <a:xfrm>
            <a:off x="4191000" y="5334000"/>
            <a:ext cx="8382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73" name="Text Box 72"/>
          <p:cNvSpPr txBox="1">
            <a:spLocks noChangeArrowheads="1"/>
          </p:cNvSpPr>
          <p:nvPr/>
        </p:nvSpPr>
        <p:spPr bwMode="auto">
          <a:xfrm>
            <a:off x="914400" y="5715000"/>
            <a:ext cx="90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 b="1">
                <a:solidFill>
                  <a:srgbClr val="000066"/>
                </a:solidFill>
                <a:latin typeface="Technical" pitchFamily="66" charset="0"/>
              </a:rPr>
              <a:t>Cellule</a:t>
            </a:r>
            <a:endParaRPr lang="fr-FR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42938" y="0"/>
            <a:ext cx="726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/>
              <a:t>V</a:t>
            </a:r>
            <a:r>
              <a:rPr lang="it-IT" sz="2800" b="1" baseline="-25000"/>
              <a:t>D </a:t>
            </a:r>
            <a:r>
              <a:rPr lang="it-IT" sz="2800" b="1"/>
              <a:t> = D/Cp    D=mg; Cp=mg/L</a:t>
            </a:r>
          </a:p>
          <a:p>
            <a:pPr eaLnBrk="0" hangingPunct="0"/>
            <a:endParaRPr lang="it-IT" sz="2800" b="1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" y="11938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&lt; 5 litri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71600" y="1228725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 5-15 litri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29000" y="1152525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15-40 litri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34000" y="1152525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40-100 litri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512050" y="1152525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&gt; 100 litri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0" y="1990725"/>
            <a:ext cx="125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Eparina</a:t>
            </a:r>
          </a:p>
          <a:p>
            <a:pPr eaLnBrk="0" hangingPunct="0"/>
            <a:endParaRPr lang="it-IT" b="1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71600" y="1981200"/>
            <a:ext cx="24939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b="1"/>
              <a:t>Warfarin</a:t>
            </a:r>
          </a:p>
          <a:p>
            <a:pPr eaLnBrk="0" hangingPunct="0"/>
            <a:r>
              <a:rPr lang="it-IT" b="1"/>
              <a:t>furosemide</a:t>
            </a:r>
          </a:p>
          <a:p>
            <a:pPr eaLnBrk="0" hangingPunct="0"/>
            <a:r>
              <a:rPr lang="it-IT" b="1"/>
              <a:t>tolbutamide</a:t>
            </a:r>
          </a:p>
          <a:p>
            <a:pPr eaLnBrk="0" hangingPunct="0"/>
            <a:r>
              <a:rPr lang="it-IT" b="1"/>
              <a:t>aspirina</a:t>
            </a:r>
          </a:p>
          <a:p>
            <a:pPr eaLnBrk="0" hangingPunct="0"/>
            <a:r>
              <a:rPr lang="it-IT" b="1"/>
              <a:t>fenilbutazone</a:t>
            </a:r>
          </a:p>
          <a:p>
            <a:pPr eaLnBrk="0" hangingPunct="0"/>
            <a:r>
              <a:rPr lang="it-IT" b="1"/>
              <a:t>ac. Valproico</a:t>
            </a:r>
          </a:p>
          <a:p>
            <a:pPr eaLnBrk="0" hangingPunct="0"/>
            <a:r>
              <a:rPr lang="it-IT" b="1"/>
              <a:t>clorpropamide</a:t>
            </a:r>
          </a:p>
          <a:p>
            <a:pPr eaLnBrk="0" hangingPunct="0"/>
            <a:r>
              <a:rPr lang="it-IT" b="1"/>
              <a:t>carbenicillina</a:t>
            </a:r>
          </a:p>
          <a:p>
            <a:pPr eaLnBrk="0" hangingPunct="0"/>
            <a:r>
              <a:rPr lang="it-IT" b="1"/>
              <a:t>cefazolina</a:t>
            </a:r>
          </a:p>
          <a:p>
            <a:pPr eaLnBrk="0" hangingPunct="0"/>
            <a:endParaRPr lang="it-IT" b="1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352800" y="1838325"/>
            <a:ext cx="19446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Amikacina</a:t>
            </a:r>
          </a:p>
          <a:p>
            <a:pPr eaLnBrk="0" hangingPunct="0"/>
            <a:r>
              <a:rPr lang="it-IT" b="1"/>
              <a:t>ampicillina</a:t>
            </a:r>
          </a:p>
          <a:p>
            <a:pPr eaLnBrk="0" hangingPunct="0"/>
            <a:r>
              <a:rPr lang="it-IT" b="1"/>
              <a:t>clordiazepos.</a:t>
            </a:r>
          </a:p>
          <a:p>
            <a:pPr eaLnBrk="0" hangingPunct="0"/>
            <a:r>
              <a:rPr lang="it-IT" b="1"/>
              <a:t>digitossina</a:t>
            </a:r>
          </a:p>
          <a:p>
            <a:pPr eaLnBrk="0" hangingPunct="0"/>
            <a:r>
              <a:rPr lang="it-IT" b="1"/>
              <a:t>fenobarbitale</a:t>
            </a:r>
          </a:p>
          <a:p>
            <a:pPr eaLnBrk="0" hangingPunct="0"/>
            <a:r>
              <a:rPr lang="it-IT" b="1"/>
              <a:t>teofillina</a:t>
            </a:r>
          </a:p>
          <a:p>
            <a:pPr eaLnBrk="0" hangingPunct="0"/>
            <a:r>
              <a:rPr lang="it-IT" b="1"/>
              <a:t>vancomicina</a:t>
            </a:r>
          </a:p>
          <a:p>
            <a:pPr eaLnBrk="0" hangingPunct="0"/>
            <a:r>
              <a:rPr lang="it-IT" b="1"/>
              <a:t>atenololo</a:t>
            </a:r>
          </a:p>
          <a:p>
            <a:pPr eaLnBrk="0" hangingPunct="0"/>
            <a:r>
              <a:rPr lang="it-IT" b="1"/>
              <a:t>indometacina</a:t>
            </a:r>
          </a:p>
          <a:p>
            <a:pPr eaLnBrk="0" hangingPunct="0"/>
            <a:r>
              <a:rPr lang="it-IT" b="1"/>
              <a:t>tubocurarina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34000" y="1803400"/>
            <a:ext cx="2181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Captopril</a:t>
            </a:r>
          </a:p>
          <a:p>
            <a:pPr eaLnBrk="0" hangingPunct="0"/>
            <a:r>
              <a:rPr lang="it-IT" b="1"/>
              <a:t>cimetidina</a:t>
            </a:r>
          </a:p>
          <a:p>
            <a:pPr eaLnBrk="0" hangingPunct="0"/>
            <a:r>
              <a:rPr lang="it-IT" b="1"/>
              <a:t>paracetamolo</a:t>
            </a:r>
          </a:p>
          <a:p>
            <a:pPr eaLnBrk="0" hangingPunct="0"/>
            <a:r>
              <a:rPr lang="it-IT" b="1"/>
              <a:t>carbamazepina</a:t>
            </a:r>
          </a:p>
          <a:p>
            <a:pPr eaLnBrk="0" hangingPunct="0"/>
            <a:r>
              <a:rPr lang="it-IT" b="1"/>
              <a:t>cloramfenicolo</a:t>
            </a:r>
          </a:p>
          <a:p>
            <a:pPr eaLnBrk="0" hangingPunct="0"/>
            <a:r>
              <a:rPr lang="it-IT" b="1"/>
              <a:t>diazepam</a:t>
            </a:r>
          </a:p>
          <a:p>
            <a:pPr eaLnBrk="0" hangingPunct="0"/>
            <a:r>
              <a:rPr lang="it-IT" b="1"/>
              <a:t>lidocaina</a:t>
            </a:r>
          </a:p>
          <a:p>
            <a:pPr eaLnBrk="0" hangingPunct="0"/>
            <a:r>
              <a:rPr lang="it-IT" b="1"/>
              <a:t>litio</a:t>
            </a:r>
          </a:p>
          <a:p>
            <a:pPr eaLnBrk="0" hangingPunct="0"/>
            <a:r>
              <a:rPr lang="it-IT" b="1"/>
              <a:t>metotrexate</a:t>
            </a:r>
          </a:p>
          <a:p>
            <a:pPr eaLnBrk="0" hangingPunct="0"/>
            <a:r>
              <a:rPr lang="it-IT" b="1"/>
              <a:t>fenitoina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467600" y="1879600"/>
            <a:ext cx="1724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/>
              <a:t>Morfina</a:t>
            </a:r>
          </a:p>
          <a:p>
            <a:pPr eaLnBrk="0" hangingPunct="0"/>
            <a:r>
              <a:rPr lang="it-IT" b="1"/>
              <a:t>amfoter.</a:t>
            </a:r>
          </a:p>
          <a:p>
            <a:pPr eaLnBrk="0" hangingPunct="0"/>
            <a:r>
              <a:rPr lang="it-IT" b="1"/>
              <a:t>propran.</a:t>
            </a:r>
          </a:p>
          <a:p>
            <a:pPr eaLnBrk="0" hangingPunct="0"/>
            <a:r>
              <a:rPr lang="it-IT" b="1"/>
              <a:t>diltiazem</a:t>
            </a:r>
          </a:p>
          <a:p>
            <a:pPr eaLnBrk="0" hangingPunct="0"/>
            <a:r>
              <a:rPr lang="it-IT" b="1"/>
              <a:t>digossina</a:t>
            </a:r>
          </a:p>
          <a:p>
            <a:pPr eaLnBrk="0" hangingPunct="0"/>
            <a:r>
              <a:rPr lang="it-IT" b="1"/>
              <a:t>aloperidolo</a:t>
            </a:r>
          </a:p>
          <a:p>
            <a:pPr eaLnBrk="0" hangingPunct="0"/>
            <a:r>
              <a:rPr lang="it-IT" b="1"/>
              <a:t>imipramina</a:t>
            </a:r>
          </a:p>
          <a:p>
            <a:pPr eaLnBrk="0" hangingPunct="0"/>
            <a:r>
              <a:rPr lang="it-IT" b="1"/>
              <a:t>clorochina</a:t>
            </a:r>
          </a:p>
        </p:txBody>
      </p:sp>
      <p:sp>
        <p:nvSpPr>
          <p:cNvPr id="45069" name="CasellaDiTesto 12"/>
          <p:cNvSpPr txBox="1">
            <a:spLocks noChangeArrowheads="1"/>
          </p:cNvSpPr>
          <p:nvPr/>
        </p:nvSpPr>
        <p:spPr bwMode="auto">
          <a:xfrm>
            <a:off x="285750" y="6215063"/>
            <a:ext cx="6761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Il Vd di un uomo del peso di 70 Kg è pari a 42 litri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04800" y="527050"/>
            <a:ext cx="199285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METABOLISMO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571875" y="500063"/>
            <a:ext cx="2393950" cy="461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Principio attivo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00438" y="1143000"/>
            <a:ext cx="2708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Reazioni di fase I</a:t>
            </a:r>
          </a:p>
          <a:p>
            <a:pPr algn="ctr"/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OSSIDAZIONE</a:t>
            </a:r>
          </a:p>
          <a:p>
            <a:pPr algn="ctr"/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RIDUZIONE </a:t>
            </a:r>
          </a:p>
          <a:p>
            <a:pPr algn="ctr"/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IDROLISI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22638" y="2736850"/>
            <a:ext cx="3175000" cy="19383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Metaboliti di fase I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-OH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-COOH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-NH2</a:t>
            </a:r>
          </a:p>
          <a:p>
            <a:pPr algn="ctr"/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-SH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417888" y="4641850"/>
            <a:ext cx="3040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Reazioni di fase II</a:t>
            </a:r>
          </a:p>
          <a:p>
            <a:pPr algn="ctr"/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CONIUGAZIONE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352800" y="5480050"/>
            <a:ext cx="3505200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Metaboliti coniugati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810000" y="6454775"/>
            <a:ext cx="2700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Comic Sans MS" pitchFamily="66" charset="0"/>
              </a:rPr>
              <a:t>ELIMINAZIONE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019800" y="679450"/>
            <a:ext cx="838200" cy="1371600"/>
          </a:xfrm>
          <a:prstGeom prst="curvedLeftArrow">
            <a:avLst>
              <a:gd name="adj1" fmla="val 32727"/>
              <a:gd name="adj2" fmla="val 65455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286000" y="1974850"/>
            <a:ext cx="1219200" cy="1752600"/>
          </a:xfrm>
          <a:prstGeom prst="curvedRightArrow">
            <a:avLst>
              <a:gd name="adj1" fmla="val 28750"/>
              <a:gd name="adj2" fmla="val 575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6477000" y="3422650"/>
            <a:ext cx="838200" cy="1676400"/>
          </a:xfrm>
          <a:prstGeom prst="curvedLef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2209800" y="5022850"/>
            <a:ext cx="990600" cy="762000"/>
          </a:xfrm>
          <a:prstGeom prst="curvedRightArrow">
            <a:avLst>
              <a:gd name="adj1" fmla="val 20000"/>
              <a:gd name="adj2" fmla="val 40000"/>
              <a:gd name="adj3" fmla="val 4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4800600" y="586105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1800">
              <a:solidFill>
                <a:srgbClr val="FF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18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VIE DI ELIMINAZIONE DEI FARMACI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46525" y="1493838"/>
            <a:ext cx="24241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RENALE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EPATICA</a:t>
            </a:r>
          </a:p>
          <a:p>
            <a:endParaRPr lang="it-IT">
              <a:solidFill>
                <a:schemeClr val="bg1"/>
              </a:solidFill>
              <a:latin typeface="Comic Sans MS" pitchFamily="66" charset="0"/>
            </a:endParaRPr>
          </a:p>
          <a:p>
            <a:endParaRPr lang="it-IT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POLMONARE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INTESTINALE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CUTANEA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SALIVARE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LACRIMALE</a:t>
            </a:r>
          </a:p>
          <a:p>
            <a:r>
              <a:rPr lang="it-IT" b="1">
                <a:solidFill>
                  <a:srgbClr val="000066"/>
                </a:solidFill>
                <a:latin typeface="Comic Sans MS" pitchFamily="66" charset="0"/>
              </a:rPr>
              <a:t>MAMMARIA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PRINCIPALI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43000" y="3886200"/>
            <a:ext cx="226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Comic Sans MS" pitchFamily="66" charset="0"/>
              </a:rPr>
              <a:t>SECONDARIE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2"/>
          <p:cNvSpPr>
            <a:spLocks noChangeArrowheads="1"/>
          </p:cNvSpPr>
          <p:nvPr/>
        </p:nvSpPr>
        <p:spPr bwMode="auto">
          <a:xfrm>
            <a:off x="5075238" y="188913"/>
            <a:ext cx="30972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>
                <a:solidFill>
                  <a:srgbClr val="FF0000"/>
                </a:solidFill>
                <a:latin typeface="Comic Sans MS" pitchFamily="66" charset="0"/>
              </a:rPr>
              <a:t>Fasi dell’azione farmacologica</a:t>
            </a:r>
          </a:p>
        </p:txBody>
      </p:sp>
      <p:grpSp>
        <p:nvGrpSpPr>
          <p:cNvPr id="2" name="Organization Chart 0"/>
          <p:cNvGrpSpPr>
            <a:grpSpLocks/>
          </p:cNvGrpSpPr>
          <p:nvPr/>
        </p:nvGrpSpPr>
        <p:grpSpPr bwMode="auto">
          <a:xfrm>
            <a:off x="1331913" y="260350"/>
            <a:ext cx="4319587" cy="6308725"/>
            <a:chOff x="272" y="999"/>
            <a:chExt cx="1440" cy="1584"/>
          </a:xfrm>
        </p:grpSpPr>
        <p:cxnSp>
          <p:nvCxnSpPr>
            <p:cNvPr id="1028" name="_s1028"/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704" y="2151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633" y="179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633" y="1358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Somministrazione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del farmaco  </a:t>
              </a: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Disgregazione del composto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Soluzione dei principi attivi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IT" altLang="it-IT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Assorbimento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Distribuzione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Escrezione</a:t>
              </a: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Azione sui recettori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nei tessuti bersaglio</a:t>
              </a:r>
            </a:p>
          </p:txBody>
        </p:sp>
      </p:grp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40200" y="23415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 Fase farmaceutica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140200" y="407035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 Fase farmacocinetica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07950" y="60150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III Fase farmacodinamica</a:t>
            </a:r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5795963" y="5734050"/>
            <a:ext cx="36036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588125" y="5805488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Effetto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95288" y="314166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it-IT" sz="1400" b="1">
                <a:solidFill>
                  <a:srgbClr val="000066"/>
                </a:solidFill>
                <a:latin typeface="Arial" pitchFamily="34" charset="0"/>
              </a:rPr>
              <a:t>Farmaco disponibile per l’assorbimento</a:t>
            </a:r>
          </a:p>
        </p:txBody>
      </p:sp>
      <p:sp>
        <p:nvSpPr>
          <p:cNvPr id="6163" name="Text Box 18"/>
          <p:cNvSpPr txBox="1">
            <a:spLocks noChangeArrowheads="1"/>
          </p:cNvSpPr>
          <p:nvPr/>
        </p:nvSpPr>
        <p:spPr bwMode="auto">
          <a:xfrm>
            <a:off x="2987675" y="3141663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  <a:latin typeface="Arial" pitchFamily="34" charset="0"/>
              </a:rPr>
              <a:t>Disponibilità farmaceutica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971550" y="4868863"/>
            <a:ext cx="1871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  <a:latin typeface="Arial" pitchFamily="34" charset="0"/>
              </a:rPr>
              <a:t>Farmaco disponibile per l’azione</a:t>
            </a: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2700338" y="4941888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  <a:latin typeface="Arial" pitchFamily="34" charset="0"/>
              </a:rPr>
              <a:t>Disponibilità biologica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529</Words>
  <Application>Microsoft Office PowerPoint</Application>
  <PresentationFormat>Presentazione su schermo (4:3)</PresentationFormat>
  <Paragraphs>204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PHOTO-PAINT Immagine</vt:lpstr>
      <vt:lpstr>CONCETTI DI BASE DI FARMACOLOGIA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meccanismi con cui i farmaci interagiscono con l’organismo (Farmacodinamica) sono in parte gli stessi di quelli dei tossici. Tutti i farmaci sono dotati di tossicità.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famiglie delle molecole di adesione</vt:lpstr>
      <vt:lpstr>Presentazione standard di PowerPoint</vt:lpstr>
      <vt:lpstr>Presentazione standard di PowerPoint</vt:lpstr>
      <vt:lpstr>Presentazione standard di PowerPoint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Prof. Borea</dc:creator>
  <cp:lastModifiedBy>.</cp:lastModifiedBy>
  <cp:revision>12</cp:revision>
  <dcterms:created xsi:type="dcterms:W3CDTF">2012-01-23T16:05:09Z</dcterms:created>
  <dcterms:modified xsi:type="dcterms:W3CDTF">2014-02-05T15:33:14Z</dcterms:modified>
</cp:coreProperties>
</file>